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6" r:id="rId2"/>
    <p:sldId id="262" r:id="rId3"/>
    <p:sldId id="258" r:id="rId4"/>
    <p:sldId id="257" r:id="rId5"/>
    <p:sldId id="278" r:id="rId6"/>
    <p:sldId id="304" r:id="rId7"/>
    <p:sldId id="277" r:id="rId8"/>
    <p:sldId id="275" r:id="rId9"/>
    <p:sldId id="290" r:id="rId10"/>
    <p:sldId id="273" r:id="rId11"/>
    <p:sldId id="287" r:id="rId12"/>
    <p:sldId id="291" r:id="rId13"/>
    <p:sldId id="297" r:id="rId14"/>
    <p:sldId id="276" r:id="rId15"/>
    <p:sldId id="294" r:id="rId16"/>
    <p:sldId id="310" r:id="rId17"/>
    <p:sldId id="315" r:id="rId18"/>
    <p:sldId id="309" r:id="rId19"/>
    <p:sldId id="314" r:id="rId20"/>
    <p:sldId id="292" r:id="rId21"/>
    <p:sldId id="296" r:id="rId22"/>
    <p:sldId id="263" r:id="rId23"/>
    <p:sldId id="286" r:id="rId24"/>
    <p:sldId id="301" r:id="rId25"/>
    <p:sldId id="316" r:id="rId26"/>
    <p:sldId id="321" r:id="rId27"/>
    <p:sldId id="317" r:id="rId28"/>
    <p:sldId id="320" r:id="rId29"/>
    <p:sldId id="300" r:id="rId30"/>
    <p:sldId id="307" r:id="rId31"/>
    <p:sldId id="318" r:id="rId32"/>
    <p:sldId id="293" r:id="rId33"/>
    <p:sldId id="295" r:id="rId34"/>
    <p:sldId id="274" r:id="rId35"/>
    <p:sldId id="282" r:id="rId36"/>
    <p:sldId id="312" r:id="rId37"/>
    <p:sldId id="325" r:id="rId38"/>
    <p:sldId id="269" r:id="rId39"/>
    <p:sldId id="289" r:id="rId40"/>
    <p:sldId id="324" r:id="rId41"/>
    <p:sldId id="326" r:id="rId42"/>
    <p:sldId id="299" r:id="rId43"/>
    <p:sldId id="306" r:id="rId44"/>
    <p:sldId id="272" r:id="rId45"/>
    <p:sldId id="323" r:id="rId46"/>
    <p:sldId id="328" r:id="rId47"/>
    <p:sldId id="271" r:id="rId48"/>
    <p:sldId id="281" r:id="rId49"/>
    <p:sldId id="265" r:id="rId50"/>
    <p:sldId id="279" r:id="rId51"/>
    <p:sldId id="270" r:id="rId52"/>
    <p:sldId id="267" r:id="rId53"/>
    <p:sldId id="280" r:id="rId54"/>
    <p:sldId id="311" r:id="rId55"/>
    <p:sldId id="319" r:id="rId56"/>
    <p:sldId id="268" r:id="rId57"/>
    <p:sldId id="283" r:id="rId58"/>
    <p:sldId id="298" r:id="rId59"/>
    <p:sldId id="305" r:id="rId60"/>
    <p:sldId id="302" r:id="rId61"/>
    <p:sldId id="308" r:id="rId62"/>
    <p:sldId id="330" r:id="rId63"/>
    <p:sldId id="332" r:id="rId64"/>
    <p:sldId id="264" r:id="rId65"/>
    <p:sldId id="288" r:id="rId66"/>
    <p:sldId id="266" r:id="rId67"/>
    <p:sldId id="285" r:id="rId68"/>
    <p:sldId id="259" r:id="rId69"/>
    <p:sldId id="284" r:id="rId70"/>
    <p:sldId id="327" r:id="rId71"/>
    <p:sldId id="331" r:id="rId72"/>
    <p:sldId id="329" r:id="rId73"/>
    <p:sldId id="32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0017" autoAdjust="0"/>
    <p:restoredTop sz="94660"/>
  </p:normalViewPr>
  <p:slideViewPr>
    <p:cSldViewPr snapToGrid="0">
      <p:cViewPr varScale="1">
        <p:scale>
          <a:sx n="75" d="100"/>
          <a:sy n="75" d="100"/>
        </p:scale>
        <p:origin x="-115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AF8798-5074-4779-ABD2-D5C93603F801}" type="datetimeFigureOut">
              <a:rPr lang="en-US" smtClean="0"/>
              <a:t>9/27/2023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98606D-62DF-4B5C-8546-4960761899BA}" type="slidenum">
              <a:rPr lang="en-US" smtClean="0"/>
              <a:t>‹#›</a:t>
            </a:fld>
            <a:endParaRPr lang="en-US"/>
          </a:p>
        </p:txBody>
      </p:sp>
    </p:spTree>
    <p:extLst>
      <p:ext uri="{BB962C8B-B14F-4D97-AF65-F5344CB8AC3E}">
        <p14:creationId xmlns:p14="http://schemas.microsoft.com/office/powerpoint/2010/main" val="225196222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3AE6D-11AB-4DF5-8EE5-B2E1C53D32FC}"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F7DD3-C50A-4AA8-A893-E8D653ED5CCC}" type="slidenum">
              <a:rPr lang="en-US" smtClean="0"/>
              <a:t>‹#›</a:t>
            </a:fld>
            <a:endParaRPr lang="en-US"/>
          </a:p>
        </p:txBody>
      </p:sp>
    </p:spTree>
    <p:extLst>
      <p:ext uri="{BB962C8B-B14F-4D97-AF65-F5344CB8AC3E}">
        <p14:creationId xmlns:p14="http://schemas.microsoft.com/office/powerpoint/2010/main" val="319021196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457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376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1221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2488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33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975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3203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0922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5956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8345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317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0627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6404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6998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4024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6376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7452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7456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4326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4415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4719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67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0203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033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213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9986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3829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7491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12358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5139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4484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4851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8856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881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850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2815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13964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34282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979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7064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55406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544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5670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2800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93883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22006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75855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9471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32717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5463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9551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89965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30484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86892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471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87873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6832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59360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95294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62330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20116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25124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64540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70843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61369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413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65536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20447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95081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171745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807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630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044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FA3697-EF1A-4275-857B-C616BE5F8CFB}" type="datetime1">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1957771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57C9D2-9B64-4870-8CDA-E59AB09CB934}" type="datetime1">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3177119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7FAAF-106E-459C-8F8B-3FF6DD98B12E}" type="datetime1">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209043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81B5D8-51C3-4DA6-901A-381171EDA0FA}" type="datetime1">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329406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22C9FF-B02C-4AF1-9519-C3649ED11020}" type="datetime1">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2780193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5F205A-750D-4F1F-91E5-515B82E231F7}" type="datetime1">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88643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0F2827-42B8-444F-BA0A-E74FBCC542E4}" type="datetime1">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30417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4D620A-FFEE-40E6-9FA3-CC3DA9110114}" type="datetime1">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419554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51B19-65A8-4515-AAE6-4B8130D055D5}" type="datetime1">
              <a:rPr lang="en-US" smtClean="0"/>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120218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30EE5C-21DB-4E7A-98EB-2B94EFCFCE5D}" type="datetime1">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641030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09C87-D024-4401-9389-EB27AFB9166F}" type="datetime1">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215D5-C10F-4E26-8AB3-3BE441A6196D}" type="slidenum">
              <a:rPr lang="en-US" smtClean="0"/>
              <a:t>‹#›</a:t>
            </a:fld>
            <a:endParaRPr lang="en-US"/>
          </a:p>
        </p:txBody>
      </p:sp>
    </p:spTree>
    <p:extLst>
      <p:ext uri="{BB962C8B-B14F-4D97-AF65-F5344CB8AC3E}">
        <p14:creationId xmlns:p14="http://schemas.microsoft.com/office/powerpoint/2010/main" val="14965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7E4FA-09BC-44C3-8454-1B85D85638FE}" type="datetime1">
              <a:rPr lang="en-US" smtClean="0"/>
              <a:t>9/27/2023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215D5-C10F-4E26-8AB3-3BE441A6196D}" type="slidenum">
              <a:rPr lang="en-US" smtClean="0"/>
              <a:t>‹#›</a:t>
            </a:fld>
            <a:endParaRPr lang="en-US"/>
          </a:p>
        </p:txBody>
      </p:sp>
    </p:spTree>
    <p:extLst>
      <p:ext uri="{BB962C8B-B14F-4D97-AF65-F5344CB8AC3E}">
        <p14:creationId xmlns:p14="http://schemas.microsoft.com/office/powerpoint/2010/main" val="3135318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18.xml"/><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notesSlide" Target="../notesSlides/notesSlide20.xml"/><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1.wmf"/><Relationship Id="rId5" Type="http://schemas.openxmlformats.org/officeDocument/2006/relationships/oleObject" Target="../embeddings/oleObject5.bin"/><Relationship Id="rId4" Type="http://schemas.openxmlformats.org/officeDocument/2006/relationships/image" Target="../media/image1.jp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5.jp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0.emf"/><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notesSlide" Target="../notesSlides/notesSlide27.xml"/><Relationship Id="rId7" Type="http://schemas.openxmlformats.org/officeDocument/2006/relationships/image" Target="../media/image54.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55.jpg"/><Relationship Id="rId4" Type="http://schemas.openxmlformats.org/officeDocument/2006/relationships/image" Target="../media/image1.jp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60.jp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64.emf"/><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5.jpeg"/><Relationship Id="rId4" Type="http://schemas.openxmlformats.org/officeDocument/2006/relationships/image" Target="../media/image74.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85.jpg"/><Relationship Id="rId4" Type="http://schemas.openxmlformats.org/officeDocument/2006/relationships/image" Target="../media/image84.jp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92.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 Id="rId9"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100.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g"/><Relationship Id="rId4" Type="http://schemas.openxmlformats.org/officeDocument/2006/relationships/image" Target="../media/image97.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4.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notesSlide" Target="../notesSlides/notesSlide47.xml"/><Relationship Id="rId7"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jp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g"/><Relationship Id="rId4" Type="http://schemas.openxmlformats.org/officeDocument/2006/relationships/image" Target="../media/image114.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jpg"/><Relationship Id="rId4" Type="http://schemas.openxmlformats.org/officeDocument/2006/relationships/image" Target="../media/image119.jp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5.emf"/><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24.emf"/><Relationship Id="rId5" Type="http://schemas.openxmlformats.org/officeDocument/2006/relationships/image" Target="../media/image123.jpg"/><Relationship Id="rId4" Type="http://schemas.openxmlformats.org/officeDocument/2006/relationships/image" Target="../media/image122.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29.emf"/><Relationship Id="rId4" Type="http://schemas.openxmlformats.org/officeDocument/2006/relationships/image" Target="../media/image128.emf"/></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34.jpg"/><Relationship Id="rId4" Type="http://schemas.openxmlformats.org/officeDocument/2006/relationships/image" Target="../media/image133.jp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jp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39.png"/><Relationship Id="rId4" Type="http://schemas.openxmlformats.org/officeDocument/2006/relationships/image" Target="../media/image138.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41.jpg"/><Relationship Id="rId4" Type="http://schemas.openxmlformats.org/officeDocument/2006/relationships/image" Target="../media/image140.jp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142.pn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44.jp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46.png"/><Relationship Id="rId4"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49.jpg"/><Relationship Id="rId5" Type="http://schemas.openxmlformats.org/officeDocument/2006/relationships/image" Target="../media/image148.jpg"/><Relationship Id="rId4" Type="http://schemas.openxmlformats.org/officeDocument/2006/relationships/image" Target="../media/image147.jp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5.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4.jpg"/><Relationship Id="rId4" Type="http://schemas.openxmlformats.org/officeDocument/2006/relationships/image" Target="../media/image153.jp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68.xml.rels><?xml version="1.0" encoding="UTF-8" standalone="yes"?>
<Relationships xmlns="http://schemas.openxmlformats.org/package/2006/relationships"><Relationship Id="rId8" Type="http://schemas.openxmlformats.org/officeDocument/2006/relationships/image" Target="../media/image163.jpg"/><Relationship Id="rId3" Type="http://schemas.openxmlformats.org/officeDocument/2006/relationships/image" Target="../media/image1.jpg"/><Relationship Id="rId7" Type="http://schemas.openxmlformats.org/officeDocument/2006/relationships/image" Target="../media/image162.jp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61.jpeg"/><Relationship Id="rId5" Type="http://schemas.openxmlformats.org/officeDocument/2006/relationships/image" Target="../media/image160.jpg"/><Relationship Id="rId4" Type="http://schemas.openxmlformats.org/officeDocument/2006/relationships/image" Target="../media/image159.jpeg"/><Relationship Id="rId9"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7.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7.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6.jpg"/><Relationship Id="rId11" Type="http://schemas.openxmlformats.org/officeDocument/2006/relationships/image" Target="../media/image17.png"/><Relationship Id="rId5" Type="http://schemas.openxmlformats.org/officeDocument/2006/relationships/image" Target="../media/image15.jpg"/><Relationship Id="rId10" Type="http://schemas.openxmlformats.org/officeDocument/2006/relationships/image" Target="../media/image14.wmf"/><Relationship Id="rId4" Type="http://schemas.openxmlformats.org/officeDocument/2006/relationships/image" Target="../media/image1.jpg"/><Relationship Id="rId9"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65.jpg"/></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68.jpg"/><Relationship Id="rId5" Type="http://schemas.openxmlformats.org/officeDocument/2006/relationships/image" Target="../media/image167.jpg"/><Relationship Id="rId4" Type="http://schemas.openxmlformats.org/officeDocument/2006/relationships/image" Target="../media/image166.jpg"/></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s://withdrawn-english.jimdofree.co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notesSlide" Target="../notesSlides/notesSlide8.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image" Target="../media/image19.jp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41721"/>
            <a:ext cx="9144000" cy="1846300"/>
          </a:xfrm>
        </p:spPr>
        <p:txBody>
          <a:bodyPr>
            <a:noAutofit/>
          </a:bodyPr>
          <a:lstStyle/>
          <a:p>
            <a:r>
              <a:rPr lang="en-US" sz="6400" b="1" dirty="0" smtClean="0">
                <a:solidFill>
                  <a:srgbClr val="FFFF00"/>
                </a:solidFill>
              </a:rPr>
              <a:t>Withdrawn Stamps</a:t>
            </a:r>
            <a:br>
              <a:rPr lang="en-US" sz="6400" b="1" dirty="0" smtClean="0">
                <a:solidFill>
                  <a:srgbClr val="FFFF00"/>
                </a:solidFill>
              </a:rPr>
            </a:br>
            <a:r>
              <a:rPr lang="en-US" sz="6400" b="1" dirty="0" smtClean="0">
                <a:solidFill>
                  <a:srgbClr val="FFFF00"/>
                </a:solidFill>
              </a:rPr>
              <a:t>of the 21</a:t>
            </a:r>
            <a:r>
              <a:rPr lang="en-US" sz="6400" b="1" baseline="30000" dirty="0" smtClean="0">
                <a:solidFill>
                  <a:srgbClr val="FFFF00"/>
                </a:solidFill>
              </a:rPr>
              <a:t>st</a:t>
            </a:r>
            <a:r>
              <a:rPr lang="en-US" sz="6400" b="1" dirty="0" smtClean="0">
                <a:solidFill>
                  <a:srgbClr val="FFFF00"/>
                </a:solidFill>
              </a:rPr>
              <a:t> Century</a:t>
            </a:r>
            <a:endParaRPr lang="en-US" sz="6400" b="1" dirty="0">
              <a:solidFill>
                <a:srgbClr val="FFFF00"/>
              </a:solidFill>
            </a:endParaRPr>
          </a:p>
        </p:txBody>
      </p:sp>
      <p:sp>
        <p:nvSpPr>
          <p:cNvPr id="3" name="Subtitle 2"/>
          <p:cNvSpPr>
            <a:spLocks noGrp="1"/>
          </p:cNvSpPr>
          <p:nvPr>
            <p:ph type="subTitle" idx="1"/>
          </p:nvPr>
        </p:nvSpPr>
        <p:spPr>
          <a:xfrm>
            <a:off x="1524000" y="4063225"/>
            <a:ext cx="9144000" cy="1655762"/>
          </a:xfrm>
        </p:spPr>
        <p:txBody>
          <a:bodyPr>
            <a:normAutofit/>
          </a:bodyPr>
          <a:lstStyle/>
          <a:p>
            <a:r>
              <a:rPr lang="en-US" dirty="0" smtClean="0">
                <a:solidFill>
                  <a:schemeClr val="bg1"/>
                </a:solidFill>
              </a:rPr>
              <a:t>by</a:t>
            </a:r>
          </a:p>
          <a:p>
            <a:r>
              <a:rPr lang="en-US" dirty="0" smtClean="0">
                <a:solidFill>
                  <a:schemeClr val="bg1"/>
                </a:solidFill>
              </a:rPr>
              <a:t>Tom Fortunato</a:t>
            </a:r>
          </a:p>
          <a:p>
            <a:r>
              <a:rPr lang="en-US" dirty="0" smtClean="0">
                <a:solidFill>
                  <a:schemeClr val="bg1"/>
                </a:solidFill>
              </a:rPr>
              <a:t>A Presentation for the Rochester Philatelic Association</a:t>
            </a:r>
            <a:endParaRPr lang="en-US"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830" y="4905088"/>
            <a:ext cx="1621314" cy="1627799"/>
          </a:xfrm>
          <a:prstGeom prst="rect">
            <a:avLst/>
          </a:prstGeom>
        </p:spPr>
      </p:pic>
      <p:sp>
        <p:nvSpPr>
          <p:cNvPr id="4" name="Slide Number Placeholder 3"/>
          <p:cNvSpPr>
            <a:spLocks noGrp="1"/>
          </p:cNvSpPr>
          <p:nvPr>
            <p:ph type="sldNum" sz="quarter" idx="12"/>
          </p:nvPr>
        </p:nvSpPr>
        <p:spPr>
          <a:xfrm>
            <a:off x="9296400" y="6350324"/>
            <a:ext cx="2743200" cy="365125"/>
          </a:xfrm>
        </p:spPr>
        <p:txBody>
          <a:bodyPr/>
          <a:lstStyle/>
          <a:p>
            <a:fld id="{1EC215D5-C10F-4E26-8AB3-3BE441A6196D}" type="slidenum">
              <a:rPr lang="en-US" smtClean="0"/>
              <a:t>1</a:t>
            </a:fld>
            <a:endParaRPr lang="en-US" dirty="0"/>
          </a:p>
        </p:txBody>
      </p:sp>
    </p:spTree>
    <p:extLst>
      <p:ext uri="{BB962C8B-B14F-4D97-AF65-F5344CB8AC3E}">
        <p14:creationId xmlns:p14="http://schemas.microsoft.com/office/powerpoint/2010/main" val="2290482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August 17, 2004                       Greece                         doping scandal</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10</a:t>
            </a:fld>
            <a:endParaRPr lang="en-US"/>
          </a:p>
        </p:txBody>
      </p:sp>
      <p:sp>
        <p:nvSpPr>
          <p:cNvPr id="4" name="Rectangle 3"/>
          <p:cNvSpPr/>
          <p:nvPr/>
        </p:nvSpPr>
        <p:spPr>
          <a:xfrm>
            <a:off x="605928" y="1135618"/>
            <a:ext cx="6039421" cy="5509200"/>
          </a:xfrm>
          <a:prstGeom prst="rect">
            <a:avLst/>
          </a:prstGeom>
        </p:spPr>
        <p:txBody>
          <a:bodyPr wrap="square">
            <a:spAutoFit/>
          </a:bodyPr>
          <a:lstStyle/>
          <a:p>
            <a:r>
              <a:rPr lang="en-US" sz="3200" dirty="0" smtClean="0">
                <a:solidFill>
                  <a:schemeClr val="bg1"/>
                </a:solidFill>
              </a:rPr>
              <a:t>Greek 2004 Olympic medalists were honored on a stamp the next day, including 62 kilo </a:t>
            </a:r>
            <a:r>
              <a:rPr lang="en-US" sz="3200" dirty="0">
                <a:solidFill>
                  <a:schemeClr val="bg1"/>
                </a:solidFill>
              </a:rPr>
              <a:t>weight class </a:t>
            </a:r>
            <a:r>
              <a:rPr lang="en-US" sz="3200" dirty="0" smtClean="0">
                <a:solidFill>
                  <a:schemeClr val="bg1"/>
                </a:solidFill>
              </a:rPr>
              <a:t>bronze winner weightlifter </a:t>
            </a:r>
            <a:r>
              <a:rPr lang="en-US" sz="3200" dirty="0">
                <a:solidFill>
                  <a:schemeClr val="bg1"/>
                </a:solidFill>
              </a:rPr>
              <a:t>Leonidas </a:t>
            </a:r>
            <a:r>
              <a:rPr lang="en-US" sz="3200" dirty="0" smtClean="0">
                <a:solidFill>
                  <a:schemeClr val="bg1"/>
                </a:solidFill>
              </a:rPr>
              <a:t>Sampanis.  He failed two drug tests days later and was stripped of his medal on August 22 by the IOC</a:t>
            </a:r>
            <a:r>
              <a:rPr lang="en-US" sz="3200" dirty="0">
                <a:solidFill>
                  <a:schemeClr val="bg1"/>
                </a:solidFill>
              </a:rPr>
              <a:t>. </a:t>
            </a:r>
            <a:r>
              <a:rPr lang="en-US" sz="3200" dirty="0" smtClean="0">
                <a:solidFill>
                  <a:schemeClr val="bg1"/>
                </a:solidFill>
              </a:rPr>
              <a:t> ELTA, the Greek Post, ordered </a:t>
            </a:r>
            <a:r>
              <a:rPr lang="en-US" sz="3200" dirty="0">
                <a:solidFill>
                  <a:schemeClr val="bg1"/>
                </a:solidFill>
              </a:rPr>
              <a:t>all post offices </a:t>
            </a:r>
            <a:r>
              <a:rPr lang="en-US" sz="3200" dirty="0" smtClean="0">
                <a:solidFill>
                  <a:schemeClr val="bg1"/>
                </a:solidFill>
              </a:rPr>
              <a:t>to stop selling his stamps and return all those remaining.</a:t>
            </a:r>
            <a:endParaRPr lang="en-US" sz="3200" dirty="0">
              <a:solidFill>
                <a:schemeClr val="bg1"/>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3012" y="3806456"/>
            <a:ext cx="4575716" cy="239322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280" y="1240318"/>
            <a:ext cx="2430669" cy="2461437"/>
          </a:xfrm>
          <a:prstGeom prst="rect">
            <a:avLst/>
          </a:prstGeom>
        </p:spPr>
      </p:pic>
    </p:spTree>
    <p:extLst>
      <p:ext uri="{BB962C8B-B14F-4D97-AF65-F5344CB8AC3E}">
        <p14:creationId xmlns:p14="http://schemas.microsoft.com/office/powerpoint/2010/main" val="4274411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August 17, 2004                       Greece                         doping scandal</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11</a:t>
            </a:fld>
            <a:endParaRPr lang="en-US"/>
          </a:p>
        </p:txBody>
      </p:sp>
      <p:pic>
        <p:nvPicPr>
          <p:cNvPr id="3" name="Picture 2"/>
          <p:cNvPicPr>
            <a:picLocks noChangeAspect="1"/>
          </p:cNvPicPr>
          <p:nvPr/>
        </p:nvPicPr>
        <p:blipFill>
          <a:blip r:embed="rId4"/>
          <a:stretch>
            <a:fillRect/>
          </a:stretch>
        </p:blipFill>
        <p:spPr>
          <a:xfrm>
            <a:off x="6297355" y="1592272"/>
            <a:ext cx="3261315" cy="4764078"/>
          </a:xfrm>
          <a:prstGeom prst="rect">
            <a:avLst/>
          </a:prstGeom>
        </p:spPr>
      </p:pic>
      <p:pic>
        <p:nvPicPr>
          <p:cNvPr id="6" name="Picture 5"/>
          <p:cNvPicPr>
            <a:picLocks noChangeAspect="1"/>
          </p:cNvPicPr>
          <p:nvPr/>
        </p:nvPicPr>
        <p:blipFill>
          <a:blip r:embed="rId5"/>
          <a:stretch>
            <a:fillRect/>
          </a:stretch>
        </p:blipFill>
        <p:spPr>
          <a:xfrm>
            <a:off x="2647508" y="1585704"/>
            <a:ext cx="3104706" cy="4770646"/>
          </a:xfrm>
          <a:prstGeom prst="rect">
            <a:avLst/>
          </a:prstGeom>
        </p:spPr>
      </p:pic>
    </p:spTree>
    <p:extLst>
      <p:ext uri="{BB962C8B-B14F-4D97-AF65-F5344CB8AC3E}">
        <p14:creationId xmlns:p14="http://schemas.microsoft.com/office/powerpoint/2010/main" val="1154575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February 12, </a:t>
            </a:r>
            <a:r>
              <a:rPr lang="en-US" sz="3200" dirty="0" smtClean="0">
                <a:solidFill>
                  <a:srgbClr val="FFFF00"/>
                </a:solidFill>
              </a:rPr>
              <a:t>2005              Korea (South)                                    fraud</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12</a:t>
            </a:fld>
            <a:endParaRPr lang="en-US"/>
          </a:p>
        </p:txBody>
      </p:sp>
      <p:sp>
        <p:nvSpPr>
          <p:cNvPr id="4" name="Rectangle 3"/>
          <p:cNvSpPr/>
          <p:nvPr/>
        </p:nvSpPr>
        <p:spPr>
          <a:xfrm>
            <a:off x="605928" y="3575782"/>
            <a:ext cx="10972800" cy="2554545"/>
          </a:xfrm>
          <a:prstGeom prst="rect">
            <a:avLst/>
          </a:prstGeom>
        </p:spPr>
        <p:txBody>
          <a:bodyPr wrap="square">
            <a:spAutoFit/>
          </a:bodyPr>
          <a:lstStyle/>
          <a:p>
            <a:r>
              <a:rPr lang="en-US" sz="3200" dirty="0">
                <a:solidFill>
                  <a:schemeClr val="bg1"/>
                </a:solidFill>
              </a:rPr>
              <a:t>Officially </a:t>
            </a:r>
            <a:r>
              <a:rPr lang="en-US" sz="3200" dirty="0" smtClean="0">
                <a:solidFill>
                  <a:schemeClr val="bg1"/>
                </a:solidFill>
              </a:rPr>
              <a:t>released under the title </a:t>
            </a:r>
            <a:r>
              <a:rPr lang="en-US" sz="3200" dirty="0">
                <a:solidFill>
                  <a:schemeClr val="bg1"/>
                </a:solidFill>
              </a:rPr>
              <a:t>"Successful Establishment of Human Cloned Embryonic Stem </a:t>
            </a:r>
            <a:r>
              <a:rPr lang="en-US" sz="3200" dirty="0" smtClean="0">
                <a:solidFill>
                  <a:schemeClr val="bg1"/>
                </a:solidFill>
              </a:rPr>
              <a:t>Cells," this stamp honored the scientific breakthrough </a:t>
            </a:r>
            <a:r>
              <a:rPr lang="en-US" sz="3200" dirty="0">
                <a:solidFill>
                  <a:schemeClr val="bg1"/>
                </a:solidFill>
              </a:rPr>
              <a:t>by scientist Hwang Woo-</a:t>
            </a:r>
            <a:r>
              <a:rPr lang="en-US" sz="3200" dirty="0" err="1">
                <a:solidFill>
                  <a:schemeClr val="bg1"/>
                </a:solidFill>
              </a:rPr>
              <a:t>suk</a:t>
            </a:r>
            <a:r>
              <a:rPr lang="en-US" sz="3200" dirty="0">
                <a:solidFill>
                  <a:schemeClr val="bg1"/>
                </a:solidFill>
              </a:rPr>
              <a:t>.  </a:t>
            </a:r>
            <a:r>
              <a:rPr lang="en-US" sz="3200" dirty="0" smtClean="0">
                <a:solidFill>
                  <a:schemeClr val="bg1"/>
                </a:solidFill>
              </a:rPr>
              <a:t>By January 2006 enough evidence was collected to prove the data was falsified and the stamp was withdrawn later that month.</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318" y="1364692"/>
            <a:ext cx="4836020" cy="2211090"/>
          </a:xfrm>
          <a:prstGeom prst="rect">
            <a:avLst/>
          </a:prstGeom>
        </p:spPr>
      </p:pic>
    </p:spTree>
    <p:extLst>
      <p:ext uri="{BB962C8B-B14F-4D97-AF65-F5344CB8AC3E}">
        <p14:creationId xmlns:p14="http://schemas.microsoft.com/office/powerpoint/2010/main" val="3046198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February 12, </a:t>
            </a:r>
            <a:r>
              <a:rPr lang="en-US" sz="3200" dirty="0" smtClean="0">
                <a:solidFill>
                  <a:srgbClr val="FFFF00"/>
                </a:solidFill>
              </a:rPr>
              <a:t>2005              Korea (South)                                    fraud</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13</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7596" y="1594883"/>
            <a:ext cx="3089209" cy="476146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106" y="1594883"/>
            <a:ext cx="3007243" cy="4761468"/>
          </a:xfrm>
          <a:prstGeom prst="rect">
            <a:avLst/>
          </a:prstGeom>
        </p:spPr>
      </p:pic>
    </p:spTree>
    <p:extLst>
      <p:ext uri="{BB962C8B-B14F-4D97-AF65-F5344CB8AC3E}">
        <p14:creationId xmlns:p14="http://schemas.microsoft.com/office/powerpoint/2010/main" val="36419798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June 16, 2005                             India                                 image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14</a:t>
            </a:fld>
            <a:endParaRPr lang="en-US"/>
          </a:p>
        </p:txBody>
      </p:sp>
      <p:sp>
        <p:nvSpPr>
          <p:cNvPr id="4" name="Rectangle 3"/>
          <p:cNvSpPr/>
          <p:nvPr/>
        </p:nvSpPr>
        <p:spPr>
          <a:xfrm>
            <a:off x="605928" y="3818047"/>
            <a:ext cx="10972800" cy="2554545"/>
          </a:xfrm>
          <a:prstGeom prst="rect">
            <a:avLst/>
          </a:prstGeom>
        </p:spPr>
        <p:txBody>
          <a:bodyPr wrap="square">
            <a:spAutoFit/>
          </a:bodyPr>
          <a:lstStyle/>
          <a:p>
            <a:r>
              <a:rPr lang="en-US" sz="3200" dirty="0" smtClean="0">
                <a:solidFill>
                  <a:schemeClr val="bg1"/>
                </a:solidFill>
              </a:rPr>
              <a:t>The Sikh sacred </a:t>
            </a:r>
            <a:r>
              <a:rPr lang="en-US" sz="3200" dirty="0">
                <a:solidFill>
                  <a:schemeClr val="bg1"/>
                </a:solidFill>
              </a:rPr>
              <a:t>text, the Guru </a:t>
            </a:r>
            <a:r>
              <a:rPr lang="en-US" sz="3200" dirty="0" err="1">
                <a:solidFill>
                  <a:schemeClr val="bg1"/>
                </a:solidFill>
              </a:rPr>
              <a:t>Granth</a:t>
            </a:r>
            <a:r>
              <a:rPr lang="en-US" sz="3200" dirty="0">
                <a:solidFill>
                  <a:schemeClr val="bg1"/>
                </a:solidFill>
              </a:rPr>
              <a:t> </a:t>
            </a:r>
            <a:r>
              <a:rPr lang="en-US" sz="3200" dirty="0" smtClean="0">
                <a:solidFill>
                  <a:schemeClr val="bg1"/>
                </a:solidFill>
              </a:rPr>
              <a:t>Sahib, celebrated its 400</a:t>
            </a:r>
            <a:r>
              <a:rPr lang="en-US" sz="3200" baseline="30000" dirty="0" smtClean="0">
                <a:solidFill>
                  <a:schemeClr val="bg1"/>
                </a:solidFill>
              </a:rPr>
              <a:t>th</a:t>
            </a:r>
            <a:r>
              <a:rPr lang="en-US" sz="3200" dirty="0" smtClean="0">
                <a:solidFill>
                  <a:schemeClr val="bg1"/>
                </a:solidFill>
              </a:rPr>
              <a:t> anniversary in 2004, commemorated here.  The religion forbids imagery of the book, which is also lacking its “</a:t>
            </a:r>
            <a:r>
              <a:rPr lang="en-US" sz="3200" dirty="0" err="1" smtClean="0">
                <a:solidFill>
                  <a:schemeClr val="bg1"/>
                </a:solidFill>
              </a:rPr>
              <a:t>rumala</a:t>
            </a:r>
            <a:r>
              <a:rPr lang="en-US" sz="3200" dirty="0" smtClean="0">
                <a:solidFill>
                  <a:schemeClr val="bg1"/>
                </a:solidFill>
              </a:rPr>
              <a:t>” cloth covering on the stamp.  These were distributed to post offices and recalled before issuing, however some leaked out. </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37" y="1227698"/>
            <a:ext cx="2404203" cy="23828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6448" y="1285430"/>
            <a:ext cx="2328531" cy="232506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4087" y="1285429"/>
            <a:ext cx="4224368" cy="2325069"/>
          </a:xfrm>
          <a:prstGeom prst="rect">
            <a:avLst/>
          </a:prstGeom>
        </p:spPr>
      </p:pic>
    </p:spTree>
    <p:extLst>
      <p:ext uri="{BB962C8B-B14F-4D97-AF65-F5344CB8AC3E}">
        <p14:creationId xmlns:p14="http://schemas.microsoft.com/office/powerpoint/2010/main" val="3524177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June 16, 2005                             India                                 image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15</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862" y="1584251"/>
            <a:ext cx="9522932" cy="4772099"/>
          </a:xfrm>
          <a:prstGeom prst="rect">
            <a:avLst/>
          </a:prstGeom>
        </p:spPr>
      </p:pic>
    </p:spTree>
    <p:extLst>
      <p:ext uri="{BB962C8B-B14F-4D97-AF65-F5344CB8AC3E}">
        <p14:creationId xmlns:p14="http://schemas.microsoft.com/office/powerpoint/2010/main" val="2465493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October 27, </a:t>
            </a:r>
            <a:r>
              <a:rPr lang="en-US" sz="3200" dirty="0" smtClean="0">
                <a:solidFill>
                  <a:srgbClr val="FFFF00"/>
                </a:solidFill>
              </a:rPr>
              <a:t>2005                    Pakistan                               legal issues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16</a:t>
            </a:fld>
            <a:endParaRPr lang="en-US"/>
          </a:p>
        </p:txBody>
      </p:sp>
      <p:sp>
        <p:nvSpPr>
          <p:cNvPr id="4" name="Rectangle 3"/>
          <p:cNvSpPr/>
          <p:nvPr/>
        </p:nvSpPr>
        <p:spPr>
          <a:xfrm>
            <a:off x="605928" y="1135618"/>
            <a:ext cx="4561495" cy="5016758"/>
          </a:xfrm>
          <a:prstGeom prst="rect">
            <a:avLst/>
          </a:prstGeom>
        </p:spPr>
        <p:txBody>
          <a:bodyPr wrap="square">
            <a:spAutoFit/>
          </a:bodyPr>
          <a:lstStyle/>
          <a:p>
            <a:r>
              <a:rPr lang="en-US" sz="3200" dirty="0" smtClean="0">
                <a:solidFill>
                  <a:schemeClr val="bg1"/>
                </a:solidFill>
              </a:rPr>
              <a:t>An earthquake hit the Kashmir region of Pakistan on October 8 and this sheet was released as a fund raiser.  Intended that all </a:t>
            </a:r>
            <a:r>
              <a:rPr lang="en-US" sz="3200" dirty="0" err="1" smtClean="0">
                <a:solidFill>
                  <a:schemeClr val="bg1"/>
                </a:solidFill>
              </a:rPr>
              <a:t>Rs</a:t>
            </a:r>
            <a:r>
              <a:rPr lang="en-US" sz="3200" dirty="0" smtClean="0">
                <a:solidFill>
                  <a:schemeClr val="bg1"/>
                </a:solidFill>
              </a:rPr>
              <a:t> 100 go to the fund, the law required the face value of </a:t>
            </a:r>
            <a:r>
              <a:rPr lang="en-US" sz="3200" dirty="0" err="1" smtClean="0">
                <a:solidFill>
                  <a:schemeClr val="bg1"/>
                </a:solidFill>
              </a:rPr>
              <a:t>Rs</a:t>
            </a:r>
            <a:r>
              <a:rPr lang="en-US" sz="3200" dirty="0" smtClean="0">
                <a:solidFill>
                  <a:schemeClr val="bg1"/>
                </a:solidFill>
              </a:rPr>
              <a:t> 32 go to the Post.  It was withdrawn over the controversy.</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390" y="1125477"/>
            <a:ext cx="6198338" cy="5230873"/>
          </a:xfrm>
          <a:prstGeom prst="rect">
            <a:avLst/>
          </a:prstGeom>
        </p:spPr>
      </p:pic>
      <p:pic>
        <p:nvPicPr>
          <p:cNvPr id="7" name="Picture 6"/>
          <p:cNvPicPr>
            <a:picLocks noChangeAspect="1"/>
          </p:cNvPicPr>
          <p:nvPr/>
        </p:nvPicPr>
        <p:blipFill>
          <a:blip r:embed="rId5"/>
          <a:stretch>
            <a:fillRect/>
          </a:stretch>
        </p:blipFill>
        <p:spPr>
          <a:xfrm rot="2143989">
            <a:off x="5266975" y="5710377"/>
            <a:ext cx="829128" cy="883997"/>
          </a:xfrm>
          <a:prstGeom prst="rect">
            <a:avLst/>
          </a:prstGeom>
        </p:spPr>
      </p:pic>
    </p:spTree>
    <p:extLst>
      <p:ext uri="{BB962C8B-B14F-4D97-AF65-F5344CB8AC3E}">
        <p14:creationId xmlns:p14="http://schemas.microsoft.com/office/powerpoint/2010/main" val="873170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October 27, </a:t>
            </a:r>
            <a:r>
              <a:rPr lang="en-US" sz="3200" dirty="0" smtClean="0">
                <a:solidFill>
                  <a:srgbClr val="FFFF00"/>
                </a:solidFill>
              </a:rPr>
              <a:t>2005                    Pakistan                               legal issues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17</a:t>
            </a:fld>
            <a:endParaRPr lang="en-US"/>
          </a:p>
        </p:txBody>
      </p:sp>
      <p:pic>
        <p:nvPicPr>
          <p:cNvPr id="8" name="Picture 7"/>
          <p:cNvPicPr>
            <a:picLocks noChangeAspect="1"/>
          </p:cNvPicPr>
          <p:nvPr/>
        </p:nvPicPr>
        <p:blipFill>
          <a:blip r:embed="rId4"/>
          <a:stretch>
            <a:fillRect/>
          </a:stretch>
        </p:blipFill>
        <p:spPr>
          <a:xfrm>
            <a:off x="3944680" y="1441681"/>
            <a:ext cx="4306186" cy="4914669"/>
          </a:xfrm>
          <a:prstGeom prst="rect">
            <a:avLst/>
          </a:prstGeom>
        </p:spPr>
      </p:pic>
    </p:spTree>
    <p:extLst>
      <p:ext uri="{BB962C8B-B14F-4D97-AF65-F5344CB8AC3E}">
        <p14:creationId xmlns:p14="http://schemas.microsoft.com/office/powerpoint/2010/main" val="1894683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June 7, </a:t>
            </a:r>
            <a:r>
              <a:rPr lang="en-US" sz="3200" dirty="0" smtClean="0">
                <a:solidFill>
                  <a:srgbClr val="FFFF00"/>
                </a:solidFill>
              </a:rPr>
              <a:t>2006                        New Zealand              image controversy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18</a:t>
            </a:fld>
            <a:endParaRPr lang="en-US"/>
          </a:p>
        </p:txBody>
      </p:sp>
      <p:sp>
        <p:nvSpPr>
          <p:cNvPr id="4" name="Rectangle 3"/>
          <p:cNvSpPr/>
          <p:nvPr/>
        </p:nvSpPr>
        <p:spPr>
          <a:xfrm>
            <a:off x="5560827" y="1135618"/>
            <a:ext cx="6188021" cy="5016758"/>
          </a:xfrm>
          <a:prstGeom prst="rect">
            <a:avLst/>
          </a:prstGeom>
        </p:spPr>
        <p:txBody>
          <a:bodyPr wrap="square">
            <a:spAutoFit/>
          </a:bodyPr>
          <a:lstStyle/>
          <a:p>
            <a:r>
              <a:rPr lang="en-US" sz="3200" dirty="0" smtClean="0">
                <a:solidFill>
                  <a:schemeClr val="bg1"/>
                </a:solidFill>
              </a:rPr>
              <a:t>A set of </a:t>
            </a:r>
            <a:r>
              <a:rPr lang="en-US" sz="3200" dirty="0">
                <a:solidFill>
                  <a:schemeClr val="bg1"/>
                </a:solidFill>
              </a:rPr>
              <a:t>5 depicting </a:t>
            </a:r>
            <a:r>
              <a:rPr lang="en-US" sz="3200" dirty="0" smtClean="0">
                <a:solidFill>
                  <a:schemeClr val="bg1"/>
                </a:solidFill>
              </a:rPr>
              <a:t>native Maori “Kapa Haka” performing arts was to be issued in New Zealand but were deemed too cartoonish by the public.  NZ Post decided to recall all the stamps June 2, five days before the release date, back from post offices.  Eight advance orders had already been mailed out and paid for by customers, creating rarities.</a:t>
            </a:r>
            <a:endParaRPr lang="en-US" sz="3200"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28" y="1524885"/>
            <a:ext cx="4710313" cy="202107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928" y="3935225"/>
            <a:ext cx="3151199" cy="205489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16524432"/>
              </p:ext>
            </p:extLst>
          </p:nvPr>
        </p:nvGraphicFramePr>
        <p:xfrm>
          <a:off x="3757126" y="3935224"/>
          <a:ext cx="1708765" cy="2054891"/>
        </p:xfrm>
        <a:graphic>
          <a:graphicData uri="http://schemas.openxmlformats.org/presentationml/2006/ole">
            <mc:AlternateContent xmlns:mc="http://schemas.openxmlformats.org/markup-compatibility/2006">
              <mc:Choice xmlns:v="urn:schemas-microsoft-com:vml" Requires="v">
                <p:oleObj spid="_x0000_s5149" r:id="rId7" imgW="2233800" imgH="2685960" progId="">
                  <p:embed/>
                </p:oleObj>
              </mc:Choice>
              <mc:Fallback>
                <p:oleObj r:id="rId7" imgW="2233800" imgH="2685960" progId="">
                  <p:embed/>
                  <p:pic>
                    <p:nvPicPr>
                      <p:cNvPr id="0" name=""/>
                      <p:cNvPicPr/>
                      <p:nvPr/>
                    </p:nvPicPr>
                    <p:blipFill>
                      <a:blip r:embed="rId8"/>
                      <a:stretch>
                        <a:fillRect/>
                      </a:stretch>
                    </p:blipFill>
                    <p:spPr>
                      <a:xfrm>
                        <a:off x="3757126" y="3935224"/>
                        <a:ext cx="1708765" cy="2054891"/>
                      </a:xfrm>
                      <a:prstGeom prst="rect">
                        <a:avLst/>
                      </a:prstGeom>
                    </p:spPr>
                  </p:pic>
                </p:oleObj>
              </mc:Fallback>
            </mc:AlternateContent>
          </a:graphicData>
        </a:graphic>
      </p:graphicFrame>
    </p:spTree>
    <p:extLst>
      <p:ext uri="{BB962C8B-B14F-4D97-AF65-F5344CB8AC3E}">
        <p14:creationId xmlns:p14="http://schemas.microsoft.com/office/powerpoint/2010/main" val="26358342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June 7, </a:t>
            </a:r>
            <a:r>
              <a:rPr lang="en-US" sz="3200" dirty="0" smtClean="0">
                <a:solidFill>
                  <a:srgbClr val="FFFF00"/>
                </a:solidFill>
              </a:rPr>
              <a:t>2006                        New Zealand              image controversy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19</a:t>
            </a:fld>
            <a:endParaRPr lang="en-US"/>
          </a:p>
        </p:txBody>
      </p:sp>
      <p:pic>
        <p:nvPicPr>
          <p:cNvPr id="3" name="Picture 2"/>
          <p:cNvPicPr>
            <a:picLocks noChangeAspect="1"/>
          </p:cNvPicPr>
          <p:nvPr/>
        </p:nvPicPr>
        <p:blipFill>
          <a:blip r:embed="rId4"/>
          <a:stretch>
            <a:fillRect/>
          </a:stretch>
        </p:blipFill>
        <p:spPr>
          <a:xfrm>
            <a:off x="1889471" y="1151855"/>
            <a:ext cx="8405714" cy="2421786"/>
          </a:xfrm>
          <a:prstGeom prst="rect">
            <a:avLst/>
          </a:prstGeom>
        </p:spPr>
      </p:pic>
      <p:pic>
        <p:nvPicPr>
          <p:cNvPr id="9" name="Picture 8"/>
          <p:cNvPicPr>
            <a:picLocks noChangeAspect="1"/>
          </p:cNvPicPr>
          <p:nvPr/>
        </p:nvPicPr>
        <p:blipFill>
          <a:blip r:embed="rId5"/>
          <a:stretch>
            <a:fillRect/>
          </a:stretch>
        </p:blipFill>
        <p:spPr>
          <a:xfrm>
            <a:off x="2209274" y="3511802"/>
            <a:ext cx="7851766" cy="2666491"/>
          </a:xfrm>
          <a:prstGeom prst="rect">
            <a:avLst/>
          </a:prstGeom>
        </p:spPr>
      </p:pic>
      <p:sp>
        <p:nvSpPr>
          <p:cNvPr id="10" name="TextBox 9"/>
          <p:cNvSpPr txBox="1"/>
          <p:nvPr/>
        </p:nvSpPr>
        <p:spPr>
          <a:xfrm>
            <a:off x="3232469" y="6178293"/>
            <a:ext cx="5805377" cy="369332"/>
          </a:xfrm>
          <a:prstGeom prst="rect">
            <a:avLst/>
          </a:prstGeom>
          <a:noFill/>
        </p:spPr>
        <p:txBody>
          <a:bodyPr wrap="square" rtlCol="0">
            <a:spAutoFit/>
          </a:bodyPr>
          <a:lstStyle/>
          <a:p>
            <a:r>
              <a:rPr lang="en-US" dirty="0" smtClean="0">
                <a:solidFill>
                  <a:schemeClr val="bg1"/>
                </a:solidFill>
              </a:rPr>
              <a:t>prices from https</a:t>
            </a:r>
            <a:r>
              <a:rPr lang="en-US" dirty="0">
                <a:solidFill>
                  <a:schemeClr val="bg1"/>
                </a:solidFill>
              </a:rPr>
              <a:t>://www.glenstephens.com/kapa_haka.html</a:t>
            </a:r>
          </a:p>
        </p:txBody>
      </p:sp>
    </p:spTree>
    <p:extLst>
      <p:ext uri="{BB962C8B-B14F-4D97-AF65-F5344CB8AC3E}">
        <p14:creationId xmlns:p14="http://schemas.microsoft.com/office/powerpoint/2010/main" val="3318068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663089"/>
          </a:xfrm>
          <a:prstGeom prst="rect">
            <a:avLst/>
          </a:prstGeom>
        </p:spPr>
        <p:txBody>
          <a:bodyPr wrap="square">
            <a:spAutoFit/>
          </a:bodyPr>
          <a:lstStyle/>
          <a:p>
            <a:r>
              <a:rPr lang="en-US" sz="3200" dirty="0" smtClean="0">
                <a:solidFill>
                  <a:schemeClr val="bg1"/>
                </a:solidFill>
              </a:rPr>
              <a:t>From time to time postal administrations uncover a reason to withdraw a stamp due to a design error or controversy of what is depicted.  Most interesting to collectors are those that have already been printed and, in many cases, put on sale to the public in the normal course of business or by mistake.   </a:t>
            </a:r>
          </a:p>
          <a:p>
            <a:endParaRPr lang="en-US" sz="3200" dirty="0">
              <a:solidFill>
                <a:schemeClr val="bg1"/>
              </a:solidFill>
            </a:endParaRPr>
          </a:p>
          <a:p>
            <a:r>
              <a:rPr lang="en-US" sz="3200" dirty="0" smtClean="0">
                <a:solidFill>
                  <a:schemeClr val="bg1"/>
                </a:solidFill>
              </a:rPr>
              <a:t>Once identified, the issuing administration has several options:</a:t>
            </a:r>
          </a:p>
          <a:p>
            <a:pPr marL="457200" indent="-457200">
              <a:buFont typeface="Wingdings" panose="05000000000000000000" pitchFamily="2" charset="2"/>
              <a:buChar char="Ø"/>
            </a:pPr>
            <a:r>
              <a:rPr lang="en-US" sz="3200" dirty="0" smtClean="0">
                <a:solidFill>
                  <a:schemeClr val="bg1"/>
                </a:solidFill>
              </a:rPr>
              <a:t>Recall all remaining stamps and destroy or modify them, possibly creating philatelic rarities of those already sold</a:t>
            </a:r>
          </a:p>
          <a:p>
            <a:pPr marL="457200" indent="-457200">
              <a:buFont typeface="Wingdings" panose="05000000000000000000" pitchFamily="2" charset="2"/>
              <a:buChar char="Ø"/>
            </a:pPr>
            <a:r>
              <a:rPr lang="en-US" sz="3200" dirty="0" smtClean="0">
                <a:solidFill>
                  <a:schemeClr val="bg1"/>
                </a:solidFill>
              </a:rPr>
              <a:t>Leave them on sale, with or without opting to print and release a corrected version days, weeks or years later</a:t>
            </a:r>
          </a:p>
          <a:p>
            <a:endParaRPr lang="en-US" sz="1000" dirty="0">
              <a:solidFill>
                <a:schemeClr val="bg1"/>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a:t>
            </a:fld>
            <a:endParaRPr lang="en-US"/>
          </a:p>
        </p:txBody>
      </p:sp>
    </p:spTree>
    <p:extLst>
      <p:ext uri="{BB962C8B-B14F-4D97-AF65-F5344CB8AC3E}">
        <p14:creationId xmlns:p14="http://schemas.microsoft.com/office/powerpoint/2010/main" val="38167881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September 15, 2006      </a:t>
            </a:r>
            <a:r>
              <a:rPr lang="en-US" sz="3200" dirty="0" smtClean="0">
                <a:solidFill>
                  <a:srgbClr val="FFFF00"/>
                </a:solidFill>
              </a:rPr>
              <a:t>       Kazakhstan                              text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20</a:t>
            </a:fld>
            <a:endParaRPr lang="en-US"/>
          </a:p>
        </p:txBody>
      </p:sp>
      <p:sp>
        <p:nvSpPr>
          <p:cNvPr id="4" name="Rectangle 3"/>
          <p:cNvSpPr/>
          <p:nvPr/>
        </p:nvSpPr>
        <p:spPr>
          <a:xfrm>
            <a:off x="605928" y="1135618"/>
            <a:ext cx="10972800" cy="1569660"/>
          </a:xfrm>
          <a:prstGeom prst="rect">
            <a:avLst/>
          </a:prstGeom>
        </p:spPr>
        <p:txBody>
          <a:bodyPr wrap="square">
            <a:spAutoFit/>
          </a:bodyPr>
          <a:lstStyle/>
          <a:p>
            <a:r>
              <a:rPr lang="en-US" sz="3200" dirty="0" smtClean="0">
                <a:solidFill>
                  <a:schemeClr val="bg1"/>
                </a:solidFill>
              </a:rPr>
              <a:t>The meeting place of </a:t>
            </a:r>
            <a:r>
              <a:rPr lang="en-US" sz="3200" dirty="0">
                <a:solidFill>
                  <a:schemeClr val="bg1"/>
                </a:solidFill>
              </a:rPr>
              <a:t>the </a:t>
            </a:r>
            <a:r>
              <a:rPr lang="en-US" sz="3200" dirty="0" smtClean="0">
                <a:solidFill>
                  <a:schemeClr val="bg1"/>
                </a:solidFill>
              </a:rPr>
              <a:t>3rd </a:t>
            </a:r>
            <a:r>
              <a:rPr lang="en-US" sz="3200" dirty="0">
                <a:solidFill>
                  <a:schemeClr val="bg1"/>
                </a:solidFill>
              </a:rPr>
              <a:t>ECO (Economic Cooperation </a:t>
            </a:r>
            <a:r>
              <a:rPr lang="en-US" sz="3200" dirty="0" err="1">
                <a:solidFill>
                  <a:schemeClr val="bg1"/>
                </a:solidFill>
              </a:rPr>
              <a:t>Organisation</a:t>
            </a:r>
            <a:r>
              <a:rPr lang="en-US" sz="3200" dirty="0">
                <a:solidFill>
                  <a:schemeClr val="bg1"/>
                </a:solidFill>
              </a:rPr>
              <a:t>) postal </a:t>
            </a:r>
            <a:r>
              <a:rPr lang="en-US" sz="3200" dirty="0" smtClean="0">
                <a:solidFill>
                  <a:schemeClr val="bg1"/>
                </a:solidFill>
              </a:rPr>
              <a:t>authorities took place in Ankara (</a:t>
            </a:r>
            <a:r>
              <a:rPr lang="az-Cyrl-AZ" sz="3200" dirty="0" smtClean="0">
                <a:solidFill>
                  <a:schemeClr val="bg1"/>
                </a:solidFill>
              </a:rPr>
              <a:t>Анкара</a:t>
            </a:r>
            <a:r>
              <a:rPr lang="az-Cyrl-AZ" sz="3200" dirty="0">
                <a:solidFill>
                  <a:schemeClr val="bg1"/>
                </a:solidFill>
              </a:rPr>
              <a:t>)</a:t>
            </a:r>
            <a:r>
              <a:rPr lang="en-US" sz="3200" dirty="0" smtClean="0">
                <a:solidFill>
                  <a:schemeClr val="bg1"/>
                </a:solidFill>
              </a:rPr>
              <a:t>, </a:t>
            </a:r>
            <a:r>
              <a:rPr lang="en-US" sz="3200" dirty="0">
                <a:solidFill>
                  <a:schemeClr val="bg1"/>
                </a:solidFill>
              </a:rPr>
              <a:t>Turkey, not </a:t>
            </a:r>
            <a:r>
              <a:rPr lang="en-US" sz="3200" dirty="0" smtClean="0">
                <a:solidFill>
                  <a:schemeClr val="bg1"/>
                </a:solidFill>
              </a:rPr>
              <a:t>Istanbul (</a:t>
            </a:r>
            <a:r>
              <a:rPr lang="az-Cyrl-AZ" sz="3200" dirty="0" smtClean="0">
                <a:solidFill>
                  <a:schemeClr val="bg1"/>
                </a:solidFill>
              </a:rPr>
              <a:t>Ыстамбұл)</a:t>
            </a:r>
            <a:r>
              <a:rPr lang="en-US" sz="3200" dirty="0" smtClean="0">
                <a:solidFill>
                  <a:schemeClr val="bg1"/>
                </a:solidFill>
              </a:rPr>
              <a:t> as seen on the original issue.</a:t>
            </a:r>
            <a:r>
              <a:rPr lang="az-Cyrl-AZ" sz="3200" dirty="0" smtClean="0">
                <a:solidFill>
                  <a:schemeClr val="bg1"/>
                </a:solidFill>
              </a:rPr>
              <a:t> </a:t>
            </a:r>
            <a:r>
              <a:rPr lang="en-US" sz="3200" dirty="0" smtClean="0">
                <a:solidFill>
                  <a:schemeClr val="bg1"/>
                </a:solidFill>
              </a:rPr>
              <a:t> </a:t>
            </a:r>
            <a:endParaRPr lang="en-US" sz="3200" dirty="0">
              <a:solidFill>
                <a:schemeClr val="bg1"/>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847652884"/>
              </p:ext>
            </p:extLst>
          </p:nvPr>
        </p:nvGraphicFramePr>
        <p:xfrm>
          <a:off x="1930277" y="2932854"/>
          <a:ext cx="3777771" cy="2971800"/>
        </p:xfrm>
        <a:graphic>
          <a:graphicData uri="http://schemas.openxmlformats.org/presentationml/2006/ole">
            <mc:AlternateContent xmlns:mc="http://schemas.openxmlformats.org/markup-compatibility/2006">
              <mc:Choice xmlns:v="urn:schemas-microsoft-com:vml" Requires="v">
                <p:oleObj spid="_x0000_s3148" r:id="rId5" imgW="5066640" imgH="3987000" progId="">
                  <p:embed/>
                </p:oleObj>
              </mc:Choice>
              <mc:Fallback>
                <p:oleObj r:id="rId5" imgW="5066640" imgH="3987000" progId="">
                  <p:embed/>
                  <p:pic>
                    <p:nvPicPr>
                      <p:cNvPr id="0" name=""/>
                      <p:cNvPicPr/>
                      <p:nvPr/>
                    </p:nvPicPr>
                    <p:blipFill>
                      <a:blip r:embed="rId6"/>
                      <a:stretch>
                        <a:fillRect/>
                      </a:stretch>
                    </p:blipFill>
                    <p:spPr>
                      <a:xfrm>
                        <a:off x="1930277" y="2932854"/>
                        <a:ext cx="3777771" cy="2971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44526240"/>
              </p:ext>
            </p:extLst>
          </p:nvPr>
        </p:nvGraphicFramePr>
        <p:xfrm>
          <a:off x="6540795" y="2919893"/>
          <a:ext cx="3810000" cy="2971800"/>
        </p:xfrm>
        <a:graphic>
          <a:graphicData uri="http://schemas.openxmlformats.org/presentationml/2006/ole">
            <mc:AlternateContent xmlns:mc="http://schemas.openxmlformats.org/markup-compatibility/2006">
              <mc:Choice xmlns:v="urn:schemas-microsoft-com:vml" Requires="v">
                <p:oleObj spid="_x0000_s3149" r:id="rId7" imgW="3809520" imgH="2971080" progId="">
                  <p:embed/>
                </p:oleObj>
              </mc:Choice>
              <mc:Fallback>
                <p:oleObj r:id="rId7" imgW="3809520" imgH="2971080" progId="">
                  <p:embed/>
                  <p:pic>
                    <p:nvPicPr>
                      <p:cNvPr id="0" name=""/>
                      <p:cNvPicPr/>
                      <p:nvPr/>
                    </p:nvPicPr>
                    <p:blipFill>
                      <a:blip r:embed="rId8"/>
                      <a:stretch>
                        <a:fillRect/>
                      </a:stretch>
                    </p:blipFill>
                    <p:spPr>
                      <a:xfrm>
                        <a:off x="6540795" y="2919893"/>
                        <a:ext cx="3810000" cy="2971800"/>
                      </a:xfrm>
                      <a:prstGeom prst="rect">
                        <a:avLst/>
                      </a:prstGeom>
                    </p:spPr>
                  </p:pic>
                </p:oleObj>
              </mc:Fallback>
            </mc:AlternateContent>
          </a:graphicData>
        </a:graphic>
      </p:graphicFrame>
      <p:sp>
        <p:nvSpPr>
          <p:cNvPr id="9" name="TextBox 8"/>
          <p:cNvSpPr txBox="1"/>
          <p:nvPr/>
        </p:nvSpPr>
        <p:spPr>
          <a:xfrm>
            <a:off x="6681517" y="5904654"/>
            <a:ext cx="3528556" cy="369332"/>
          </a:xfrm>
          <a:prstGeom prst="rect">
            <a:avLst/>
          </a:prstGeom>
          <a:noFill/>
        </p:spPr>
        <p:txBody>
          <a:bodyPr wrap="square" rtlCol="0">
            <a:spAutoFit/>
          </a:bodyPr>
          <a:lstStyle/>
          <a:p>
            <a:pPr algn="ctr"/>
            <a:r>
              <a:rPr lang="en-US" dirty="0" smtClean="0">
                <a:solidFill>
                  <a:schemeClr val="bg1"/>
                </a:solidFill>
              </a:rPr>
              <a:t>corrected, issued Sept. 22</a:t>
            </a:r>
            <a:endParaRPr lang="en-US" dirty="0">
              <a:solidFill>
                <a:schemeClr val="bg1"/>
              </a:solidFill>
            </a:endParaRPr>
          </a:p>
        </p:txBody>
      </p:sp>
      <p:sp>
        <p:nvSpPr>
          <p:cNvPr id="10" name="TextBox 9"/>
          <p:cNvSpPr txBox="1"/>
          <p:nvPr/>
        </p:nvSpPr>
        <p:spPr>
          <a:xfrm>
            <a:off x="2883497" y="5882128"/>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pic>
        <p:nvPicPr>
          <p:cNvPr id="14" name="Picture 13"/>
          <p:cNvPicPr>
            <a:picLocks noChangeAspect="1"/>
          </p:cNvPicPr>
          <p:nvPr/>
        </p:nvPicPr>
        <p:blipFill>
          <a:blip r:embed="rId9"/>
          <a:stretch>
            <a:fillRect/>
          </a:stretch>
        </p:blipFill>
        <p:spPr>
          <a:xfrm>
            <a:off x="4811872" y="4499901"/>
            <a:ext cx="829128" cy="883997"/>
          </a:xfrm>
          <a:prstGeom prst="rect">
            <a:avLst/>
          </a:prstGeom>
        </p:spPr>
      </p:pic>
      <p:pic>
        <p:nvPicPr>
          <p:cNvPr id="15" name="Picture 14"/>
          <p:cNvPicPr>
            <a:picLocks noChangeAspect="1"/>
          </p:cNvPicPr>
          <p:nvPr/>
        </p:nvPicPr>
        <p:blipFill>
          <a:blip r:embed="rId9"/>
          <a:stretch>
            <a:fillRect/>
          </a:stretch>
        </p:blipFill>
        <p:spPr>
          <a:xfrm>
            <a:off x="8676717" y="4004723"/>
            <a:ext cx="829128" cy="883997"/>
          </a:xfrm>
          <a:prstGeom prst="rect">
            <a:avLst/>
          </a:prstGeom>
        </p:spPr>
      </p:pic>
      <p:pic>
        <p:nvPicPr>
          <p:cNvPr id="16" name="Picture 15"/>
          <p:cNvPicPr>
            <a:picLocks noChangeAspect="1"/>
          </p:cNvPicPr>
          <p:nvPr/>
        </p:nvPicPr>
        <p:blipFill>
          <a:blip r:embed="rId9"/>
          <a:stretch>
            <a:fillRect/>
          </a:stretch>
        </p:blipFill>
        <p:spPr>
          <a:xfrm>
            <a:off x="9361790" y="4446721"/>
            <a:ext cx="829128" cy="883997"/>
          </a:xfrm>
          <a:prstGeom prst="rect">
            <a:avLst/>
          </a:prstGeom>
        </p:spPr>
      </p:pic>
    </p:spTree>
    <p:extLst>
      <p:ext uri="{BB962C8B-B14F-4D97-AF65-F5344CB8AC3E}">
        <p14:creationId xmlns:p14="http://schemas.microsoft.com/office/powerpoint/2010/main" val="3604694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September 15, 2006      </a:t>
            </a:r>
            <a:r>
              <a:rPr lang="en-US" sz="3200" dirty="0" smtClean="0">
                <a:solidFill>
                  <a:srgbClr val="FFFF00"/>
                </a:solidFill>
              </a:rPr>
              <a:t>       Kazakhstan                              text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21</a:t>
            </a:fld>
            <a:endParaRPr lang="en-US"/>
          </a:p>
        </p:txBody>
      </p:sp>
      <p:pic>
        <p:nvPicPr>
          <p:cNvPr id="6" name="Picture 5"/>
          <p:cNvPicPr>
            <a:picLocks noChangeAspect="1"/>
          </p:cNvPicPr>
          <p:nvPr/>
        </p:nvPicPr>
        <p:blipFill>
          <a:blip r:embed="rId4"/>
          <a:stretch>
            <a:fillRect/>
          </a:stretch>
        </p:blipFill>
        <p:spPr>
          <a:xfrm>
            <a:off x="4529230" y="1463358"/>
            <a:ext cx="3136844" cy="4892992"/>
          </a:xfrm>
          <a:prstGeom prst="rect">
            <a:avLst/>
          </a:prstGeom>
        </p:spPr>
      </p:pic>
    </p:spTree>
    <p:extLst>
      <p:ext uri="{BB962C8B-B14F-4D97-AF65-F5344CB8AC3E}">
        <p14:creationId xmlns:p14="http://schemas.microsoft.com/office/powerpoint/2010/main" val="39571373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August 29, 2007                 </a:t>
            </a:r>
            <a:r>
              <a:rPr lang="en-US" sz="3200" dirty="0" smtClean="0">
                <a:solidFill>
                  <a:srgbClr val="FFFF00"/>
                </a:solidFill>
              </a:rPr>
              <a:t>  Bangladesh           text and image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22</a:t>
            </a:fld>
            <a:endParaRPr lang="en-US"/>
          </a:p>
        </p:txBody>
      </p:sp>
      <p:sp>
        <p:nvSpPr>
          <p:cNvPr id="4" name="Rectangle 3"/>
          <p:cNvSpPr/>
          <p:nvPr/>
        </p:nvSpPr>
        <p:spPr>
          <a:xfrm>
            <a:off x="605928" y="1135618"/>
            <a:ext cx="5327039" cy="5016758"/>
          </a:xfrm>
          <a:prstGeom prst="rect">
            <a:avLst/>
          </a:prstGeom>
        </p:spPr>
        <p:txBody>
          <a:bodyPr wrap="square">
            <a:spAutoFit/>
          </a:bodyPr>
          <a:lstStyle/>
          <a:p>
            <a:r>
              <a:rPr lang="en-US" sz="3200" dirty="0" smtClean="0">
                <a:solidFill>
                  <a:schemeClr val="bg1"/>
                </a:solidFill>
              </a:rPr>
              <a:t>Dr</a:t>
            </a:r>
            <a:r>
              <a:rPr lang="en-US" sz="3200" dirty="0">
                <a:solidFill>
                  <a:schemeClr val="bg1"/>
                </a:solidFill>
              </a:rPr>
              <a:t>. </a:t>
            </a:r>
            <a:r>
              <a:rPr lang="en-US" sz="3200" dirty="0" err="1" smtClean="0">
                <a:solidFill>
                  <a:schemeClr val="bg1"/>
                </a:solidFill>
              </a:rPr>
              <a:t>Yunus</a:t>
            </a:r>
            <a:r>
              <a:rPr lang="en-US" sz="3200" dirty="0" smtClean="0">
                <a:solidFill>
                  <a:schemeClr val="bg1"/>
                </a:solidFill>
              </a:rPr>
              <a:t> was honored for winning the Nobel </a:t>
            </a:r>
            <a:r>
              <a:rPr lang="en-US" sz="3200" dirty="0">
                <a:solidFill>
                  <a:schemeClr val="bg1"/>
                </a:solidFill>
              </a:rPr>
              <a:t>Peace Prize for </a:t>
            </a:r>
            <a:r>
              <a:rPr lang="en-US" sz="3200" dirty="0" smtClean="0">
                <a:solidFill>
                  <a:schemeClr val="bg1"/>
                </a:solidFill>
              </a:rPr>
              <a:t>pioneering </a:t>
            </a:r>
            <a:r>
              <a:rPr lang="en-US" sz="3200" dirty="0">
                <a:solidFill>
                  <a:schemeClr val="bg1"/>
                </a:solidFill>
              </a:rPr>
              <a:t>the concepts of microcredit and microfinance</a:t>
            </a:r>
            <a:r>
              <a:rPr lang="en-US" sz="3200" dirty="0" smtClean="0">
                <a:solidFill>
                  <a:schemeClr val="bg1"/>
                </a:solidFill>
              </a:rPr>
              <a:t>.  The original stamp was withdrawn Sept. 2, as the wrong Nobel medal is shown, his first name was wrongly abbreviated and “Peace” was omitted.    </a:t>
            </a:r>
            <a:endParaRPr lang="en-US" sz="3200" dirty="0">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328" y="2240818"/>
            <a:ext cx="2790825" cy="32956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5078" y="2212347"/>
            <a:ext cx="2533650" cy="3305175"/>
          </a:xfrm>
          <a:prstGeom prst="rect">
            <a:avLst/>
          </a:prstGeom>
        </p:spPr>
      </p:pic>
      <p:sp>
        <p:nvSpPr>
          <p:cNvPr id="11" name="TextBox 10"/>
          <p:cNvSpPr txBox="1"/>
          <p:nvPr/>
        </p:nvSpPr>
        <p:spPr>
          <a:xfrm>
            <a:off x="6547976" y="5517521"/>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12" name="TextBox 11"/>
          <p:cNvSpPr txBox="1"/>
          <p:nvPr/>
        </p:nvSpPr>
        <p:spPr>
          <a:xfrm>
            <a:off x="9070377" y="5517521"/>
            <a:ext cx="2483052" cy="378897"/>
          </a:xfrm>
          <a:prstGeom prst="rect">
            <a:avLst/>
          </a:prstGeom>
          <a:noFill/>
        </p:spPr>
        <p:txBody>
          <a:bodyPr wrap="square" rtlCol="0">
            <a:spAutoFit/>
          </a:bodyPr>
          <a:lstStyle/>
          <a:p>
            <a:r>
              <a:rPr lang="en-US" dirty="0" smtClean="0">
                <a:solidFill>
                  <a:schemeClr val="bg1"/>
                </a:solidFill>
              </a:rPr>
              <a:t>corrected, issued Sept. 9</a:t>
            </a:r>
            <a:endParaRPr lang="en-US" dirty="0">
              <a:solidFill>
                <a:schemeClr val="bg1"/>
              </a:solidFill>
            </a:endParaRPr>
          </a:p>
        </p:txBody>
      </p:sp>
      <p:pic>
        <p:nvPicPr>
          <p:cNvPr id="13" name="Picture 12"/>
          <p:cNvPicPr>
            <a:picLocks noChangeAspect="1"/>
          </p:cNvPicPr>
          <p:nvPr/>
        </p:nvPicPr>
        <p:blipFill>
          <a:blip r:embed="rId6"/>
          <a:stretch>
            <a:fillRect/>
          </a:stretch>
        </p:blipFill>
        <p:spPr>
          <a:xfrm>
            <a:off x="5750493" y="2943177"/>
            <a:ext cx="829128" cy="883997"/>
          </a:xfrm>
          <a:prstGeom prst="rect">
            <a:avLst/>
          </a:prstGeom>
        </p:spPr>
      </p:pic>
      <p:pic>
        <p:nvPicPr>
          <p:cNvPr id="14" name="Picture 13"/>
          <p:cNvPicPr>
            <a:picLocks noChangeAspect="1"/>
          </p:cNvPicPr>
          <p:nvPr/>
        </p:nvPicPr>
        <p:blipFill>
          <a:blip r:embed="rId6"/>
          <a:stretch>
            <a:fillRect/>
          </a:stretch>
        </p:blipFill>
        <p:spPr>
          <a:xfrm>
            <a:off x="8655813" y="2930817"/>
            <a:ext cx="829128" cy="883997"/>
          </a:xfrm>
          <a:prstGeom prst="rect">
            <a:avLst/>
          </a:prstGeom>
        </p:spPr>
      </p:pic>
      <p:pic>
        <p:nvPicPr>
          <p:cNvPr id="15" name="Picture 14"/>
          <p:cNvPicPr>
            <a:picLocks noChangeAspect="1"/>
          </p:cNvPicPr>
          <p:nvPr/>
        </p:nvPicPr>
        <p:blipFill>
          <a:blip r:embed="rId6"/>
          <a:stretch>
            <a:fillRect/>
          </a:stretch>
        </p:blipFill>
        <p:spPr>
          <a:xfrm>
            <a:off x="6092328" y="4822972"/>
            <a:ext cx="829128" cy="883997"/>
          </a:xfrm>
          <a:prstGeom prst="rect">
            <a:avLst/>
          </a:prstGeom>
        </p:spPr>
      </p:pic>
      <p:pic>
        <p:nvPicPr>
          <p:cNvPr id="16" name="Picture 15"/>
          <p:cNvPicPr>
            <a:picLocks noChangeAspect="1"/>
          </p:cNvPicPr>
          <p:nvPr/>
        </p:nvPicPr>
        <p:blipFill>
          <a:blip r:embed="rId6"/>
          <a:stretch>
            <a:fillRect/>
          </a:stretch>
        </p:blipFill>
        <p:spPr>
          <a:xfrm>
            <a:off x="7343217" y="5034209"/>
            <a:ext cx="829128" cy="883997"/>
          </a:xfrm>
          <a:prstGeom prst="rect">
            <a:avLst/>
          </a:prstGeom>
        </p:spPr>
      </p:pic>
    </p:spTree>
    <p:extLst>
      <p:ext uri="{BB962C8B-B14F-4D97-AF65-F5344CB8AC3E}">
        <p14:creationId xmlns:p14="http://schemas.microsoft.com/office/powerpoint/2010/main" val="2115251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August 29, 2007                   Bangladesh           text and image error</a:t>
            </a: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23</a:t>
            </a:fld>
            <a:endParaRPr lang="en-US"/>
          </a:p>
        </p:txBody>
      </p:sp>
      <p:pic>
        <p:nvPicPr>
          <p:cNvPr id="3" name="Picture 2"/>
          <p:cNvPicPr>
            <a:picLocks noChangeAspect="1"/>
          </p:cNvPicPr>
          <p:nvPr/>
        </p:nvPicPr>
        <p:blipFill>
          <a:blip r:embed="rId4"/>
          <a:stretch>
            <a:fillRect/>
          </a:stretch>
        </p:blipFill>
        <p:spPr>
          <a:xfrm>
            <a:off x="4348311" y="1395037"/>
            <a:ext cx="3487884" cy="4961313"/>
          </a:xfrm>
          <a:prstGeom prst="rect">
            <a:avLst/>
          </a:prstGeom>
        </p:spPr>
      </p:pic>
      <p:pic>
        <p:nvPicPr>
          <p:cNvPr id="6" name="Picture 5"/>
          <p:cNvPicPr>
            <a:picLocks noChangeAspect="1"/>
          </p:cNvPicPr>
          <p:nvPr/>
        </p:nvPicPr>
        <p:blipFill>
          <a:blip r:embed="rId5"/>
          <a:stretch>
            <a:fillRect/>
          </a:stretch>
        </p:blipFill>
        <p:spPr>
          <a:xfrm>
            <a:off x="8257700" y="1395037"/>
            <a:ext cx="3238455" cy="4961313"/>
          </a:xfrm>
          <a:prstGeom prst="rect">
            <a:avLst/>
          </a:prstGeom>
        </p:spPr>
      </p:pic>
      <p:pic>
        <p:nvPicPr>
          <p:cNvPr id="7" name="Picture 6"/>
          <p:cNvPicPr>
            <a:picLocks noChangeAspect="1"/>
          </p:cNvPicPr>
          <p:nvPr/>
        </p:nvPicPr>
        <p:blipFill>
          <a:blip r:embed="rId6"/>
          <a:stretch>
            <a:fillRect/>
          </a:stretch>
        </p:blipFill>
        <p:spPr>
          <a:xfrm>
            <a:off x="605927" y="1395036"/>
            <a:ext cx="3320879" cy="4961314"/>
          </a:xfrm>
          <a:prstGeom prst="rect">
            <a:avLst/>
          </a:prstGeom>
        </p:spPr>
      </p:pic>
    </p:spTree>
    <p:extLst>
      <p:ext uri="{BB962C8B-B14F-4D97-AF65-F5344CB8AC3E}">
        <p14:creationId xmlns:p14="http://schemas.microsoft.com/office/powerpoint/2010/main" val="128169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December 4, 2007                 Mauritius           image and text errors</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24</a:t>
            </a:fld>
            <a:endParaRPr lang="en-US"/>
          </a:p>
        </p:txBody>
      </p:sp>
      <p:sp>
        <p:nvSpPr>
          <p:cNvPr id="4" name="Rectangle 3"/>
          <p:cNvSpPr/>
          <p:nvPr/>
        </p:nvSpPr>
        <p:spPr>
          <a:xfrm>
            <a:off x="4529470" y="1135618"/>
            <a:ext cx="7049258" cy="5016758"/>
          </a:xfrm>
          <a:prstGeom prst="rect">
            <a:avLst/>
          </a:prstGeom>
        </p:spPr>
        <p:txBody>
          <a:bodyPr wrap="square">
            <a:spAutoFit/>
          </a:bodyPr>
          <a:lstStyle/>
          <a:p>
            <a:r>
              <a:rPr lang="en-US" sz="3200" dirty="0" smtClean="0">
                <a:solidFill>
                  <a:schemeClr val="bg1"/>
                </a:solidFill>
              </a:rPr>
              <a:t>The 50</a:t>
            </a:r>
            <a:r>
              <a:rPr lang="en-US" sz="3200" baseline="30000" dirty="0" smtClean="0">
                <a:solidFill>
                  <a:schemeClr val="bg1"/>
                </a:solidFill>
              </a:rPr>
              <a:t>th</a:t>
            </a:r>
            <a:r>
              <a:rPr lang="en-US" sz="3200" dirty="0" smtClean="0">
                <a:solidFill>
                  <a:schemeClr val="bg1"/>
                </a:solidFill>
              </a:rPr>
              <a:t> Anniversary </a:t>
            </a:r>
            <a:r>
              <a:rPr lang="en-US" sz="3200" dirty="0">
                <a:solidFill>
                  <a:schemeClr val="bg1"/>
                </a:solidFill>
              </a:rPr>
              <a:t>of </a:t>
            </a:r>
            <a:r>
              <a:rPr lang="en-US" sz="3200" dirty="0" smtClean="0">
                <a:solidFill>
                  <a:schemeClr val="bg1"/>
                </a:solidFill>
              </a:rPr>
              <a:t>the Ministerial System was commemorated here, but had several errors.  The lower right </a:t>
            </a:r>
            <a:r>
              <a:rPr lang="en-US" sz="3200" dirty="0">
                <a:solidFill>
                  <a:schemeClr val="bg1"/>
                </a:solidFill>
              </a:rPr>
              <a:t>image </a:t>
            </a:r>
            <a:r>
              <a:rPr lang="en-US" sz="3200" dirty="0" smtClean="0">
                <a:solidFill>
                  <a:schemeClr val="bg1"/>
                </a:solidFill>
              </a:rPr>
              <a:t>is not that of  A.M. Osman but his brother, A. H. Osman.  Incorrect captions include  "Dr</a:t>
            </a:r>
            <a:r>
              <a:rPr lang="en-US" sz="3200" dirty="0">
                <a:solidFill>
                  <a:schemeClr val="bg1"/>
                </a:solidFill>
              </a:rPr>
              <a:t>. G. </a:t>
            </a:r>
            <a:r>
              <a:rPr lang="en-US" sz="3200" dirty="0" err="1">
                <a:solidFill>
                  <a:schemeClr val="bg1"/>
                </a:solidFill>
              </a:rPr>
              <a:t>Millien</a:t>
            </a:r>
            <a:r>
              <a:rPr lang="en-US" sz="3200" dirty="0">
                <a:solidFill>
                  <a:schemeClr val="bg1"/>
                </a:solidFill>
              </a:rPr>
              <a:t>" instead of "Dr. E. </a:t>
            </a:r>
            <a:r>
              <a:rPr lang="en-US" sz="3200" dirty="0" err="1">
                <a:solidFill>
                  <a:schemeClr val="bg1"/>
                </a:solidFill>
              </a:rPr>
              <a:t>Millien</a:t>
            </a:r>
            <a:r>
              <a:rPr lang="en-US" sz="3200" dirty="0">
                <a:solidFill>
                  <a:schemeClr val="bg1"/>
                </a:solidFill>
              </a:rPr>
              <a:t>", and "R. </a:t>
            </a:r>
            <a:r>
              <a:rPr lang="en-US" sz="3200" dirty="0" err="1">
                <a:solidFill>
                  <a:schemeClr val="bg1"/>
                </a:solidFill>
              </a:rPr>
              <a:t>Vaghjee</a:t>
            </a:r>
            <a:r>
              <a:rPr lang="en-US" sz="3200" dirty="0">
                <a:solidFill>
                  <a:schemeClr val="bg1"/>
                </a:solidFill>
              </a:rPr>
              <a:t>" instead of "H.R. </a:t>
            </a:r>
            <a:r>
              <a:rPr lang="en-US" sz="3200" dirty="0" err="1">
                <a:solidFill>
                  <a:schemeClr val="bg1"/>
                </a:solidFill>
              </a:rPr>
              <a:t>Vaghjee</a:t>
            </a:r>
            <a:r>
              <a:rPr lang="en-US" sz="3200" dirty="0" smtClean="0">
                <a:solidFill>
                  <a:schemeClr val="bg1"/>
                </a:solidFill>
              </a:rPr>
              <a:t>".  The stamp was withdrawn and reissued, but without the two text names being corrected.</a:t>
            </a:r>
            <a:endParaRPr lang="en-US" sz="3200" dirty="0">
              <a:solidFill>
                <a:schemeClr val="bg1"/>
              </a:solidFill>
            </a:endParaRPr>
          </a:p>
        </p:txBody>
      </p:sp>
      <p:pic>
        <p:nvPicPr>
          <p:cNvPr id="6" name="Picture 5"/>
          <p:cNvPicPr>
            <a:picLocks noChangeAspect="1"/>
          </p:cNvPicPr>
          <p:nvPr/>
        </p:nvPicPr>
        <p:blipFill>
          <a:blip r:embed="rId4"/>
          <a:stretch>
            <a:fillRect/>
          </a:stretch>
        </p:blipFill>
        <p:spPr>
          <a:xfrm>
            <a:off x="746314" y="1318396"/>
            <a:ext cx="3341922" cy="2116551"/>
          </a:xfrm>
          <a:prstGeom prst="rect">
            <a:avLst/>
          </a:prstGeom>
        </p:spPr>
      </p:pic>
      <p:pic>
        <p:nvPicPr>
          <p:cNvPr id="7" name="Picture 6"/>
          <p:cNvPicPr>
            <a:picLocks noChangeAspect="1"/>
          </p:cNvPicPr>
          <p:nvPr/>
        </p:nvPicPr>
        <p:blipFill>
          <a:blip r:embed="rId5"/>
          <a:stretch>
            <a:fillRect/>
          </a:stretch>
        </p:blipFill>
        <p:spPr>
          <a:xfrm>
            <a:off x="746314" y="3894367"/>
            <a:ext cx="3341923" cy="2138265"/>
          </a:xfrm>
          <a:prstGeom prst="rect">
            <a:avLst/>
          </a:prstGeom>
        </p:spPr>
      </p:pic>
      <p:sp>
        <p:nvSpPr>
          <p:cNvPr id="8" name="TextBox 7"/>
          <p:cNvSpPr txBox="1"/>
          <p:nvPr/>
        </p:nvSpPr>
        <p:spPr>
          <a:xfrm>
            <a:off x="1481610" y="3428276"/>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9" name="TextBox 8"/>
          <p:cNvSpPr txBox="1"/>
          <p:nvPr/>
        </p:nvSpPr>
        <p:spPr>
          <a:xfrm>
            <a:off x="652997" y="6032632"/>
            <a:ext cx="3528556" cy="369332"/>
          </a:xfrm>
          <a:prstGeom prst="rect">
            <a:avLst/>
          </a:prstGeom>
          <a:noFill/>
        </p:spPr>
        <p:txBody>
          <a:bodyPr wrap="square" rtlCol="0">
            <a:spAutoFit/>
          </a:bodyPr>
          <a:lstStyle/>
          <a:p>
            <a:pPr algn="ctr"/>
            <a:r>
              <a:rPr lang="en-US" dirty="0" smtClean="0">
                <a:solidFill>
                  <a:schemeClr val="bg1"/>
                </a:solidFill>
              </a:rPr>
              <a:t>corrected, issued Dec. 27</a:t>
            </a:r>
            <a:endParaRPr lang="en-US" dirty="0">
              <a:solidFill>
                <a:schemeClr val="bg1"/>
              </a:solidFill>
            </a:endParaRPr>
          </a:p>
        </p:txBody>
      </p:sp>
      <p:pic>
        <p:nvPicPr>
          <p:cNvPr id="10" name="Picture 9"/>
          <p:cNvPicPr>
            <a:picLocks noChangeAspect="1"/>
          </p:cNvPicPr>
          <p:nvPr/>
        </p:nvPicPr>
        <p:blipFill>
          <a:blip r:embed="rId6"/>
          <a:stretch>
            <a:fillRect/>
          </a:stretch>
        </p:blipFill>
        <p:spPr>
          <a:xfrm>
            <a:off x="2938376" y="2550950"/>
            <a:ext cx="829128" cy="883997"/>
          </a:xfrm>
          <a:prstGeom prst="rect">
            <a:avLst/>
          </a:prstGeom>
        </p:spPr>
      </p:pic>
      <p:pic>
        <p:nvPicPr>
          <p:cNvPr id="11" name="Picture 10"/>
          <p:cNvPicPr>
            <a:picLocks noChangeAspect="1"/>
          </p:cNvPicPr>
          <p:nvPr/>
        </p:nvPicPr>
        <p:blipFill>
          <a:blip r:embed="rId6"/>
          <a:stretch>
            <a:fillRect/>
          </a:stretch>
        </p:blipFill>
        <p:spPr>
          <a:xfrm>
            <a:off x="2834717" y="4963499"/>
            <a:ext cx="829128" cy="883997"/>
          </a:xfrm>
          <a:prstGeom prst="rect">
            <a:avLst/>
          </a:prstGeom>
        </p:spPr>
      </p:pic>
    </p:spTree>
    <p:extLst>
      <p:ext uri="{BB962C8B-B14F-4D97-AF65-F5344CB8AC3E}">
        <p14:creationId xmlns:p14="http://schemas.microsoft.com/office/powerpoint/2010/main" val="33596999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September 17, </a:t>
            </a:r>
            <a:r>
              <a:rPr lang="en-US" sz="3200" dirty="0" smtClean="0">
                <a:solidFill>
                  <a:srgbClr val="FFFF00"/>
                </a:solidFill>
              </a:rPr>
              <a:t>2008                 Russia                                   text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25</a:t>
            </a:fld>
            <a:endParaRPr lang="en-US"/>
          </a:p>
        </p:txBody>
      </p:sp>
      <p:sp>
        <p:nvSpPr>
          <p:cNvPr id="4" name="Rectangle 3"/>
          <p:cNvSpPr/>
          <p:nvPr/>
        </p:nvSpPr>
        <p:spPr>
          <a:xfrm>
            <a:off x="605927" y="4009453"/>
            <a:ext cx="10972800" cy="2554545"/>
          </a:xfrm>
          <a:prstGeom prst="rect">
            <a:avLst/>
          </a:prstGeom>
        </p:spPr>
        <p:txBody>
          <a:bodyPr wrap="square">
            <a:spAutoFit/>
          </a:bodyPr>
          <a:lstStyle/>
          <a:p>
            <a:r>
              <a:rPr lang="en-US" sz="3200" dirty="0" smtClean="0">
                <a:solidFill>
                  <a:schemeClr val="bg1"/>
                </a:solidFill>
              </a:rPr>
              <a:t>Caught before its scheduled release, this Russian stamp depicts scenes from St. Petersburg, including the famous Samson </a:t>
            </a:r>
            <a:r>
              <a:rPr lang="en-US" sz="3200" dirty="0">
                <a:solidFill>
                  <a:schemeClr val="bg1"/>
                </a:solidFill>
              </a:rPr>
              <a:t>Fountain in </a:t>
            </a:r>
            <a:r>
              <a:rPr lang="en-US" sz="3200" dirty="0" err="1">
                <a:solidFill>
                  <a:schemeClr val="bg1"/>
                </a:solidFill>
              </a:rPr>
              <a:t>Peterhof</a:t>
            </a:r>
            <a:r>
              <a:rPr lang="en-US" sz="3200" dirty="0">
                <a:solidFill>
                  <a:schemeClr val="bg1"/>
                </a:solidFill>
              </a:rPr>
              <a:t> </a:t>
            </a:r>
            <a:r>
              <a:rPr lang="en-US" sz="3200" dirty="0" smtClean="0">
                <a:solidFill>
                  <a:schemeClr val="bg1"/>
                </a:solidFill>
              </a:rPr>
              <a:t>Palace.  However the stamp bore the city’s former name by mistake, Leningrad.  While none reached post offices, some were </a:t>
            </a:r>
            <a:r>
              <a:rPr lang="en-US" sz="3200" dirty="0">
                <a:solidFill>
                  <a:schemeClr val="bg1"/>
                </a:solidFill>
              </a:rPr>
              <a:t>sold through the state philatelic </a:t>
            </a:r>
            <a:r>
              <a:rPr lang="en-US" sz="3200" dirty="0" smtClean="0">
                <a:solidFill>
                  <a:schemeClr val="bg1"/>
                </a:solidFill>
              </a:rPr>
              <a:t>agency.</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296" y="1104617"/>
            <a:ext cx="4992063" cy="2877325"/>
          </a:xfrm>
          <a:prstGeom prst="rect">
            <a:avLst/>
          </a:prstGeom>
        </p:spPr>
      </p:pic>
      <p:pic>
        <p:nvPicPr>
          <p:cNvPr id="7" name="Picture 6"/>
          <p:cNvPicPr>
            <a:picLocks noChangeAspect="1"/>
          </p:cNvPicPr>
          <p:nvPr/>
        </p:nvPicPr>
        <p:blipFill>
          <a:blip r:embed="rId5"/>
          <a:stretch>
            <a:fillRect/>
          </a:stretch>
        </p:blipFill>
        <p:spPr>
          <a:xfrm>
            <a:off x="3181732" y="990940"/>
            <a:ext cx="829128" cy="883997"/>
          </a:xfrm>
          <a:prstGeom prst="rect">
            <a:avLst/>
          </a:prstGeom>
        </p:spPr>
      </p:pic>
      <p:pic>
        <p:nvPicPr>
          <p:cNvPr id="8" name="Picture 7"/>
          <p:cNvPicPr>
            <a:picLocks noChangeAspect="1"/>
          </p:cNvPicPr>
          <p:nvPr/>
        </p:nvPicPr>
        <p:blipFill>
          <a:blip r:embed="rId5"/>
          <a:stretch>
            <a:fillRect/>
          </a:stretch>
        </p:blipFill>
        <p:spPr>
          <a:xfrm>
            <a:off x="5257231" y="990939"/>
            <a:ext cx="829128" cy="883997"/>
          </a:xfrm>
          <a:prstGeom prst="rect">
            <a:avLst/>
          </a:prstGeom>
        </p:spPr>
      </p:pic>
      <p:pic>
        <p:nvPicPr>
          <p:cNvPr id="9" name="Picture 8"/>
          <p:cNvPicPr>
            <a:picLocks noChangeAspect="1"/>
          </p:cNvPicPr>
          <p:nvPr/>
        </p:nvPicPr>
        <p:blipFill>
          <a:blip r:embed="rId5"/>
          <a:stretch>
            <a:fillRect/>
          </a:stretch>
        </p:blipFill>
        <p:spPr>
          <a:xfrm>
            <a:off x="3181732" y="2375240"/>
            <a:ext cx="829128" cy="883997"/>
          </a:xfrm>
          <a:prstGeom prst="rect">
            <a:avLst/>
          </a:prstGeom>
        </p:spPr>
      </p:pic>
      <p:pic>
        <p:nvPicPr>
          <p:cNvPr id="10" name="Picture 9"/>
          <p:cNvPicPr>
            <a:picLocks noChangeAspect="1"/>
          </p:cNvPicPr>
          <p:nvPr/>
        </p:nvPicPr>
        <p:blipFill>
          <a:blip r:embed="rId5"/>
          <a:stretch>
            <a:fillRect/>
          </a:stretch>
        </p:blipFill>
        <p:spPr>
          <a:xfrm>
            <a:off x="5257231" y="2375240"/>
            <a:ext cx="829128" cy="883997"/>
          </a:xfrm>
          <a:prstGeom prst="rect">
            <a:avLst/>
          </a:prstGeom>
        </p:spPr>
      </p:pic>
    </p:spTree>
    <p:extLst>
      <p:ext uri="{BB962C8B-B14F-4D97-AF65-F5344CB8AC3E}">
        <p14:creationId xmlns:p14="http://schemas.microsoft.com/office/powerpoint/2010/main" val="17398892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September 17, </a:t>
            </a:r>
            <a:r>
              <a:rPr lang="en-US" sz="3200" dirty="0" smtClean="0">
                <a:solidFill>
                  <a:srgbClr val="FFFF00"/>
                </a:solidFill>
              </a:rPr>
              <a:t>2008                 Russia                               image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26</a:t>
            </a:fld>
            <a:endParaRPr lang="en-US"/>
          </a:p>
        </p:txBody>
      </p:sp>
      <p:pic>
        <p:nvPicPr>
          <p:cNvPr id="6" name="Picture 5"/>
          <p:cNvPicPr>
            <a:picLocks noChangeAspect="1"/>
          </p:cNvPicPr>
          <p:nvPr/>
        </p:nvPicPr>
        <p:blipFill>
          <a:blip r:embed="rId4"/>
          <a:stretch>
            <a:fillRect/>
          </a:stretch>
        </p:blipFill>
        <p:spPr>
          <a:xfrm>
            <a:off x="2827634" y="1535087"/>
            <a:ext cx="3126969" cy="4821263"/>
          </a:xfrm>
          <a:prstGeom prst="rect">
            <a:avLst/>
          </a:prstGeom>
        </p:spPr>
      </p:pic>
      <p:pic>
        <p:nvPicPr>
          <p:cNvPr id="7" name="Picture 6"/>
          <p:cNvPicPr>
            <a:picLocks noChangeAspect="1"/>
          </p:cNvPicPr>
          <p:nvPr/>
        </p:nvPicPr>
        <p:blipFill>
          <a:blip r:embed="rId5"/>
          <a:stretch>
            <a:fillRect/>
          </a:stretch>
        </p:blipFill>
        <p:spPr>
          <a:xfrm>
            <a:off x="6335122" y="1535087"/>
            <a:ext cx="3329874" cy="4815844"/>
          </a:xfrm>
          <a:prstGeom prst="rect">
            <a:avLst/>
          </a:prstGeom>
        </p:spPr>
      </p:pic>
    </p:spTree>
    <p:extLst>
      <p:ext uri="{BB962C8B-B14F-4D97-AF65-F5344CB8AC3E}">
        <p14:creationId xmlns:p14="http://schemas.microsoft.com/office/powerpoint/2010/main" val="22398311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January 30, 2009                      Poland                                   text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27</a:t>
            </a:fld>
            <a:endParaRPr lang="en-US"/>
          </a:p>
        </p:txBody>
      </p:sp>
      <p:sp>
        <p:nvSpPr>
          <p:cNvPr id="4" name="Rectangle 3"/>
          <p:cNvSpPr/>
          <p:nvPr/>
        </p:nvSpPr>
        <p:spPr>
          <a:xfrm>
            <a:off x="605928" y="1135618"/>
            <a:ext cx="10972800" cy="2062103"/>
          </a:xfrm>
          <a:prstGeom prst="rect">
            <a:avLst/>
          </a:prstGeom>
        </p:spPr>
        <p:txBody>
          <a:bodyPr wrap="square">
            <a:spAutoFit/>
          </a:bodyPr>
          <a:lstStyle/>
          <a:p>
            <a:r>
              <a:rPr lang="en-US" sz="3200" dirty="0" smtClean="0">
                <a:solidFill>
                  <a:schemeClr val="bg1"/>
                </a:solidFill>
              </a:rPr>
              <a:t>Poland released a set of stamps honoring concentration camp survivors.  One </a:t>
            </a:r>
            <a:r>
              <a:rPr lang="en-US" sz="3200" dirty="0">
                <a:solidFill>
                  <a:schemeClr val="bg1"/>
                </a:solidFill>
              </a:rPr>
              <a:t>of those was </a:t>
            </a:r>
            <a:r>
              <a:rPr lang="en-US" sz="3200" dirty="0" err="1">
                <a:solidFill>
                  <a:schemeClr val="bg1"/>
                </a:solidFill>
              </a:rPr>
              <a:t>Józef</a:t>
            </a:r>
            <a:r>
              <a:rPr lang="en-US" sz="3200" dirty="0">
                <a:solidFill>
                  <a:schemeClr val="bg1"/>
                </a:solidFill>
              </a:rPr>
              <a:t> </a:t>
            </a:r>
            <a:r>
              <a:rPr lang="en-US" sz="3200" dirty="0" err="1">
                <a:solidFill>
                  <a:schemeClr val="bg1"/>
                </a:solidFill>
              </a:rPr>
              <a:t>Wladyslaw</a:t>
            </a:r>
            <a:r>
              <a:rPr lang="en-US" sz="3200" dirty="0">
                <a:solidFill>
                  <a:schemeClr val="bg1"/>
                </a:solidFill>
              </a:rPr>
              <a:t> </a:t>
            </a:r>
            <a:r>
              <a:rPr lang="en-US" sz="3200" dirty="0" err="1" smtClean="0">
                <a:solidFill>
                  <a:schemeClr val="bg1"/>
                </a:solidFill>
              </a:rPr>
              <a:t>Wolski</a:t>
            </a:r>
            <a:r>
              <a:rPr lang="en-US" sz="3200" dirty="0" smtClean="0">
                <a:solidFill>
                  <a:schemeClr val="bg1"/>
                </a:solidFill>
              </a:rPr>
              <a:t>, a distinguished Polish historian.  His first name was missing on the first issue that was recalled, but added on the second version.</a:t>
            </a:r>
            <a:endParaRPr lang="en-US" sz="3200" dirty="0">
              <a:solidFill>
                <a:schemeClr val="bg1"/>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76" y="3691839"/>
            <a:ext cx="4944141" cy="2179458"/>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95156114"/>
              </p:ext>
            </p:extLst>
          </p:nvPr>
        </p:nvGraphicFramePr>
        <p:xfrm>
          <a:off x="6223369" y="3357581"/>
          <a:ext cx="2190750" cy="2847975"/>
        </p:xfrm>
        <a:graphic>
          <a:graphicData uri="http://schemas.openxmlformats.org/presentationml/2006/ole">
            <mc:AlternateContent xmlns:mc="http://schemas.openxmlformats.org/markup-compatibility/2006">
              <mc:Choice xmlns:v="urn:schemas-microsoft-com:vml" Requires="v">
                <p:oleObj spid="_x0000_s6178" r:id="rId6" imgW="2190240" imgH="2847600" progId="">
                  <p:embed/>
                </p:oleObj>
              </mc:Choice>
              <mc:Fallback>
                <p:oleObj r:id="rId6" imgW="2190240" imgH="2847600" progId="">
                  <p:embed/>
                  <p:pic>
                    <p:nvPicPr>
                      <p:cNvPr id="0" name=""/>
                      <p:cNvPicPr/>
                      <p:nvPr/>
                    </p:nvPicPr>
                    <p:blipFill>
                      <a:blip r:embed="rId7"/>
                      <a:stretch>
                        <a:fillRect/>
                      </a:stretch>
                    </p:blipFill>
                    <p:spPr>
                      <a:xfrm>
                        <a:off x="6223369" y="3357581"/>
                        <a:ext cx="2190750" cy="2847975"/>
                      </a:xfrm>
                      <a:prstGeom prst="rect">
                        <a:avLst/>
                      </a:prstGeom>
                    </p:spPr>
                  </p:pic>
                </p:oleObj>
              </mc:Fallback>
            </mc:AlternateContent>
          </a:graphicData>
        </a:graphic>
      </p:graphicFrame>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2871" y="3357581"/>
            <a:ext cx="2335340" cy="2847975"/>
          </a:xfrm>
          <a:prstGeom prst="rect">
            <a:avLst/>
          </a:prstGeom>
        </p:spPr>
      </p:pic>
      <p:sp>
        <p:nvSpPr>
          <p:cNvPr id="10" name="TextBox 9"/>
          <p:cNvSpPr txBox="1"/>
          <p:nvPr/>
        </p:nvSpPr>
        <p:spPr>
          <a:xfrm>
            <a:off x="6383079" y="6160015"/>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11" name="TextBox 10"/>
          <p:cNvSpPr txBox="1"/>
          <p:nvPr/>
        </p:nvSpPr>
        <p:spPr>
          <a:xfrm>
            <a:off x="8734848" y="6169580"/>
            <a:ext cx="2611183" cy="369332"/>
          </a:xfrm>
          <a:prstGeom prst="rect">
            <a:avLst/>
          </a:prstGeom>
          <a:noFill/>
        </p:spPr>
        <p:txBody>
          <a:bodyPr wrap="square" rtlCol="0">
            <a:spAutoFit/>
          </a:bodyPr>
          <a:lstStyle/>
          <a:p>
            <a:pPr algn="ctr"/>
            <a:r>
              <a:rPr lang="en-US" dirty="0" smtClean="0">
                <a:solidFill>
                  <a:schemeClr val="bg1"/>
                </a:solidFill>
              </a:rPr>
              <a:t>corrected, issued April 3</a:t>
            </a:r>
            <a:endParaRPr lang="en-US" dirty="0">
              <a:solidFill>
                <a:schemeClr val="bg1"/>
              </a:solidFill>
            </a:endParaRPr>
          </a:p>
        </p:txBody>
      </p:sp>
      <p:pic>
        <p:nvPicPr>
          <p:cNvPr id="14" name="Picture 13"/>
          <p:cNvPicPr>
            <a:picLocks noChangeAspect="1"/>
          </p:cNvPicPr>
          <p:nvPr/>
        </p:nvPicPr>
        <p:blipFill>
          <a:blip r:embed="rId9"/>
          <a:stretch>
            <a:fillRect/>
          </a:stretch>
        </p:blipFill>
        <p:spPr>
          <a:xfrm>
            <a:off x="5794617" y="4781568"/>
            <a:ext cx="829128" cy="883997"/>
          </a:xfrm>
          <a:prstGeom prst="rect">
            <a:avLst/>
          </a:prstGeom>
        </p:spPr>
      </p:pic>
      <p:pic>
        <p:nvPicPr>
          <p:cNvPr id="15" name="Picture 14"/>
          <p:cNvPicPr>
            <a:picLocks noChangeAspect="1"/>
          </p:cNvPicPr>
          <p:nvPr/>
        </p:nvPicPr>
        <p:blipFill>
          <a:blip r:embed="rId9"/>
          <a:stretch>
            <a:fillRect/>
          </a:stretch>
        </p:blipFill>
        <p:spPr>
          <a:xfrm>
            <a:off x="8537017" y="4781568"/>
            <a:ext cx="829128" cy="883997"/>
          </a:xfrm>
          <a:prstGeom prst="rect">
            <a:avLst/>
          </a:prstGeom>
        </p:spPr>
      </p:pic>
    </p:spTree>
    <p:extLst>
      <p:ext uri="{BB962C8B-B14F-4D97-AF65-F5344CB8AC3E}">
        <p14:creationId xmlns:p14="http://schemas.microsoft.com/office/powerpoint/2010/main" val="17801708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January 30, 2009                      Poland                                   text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28</a:t>
            </a:fld>
            <a:endParaRPr lang="en-US"/>
          </a:p>
        </p:txBody>
      </p:sp>
      <p:pic>
        <p:nvPicPr>
          <p:cNvPr id="6" name="Picture 5"/>
          <p:cNvPicPr>
            <a:picLocks noChangeAspect="1"/>
          </p:cNvPicPr>
          <p:nvPr/>
        </p:nvPicPr>
        <p:blipFill>
          <a:blip r:embed="rId4"/>
          <a:stretch>
            <a:fillRect/>
          </a:stretch>
        </p:blipFill>
        <p:spPr>
          <a:xfrm>
            <a:off x="2944870" y="1528179"/>
            <a:ext cx="2945569" cy="4828171"/>
          </a:xfrm>
          <a:prstGeom prst="rect">
            <a:avLst/>
          </a:prstGeom>
        </p:spPr>
      </p:pic>
      <p:pic>
        <p:nvPicPr>
          <p:cNvPr id="8" name="Picture 7"/>
          <p:cNvPicPr>
            <a:picLocks noChangeAspect="1"/>
          </p:cNvPicPr>
          <p:nvPr/>
        </p:nvPicPr>
        <p:blipFill>
          <a:blip r:embed="rId5"/>
          <a:stretch>
            <a:fillRect/>
          </a:stretch>
        </p:blipFill>
        <p:spPr>
          <a:xfrm>
            <a:off x="6390609" y="1528179"/>
            <a:ext cx="3038697" cy="4844480"/>
          </a:xfrm>
          <a:prstGeom prst="rect">
            <a:avLst/>
          </a:prstGeom>
        </p:spPr>
      </p:pic>
    </p:spTree>
    <p:extLst>
      <p:ext uri="{BB962C8B-B14F-4D97-AF65-F5344CB8AC3E}">
        <p14:creationId xmlns:p14="http://schemas.microsoft.com/office/powerpoint/2010/main" val="2519703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January 21, 2009                     Malaysia                            missing text</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29</a:t>
            </a:fld>
            <a:endParaRPr lang="en-US"/>
          </a:p>
        </p:txBody>
      </p:sp>
      <p:sp>
        <p:nvSpPr>
          <p:cNvPr id="4" name="Rectangle 3"/>
          <p:cNvSpPr/>
          <p:nvPr/>
        </p:nvSpPr>
        <p:spPr>
          <a:xfrm>
            <a:off x="605928" y="4474242"/>
            <a:ext cx="10972800" cy="2062103"/>
          </a:xfrm>
          <a:prstGeom prst="rect">
            <a:avLst/>
          </a:prstGeom>
        </p:spPr>
        <p:txBody>
          <a:bodyPr wrap="square">
            <a:spAutoFit/>
          </a:bodyPr>
          <a:lstStyle/>
          <a:p>
            <a:r>
              <a:rPr lang="en-US" sz="3200" dirty="0" smtClean="0">
                <a:solidFill>
                  <a:schemeClr val="bg1"/>
                </a:solidFill>
              </a:rPr>
              <a:t>Malaysia’s “Unique Birds of Malaysia” set of stamps included a souvenir sheet.  While on the selvage, the country’s name was missing from the stamp itself.  Withdrawn after a few days, it was reissued with the name and the logo of a Chinese stamp show.</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145" y="1424089"/>
            <a:ext cx="4320695" cy="276168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552" y="1414722"/>
            <a:ext cx="4344397" cy="2780414"/>
          </a:xfrm>
          <a:prstGeom prst="rect">
            <a:avLst/>
          </a:prstGeom>
        </p:spPr>
      </p:pic>
      <p:sp>
        <p:nvSpPr>
          <p:cNvPr id="8" name="TextBox 7"/>
          <p:cNvSpPr txBox="1"/>
          <p:nvPr/>
        </p:nvSpPr>
        <p:spPr>
          <a:xfrm>
            <a:off x="2836827" y="4185770"/>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9" name="TextBox 8"/>
          <p:cNvSpPr txBox="1"/>
          <p:nvPr/>
        </p:nvSpPr>
        <p:spPr>
          <a:xfrm>
            <a:off x="6838066" y="4195134"/>
            <a:ext cx="3528556" cy="369332"/>
          </a:xfrm>
          <a:prstGeom prst="rect">
            <a:avLst/>
          </a:prstGeom>
          <a:noFill/>
        </p:spPr>
        <p:txBody>
          <a:bodyPr wrap="square" rtlCol="0">
            <a:spAutoFit/>
          </a:bodyPr>
          <a:lstStyle/>
          <a:p>
            <a:pPr algn="ctr"/>
            <a:r>
              <a:rPr lang="en-US" dirty="0" smtClean="0">
                <a:solidFill>
                  <a:schemeClr val="bg1"/>
                </a:solidFill>
              </a:rPr>
              <a:t>corrected, issued April 10</a:t>
            </a:r>
            <a:endParaRPr lang="en-US" dirty="0">
              <a:solidFill>
                <a:schemeClr val="bg1"/>
              </a:solidFill>
            </a:endParaRPr>
          </a:p>
        </p:txBody>
      </p:sp>
      <p:pic>
        <p:nvPicPr>
          <p:cNvPr id="12" name="Picture 11"/>
          <p:cNvPicPr>
            <a:picLocks noChangeAspect="1"/>
          </p:cNvPicPr>
          <p:nvPr/>
        </p:nvPicPr>
        <p:blipFill>
          <a:blip r:embed="rId6"/>
          <a:stretch>
            <a:fillRect/>
          </a:stretch>
        </p:blipFill>
        <p:spPr>
          <a:xfrm>
            <a:off x="3672917" y="2339459"/>
            <a:ext cx="829128" cy="883997"/>
          </a:xfrm>
          <a:prstGeom prst="rect">
            <a:avLst/>
          </a:prstGeom>
        </p:spPr>
      </p:pic>
      <p:pic>
        <p:nvPicPr>
          <p:cNvPr id="13" name="Picture 12"/>
          <p:cNvPicPr>
            <a:picLocks noChangeAspect="1"/>
          </p:cNvPicPr>
          <p:nvPr/>
        </p:nvPicPr>
        <p:blipFill>
          <a:blip r:embed="rId6"/>
          <a:stretch>
            <a:fillRect/>
          </a:stretch>
        </p:blipFill>
        <p:spPr>
          <a:xfrm>
            <a:off x="8187780" y="2362930"/>
            <a:ext cx="829128" cy="883997"/>
          </a:xfrm>
          <a:prstGeom prst="rect">
            <a:avLst/>
          </a:prstGeom>
        </p:spPr>
      </p:pic>
      <p:pic>
        <p:nvPicPr>
          <p:cNvPr id="15" name="Picture 14"/>
          <p:cNvPicPr>
            <a:picLocks noChangeAspect="1"/>
          </p:cNvPicPr>
          <p:nvPr/>
        </p:nvPicPr>
        <p:blipFill>
          <a:blip r:embed="rId6"/>
          <a:stretch>
            <a:fillRect/>
          </a:stretch>
        </p:blipFill>
        <p:spPr>
          <a:xfrm>
            <a:off x="9705417" y="1308440"/>
            <a:ext cx="829128" cy="883997"/>
          </a:xfrm>
          <a:prstGeom prst="rect">
            <a:avLst/>
          </a:prstGeom>
        </p:spPr>
      </p:pic>
    </p:spTree>
    <p:extLst>
      <p:ext uri="{BB962C8B-B14F-4D97-AF65-F5344CB8AC3E}">
        <p14:creationId xmlns:p14="http://schemas.microsoft.com/office/powerpoint/2010/main" val="2531135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chemeClr val="bg1"/>
                </a:solidFill>
              </a:rPr>
              <a:t>Two such recalls and their reissues made big news in the 1990s.</a:t>
            </a:r>
            <a:endParaRPr lang="en-US" sz="3200" dirty="0">
              <a:solidFill>
                <a:schemeClr val="bg1"/>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a:t>
            </a:fld>
            <a:endParaRPr lang="en-US"/>
          </a:p>
        </p:txBody>
      </p:sp>
      <p:sp>
        <p:nvSpPr>
          <p:cNvPr id="6" name="Rectangle 5"/>
          <p:cNvSpPr/>
          <p:nvPr/>
        </p:nvSpPr>
        <p:spPr>
          <a:xfrm>
            <a:off x="605928" y="1134848"/>
            <a:ext cx="4380742" cy="492443"/>
          </a:xfrm>
          <a:prstGeom prst="rect">
            <a:avLst/>
          </a:prstGeom>
        </p:spPr>
        <p:txBody>
          <a:bodyPr wrap="square">
            <a:spAutoFit/>
          </a:bodyPr>
          <a:lstStyle/>
          <a:p>
            <a:r>
              <a:rPr lang="en-US" sz="2600" dirty="0" smtClean="0">
                <a:solidFill>
                  <a:srgbClr val="FFFF00"/>
                </a:solidFill>
              </a:rPr>
              <a:t>1993 USA- Legends of the West</a:t>
            </a:r>
            <a:endParaRPr lang="en-US" sz="2600" dirty="0">
              <a:solidFill>
                <a:srgbClr val="FFFF00"/>
              </a:solidFill>
            </a:endParaRPr>
          </a:p>
        </p:txBody>
      </p:sp>
      <p:sp>
        <p:nvSpPr>
          <p:cNvPr id="7" name="Rectangle 6"/>
          <p:cNvSpPr/>
          <p:nvPr/>
        </p:nvSpPr>
        <p:spPr>
          <a:xfrm>
            <a:off x="5507372" y="1134848"/>
            <a:ext cx="5497326" cy="492443"/>
          </a:xfrm>
          <a:prstGeom prst="rect">
            <a:avLst/>
          </a:prstGeom>
        </p:spPr>
        <p:txBody>
          <a:bodyPr wrap="square">
            <a:spAutoFit/>
          </a:bodyPr>
          <a:lstStyle/>
          <a:p>
            <a:r>
              <a:rPr lang="en-US" sz="2600" dirty="0" smtClean="0">
                <a:solidFill>
                  <a:srgbClr val="FFFF00"/>
                </a:solidFill>
              </a:rPr>
              <a:t>1996 New Zealand- Health Semi-</a:t>
            </a:r>
            <a:r>
              <a:rPr lang="en-US" sz="2600" dirty="0" err="1" smtClean="0">
                <a:solidFill>
                  <a:srgbClr val="FFFF00"/>
                </a:solidFill>
              </a:rPr>
              <a:t>Postals</a:t>
            </a:r>
            <a:endParaRPr lang="en-US" sz="2600" dirty="0">
              <a:solidFill>
                <a:srgbClr val="FFFF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629" y="1622898"/>
            <a:ext cx="3147953" cy="210336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147" y="1622898"/>
            <a:ext cx="3542468" cy="194969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4091" y="1631684"/>
            <a:ext cx="2849577" cy="1940910"/>
          </a:xfrm>
          <a:prstGeom prst="rect">
            <a:avLst/>
          </a:prstGeom>
        </p:spPr>
      </p:pic>
      <p:sp>
        <p:nvSpPr>
          <p:cNvPr id="10" name="Rectangle 9"/>
          <p:cNvSpPr/>
          <p:nvPr/>
        </p:nvSpPr>
        <p:spPr>
          <a:xfrm>
            <a:off x="605927" y="3826272"/>
            <a:ext cx="4380742" cy="2462213"/>
          </a:xfrm>
          <a:prstGeom prst="rect">
            <a:avLst/>
          </a:prstGeom>
        </p:spPr>
        <p:txBody>
          <a:bodyPr wrap="square">
            <a:spAutoFit/>
          </a:bodyPr>
          <a:lstStyle/>
          <a:p>
            <a:r>
              <a:rPr lang="en-US" sz="2200" dirty="0" smtClean="0">
                <a:solidFill>
                  <a:schemeClr val="bg1"/>
                </a:solidFill>
              </a:rPr>
              <a:t>Wrong “Bill Pickett” image printed, error discovered before release and recalled, but </a:t>
            </a:r>
            <a:r>
              <a:rPr lang="en-US" sz="2200" dirty="0">
                <a:solidFill>
                  <a:schemeClr val="bg1"/>
                </a:solidFill>
              </a:rPr>
              <a:t>183 sheets were sold before the issue date</a:t>
            </a:r>
            <a:r>
              <a:rPr lang="en-US" sz="2200" dirty="0" smtClean="0">
                <a:solidFill>
                  <a:schemeClr val="bg1"/>
                </a:solidFill>
              </a:rPr>
              <a:t>.  USPS held a lottery with 150,000 error sheets sold.  The sheet of 20 was reissued in 1994 with the corrected image.</a:t>
            </a:r>
            <a:endParaRPr lang="en-US" sz="2200" dirty="0">
              <a:solidFill>
                <a:schemeClr val="bg1"/>
              </a:solidFill>
            </a:endParaRPr>
          </a:p>
        </p:txBody>
      </p:sp>
      <p:sp>
        <p:nvSpPr>
          <p:cNvPr id="11" name="Rectangle 10"/>
          <p:cNvSpPr/>
          <p:nvPr/>
        </p:nvSpPr>
        <p:spPr>
          <a:xfrm>
            <a:off x="5132220" y="3826271"/>
            <a:ext cx="6361448" cy="2462213"/>
          </a:xfrm>
          <a:prstGeom prst="rect">
            <a:avLst/>
          </a:prstGeom>
        </p:spPr>
        <p:txBody>
          <a:bodyPr wrap="square">
            <a:spAutoFit/>
          </a:bodyPr>
          <a:lstStyle/>
          <a:p>
            <a:r>
              <a:rPr lang="en-US" sz="2200" dirty="0" smtClean="0">
                <a:solidFill>
                  <a:schemeClr val="bg1"/>
                </a:solidFill>
              </a:rPr>
              <a:t>Child and teddy positioned wrong, as NZ law required seat to be facing to the rear of the car, not forward.  Water activated and self-stick stamps recalled and supposedly destroyed before release, with non-teddy revisions printed.  But two post offices inadvertently retained the older versions, selling a few hundred of them.  The self-sticks are the rarer of the two formats.</a:t>
            </a:r>
            <a:endParaRPr lang="en-US" sz="2200" dirty="0">
              <a:solidFill>
                <a:schemeClr val="bg1"/>
              </a:solidFill>
            </a:endParaRPr>
          </a:p>
        </p:txBody>
      </p:sp>
    </p:spTree>
    <p:extLst>
      <p:ext uri="{BB962C8B-B14F-4D97-AF65-F5344CB8AC3E}">
        <p14:creationId xmlns:p14="http://schemas.microsoft.com/office/powerpoint/2010/main" val="366420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January 21, 2009                     Malaysia                            missing text</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30</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363" y="1551857"/>
            <a:ext cx="3123756" cy="481779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298" y="1551857"/>
            <a:ext cx="3186003" cy="4804493"/>
          </a:xfrm>
          <a:prstGeom prst="rect">
            <a:avLst/>
          </a:prstGeom>
        </p:spPr>
      </p:pic>
    </p:spTree>
    <p:extLst>
      <p:ext uri="{BB962C8B-B14F-4D97-AF65-F5344CB8AC3E}">
        <p14:creationId xmlns:p14="http://schemas.microsoft.com/office/powerpoint/2010/main" val="2087759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April 16, </a:t>
            </a:r>
            <a:r>
              <a:rPr lang="en-US" sz="3200" dirty="0" smtClean="0">
                <a:solidFill>
                  <a:srgbClr val="FFFF00"/>
                </a:solidFill>
              </a:rPr>
              <a:t>2010                        Philippines                               text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31</a:t>
            </a:fld>
            <a:endParaRPr lang="en-US"/>
          </a:p>
        </p:txBody>
      </p:sp>
      <p:sp>
        <p:nvSpPr>
          <p:cNvPr id="4" name="Rectangle 3"/>
          <p:cNvSpPr/>
          <p:nvPr/>
        </p:nvSpPr>
        <p:spPr>
          <a:xfrm>
            <a:off x="605928" y="1135618"/>
            <a:ext cx="10972800" cy="2062103"/>
          </a:xfrm>
          <a:prstGeom prst="rect">
            <a:avLst/>
          </a:prstGeom>
        </p:spPr>
        <p:txBody>
          <a:bodyPr wrap="square">
            <a:spAutoFit/>
          </a:bodyPr>
          <a:lstStyle/>
          <a:p>
            <a:r>
              <a:rPr lang="en-US" sz="3200" dirty="0" smtClean="0">
                <a:solidFill>
                  <a:schemeClr val="bg1"/>
                </a:solidFill>
              </a:rPr>
              <a:t>Issued as part of a set featuring “Philippine Biodiversity” the 5 peso stamp accurately </a:t>
            </a:r>
            <a:r>
              <a:rPr lang="en-US" sz="3200" dirty="0" smtClean="0">
                <a:solidFill>
                  <a:schemeClr val="bg1"/>
                </a:solidFill>
              </a:rPr>
              <a:t>depicts </a:t>
            </a:r>
            <a:r>
              <a:rPr lang="en-US" sz="3200" dirty="0" smtClean="0">
                <a:solidFill>
                  <a:schemeClr val="bg1"/>
                </a:solidFill>
              </a:rPr>
              <a:t>a “</a:t>
            </a:r>
            <a:r>
              <a:rPr lang="en-US" sz="3200" dirty="0" err="1" smtClean="0">
                <a:solidFill>
                  <a:schemeClr val="bg1"/>
                </a:solidFill>
              </a:rPr>
              <a:t>cyerce</a:t>
            </a:r>
            <a:r>
              <a:rPr lang="en-US" sz="3200" dirty="0" smtClean="0">
                <a:solidFill>
                  <a:schemeClr val="bg1"/>
                </a:solidFill>
              </a:rPr>
              <a:t> </a:t>
            </a:r>
            <a:r>
              <a:rPr lang="en-US" sz="3200" dirty="0" err="1" smtClean="0">
                <a:solidFill>
                  <a:schemeClr val="bg1"/>
                </a:solidFill>
              </a:rPr>
              <a:t>nigricans</a:t>
            </a:r>
            <a:r>
              <a:rPr lang="en-US" sz="3200" dirty="0" smtClean="0">
                <a:solidFill>
                  <a:schemeClr val="bg1"/>
                </a:solidFill>
              </a:rPr>
              <a:t>,” </a:t>
            </a:r>
            <a:r>
              <a:rPr lang="en-US" sz="3200" dirty="0" smtClean="0">
                <a:solidFill>
                  <a:schemeClr val="bg1"/>
                </a:solidFill>
              </a:rPr>
              <a:t>but was incorrectly labeled as a sea hare and quickly withdrawn.  A replacement was issued six months later.  </a:t>
            </a:r>
            <a:endParaRPr lang="en-US" sz="3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804" y="3159078"/>
            <a:ext cx="3433320" cy="3046467"/>
          </a:xfrm>
          <a:prstGeom prst="rect">
            <a:avLst/>
          </a:prstGeom>
        </p:spPr>
      </p:pic>
      <p:sp>
        <p:nvSpPr>
          <p:cNvPr id="8" name="TextBox 7"/>
          <p:cNvSpPr txBox="1"/>
          <p:nvPr/>
        </p:nvSpPr>
        <p:spPr>
          <a:xfrm>
            <a:off x="3348473" y="6160015"/>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9" name="TextBox 8"/>
          <p:cNvSpPr txBox="1"/>
          <p:nvPr/>
        </p:nvSpPr>
        <p:spPr>
          <a:xfrm>
            <a:off x="6672132" y="6185044"/>
            <a:ext cx="2898664" cy="369332"/>
          </a:xfrm>
          <a:prstGeom prst="rect">
            <a:avLst/>
          </a:prstGeom>
          <a:noFill/>
        </p:spPr>
        <p:txBody>
          <a:bodyPr wrap="square" rtlCol="0">
            <a:spAutoFit/>
          </a:bodyPr>
          <a:lstStyle/>
          <a:p>
            <a:pPr algn="ctr"/>
            <a:r>
              <a:rPr lang="en-US" dirty="0" smtClean="0">
                <a:solidFill>
                  <a:schemeClr val="bg1"/>
                </a:solidFill>
              </a:rPr>
              <a:t>corrected, issued October 22</a:t>
            </a:r>
            <a:endParaRPr lang="en-US" dirty="0">
              <a:solidFill>
                <a:schemeClr val="bg1"/>
              </a:solidFill>
            </a:endParaRPr>
          </a:p>
        </p:txBody>
      </p:sp>
      <p:pic>
        <p:nvPicPr>
          <p:cNvPr id="10" name="Picture 9"/>
          <p:cNvPicPr>
            <a:picLocks noChangeAspect="1"/>
          </p:cNvPicPr>
          <p:nvPr/>
        </p:nvPicPr>
        <p:blipFill>
          <a:blip r:embed="rId5"/>
          <a:stretch>
            <a:fillRect/>
          </a:stretch>
        </p:blipFill>
        <p:spPr>
          <a:xfrm>
            <a:off x="2662788" y="3197721"/>
            <a:ext cx="3343894" cy="3007824"/>
          </a:xfrm>
          <a:prstGeom prst="rect">
            <a:avLst/>
          </a:prstGeom>
        </p:spPr>
      </p:pic>
      <p:pic>
        <p:nvPicPr>
          <p:cNvPr id="11" name="Picture 10"/>
          <p:cNvPicPr>
            <a:picLocks noChangeAspect="1"/>
          </p:cNvPicPr>
          <p:nvPr/>
        </p:nvPicPr>
        <p:blipFill>
          <a:blip r:embed="rId6"/>
          <a:stretch>
            <a:fillRect/>
          </a:stretch>
        </p:blipFill>
        <p:spPr>
          <a:xfrm>
            <a:off x="2402917" y="5080340"/>
            <a:ext cx="829128" cy="883997"/>
          </a:xfrm>
          <a:prstGeom prst="rect">
            <a:avLst/>
          </a:prstGeom>
        </p:spPr>
      </p:pic>
      <p:pic>
        <p:nvPicPr>
          <p:cNvPr id="12" name="Picture 11"/>
          <p:cNvPicPr>
            <a:picLocks noChangeAspect="1"/>
          </p:cNvPicPr>
          <p:nvPr/>
        </p:nvPicPr>
        <p:blipFill>
          <a:blip r:embed="rId6"/>
          <a:stretch>
            <a:fillRect/>
          </a:stretch>
        </p:blipFill>
        <p:spPr>
          <a:xfrm>
            <a:off x="6092328" y="5169240"/>
            <a:ext cx="829128" cy="883997"/>
          </a:xfrm>
          <a:prstGeom prst="rect">
            <a:avLst/>
          </a:prstGeom>
        </p:spPr>
      </p:pic>
    </p:spTree>
    <p:extLst>
      <p:ext uri="{BB962C8B-B14F-4D97-AF65-F5344CB8AC3E}">
        <p14:creationId xmlns:p14="http://schemas.microsoft.com/office/powerpoint/2010/main" val="10330557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June 1, </a:t>
            </a:r>
            <a:r>
              <a:rPr lang="en-US" sz="3200" dirty="0" smtClean="0">
                <a:solidFill>
                  <a:srgbClr val="FFFF00"/>
                </a:solidFill>
              </a:rPr>
              <a:t>2010                               Japan                       map controversy</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32</a:t>
            </a:fld>
            <a:endParaRPr lang="en-US"/>
          </a:p>
        </p:txBody>
      </p:sp>
      <p:sp>
        <p:nvSpPr>
          <p:cNvPr id="4" name="Rectangle 3"/>
          <p:cNvSpPr/>
          <p:nvPr/>
        </p:nvSpPr>
        <p:spPr>
          <a:xfrm>
            <a:off x="605928" y="1135618"/>
            <a:ext cx="5465263" cy="5016758"/>
          </a:xfrm>
          <a:prstGeom prst="rect">
            <a:avLst/>
          </a:prstGeom>
        </p:spPr>
        <p:txBody>
          <a:bodyPr wrap="square">
            <a:spAutoFit/>
          </a:bodyPr>
          <a:lstStyle/>
          <a:p>
            <a:r>
              <a:rPr lang="en-US" sz="3200" dirty="0" smtClean="0">
                <a:solidFill>
                  <a:schemeClr val="bg1"/>
                </a:solidFill>
              </a:rPr>
              <a:t>The seventh edition of Japan’s Hometown Scenes sheet series had a map </a:t>
            </a:r>
            <a:r>
              <a:rPr lang="en-US" sz="3200" dirty="0">
                <a:solidFill>
                  <a:schemeClr val="bg1"/>
                </a:solidFill>
              </a:rPr>
              <a:t>of Hokkaido </a:t>
            </a:r>
            <a:r>
              <a:rPr lang="en-US" sz="3200" dirty="0" smtClean="0">
                <a:solidFill>
                  <a:schemeClr val="bg1"/>
                </a:solidFill>
              </a:rPr>
              <a:t>in the upper right corner showing the </a:t>
            </a:r>
            <a:r>
              <a:rPr lang="en-US" sz="3200" dirty="0">
                <a:solidFill>
                  <a:schemeClr val="bg1"/>
                </a:solidFill>
              </a:rPr>
              <a:t>controversial South </a:t>
            </a:r>
            <a:r>
              <a:rPr lang="en-US" sz="3200" dirty="0" err="1" smtClean="0">
                <a:solidFill>
                  <a:schemeClr val="bg1"/>
                </a:solidFill>
              </a:rPr>
              <a:t>Kurils</a:t>
            </a:r>
            <a:r>
              <a:rPr lang="en-US" sz="3200" dirty="0" smtClean="0">
                <a:solidFill>
                  <a:schemeClr val="bg1"/>
                </a:solidFill>
              </a:rPr>
              <a:t> </a:t>
            </a:r>
            <a:r>
              <a:rPr lang="en-US" sz="3200" dirty="0" smtClean="0">
                <a:solidFill>
                  <a:schemeClr val="bg1"/>
                </a:solidFill>
              </a:rPr>
              <a:t>Islands </a:t>
            </a:r>
            <a:r>
              <a:rPr lang="en-US" sz="3200" dirty="0" smtClean="0">
                <a:solidFill>
                  <a:schemeClr val="bg1"/>
                </a:solidFill>
              </a:rPr>
              <a:t>as well, disputed land with Russia.  The sheet was withdrawn the next day to avoid a political clash with its neighbor.</a:t>
            </a:r>
            <a:endParaRPr lang="en-US" sz="3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373" y="1313684"/>
            <a:ext cx="2455355" cy="39445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0619" y="1335700"/>
            <a:ext cx="2452339" cy="394103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2449" y="4891624"/>
            <a:ext cx="1621848" cy="1376938"/>
          </a:xfrm>
          <a:prstGeom prst="rect">
            <a:avLst/>
          </a:prstGeom>
        </p:spPr>
      </p:pic>
      <p:pic>
        <p:nvPicPr>
          <p:cNvPr id="9" name="Picture 8"/>
          <p:cNvPicPr>
            <a:picLocks noChangeAspect="1"/>
          </p:cNvPicPr>
          <p:nvPr/>
        </p:nvPicPr>
        <p:blipFill>
          <a:blip r:embed="rId7"/>
          <a:stretch>
            <a:fillRect/>
          </a:stretch>
        </p:blipFill>
        <p:spPr>
          <a:xfrm rot="19380392">
            <a:off x="9290609" y="5418732"/>
            <a:ext cx="829128" cy="883997"/>
          </a:xfrm>
          <a:prstGeom prst="rect">
            <a:avLst/>
          </a:prstGeom>
        </p:spPr>
      </p:pic>
      <p:pic>
        <p:nvPicPr>
          <p:cNvPr id="10" name="Picture 9"/>
          <p:cNvPicPr>
            <a:picLocks noChangeAspect="1"/>
          </p:cNvPicPr>
          <p:nvPr/>
        </p:nvPicPr>
        <p:blipFill>
          <a:blip r:embed="rId7"/>
          <a:stretch>
            <a:fillRect/>
          </a:stretch>
        </p:blipFill>
        <p:spPr>
          <a:xfrm rot="1152293">
            <a:off x="7694052" y="1247390"/>
            <a:ext cx="829128" cy="883997"/>
          </a:xfrm>
          <a:prstGeom prst="rect">
            <a:avLst/>
          </a:prstGeom>
        </p:spPr>
      </p:pic>
      <p:sp>
        <p:nvSpPr>
          <p:cNvPr id="11" name="TextBox 10"/>
          <p:cNvSpPr txBox="1"/>
          <p:nvPr/>
        </p:nvSpPr>
        <p:spPr>
          <a:xfrm>
            <a:off x="7168487" y="5287372"/>
            <a:ext cx="976602"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12" name="TextBox 11"/>
          <p:cNvSpPr txBox="1"/>
          <p:nvPr/>
        </p:nvSpPr>
        <p:spPr>
          <a:xfrm>
            <a:off x="9993247" y="5256927"/>
            <a:ext cx="1644431" cy="646331"/>
          </a:xfrm>
          <a:prstGeom prst="rect">
            <a:avLst/>
          </a:prstGeom>
          <a:noFill/>
        </p:spPr>
        <p:txBody>
          <a:bodyPr wrap="square" rtlCol="0">
            <a:spAutoFit/>
          </a:bodyPr>
          <a:lstStyle/>
          <a:p>
            <a:r>
              <a:rPr lang="en-US" dirty="0" smtClean="0">
                <a:solidFill>
                  <a:schemeClr val="bg1"/>
                </a:solidFill>
              </a:rPr>
              <a:t>corrected, issued Sept. 10</a:t>
            </a:r>
            <a:endParaRPr lang="en-US" dirty="0">
              <a:solidFill>
                <a:schemeClr val="bg1"/>
              </a:solidFill>
            </a:endParaRPr>
          </a:p>
        </p:txBody>
      </p:sp>
      <p:pic>
        <p:nvPicPr>
          <p:cNvPr id="13" name="Picture 12"/>
          <p:cNvPicPr>
            <a:picLocks noChangeAspect="1"/>
          </p:cNvPicPr>
          <p:nvPr/>
        </p:nvPicPr>
        <p:blipFill>
          <a:blip r:embed="rId8"/>
          <a:stretch>
            <a:fillRect/>
          </a:stretch>
        </p:blipFill>
        <p:spPr>
          <a:xfrm rot="1231756">
            <a:off x="10543617" y="1247389"/>
            <a:ext cx="829128" cy="883997"/>
          </a:xfrm>
          <a:prstGeom prst="rect">
            <a:avLst/>
          </a:prstGeom>
        </p:spPr>
      </p:pic>
    </p:spTree>
    <p:extLst>
      <p:ext uri="{BB962C8B-B14F-4D97-AF65-F5344CB8AC3E}">
        <p14:creationId xmlns:p14="http://schemas.microsoft.com/office/powerpoint/2010/main" val="4058512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fr-FR" sz="3200" dirty="0" err="1">
                <a:solidFill>
                  <a:srgbClr val="FFFF00"/>
                </a:solidFill>
              </a:rPr>
              <a:t>June</a:t>
            </a:r>
            <a:r>
              <a:rPr lang="fr-FR" sz="3200" dirty="0">
                <a:solidFill>
                  <a:srgbClr val="FFFF00"/>
                </a:solidFill>
              </a:rPr>
              <a:t> 1, 2010                               </a:t>
            </a:r>
            <a:r>
              <a:rPr lang="fr-FR" sz="3200" dirty="0" err="1">
                <a:solidFill>
                  <a:srgbClr val="FFFF00"/>
                </a:solidFill>
              </a:rPr>
              <a:t>Japan</a:t>
            </a:r>
            <a:r>
              <a:rPr lang="fr-FR" sz="3200" dirty="0">
                <a:solidFill>
                  <a:srgbClr val="FFFF00"/>
                </a:solidFill>
              </a:rPr>
              <a:t>                       </a:t>
            </a:r>
            <a:r>
              <a:rPr lang="fr-FR" sz="3200" dirty="0" err="1">
                <a:solidFill>
                  <a:srgbClr val="FFFF00"/>
                </a:solidFill>
              </a:rPr>
              <a:t>map</a:t>
            </a:r>
            <a:r>
              <a:rPr lang="fr-FR" sz="3200" dirty="0">
                <a:solidFill>
                  <a:srgbClr val="FFFF00"/>
                </a:solidFill>
              </a:rPr>
              <a:t> </a:t>
            </a:r>
            <a:r>
              <a:rPr lang="fr-FR" sz="3200" dirty="0" err="1">
                <a:solidFill>
                  <a:srgbClr val="FFFF00"/>
                </a:solidFill>
              </a:rPr>
              <a:t>controversy</a:t>
            </a:r>
            <a:endParaRPr lang="fr-FR"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33</a:t>
            </a:fld>
            <a:endParaRPr lang="en-US"/>
          </a:p>
        </p:txBody>
      </p:sp>
      <p:pic>
        <p:nvPicPr>
          <p:cNvPr id="3" name="Picture 2"/>
          <p:cNvPicPr>
            <a:picLocks noChangeAspect="1"/>
          </p:cNvPicPr>
          <p:nvPr/>
        </p:nvPicPr>
        <p:blipFill>
          <a:blip r:embed="rId4"/>
          <a:stretch>
            <a:fillRect/>
          </a:stretch>
        </p:blipFill>
        <p:spPr>
          <a:xfrm>
            <a:off x="4557353" y="1605515"/>
            <a:ext cx="3069950" cy="4750835"/>
          </a:xfrm>
          <a:prstGeom prst="rect">
            <a:avLst/>
          </a:prstGeom>
        </p:spPr>
      </p:pic>
    </p:spTree>
    <p:extLst>
      <p:ext uri="{BB962C8B-B14F-4D97-AF65-F5344CB8AC3E}">
        <p14:creationId xmlns:p14="http://schemas.microsoft.com/office/powerpoint/2010/main" val="11284808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May 9, </a:t>
            </a:r>
            <a:r>
              <a:rPr lang="en-US" sz="3200" dirty="0" smtClean="0">
                <a:solidFill>
                  <a:srgbClr val="FFFF00"/>
                </a:solidFill>
              </a:rPr>
              <a:t>2011                           Greenland                           poor quality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34</a:t>
            </a:fld>
            <a:endParaRPr lang="en-US"/>
          </a:p>
        </p:txBody>
      </p:sp>
      <p:sp>
        <p:nvSpPr>
          <p:cNvPr id="4" name="Rectangle 3"/>
          <p:cNvSpPr/>
          <p:nvPr/>
        </p:nvSpPr>
        <p:spPr>
          <a:xfrm>
            <a:off x="6283842" y="1135618"/>
            <a:ext cx="5294886" cy="5509200"/>
          </a:xfrm>
          <a:prstGeom prst="rect">
            <a:avLst/>
          </a:prstGeom>
        </p:spPr>
        <p:txBody>
          <a:bodyPr wrap="square">
            <a:spAutoFit/>
          </a:bodyPr>
          <a:lstStyle/>
          <a:p>
            <a:r>
              <a:rPr lang="en-US" sz="3200" dirty="0" smtClean="0">
                <a:solidFill>
                  <a:schemeClr val="bg1"/>
                </a:solidFill>
              </a:rPr>
              <a:t>Two </a:t>
            </a:r>
            <a:r>
              <a:rPr lang="en-US" sz="3200" dirty="0">
                <a:solidFill>
                  <a:schemeClr val="bg1"/>
                </a:solidFill>
              </a:rPr>
              <a:t>definitives featuring Queen Margarethe </a:t>
            </a:r>
            <a:r>
              <a:rPr lang="en-US" sz="3200" dirty="0" smtClean="0">
                <a:solidFill>
                  <a:schemeClr val="bg1"/>
                </a:solidFill>
              </a:rPr>
              <a:t>II did not meet quality standards after being made and were withdrawn on May 26.  It was found that the printing plate used suffered from inconsistent steel engravings.  Replacements of a new design were released 19 months later in differing colors.</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963" y="1255692"/>
            <a:ext cx="2668900" cy="20016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863" y="1285788"/>
            <a:ext cx="2677453" cy="19715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684" y="3586474"/>
            <a:ext cx="1990179" cy="272426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5761" y="3586474"/>
            <a:ext cx="2026584" cy="2724261"/>
          </a:xfrm>
          <a:prstGeom prst="rect">
            <a:avLst/>
          </a:prstGeom>
        </p:spPr>
      </p:pic>
      <p:sp>
        <p:nvSpPr>
          <p:cNvPr id="9" name="TextBox 8"/>
          <p:cNvSpPr txBox="1"/>
          <p:nvPr/>
        </p:nvSpPr>
        <p:spPr>
          <a:xfrm>
            <a:off x="1969911" y="3187992"/>
            <a:ext cx="2720678"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10" name="TextBox 9"/>
          <p:cNvSpPr txBox="1"/>
          <p:nvPr/>
        </p:nvSpPr>
        <p:spPr>
          <a:xfrm>
            <a:off x="1591381" y="6270510"/>
            <a:ext cx="3477738" cy="369332"/>
          </a:xfrm>
          <a:prstGeom prst="rect">
            <a:avLst/>
          </a:prstGeom>
          <a:noFill/>
        </p:spPr>
        <p:txBody>
          <a:bodyPr wrap="square" rtlCol="0">
            <a:spAutoFit/>
          </a:bodyPr>
          <a:lstStyle/>
          <a:p>
            <a:r>
              <a:rPr lang="en-US" dirty="0" smtClean="0">
                <a:solidFill>
                  <a:schemeClr val="bg1"/>
                </a:solidFill>
              </a:rPr>
              <a:t>replacements, issued Dec. 22, 2012</a:t>
            </a:r>
            <a:endParaRPr lang="en-US" dirty="0">
              <a:solidFill>
                <a:schemeClr val="bg1"/>
              </a:solidFill>
            </a:endParaRPr>
          </a:p>
        </p:txBody>
      </p:sp>
    </p:spTree>
    <p:extLst>
      <p:ext uri="{BB962C8B-B14F-4D97-AF65-F5344CB8AC3E}">
        <p14:creationId xmlns:p14="http://schemas.microsoft.com/office/powerpoint/2010/main" val="3073143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May 9, </a:t>
            </a:r>
            <a:r>
              <a:rPr lang="en-US" sz="3200" dirty="0" smtClean="0">
                <a:solidFill>
                  <a:srgbClr val="FFFF00"/>
                </a:solidFill>
              </a:rPr>
              <a:t>2011                           Greenland                           poor quality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35</a:t>
            </a:fld>
            <a:endParaRPr lang="en-US"/>
          </a:p>
        </p:txBody>
      </p:sp>
      <p:pic>
        <p:nvPicPr>
          <p:cNvPr id="12" name="Picture 11"/>
          <p:cNvPicPr>
            <a:picLocks noChangeAspect="1"/>
          </p:cNvPicPr>
          <p:nvPr/>
        </p:nvPicPr>
        <p:blipFill>
          <a:blip r:embed="rId4"/>
          <a:stretch>
            <a:fillRect/>
          </a:stretch>
        </p:blipFill>
        <p:spPr>
          <a:xfrm>
            <a:off x="4644528" y="1536700"/>
            <a:ext cx="2895600" cy="4819650"/>
          </a:xfrm>
          <a:prstGeom prst="rect">
            <a:avLst/>
          </a:prstGeom>
        </p:spPr>
      </p:pic>
    </p:spTree>
    <p:extLst>
      <p:ext uri="{BB962C8B-B14F-4D97-AF65-F5344CB8AC3E}">
        <p14:creationId xmlns:p14="http://schemas.microsoft.com/office/powerpoint/2010/main" val="3390087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May 14, </a:t>
            </a:r>
            <a:r>
              <a:rPr lang="en-US" sz="3200" dirty="0" smtClean="0">
                <a:solidFill>
                  <a:srgbClr val="FFFF00"/>
                </a:solidFill>
              </a:rPr>
              <a:t>2011                          Sri Lanka                  image controversy</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36</a:t>
            </a:fld>
            <a:endParaRPr lang="en-US"/>
          </a:p>
        </p:txBody>
      </p:sp>
      <p:sp>
        <p:nvSpPr>
          <p:cNvPr id="4" name="Rectangle 3"/>
          <p:cNvSpPr/>
          <p:nvPr/>
        </p:nvSpPr>
        <p:spPr>
          <a:xfrm>
            <a:off x="605928" y="1135618"/>
            <a:ext cx="10972800" cy="2554545"/>
          </a:xfrm>
          <a:prstGeom prst="rect">
            <a:avLst/>
          </a:prstGeom>
        </p:spPr>
        <p:txBody>
          <a:bodyPr wrap="square">
            <a:spAutoFit/>
          </a:bodyPr>
          <a:lstStyle/>
          <a:p>
            <a:r>
              <a:rPr lang="en-US" sz="3200" dirty="0">
                <a:solidFill>
                  <a:schemeClr val="bg1"/>
                </a:solidFill>
              </a:rPr>
              <a:t>Celebrating the Buddhist Vesak </a:t>
            </a:r>
            <a:r>
              <a:rPr lang="en-US" sz="3200" dirty="0" smtClean="0">
                <a:solidFill>
                  <a:schemeClr val="bg1"/>
                </a:solidFill>
              </a:rPr>
              <a:t>festival, four holy sites are shown within a map of India.  However one of them </a:t>
            </a:r>
            <a:r>
              <a:rPr lang="en-US" sz="3200" dirty="0">
                <a:solidFill>
                  <a:schemeClr val="bg1"/>
                </a:solidFill>
              </a:rPr>
              <a:t>shows </a:t>
            </a:r>
            <a:r>
              <a:rPr lang="en-US" sz="3200" dirty="0" smtClean="0">
                <a:solidFill>
                  <a:schemeClr val="bg1"/>
                </a:solidFill>
              </a:rPr>
              <a:t>the Maya </a:t>
            </a:r>
            <a:r>
              <a:rPr lang="en-US" sz="3200" dirty="0">
                <a:solidFill>
                  <a:schemeClr val="bg1"/>
                </a:solidFill>
              </a:rPr>
              <a:t>Devi Temple </a:t>
            </a:r>
            <a:r>
              <a:rPr lang="en-US" sz="3200" dirty="0" smtClean="0">
                <a:solidFill>
                  <a:schemeClr val="bg1"/>
                </a:solidFill>
              </a:rPr>
              <a:t>in Buddha's birthplace, </a:t>
            </a:r>
            <a:r>
              <a:rPr lang="en-US" sz="3200" dirty="0" err="1" smtClean="0">
                <a:solidFill>
                  <a:schemeClr val="bg1"/>
                </a:solidFill>
              </a:rPr>
              <a:t>Lumbini</a:t>
            </a:r>
            <a:r>
              <a:rPr lang="en-US" sz="3200" dirty="0" smtClean="0">
                <a:solidFill>
                  <a:schemeClr val="bg1"/>
                </a:solidFill>
              </a:rPr>
              <a:t>, Nepal.  Nepalese political and religious groups protested and the stamp and souvenir sheet were withdrawn.</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689" y="3690163"/>
            <a:ext cx="3861520" cy="266618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5788" y="3690163"/>
            <a:ext cx="2657971" cy="2666187"/>
          </a:xfrm>
          <a:prstGeom prst="rect">
            <a:avLst/>
          </a:prstGeom>
        </p:spPr>
      </p:pic>
      <p:pic>
        <p:nvPicPr>
          <p:cNvPr id="9" name="Picture 8"/>
          <p:cNvPicPr>
            <a:picLocks noChangeAspect="1"/>
          </p:cNvPicPr>
          <p:nvPr/>
        </p:nvPicPr>
        <p:blipFill>
          <a:blip r:embed="rId6"/>
          <a:stretch>
            <a:fillRect/>
          </a:stretch>
        </p:blipFill>
        <p:spPr>
          <a:xfrm>
            <a:off x="2596034" y="3955209"/>
            <a:ext cx="829128" cy="883997"/>
          </a:xfrm>
          <a:prstGeom prst="rect">
            <a:avLst/>
          </a:prstGeom>
        </p:spPr>
      </p:pic>
      <p:pic>
        <p:nvPicPr>
          <p:cNvPr id="10" name="Picture 9"/>
          <p:cNvPicPr>
            <a:picLocks noChangeAspect="1"/>
          </p:cNvPicPr>
          <p:nvPr/>
        </p:nvPicPr>
        <p:blipFill>
          <a:blip r:embed="rId6"/>
          <a:stretch>
            <a:fillRect/>
          </a:stretch>
        </p:blipFill>
        <p:spPr>
          <a:xfrm>
            <a:off x="7813117" y="3955209"/>
            <a:ext cx="829128" cy="883997"/>
          </a:xfrm>
          <a:prstGeom prst="rect">
            <a:avLst/>
          </a:prstGeom>
        </p:spPr>
      </p:pic>
    </p:spTree>
    <p:extLst>
      <p:ext uri="{BB962C8B-B14F-4D97-AF65-F5344CB8AC3E}">
        <p14:creationId xmlns:p14="http://schemas.microsoft.com/office/powerpoint/2010/main" val="1749826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May 14, 2011                          Sri Lanka                  image controversy</a:t>
            </a: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37</a:t>
            </a:fld>
            <a:endParaRPr lang="en-US"/>
          </a:p>
        </p:txBody>
      </p:sp>
      <p:pic>
        <p:nvPicPr>
          <p:cNvPr id="9" name="Picture 8"/>
          <p:cNvPicPr>
            <a:picLocks noChangeAspect="1"/>
          </p:cNvPicPr>
          <p:nvPr/>
        </p:nvPicPr>
        <p:blipFill>
          <a:blip r:embed="rId4"/>
          <a:stretch>
            <a:fillRect/>
          </a:stretch>
        </p:blipFill>
        <p:spPr>
          <a:xfrm>
            <a:off x="6327257" y="1584251"/>
            <a:ext cx="3255385" cy="4772099"/>
          </a:xfrm>
          <a:prstGeom prst="rect">
            <a:avLst/>
          </a:prstGeom>
        </p:spPr>
      </p:pic>
      <p:pic>
        <p:nvPicPr>
          <p:cNvPr id="10" name="Picture 9"/>
          <p:cNvPicPr>
            <a:picLocks noChangeAspect="1"/>
          </p:cNvPicPr>
          <p:nvPr/>
        </p:nvPicPr>
        <p:blipFill>
          <a:blip r:embed="rId5"/>
          <a:stretch>
            <a:fillRect/>
          </a:stretch>
        </p:blipFill>
        <p:spPr>
          <a:xfrm>
            <a:off x="2806996" y="1584251"/>
            <a:ext cx="3107254" cy="4773980"/>
          </a:xfrm>
          <a:prstGeom prst="rect">
            <a:avLst/>
          </a:prstGeom>
        </p:spPr>
      </p:pic>
    </p:spTree>
    <p:extLst>
      <p:ext uri="{BB962C8B-B14F-4D97-AF65-F5344CB8AC3E}">
        <p14:creationId xmlns:p14="http://schemas.microsoft.com/office/powerpoint/2010/main" val="2247691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November, 23, </a:t>
            </a:r>
            <a:r>
              <a:rPr lang="en-US" sz="3200" dirty="0" smtClean="0">
                <a:solidFill>
                  <a:srgbClr val="FFFF00"/>
                </a:solidFill>
              </a:rPr>
              <a:t>2011                Croatia                             missing logo</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38</a:t>
            </a:fld>
            <a:endParaRPr lang="en-US"/>
          </a:p>
        </p:txBody>
      </p:sp>
      <p:sp>
        <p:nvSpPr>
          <p:cNvPr id="4" name="Rectangle 3"/>
          <p:cNvSpPr/>
          <p:nvPr/>
        </p:nvSpPr>
        <p:spPr>
          <a:xfrm>
            <a:off x="605928" y="4165897"/>
            <a:ext cx="10972800" cy="2062103"/>
          </a:xfrm>
          <a:prstGeom prst="rect">
            <a:avLst/>
          </a:prstGeom>
        </p:spPr>
        <p:txBody>
          <a:bodyPr wrap="square">
            <a:spAutoFit/>
          </a:bodyPr>
          <a:lstStyle/>
          <a:p>
            <a:r>
              <a:rPr lang="en-US" sz="3200" dirty="0" smtClean="0">
                <a:solidFill>
                  <a:schemeClr val="bg1"/>
                </a:solidFill>
              </a:rPr>
              <a:t>A miniature </a:t>
            </a:r>
            <a:r>
              <a:rPr lang="en-US" sz="3200" dirty="0">
                <a:solidFill>
                  <a:schemeClr val="bg1"/>
                </a:solidFill>
              </a:rPr>
              <a:t>sheet of 9 stamps </a:t>
            </a:r>
            <a:r>
              <a:rPr lang="en-US" sz="3200" dirty="0" smtClean="0">
                <a:solidFill>
                  <a:schemeClr val="bg1"/>
                </a:solidFill>
              </a:rPr>
              <a:t>with </a:t>
            </a:r>
            <a:r>
              <a:rPr lang="en-US" sz="3200" dirty="0">
                <a:solidFill>
                  <a:schemeClr val="bg1"/>
                </a:solidFill>
              </a:rPr>
              <a:t>a vignette at the top left honoring Ivica </a:t>
            </a:r>
            <a:r>
              <a:rPr lang="en-US" sz="3200" dirty="0" err="1">
                <a:solidFill>
                  <a:schemeClr val="bg1"/>
                </a:solidFill>
              </a:rPr>
              <a:t>Kostelić</a:t>
            </a:r>
            <a:r>
              <a:rPr lang="en-US" sz="3200" dirty="0">
                <a:solidFill>
                  <a:schemeClr val="bg1"/>
                </a:solidFill>
              </a:rPr>
              <a:t> was </a:t>
            </a:r>
            <a:r>
              <a:rPr lang="en-US" sz="3200" dirty="0" smtClean="0">
                <a:solidFill>
                  <a:schemeClr val="bg1"/>
                </a:solidFill>
              </a:rPr>
              <a:t>withdrawn two days later under protest </a:t>
            </a:r>
            <a:r>
              <a:rPr lang="en-US" sz="3200" dirty="0">
                <a:solidFill>
                  <a:schemeClr val="bg1"/>
                </a:solidFill>
              </a:rPr>
              <a:t>of the Croatian Ski </a:t>
            </a:r>
            <a:r>
              <a:rPr lang="en-US" sz="3200" dirty="0" smtClean="0">
                <a:solidFill>
                  <a:schemeClr val="bg1"/>
                </a:solidFill>
              </a:rPr>
              <a:t>Federation, as the label was missing the sponsor’s logo</a:t>
            </a:r>
            <a:r>
              <a:rPr lang="en-US" sz="3200" dirty="0">
                <a:solidFill>
                  <a:schemeClr val="bg1"/>
                </a:solidFill>
              </a:rPr>
              <a:t>, </a:t>
            </a:r>
            <a:r>
              <a:rPr lang="en-US" sz="3200" dirty="0" err="1">
                <a:solidFill>
                  <a:schemeClr val="bg1"/>
                </a:solidFill>
              </a:rPr>
              <a:t>Raiffeisen</a:t>
            </a:r>
            <a:r>
              <a:rPr lang="en-US" sz="3200" dirty="0">
                <a:solidFill>
                  <a:schemeClr val="bg1"/>
                </a:solidFill>
              </a:rPr>
              <a:t> </a:t>
            </a:r>
            <a:r>
              <a:rPr lang="en-US" sz="3200" dirty="0" err="1" smtClean="0">
                <a:solidFill>
                  <a:schemeClr val="bg1"/>
                </a:solidFill>
              </a:rPr>
              <a:t>Grupa</a:t>
            </a:r>
            <a:r>
              <a:rPr lang="en-US" sz="3200" dirty="0" smtClean="0">
                <a:solidFill>
                  <a:schemeClr val="bg1"/>
                </a:solidFill>
              </a:rPr>
              <a:t>.   (200,000 sheets printed)</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352" y="1528378"/>
            <a:ext cx="5459597" cy="2473669"/>
          </a:xfrm>
          <a:prstGeom prst="rect">
            <a:avLst/>
          </a:prstGeom>
        </p:spPr>
      </p:pic>
      <p:pic>
        <p:nvPicPr>
          <p:cNvPr id="6" name="Picture 5"/>
          <p:cNvPicPr>
            <a:picLocks noChangeAspect="1"/>
          </p:cNvPicPr>
          <p:nvPr/>
        </p:nvPicPr>
        <p:blipFill>
          <a:blip r:embed="rId5"/>
          <a:stretch>
            <a:fillRect/>
          </a:stretch>
        </p:blipFill>
        <p:spPr>
          <a:xfrm>
            <a:off x="5598509" y="2150908"/>
            <a:ext cx="987638" cy="1030313"/>
          </a:xfrm>
          <a:prstGeom prst="rect">
            <a:avLst/>
          </a:prstGeom>
        </p:spPr>
      </p:pic>
      <p:pic>
        <p:nvPicPr>
          <p:cNvPr id="7" name="Picture 6"/>
          <p:cNvPicPr>
            <a:picLocks noChangeAspect="1"/>
          </p:cNvPicPr>
          <p:nvPr/>
        </p:nvPicPr>
        <p:blipFill>
          <a:blip r:embed="rId6"/>
          <a:stretch>
            <a:fillRect/>
          </a:stretch>
        </p:blipFill>
        <p:spPr>
          <a:xfrm>
            <a:off x="1600680" y="1578763"/>
            <a:ext cx="3194741" cy="2423284"/>
          </a:xfrm>
          <a:prstGeom prst="rect">
            <a:avLst/>
          </a:prstGeom>
        </p:spPr>
      </p:pic>
      <p:pic>
        <p:nvPicPr>
          <p:cNvPr id="8" name="Picture 7"/>
          <p:cNvPicPr>
            <a:picLocks noChangeAspect="1"/>
          </p:cNvPicPr>
          <p:nvPr/>
        </p:nvPicPr>
        <p:blipFill>
          <a:blip r:embed="rId5"/>
          <a:stretch>
            <a:fillRect/>
          </a:stretch>
        </p:blipFill>
        <p:spPr>
          <a:xfrm>
            <a:off x="2589495" y="1635751"/>
            <a:ext cx="987638" cy="1030313"/>
          </a:xfrm>
          <a:prstGeom prst="rect">
            <a:avLst/>
          </a:prstGeom>
        </p:spPr>
      </p:pic>
    </p:spTree>
    <p:extLst>
      <p:ext uri="{BB962C8B-B14F-4D97-AF65-F5344CB8AC3E}">
        <p14:creationId xmlns:p14="http://schemas.microsoft.com/office/powerpoint/2010/main" val="2550072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November, 23, 2011                Croatia                             missing logo</a:t>
            </a: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39</a:t>
            </a:fld>
            <a:endParaRPr lang="en-US"/>
          </a:p>
        </p:txBody>
      </p:sp>
      <p:pic>
        <p:nvPicPr>
          <p:cNvPr id="9" name="Picture 8"/>
          <p:cNvPicPr>
            <a:picLocks noChangeAspect="1"/>
          </p:cNvPicPr>
          <p:nvPr/>
        </p:nvPicPr>
        <p:blipFill>
          <a:blip r:embed="rId4"/>
          <a:stretch>
            <a:fillRect/>
          </a:stretch>
        </p:blipFill>
        <p:spPr>
          <a:xfrm>
            <a:off x="4555923" y="1584726"/>
            <a:ext cx="3072809" cy="4788461"/>
          </a:xfrm>
          <a:prstGeom prst="rect">
            <a:avLst/>
          </a:prstGeom>
        </p:spPr>
      </p:pic>
      <p:pic>
        <p:nvPicPr>
          <p:cNvPr id="10" name="Picture 9"/>
          <p:cNvPicPr>
            <a:picLocks noChangeAspect="1"/>
          </p:cNvPicPr>
          <p:nvPr/>
        </p:nvPicPr>
        <p:blipFill>
          <a:blip r:embed="rId5"/>
          <a:stretch>
            <a:fillRect/>
          </a:stretch>
        </p:blipFill>
        <p:spPr>
          <a:xfrm>
            <a:off x="605928" y="1567889"/>
            <a:ext cx="3088205" cy="4805298"/>
          </a:xfrm>
          <a:prstGeom prst="rect">
            <a:avLst/>
          </a:prstGeom>
        </p:spPr>
      </p:pic>
      <p:pic>
        <p:nvPicPr>
          <p:cNvPr id="11" name="Picture 10"/>
          <p:cNvPicPr>
            <a:picLocks noChangeAspect="1"/>
          </p:cNvPicPr>
          <p:nvPr/>
        </p:nvPicPr>
        <p:blipFill>
          <a:blip r:embed="rId6"/>
          <a:stretch>
            <a:fillRect/>
          </a:stretch>
        </p:blipFill>
        <p:spPr>
          <a:xfrm>
            <a:off x="8416538" y="1554984"/>
            <a:ext cx="3162190" cy="4801366"/>
          </a:xfrm>
          <a:prstGeom prst="rect">
            <a:avLst/>
          </a:prstGeom>
        </p:spPr>
      </p:pic>
    </p:spTree>
    <p:extLst>
      <p:ext uri="{BB962C8B-B14F-4D97-AF65-F5344CB8AC3E}">
        <p14:creationId xmlns:p14="http://schemas.microsoft.com/office/powerpoint/2010/main" val="1771943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509200"/>
          </a:xfrm>
          <a:prstGeom prst="rect">
            <a:avLst/>
          </a:prstGeom>
        </p:spPr>
        <p:txBody>
          <a:bodyPr wrap="square">
            <a:spAutoFit/>
          </a:bodyPr>
          <a:lstStyle/>
          <a:p>
            <a:r>
              <a:rPr lang="en-US" sz="3200" dirty="0" smtClean="0">
                <a:solidFill>
                  <a:schemeClr val="bg1"/>
                </a:solidFill>
              </a:rPr>
              <a:t>It was hoped that the twenty-first century would usher in an era of far fewer such withdrawn (or recalled) stamps, but just the opposite is happening.  This presentation shows just a small sampling of those issued from 2000 through 2023!</a:t>
            </a:r>
          </a:p>
          <a:p>
            <a:endParaRPr lang="en-US" sz="3200" dirty="0">
              <a:solidFill>
                <a:schemeClr val="bg1"/>
              </a:solidFill>
            </a:endParaRPr>
          </a:p>
          <a:p>
            <a:r>
              <a:rPr lang="en-US" sz="3200" dirty="0" smtClean="0">
                <a:solidFill>
                  <a:schemeClr val="bg1"/>
                </a:solidFill>
              </a:rPr>
              <a:t>Supply and demand dictate the value of a withdrawn issue.  Prices here are from offerings on </a:t>
            </a:r>
            <a:r>
              <a:rPr lang="en-US" sz="3200" dirty="0" err="1" smtClean="0">
                <a:solidFill>
                  <a:schemeClr val="bg1"/>
                </a:solidFill>
              </a:rPr>
              <a:t>ebay</a:t>
            </a:r>
            <a:r>
              <a:rPr lang="en-US" sz="3200" dirty="0" smtClean="0">
                <a:solidFill>
                  <a:schemeClr val="bg1"/>
                </a:solidFill>
              </a:rPr>
              <a:t>, Delcampe and </a:t>
            </a:r>
            <a:r>
              <a:rPr lang="en-US" sz="3200" dirty="0" err="1" smtClean="0">
                <a:solidFill>
                  <a:schemeClr val="bg1"/>
                </a:solidFill>
              </a:rPr>
              <a:t>HipStamp</a:t>
            </a:r>
            <a:r>
              <a:rPr lang="en-US" sz="3200" dirty="0" smtClean="0">
                <a:solidFill>
                  <a:schemeClr val="bg1"/>
                </a:solidFill>
              </a:rPr>
              <a:t>.  The numbers released is a factor, as is the subject matter.  Those from lesser popular collecting countries may not demand the premium of a more popular one.  Nations notorious for poor quality control of their stamp issues are also less desirable.</a:t>
            </a:r>
            <a:endParaRPr lang="en-US" sz="3200" dirty="0">
              <a:solidFill>
                <a:schemeClr val="bg1"/>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a:t>
            </a:fld>
            <a:endParaRPr lang="en-US"/>
          </a:p>
        </p:txBody>
      </p:sp>
    </p:spTree>
    <p:extLst>
      <p:ext uri="{BB962C8B-B14F-4D97-AF65-F5344CB8AC3E}">
        <p14:creationId xmlns:p14="http://schemas.microsoft.com/office/powerpoint/2010/main" val="39041974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December 10, 2011  </a:t>
            </a:r>
            <a:r>
              <a:rPr lang="en-US" sz="3200" dirty="0" smtClean="0">
                <a:solidFill>
                  <a:srgbClr val="FFFF00"/>
                </a:solidFill>
              </a:rPr>
              <a:t> Srpske (Serbian Bosnia)               missing text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40</a:t>
            </a:fld>
            <a:endParaRPr lang="en-US"/>
          </a:p>
        </p:txBody>
      </p:sp>
      <p:sp>
        <p:nvSpPr>
          <p:cNvPr id="4" name="Rectangle 3"/>
          <p:cNvSpPr/>
          <p:nvPr/>
        </p:nvSpPr>
        <p:spPr>
          <a:xfrm>
            <a:off x="4401879" y="1135618"/>
            <a:ext cx="7176849" cy="5509200"/>
          </a:xfrm>
          <a:prstGeom prst="rect">
            <a:avLst/>
          </a:prstGeom>
        </p:spPr>
        <p:txBody>
          <a:bodyPr wrap="square">
            <a:spAutoFit/>
          </a:bodyPr>
          <a:lstStyle/>
          <a:p>
            <a:r>
              <a:rPr lang="en-US" sz="3200" dirty="0" smtClean="0">
                <a:solidFill>
                  <a:schemeClr val="bg1"/>
                </a:solidFill>
              </a:rPr>
              <a:t>Withdrawn on the day of issue, this </a:t>
            </a:r>
            <a:r>
              <a:rPr lang="en-US" sz="3200" dirty="0">
                <a:solidFill>
                  <a:schemeClr val="bg1"/>
                </a:solidFill>
              </a:rPr>
              <a:t>stamp honors poet Ivo </a:t>
            </a:r>
            <a:r>
              <a:rPr lang="en-US" sz="3200" dirty="0" err="1">
                <a:solidFill>
                  <a:schemeClr val="bg1"/>
                </a:solidFill>
              </a:rPr>
              <a:t>Andrić</a:t>
            </a:r>
            <a:r>
              <a:rPr lang="en-US" sz="3200" dirty="0">
                <a:solidFill>
                  <a:schemeClr val="bg1"/>
                </a:solidFill>
              </a:rPr>
              <a:t> </a:t>
            </a:r>
            <a:r>
              <a:rPr lang="en-US" sz="3200" dirty="0" smtClean="0">
                <a:solidFill>
                  <a:schemeClr val="bg1"/>
                </a:solidFill>
              </a:rPr>
              <a:t>on the 50</a:t>
            </a:r>
            <a:r>
              <a:rPr lang="en-US" sz="3200" baseline="30000" dirty="0" smtClean="0">
                <a:solidFill>
                  <a:schemeClr val="bg1"/>
                </a:solidFill>
              </a:rPr>
              <a:t>th</a:t>
            </a:r>
            <a:r>
              <a:rPr lang="en-US" sz="3200" dirty="0" smtClean="0">
                <a:solidFill>
                  <a:schemeClr val="bg1"/>
                </a:solidFill>
              </a:rPr>
              <a:t> anniversary of winning the Nobel Prize for </a:t>
            </a:r>
            <a:r>
              <a:rPr lang="en-US" sz="3200" dirty="0" smtClean="0">
                <a:solidFill>
                  <a:schemeClr val="bg1"/>
                </a:solidFill>
              </a:rPr>
              <a:t>Literature.  Despite bearing “</a:t>
            </a:r>
            <a:r>
              <a:rPr lang="az-Cyrl-AZ" sz="3200" dirty="0" smtClean="0">
                <a:solidFill>
                  <a:schemeClr val="bg1"/>
                </a:solidFill>
              </a:rPr>
              <a:t>Пошт</a:t>
            </a:r>
            <a:r>
              <a:rPr lang="en-US" sz="3200" dirty="0">
                <a:solidFill>
                  <a:schemeClr val="bg1"/>
                </a:solidFill>
              </a:rPr>
              <a:t>e </a:t>
            </a:r>
            <a:r>
              <a:rPr lang="az-Cyrl-AZ" sz="3200" dirty="0">
                <a:solidFill>
                  <a:schemeClr val="bg1"/>
                </a:solidFill>
              </a:rPr>
              <a:t>Српск</a:t>
            </a:r>
            <a:r>
              <a:rPr lang="en-US" sz="3200" dirty="0">
                <a:solidFill>
                  <a:schemeClr val="bg1"/>
                </a:solidFill>
              </a:rPr>
              <a:t>e” (Serbian Post</a:t>
            </a:r>
            <a:r>
              <a:rPr lang="en-US" sz="3200" dirty="0" smtClean="0">
                <a:solidFill>
                  <a:schemeClr val="bg1"/>
                </a:solidFill>
              </a:rPr>
              <a:t>), it was </a:t>
            </a:r>
            <a:r>
              <a:rPr lang="en-US" sz="3200" dirty="0" smtClean="0">
                <a:solidFill>
                  <a:schemeClr val="bg1"/>
                </a:solidFill>
              </a:rPr>
              <a:t>missing the actual name of the country.  </a:t>
            </a:r>
            <a:r>
              <a:rPr lang="en-US" sz="3200" dirty="0">
                <a:solidFill>
                  <a:schemeClr val="bg1"/>
                </a:solidFill>
              </a:rPr>
              <a:t>Supposedly between </a:t>
            </a:r>
            <a:r>
              <a:rPr lang="en-US" sz="3200" dirty="0" smtClean="0">
                <a:solidFill>
                  <a:schemeClr val="bg1"/>
                </a:solidFill>
              </a:rPr>
              <a:t>400-2,951 were sold out of the print run of 15,000.  A new version was issued ten weeks later, with </a:t>
            </a:r>
            <a:r>
              <a:rPr lang="az-Cyrl-AZ" sz="3200" dirty="0" smtClean="0">
                <a:solidFill>
                  <a:schemeClr val="bg1"/>
                </a:solidFill>
              </a:rPr>
              <a:t>“</a:t>
            </a:r>
            <a:r>
              <a:rPr lang="az-Cyrl-AZ" sz="3200" dirty="0">
                <a:solidFill>
                  <a:schemeClr val="bg1"/>
                </a:solidFill>
              </a:rPr>
              <a:t>Босна и Херцеговина - Република Српска” (</a:t>
            </a:r>
            <a:r>
              <a:rPr lang="en-US" sz="3200" dirty="0">
                <a:solidFill>
                  <a:schemeClr val="bg1"/>
                </a:solidFill>
              </a:rPr>
              <a:t>Bosnia Herzegovina – Republic </a:t>
            </a:r>
            <a:r>
              <a:rPr lang="en-US" sz="3200" dirty="0" err="1">
                <a:solidFill>
                  <a:schemeClr val="bg1"/>
                </a:solidFill>
              </a:rPr>
              <a:t>Srpska</a:t>
            </a:r>
            <a:r>
              <a:rPr lang="en-US" sz="3200" dirty="0" smtClean="0">
                <a:solidFill>
                  <a:schemeClr val="bg1"/>
                </a:solidFill>
              </a:rPr>
              <a:t>). </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977" y="1161573"/>
            <a:ext cx="2924081" cy="23753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977" y="3877885"/>
            <a:ext cx="2950433" cy="2404910"/>
          </a:xfrm>
          <a:prstGeom prst="rect">
            <a:avLst/>
          </a:prstGeom>
        </p:spPr>
      </p:pic>
      <p:sp>
        <p:nvSpPr>
          <p:cNvPr id="7" name="TextBox 6"/>
          <p:cNvSpPr txBox="1"/>
          <p:nvPr/>
        </p:nvSpPr>
        <p:spPr>
          <a:xfrm>
            <a:off x="1508345" y="3465123"/>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9" name="TextBox 8"/>
          <p:cNvSpPr txBox="1"/>
          <p:nvPr/>
        </p:nvSpPr>
        <p:spPr>
          <a:xfrm>
            <a:off x="1135636" y="6254429"/>
            <a:ext cx="2611183" cy="369332"/>
          </a:xfrm>
          <a:prstGeom prst="rect">
            <a:avLst/>
          </a:prstGeom>
          <a:noFill/>
        </p:spPr>
        <p:txBody>
          <a:bodyPr wrap="square" rtlCol="0">
            <a:spAutoFit/>
          </a:bodyPr>
          <a:lstStyle/>
          <a:p>
            <a:pPr algn="ctr"/>
            <a:r>
              <a:rPr lang="en-US" dirty="0" smtClean="0">
                <a:solidFill>
                  <a:schemeClr val="bg1"/>
                </a:solidFill>
              </a:rPr>
              <a:t>corrected, issued Feb. 27</a:t>
            </a:r>
            <a:endParaRPr lang="en-US" dirty="0">
              <a:solidFill>
                <a:schemeClr val="bg1"/>
              </a:solidFill>
            </a:endParaRPr>
          </a:p>
        </p:txBody>
      </p:sp>
      <p:pic>
        <p:nvPicPr>
          <p:cNvPr id="10" name="Picture 9"/>
          <p:cNvPicPr>
            <a:picLocks noChangeAspect="1"/>
          </p:cNvPicPr>
          <p:nvPr/>
        </p:nvPicPr>
        <p:blipFill>
          <a:blip r:embed="rId6"/>
          <a:stretch>
            <a:fillRect/>
          </a:stretch>
        </p:blipFill>
        <p:spPr>
          <a:xfrm>
            <a:off x="3155087" y="2364474"/>
            <a:ext cx="829128" cy="883997"/>
          </a:xfrm>
          <a:prstGeom prst="rect">
            <a:avLst/>
          </a:prstGeom>
        </p:spPr>
      </p:pic>
      <p:pic>
        <p:nvPicPr>
          <p:cNvPr id="12" name="Picture 11"/>
          <p:cNvPicPr>
            <a:picLocks noChangeAspect="1"/>
          </p:cNvPicPr>
          <p:nvPr/>
        </p:nvPicPr>
        <p:blipFill>
          <a:blip r:embed="rId6"/>
          <a:stretch>
            <a:fillRect/>
          </a:stretch>
        </p:blipFill>
        <p:spPr>
          <a:xfrm>
            <a:off x="2314017" y="5080340"/>
            <a:ext cx="829128" cy="883997"/>
          </a:xfrm>
          <a:prstGeom prst="rect">
            <a:avLst/>
          </a:prstGeom>
        </p:spPr>
      </p:pic>
    </p:spTree>
    <p:extLst>
      <p:ext uri="{BB962C8B-B14F-4D97-AF65-F5344CB8AC3E}">
        <p14:creationId xmlns:p14="http://schemas.microsoft.com/office/powerpoint/2010/main" val="39564148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December 10, 2011   Srpske (Serbian Bosnia)          </a:t>
            </a:r>
            <a:r>
              <a:rPr lang="en-US" sz="3200" dirty="0" smtClean="0">
                <a:solidFill>
                  <a:srgbClr val="FFFF00"/>
                </a:solidFill>
              </a:rPr>
              <a:t>     </a:t>
            </a:r>
            <a:r>
              <a:rPr lang="en-US" sz="3200" dirty="0">
                <a:solidFill>
                  <a:srgbClr val="FFFF00"/>
                </a:solidFill>
              </a:rPr>
              <a:t>missing </a:t>
            </a:r>
            <a:r>
              <a:rPr lang="en-US" sz="3200" dirty="0" smtClean="0">
                <a:solidFill>
                  <a:srgbClr val="FFFF00"/>
                </a:solidFill>
              </a:rPr>
              <a:t>text</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41</a:t>
            </a:fld>
            <a:endParaRPr lang="en-US"/>
          </a:p>
        </p:txBody>
      </p:sp>
      <p:pic>
        <p:nvPicPr>
          <p:cNvPr id="8" name="Picture 7"/>
          <p:cNvPicPr>
            <a:picLocks noChangeAspect="1"/>
          </p:cNvPicPr>
          <p:nvPr/>
        </p:nvPicPr>
        <p:blipFill>
          <a:blip r:embed="rId4"/>
          <a:stretch>
            <a:fillRect/>
          </a:stretch>
        </p:blipFill>
        <p:spPr>
          <a:xfrm>
            <a:off x="8021153" y="1478876"/>
            <a:ext cx="3126101" cy="4871508"/>
          </a:xfrm>
          <a:prstGeom prst="rect">
            <a:avLst/>
          </a:prstGeom>
        </p:spPr>
      </p:pic>
      <p:pic>
        <p:nvPicPr>
          <p:cNvPr id="12" name="Picture 11"/>
          <p:cNvPicPr>
            <a:picLocks noChangeAspect="1"/>
          </p:cNvPicPr>
          <p:nvPr/>
        </p:nvPicPr>
        <p:blipFill>
          <a:blip r:embed="rId5"/>
          <a:stretch>
            <a:fillRect/>
          </a:stretch>
        </p:blipFill>
        <p:spPr>
          <a:xfrm>
            <a:off x="1010535" y="1484841"/>
            <a:ext cx="3157427" cy="4865543"/>
          </a:xfrm>
          <a:prstGeom prst="rect">
            <a:avLst/>
          </a:prstGeom>
        </p:spPr>
      </p:pic>
      <p:pic>
        <p:nvPicPr>
          <p:cNvPr id="13" name="Picture 12"/>
          <p:cNvPicPr>
            <a:picLocks noChangeAspect="1"/>
          </p:cNvPicPr>
          <p:nvPr/>
        </p:nvPicPr>
        <p:blipFill>
          <a:blip r:embed="rId6"/>
          <a:stretch>
            <a:fillRect/>
          </a:stretch>
        </p:blipFill>
        <p:spPr>
          <a:xfrm>
            <a:off x="4512302" y="1478876"/>
            <a:ext cx="3164511" cy="4871508"/>
          </a:xfrm>
          <a:prstGeom prst="rect">
            <a:avLst/>
          </a:prstGeom>
        </p:spPr>
      </p:pic>
    </p:spTree>
    <p:extLst>
      <p:ext uri="{BB962C8B-B14F-4D97-AF65-F5344CB8AC3E}">
        <p14:creationId xmlns:p14="http://schemas.microsoft.com/office/powerpoint/2010/main" val="4120403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April 9, </a:t>
            </a:r>
            <a:r>
              <a:rPr lang="en-US" sz="3200" dirty="0" smtClean="0">
                <a:solidFill>
                  <a:srgbClr val="FFFF00"/>
                </a:solidFill>
              </a:rPr>
              <a:t>2012                          Macedonia                               text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42</a:t>
            </a:fld>
            <a:endParaRPr lang="en-US" dirty="0"/>
          </a:p>
        </p:txBody>
      </p:sp>
      <p:sp>
        <p:nvSpPr>
          <p:cNvPr id="4" name="Rectangle 3"/>
          <p:cNvSpPr/>
          <p:nvPr/>
        </p:nvSpPr>
        <p:spPr>
          <a:xfrm>
            <a:off x="605928" y="1135618"/>
            <a:ext cx="6202377" cy="5016758"/>
          </a:xfrm>
          <a:prstGeom prst="rect">
            <a:avLst/>
          </a:prstGeom>
        </p:spPr>
        <p:txBody>
          <a:bodyPr wrap="square">
            <a:spAutoFit/>
          </a:bodyPr>
          <a:lstStyle/>
          <a:p>
            <a:r>
              <a:rPr lang="en-US" sz="3200" dirty="0" smtClean="0">
                <a:solidFill>
                  <a:schemeClr val="bg1"/>
                </a:solidFill>
              </a:rPr>
              <a:t>On its acceptance into the European Union Macedonia released a set of two stamps featuring capitols of two nations, Cyprus and Denmark.  However, the country’s name was spelled incorrectly as </a:t>
            </a:r>
            <a:r>
              <a:rPr lang="az-Cyrl-AZ" sz="3200" dirty="0">
                <a:solidFill>
                  <a:schemeClr val="bg1"/>
                </a:solidFill>
              </a:rPr>
              <a:t>МАКДОНИЈА </a:t>
            </a:r>
            <a:r>
              <a:rPr lang="en-US" sz="3200" dirty="0" smtClean="0">
                <a:solidFill>
                  <a:schemeClr val="bg1"/>
                </a:solidFill>
              </a:rPr>
              <a:t>(missing an “E”) instead of </a:t>
            </a:r>
            <a:r>
              <a:rPr lang="az-Cyrl-AZ" sz="3200" dirty="0">
                <a:solidFill>
                  <a:schemeClr val="bg1"/>
                </a:solidFill>
              </a:rPr>
              <a:t>МАК</a:t>
            </a:r>
            <a:r>
              <a:rPr lang="en-US" sz="3200" dirty="0">
                <a:solidFill>
                  <a:schemeClr val="bg1"/>
                </a:solidFill>
              </a:rPr>
              <a:t>E</a:t>
            </a:r>
            <a:r>
              <a:rPr lang="az-Cyrl-AZ" sz="3200" dirty="0" smtClean="0">
                <a:solidFill>
                  <a:schemeClr val="bg1"/>
                </a:solidFill>
              </a:rPr>
              <a:t>ДОНИЈА</a:t>
            </a:r>
            <a:r>
              <a:rPr lang="en-US" sz="3200" dirty="0" smtClean="0">
                <a:solidFill>
                  <a:schemeClr val="bg1"/>
                </a:solidFill>
              </a:rPr>
              <a:t>.  The set was withdrawn and reissued on the same day a year later.</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885" y="1126464"/>
            <a:ext cx="2275400" cy="27666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4865" y="1126464"/>
            <a:ext cx="2253863" cy="276668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2349" y="4227820"/>
            <a:ext cx="2247753" cy="21650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8885" y="4227819"/>
            <a:ext cx="2275400" cy="2165091"/>
          </a:xfrm>
          <a:prstGeom prst="rect">
            <a:avLst/>
          </a:prstGeom>
        </p:spPr>
      </p:pic>
      <p:sp>
        <p:nvSpPr>
          <p:cNvPr id="9" name="TextBox 8"/>
          <p:cNvSpPr txBox="1"/>
          <p:nvPr/>
        </p:nvSpPr>
        <p:spPr>
          <a:xfrm>
            <a:off x="8328910" y="3824061"/>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10" name="TextBox 9"/>
          <p:cNvSpPr txBox="1"/>
          <p:nvPr/>
        </p:nvSpPr>
        <p:spPr>
          <a:xfrm>
            <a:off x="7512665" y="6331488"/>
            <a:ext cx="3528556" cy="369332"/>
          </a:xfrm>
          <a:prstGeom prst="rect">
            <a:avLst/>
          </a:prstGeom>
          <a:noFill/>
        </p:spPr>
        <p:txBody>
          <a:bodyPr wrap="square" rtlCol="0">
            <a:spAutoFit/>
          </a:bodyPr>
          <a:lstStyle/>
          <a:p>
            <a:pPr algn="ctr"/>
            <a:r>
              <a:rPr lang="en-US" dirty="0" smtClean="0">
                <a:solidFill>
                  <a:schemeClr val="bg1"/>
                </a:solidFill>
              </a:rPr>
              <a:t>corrected, issued April 9, 2013</a:t>
            </a:r>
            <a:endParaRPr lang="en-US" dirty="0">
              <a:solidFill>
                <a:schemeClr val="bg1"/>
              </a:solidFill>
            </a:endParaRPr>
          </a:p>
        </p:txBody>
      </p:sp>
      <p:pic>
        <p:nvPicPr>
          <p:cNvPr id="15" name="Picture 14"/>
          <p:cNvPicPr>
            <a:picLocks noChangeAspect="1"/>
          </p:cNvPicPr>
          <p:nvPr/>
        </p:nvPicPr>
        <p:blipFill>
          <a:blip r:embed="rId8"/>
          <a:stretch>
            <a:fillRect/>
          </a:stretch>
        </p:blipFill>
        <p:spPr>
          <a:xfrm>
            <a:off x="7406717" y="2760000"/>
            <a:ext cx="829128" cy="883997"/>
          </a:xfrm>
          <a:prstGeom prst="rect">
            <a:avLst/>
          </a:prstGeom>
        </p:spPr>
      </p:pic>
      <p:pic>
        <p:nvPicPr>
          <p:cNvPr id="16" name="Picture 15"/>
          <p:cNvPicPr>
            <a:picLocks noChangeAspect="1"/>
          </p:cNvPicPr>
          <p:nvPr/>
        </p:nvPicPr>
        <p:blipFill>
          <a:blip r:embed="rId8"/>
          <a:stretch>
            <a:fillRect/>
          </a:stretch>
        </p:blipFill>
        <p:spPr>
          <a:xfrm>
            <a:off x="9785676" y="2759999"/>
            <a:ext cx="829128" cy="883997"/>
          </a:xfrm>
          <a:prstGeom prst="rect">
            <a:avLst/>
          </a:prstGeom>
        </p:spPr>
      </p:pic>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650214">
            <a:off x="9785902" y="5539423"/>
            <a:ext cx="82867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650214">
            <a:off x="7393274" y="5539424"/>
            <a:ext cx="82867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0092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April 9, </a:t>
            </a:r>
            <a:r>
              <a:rPr lang="en-US" sz="3200" dirty="0" smtClean="0">
                <a:solidFill>
                  <a:srgbClr val="FFFF00"/>
                </a:solidFill>
              </a:rPr>
              <a:t>2012                          Macedonia                               text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43</a:t>
            </a:fld>
            <a:endParaRPr lang="en-US"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127" y="1613417"/>
            <a:ext cx="2908402" cy="474293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1875" y="1613417"/>
            <a:ext cx="3098395" cy="475508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356" y="1613416"/>
            <a:ext cx="3070425" cy="4742933"/>
          </a:xfrm>
          <a:prstGeom prst="rect">
            <a:avLst/>
          </a:prstGeom>
        </p:spPr>
      </p:pic>
    </p:spTree>
    <p:extLst>
      <p:ext uri="{BB962C8B-B14F-4D97-AF65-F5344CB8AC3E}">
        <p14:creationId xmlns:p14="http://schemas.microsoft.com/office/powerpoint/2010/main" val="11750826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January </a:t>
            </a:r>
            <a:r>
              <a:rPr lang="en-US" sz="3200" dirty="0" smtClean="0">
                <a:solidFill>
                  <a:srgbClr val="FFFF00"/>
                </a:solidFill>
              </a:rPr>
              <a:t>4</a:t>
            </a:r>
            <a:r>
              <a:rPr lang="en-US" sz="3200" dirty="0">
                <a:solidFill>
                  <a:srgbClr val="FFFF00"/>
                </a:solidFill>
              </a:rPr>
              <a:t>, 2013      </a:t>
            </a:r>
            <a:r>
              <a:rPr lang="en-US" sz="3200" dirty="0" smtClean="0">
                <a:solidFill>
                  <a:srgbClr val="FFFF00"/>
                </a:solidFill>
              </a:rPr>
              <a:t>                  France             denomination change</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44</a:t>
            </a:fld>
            <a:endParaRPr lang="en-US"/>
          </a:p>
        </p:txBody>
      </p:sp>
      <p:sp>
        <p:nvSpPr>
          <p:cNvPr id="4" name="Rectangle 3"/>
          <p:cNvSpPr/>
          <p:nvPr/>
        </p:nvSpPr>
        <p:spPr>
          <a:xfrm>
            <a:off x="605928" y="4165897"/>
            <a:ext cx="10972800" cy="2062103"/>
          </a:xfrm>
          <a:prstGeom prst="rect">
            <a:avLst/>
          </a:prstGeom>
        </p:spPr>
        <p:txBody>
          <a:bodyPr wrap="square">
            <a:spAutoFit/>
          </a:bodyPr>
          <a:lstStyle/>
          <a:p>
            <a:r>
              <a:rPr lang="en-US" sz="3200" dirty="0" smtClean="0">
                <a:solidFill>
                  <a:schemeClr val="bg1"/>
                </a:solidFill>
              </a:rPr>
              <a:t>This French </a:t>
            </a:r>
            <a:r>
              <a:rPr lang="en-US" sz="3200" dirty="0" smtClean="0">
                <a:solidFill>
                  <a:schemeClr val="bg1"/>
                </a:solidFill>
              </a:rPr>
              <a:t>0.60€ </a:t>
            </a:r>
            <a:r>
              <a:rPr lang="en-US" sz="3200" dirty="0" smtClean="0">
                <a:solidFill>
                  <a:schemeClr val="bg1"/>
                </a:solidFill>
              </a:rPr>
              <a:t>“Chinese </a:t>
            </a:r>
            <a:r>
              <a:rPr lang="en-US" sz="3200" dirty="0">
                <a:solidFill>
                  <a:schemeClr val="bg1"/>
                </a:solidFill>
              </a:rPr>
              <a:t>Year of the Snake” </a:t>
            </a:r>
            <a:r>
              <a:rPr lang="en-US" sz="3200" dirty="0" smtClean="0">
                <a:solidFill>
                  <a:schemeClr val="bg1"/>
                </a:solidFill>
              </a:rPr>
              <a:t>stamp was printed before a last minute 20 gm domestic rate change </a:t>
            </a:r>
            <a:r>
              <a:rPr lang="en-US" sz="3200" dirty="0">
                <a:solidFill>
                  <a:schemeClr val="bg1"/>
                </a:solidFill>
              </a:rPr>
              <a:t>to </a:t>
            </a:r>
            <a:r>
              <a:rPr lang="en-US" sz="3200" dirty="0" smtClean="0">
                <a:solidFill>
                  <a:schemeClr val="bg1"/>
                </a:solidFill>
              </a:rPr>
              <a:t>0.63€ </a:t>
            </a:r>
            <a:r>
              <a:rPr lang="en-US" sz="3200" dirty="0" smtClean="0">
                <a:solidFill>
                  <a:schemeClr val="bg1"/>
                </a:solidFill>
              </a:rPr>
              <a:t>was announced.  All copies were to be destroyed without being released, but a few post offices received them in error.</a:t>
            </a:r>
            <a:endParaRPr lang="en-US" sz="3200" dirty="0">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938" y="1479182"/>
            <a:ext cx="1800225" cy="23431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103" y="1479182"/>
            <a:ext cx="1800225" cy="237172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3773" y="1479182"/>
            <a:ext cx="2617395" cy="234315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6802" y="1479182"/>
            <a:ext cx="2624691" cy="2343150"/>
          </a:xfrm>
          <a:prstGeom prst="rect">
            <a:avLst/>
          </a:prstGeom>
        </p:spPr>
      </p:pic>
      <p:pic>
        <p:nvPicPr>
          <p:cNvPr id="13" name="Picture 12"/>
          <p:cNvPicPr>
            <a:picLocks noChangeAspect="1"/>
          </p:cNvPicPr>
          <p:nvPr/>
        </p:nvPicPr>
        <p:blipFill>
          <a:blip r:embed="rId8"/>
          <a:stretch>
            <a:fillRect/>
          </a:stretch>
        </p:blipFill>
        <p:spPr>
          <a:xfrm rot="5661849">
            <a:off x="5095318" y="2903280"/>
            <a:ext cx="829128" cy="883997"/>
          </a:xfrm>
          <a:prstGeom prst="rect">
            <a:avLst/>
          </a:prstGeom>
        </p:spPr>
      </p:pic>
      <p:pic>
        <p:nvPicPr>
          <p:cNvPr id="14" name="Picture 13"/>
          <p:cNvPicPr>
            <a:picLocks noChangeAspect="1"/>
          </p:cNvPicPr>
          <p:nvPr/>
        </p:nvPicPr>
        <p:blipFill>
          <a:blip r:embed="rId8"/>
          <a:stretch>
            <a:fillRect/>
          </a:stretch>
        </p:blipFill>
        <p:spPr>
          <a:xfrm rot="5661849">
            <a:off x="7127318" y="2903279"/>
            <a:ext cx="829128" cy="883997"/>
          </a:xfrm>
          <a:prstGeom prst="rect">
            <a:avLst/>
          </a:prstGeom>
        </p:spPr>
      </p:pic>
    </p:spTree>
    <p:extLst>
      <p:ext uri="{BB962C8B-B14F-4D97-AF65-F5344CB8AC3E}">
        <p14:creationId xmlns:p14="http://schemas.microsoft.com/office/powerpoint/2010/main" val="6043972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June 12, </a:t>
            </a:r>
            <a:r>
              <a:rPr lang="en-US" sz="3200" dirty="0" smtClean="0">
                <a:solidFill>
                  <a:srgbClr val="FFFF00"/>
                </a:solidFill>
              </a:rPr>
              <a:t>2014                            Turkey                               image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45</a:t>
            </a:fld>
            <a:endParaRPr lang="en-US"/>
          </a:p>
        </p:txBody>
      </p:sp>
      <p:sp>
        <p:nvSpPr>
          <p:cNvPr id="4" name="Rectangle 3"/>
          <p:cNvSpPr/>
          <p:nvPr/>
        </p:nvSpPr>
        <p:spPr>
          <a:xfrm>
            <a:off x="7286748" y="1135618"/>
            <a:ext cx="4291979" cy="5016758"/>
          </a:xfrm>
          <a:prstGeom prst="rect">
            <a:avLst/>
          </a:prstGeom>
        </p:spPr>
        <p:txBody>
          <a:bodyPr wrap="square">
            <a:spAutoFit/>
          </a:bodyPr>
          <a:lstStyle/>
          <a:p>
            <a:r>
              <a:rPr lang="en-US" sz="3200" dirty="0" smtClean="0">
                <a:solidFill>
                  <a:schemeClr val="bg1"/>
                </a:solidFill>
              </a:rPr>
              <a:t>Turkey’s 2014 World Cup set was withdrawn after being on sale for two weeks after 15,000 were sold as the cup logo and lettering did not meet FIFA copyright size standards.  Two totally different stamps came out two months later.</a:t>
            </a:r>
            <a:endParaRPr lang="en-US" sz="3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8" y="1529588"/>
            <a:ext cx="4087997" cy="207045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28" y="3600046"/>
            <a:ext cx="4083093" cy="20514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184" y="1529588"/>
            <a:ext cx="1458305" cy="225560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713" y="4072058"/>
            <a:ext cx="2469248" cy="1579429"/>
          </a:xfrm>
          <a:prstGeom prst="rect">
            <a:avLst/>
          </a:prstGeom>
        </p:spPr>
      </p:pic>
      <p:sp>
        <p:nvSpPr>
          <p:cNvPr id="10" name="TextBox 9"/>
          <p:cNvSpPr txBox="1"/>
          <p:nvPr/>
        </p:nvSpPr>
        <p:spPr>
          <a:xfrm>
            <a:off x="1711809" y="5651487"/>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11" name="TextBox 10"/>
          <p:cNvSpPr txBox="1"/>
          <p:nvPr/>
        </p:nvSpPr>
        <p:spPr>
          <a:xfrm>
            <a:off x="4675565" y="5661052"/>
            <a:ext cx="2611183" cy="369332"/>
          </a:xfrm>
          <a:prstGeom prst="rect">
            <a:avLst/>
          </a:prstGeom>
          <a:noFill/>
        </p:spPr>
        <p:txBody>
          <a:bodyPr wrap="square" rtlCol="0">
            <a:spAutoFit/>
          </a:bodyPr>
          <a:lstStyle/>
          <a:p>
            <a:pPr algn="ctr"/>
            <a:r>
              <a:rPr lang="en-US" dirty="0" smtClean="0">
                <a:solidFill>
                  <a:schemeClr val="bg1"/>
                </a:solidFill>
              </a:rPr>
              <a:t>revisions, issued Aug. 8</a:t>
            </a:r>
            <a:endParaRPr lang="en-US" dirty="0">
              <a:solidFill>
                <a:schemeClr val="bg1"/>
              </a:solidFill>
            </a:endParaRPr>
          </a:p>
        </p:txBody>
      </p:sp>
      <p:sp>
        <p:nvSpPr>
          <p:cNvPr id="12" name="TextBox 11"/>
          <p:cNvSpPr txBox="1"/>
          <p:nvPr/>
        </p:nvSpPr>
        <p:spPr>
          <a:xfrm rot="320326">
            <a:off x="718595" y="2586168"/>
            <a:ext cx="484783" cy="553998"/>
          </a:xfrm>
          <a:prstGeom prst="rect">
            <a:avLst/>
          </a:prstGeom>
          <a:noFill/>
        </p:spPr>
        <p:txBody>
          <a:bodyPr wrap="square" rtlCol="0">
            <a:spAutoFit/>
          </a:bodyPr>
          <a:lstStyle/>
          <a:p>
            <a:r>
              <a:rPr lang="en-US" sz="3000" dirty="0" smtClean="0">
                <a:solidFill>
                  <a:srgbClr val="FF0000"/>
                </a:solidFill>
                <a:latin typeface="ZDingbats" panose="05000600020000020004" pitchFamily="2" charset="0"/>
              </a:rPr>
              <a:t>Ú</a:t>
            </a:r>
            <a:endParaRPr lang="en-US" sz="3000" dirty="0">
              <a:solidFill>
                <a:srgbClr val="FF0000"/>
              </a:solidFill>
            </a:endParaRPr>
          </a:p>
        </p:txBody>
      </p:sp>
      <p:sp>
        <p:nvSpPr>
          <p:cNvPr id="13" name="TextBox 12"/>
          <p:cNvSpPr txBox="1"/>
          <p:nvPr/>
        </p:nvSpPr>
        <p:spPr>
          <a:xfrm rot="320326">
            <a:off x="3607861" y="2322832"/>
            <a:ext cx="484783" cy="553998"/>
          </a:xfrm>
          <a:prstGeom prst="rect">
            <a:avLst/>
          </a:prstGeom>
          <a:noFill/>
        </p:spPr>
        <p:txBody>
          <a:bodyPr wrap="square" rtlCol="0">
            <a:spAutoFit/>
          </a:bodyPr>
          <a:lstStyle/>
          <a:p>
            <a:r>
              <a:rPr lang="en-US" sz="3000" dirty="0" smtClean="0">
                <a:solidFill>
                  <a:srgbClr val="FF0000"/>
                </a:solidFill>
                <a:latin typeface="ZDingbats" panose="05000600020000020004" pitchFamily="2" charset="0"/>
              </a:rPr>
              <a:t>Ú</a:t>
            </a:r>
            <a:endParaRPr lang="en-US" sz="3000" dirty="0">
              <a:solidFill>
                <a:srgbClr val="FF0000"/>
              </a:solidFill>
            </a:endParaRPr>
          </a:p>
        </p:txBody>
      </p:sp>
      <p:sp>
        <p:nvSpPr>
          <p:cNvPr id="14" name="TextBox 13"/>
          <p:cNvSpPr txBox="1"/>
          <p:nvPr/>
        </p:nvSpPr>
        <p:spPr>
          <a:xfrm rot="320326">
            <a:off x="918872" y="4668227"/>
            <a:ext cx="484783" cy="553998"/>
          </a:xfrm>
          <a:prstGeom prst="rect">
            <a:avLst/>
          </a:prstGeom>
          <a:noFill/>
        </p:spPr>
        <p:txBody>
          <a:bodyPr wrap="square" rtlCol="0">
            <a:spAutoFit/>
          </a:bodyPr>
          <a:lstStyle/>
          <a:p>
            <a:r>
              <a:rPr lang="en-US" sz="3000" dirty="0" smtClean="0">
                <a:solidFill>
                  <a:srgbClr val="FF0000"/>
                </a:solidFill>
                <a:latin typeface="ZDingbats" panose="05000600020000020004" pitchFamily="2" charset="0"/>
              </a:rPr>
              <a:t>Ú</a:t>
            </a:r>
            <a:endParaRPr lang="en-US" sz="3000" dirty="0">
              <a:solidFill>
                <a:srgbClr val="FF0000"/>
              </a:solidFill>
            </a:endParaRPr>
          </a:p>
        </p:txBody>
      </p:sp>
      <p:sp>
        <p:nvSpPr>
          <p:cNvPr id="15" name="TextBox 14"/>
          <p:cNvSpPr txBox="1"/>
          <p:nvPr/>
        </p:nvSpPr>
        <p:spPr>
          <a:xfrm rot="320326">
            <a:off x="2809771" y="4584773"/>
            <a:ext cx="484783" cy="553998"/>
          </a:xfrm>
          <a:prstGeom prst="rect">
            <a:avLst/>
          </a:prstGeom>
          <a:noFill/>
        </p:spPr>
        <p:txBody>
          <a:bodyPr wrap="square" rtlCol="0">
            <a:spAutoFit/>
          </a:bodyPr>
          <a:lstStyle/>
          <a:p>
            <a:r>
              <a:rPr lang="en-US" sz="3000" dirty="0" smtClean="0">
                <a:solidFill>
                  <a:srgbClr val="FF0000"/>
                </a:solidFill>
                <a:latin typeface="ZDingbats" panose="05000600020000020004" pitchFamily="2" charset="0"/>
              </a:rPr>
              <a:t>Ú</a:t>
            </a:r>
            <a:endParaRPr lang="en-US" sz="3000" dirty="0">
              <a:solidFill>
                <a:srgbClr val="FF0000"/>
              </a:solidFill>
            </a:endParaRPr>
          </a:p>
        </p:txBody>
      </p:sp>
    </p:spTree>
    <p:extLst>
      <p:ext uri="{BB962C8B-B14F-4D97-AF65-F5344CB8AC3E}">
        <p14:creationId xmlns:p14="http://schemas.microsoft.com/office/powerpoint/2010/main" val="3585378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June 12, 2014                            Turkey                               image error</a:t>
            </a: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46</a:t>
            </a:fld>
            <a:endParaRPr lang="en-US"/>
          </a:p>
        </p:txBody>
      </p:sp>
      <p:pic>
        <p:nvPicPr>
          <p:cNvPr id="3" name="Picture 2"/>
          <p:cNvPicPr>
            <a:picLocks noChangeAspect="1"/>
          </p:cNvPicPr>
          <p:nvPr/>
        </p:nvPicPr>
        <p:blipFill>
          <a:blip r:embed="rId4"/>
          <a:stretch>
            <a:fillRect/>
          </a:stretch>
        </p:blipFill>
        <p:spPr>
          <a:xfrm>
            <a:off x="4596493" y="1513475"/>
            <a:ext cx="2990850" cy="4842876"/>
          </a:xfrm>
          <a:prstGeom prst="rect">
            <a:avLst/>
          </a:prstGeom>
        </p:spPr>
      </p:pic>
      <p:pic>
        <p:nvPicPr>
          <p:cNvPr id="16" name="Picture 15"/>
          <p:cNvPicPr>
            <a:picLocks noChangeAspect="1"/>
          </p:cNvPicPr>
          <p:nvPr/>
        </p:nvPicPr>
        <p:blipFill>
          <a:blip r:embed="rId5"/>
          <a:stretch>
            <a:fillRect/>
          </a:stretch>
        </p:blipFill>
        <p:spPr>
          <a:xfrm>
            <a:off x="7905750" y="1513475"/>
            <a:ext cx="3056164" cy="4842844"/>
          </a:xfrm>
          <a:prstGeom prst="rect">
            <a:avLst/>
          </a:prstGeom>
        </p:spPr>
      </p:pic>
      <p:pic>
        <p:nvPicPr>
          <p:cNvPr id="17" name="Picture 16"/>
          <p:cNvPicPr>
            <a:picLocks noChangeAspect="1"/>
          </p:cNvPicPr>
          <p:nvPr/>
        </p:nvPicPr>
        <p:blipFill>
          <a:blip r:embed="rId6"/>
          <a:stretch>
            <a:fillRect/>
          </a:stretch>
        </p:blipFill>
        <p:spPr>
          <a:xfrm>
            <a:off x="1242619" y="1513475"/>
            <a:ext cx="3035467" cy="4842844"/>
          </a:xfrm>
          <a:prstGeom prst="rect">
            <a:avLst/>
          </a:prstGeom>
        </p:spPr>
      </p:pic>
    </p:spTree>
    <p:extLst>
      <p:ext uri="{BB962C8B-B14F-4D97-AF65-F5344CB8AC3E}">
        <p14:creationId xmlns:p14="http://schemas.microsoft.com/office/powerpoint/2010/main" val="4022099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August 5, 2014                           Egypt                                image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47</a:t>
            </a:fld>
            <a:endParaRPr lang="en-US"/>
          </a:p>
        </p:txBody>
      </p:sp>
      <p:sp>
        <p:nvSpPr>
          <p:cNvPr id="4" name="Rectangle 3"/>
          <p:cNvSpPr/>
          <p:nvPr/>
        </p:nvSpPr>
        <p:spPr>
          <a:xfrm>
            <a:off x="605928" y="1135618"/>
            <a:ext cx="10972800" cy="3046988"/>
          </a:xfrm>
          <a:prstGeom prst="rect">
            <a:avLst/>
          </a:prstGeom>
        </p:spPr>
        <p:txBody>
          <a:bodyPr wrap="square">
            <a:spAutoFit/>
          </a:bodyPr>
          <a:lstStyle/>
          <a:p>
            <a:r>
              <a:rPr lang="en-US" sz="3200" dirty="0" smtClean="0">
                <a:solidFill>
                  <a:schemeClr val="bg1"/>
                </a:solidFill>
              </a:rPr>
              <a:t>Egypt’s original intent to depict scenes from the recently widened Suez Canal project, </a:t>
            </a:r>
            <a:r>
              <a:rPr lang="en-US" sz="3200" dirty="0">
                <a:solidFill>
                  <a:schemeClr val="bg1"/>
                </a:solidFill>
              </a:rPr>
              <a:t>costing £2.4 </a:t>
            </a:r>
            <a:r>
              <a:rPr lang="en-US" sz="3200" dirty="0" smtClean="0">
                <a:solidFill>
                  <a:schemeClr val="bg1"/>
                </a:solidFill>
              </a:rPr>
              <a:t>billion, mistakenly showed views of the Panama Canal instead</a:t>
            </a:r>
            <a:r>
              <a:rPr lang="en-US" sz="3200" dirty="0">
                <a:solidFill>
                  <a:schemeClr val="bg1"/>
                </a:solidFill>
              </a:rPr>
              <a:t>. </a:t>
            </a:r>
            <a:r>
              <a:rPr lang="en-US" sz="3200" dirty="0" smtClean="0">
                <a:solidFill>
                  <a:schemeClr val="bg1"/>
                </a:solidFill>
              </a:rPr>
              <a:t> According </a:t>
            </a:r>
            <a:r>
              <a:rPr lang="en-US" sz="3200" dirty="0">
                <a:solidFill>
                  <a:schemeClr val="bg1"/>
                </a:solidFill>
              </a:rPr>
              <a:t>to </a:t>
            </a:r>
            <a:r>
              <a:rPr lang="en-US" sz="3200" dirty="0" smtClean="0">
                <a:solidFill>
                  <a:schemeClr val="bg1"/>
                </a:solidFill>
              </a:rPr>
              <a:t>the </a:t>
            </a:r>
            <a:r>
              <a:rPr lang="en-US" sz="3200" dirty="0">
                <a:solidFill>
                  <a:schemeClr val="bg1"/>
                </a:solidFill>
              </a:rPr>
              <a:t>online edition of Cairo Post, Egypt’s postal authority ordered sales of the </a:t>
            </a:r>
            <a:r>
              <a:rPr lang="en-US" sz="3200" dirty="0" smtClean="0">
                <a:solidFill>
                  <a:schemeClr val="bg1"/>
                </a:solidFill>
              </a:rPr>
              <a:t>error stamps ended on </a:t>
            </a:r>
            <a:r>
              <a:rPr lang="en-US" sz="3200" dirty="0">
                <a:solidFill>
                  <a:schemeClr val="bg1"/>
                </a:solidFill>
              </a:rPr>
              <a:t>Saturday, </a:t>
            </a:r>
            <a:r>
              <a:rPr lang="en-US" sz="3200" dirty="0" smtClean="0">
                <a:solidFill>
                  <a:schemeClr val="bg1"/>
                </a:solidFill>
              </a:rPr>
              <a:t>September </a:t>
            </a:r>
            <a:r>
              <a:rPr lang="en-US" sz="3200" dirty="0">
                <a:solidFill>
                  <a:schemeClr val="bg1"/>
                </a:solidFill>
              </a:rPr>
              <a:t>13.  </a:t>
            </a:r>
            <a:r>
              <a:rPr lang="en-US" sz="3200" dirty="0" smtClean="0">
                <a:solidFill>
                  <a:schemeClr val="bg1"/>
                </a:solidFill>
              </a:rPr>
              <a:t>The revised version added “The New Suez Canal” in English.</a:t>
            </a:r>
            <a:endParaRPr lang="en-US" sz="3200"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912" y="4246563"/>
            <a:ext cx="4165748" cy="176918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0087" y="4246563"/>
            <a:ext cx="3847555" cy="1769188"/>
          </a:xfrm>
          <a:prstGeom prst="rect">
            <a:avLst/>
          </a:prstGeom>
        </p:spPr>
      </p:pic>
      <p:sp>
        <p:nvSpPr>
          <p:cNvPr id="7" name="TextBox 6"/>
          <p:cNvSpPr txBox="1"/>
          <p:nvPr/>
        </p:nvSpPr>
        <p:spPr>
          <a:xfrm>
            <a:off x="1339912" y="6084738"/>
            <a:ext cx="5525470" cy="369332"/>
          </a:xfrm>
          <a:prstGeom prst="rect">
            <a:avLst/>
          </a:prstGeom>
          <a:noFill/>
        </p:spPr>
        <p:txBody>
          <a:bodyPr wrap="square" rtlCol="0">
            <a:spAutoFit/>
          </a:bodyPr>
          <a:lstStyle/>
          <a:p>
            <a:pPr algn="ctr"/>
            <a:r>
              <a:rPr lang="en-US" dirty="0" smtClean="0">
                <a:solidFill>
                  <a:schemeClr val="bg1"/>
                </a:solidFill>
              </a:rPr>
              <a:t>original with photo the middle stamp’s design was based</a:t>
            </a:r>
            <a:endParaRPr lang="en-US" dirty="0">
              <a:solidFill>
                <a:schemeClr val="bg1"/>
              </a:solidFill>
            </a:endParaRPr>
          </a:p>
        </p:txBody>
      </p:sp>
      <p:sp>
        <p:nvSpPr>
          <p:cNvPr id="8" name="TextBox 7"/>
          <p:cNvSpPr txBox="1"/>
          <p:nvPr/>
        </p:nvSpPr>
        <p:spPr>
          <a:xfrm>
            <a:off x="7764531" y="5994403"/>
            <a:ext cx="2598668" cy="369332"/>
          </a:xfrm>
          <a:prstGeom prst="rect">
            <a:avLst/>
          </a:prstGeom>
          <a:noFill/>
        </p:spPr>
        <p:txBody>
          <a:bodyPr wrap="square" rtlCol="0">
            <a:spAutoFit/>
          </a:bodyPr>
          <a:lstStyle/>
          <a:p>
            <a:r>
              <a:rPr lang="en-US" dirty="0" smtClean="0">
                <a:solidFill>
                  <a:schemeClr val="bg1"/>
                </a:solidFill>
              </a:rPr>
              <a:t>corrected, issued Sept. 16</a:t>
            </a:r>
            <a:endParaRPr lang="en-US" dirty="0">
              <a:solidFill>
                <a:schemeClr val="bg1"/>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578100054"/>
              </p:ext>
            </p:extLst>
          </p:nvPr>
        </p:nvGraphicFramePr>
        <p:xfrm>
          <a:off x="5744723" y="4249078"/>
          <a:ext cx="1120659" cy="1769188"/>
        </p:xfrm>
        <a:graphic>
          <a:graphicData uri="http://schemas.openxmlformats.org/presentationml/2006/ole">
            <mc:AlternateContent xmlns:mc="http://schemas.openxmlformats.org/markup-compatibility/2006">
              <mc:Choice xmlns:v="urn:schemas-microsoft-com:vml" Requires="v">
                <p:oleObj spid="_x0000_s1094" r:id="rId7" imgW="2742840" imgH="4330080" progId="">
                  <p:embed/>
                </p:oleObj>
              </mc:Choice>
              <mc:Fallback>
                <p:oleObj r:id="rId7" imgW="2742840" imgH="4330080" progId="">
                  <p:embed/>
                  <p:pic>
                    <p:nvPicPr>
                      <p:cNvPr id="0" name=""/>
                      <p:cNvPicPr/>
                      <p:nvPr/>
                    </p:nvPicPr>
                    <p:blipFill>
                      <a:blip r:embed="rId8"/>
                      <a:stretch>
                        <a:fillRect/>
                      </a:stretch>
                    </p:blipFill>
                    <p:spPr>
                      <a:xfrm>
                        <a:off x="5744723" y="4249078"/>
                        <a:ext cx="1120659" cy="1769188"/>
                      </a:xfrm>
                      <a:prstGeom prst="rect">
                        <a:avLst/>
                      </a:prstGeom>
                    </p:spPr>
                  </p:pic>
                </p:oleObj>
              </mc:Fallback>
            </mc:AlternateContent>
          </a:graphicData>
        </a:graphic>
      </p:graphicFrame>
    </p:spTree>
    <p:extLst>
      <p:ext uri="{BB962C8B-B14F-4D97-AF65-F5344CB8AC3E}">
        <p14:creationId xmlns:p14="http://schemas.microsoft.com/office/powerpoint/2010/main" val="168890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August 5, 2014                           Egypt                                image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48</a:t>
            </a:fld>
            <a:endParaRPr lang="en-US"/>
          </a:p>
        </p:txBody>
      </p:sp>
      <p:pic>
        <p:nvPicPr>
          <p:cNvPr id="10" name="Picture 9"/>
          <p:cNvPicPr>
            <a:picLocks noChangeAspect="1"/>
          </p:cNvPicPr>
          <p:nvPr/>
        </p:nvPicPr>
        <p:blipFill>
          <a:blip r:embed="rId4"/>
          <a:stretch>
            <a:fillRect/>
          </a:stretch>
        </p:blipFill>
        <p:spPr>
          <a:xfrm>
            <a:off x="4364260" y="1485823"/>
            <a:ext cx="3456135" cy="4870527"/>
          </a:xfrm>
          <a:prstGeom prst="rect">
            <a:avLst/>
          </a:prstGeom>
        </p:spPr>
      </p:pic>
      <p:pic>
        <p:nvPicPr>
          <p:cNvPr id="11" name="Picture 10"/>
          <p:cNvPicPr>
            <a:picLocks noChangeAspect="1"/>
          </p:cNvPicPr>
          <p:nvPr/>
        </p:nvPicPr>
        <p:blipFill>
          <a:blip r:embed="rId5"/>
          <a:stretch>
            <a:fillRect/>
          </a:stretch>
        </p:blipFill>
        <p:spPr>
          <a:xfrm>
            <a:off x="8152181" y="1485823"/>
            <a:ext cx="3330982" cy="4870879"/>
          </a:xfrm>
          <a:prstGeom prst="rect">
            <a:avLst/>
          </a:prstGeom>
        </p:spPr>
      </p:pic>
      <p:pic>
        <p:nvPicPr>
          <p:cNvPr id="12" name="Picture 11"/>
          <p:cNvPicPr>
            <a:picLocks noChangeAspect="1"/>
          </p:cNvPicPr>
          <p:nvPr/>
        </p:nvPicPr>
        <p:blipFill>
          <a:blip r:embed="rId6"/>
          <a:stretch>
            <a:fillRect/>
          </a:stretch>
        </p:blipFill>
        <p:spPr>
          <a:xfrm>
            <a:off x="871870" y="1485822"/>
            <a:ext cx="3176888" cy="4870527"/>
          </a:xfrm>
          <a:prstGeom prst="rect">
            <a:avLst/>
          </a:prstGeom>
        </p:spPr>
      </p:pic>
    </p:spTree>
    <p:extLst>
      <p:ext uri="{BB962C8B-B14F-4D97-AF65-F5344CB8AC3E}">
        <p14:creationId xmlns:p14="http://schemas.microsoft.com/office/powerpoint/2010/main" val="28670926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July 6, </a:t>
            </a:r>
            <a:r>
              <a:rPr lang="en-US" sz="3200" dirty="0" smtClean="0">
                <a:solidFill>
                  <a:srgbClr val="FFFF00"/>
                </a:solidFill>
              </a:rPr>
              <a:t>2015                              Canada                               image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49</a:t>
            </a:fld>
            <a:endParaRPr lang="en-US"/>
          </a:p>
        </p:txBody>
      </p:sp>
      <p:sp>
        <p:nvSpPr>
          <p:cNvPr id="4" name="Rectangle 3"/>
          <p:cNvSpPr/>
          <p:nvPr/>
        </p:nvSpPr>
        <p:spPr>
          <a:xfrm>
            <a:off x="605928" y="1135618"/>
            <a:ext cx="10972800" cy="2554545"/>
          </a:xfrm>
          <a:prstGeom prst="rect">
            <a:avLst/>
          </a:prstGeom>
        </p:spPr>
        <p:txBody>
          <a:bodyPr wrap="square">
            <a:spAutoFit/>
          </a:bodyPr>
          <a:lstStyle/>
          <a:p>
            <a:r>
              <a:rPr lang="en-US" sz="3200" dirty="0" smtClean="0">
                <a:solidFill>
                  <a:schemeClr val="bg1"/>
                </a:solidFill>
              </a:rPr>
              <a:t>Alberta’s Dinosaur Park was one of several UNESCO World Heritage sites to be shown on a set of booklet stamps and souvenir sheet. Three days after release they were withdrawn, as a site 200 km away was used in error, including on the cover.  A corrected version in both formats was released 45 days later.</a:t>
            </a:r>
            <a:endParaRPr lang="en-US" sz="3200"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926" y="3755880"/>
            <a:ext cx="2747852" cy="172663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9378" y="4373464"/>
            <a:ext cx="3246315" cy="173039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1292" y="3755880"/>
            <a:ext cx="2226392" cy="1730399"/>
          </a:xfrm>
          <a:prstGeom prst="rect">
            <a:avLst/>
          </a:prstGeom>
        </p:spPr>
      </p:pic>
      <p:pic>
        <p:nvPicPr>
          <p:cNvPr id="8" name="Picture 7"/>
          <p:cNvPicPr>
            <a:picLocks noChangeAspect="1"/>
          </p:cNvPicPr>
          <p:nvPr/>
        </p:nvPicPr>
        <p:blipFill>
          <a:blip r:embed="rId7"/>
          <a:stretch>
            <a:fillRect/>
          </a:stretch>
        </p:blipFill>
        <p:spPr>
          <a:xfrm>
            <a:off x="9323284" y="4373464"/>
            <a:ext cx="2255444" cy="1730399"/>
          </a:xfrm>
          <a:prstGeom prst="rect">
            <a:avLst/>
          </a:prstGeom>
        </p:spPr>
      </p:pic>
      <p:sp>
        <p:nvSpPr>
          <p:cNvPr id="9" name="TextBox 8"/>
          <p:cNvSpPr txBox="1"/>
          <p:nvPr/>
        </p:nvSpPr>
        <p:spPr>
          <a:xfrm>
            <a:off x="7931888" y="6103863"/>
            <a:ext cx="3721396" cy="369332"/>
          </a:xfrm>
          <a:prstGeom prst="rect">
            <a:avLst/>
          </a:prstGeom>
          <a:noFill/>
        </p:spPr>
        <p:txBody>
          <a:bodyPr wrap="square" rtlCol="0">
            <a:spAutoFit/>
          </a:bodyPr>
          <a:lstStyle/>
          <a:p>
            <a:r>
              <a:rPr lang="en-US" dirty="0" smtClean="0">
                <a:solidFill>
                  <a:schemeClr val="bg1"/>
                </a:solidFill>
              </a:rPr>
              <a:t>corrected image, issued Aug. 21, 2015</a:t>
            </a:r>
            <a:endParaRPr lang="en-US" dirty="0">
              <a:solidFill>
                <a:schemeClr val="bg1"/>
              </a:solidFill>
            </a:endParaRPr>
          </a:p>
        </p:txBody>
      </p:sp>
      <p:sp>
        <p:nvSpPr>
          <p:cNvPr id="10" name="TextBox 9"/>
          <p:cNvSpPr txBox="1"/>
          <p:nvPr/>
        </p:nvSpPr>
        <p:spPr>
          <a:xfrm>
            <a:off x="2683511" y="6103863"/>
            <a:ext cx="4918047" cy="369332"/>
          </a:xfrm>
          <a:prstGeom prst="rect">
            <a:avLst/>
          </a:prstGeom>
          <a:noFill/>
        </p:spPr>
        <p:txBody>
          <a:bodyPr wrap="square" rtlCol="0">
            <a:spAutoFit/>
          </a:bodyPr>
          <a:lstStyle/>
          <a:p>
            <a:r>
              <a:rPr lang="en-US" dirty="0" smtClean="0">
                <a:solidFill>
                  <a:schemeClr val="bg1"/>
                </a:solidFill>
              </a:rPr>
              <a:t>booklet cover, self-stick stamps and souvenir sheet</a:t>
            </a:r>
            <a:endParaRPr lang="en-US" dirty="0">
              <a:solidFill>
                <a:schemeClr val="bg1"/>
              </a:solidFill>
            </a:endParaRPr>
          </a:p>
        </p:txBody>
      </p:sp>
      <p:pic>
        <p:nvPicPr>
          <p:cNvPr id="11" name="Picture 10"/>
          <p:cNvPicPr>
            <a:picLocks noChangeAspect="1"/>
          </p:cNvPicPr>
          <p:nvPr/>
        </p:nvPicPr>
        <p:blipFill>
          <a:blip r:embed="rId8"/>
          <a:stretch>
            <a:fillRect/>
          </a:stretch>
        </p:blipFill>
        <p:spPr>
          <a:xfrm>
            <a:off x="764617" y="3815495"/>
            <a:ext cx="829128" cy="883997"/>
          </a:xfrm>
          <a:prstGeom prst="rect">
            <a:avLst/>
          </a:prstGeom>
        </p:spPr>
      </p:pic>
      <p:pic>
        <p:nvPicPr>
          <p:cNvPr id="12" name="Picture 11"/>
          <p:cNvPicPr>
            <a:picLocks noChangeAspect="1"/>
          </p:cNvPicPr>
          <p:nvPr/>
        </p:nvPicPr>
        <p:blipFill>
          <a:blip r:embed="rId8"/>
          <a:stretch>
            <a:fillRect/>
          </a:stretch>
        </p:blipFill>
        <p:spPr>
          <a:xfrm>
            <a:off x="3104814" y="4540022"/>
            <a:ext cx="829128" cy="883997"/>
          </a:xfrm>
          <a:prstGeom prst="rect">
            <a:avLst/>
          </a:prstGeom>
        </p:spPr>
      </p:pic>
      <p:pic>
        <p:nvPicPr>
          <p:cNvPr id="13" name="Picture 12"/>
          <p:cNvPicPr>
            <a:picLocks noChangeAspect="1"/>
          </p:cNvPicPr>
          <p:nvPr/>
        </p:nvPicPr>
        <p:blipFill>
          <a:blip r:embed="rId8"/>
          <a:stretch>
            <a:fillRect/>
          </a:stretch>
        </p:blipFill>
        <p:spPr>
          <a:xfrm>
            <a:off x="6516728" y="3815495"/>
            <a:ext cx="829128" cy="883997"/>
          </a:xfrm>
          <a:prstGeom prst="rect">
            <a:avLst/>
          </a:prstGeom>
        </p:spPr>
      </p:pic>
    </p:spTree>
    <p:extLst>
      <p:ext uri="{BB962C8B-B14F-4D97-AF65-F5344CB8AC3E}">
        <p14:creationId xmlns:p14="http://schemas.microsoft.com/office/powerpoint/2010/main" val="57648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November 17, 2000                 Liberia                               redundancy</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a:t>
            </a:fld>
            <a:endParaRPr lang="en-US"/>
          </a:p>
        </p:txBody>
      </p:sp>
      <p:sp>
        <p:nvSpPr>
          <p:cNvPr id="4" name="Rectangle 3"/>
          <p:cNvSpPr/>
          <p:nvPr/>
        </p:nvSpPr>
        <p:spPr>
          <a:xfrm>
            <a:off x="605928" y="1135618"/>
            <a:ext cx="10972800" cy="3046988"/>
          </a:xfrm>
          <a:prstGeom prst="rect">
            <a:avLst/>
          </a:prstGeom>
        </p:spPr>
        <p:txBody>
          <a:bodyPr wrap="square">
            <a:spAutoFit/>
          </a:bodyPr>
          <a:lstStyle/>
          <a:p>
            <a:r>
              <a:rPr lang="en-US" sz="3200" dirty="0" smtClean="0">
                <a:solidFill>
                  <a:schemeClr val="bg1"/>
                </a:solidFill>
              </a:rPr>
              <a:t>Liberia issued a set of stamps and souvenir sheets Oct. 2 for every US president ahead of the US November election.  Prepared in advance were similar items for both candidates with only the winner’s items to be released, wanting to be the first to honor him.  In the election result confusion, they released everything, withdrawing Gore items knowing the final outcome.</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753" y="4297856"/>
            <a:ext cx="1303495" cy="19353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2418" y="4282815"/>
            <a:ext cx="2563417" cy="193407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7005" y="4273134"/>
            <a:ext cx="2554866" cy="193531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9542" y="4282815"/>
            <a:ext cx="1309221" cy="1955180"/>
          </a:xfrm>
          <a:prstGeom prst="rect">
            <a:avLst/>
          </a:prstGeom>
        </p:spPr>
      </p:pic>
    </p:spTree>
    <p:extLst>
      <p:ext uri="{BB962C8B-B14F-4D97-AF65-F5344CB8AC3E}">
        <p14:creationId xmlns:p14="http://schemas.microsoft.com/office/powerpoint/2010/main" val="29484513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July 6, 2015                              Canada                               image error</a:t>
            </a: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50</a:t>
            </a:fld>
            <a:endParaRPr lang="en-US"/>
          </a:p>
        </p:txBody>
      </p:sp>
      <p:pic>
        <p:nvPicPr>
          <p:cNvPr id="11" name="Picture 10"/>
          <p:cNvPicPr>
            <a:picLocks noChangeAspect="1"/>
          </p:cNvPicPr>
          <p:nvPr/>
        </p:nvPicPr>
        <p:blipFill>
          <a:blip r:embed="rId4"/>
          <a:stretch>
            <a:fillRect/>
          </a:stretch>
        </p:blipFill>
        <p:spPr>
          <a:xfrm>
            <a:off x="2852130" y="1482394"/>
            <a:ext cx="6480395" cy="4873956"/>
          </a:xfrm>
          <a:prstGeom prst="rect">
            <a:avLst/>
          </a:prstGeom>
        </p:spPr>
      </p:pic>
    </p:spTree>
    <p:extLst>
      <p:ext uri="{BB962C8B-B14F-4D97-AF65-F5344CB8AC3E}">
        <p14:creationId xmlns:p14="http://schemas.microsoft.com/office/powerpoint/2010/main" val="14789810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May 4, </a:t>
            </a:r>
            <a:r>
              <a:rPr lang="en-US" sz="3200" dirty="0" smtClean="0">
                <a:solidFill>
                  <a:srgbClr val="FFFF00"/>
                </a:solidFill>
              </a:rPr>
              <a:t>2016                       Czech Republic                            text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51</a:t>
            </a:fld>
            <a:endParaRPr lang="en-US"/>
          </a:p>
        </p:txBody>
      </p:sp>
      <p:sp>
        <p:nvSpPr>
          <p:cNvPr id="4" name="Rectangle 3"/>
          <p:cNvSpPr/>
          <p:nvPr/>
        </p:nvSpPr>
        <p:spPr>
          <a:xfrm>
            <a:off x="7123813" y="1154817"/>
            <a:ext cx="4529343" cy="5509200"/>
          </a:xfrm>
          <a:prstGeom prst="rect">
            <a:avLst/>
          </a:prstGeom>
        </p:spPr>
        <p:txBody>
          <a:bodyPr wrap="square">
            <a:spAutoFit/>
          </a:bodyPr>
          <a:lstStyle/>
          <a:p>
            <a:r>
              <a:rPr lang="en-US" sz="3200" dirty="0" smtClean="0">
                <a:solidFill>
                  <a:schemeClr val="bg1"/>
                </a:solidFill>
              </a:rPr>
              <a:t>This souvenir sheet honoring the 700</a:t>
            </a:r>
            <a:r>
              <a:rPr lang="en-US" sz="3200" baseline="30000" dirty="0" smtClean="0">
                <a:solidFill>
                  <a:schemeClr val="bg1"/>
                </a:solidFill>
              </a:rPr>
              <a:t>th </a:t>
            </a:r>
            <a:r>
              <a:rPr lang="en-US" sz="3200" dirty="0" smtClean="0">
                <a:solidFill>
                  <a:schemeClr val="bg1"/>
                </a:solidFill>
              </a:rPr>
              <a:t>anniversary </a:t>
            </a:r>
            <a:r>
              <a:rPr lang="en-US" sz="3200" dirty="0">
                <a:solidFill>
                  <a:schemeClr val="bg1"/>
                </a:solidFill>
              </a:rPr>
              <a:t>of Charles IV (</a:t>
            </a:r>
            <a:r>
              <a:rPr lang="en-US" sz="3200" dirty="0" smtClean="0">
                <a:solidFill>
                  <a:schemeClr val="bg1"/>
                </a:solidFill>
              </a:rPr>
              <a:t>1316-1378) was recalled after a few days and re-issued for a Latin spelling error, </a:t>
            </a:r>
            <a:r>
              <a:rPr lang="en-US" sz="3200" dirty="0">
                <a:solidFill>
                  <a:schemeClr val="bg1"/>
                </a:solidFill>
              </a:rPr>
              <a:t>“KAROLUS QUATRUS”</a:t>
            </a:r>
            <a:r>
              <a:rPr lang="en-US" sz="3200" dirty="0" smtClean="0">
                <a:solidFill>
                  <a:schemeClr val="bg1"/>
                </a:solidFill>
              </a:rPr>
              <a:t> (Charles the 4 sided</a:t>
            </a:r>
            <a:r>
              <a:rPr lang="en-US" sz="3200" dirty="0">
                <a:solidFill>
                  <a:schemeClr val="bg1"/>
                </a:solidFill>
              </a:rPr>
              <a:t>) instead of “KAROLUS QUARTUS</a:t>
            </a:r>
            <a:r>
              <a:rPr lang="en-US" sz="3200" dirty="0" smtClean="0">
                <a:solidFill>
                  <a:schemeClr val="bg1"/>
                </a:solidFill>
              </a:rPr>
              <a:t>” (Charles IV). </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8" y="1399936"/>
            <a:ext cx="3094202" cy="468508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0828" y="1399936"/>
            <a:ext cx="3062287" cy="4692096"/>
          </a:xfrm>
          <a:prstGeom prst="rect">
            <a:avLst/>
          </a:prstGeom>
        </p:spPr>
      </p:pic>
      <p:pic>
        <p:nvPicPr>
          <p:cNvPr id="7" name="Picture 6"/>
          <p:cNvPicPr>
            <a:picLocks noChangeAspect="1"/>
          </p:cNvPicPr>
          <p:nvPr/>
        </p:nvPicPr>
        <p:blipFill>
          <a:blip r:embed="rId6"/>
          <a:stretch>
            <a:fillRect/>
          </a:stretch>
        </p:blipFill>
        <p:spPr>
          <a:xfrm>
            <a:off x="3700129" y="5363250"/>
            <a:ext cx="987638" cy="1030313"/>
          </a:xfrm>
          <a:prstGeom prst="rect">
            <a:avLst/>
          </a:prstGeom>
        </p:spPr>
      </p:pic>
      <p:pic>
        <p:nvPicPr>
          <p:cNvPr id="8" name="Picture 7"/>
          <p:cNvPicPr>
            <a:picLocks noChangeAspect="1"/>
          </p:cNvPicPr>
          <p:nvPr/>
        </p:nvPicPr>
        <p:blipFill>
          <a:blip r:embed="rId6"/>
          <a:stretch>
            <a:fillRect/>
          </a:stretch>
        </p:blipFill>
        <p:spPr>
          <a:xfrm>
            <a:off x="501446" y="5363249"/>
            <a:ext cx="987638" cy="1030313"/>
          </a:xfrm>
          <a:prstGeom prst="rect">
            <a:avLst/>
          </a:prstGeom>
        </p:spPr>
      </p:pic>
      <p:sp>
        <p:nvSpPr>
          <p:cNvPr id="11" name="TextBox 10"/>
          <p:cNvSpPr txBox="1"/>
          <p:nvPr/>
        </p:nvSpPr>
        <p:spPr>
          <a:xfrm>
            <a:off x="3897826" y="6068241"/>
            <a:ext cx="2842308" cy="369332"/>
          </a:xfrm>
          <a:prstGeom prst="rect">
            <a:avLst/>
          </a:prstGeom>
          <a:noFill/>
        </p:spPr>
        <p:txBody>
          <a:bodyPr wrap="square" rtlCol="0">
            <a:spAutoFit/>
          </a:bodyPr>
          <a:lstStyle/>
          <a:p>
            <a:r>
              <a:rPr lang="en-US" dirty="0" smtClean="0">
                <a:solidFill>
                  <a:schemeClr val="bg1"/>
                </a:solidFill>
              </a:rPr>
              <a:t>corrected, issued May 14 (?)</a:t>
            </a:r>
            <a:endParaRPr lang="en-US" dirty="0">
              <a:solidFill>
                <a:schemeClr val="bg1"/>
              </a:solidFill>
            </a:endParaRPr>
          </a:p>
        </p:txBody>
      </p:sp>
      <p:sp>
        <p:nvSpPr>
          <p:cNvPr id="12" name="TextBox 11"/>
          <p:cNvSpPr txBox="1"/>
          <p:nvPr/>
        </p:nvSpPr>
        <p:spPr>
          <a:xfrm>
            <a:off x="793469" y="6058676"/>
            <a:ext cx="2720678"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Tree>
    <p:extLst>
      <p:ext uri="{BB962C8B-B14F-4D97-AF65-F5344CB8AC3E}">
        <p14:creationId xmlns:p14="http://schemas.microsoft.com/office/powerpoint/2010/main" val="25702245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November 14, </a:t>
            </a:r>
            <a:r>
              <a:rPr lang="en-US" sz="3200" dirty="0" smtClean="0">
                <a:solidFill>
                  <a:srgbClr val="FFFF00"/>
                </a:solidFill>
              </a:rPr>
              <a:t>2017                Canada                          design change</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52</a:t>
            </a:fld>
            <a:endParaRPr lang="en-US"/>
          </a:p>
        </p:txBody>
      </p:sp>
      <p:sp>
        <p:nvSpPr>
          <p:cNvPr id="4" name="Rectangle 3"/>
          <p:cNvSpPr/>
          <p:nvPr/>
        </p:nvSpPr>
        <p:spPr>
          <a:xfrm>
            <a:off x="605928" y="1135618"/>
            <a:ext cx="6609569" cy="5016758"/>
          </a:xfrm>
          <a:prstGeom prst="rect">
            <a:avLst/>
          </a:prstGeom>
        </p:spPr>
        <p:txBody>
          <a:bodyPr wrap="square">
            <a:spAutoFit/>
          </a:bodyPr>
          <a:lstStyle/>
          <a:p>
            <a:r>
              <a:rPr lang="en-US" sz="3200" dirty="0" smtClean="0">
                <a:solidFill>
                  <a:schemeClr val="bg1"/>
                </a:solidFill>
              </a:rPr>
              <a:t>Shortly before being issued Canada Post changed this self- stick booklet’s Star of David </a:t>
            </a:r>
            <a:r>
              <a:rPr lang="en-US" sz="3200" dirty="0">
                <a:solidFill>
                  <a:schemeClr val="bg1"/>
                </a:solidFill>
              </a:rPr>
              <a:t>cover design for one </a:t>
            </a:r>
            <a:r>
              <a:rPr lang="en-US" sz="3200" dirty="0" smtClean="0">
                <a:solidFill>
                  <a:schemeClr val="bg1"/>
                </a:solidFill>
              </a:rPr>
              <a:t>showing a Menorah </a:t>
            </a:r>
            <a:r>
              <a:rPr lang="en-US" sz="3200" dirty="0">
                <a:solidFill>
                  <a:schemeClr val="bg1"/>
                </a:solidFill>
              </a:rPr>
              <a:t>with four </a:t>
            </a:r>
            <a:r>
              <a:rPr lang="en-US" sz="3200" dirty="0" smtClean="0">
                <a:solidFill>
                  <a:schemeClr val="bg1"/>
                </a:solidFill>
              </a:rPr>
              <a:t>candlesticks, more representative of the Jewish holiday.  A few dealers who had standing orders were sent the original design booklets in advance and refused to return them back at Canada Post’s request. </a:t>
            </a:r>
            <a:endParaRPr lang="en-US" sz="3200"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8146" y="1223794"/>
            <a:ext cx="1994203" cy="253232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6384" y="3259515"/>
            <a:ext cx="1972344" cy="2512060"/>
          </a:xfrm>
          <a:prstGeom prst="rect">
            <a:avLst/>
          </a:prstGeom>
        </p:spPr>
      </p:pic>
      <p:sp>
        <p:nvSpPr>
          <p:cNvPr id="7" name="TextBox 6"/>
          <p:cNvSpPr txBox="1"/>
          <p:nvPr/>
        </p:nvSpPr>
        <p:spPr>
          <a:xfrm>
            <a:off x="7257894" y="3746206"/>
            <a:ext cx="2114706" cy="369332"/>
          </a:xfrm>
          <a:prstGeom prst="rect">
            <a:avLst/>
          </a:prstGeom>
          <a:noFill/>
        </p:spPr>
        <p:txBody>
          <a:bodyPr wrap="square" rtlCol="0">
            <a:spAutoFit/>
          </a:bodyPr>
          <a:lstStyle/>
          <a:p>
            <a:pPr algn="ctr"/>
            <a:r>
              <a:rPr lang="en-US" dirty="0" smtClean="0">
                <a:solidFill>
                  <a:schemeClr val="bg1"/>
                </a:solidFill>
              </a:rPr>
              <a:t>original cover design</a:t>
            </a:r>
            <a:endParaRPr lang="en-US" dirty="0">
              <a:solidFill>
                <a:schemeClr val="bg1"/>
              </a:solidFill>
            </a:endParaRPr>
          </a:p>
        </p:txBody>
      </p:sp>
      <p:sp>
        <p:nvSpPr>
          <p:cNvPr id="8" name="TextBox 7"/>
          <p:cNvSpPr txBox="1"/>
          <p:nvPr/>
        </p:nvSpPr>
        <p:spPr>
          <a:xfrm>
            <a:off x="9606384" y="5771575"/>
            <a:ext cx="1972344" cy="646331"/>
          </a:xfrm>
          <a:prstGeom prst="rect">
            <a:avLst/>
          </a:prstGeom>
          <a:noFill/>
        </p:spPr>
        <p:txBody>
          <a:bodyPr wrap="square" rtlCol="0">
            <a:spAutoFit/>
          </a:bodyPr>
          <a:lstStyle/>
          <a:p>
            <a:pPr algn="ctr"/>
            <a:r>
              <a:rPr lang="en-US" dirty="0" smtClean="0">
                <a:solidFill>
                  <a:schemeClr val="bg1"/>
                </a:solidFill>
              </a:rPr>
              <a:t>revised design as issued Nov. 22</a:t>
            </a:r>
            <a:endParaRPr lang="en-US" dirty="0">
              <a:solidFill>
                <a:schemeClr val="bg1"/>
              </a:solidFill>
            </a:endParaRPr>
          </a:p>
        </p:txBody>
      </p:sp>
      <p:pic>
        <p:nvPicPr>
          <p:cNvPr id="11" name="Picture 10"/>
          <p:cNvPicPr>
            <a:picLocks noChangeAspect="1"/>
          </p:cNvPicPr>
          <p:nvPr/>
        </p:nvPicPr>
        <p:blipFill>
          <a:blip r:embed="rId6"/>
          <a:stretch>
            <a:fillRect/>
          </a:stretch>
        </p:blipFill>
        <p:spPr>
          <a:xfrm>
            <a:off x="6597436" y="4515545"/>
            <a:ext cx="2897438" cy="1296614"/>
          </a:xfrm>
          <a:prstGeom prst="rect">
            <a:avLst/>
          </a:prstGeom>
        </p:spPr>
      </p:pic>
      <p:pic>
        <p:nvPicPr>
          <p:cNvPr id="12" name="Picture 11"/>
          <p:cNvPicPr>
            <a:picLocks noChangeAspect="1"/>
          </p:cNvPicPr>
          <p:nvPr/>
        </p:nvPicPr>
        <p:blipFill>
          <a:blip r:embed="rId7"/>
          <a:stretch>
            <a:fillRect/>
          </a:stretch>
        </p:blipFill>
        <p:spPr>
          <a:xfrm>
            <a:off x="9831068" y="1288877"/>
            <a:ext cx="1549944" cy="1923443"/>
          </a:xfrm>
          <a:prstGeom prst="rect">
            <a:avLst/>
          </a:prstGeom>
        </p:spPr>
      </p:pic>
    </p:spTree>
    <p:extLst>
      <p:ext uri="{BB962C8B-B14F-4D97-AF65-F5344CB8AC3E}">
        <p14:creationId xmlns:p14="http://schemas.microsoft.com/office/powerpoint/2010/main" val="1098256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November 14, 2017                Canada                          design change</a:t>
            </a: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53</a:t>
            </a:fld>
            <a:endParaRPr lang="en-US"/>
          </a:p>
        </p:txBody>
      </p:sp>
      <p:pic>
        <p:nvPicPr>
          <p:cNvPr id="9" name="Picture 8"/>
          <p:cNvPicPr>
            <a:picLocks noChangeAspect="1"/>
          </p:cNvPicPr>
          <p:nvPr/>
        </p:nvPicPr>
        <p:blipFill>
          <a:blip r:embed="rId4"/>
          <a:stretch>
            <a:fillRect/>
          </a:stretch>
        </p:blipFill>
        <p:spPr>
          <a:xfrm>
            <a:off x="2711302" y="1529930"/>
            <a:ext cx="3261094" cy="4826419"/>
          </a:xfrm>
          <a:prstGeom prst="rect">
            <a:avLst/>
          </a:prstGeom>
        </p:spPr>
      </p:pic>
      <p:pic>
        <p:nvPicPr>
          <p:cNvPr id="10" name="Picture 9"/>
          <p:cNvPicPr>
            <a:picLocks noChangeAspect="1"/>
          </p:cNvPicPr>
          <p:nvPr/>
        </p:nvPicPr>
        <p:blipFill>
          <a:blip r:embed="rId5"/>
          <a:stretch>
            <a:fillRect/>
          </a:stretch>
        </p:blipFill>
        <p:spPr>
          <a:xfrm>
            <a:off x="6256707" y="1529929"/>
            <a:ext cx="3271964" cy="4826419"/>
          </a:xfrm>
          <a:prstGeom prst="rect">
            <a:avLst/>
          </a:prstGeom>
        </p:spPr>
      </p:pic>
    </p:spTree>
    <p:extLst>
      <p:ext uri="{BB962C8B-B14F-4D97-AF65-F5344CB8AC3E}">
        <p14:creationId xmlns:p14="http://schemas.microsoft.com/office/powerpoint/2010/main" val="16738841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August 14, </a:t>
            </a:r>
            <a:r>
              <a:rPr lang="en-US" sz="3200" dirty="0" smtClean="0">
                <a:solidFill>
                  <a:srgbClr val="FFFF00"/>
                </a:solidFill>
              </a:rPr>
              <a:t>2019                      Pakistan                              image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54</a:t>
            </a:fld>
            <a:endParaRPr lang="en-US"/>
          </a:p>
        </p:txBody>
      </p:sp>
      <p:sp>
        <p:nvSpPr>
          <p:cNvPr id="4" name="Rectangle 3"/>
          <p:cNvSpPr/>
          <p:nvPr/>
        </p:nvSpPr>
        <p:spPr>
          <a:xfrm>
            <a:off x="605928" y="1135618"/>
            <a:ext cx="10972800" cy="2062103"/>
          </a:xfrm>
          <a:prstGeom prst="rect">
            <a:avLst/>
          </a:prstGeom>
        </p:spPr>
        <p:txBody>
          <a:bodyPr wrap="square">
            <a:spAutoFit/>
          </a:bodyPr>
          <a:lstStyle/>
          <a:p>
            <a:r>
              <a:rPr lang="en-US" sz="3200" dirty="0" smtClean="0">
                <a:solidFill>
                  <a:schemeClr val="bg1"/>
                </a:solidFill>
              </a:rPr>
              <a:t>Issued to honor </a:t>
            </a:r>
            <a:r>
              <a:rPr lang="en-US" sz="3200" dirty="0">
                <a:solidFill>
                  <a:schemeClr val="bg1"/>
                </a:solidFill>
              </a:rPr>
              <a:t>the 70th Anniversary of </a:t>
            </a:r>
            <a:r>
              <a:rPr lang="en-US" sz="3200" dirty="0" smtClean="0">
                <a:solidFill>
                  <a:schemeClr val="bg1"/>
                </a:solidFill>
              </a:rPr>
              <a:t>the </a:t>
            </a:r>
            <a:r>
              <a:rPr lang="en-US" sz="3200" dirty="0">
                <a:solidFill>
                  <a:schemeClr val="bg1"/>
                </a:solidFill>
              </a:rPr>
              <a:t>Commonwealth </a:t>
            </a:r>
            <a:r>
              <a:rPr lang="en-US" sz="3200" dirty="0" smtClean="0">
                <a:solidFill>
                  <a:schemeClr val="bg1"/>
                </a:solidFill>
              </a:rPr>
              <a:t>of Nations, Pakistan depicted a newly planted tree.  However the tree did not match the original picture, which had less foliage, and it was withdrawn.  It was replaced shortly after.</a:t>
            </a:r>
            <a:endParaRPr lang="en-US" sz="3200" dirty="0">
              <a:solidFill>
                <a:schemeClr val="bg1"/>
              </a:solidFill>
            </a:endParaRPr>
          </a:p>
        </p:txBody>
      </p:sp>
      <p:sp>
        <p:nvSpPr>
          <p:cNvPr id="7" name="TextBox 6"/>
          <p:cNvSpPr txBox="1"/>
          <p:nvPr/>
        </p:nvSpPr>
        <p:spPr>
          <a:xfrm>
            <a:off x="3947298" y="6033331"/>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8" name="TextBox 7"/>
          <p:cNvSpPr txBox="1"/>
          <p:nvPr/>
        </p:nvSpPr>
        <p:spPr>
          <a:xfrm>
            <a:off x="6080105" y="5987018"/>
            <a:ext cx="2611183" cy="369332"/>
          </a:xfrm>
          <a:prstGeom prst="rect">
            <a:avLst/>
          </a:prstGeom>
          <a:noFill/>
        </p:spPr>
        <p:txBody>
          <a:bodyPr wrap="square" rtlCol="0">
            <a:spAutoFit/>
          </a:bodyPr>
          <a:lstStyle/>
          <a:p>
            <a:pPr algn="ctr"/>
            <a:r>
              <a:rPr lang="en-US" dirty="0" smtClean="0">
                <a:solidFill>
                  <a:schemeClr val="bg1"/>
                </a:solidFill>
              </a:rPr>
              <a:t>corrected, date unknown</a:t>
            </a:r>
            <a:endParaRPr lang="en-US" dirty="0">
              <a:solidFill>
                <a:schemeClr val="bg1"/>
              </a:solidFill>
            </a:endParaRPr>
          </a:p>
        </p:txBody>
      </p:sp>
      <p:pic>
        <p:nvPicPr>
          <p:cNvPr id="11" name="Picture 10"/>
          <p:cNvPicPr>
            <a:picLocks noChangeAspect="1"/>
          </p:cNvPicPr>
          <p:nvPr/>
        </p:nvPicPr>
        <p:blipFill>
          <a:blip r:embed="rId4"/>
          <a:stretch>
            <a:fillRect/>
          </a:stretch>
        </p:blipFill>
        <p:spPr>
          <a:xfrm>
            <a:off x="3779650" y="3292561"/>
            <a:ext cx="2134540" cy="2763955"/>
          </a:xfrm>
          <a:prstGeom prst="rect">
            <a:avLst/>
          </a:prstGeom>
        </p:spPr>
      </p:pic>
      <p:pic>
        <p:nvPicPr>
          <p:cNvPr id="12" name="Picture 11"/>
          <p:cNvPicPr>
            <a:picLocks noChangeAspect="1"/>
          </p:cNvPicPr>
          <p:nvPr/>
        </p:nvPicPr>
        <p:blipFill>
          <a:blip r:embed="rId5"/>
          <a:stretch>
            <a:fillRect/>
          </a:stretch>
        </p:blipFill>
        <p:spPr>
          <a:xfrm>
            <a:off x="6314227" y="3292561"/>
            <a:ext cx="2142940" cy="2763955"/>
          </a:xfrm>
          <a:prstGeom prst="rect">
            <a:avLst/>
          </a:prstGeom>
        </p:spPr>
      </p:pic>
    </p:spTree>
    <p:extLst>
      <p:ext uri="{BB962C8B-B14F-4D97-AF65-F5344CB8AC3E}">
        <p14:creationId xmlns:p14="http://schemas.microsoft.com/office/powerpoint/2010/main" val="22225541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August 14, 2019                      Pakistan                              image error</a:t>
            </a: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55</a:t>
            </a:fld>
            <a:endParaRPr lang="en-US"/>
          </a:p>
        </p:txBody>
      </p:sp>
      <p:pic>
        <p:nvPicPr>
          <p:cNvPr id="3" name="Picture 2"/>
          <p:cNvPicPr>
            <a:picLocks noChangeAspect="1"/>
          </p:cNvPicPr>
          <p:nvPr/>
        </p:nvPicPr>
        <p:blipFill>
          <a:blip r:embed="rId4"/>
          <a:stretch>
            <a:fillRect/>
          </a:stretch>
        </p:blipFill>
        <p:spPr>
          <a:xfrm>
            <a:off x="4400196" y="1605515"/>
            <a:ext cx="3039046" cy="4750835"/>
          </a:xfrm>
          <a:prstGeom prst="rect">
            <a:avLst/>
          </a:prstGeom>
        </p:spPr>
      </p:pic>
      <p:pic>
        <p:nvPicPr>
          <p:cNvPr id="6" name="Picture 5"/>
          <p:cNvPicPr>
            <a:picLocks noChangeAspect="1"/>
          </p:cNvPicPr>
          <p:nvPr/>
        </p:nvPicPr>
        <p:blipFill>
          <a:blip r:embed="rId5"/>
          <a:stretch>
            <a:fillRect/>
          </a:stretch>
        </p:blipFill>
        <p:spPr>
          <a:xfrm>
            <a:off x="7629303" y="1605514"/>
            <a:ext cx="3098947" cy="4750025"/>
          </a:xfrm>
          <a:prstGeom prst="rect">
            <a:avLst/>
          </a:prstGeom>
        </p:spPr>
      </p:pic>
      <p:pic>
        <p:nvPicPr>
          <p:cNvPr id="9" name="Picture 8"/>
          <p:cNvPicPr>
            <a:picLocks noChangeAspect="1"/>
          </p:cNvPicPr>
          <p:nvPr/>
        </p:nvPicPr>
        <p:blipFill>
          <a:blip r:embed="rId6"/>
          <a:stretch>
            <a:fillRect/>
          </a:stretch>
        </p:blipFill>
        <p:spPr>
          <a:xfrm>
            <a:off x="1081758" y="1605513"/>
            <a:ext cx="3128377" cy="4750025"/>
          </a:xfrm>
          <a:prstGeom prst="rect">
            <a:avLst/>
          </a:prstGeom>
        </p:spPr>
      </p:pic>
    </p:spTree>
    <p:extLst>
      <p:ext uri="{BB962C8B-B14F-4D97-AF65-F5344CB8AC3E}">
        <p14:creationId xmlns:p14="http://schemas.microsoft.com/office/powerpoint/2010/main" val="12897810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September 26, 2019  </a:t>
            </a:r>
            <a:r>
              <a:rPr lang="en-US" sz="3200" dirty="0" smtClean="0">
                <a:solidFill>
                  <a:srgbClr val="FFFF00"/>
                </a:solidFill>
              </a:rPr>
              <a:t>    Bosnia-Herzegovina                  image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56</a:t>
            </a:fld>
            <a:endParaRPr lang="en-US"/>
          </a:p>
        </p:txBody>
      </p:sp>
      <p:sp>
        <p:nvSpPr>
          <p:cNvPr id="4" name="Rectangle 3"/>
          <p:cNvSpPr/>
          <p:nvPr/>
        </p:nvSpPr>
        <p:spPr>
          <a:xfrm>
            <a:off x="605928" y="4720439"/>
            <a:ext cx="10972800" cy="1569660"/>
          </a:xfrm>
          <a:prstGeom prst="rect">
            <a:avLst/>
          </a:prstGeom>
        </p:spPr>
        <p:txBody>
          <a:bodyPr wrap="square">
            <a:spAutoFit/>
          </a:bodyPr>
          <a:lstStyle/>
          <a:p>
            <a:r>
              <a:rPr lang="en-US" sz="3200" dirty="0" smtClean="0">
                <a:solidFill>
                  <a:schemeClr val="bg1"/>
                </a:solidFill>
              </a:rPr>
              <a:t>The </a:t>
            </a:r>
            <a:r>
              <a:rPr lang="en-US" sz="3200" dirty="0" err="1" smtClean="0">
                <a:solidFill>
                  <a:schemeClr val="bg1"/>
                </a:solidFill>
              </a:rPr>
              <a:t>Travnik</a:t>
            </a:r>
            <a:r>
              <a:rPr lang="en-US" sz="3200" dirty="0" smtClean="0">
                <a:solidFill>
                  <a:schemeClr val="bg1"/>
                </a:solidFill>
              </a:rPr>
              <a:t> fortress was built around the turn of the 15</a:t>
            </a:r>
            <a:r>
              <a:rPr lang="en-US" sz="3200" baseline="30000" dirty="0" smtClean="0">
                <a:solidFill>
                  <a:schemeClr val="bg1"/>
                </a:solidFill>
              </a:rPr>
              <a:t>th</a:t>
            </a:r>
            <a:r>
              <a:rPr lang="en-US" sz="3200" dirty="0" smtClean="0">
                <a:solidFill>
                  <a:schemeClr val="bg1"/>
                </a:solidFill>
              </a:rPr>
              <a:t> century, but its minaret was added later under the Ottomans after 1463.  The original release omits the minaret, which still stands today.</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8159" y="1387514"/>
            <a:ext cx="2985076" cy="28388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045" y="1387003"/>
            <a:ext cx="2958304" cy="2829308"/>
          </a:xfrm>
          <a:prstGeom prst="rect">
            <a:avLst/>
          </a:prstGeom>
        </p:spPr>
      </p:pic>
      <p:sp>
        <p:nvSpPr>
          <p:cNvPr id="15" name="TextBox 14"/>
          <p:cNvSpPr txBox="1"/>
          <p:nvPr/>
        </p:nvSpPr>
        <p:spPr>
          <a:xfrm>
            <a:off x="6458854" y="4226347"/>
            <a:ext cx="2720678" cy="378897"/>
          </a:xfrm>
          <a:prstGeom prst="rect">
            <a:avLst/>
          </a:prstGeom>
          <a:noFill/>
        </p:spPr>
        <p:txBody>
          <a:bodyPr wrap="square" rtlCol="0">
            <a:spAutoFit/>
          </a:bodyPr>
          <a:lstStyle/>
          <a:p>
            <a:r>
              <a:rPr lang="en-US" dirty="0" smtClean="0">
                <a:solidFill>
                  <a:schemeClr val="bg1"/>
                </a:solidFill>
              </a:rPr>
              <a:t>corrected, issued Oct. 2019</a:t>
            </a:r>
            <a:endParaRPr lang="en-US" dirty="0">
              <a:solidFill>
                <a:schemeClr val="bg1"/>
              </a:solidFill>
            </a:endParaRPr>
          </a:p>
        </p:txBody>
      </p:sp>
      <p:sp>
        <p:nvSpPr>
          <p:cNvPr id="16" name="TextBox 15"/>
          <p:cNvSpPr txBox="1"/>
          <p:nvPr/>
        </p:nvSpPr>
        <p:spPr>
          <a:xfrm>
            <a:off x="3081236" y="4216311"/>
            <a:ext cx="2720678"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pic>
        <p:nvPicPr>
          <p:cNvPr id="17" name="Picture 16"/>
          <p:cNvPicPr>
            <a:picLocks noChangeAspect="1"/>
          </p:cNvPicPr>
          <p:nvPr/>
        </p:nvPicPr>
        <p:blipFill>
          <a:blip r:embed="rId6"/>
          <a:stretch>
            <a:fillRect/>
          </a:stretch>
        </p:blipFill>
        <p:spPr>
          <a:xfrm rot="20961352">
            <a:off x="3867548" y="2894486"/>
            <a:ext cx="829128" cy="883997"/>
          </a:xfrm>
          <a:prstGeom prst="rect">
            <a:avLst/>
          </a:prstGeom>
        </p:spPr>
      </p:pic>
      <p:pic>
        <p:nvPicPr>
          <p:cNvPr id="18" name="Picture 17"/>
          <p:cNvPicPr>
            <a:picLocks noChangeAspect="1"/>
          </p:cNvPicPr>
          <p:nvPr/>
        </p:nvPicPr>
        <p:blipFill>
          <a:blip r:embed="rId6"/>
          <a:stretch>
            <a:fillRect/>
          </a:stretch>
        </p:blipFill>
        <p:spPr>
          <a:xfrm rot="20961352">
            <a:off x="7230981" y="2894487"/>
            <a:ext cx="829128" cy="883997"/>
          </a:xfrm>
          <a:prstGeom prst="rect">
            <a:avLst/>
          </a:prstGeom>
        </p:spPr>
      </p:pic>
    </p:spTree>
    <p:extLst>
      <p:ext uri="{BB962C8B-B14F-4D97-AF65-F5344CB8AC3E}">
        <p14:creationId xmlns:p14="http://schemas.microsoft.com/office/powerpoint/2010/main" val="7279053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September 26, 2019  </a:t>
            </a:r>
            <a:r>
              <a:rPr lang="en-US" sz="3200" dirty="0" smtClean="0">
                <a:solidFill>
                  <a:srgbClr val="FFFF00"/>
                </a:solidFill>
              </a:rPr>
              <a:t>    Bosnia-Herzegovina                  image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57</a:t>
            </a:fld>
            <a:endParaRPr lang="en-US"/>
          </a:p>
        </p:txBody>
      </p:sp>
      <p:pic>
        <p:nvPicPr>
          <p:cNvPr id="6" name="Picture 5"/>
          <p:cNvPicPr>
            <a:picLocks noChangeAspect="1"/>
          </p:cNvPicPr>
          <p:nvPr/>
        </p:nvPicPr>
        <p:blipFill>
          <a:blip r:embed="rId4"/>
          <a:stretch>
            <a:fillRect/>
          </a:stretch>
        </p:blipFill>
        <p:spPr>
          <a:xfrm>
            <a:off x="2861572" y="1537411"/>
            <a:ext cx="6461512" cy="4818939"/>
          </a:xfrm>
          <a:prstGeom prst="rect">
            <a:avLst/>
          </a:prstGeom>
        </p:spPr>
      </p:pic>
    </p:spTree>
    <p:extLst>
      <p:ext uri="{BB962C8B-B14F-4D97-AF65-F5344CB8AC3E}">
        <p14:creationId xmlns:p14="http://schemas.microsoft.com/office/powerpoint/2010/main" val="39375902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May 8, </a:t>
            </a:r>
            <a:r>
              <a:rPr lang="en-US" sz="3200" dirty="0" smtClean="0">
                <a:solidFill>
                  <a:srgbClr val="FFFF00"/>
                </a:solidFill>
              </a:rPr>
              <a:t>2020                     North Macedonia                        map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58</a:t>
            </a:fld>
            <a:endParaRPr lang="en-US"/>
          </a:p>
        </p:txBody>
      </p:sp>
      <p:sp>
        <p:nvSpPr>
          <p:cNvPr id="4" name="Rectangle 3"/>
          <p:cNvSpPr/>
          <p:nvPr/>
        </p:nvSpPr>
        <p:spPr>
          <a:xfrm>
            <a:off x="4591944" y="1135618"/>
            <a:ext cx="6986784" cy="5509200"/>
          </a:xfrm>
          <a:prstGeom prst="rect">
            <a:avLst/>
          </a:prstGeom>
        </p:spPr>
        <p:txBody>
          <a:bodyPr wrap="square">
            <a:spAutoFit/>
          </a:bodyPr>
          <a:lstStyle/>
          <a:p>
            <a:r>
              <a:rPr lang="en-US" sz="3200" dirty="0" smtClean="0">
                <a:solidFill>
                  <a:schemeClr val="bg1"/>
                </a:solidFill>
              </a:rPr>
              <a:t>A set of two stamps were issued by Macedonia to mark its presidency of the European Union, each in a sheetlet of 8 stamps and central label.  The Zagreb stamp was withdrawn the next day due to protests by its </a:t>
            </a:r>
            <a:r>
              <a:rPr lang="en-US" sz="3200" dirty="0">
                <a:solidFill>
                  <a:schemeClr val="bg1"/>
                </a:solidFill>
              </a:rPr>
              <a:t>neighbors Bosnia, Serbia and </a:t>
            </a:r>
            <a:r>
              <a:rPr lang="en-US" sz="3200" dirty="0" smtClean="0">
                <a:solidFill>
                  <a:schemeClr val="bg1"/>
                </a:solidFill>
              </a:rPr>
              <a:t>Montenegro as it showed a map of what was “Greater Croatia” during World War II instead of its border of today.  The set had a print run of 6,000 stamps.</a:t>
            </a:r>
            <a:endParaRPr lang="en-US" sz="3200" dirty="0">
              <a:solidFill>
                <a:schemeClr val="bg1"/>
              </a:solidFill>
            </a:endParaRPr>
          </a:p>
        </p:txBody>
      </p:sp>
      <p:sp>
        <p:nvSpPr>
          <p:cNvPr id="10" name="TextBox 9"/>
          <p:cNvSpPr txBox="1"/>
          <p:nvPr/>
        </p:nvSpPr>
        <p:spPr>
          <a:xfrm>
            <a:off x="894665" y="3857408"/>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717" y="1228597"/>
            <a:ext cx="2363227" cy="2725281"/>
          </a:xfrm>
          <a:prstGeom prst="rect">
            <a:avLst/>
          </a:prstGeom>
        </p:spPr>
      </p:pic>
      <p:pic>
        <p:nvPicPr>
          <p:cNvPr id="14" name="Picture 13"/>
          <p:cNvPicPr>
            <a:picLocks noChangeAspect="1"/>
          </p:cNvPicPr>
          <p:nvPr/>
        </p:nvPicPr>
        <p:blipFill>
          <a:blip r:embed="rId5"/>
          <a:stretch>
            <a:fillRect/>
          </a:stretch>
        </p:blipFill>
        <p:spPr>
          <a:xfrm>
            <a:off x="2210977" y="4243830"/>
            <a:ext cx="2126530" cy="1982359"/>
          </a:xfrm>
          <a:prstGeom prst="rect">
            <a:avLst/>
          </a:prstGeom>
        </p:spPr>
      </p:pic>
      <p:sp>
        <p:nvSpPr>
          <p:cNvPr id="15" name="TextBox 14"/>
          <p:cNvSpPr txBox="1"/>
          <p:nvPr/>
        </p:nvSpPr>
        <p:spPr>
          <a:xfrm rot="320326">
            <a:off x="2719789" y="4874065"/>
            <a:ext cx="322429" cy="553998"/>
          </a:xfrm>
          <a:prstGeom prst="rect">
            <a:avLst/>
          </a:prstGeom>
          <a:noFill/>
        </p:spPr>
        <p:txBody>
          <a:bodyPr wrap="square" rtlCol="0">
            <a:spAutoFit/>
          </a:bodyPr>
          <a:lstStyle/>
          <a:p>
            <a:r>
              <a:rPr lang="en-US" sz="3000" dirty="0" smtClean="0">
                <a:solidFill>
                  <a:srgbClr val="FF0000"/>
                </a:solidFill>
                <a:latin typeface="ZDingbats" panose="05000600020000020004" pitchFamily="2" charset="0"/>
              </a:rPr>
              <a:t>Ú</a:t>
            </a:r>
            <a:endParaRPr lang="en-US" sz="3000" dirty="0">
              <a:solidFill>
                <a:srgbClr val="FF0000"/>
              </a:solidFill>
            </a:endParaRPr>
          </a:p>
        </p:txBody>
      </p:sp>
      <p:sp>
        <p:nvSpPr>
          <p:cNvPr id="16" name="TextBox 15"/>
          <p:cNvSpPr txBox="1"/>
          <p:nvPr/>
        </p:nvSpPr>
        <p:spPr>
          <a:xfrm rot="320326">
            <a:off x="537912" y="1911974"/>
            <a:ext cx="322429" cy="553998"/>
          </a:xfrm>
          <a:prstGeom prst="rect">
            <a:avLst/>
          </a:prstGeom>
          <a:noFill/>
        </p:spPr>
        <p:txBody>
          <a:bodyPr wrap="square" rtlCol="0">
            <a:spAutoFit/>
          </a:bodyPr>
          <a:lstStyle/>
          <a:p>
            <a:r>
              <a:rPr lang="en-US" sz="3000" dirty="0" smtClean="0">
                <a:solidFill>
                  <a:srgbClr val="FF0000"/>
                </a:solidFill>
                <a:latin typeface="ZDingbats" panose="05000600020000020004" pitchFamily="2" charset="0"/>
              </a:rPr>
              <a:t>Ú</a:t>
            </a:r>
            <a:endParaRPr lang="en-US" sz="3000" dirty="0">
              <a:solidFill>
                <a:srgbClr val="FF0000"/>
              </a:solidFill>
            </a:endParaRPr>
          </a:p>
        </p:txBody>
      </p:sp>
    </p:spTree>
    <p:extLst>
      <p:ext uri="{BB962C8B-B14F-4D97-AF65-F5344CB8AC3E}">
        <p14:creationId xmlns:p14="http://schemas.microsoft.com/office/powerpoint/2010/main" val="8870632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May 8, 2020                     North Macedonia                        map error</a:t>
            </a: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59</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182" y="1470281"/>
            <a:ext cx="3292218" cy="4886069"/>
          </a:xfrm>
          <a:prstGeom prst="rect">
            <a:avLst/>
          </a:prstGeom>
        </p:spPr>
      </p:pic>
      <p:pic>
        <p:nvPicPr>
          <p:cNvPr id="7" name="Picture 6"/>
          <p:cNvPicPr>
            <a:picLocks noChangeAspect="1"/>
          </p:cNvPicPr>
          <p:nvPr/>
        </p:nvPicPr>
        <p:blipFill>
          <a:blip r:embed="rId5"/>
          <a:stretch>
            <a:fillRect/>
          </a:stretch>
        </p:blipFill>
        <p:spPr>
          <a:xfrm>
            <a:off x="2736077" y="1470281"/>
            <a:ext cx="3164515" cy="4876466"/>
          </a:xfrm>
          <a:prstGeom prst="rect">
            <a:avLst/>
          </a:prstGeom>
        </p:spPr>
      </p:pic>
    </p:spTree>
    <p:extLst>
      <p:ext uri="{BB962C8B-B14F-4D97-AF65-F5344CB8AC3E}">
        <p14:creationId xmlns:p14="http://schemas.microsoft.com/office/powerpoint/2010/main" val="2950639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November 17, 2000                 Liberia                               redundancy</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8" y="1440898"/>
            <a:ext cx="3445141" cy="491545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073" y="1440898"/>
            <a:ext cx="3539108" cy="491545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8185" y="1440898"/>
            <a:ext cx="3480543" cy="4934243"/>
          </a:xfrm>
          <a:prstGeom prst="rect">
            <a:avLst/>
          </a:prstGeom>
        </p:spPr>
      </p:pic>
    </p:spTree>
    <p:extLst>
      <p:ext uri="{BB962C8B-B14F-4D97-AF65-F5344CB8AC3E}">
        <p14:creationId xmlns:p14="http://schemas.microsoft.com/office/powerpoint/2010/main" val="24196275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January 24, </a:t>
            </a:r>
            <a:r>
              <a:rPr lang="en-US" sz="3200" dirty="0" smtClean="0">
                <a:solidFill>
                  <a:srgbClr val="FFFF00"/>
                </a:solidFill>
              </a:rPr>
              <a:t>2021                    Moldova                             missing text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60</a:t>
            </a:fld>
            <a:endParaRPr lang="en-US"/>
          </a:p>
        </p:txBody>
      </p:sp>
      <p:sp>
        <p:nvSpPr>
          <p:cNvPr id="4" name="Rectangle 3"/>
          <p:cNvSpPr/>
          <p:nvPr/>
        </p:nvSpPr>
        <p:spPr>
          <a:xfrm>
            <a:off x="6475228" y="1135618"/>
            <a:ext cx="5103500" cy="5016758"/>
          </a:xfrm>
          <a:prstGeom prst="rect">
            <a:avLst/>
          </a:prstGeom>
        </p:spPr>
        <p:txBody>
          <a:bodyPr wrap="square">
            <a:spAutoFit/>
          </a:bodyPr>
          <a:lstStyle/>
          <a:p>
            <a:r>
              <a:rPr lang="en-US" sz="3200" dirty="0" err="1">
                <a:solidFill>
                  <a:schemeClr val="bg1"/>
                </a:solidFill>
              </a:rPr>
              <a:t>Valeriu</a:t>
            </a:r>
            <a:r>
              <a:rPr lang="en-US" sz="3200" dirty="0">
                <a:solidFill>
                  <a:schemeClr val="bg1"/>
                </a:solidFill>
              </a:rPr>
              <a:t> Gafencu (1921-1952</a:t>
            </a:r>
            <a:r>
              <a:rPr lang="en-US" sz="3200" dirty="0" smtClean="0">
                <a:solidFill>
                  <a:schemeClr val="bg1"/>
                </a:solidFill>
              </a:rPr>
              <a:t>), died at the age of 31 after spending 11 years in a Romanian communist prison for his Christian beliefs.  This stamp notes his 100</a:t>
            </a:r>
            <a:r>
              <a:rPr lang="en-US" sz="3200" baseline="30000" dirty="0" smtClean="0">
                <a:solidFill>
                  <a:schemeClr val="bg1"/>
                </a:solidFill>
              </a:rPr>
              <a:t>th</a:t>
            </a:r>
            <a:r>
              <a:rPr lang="en-US" sz="3200" dirty="0" smtClean="0">
                <a:solidFill>
                  <a:schemeClr val="bg1"/>
                </a:solidFill>
              </a:rPr>
              <a:t> birth year, but was lacking the country’s name and recalled on April 21.  A new version was issued later on June 6.  </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8" y="1428005"/>
            <a:ext cx="5478980" cy="19905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28" y="4017556"/>
            <a:ext cx="5478980" cy="2015443"/>
          </a:xfrm>
          <a:prstGeom prst="rect">
            <a:avLst/>
          </a:prstGeom>
        </p:spPr>
      </p:pic>
      <p:sp>
        <p:nvSpPr>
          <p:cNvPr id="7" name="TextBox 6"/>
          <p:cNvSpPr txBox="1"/>
          <p:nvPr/>
        </p:nvSpPr>
        <p:spPr>
          <a:xfrm>
            <a:off x="2409753" y="3367086"/>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8" name="TextBox 7"/>
          <p:cNvSpPr txBox="1"/>
          <p:nvPr/>
        </p:nvSpPr>
        <p:spPr>
          <a:xfrm>
            <a:off x="1581140" y="5987018"/>
            <a:ext cx="3528556" cy="369332"/>
          </a:xfrm>
          <a:prstGeom prst="rect">
            <a:avLst/>
          </a:prstGeom>
          <a:noFill/>
        </p:spPr>
        <p:txBody>
          <a:bodyPr wrap="square" rtlCol="0">
            <a:spAutoFit/>
          </a:bodyPr>
          <a:lstStyle/>
          <a:p>
            <a:pPr algn="ctr"/>
            <a:r>
              <a:rPr lang="en-US" dirty="0" smtClean="0">
                <a:solidFill>
                  <a:schemeClr val="bg1"/>
                </a:solidFill>
              </a:rPr>
              <a:t>corrected, issued June 6</a:t>
            </a:r>
            <a:endParaRPr lang="en-US" dirty="0">
              <a:solidFill>
                <a:schemeClr val="bg1"/>
              </a:solidFill>
            </a:endParaRPr>
          </a:p>
        </p:txBody>
      </p:sp>
      <p:pic>
        <p:nvPicPr>
          <p:cNvPr id="11" name="Picture 10"/>
          <p:cNvPicPr>
            <a:picLocks noChangeAspect="1"/>
          </p:cNvPicPr>
          <p:nvPr/>
        </p:nvPicPr>
        <p:blipFill>
          <a:blip r:embed="rId6"/>
          <a:stretch>
            <a:fillRect/>
          </a:stretch>
        </p:blipFill>
        <p:spPr>
          <a:xfrm>
            <a:off x="605928" y="4826340"/>
            <a:ext cx="829128" cy="883997"/>
          </a:xfrm>
          <a:prstGeom prst="rect">
            <a:avLst/>
          </a:prstGeom>
        </p:spPr>
      </p:pic>
      <p:pic>
        <p:nvPicPr>
          <p:cNvPr id="12" name="Picture 11"/>
          <p:cNvPicPr>
            <a:picLocks noChangeAspect="1"/>
          </p:cNvPicPr>
          <p:nvPr/>
        </p:nvPicPr>
        <p:blipFill>
          <a:blip r:embed="rId6"/>
          <a:stretch>
            <a:fillRect/>
          </a:stretch>
        </p:blipFill>
        <p:spPr>
          <a:xfrm>
            <a:off x="633945" y="2235540"/>
            <a:ext cx="829128" cy="883997"/>
          </a:xfrm>
          <a:prstGeom prst="rect">
            <a:avLst/>
          </a:prstGeom>
        </p:spPr>
      </p:pic>
    </p:spTree>
    <p:extLst>
      <p:ext uri="{BB962C8B-B14F-4D97-AF65-F5344CB8AC3E}">
        <p14:creationId xmlns:p14="http://schemas.microsoft.com/office/powerpoint/2010/main" val="33389699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January 24, </a:t>
            </a:r>
            <a:r>
              <a:rPr lang="en-US" sz="3200" dirty="0" smtClean="0">
                <a:solidFill>
                  <a:srgbClr val="FFFF00"/>
                </a:solidFill>
              </a:rPr>
              <a:t>2021                    Moldova                             missing text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61</a:t>
            </a:fld>
            <a:endParaRPr lang="en-US"/>
          </a:p>
        </p:txBody>
      </p:sp>
      <p:pic>
        <p:nvPicPr>
          <p:cNvPr id="11" name="Picture 10"/>
          <p:cNvPicPr>
            <a:picLocks noChangeAspect="1"/>
          </p:cNvPicPr>
          <p:nvPr/>
        </p:nvPicPr>
        <p:blipFill>
          <a:blip r:embed="rId4"/>
          <a:stretch>
            <a:fillRect/>
          </a:stretch>
        </p:blipFill>
        <p:spPr>
          <a:xfrm>
            <a:off x="6215063" y="1566216"/>
            <a:ext cx="3097286" cy="4790134"/>
          </a:xfrm>
          <a:prstGeom prst="rect">
            <a:avLst/>
          </a:prstGeom>
        </p:spPr>
      </p:pic>
      <p:pic>
        <p:nvPicPr>
          <p:cNvPr id="12" name="Picture 11"/>
          <p:cNvPicPr>
            <a:picLocks noChangeAspect="1"/>
          </p:cNvPicPr>
          <p:nvPr/>
        </p:nvPicPr>
        <p:blipFill>
          <a:blip r:embed="rId5"/>
          <a:stretch>
            <a:fillRect/>
          </a:stretch>
        </p:blipFill>
        <p:spPr>
          <a:xfrm>
            <a:off x="2763488" y="1566216"/>
            <a:ext cx="3180649" cy="4790134"/>
          </a:xfrm>
          <a:prstGeom prst="rect">
            <a:avLst/>
          </a:prstGeom>
        </p:spPr>
      </p:pic>
    </p:spTree>
    <p:extLst>
      <p:ext uri="{BB962C8B-B14F-4D97-AF65-F5344CB8AC3E}">
        <p14:creationId xmlns:p14="http://schemas.microsoft.com/office/powerpoint/2010/main" val="21144408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May 25, 2021                              Spain                    image controversy</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62</a:t>
            </a:fld>
            <a:endParaRPr lang="en-US"/>
          </a:p>
        </p:txBody>
      </p:sp>
      <p:sp>
        <p:nvSpPr>
          <p:cNvPr id="4" name="Rectangle 3"/>
          <p:cNvSpPr/>
          <p:nvPr/>
        </p:nvSpPr>
        <p:spPr>
          <a:xfrm>
            <a:off x="605928" y="2868821"/>
            <a:ext cx="10972800" cy="3539430"/>
          </a:xfrm>
          <a:prstGeom prst="rect">
            <a:avLst/>
          </a:prstGeom>
        </p:spPr>
        <p:txBody>
          <a:bodyPr wrap="square">
            <a:spAutoFit/>
          </a:bodyPr>
          <a:lstStyle/>
          <a:p>
            <a:r>
              <a:rPr lang="en-US" sz="3200" dirty="0" smtClean="0">
                <a:solidFill>
                  <a:schemeClr val="bg1"/>
                </a:solidFill>
              </a:rPr>
              <a:t>Good intentions went awry with this “Racial Equality” set issued on the one year anniversary of the George Floyd murder.   The four stamps vary in face value based on skin tone, with darkest skin having the </a:t>
            </a:r>
            <a:r>
              <a:rPr lang="en-US" sz="3200" dirty="0">
                <a:solidFill>
                  <a:schemeClr val="bg1"/>
                </a:solidFill>
              </a:rPr>
              <a:t>least value: </a:t>
            </a:r>
            <a:r>
              <a:rPr lang="en-US" sz="3200" dirty="0" smtClean="0">
                <a:solidFill>
                  <a:schemeClr val="bg1"/>
                </a:solidFill>
              </a:rPr>
              <a:t>pale </a:t>
            </a:r>
            <a:r>
              <a:rPr lang="en-US" sz="3200" dirty="0" smtClean="0">
                <a:solidFill>
                  <a:schemeClr val="bg1"/>
                </a:solidFill>
              </a:rPr>
              <a:t>1.60€</a:t>
            </a:r>
            <a:r>
              <a:rPr lang="en-US" sz="3200" dirty="0">
                <a:solidFill>
                  <a:schemeClr val="bg1"/>
                </a:solidFill>
              </a:rPr>
              <a:t>, </a:t>
            </a:r>
            <a:r>
              <a:rPr lang="en-US" sz="3200" dirty="0" smtClean="0">
                <a:solidFill>
                  <a:schemeClr val="bg1"/>
                </a:solidFill>
              </a:rPr>
              <a:t>slightly </a:t>
            </a:r>
            <a:r>
              <a:rPr lang="en-US" sz="3200" dirty="0">
                <a:solidFill>
                  <a:schemeClr val="bg1"/>
                </a:solidFill>
              </a:rPr>
              <a:t>darker </a:t>
            </a:r>
            <a:r>
              <a:rPr lang="en-US" sz="3200" dirty="0" smtClean="0">
                <a:solidFill>
                  <a:schemeClr val="bg1"/>
                </a:solidFill>
              </a:rPr>
              <a:t>1.50€</a:t>
            </a:r>
            <a:r>
              <a:rPr lang="en-US" sz="3200" dirty="0">
                <a:solidFill>
                  <a:schemeClr val="bg1"/>
                </a:solidFill>
              </a:rPr>
              <a:t>,  </a:t>
            </a:r>
            <a:r>
              <a:rPr lang="en-US" sz="3200" dirty="0">
                <a:solidFill>
                  <a:schemeClr val="bg1"/>
                </a:solidFill>
              </a:rPr>
              <a:t>brown </a:t>
            </a:r>
            <a:r>
              <a:rPr lang="en-US" sz="3200" dirty="0" smtClean="0">
                <a:solidFill>
                  <a:schemeClr val="bg1"/>
                </a:solidFill>
              </a:rPr>
              <a:t>0.80€</a:t>
            </a:r>
            <a:r>
              <a:rPr lang="en-US" sz="3200" dirty="0">
                <a:solidFill>
                  <a:schemeClr val="bg1"/>
                </a:solidFill>
              </a:rPr>
              <a:t>, </a:t>
            </a:r>
            <a:r>
              <a:rPr lang="en-US" sz="3200" dirty="0">
                <a:solidFill>
                  <a:schemeClr val="bg1"/>
                </a:solidFill>
              </a:rPr>
              <a:t>and </a:t>
            </a:r>
            <a:r>
              <a:rPr lang="en-US" sz="3200" dirty="0" smtClean="0">
                <a:solidFill>
                  <a:schemeClr val="bg1"/>
                </a:solidFill>
              </a:rPr>
              <a:t>black </a:t>
            </a:r>
            <a:r>
              <a:rPr lang="en-US" sz="3200" dirty="0" smtClean="0">
                <a:solidFill>
                  <a:schemeClr val="bg1"/>
                </a:solidFill>
              </a:rPr>
              <a:t>0.70€</a:t>
            </a:r>
            <a:r>
              <a:rPr lang="en-US" sz="3200" dirty="0">
                <a:solidFill>
                  <a:schemeClr val="bg1"/>
                </a:solidFill>
              </a:rPr>
              <a:t>.  </a:t>
            </a:r>
            <a:r>
              <a:rPr lang="en-US" sz="3200" dirty="0" smtClean="0">
                <a:solidFill>
                  <a:schemeClr val="bg1"/>
                </a:solidFill>
              </a:rPr>
              <a:t>Their release was to 'reflect </a:t>
            </a:r>
            <a:r>
              <a:rPr lang="en-US" sz="3200" dirty="0">
                <a:solidFill>
                  <a:schemeClr val="bg1"/>
                </a:solidFill>
              </a:rPr>
              <a:t>an unfair and painful reality that shouldn't be </a:t>
            </a:r>
            <a:r>
              <a:rPr lang="en-US" sz="3200" dirty="0" smtClean="0">
                <a:solidFill>
                  <a:schemeClr val="bg1"/>
                </a:solidFill>
              </a:rPr>
              <a:t>allowed‘.  They were withdrawn on May 28 after worldwide condemnation.</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606" y="1336993"/>
            <a:ext cx="6981444" cy="1330452"/>
          </a:xfrm>
          <a:prstGeom prst="rect">
            <a:avLst/>
          </a:prstGeom>
        </p:spPr>
      </p:pic>
    </p:spTree>
    <p:extLst>
      <p:ext uri="{BB962C8B-B14F-4D97-AF65-F5344CB8AC3E}">
        <p14:creationId xmlns:p14="http://schemas.microsoft.com/office/powerpoint/2010/main" val="26485124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May 25, 2021                              Spain                    image controversy</a:t>
            </a: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63</a:t>
            </a:fld>
            <a:endParaRPr lang="en-US"/>
          </a:p>
        </p:txBody>
      </p:sp>
      <p:pic>
        <p:nvPicPr>
          <p:cNvPr id="6" name="Picture 5"/>
          <p:cNvPicPr>
            <a:picLocks noChangeAspect="1"/>
          </p:cNvPicPr>
          <p:nvPr/>
        </p:nvPicPr>
        <p:blipFill>
          <a:blip r:embed="rId4"/>
          <a:stretch>
            <a:fillRect/>
          </a:stretch>
        </p:blipFill>
        <p:spPr>
          <a:xfrm>
            <a:off x="2739666" y="1511393"/>
            <a:ext cx="3352662" cy="4843944"/>
          </a:xfrm>
          <a:prstGeom prst="rect">
            <a:avLst/>
          </a:prstGeom>
        </p:spPr>
      </p:pic>
      <p:pic>
        <p:nvPicPr>
          <p:cNvPr id="7" name="Picture 6"/>
          <p:cNvPicPr>
            <a:picLocks noChangeAspect="1"/>
          </p:cNvPicPr>
          <p:nvPr/>
        </p:nvPicPr>
        <p:blipFill>
          <a:blip r:embed="rId5"/>
          <a:stretch>
            <a:fillRect/>
          </a:stretch>
        </p:blipFill>
        <p:spPr>
          <a:xfrm>
            <a:off x="6275070" y="1510380"/>
            <a:ext cx="3348990" cy="4844957"/>
          </a:xfrm>
          <a:prstGeom prst="rect">
            <a:avLst/>
          </a:prstGeom>
        </p:spPr>
      </p:pic>
    </p:spTree>
    <p:extLst>
      <p:ext uri="{BB962C8B-B14F-4D97-AF65-F5344CB8AC3E}">
        <p14:creationId xmlns:p14="http://schemas.microsoft.com/office/powerpoint/2010/main" val="12051303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July 28, </a:t>
            </a:r>
            <a:r>
              <a:rPr lang="en-US" sz="3200" dirty="0" smtClean="0">
                <a:solidFill>
                  <a:srgbClr val="FFFF00"/>
                </a:solidFill>
              </a:rPr>
              <a:t>2021                        Bangladesh                     misleading text</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64</a:t>
            </a:fld>
            <a:endParaRPr lang="en-US"/>
          </a:p>
        </p:txBody>
      </p:sp>
      <p:sp>
        <p:nvSpPr>
          <p:cNvPr id="4" name="Rectangle 3"/>
          <p:cNvSpPr/>
          <p:nvPr/>
        </p:nvSpPr>
        <p:spPr>
          <a:xfrm>
            <a:off x="605928" y="4641171"/>
            <a:ext cx="10972800" cy="1569660"/>
          </a:xfrm>
          <a:prstGeom prst="rect">
            <a:avLst/>
          </a:prstGeom>
        </p:spPr>
        <p:txBody>
          <a:bodyPr wrap="square">
            <a:spAutoFit/>
          </a:bodyPr>
          <a:lstStyle/>
          <a:p>
            <a:r>
              <a:rPr lang="en-US" sz="3200" dirty="0" smtClean="0">
                <a:solidFill>
                  <a:schemeClr val="bg1"/>
                </a:solidFill>
              </a:rPr>
              <a:t>Issued for the 50</a:t>
            </a:r>
            <a:r>
              <a:rPr lang="en-US" sz="3200" baseline="30000" dirty="0" smtClean="0">
                <a:solidFill>
                  <a:schemeClr val="bg1"/>
                </a:solidFill>
              </a:rPr>
              <a:t>th</a:t>
            </a:r>
            <a:r>
              <a:rPr lang="en-US" sz="3200" dirty="0" smtClean="0">
                <a:solidFill>
                  <a:schemeClr val="bg1"/>
                </a:solidFill>
              </a:rPr>
              <a:t> birthday </a:t>
            </a:r>
            <a:r>
              <a:rPr lang="en-US" sz="3200" dirty="0">
                <a:solidFill>
                  <a:schemeClr val="bg1"/>
                </a:solidFill>
              </a:rPr>
              <a:t>of </a:t>
            </a:r>
            <a:r>
              <a:rPr lang="en-US" sz="3200" dirty="0" err="1">
                <a:solidFill>
                  <a:schemeClr val="bg1"/>
                </a:solidFill>
              </a:rPr>
              <a:t>Sajeeb</a:t>
            </a:r>
            <a:r>
              <a:rPr lang="en-US" sz="3200" dirty="0">
                <a:solidFill>
                  <a:schemeClr val="bg1"/>
                </a:solidFill>
              </a:rPr>
              <a:t> Ahmed Wazed Joy, the son of the Prime </a:t>
            </a:r>
            <a:r>
              <a:rPr lang="en-US" sz="3200" dirty="0" smtClean="0">
                <a:solidFill>
                  <a:schemeClr val="bg1"/>
                </a:solidFill>
              </a:rPr>
              <a:t>Minister.  Withdrawn in a week, as the years looked as though they refer to a birth/death memoriam (1971-2021).       </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800" y="1412403"/>
            <a:ext cx="1872781" cy="28091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6738" y="1412403"/>
            <a:ext cx="1810296" cy="272584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5349" y="1414490"/>
            <a:ext cx="4038600" cy="2724890"/>
          </a:xfrm>
          <a:prstGeom prst="rect">
            <a:avLst/>
          </a:prstGeom>
        </p:spPr>
      </p:pic>
      <p:pic>
        <p:nvPicPr>
          <p:cNvPr id="8" name="Picture 7"/>
          <p:cNvPicPr>
            <a:picLocks noChangeAspect="1"/>
          </p:cNvPicPr>
          <p:nvPr/>
        </p:nvPicPr>
        <p:blipFill>
          <a:blip r:embed="rId7"/>
          <a:stretch>
            <a:fillRect/>
          </a:stretch>
        </p:blipFill>
        <p:spPr>
          <a:xfrm rot="20961352">
            <a:off x="1657308" y="3696252"/>
            <a:ext cx="829128" cy="883997"/>
          </a:xfrm>
          <a:prstGeom prst="rect">
            <a:avLst/>
          </a:prstGeom>
        </p:spPr>
      </p:pic>
      <p:sp>
        <p:nvSpPr>
          <p:cNvPr id="10" name="TextBox 9"/>
          <p:cNvSpPr txBox="1"/>
          <p:nvPr/>
        </p:nvSpPr>
        <p:spPr>
          <a:xfrm>
            <a:off x="1594010" y="4138250"/>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13" name="TextBox 12"/>
          <p:cNvSpPr txBox="1"/>
          <p:nvPr/>
        </p:nvSpPr>
        <p:spPr>
          <a:xfrm>
            <a:off x="3668320" y="4126320"/>
            <a:ext cx="2774048" cy="369332"/>
          </a:xfrm>
          <a:prstGeom prst="rect">
            <a:avLst/>
          </a:prstGeom>
          <a:noFill/>
        </p:spPr>
        <p:txBody>
          <a:bodyPr wrap="square" rtlCol="0">
            <a:spAutoFit/>
          </a:bodyPr>
          <a:lstStyle/>
          <a:p>
            <a:pPr algn="ctr"/>
            <a:r>
              <a:rPr lang="en-US" dirty="0" smtClean="0">
                <a:solidFill>
                  <a:schemeClr val="bg1"/>
                </a:solidFill>
              </a:rPr>
              <a:t>corrected, issued Dec. 2021 </a:t>
            </a:r>
            <a:endParaRPr lang="en-US" dirty="0">
              <a:solidFill>
                <a:schemeClr val="bg1"/>
              </a:solidFill>
            </a:endParaRPr>
          </a:p>
        </p:txBody>
      </p:sp>
      <p:sp>
        <p:nvSpPr>
          <p:cNvPr id="14" name="TextBox 13"/>
          <p:cNvSpPr txBox="1"/>
          <p:nvPr/>
        </p:nvSpPr>
        <p:spPr>
          <a:xfrm>
            <a:off x="7728984" y="4170165"/>
            <a:ext cx="1871330" cy="378897"/>
          </a:xfrm>
          <a:prstGeom prst="rect">
            <a:avLst/>
          </a:prstGeom>
          <a:noFill/>
        </p:spPr>
        <p:txBody>
          <a:bodyPr wrap="square" rtlCol="0">
            <a:spAutoFit/>
          </a:bodyPr>
          <a:lstStyle/>
          <a:p>
            <a:pPr algn="ctr"/>
            <a:r>
              <a:rPr lang="en-US" dirty="0" smtClean="0">
                <a:solidFill>
                  <a:schemeClr val="bg1"/>
                </a:solidFill>
              </a:rPr>
              <a:t>original on cover</a:t>
            </a:r>
            <a:endParaRPr lang="en-US" dirty="0">
              <a:solidFill>
                <a:schemeClr val="bg1"/>
              </a:solidFill>
            </a:endParaRPr>
          </a:p>
        </p:txBody>
      </p:sp>
    </p:spTree>
    <p:extLst>
      <p:ext uri="{BB962C8B-B14F-4D97-AF65-F5344CB8AC3E}">
        <p14:creationId xmlns:p14="http://schemas.microsoft.com/office/powerpoint/2010/main" val="23129960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July 28, </a:t>
            </a:r>
            <a:r>
              <a:rPr lang="en-US" sz="3200" dirty="0" smtClean="0">
                <a:solidFill>
                  <a:srgbClr val="FFFF00"/>
                </a:solidFill>
              </a:rPr>
              <a:t>2021                        Bangladesh                     misleading text</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65</a:t>
            </a:fld>
            <a:endParaRPr lang="en-US"/>
          </a:p>
        </p:txBody>
      </p:sp>
      <p:pic>
        <p:nvPicPr>
          <p:cNvPr id="9" name="Picture 8"/>
          <p:cNvPicPr>
            <a:picLocks noChangeAspect="1"/>
          </p:cNvPicPr>
          <p:nvPr/>
        </p:nvPicPr>
        <p:blipFill>
          <a:blip r:embed="rId4"/>
          <a:stretch>
            <a:fillRect/>
          </a:stretch>
        </p:blipFill>
        <p:spPr>
          <a:xfrm>
            <a:off x="8028866" y="1588960"/>
            <a:ext cx="3041927" cy="4767390"/>
          </a:xfrm>
          <a:prstGeom prst="rect">
            <a:avLst/>
          </a:prstGeom>
        </p:spPr>
      </p:pic>
      <p:pic>
        <p:nvPicPr>
          <p:cNvPr id="11" name="Picture 10"/>
          <p:cNvPicPr>
            <a:picLocks noChangeAspect="1"/>
          </p:cNvPicPr>
          <p:nvPr/>
        </p:nvPicPr>
        <p:blipFill>
          <a:blip r:embed="rId5"/>
          <a:stretch>
            <a:fillRect/>
          </a:stretch>
        </p:blipFill>
        <p:spPr>
          <a:xfrm>
            <a:off x="4543563" y="1588960"/>
            <a:ext cx="3097529" cy="4767390"/>
          </a:xfrm>
          <a:prstGeom prst="rect">
            <a:avLst/>
          </a:prstGeom>
        </p:spPr>
      </p:pic>
      <p:pic>
        <p:nvPicPr>
          <p:cNvPr id="12" name="Picture 11"/>
          <p:cNvPicPr>
            <a:picLocks noChangeAspect="1"/>
          </p:cNvPicPr>
          <p:nvPr/>
        </p:nvPicPr>
        <p:blipFill>
          <a:blip r:embed="rId6"/>
          <a:stretch>
            <a:fillRect/>
          </a:stretch>
        </p:blipFill>
        <p:spPr>
          <a:xfrm>
            <a:off x="1113863" y="1632709"/>
            <a:ext cx="3041926" cy="4723641"/>
          </a:xfrm>
          <a:prstGeom prst="rect">
            <a:avLst/>
          </a:prstGeom>
        </p:spPr>
      </p:pic>
    </p:spTree>
    <p:extLst>
      <p:ext uri="{BB962C8B-B14F-4D97-AF65-F5344CB8AC3E}">
        <p14:creationId xmlns:p14="http://schemas.microsoft.com/office/powerpoint/2010/main" val="42182560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November 16, </a:t>
            </a:r>
            <a:r>
              <a:rPr lang="en-US" sz="3200" dirty="0" smtClean="0">
                <a:solidFill>
                  <a:srgbClr val="FFFF00"/>
                </a:solidFill>
              </a:rPr>
              <a:t>2021             Bangladesh                          missing text</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66</a:t>
            </a:fld>
            <a:endParaRPr lang="en-US"/>
          </a:p>
        </p:txBody>
      </p:sp>
      <p:sp>
        <p:nvSpPr>
          <p:cNvPr id="4" name="Rectangle 3"/>
          <p:cNvSpPr/>
          <p:nvPr/>
        </p:nvSpPr>
        <p:spPr>
          <a:xfrm>
            <a:off x="605928" y="1135618"/>
            <a:ext cx="10972800" cy="1077218"/>
          </a:xfrm>
          <a:prstGeom prst="rect">
            <a:avLst/>
          </a:prstGeom>
        </p:spPr>
        <p:txBody>
          <a:bodyPr wrap="square">
            <a:spAutoFit/>
          </a:bodyPr>
          <a:lstStyle/>
          <a:p>
            <a:r>
              <a:rPr lang="en-US" sz="3200" dirty="0" smtClean="0">
                <a:solidFill>
                  <a:schemeClr val="bg1"/>
                </a:solidFill>
              </a:rPr>
              <a:t>Souvenir sheet for “Contribution of Foreigners in the Liberation War.”  Withdrawn shortly after release, missing country name. </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26" y="2551814"/>
            <a:ext cx="5353499" cy="35599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077" y="2553015"/>
            <a:ext cx="5333651" cy="3558786"/>
          </a:xfrm>
          <a:prstGeom prst="rect">
            <a:avLst/>
          </a:prstGeom>
        </p:spPr>
      </p:pic>
      <p:pic>
        <p:nvPicPr>
          <p:cNvPr id="7" name="Picture 6"/>
          <p:cNvPicPr>
            <a:picLocks noChangeAspect="1"/>
          </p:cNvPicPr>
          <p:nvPr/>
        </p:nvPicPr>
        <p:blipFill>
          <a:blip r:embed="rId6"/>
          <a:stretch>
            <a:fillRect/>
          </a:stretch>
        </p:blipFill>
        <p:spPr>
          <a:xfrm rot="20961352">
            <a:off x="3622998" y="2744231"/>
            <a:ext cx="829128" cy="883997"/>
          </a:xfrm>
          <a:prstGeom prst="rect">
            <a:avLst/>
          </a:prstGeom>
        </p:spPr>
      </p:pic>
      <p:sp>
        <p:nvSpPr>
          <p:cNvPr id="8" name="TextBox 7"/>
          <p:cNvSpPr txBox="1"/>
          <p:nvPr/>
        </p:nvSpPr>
        <p:spPr>
          <a:xfrm>
            <a:off x="2347010" y="6111801"/>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9" name="TextBox 8"/>
          <p:cNvSpPr txBox="1"/>
          <p:nvPr/>
        </p:nvSpPr>
        <p:spPr>
          <a:xfrm>
            <a:off x="7354757" y="6121918"/>
            <a:ext cx="3528556" cy="369332"/>
          </a:xfrm>
          <a:prstGeom prst="rect">
            <a:avLst/>
          </a:prstGeom>
          <a:noFill/>
        </p:spPr>
        <p:txBody>
          <a:bodyPr wrap="square" rtlCol="0">
            <a:spAutoFit/>
          </a:bodyPr>
          <a:lstStyle/>
          <a:p>
            <a:pPr algn="ctr"/>
            <a:r>
              <a:rPr lang="en-US" dirty="0" smtClean="0">
                <a:solidFill>
                  <a:schemeClr val="bg1"/>
                </a:solidFill>
              </a:rPr>
              <a:t>corrected, issued February 13, 2022</a:t>
            </a:r>
            <a:endParaRPr lang="en-US" dirty="0">
              <a:solidFill>
                <a:schemeClr val="bg1"/>
              </a:solidFill>
            </a:endParaRPr>
          </a:p>
        </p:txBody>
      </p:sp>
      <p:pic>
        <p:nvPicPr>
          <p:cNvPr id="10" name="Picture 9"/>
          <p:cNvPicPr>
            <a:picLocks noChangeAspect="1"/>
          </p:cNvPicPr>
          <p:nvPr/>
        </p:nvPicPr>
        <p:blipFill>
          <a:blip r:embed="rId7"/>
          <a:stretch>
            <a:fillRect/>
          </a:stretch>
        </p:blipFill>
        <p:spPr>
          <a:xfrm>
            <a:off x="9119035" y="2715671"/>
            <a:ext cx="987638" cy="1030313"/>
          </a:xfrm>
          <a:prstGeom prst="rect">
            <a:avLst/>
          </a:prstGeom>
        </p:spPr>
      </p:pic>
    </p:spTree>
    <p:extLst>
      <p:ext uri="{BB962C8B-B14F-4D97-AF65-F5344CB8AC3E}">
        <p14:creationId xmlns:p14="http://schemas.microsoft.com/office/powerpoint/2010/main" val="17980006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November 16, </a:t>
            </a:r>
            <a:r>
              <a:rPr lang="en-US" sz="3200" dirty="0" smtClean="0">
                <a:solidFill>
                  <a:srgbClr val="FFFF00"/>
                </a:solidFill>
              </a:rPr>
              <a:t>2021             Bangladesh                          missing text</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67</a:t>
            </a:fld>
            <a:endParaRPr lang="en-US"/>
          </a:p>
        </p:txBody>
      </p:sp>
      <p:pic>
        <p:nvPicPr>
          <p:cNvPr id="11" name="Picture 10"/>
          <p:cNvPicPr>
            <a:picLocks noChangeAspect="1"/>
          </p:cNvPicPr>
          <p:nvPr/>
        </p:nvPicPr>
        <p:blipFill>
          <a:blip r:embed="rId4"/>
          <a:stretch>
            <a:fillRect/>
          </a:stretch>
        </p:blipFill>
        <p:spPr>
          <a:xfrm>
            <a:off x="7929597" y="1482458"/>
            <a:ext cx="3183717" cy="4746425"/>
          </a:xfrm>
          <a:prstGeom prst="rect">
            <a:avLst/>
          </a:prstGeom>
        </p:spPr>
      </p:pic>
      <p:pic>
        <p:nvPicPr>
          <p:cNvPr id="12" name="Picture 11"/>
          <p:cNvPicPr>
            <a:picLocks noChangeAspect="1"/>
          </p:cNvPicPr>
          <p:nvPr/>
        </p:nvPicPr>
        <p:blipFill>
          <a:blip r:embed="rId5"/>
          <a:stretch>
            <a:fillRect/>
          </a:stretch>
        </p:blipFill>
        <p:spPr>
          <a:xfrm>
            <a:off x="943879" y="1482459"/>
            <a:ext cx="3310770" cy="4746425"/>
          </a:xfrm>
          <a:prstGeom prst="rect">
            <a:avLst/>
          </a:prstGeom>
        </p:spPr>
      </p:pic>
      <p:pic>
        <p:nvPicPr>
          <p:cNvPr id="13" name="Picture 12"/>
          <p:cNvPicPr>
            <a:picLocks noChangeAspect="1"/>
          </p:cNvPicPr>
          <p:nvPr/>
        </p:nvPicPr>
        <p:blipFill>
          <a:blip r:embed="rId6"/>
          <a:stretch>
            <a:fillRect/>
          </a:stretch>
        </p:blipFill>
        <p:spPr>
          <a:xfrm>
            <a:off x="4592600" y="1482460"/>
            <a:ext cx="2999046" cy="4746424"/>
          </a:xfrm>
          <a:prstGeom prst="rect">
            <a:avLst/>
          </a:prstGeom>
        </p:spPr>
      </p:pic>
    </p:spTree>
    <p:extLst>
      <p:ext uri="{BB962C8B-B14F-4D97-AF65-F5344CB8AC3E}">
        <p14:creationId xmlns:p14="http://schemas.microsoft.com/office/powerpoint/2010/main" val="3939076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November 22, </a:t>
            </a:r>
            <a:r>
              <a:rPr lang="en-US" sz="3200" dirty="0" smtClean="0">
                <a:solidFill>
                  <a:srgbClr val="FFFF00"/>
                </a:solidFill>
              </a:rPr>
              <a:t>2022              Argentina                                 text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68</a:t>
            </a:fld>
            <a:endParaRPr lang="en-US"/>
          </a:p>
        </p:txBody>
      </p:sp>
      <p:sp>
        <p:nvSpPr>
          <p:cNvPr id="4" name="Rectangle 3"/>
          <p:cNvSpPr/>
          <p:nvPr/>
        </p:nvSpPr>
        <p:spPr>
          <a:xfrm>
            <a:off x="605928" y="1135618"/>
            <a:ext cx="10972800" cy="584775"/>
          </a:xfrm>
          <a:prstGeom prst="rect">
            <a:avLst/>
          </a:prstGeom>
        </p:spPr>
        <p:txBody>
          <a:bodyPr wrap="square">
            <a:spAutoFit/>
          </a:bodyPr>
          <a:lstStyle/>
          <a:p>
            <a:r>
              <a:rPr lang="en-US" sz="3200" dirty="0" smtClean="0">
                <a:solidFill>
                  <a:schemeClr val="bg1"/>
                </a:solidFill>
              </a:rPr>
              <a:t>Available 1 day with wrong price, reissued with a label over area.</a:t>
            </a:r>
            <a:endParaRPr lang="en-US" sz="3200"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090" y="1728860"/>
            <a:ext cx="2668899" cy="118273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719" y="4400506"/>
            <a:ext cx="10058400" cy="194466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719" y="3058631"/>
            <a:ext cx="2668899" cy="119483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540" y="1735451"/>
            <a:ext cx="4474657" cy="208416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4748" y="1731570"/>
            <a:ext cx="1634371" cy="2069103"/>
          </a:xfrm>
          <a:prstGeom prst="rect">
            <a:avLst/>
          </a:prstGeom>
        </p:spPr>
      </p:pic>
      <p:sp>
        <p:nvSpPr>
          <p:cNvPr id="13" name="TextBox 12"/>
          <p:cNvSpPr txBox="1"/>
          <p:nvPr/>
        </p:nvSpPr>
        <p:spPr>
          <a:xfrm>
            <a:off x="4037565" y="3822136"/>
            <a:ext cx="5422605" cy="369332"/>
          </a:xfrm>
          <a:prstGeom prst="rect">
            <a:avLst/>
          </a:prstGeom>
          <a:noFill/>
        </p:spPr>
        <p:txBody>
          <a:bodyPr wrap="square" rtlCol="0">
            <a:spAutoFit/>
          </a:bodyPr>
          <a:lstStyle/>
          <a:p>
            <a:r>
              <a:rPr lang="en-US" dirty="0" smtClean="0">
                <a:solidFill>
                  <a:schemeClr val="bg1"/>
                </a:solidFill>
              </a:rPr>
              <a:t>was to be sold at $1200, not $1040 face value as printed</a:t>
            </a:r>
            <a:endParaRPr lang="en-US" dirty="0">
              <a:solidFill>
                <a:schemeClr val="bg1"/>
              </a:solidFill>
            </a:endParaRPr>
          </a:p>
        </p:txBody>
      </p:sp>
      <p:sp>
        <p:nvSpPr>
          <p:cNvPr id="14" name="TextBox 13"/>
          <p:cNvSpPr txBox="1"/>
          <p:nvPr/>
        </p:nvSpPr>
        <p:spPr>
          <a:xfrm>
            <a:off x="9876114" y="3800673"/>
            <a:ext cx="1111638" cy="369332"/>
          </a:xfrm>
          <a:prstGeom prst="rect">
            <a:avLst/>
          </a:prstGeom>
          <a:noFill/>
        </p:spPr>
        <p:txBody>
          <a:bodyPr wrap="square" rtlCol="0">
            <a:spAutoFit/>
          </a:bodyPr>
          <a:lstStyle/>
          <a:p>
            <a:r>
              <a:rPr lang="en-US" dirty="0" smtClean="0">
                <a:solidFill>
                  <a:schemeClr val="bg1"/>
                </a:solidFill>
              </a:rPr>
              <a:t>corrected</a:t>
            </a:r>
            <a:endParaRPr lang="en-US" dirty="0">
              <a:solidFill>
                <a:schemeClr val="bg1"/>
              </a:solidFill>
            </a:endParaRPr>
          </a:p>
        </p:txBody>
      </p:sp>
      <p:pic>
        <p:nvPicPr>
          <p:cNvPr id="16" name="Picture 15"/>
          <p:cNvPicPr>
            <a:picLocks noChangeAspect="1"/>
          </p:cNvPicPr>
          <p:nvPr/>
        </p:nvPicPr>
        <p:blipFill>
          <a:blip r:embed="rId9"/>
          <a:stretch>
            <a:fillRect/>
          </a:stretch>
        </p:blipFill>
        <p:spPr>
          <a:xfrm>
            <a:off x="7838517" y="1878227"/>
            <a:ext cx="829128" cy="883997"/>
          </a:xfrm>
          <a:prstGeom prst="rect">
            <a:avLst/>
          </a:prstGeom>
        </p:spPr>
      </p:pic>
      <p:pic>
        <p:nvPicPr>
          <p:cNvPr id="17" name="Picture 16"/>
          <p:cNvPicPr>
            <a:picLocks noChangeAspect="1"/>
          </p:cNvPicPr>
          <p:nvPr/>
        </p:nvPicPr>
        <p:blipFill>
          <a:blip r:embed="rId9"/>
          <a:stretch>
            <a:fillRect/>
          </a:stretch>
        </p:blipFill>
        <p:spPr>
          <a:xfrm>
            <a:off x="10017369" y="1893534"/>
            <a:ext cx="829128" cy="883997"/>
          </a:xfrm>
          <a:prstGeom prst="rect">
            <a:avLst/>
          </a:prstGeom>
        </p:spPr>
      </p:pic>
    </p:spTree>
    <p:extLst>
      <p:ext uri="{BB962C8B-B14F-4D97-AF65-F5344CB8AC3E}">
        <p14:creationId xmlns:p14="http://schemas.microsoft.com/office/powerpoint/2010/main" val="29290815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November 22, </a:t>
            </a:r>
            <a:r>
              <a:rPr lang="en-US" sz="3200" dirty="0" smtClean="0">
                <a:solidFill>
                  <a:srgbClr val="FFFF00"/>
                </a:solidFill>
              </a:rPr>
              <a:t>2022              Argentina                                 text error</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69</a:t>
            </a:fld>
            <a:endParaRPr lang="en-US"/>
          </a:p>
        </p:txBody>
      </p:sp>
      <p:pic>
        <p:nvPicPr>
          <p:cNvPr id="6" name="Picture 5"/>
          <p:cNvPicPr>
            <a:picLocks noChangeAspect="1"/>
          </p:cNvPicPr>
          <p:nvPr/>
        </p:nvPicPr>
        <p:blipFill>
          <a:blip r:embed="rId4"/>
          <a:stretch>
            <a:fillRect/>
          </a:stretch>
        </p:blipFill>
        <p:spPr>
          <a:xfrm>
            <a:off x="4480276" y="1605516"/>
            <a:ext cx="3234385" cy="4750834"/>
          </a:xfrm>
          <a:prstGeom prst="rect">
            <a:avLst/>
          </a:prstGeom>
        </p:spPr>
      </p:pic>
    </p:spTree>
    <p:extLst>
      <p:ext uri="{BB962C8B-B14F-4D97-AF65-F5344CB8AC3E}">
        <p14:creationId xmlns:p14="http://schemas.microsoft.com/office/powerpoint/2010/main" val="2759515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March 30, 2002                          Laos                                      text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7</a:t>
            </a:fld>
            <a:endParaRPr lang="en-US"/>
          </a:p>
        </p:txBody>
      </p:sp>
      <p:sp>
        <p:nvSpPr>
          <p:cNvPr id="4" name="Rectangle 3"/>
          <p:cNvSpPr/>
          <p:nvPr/>
        </p:nvSpPr>
        <p:spPr>
          <a:xfrm>
            <a:off x="605928" y="3995776"/>
            <a:ext cx="10972800" cy="2062103"/>
          </a:xfrm>
          <a:prstGeom prst="rect">
            <a:avLst/>
          </a:prstGeom>
        </p:spPr>
        <p:txBody>
          <a:bodyPr wrap="square">
            <a:spAutoFit/>
          </a:bodyPr>
          <a:lstStyle/>
          <a:p>
            <a:r>
              <a:rPr lang="en-US" sz="3200" dirty="0" smtClean="0">
                <a:solidFill>
                  <a:schemeClr val="bg1"/>
                </a:solidFill>
              </a:rPr>
              <a:t>The Laos “People’s Democratic Republic” (Laos </a:t>
            </a:r>
            <a:r>
              <a:rPr lang="en-US" sz="3200" u="sng" dirty="0" smtClean="0">
                <a:solidFill>
                  <a:schemeClr val="bg1"/>
                </a:solidFill>
              </a:rPr>
              <a:t>PD</a:t>
            </a:r>
            <a:r>
              <a:rPr lang="en-US" sz="3200" dirty="0" smtClean="0">
                <a:solidFill>
                  <a:schemeClr val="bg1"/>
                </a:solidFill>
              </a:rPr>
              <a:t>R) had the letters D and R mixed </a:t>
            </a:r>
            <a:r>
              <a:rPr lang="en-US" sz="3200" dirty="0">
                <a:solidFill>
                  <a:schemeClr val="bg1"/>
                </a:solidFill>
              </a:rPr>
              <a:t>up (Laos </a:t>
            </a:r>
            <a:r>
              <a:rPr lang="en-US" sz="3200" u="sng" dirty="0" smtClean="0">
                <a:solidFill>
                  <a:schemeClr val="bg1"/>
                </a:solidFill>
              </a:rPr>
              <a:t>PR</a:t>
            </a:r>
            <a:r>
              <a:rPr lang="en-US" sz="3200" dirty="0" smtClean="0">
                <a:solidFill>
                  <a:schemeClr val="bg1"/>
                </a:solidFill>
              </a:rPr>
              <a:t>D) </a:t>
            </a:r>
            <a:r>
              <a:rPr lang="en-US" sz="3200" dirty="0">
                <a:solidFill>
                  <a:schemeClr val="bg1"/>
                </a:solidFill>
              </a:rPr>
              <a:t>on </a:t>
            </a:r>
            <a:r>
              <a:rPr lang="en-US" sz="3200" dirty="0" smtClean="0">
                <a:solidFill>
                  <a:schemeClr val="bg1"/>
                </a:solidFill>
              </a:rPr>
              <a:t>the original release </a:t>
            </a:r>
            <a:r>
              <a:rPr lang="en-US" sz="3200" dirty="0">
                <a:solidFill>
                  <a:schemeClr val="bg1"/>
                </a:solidFill>
              </a:rPr>
              <a:t>on </a:t>
            </a:r>
            <a:r>
              <a:rPr lang="en-US" sz="3200" dirty="0" smtClean="0">
                <a:solidFill>
                  <a:schemeClr val="bg1"/>
                </a:solidFill>
              </a:rPr>
              <a:t>this “Year </a:t>
            </a:r>
            <a:r>
              <a:rPr lang="en-US" sz="3200" dirty="0">
                <a:solidFill>
                  <a:schemeClr val="bg1"/>
                </a:solidFill>
              </a:rPr>
              <a:t>of the </a:t>
            </a:r>
            <a:r>
              <a:rPr lang="en-US" sz="3200" dirty="0" smtClean="0">
                <a:solidFill>
                  <a:schemeClr val="bg1"/>
                </a:solidFill>
              </a:rPr>
              <a:t>Mountain” set that were withdrawn.  A corrected version was later released.</a:t>
            </a:r>
            <a:endParaRPr lang="en-US" sz="3200"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28" y="1331002"/>
            <a:ext cx="2339291" cy="217219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1520" y="1307153"/>
            <a:ext cx="2381028" cy="2213518"/>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439687153"/>
              </p:ext>
            </p:extLst>
          </p:nvPr>
        </p:nvGraphicFramePr>
        <p:xfrm>
          <a:off x="8645248" y="1615873"/>
          <a:ext cx="2933480" cy="1875008"/>
        </p:xfrm>
        <a:graphic>
          <a:graphicData uri="http://schemas.openxmlformats.org/presentationml/2006/ole">
            <mc:AlternateContent xmlns:mc="http://schemas.openxmlformats.org/markup-compatibility/2006">
              <mc:Choice xmlns:v="urn:schemas-microsoft-com:vml" Requires="v">
                <p:oleObj spid="_x0000_s4166" r:id="rId7" imgW="4926960" imgH="3148920" progId="">
                  <p:embed/>
                </p:oleObj>
              </mc:Choice>
              <mc:Fallback>
                <p:oleObj r:id="rId7" imgW="4926960" imgH="3148920" progId="">
                  <p:embed/>
                  <p:pic>
                    <p:nvPicPr>
                      <p:cNvPr id="0" name=""/>
                      <p:cNvPicPr/>
                      <p:nvPr/>
                    </p:nvPicPr>
                    <p:blipFill>
                      <a:blip r:embed="rId8"/>
                      <a:stretch>
                        <a:fillRect/>
                      </a:stretch>
                    </p:blipFill>
                    <p:spPr>
                      <a:xfrm>
                        <a:off x="8645248" y="1615873"/>
                        <a:ext cx="2933480" cy="187500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70898244"/>
              </p:ext>
            </p:extLst>
          </p:nvPr>
        </p:nvGraphicFramePr>
        <p:xfrm>
          <a:off x="5563436" y="1610723"/>
          <a:ext cx="2960924" cy="1909948"/>
        </p:xfrm>
        <a:graphic>
          <a:graphicData uri="http://schemas.openxmlformats.org/presentationml/2006/ole">
            <mc:AlternateContent xmlns:mc="http://schemas.openxmlformats.org/markup-compatibility/2006">
              <mc:Choice xmlns:v="urn:schemas-microsoft-com:vml" Requires="v">
                <p:oleObj spid="_x0000_s4167" r:id="rId9" imgW="3720600" imgH="2399760" progId="">
                  <p:embed/>
                </p:oleObj>
              </mc:Choice>
              <mc:Fallback>
                <p:oleObj r:id="rId9" imgW="3720600" imgH="2399760" progId="">
                  <p:embed/>
                  <p:pic>
                    <p:nvPicPr>
                      <p:cNvPr id="0" name=""/>
                      <p:cNvPicPr/>
                      <p:nvPr/>
                    </p:nvPicPr>
                    <p:blipFill>
                      <a:blip r:embed="rId10"/>
                      <a:stretch>
                        <a:fillRect/>
                      </a:stretch>
                    </p:blipFill>
                    <p:spPr>
                      <a:xfrm>
                        <a:off x="5563436" y="1610723"/>
                        <a:ext cx="2960924" cy="1909948"/>
                      </a:xfrm>
                      <a:prstGeom prst="rect">
                        <a:avLst/>
                      </a:prstGeom>
                    </p:spPr>
                  </p:pic>
                </p:oleObj>
              </mc:Fallback>
            </mc:AlternateContent>
          </a:graphicData>
        </a:graphic>
      </p:graphicFrame>
      <p:pic>
        <p:nvPicPr>
          <p:cNvPr id="11" name="Picture 10"/>
          <p:cNvPicPr>
            <a:picLocks noChangeAspect="1"/>
          </p:cNvPicPr>
          <p:nvPr/>
        </p:nvPicPr>
        <p:blipFill>
          <a:blip r:embed="rId11"/>
          <a:stretch>
            <a:fillRect/>
          </a:stretch>
        </p:blipFill>
        <p:spPr>
          <a:xfrm>
            <a:off x="495333" y="2395897"/>
            <a:ext cx="829128" cy="883997"/>
          </a:xfrm>
          <a:prstGeom prst="rect">
            <a:avLst/>
          </a:prstGeom>
        </p:spPr>
      </p:pic>
      <p:pic>
        <p:nvPicPr>
          <p:cNvPr id="12" name="Picture 11"/>
          <p:cNvPicPr>
            <a:picLocks noChangeAspect="1"/>
          </p:cNvPicPr>
          <p:nvPr/>
        </p:nvPicPr>
        <p:blipFill>
          <a:blip r:embed="rId11"/>
          <a:stretch>
            <a:fillRect/>
          </a:stretch>
        </p:blipFill>
        <p:spPr>
          <a:xfrm>
            <a:off x="5677764" y="3048882"/>
            <a:ext cx="829128" cy="883997"/>
          </a:xfrm>
          <a:prstGeom prst="rect">
            <a:avLst/>
          </a:prstGeom>
        </p:spPr>
      </p:pic>
      <p:pic>
        <p:nvPicPr>
          <p:cNvPr id="13" name="Picture 12"/>
          <p:cNvPicPr>
            <a:picLocks noChangeAspect="1"/>
          </p:cNvPicPr>
          <p:nvPr/>
        </p:nvPicPr>
        <p:blipFill>
          <a:blip r:embed="rId11"/>
          <a:stretch>
            <a:fillRect/>
          </a:stretch>
        </p:blipFill>
        <p:spPr>
          <a:xfrm>
            <a:off x="8759576" y="3034531"/>
            <a:ext cx="829128" cy="883997"/>
          </a:xfrm>
          <a:prstGeom prst="rect">
            <a:avLst/>
          </a:prstGeom>
        </p:spPr>
      </p:pic>
      <p:sp>
        <p:nvSpPr>
          <p:cNvPr id="14" name="TextBox 13"/>
          <p:cNvSpPr txBox="1"/>
          <p:nvPr/>
        </p:nvSpPr>
        <p:spPr>
          <a:xfrm>
            <a:off x="2068901" y="3476529"/>
            <a:ext cx="1871330" cy="378897"/>
          </a:xfrm>
          <a:prstGeom prst="rect">
            <a:avLst/>
          </a:prstGeom>
          <a:noFill/>
        </p:spPr>
        <p:txBody>
          <a:bodyPr wrap="square" rtlCol="0">
            <a:spAutoFit/>
          </a:bodyPr>
          <a:lstStyle/>
          <a:p>
            <a:pPr algn="ctr"/>
            <a:r>
              <a:rPr lang="en-US" dirty="0" smtClean="0">
                <a:solidFill>
                  <a:schemeClr val="bg1"/>
                </a:solidFill>
              </a:rPr>
              <a:t>original</a:t>
            </a:r>
            <a:endParaRPr lang="en-US" dirty="0">
              <a:solidFill>
                <a:schemeClr val="bg1"/>
              </a:solidFill>
            </a:endParaRPr>
          </a:p>
        </p:txBody>
      </p:sp>
      <p:sp>
        <p:nvSpPr>
          <p:cNvPr id="15" name="TextBox 14"/>
          <p:cNvSpPr txBox="1"/>
          <p:nvPr/>
        </p:nvSpPr>
        <p:spPr>
          <a:xfrm>
            <a:off x="6742108" y="3476355"/>
            <a:ext cx="3528556" cy="369332"/>
          </a:xfrm>
          <a:prstGeom prst="rect">
            <a:avLst/>
          </a:prstGeom>
          <a:noFill/>
        </p:spPr>
        <p:txBody>
          <a:bodyPr wrap="square" rtlCol="0">
            <a:spAutoFit/>
          </a:bodyPr>
          <a:lstStyle/>
          <a:p>
            <a:pPr algn="ctr"/>
            <a:r>
              <a:rPr lang="en-US" dirty="0" smtClean="0">
                <a:solidFill>
                  <a:schemeClr val="bg1"/>
                </a:solidFill>
              </a:rPr>
              <a:t>corrected, issue date unknown</a:t>
            </a:r>
            <a:endParaRPr lang="en-US" dirty="0">
              <a:solidFill>
                <a:schemeClr val="bg1"/>
              </a:solidFill>
            </a:endParaRPr>
          </a:p>
        </p:txBody>
      </p:sp>
      <p:pic>
        <p:nvPicPr>
          <p:cNvPr id="16" name="Picture 15"/>
          <p:cNvPicPr>
            <a:picLocks noChangeAspect="1"/>
          </p:cNvPicPr>
          <p:nvPr/>
        </p:nvPicPr>
        <p:blipFill>
          <a:blip r:embed="rId11"/>
          <a:stretch>
            <a:fillRect/>
          </a:stretch>
        </p:blipFill>
        <p:spPr>
          <a:xfrm>
            <a:off x="2987092" y="2395897"/>
            <a:ext cx="829128" cy="883997"/>
          </a:xfrm>
          <a:prstGeom prst="rect">
            <a:avLst/>
          </a:prstGeom>
        </p:spPr>
      </p:pic>
    </p:spTree>
    <p:extLst>
      <p:ext uri="{BB962C8B-B14F-4D97-AF65-F5344CB8AC3E}">
        <p14:creationId xmlns:p14="http://schemas.microsoft.com/office/powerpoint/2010/main" val="15787099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May 16, 2023                        Vatican City              image controversy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70</a:t>
            </a:fld>
            <a:endParaRPr lang="en-US"/>
          </a:p>
        </p:txBody>
      </p:sp>
      <p:sp>
        <p:nvSpPr>
          <p:cNvPr id="4" name="Rectangle 3"/>
          <p:cNvSpPr/>
          <p:nvPr/>
        </p:nvSpPr>
        <p:spPr>
          <a:xfrm>
            <a:off x="605928" y="1135618"/>
            <a:ext cx="10972800" cy="3046988"/>
          </a:xfrm>
          <a:prstGeom prst="rect">
            <a:avLst/>
          </a:prstGeom>
        </p:spPr>
        <p:txBody>
          <a:bodyPr wrap="square">
            <a:spAutoFit/>
          </a:bodyPr>
          <a:lstStyle/>
          <a:p>
            <a:r>
              <a:rPr lang="en-US" sz="3200" dirty="0" smtClean="0">
                <a:solidFill>
                  <a:schemeClr val="bg1"/>
                </a:solidFill>
              </a:rPr>
              <a:t>World Youth Day was celebrated with this Vatican stamp for only three days before it was withdrawn.  The Pope is shown leading children around Lisbon, Portugal’s famous Henry the Navigator statue.  Opposition came from those who believe it was pro- colonialism and others who thought it gave tacit approval to the country’s dictator at the time it was built, </a:t>
            </a:r>
            <a:r>
              <a:rPr lang="en-US" sz="3200" smtClean="0">
                <a:solidFill>
                  <a:schemeClr val="bg1"/>
                </a:solidFill>
              </a:rPr>
              <a:t>Antonio Salazar. </a:t>
            </a:r>
            <a:endParaRPr lang="en-US" sz="32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160" y="4118460"/>
            <a:ext cx="4190335" cy="2237890"/>
          </a:xfrm>
          <a:prstGeom prst="rect">
            <a:avLst/>
          </a:prstGeom>
        </p:spPr>
      </p:pic>
    </p:spTree>
    <p:extLst>
      <p:ext uri="{BB962C8B-B14F-4D97-AF65-F5344CB8AC3E}">
        <p14:creationId xmlns:p14="http://schemas.microsoft.com/office/powerpoint/2010/main" val="26680625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smtClean="0">
                <a:solidFill>
                  <a:srgbClr val="FFFF00"/>
                </a:solidFill>
              </a:rPr>
              <a:t>May 16, 2023                        Vatican City              image controversy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71</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448" y="1594884"/>
            <a:ext cx="2954609" cy="476146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986" y="1594884"/>
            <a:ext cx="2814306" cy="47585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4213" y="1594884"/>
            <a:ext cx="2950069" cy="4758540"/>
          </a:xfrm>
          <a:prstGeom prst="rect">
            <a:avLst/>
          </a:prstGeom>
        </p:spPr>
      </p:pic>
    </p:spTree>
    <p:extLst>
      <p:ext uri="{BB962C8B-B14F-4D97-AF65-F5344CB8AC3E}">
        <p14:creationId xmlns:p14="http://schemas.microsoft.com/office/powerpoint/2010/main" val="16278541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632311"/>
          </a:xfrm>
          <a:prstGeom prst="rect">
            <a:avLst/>
          </a:prstGeom>
        </p:spPr>
        <p:txBody>
          <a:bodyPr wrap="square">
            <a:spAutoFit/>
          </a:bodyPr>
          <a:lstStyle/>
          <a:p>
            <a:r>
              <a:rPr lang="en-US" sz="3200" dirty="0" smtClean="0">
                <a:solidFill>
                  <a:schemeClr val="bg1"/>
                </a:solidFill>
              </a:rPr>
              <a:t>Whether you call it withdrawn, recalled or use other words to describe the phenomenon, the pace of stamps being taken off sale due to a design flaw or “hullabaloo” of some kind is not slowing.  Be prepared for many more coming our way!</a:t>
            </a:r>
          </a:p>
          <a:p>
            <a:endParaRPr lang="en-US" sz="2000" dirty="0">
              <a:solidFill>
                <a:schemeClr val="bg1"/>
              </a:solidFill>
            </a:endParaRPr>
          </a:p>
          <a:p>
            <a:r>
              <a:rPr lang="en-US" sz="3200" dirty="0" smtClean="0">
                <a:solidFill>
                  <a:schemeClr val="bg1"/>
                </a:solidFill>
              </a:rPr>
              <a:t>By the way, when searching for these on the Internet and auction sites “withdrawn” brings many more hits than “recalled,” which mostly is associated with the U.S. Legends of the West issue.</a:t>
            </a:r>
          </a:p>
          <a:p>
            <a:endParaRPr lang="en-US" sz="2000" dirty="0">
              <a:solidFill>
                <a:schemeClr val="bg1"/>
              </a:solidFill>
            </a:endParaRPr>
          </a:p>
          <a:p>
            <a:r>
              <a:rPr lang="en-US" sz="3200" i="1" dirty="0" smtClean="0">
                <a:solidFill>
                  <a:schemeClr val="bg1"/>
                </a:solidFill>
              </a:rPr>
              <a:t>Much of the material here came from an excellent web site that deals with withdrawn, controversial and exceptional stamps with 318+ examples at </a:t>
            </a:r>
            <a:r>
              <a:rPr lang="en-US" sz="3200" i="1" u="sng" dirty="0">
                <a:hlinkClick r:id="rId4"/>
              </a:rPr>
              <a:t>https://</a:t>
            </a:r>
            <a:r>
              <a:rPr lang="en-US" sz="3200" i="1" u="sng" dirty="0" smtClean="0">
                <a:hlinkClick r:id="rId4"/>
              </a:rPr>
              <a:t>withdrawn-english.jimdofree.com</a:t>
            </a:r>
            <a:r>
              <a:rPr lang="en-US" sz="3200" i="1" dirty="0" smtClean="0">
                <a:solidFill>
                  <a:schemeClr val="bg1"/>
                </a:solidFill>
              </a:rPr>
              <a:t>.</a:t>
            </a:r>
            <a:endParaRPr lang="en-US" sz="3200" i="1" dirty="0">
              <a:solidFill>
                <a:schemeClr val="bg1"/>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72</a:t>
            </a:fld>
            <a:endParaRPr lang="en-US"/>
          </a:p>
        </p:txBody>
      </p:sp>
    </p:spTree>
    <p:extLst>
      <p:ext uri="{BB962C8B-B14F-4D97-AF65-F5344CB8AC3E}">
        <p14:creationId xmlns:p14="http://schemas.microsoft.com/office/powerpoint/2010/main" val="40549124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732227" y="585133"/>
            <a:ext cx="2720202" cy="830997"/>
          </a:xfrm>
          <a:prstGeom prst="rect">
            <a:avLst/>
          </a:prstGeom>
        </p:spPr>
        <p:txBody>
          <a:bodyPr wrap="square">
            <a:spAutoFit/>
          </a:bodyPr>
          <a:lstStyle/>
          <a:p>
            <a:pPr algn="ctr"/>
            <a:r>
              <a:rPr lang="en-US" sz="4800" dirty="0" smtClean="0">
                <a:solidFill>
                  <a:schemeClr val="bg1"/>
                </a:solidFill>
              </a:rPr>
              <a:t>Far from…</a:t>
            </a:r>
            <a:endParaRPr lang="en-US" sz="4800" dirty="0">
              <a:solidFill>
                <a:schemeClr val="bg1"/>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73</a:t>
            </a:fld>
            <a:endParaRPr lang="en-US"/>
          </a:p>
        </p:txBody>
      </p:sp>
      <p:sp>
        <p:nvSpPr>
          <p:cNvPr id="4" name="Rectangle 3"/>
          <p:cNvSpPr/>
          <p:nvPr/>
        </p:nvSpPr>
        <p:spPr>
          <a:xfrm>
            <a:off x="3652092" y="2621518"/>
            <a:ext cx="4880472" cy="1631216"/>
          </a:xfrm>
          <a:prstGeom prst="rect">
            <a:avLst/>
          </a:prstGeom>
        </p:spPr>
        <p:txBody>
          <a:bodyPr wrap="square">
            <a:spAutoFit/>
          </a:bodyPr>
          <a:lstStyle/>
          <a:p>
            <a:pPr algn="ctr"/>
            <a:r>
              <a:rPr lang="en-US" sz="10000" dirty="0" smtClean="0">
                <a:solidFill>
                  <a:srgbClr val="FFFF00"/>
                </a:solidFill>
              </a:rPr>
              <a:t>THE END</a:t>
            </a:r>
            <a:endParaRPr lang="en-US" sz="10000" dirty="0">
              <a:solidFill>
                <a:srgbClr val="FFFF00"/>
              </a:solidFill>
            </a:endParaRPr>
          </a:p>
        </p:txBody>
      </p:sp>
    </p:spTree>
    <p:extLst>
      <p:ext uri="{BB962C8B-B14F-4D97-AF65-F5344CB8AC3E}">
        <p14:creationId xmlns:p14="http://schemas.microsoft.com/office/powerpoint/2010/main" val="35118259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February 12, </a:t>
            </a:r>
            <a:r>
              <a:rPr lang="en-US" sz="3200" dirty="0" smtClean="0">
                <a:solidFill>
                  <a:srgbClr val="FFFF00"/>
                </a:solidFill>
              </a:rPr>
              <a:t>2003                  Hungary                              image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8</a:t>
            </a:fld>
            <a:endParaRPr lang="en-US"/>
          </a:p>
        </p:txBody>
      </p:sp>
      <p:sp>
        <p:nvSpPr>
          <p:cNvPr id="4" name="Rectangle 3"/>
          <p:cNvSpPr/>
          <p:nvPr/>
        </p:nvSpPr>
        <p:spPr>
          <a:xfrm>
            <a:off x="605928" y="1135618"/>
            <a:ext cx="10972800" cy="2062103"/>
          </a:xfrm>
          <a:prstGeom prst="rect">
            <a:avLst/>
          </a:prstGeom>
        </p:spPr>
        <p:txBody>
          <a:bodyPr wrap="square">
            <a:spAutoFit/>
          </a:bodyPr>
          <a:lstStyle/>
          <a:p>
            <a:r>
              <a:rPr lang="en-US" sz="3200" dirty="0" smtClean="0">
                <a:solidFill>
                  <a:schemeClr val="bg1"/>
                </a:solidFill>
              </a:rPr>
              <a:t>Withdrawn on March 31, 47 days after being issued, this stamp was one of a set of three honoring famous Hungarians meant to depict botanist </a:t>
            </a:r>
            <a:r>
              <a:rPr lang="en-US" sz="3200" dirty="0">
                <a:solidFill>
                  <a:schemeClr val="bg1"/>
                </a:solidFill>
              </a:rPr>
              <a:t>Rezső Soó. </a:t>
            </a:r>
            <a:r>
              <a:rPr lang="en-US" sz="3200" dirty="0" smtClean="0">
                <a:solidFill>
                  <a:schemeClr val="bg1"/>
                </a:solidFill>
              </a:rPr>
              <a:t>  However the stamp shows another Hungarian botanist</a:t>
            </a:r>
            <a:r>
              <a:rPr lang="en-US" sz="3200" dirty="0">
                <a:solidFill>
                  <a:schemeClr val="bg1"/>
                </a:solidFill>
              </a:rPr>
              <a:t>, </a:t>
            </a:r>
            <a:r>
              <a:rPr lang="en-US" sz="3200" dirty="0" err="1">
                <a:solidFill>
                  <a:schemeClr val="bg1"/>
                </a:solidFill>
              </a:rPr>
              <a:t>Ujvárosi</a:t>
            </a:r>
            <a:r>
              <a:rPr lang="en-US" sz="3200" dirty="0">
                <a:solidFill>
                  <a:schemeClr val="bg1"/>
                </a:solidFill>
              </a:rPr>
              <a:t> </a:t>
            </a:r>
            <a:r>
              <a:rPr lang="en-US" sz="3200" dirty="0" err="1" smtClean="0">
                <a:solidFill>
                  <a:schemeClr val="bg1"/>
                </a:solidFill>
              </a:rPr>
              <a:t>Miklós</a:t>
            </a:r>
            <a:r>
              <a:rPr lang="en-US" sz="3200" dirty="0" smtClean="0">
                <a:solidFill>
                  <a:schemeClr val="bg1"/>
                </a:solidFill>
              </a:rPr>
              <a:t>.</a:t>
            </a:r>
            <a:endParaRPr lang="en-US" sz="3200"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083" y="3615070"/>
            <a:ext cx="3618490" cy="2741280"/>
          </a:xfrm>
          <a:prstGeom prst="rect">
            <a:avLst/>
          </a:prstGeom>
        </p:spPr>
      </p:pic>
      <p:pic>
        <p:nvPicPr>
          <p:cNvPr id="6" name="Picture 5"/>
          <p:cNvPicPr>
            <a:picLocks noChangeAspect="1"/>
          </p:cNvPicPr>
          <p:nvPr/>
        </p:nvPicPr>
        <p:blipFill>
          <a:blip r:embed="rId6"/>
          <a:stretch>
            <a:fillRect/>
          </a:stretch>
        </p:blipFill>
        <p:spPr>
          <a:xfrm>
            <a:off x="1426044" y="3684835"/>
            <a:ext cx="2654854" cy="257774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629967190"/>
              </p:ext>
            </p:extLst>
          </p:nvPr>
        </p:nvGraphicFramePr>
        <p:xfrm>
          <a:off x="8103758" y="3684835"/>
          <a:ext cx="2667663" cy="2577742"/>
        </p:xfrm>
        <a:graphic>
          <a:graphicData uri="http://schemas.openxmlformats.org/presentationml/2006/ole">
            <mc:AlternateContent xmlns:mc="http://schemas.openxmlformats.org/markup-compatibility/2006">
              <mc:Choice xmlns:v="urn:schemas-microsoft-com:vml" Requires="v">
                <p:oleObj spid="_x0000_s2086" r:id="rId7" imgW="2260080" imgH="2184120" progId="">
                  <p:embed/>
                </p:oleObj>
              </mc:Choice>
              <mc:Fallback>
                <p:oleObj r:id="rId7" imgW="2260080" imgH="2184120" progId="">
                  <p:embed/>
                  <p:pic>
                    <p:nvPicPr>
                      <p:cNvPr id="0" name=""/>
                      <p:cNvPicPr/>
                      <p:nvPr/>
                    </p:nvPicPr>
                    <p:blipFill>
                      <a:blip r:embed="rId8"/>
                      <a:stretch>
                        <a:fillRect/>
                      </a:stretch>
                    </p:blipFill>
                    <p:spPr>
                      <a:xfrm>
                        <a:off x="8103758" y="3684835"/>
                        <a:ext cx="2667663" cy="2577742"/>
                      </a:xfrm>
                      <a:prstGeom prst="rect">
                        <a:avLst/>
                      </a:prstGeom>
                    </p:spPr>
                  </p:pic>
                </p:oleObj>
              </mc:Fallback>
            </mc:AlternateContent>
          </a:graphicData>
        </a:graphic>
      </p:graphicFrame>
    </p:spTree>
    <p:extLst>
      <p:ext uri="{BB962C8B-B14F-4D97-AF65-F5344CB8AC3E}">
        <p14:creationId xmlns:p14="http://schemas.microsoft.com/office/powerpoint/2010/main" val="3731742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5928" y="550843"/>
            <a:ext cx="10972800" cy="584775"/>
          </a:xfrm>
          <a:prstGeom prst="rect">
            <a:avLst/>
          </a:prstGeom>
        </p:spPr>
        <p:txBody>
          <a:bodyPr wrap="square">
            <a:spAutoFit/>
          </a:bodyPr>
          <a:lstStyle/>
          <a:p>
            <a:r>
              <a:rPr lang="en-US" sz="3200" dirty="0">
                <a:solidFill>
                  <a:srgbClr val="FFFF00"/>
                </a:solidFill>
              </a:rPr>
              <a:t>February 12, </a:t>
            </a:r>
            <a:r>
              <a:rPr lang="en-US" sz="3200" dirty="0" smtClean="0">
                <a:solidFill>
                  <a:srgbClr val="FFFF00"/>
                </a:solidFill>
              </a:rPr>
              <a:t>2003                  Hungary                              image error </a:t>
            </a:r>
            <a:endParaRPr lang="en-US" sz="3200" dirty="0">
              <a:solidFill>
                <a:srgbClr val="FFFF00"/>
              </a:solidFill>
            </a:endParaRPr>
          </a:p>
        </p:txBody>
      </p:sp>
      <p:sp>
        <p:nvSpPr>
          <p:cNvPr id="2" name="Slide Number Placeholder 1"/>
          <p:cNvSpPr>
            <a:spLocks noGrp="1"/>
          </p:cNvSpPr>
          <p:nvPr>
            <p:ph type="sldNum" sz="quarter" idx="12"/>
          </p:nvPr>
        </p:nvSpPr>
        <p:spPr>
          <a:xfrm>
            <a:off x="9312349" y="6356350"/>
            <a:ext cx="2743200" cy="365125"/>
          </a:xfrm>
        </p:spPr>
        <p:txBody>
          <a:bodyPr/>
          <a:lstStyle/>
          <a:p>
            <a:fld id="{1EC215D5-C10F-4E26-8AB3-3BE441A6196D}" type="slidenum">
              <a:rPr lang="en-US" smtClean="0"/>
              <a:t>9</a:t>
            </a:fld>
            <a:endParaRPr lang="en-US"/>
          </a:p>
        </p:txBody>
      </p:sp>
      <p:pic>
        <p:nvPicPr>
          <p:cNvPr id="8" name="Picture 7"/>
          <p:cNvPicPr>
            <a:picLocks noChangeAspect="1"/>
          </p:cNvPicPr>
          <p:nvPr/>
        </p:nvPicPr>
        <p:blipFill>
          <a:blip r:embed="rId4"/>
          <a:stretch>
            <a:fillRect/>
          </a:stretch>
        </p:blipFill>
        <p:spPr>
          <a:xfrm>
            <a:off x="4511225" y="1456237"/>
            <a:ext cx="3162206" cy="4900113"/>
          </a:xfrm>
          <a:prstGeom prst="rect">
            <a:avLst/>
          </a:prstGeom>
        </p:spPr>
      </p:pic>
    </p:spTree>
    <p:extLst>
      <p:ext uri="{BB962C8B-B14F-4D97-AF65-F5344CB8AC3E}">
        <p14:creationId xmlns:p14="http://schemas.microsoft.com/office/powerpoint/2010/main" val="1312334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3184</TotalTime>
  <Words>3172</Words>
  <Application>Microsoft Office PowerPoint</Application>
  <PresentationFormat>Custom</PresentationFormat>
  <Paragraphs>253</Paragraphs>
  <Slides>73</Slides>
  <Notes>73</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73</vt:i4>
      </vt:variant>
    </vt:vector>
  </HeadingPairs>
  <TitlesOfParts>
    <vt:vector size="74" baseType="lpstr">
      <vt:lpstr>Office Theme</vt:lpstr>
      <vt:lpstr>Withdrawn Stamps of the 21st Century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Worldwide Withdrawn Stamps of the 21st Century</dc:title>
  <dc:creator>Tom Fortunato</dc:creator>
  <cp:lastModifiedBy>Tom Fortunato</cp:lastModifiedBy>
  <cp:revision>200</cp:revision>
  <dcterms:created xsi:type="dcterms:W3CDTF">2023-05-28T02:36:16Z</dcterms:created>
  <dcterms:modified xsi:type="dcterms:W3CDTF">2023-09-27T20:36:07Z</dcterms:modified>
</cp:coreProperties>
</file>