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62" r:id="rId5"/>
    <p:sldId id="263" r:id="rId6"/>
    <p:sldId id="266" r:id="rId7"/>
    <p:sldId id="265" r:id="rId8"/>
    <p:sldId id="264" r:id="rId9"/>
    <p:sldId id="272" r:id="rId10"/>
    <p:sldId id="273" r:id="rId11"/>
    <p:sldId id="275" r:id="rId12"/>
    <p:sldId id="261" r:id="rId13"/>
    <p:sldId id="260" r:id="rId14"/>
    <p:sldId id="267" r:id="rId15"/>
    <p:sldId id="268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7" d="100"/>
          <a:sy n="87" d="100"/>
        </p:scale>
        <p:origin x="12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E92B1-F8F7-4533-804E-CB2AAD437319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9BD6C-450B-43D5-964A-E8A85F543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9BD6C-450B-43D5-964A-E8A85F5432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62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9BD6C-450B-43D5-964A-E8A85F5432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40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F09F6-ABE2-4325-AE03-24388BE57B39}" type="datetime1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9FA-6DCC-443B-9026-71EDAD0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50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FC832-7583-4BF0-A92B-2481EE89D3EB}" type="datetime1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9FA-6DCC-443B-9026-71EDAD0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38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71CF0-870D-4F75-9E58-9303283ABA91}" type="datetime1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9FA-6DCC-443B-9026-71EDAD0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018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FF82-7C95-4663-BBFD-E87A0E429C04}" type="datetime1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9FA-6DCC-443B-9026-71EDAD0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398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702BF-5CD4-4E20-AD8E-03537B71F9C9}" type="datetime1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9FA-6DCC-443B-9026-71EDAD0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49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6F761-A8E5-4E66-80D7-2D0E90E97E3A}" type="datetime1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9FA-6DCC-443B-9026-71EDAD0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01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8B519-BE93-413A-8577-9D86FFCD1450}" type="datetime1">
              <a:rPr lang="en-US" smtClean="0"/>
              <a:t>3/9/2023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9FA-6DCC-443B-9026-71EDAD0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27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3420A-BF2D-430E-A581-C6D5E589FF3C}" type="datetime1">
              <a:rPr lang="en-US" smtClean="0"/>
              <a:t>3/9/2023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9FA-6DCC-443B-9026-71EDAD0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00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1E73F-F6D6-460C-B8EA-A2B76A701807}" type="datetime1">
              <a:rPr lang="en-US" smtClean="0"/>
              <a:t>3/9/2023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9FA-6DCC-443B-9026-71EDAD0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23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602A-FFDA-4B68-8877-76561FD4A31E}" type="datetime1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9FA-6DCC-443B-9026-71EDAD0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19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7957B-3896-403B-812E-C7519752B8E8}" type="datetime1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9FA-6DCC-443B-9026-71EDAD0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0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8DE11-74D0-4843-B91E-F0A35684ECA7}" type="datetime1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979FA-6DCC-443B-9026-71EDAD0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71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2.png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image" Target="../media/image1.jpg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36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image" Target="../media/image1.jpg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39.wmf"/><Relationship Id="rId4" Type="http://schemas.openxmlformats.org/officeDocument/2006/relationships/image" Target="../media/image40.emf"/><Relationship Id="rId9" Type="http://schemas.openxmlformats.org/officeDocument/2006/relationships/oleObject" Target="../embeddings/oleObject19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image" Target="../media/image1.jpg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41.wmf"/><Relationship Id="rId10" Type="http://schemas.openxmlformats.org/officeDocument/2006/relationships/image" Target="../media/image44.jpg"/><Relationship Id="rId4" Type="http://schemas.openxmlformats.org/officeDocument/2006/relationships/oleObject" Target="../embeddings/oleObject20.bin"/><Relationship Id="rId9" Type="http://schemas.openxmlformats.org/officeDocument/2006/relationships/image" Target="../media/image43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image" Target="../media/image1.jp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23.bin"/><Relationship Id="rId4" Type="http://schemas.openxmlformats.org/officeDocument/2006/relationships/hyperlink" Target="https://www.salship.se/mercy.php" TargetMode="External"/><Relationship Id="rId9" Type="http://schemas.openxmlformats.org/officeDocument/2006/relationships/image" Target="../media/image46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9.emf"/><Relationship Id="rId5" Type="http://schemas.openxmlformats.org/officeDocument/2006/relationships/image" Target="../media/image48.wmf"/><Relationship Id="rId4" Type="http://schemas.openxmlformats.org/officeDocument/2006/relationships/oleObject" Target="../embeddings/oleObject2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52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.jp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9.wmf"/><Relationship Id="rId4" Type="http://schemas.openxmlformats.org/officeDocument/2006/relationships/image" Target="../media/image10.emf"/><Relationship Id="rId9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jpg"/><Relationship Id="rId5" Type="http://schemas.openxmlformats.org/officeDocument/2006/relationships/image" Target="../media/image11.wmf"/><Relationship Id="rId4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.jp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gif"/><Relationship Id="rId5" Type="http://schemas.openxmlformats.org/officeDocument/2006/relationships/image" Target="../media/image13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1.jpg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.jpg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2.emf"/><Relationship Id="rId9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1.jpg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82919"/>
            <a:ext cx="9144000" cy="936433"/>
          </a:xfrm>
        </p:spPr>
        <p:txBody>
          <a:bodyPr>
            <a:noAutofit/>
          </a:bodyPr>
          <a:lstStyle/>
          <a:p>
            <a:r>
              <a:rPr lang="en-US" sz="58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The 3c Win the War Stamp -</a:t>
            </a:r>
            <a:endParaRPr lang="en-US" sz="58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93475" y="4204806"/>
            <a:ext cx="6676222" cy="1828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by Jeff Shapiro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for the Rochester Philatelic Association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March 23, 2023</a:t>
            </a:r>
            <a:endParaRPr lang="en-US" sz="32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062" y="4284015"/>
            <a:ext cx="1443210" cy="167038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18062" y="1986270"/>
            <a:ext cx="6033571" cy="16260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Common Stamp,</a:t>
            </a:r>
            <a:br>
              <a:rPr lang="en-US" sz="5800" dirty="0" smtClean="0">
                <a:solidFill>
                  <a:schemeClr val="bg1"/>
                </a:solidFill>
                <a:latin typeface="Berlin Sans FB" panose="020E0602020502020306" pitchFamily="34" charset="0"/>
              </a:rPr>
            </a:br>
            <a:r>
              <a:rPr lang="en-US" sz="58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Uncommon Usage</a:t>
            </a:r>
            <a:endParaRPr lang="en-US" sz="58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803" y="1860445"/>
            <a:ext cx="1640366" cy="190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72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4685" y="5761821"/>
            <a:ext cx="10972800" cy="579985"/>
          </a:xfrm>
        </p:spPr>
        <p:txBody>
          <a:bodyPr>
            <a:normAutofit fontScale="92500"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Mailed </a:t>
            </a:r>
            <a:r>
              <a:rPr lang="en-US" sz="36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to </a:t>
            </a:r>
            <a:r>
              <a:rPr lang="en-US" sz="36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a </a:t>
            </a:r>
            <a:r>
              <a:rPr lang="en-US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German POW housed at the Huntsville, TX </a:t>
            </a:r>
            <a:r>
              <a:rPr lang="en-US" sz="36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camp. </a:t>
            </a:r>
            <a:endParaRPr lang="en-US" sz="36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99065" y="6473740"/>
            <a:ext cx="392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10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8805705"/>
              </p:ext>
            </p:extLst>
          </p:nvPr>
        </p:nvGraphicFramePr>
        <p:xfrm>
          <a:off x="4275492" y="1519001"/>
          <a:ext cx="7301993" cy="4121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3" r:id="rId4" imgW="11022120" imgH="6221880" progId="">
                  <p:embed/>
                </p:oleObj>
              </mc:Choice>
              <mc:Fallback>
                <p:oleObj r:id="rId4" imgW="11022120" imgH="62218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75492" y="1519001"/>
                        <a:ext cx="7301993" cy="4121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775" y="504253"/>
            <a:ext cx="4581983" cy="26727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774" y="3378267"/>
            <a:ext cx="3612501" cy="226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32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4685" y="5761821"/>
            <a:ext cx="10972800" cy="579985"/>
          </a:xfrm>
        </p:spPr>
        <p:txBody>
          <a:bodyPr>
            <a:noAutofit/>
          </a:bodyPr>
          <a:lstStyle/>
          <a:p>
            <a:r>
              <a:rPr lang="en-US" sz="33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To a </a:t>
            </a:r>
            <a:r>
              <a:rPr lang="en-US" sz="3300" dirty="0">
                <a:solidFill>
                  <a:schemeClr val="bg1"/>
                </a:solidFill>
                <a:latin typeface="Berlin Sans FB" panose="020E0602020502020306" pitchFamily="34" charset="0"/>
              </a:rPr>
              <a:t>prisoner </a:t>
            </a:r>
            <a:r>
              <a:rPr lang="en-US" sz="33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at </a:t>
            </a:r>
            <a:r>
              <a:rPr lang="en-US" sz="3300" dirty="0">
                <a:solidFill>
                  <a:schemeClr val="bg1"/>
                </a:solidFill>
                <a:latin typeface="Berlin Sans FB" panose="020E0602020502020306" pitchFamily="34" charset="0"/>
              </a:rPr>
              <a:t>the Federal Penitentiary in Lewisburg, </a:t>
            </a:r>
            <a:r>
              <a:rPr lang="en-US" sz="33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PA.</a:t>
            </a:r>
            <a:endParaRPr lang="en-US" sz="33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99065" y="6473740"/>
            <a:ext cx="392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11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5297517"/>
              </p:ext>
            </p:extLst>
          </p:nvPr>
        </p:nvGraphicFramePr>
        <p:xfrm>
          <a:off x="604685" y="506966"/>
          <a:ext cx="7133442" cy="3668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9" r:id="rId4" imgW="12914280" imgH="6640920" progId="">
                  <p:embed/>
                </p:oleObj>
              </mc:Choice>
              <mc:Fallback>
                <p:oleObj r:id="rId4" imgW="12914280" imgH="66409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4685" y="506966"/>
                        <a:ext cx="7133442" cy="36684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1888951"/>
              </p:ext>
            </p:extLst>
          </p:nvPr>
        </p:nvGraphicFramePr>
        <p:xfrm>
          <a:off x="6213513" y="3174293"/>
          <a:ext cx="5409366" cy="2587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0" r:id="rId6" imgW="9345960" imgH="4469760" progId="">
                  <p:embed/>
                </p:oleObj>
              </mc:Choice>
              <mc:Fallback>
                <p:oleObj r:id="rId6" imgW="9345960" imgH="44697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13513" y="3174293"/>
                        <a:ext cx="5409366" cy="25875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8379125"/>
              </p:ext>
            </p:extLst>
          </p:nvPr>
        </p:nvGraphicFramePr>
        <p:xfrm>
          <a:off x="8586907" y="506966"/>
          <a:ext cx="2272051" cy="2423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1" r:id="rId8" imgW="3047400" imgH="3250440" progId="">
                  <p:embed/>
                </p:oleObj>
              </mc:Choice>
              <mc:Fallback>
                <p:oleObj r:id="rId8" imgW="3047400" imgH="32504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586907" y="506966"/>
                        <a:ext cx="2272051" cy="2423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1141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4685" y="5761823"/>
            <a:ext cx="10972800" cy="579984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Military deserter and “accidentally killed” covers. </a:t>
            </a:r>
            <a:endParaRPr lang="en-US" sz="36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685" y="443562"/>
            <a:ext cx="5197716" cy="3803974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8876545"/>
              </p:ext>
            </p:extLst>
          </p:nvPr>
        </p:nvGraphicFramePr>
        <p:xfrm>
          <a:off x="5013387" y="2005069"/>
          <a:ext cx="6564098" cy="3609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5" r:id="rId5" imgW="11199960" imgH="6158520" progId="">
                  <p:embed/>
                </p:oleObj>
              </mc:Choice>
              <mc:Fallback>
                <p:oleObj r:id="rId5" imgW="11199960" imgH="61585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13387" y="2005069"/>
                        <a:ext cx="6564098" cy="36090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5929931"/>
              </p:ext>
            </p:extLst>
          </p:nvPr>
        </p:nvGraphicFramePr>
        <p:xfrm>
          <a:off x="5903799" y="443562"/>
          <a:ext cx="4716676" cy="1413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6" r:id="rId7" imgW="5168160" imgH="1549080" progId="">
                  <p:embed/>
                </p:oleObj>
              </mc:Choice>
              <mc:Fallback>
                <p:oleObj r:id="rId7" imgW="5168160" imgH="15490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903799" y="443562"/>
                        <a:ext cx="4716676" cy="14138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5870024"/>
              </p:ext>
            </p:extLst>
          </p:nvPr>
        </p:nvGraphicFramePr>
        <p:xfrm>
          <a:off x="2461124" y="4376913"/>
          <a:ext cx="2452400" cy="1237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7" r:id="rId9" imgW="4228560" imgH="2133000" progId="">
                  <p:embed/>
                </p:oleObj>
              </mc:Choice>
              <mc:Fallback>
                <p:oleObj r:id="rId9" imgW="4228560" imgH="21330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61124" y="4376913"/>
                        <a:ext cx="2452400" cy="12372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799065" y="6473740"/>
            <a:ext cx="392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12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013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4685" y="5761821"/>
            <a:ext cx="10972800" cy="579985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Merchant Marine mail, Russian Arctic. </a:t>
            </a:r>
            <a:endParaRPr lang="en-US" sz="36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1107796"/>
              </p:ext>
            </p:extLst>
          </p:nvPr>
        </p:nvGraphicFramePr>
        <p:xfrm>
          <a:off x="604685" y="474949"/>
          <a:ext cx="6145374" cy="3898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4" r:id="rId4" imgW="9206280" imgH="5841000" progId="">
                  <p:embed/>
                </p:oleObj>
              </mc:Choice>
              <mc:Fallback>
                <p:oleObj r:id="rId4" imgW="9206280" imgH="58410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4685" y="474949"/>
                        <a:ext cx="6145374" cy="38987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9343104"/>
              </p:ext>
            </p:extLst>
          </p:nvPr>
        </p:nvGraphicFramePr>
        <p:xfrm>
          <a:off x="6868296" y="2602105"/>
          <a:ext cx="4709189" cy="2974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5" r:id="rId6" imgW="9307800" imgH="5879160" progId="">
                  <p:embed/>
                </p:oleObj>
              </mc:Choice>
              <mc:Fallback>
                <p:oleObj r:id="rId6" imgW="9307800" imgH="5879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68296" y="2602105"/>
                        <a:ext cx="4709189" cy="29742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0711034"/>
              </p:ext>
            </p:extLst>
          </p:nvPr>
        </p:nvGraphicFramePr>
        <p:xfrm>
          <a:off x="604685" y="4580721"/>
          <a:ext cx="3402007" cy="1058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6" r:id="rId8" imgW="3796560" imgH="1180800" progId="">
                  <p:embed/>
                </p:oleObj>
              </mc:Choice>
              <mc:Fallback>
                <p:oleObj r:id="rId8" imgW="3796560" imgH="11808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4685" y="4580721"/>
                        <a:ext cx="3402007" cy="10581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154029" y="4744593"/>
            <a:ext cx="2566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Brooklyn, NY transit mark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Archangel, Russia censor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383" y="474949"/>
            <a:ext cx="3123170" cy="19417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799065" y="6473740"/>
            <a:ext cx="392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13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676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692" y="5227147"/>
            <a:ext cx="11270255" cy="1114660"/>
          </a:xfrm>
        </p:spPr>
        <p:txBody>
          <a:bodyPr>
            <a:noAutofit/>
          </a:bodyPr>
          <a:lstStyle/>
          <a:p>
            <a:r>
              <a:rPr lang="en-US" sz="34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To a passenger on the S.S. Gripsholm, Swedish American Line, repatriation voyage </a:t>
            </a:r>
            <a:r>
              <a:rPr lang="en-US" sz="3400" dirty="0" smtClean="0">
                <a:solidFill>
                  <a:schemeClr val="bg1"/>
                </a:solidFill>
                <a:latin typeface="Berlin Sans FB" panose="020E0602020502020306" pitchFamily="34" charset="0"/>
                <a:hlinkClick r:id="rId4"/>
              </a:rPr>
              <a:t>*</a:t>
            </a:r>
            <a:r>
              <a:rPr lang="en-US" sz="34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.  Former U.S. counsel to Kobe, Japan. </a:t>
            </a:r>
            <a:endParaRPr lang="en-US" sz="34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3019640"/>
              </p:ext>
            </p:extLst>
          </p:nvPr>
        </p:nvGraphicFramePr>
        <p:xfrm>
          <a:off x="604685" y="414373"/>
          <a:ext cx="7129156" cy="4770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7" r:id="rId5" imgW="10323720" imgH="6907680" progId="">
                  <p:embed/>
                </p:oleObj>
              </mc:Choice>
              <mc:Fallback>
                <p:oleObj r:id="rId5" imgW="10323720" imgH="69076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4685" y="414373"/>
                        <a:ext cx="7129156" cy="47703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0111" y="414373"/>
            <a:ext cx="3667374" cy="18558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68386" y="2312726"/>
            <a:ext cx="3150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U.S. Customs censor on reverse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0928191"/>
              </p:ext>
            </p:extLst>
          </p:nvPr>
        </p:nvGraphicFramePr>
        <p:xfrm>
          <a:off x="7882723" y="2883398"/>
          <a:ext cx="3694762" cy="2301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8" r:id="rId8" imgW="2584440" imgH="1609200" progId="">
                  <p:embed/>
                </p:oleObj>
              </mc:Choice>
              <mc:Fallback>
                <p:oleObj r:id="rId8" imgW="2584440" imgH="1609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82723" y="2883398"/>
                        <a:ext cx="3694762" cy="23012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799065" y="6473740"/>
            <a:ext cx="392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14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916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4685" y="5761821"/>
            <a:ext cx="10972800" cy="579985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Mailed from Free French Forces Destroyer, “Le Terrible.” </a:t>
            </a:r>
            <a:endParaRPr lang="en-US" sz="36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712025"/>
              </p:ext>
            </p:extLst>
          </p:nvPr>
        </p:nvGraphicFramePr>
        <p:xfrm>
          <a:off x="3071197" y="565528"/>
          <a:ext cx="8506288" cy="4641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7" r:id="rId4" imgW="11123640" imgH="6069600" progId="">
                  <p:embed/>
                </p:oleObj>
              </mc:Choice>
              <mc:Fallback>
                <p:oleObj r:id="rId4" imgW="11123640" imgH="60696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71197" y="565528"/>
                        <a:ext cx="8506288" cy="46410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684" y="3298435"/>
            <a:ext cx="4705445" cy="2304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85" y="1257472"/>
            <a:ext cx="2033987" cy="13535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99065" y="6473740"/>
            <a:ext cx="392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15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755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4685" y="5188945"/>
            <a:ext cx="6071537" cy="1152861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Returned censored “Peace” letter written to the Emperor.  </a:t>
            </a:r>
            <a:endParaRPr lang="en-US" sz="36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310" y="505683"/>
            <a:ext cx="7956560" cy="4551059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3303401"/>
              </p:ext>
            </p:extLst>
          </p:nvPr>
        </p:nvGraphicFramePr>
        <p:xfrm>
          <a:off x="6797407" y="2991686"/>
          <a:ext cx="4907020" cy="3350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1" r:id="rId5" imgW="8241120" imgH="5625360" progId="">
                  <p:embed/>
                </p:oleObj>
              </mc:Choice>
              <mc:Fallback>
                <p:oleObj r:id="rId5" imgW="8241120" imgH="56253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97407" y="2991686"/>
                        <a:ext cx="4907020" cy="33501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337" y="505683"/>
            <a:ext cx="1685630" cy="22452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99065" y="6473740"/>
            <a:ext cx="392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16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632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4685" y="2721166"/>
            <a:ext cx="10972800" cy="1255924"/>
          </a:xfrm>
        </p:spPr>
        <p:txBody>
          <a:bodyPr>
            <a:normAutofit/>
          </a:bodyPr>
          <a:lstStyle/>
          <a:p>
            <a:r>
              <a:rPr lang="en-US" sz="8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Thanks for Watching!</a:t>
            </a:r>
            <a:endParaRPr lang="en-US" sz="82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109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4685" y="5761821"/>
            <a:ext cx="10972800" cy="579985"/>
          </a:xfrm>
        </p:spPr>
        <p:txBody>
          <a:bodyPr>
            <a:normAutofit fontScale="92500"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Censored “Win the War” first day cover mailed to Greenland.</a:t>
            </a:r>
            <a:endParaRPr lang="en-US" sz="36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6983097"/>
              </p:ext>
            </p:extLst>
          </p:nvPr>
        </p:nvGraphicFramePr>
        <p:xfrm>
          <a:off x="604685" y="1069775"/>
          <a:ext cx="7513388" cy="4130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r:id="rId5" imgW="11225160" imgH="6171120" progId="">
                  <p:embed/>
                </p:oleObj>
              </mc:Choice>
              <mc:Fallback>
                <p:oleObj r:id="rId5" imgW="11225160" imgH="6171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4685" y="1069775"/>
                        <a:ext cx="7513388" cy="41301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8486" y="3251115"/>
            <a:ext cx="3178999" cy="23454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140" y="355283"/>
            <a:ext cx="1739689" cy="27305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67037" y="6473740"/>
            <a:ext cx="324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2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342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4685" y="5717755"/>
            <a:ext cx="10972800" cy="62405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Mail from one Japanese Internment camp to another. </a:t>
            </a:r>
            <a:endParaRPr lang="en-US" sz="36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685" y="513234"/>
            <a:ext cx="5378891" cy="3155545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2084902"/>
              </p:ext>
            </p:extLst>
          </p:nvPr>
        </p:nvGraphicFramePr>
        <p:xfrm>
          <a:off x="6070294" y="2337379"/>
          <a:ext cx="5507191" cy="3237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r:id="rId5" imgW="10692000" imgH="6285600" progId="">
                  <p:embed/>
                </p:oleObj>
              </mc:Choice>
              <mc:Fallback>
                <p:oleObj r:id="rId5" imgW="10692000" imgH="62856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70294" y="2337379"/>
                        <a:ext cx="5507191" cy="32372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6324362"/>
              </p:ext>
            </p:extLst>
          </p:nvPr>
        </p:nvGraphicFramePr>
        <p:xfrm>
          <a:off x="604684" y="3811891"/>
          <a:ext cx="5378891" cy="1762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r:id="rId7" imgW="6145920" imgH="2603160" progId="">
                  <p:embed/>
                </p:oleObj>
              </mc:Choice>
              <mc:Fallback>
                <p:oleObj r:id="rId7" imgW="6145920" imgH="2603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4684" y="3811891"/>
                        <a:ext cx="5378891" cy="17627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576627"/>
              </p:ext>
            </p:extLst>
          </p:nvPr>
        </p:nvGraphicFramePr>
        <p:xfrm>
          <a:off x="6070295" y="513234"/>
          <a:ext cx="5507190" cy="1652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r:id="rId9" imgW="8609400" imgH="3567960" progId="">
                  <p:embed/>
                </p:oleObj>
              </mc:Choice>
              <mc:Fallback>
                <p:oleObj r:id="rId9" imgW="8609400" imgH="35679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70295" y="513234"/>
                        <a:ext cx="5507190" cy="16521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867037" y="6473740"/>
            <a:ext cx="324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3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464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4685" y="5772839"/>
            <a:ext cx="10972800" cy="568968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Re-addressed mail to Honolulu Immigration Station 8. </a:t>
            </a:r>
            <a:endParaRPr lang="en-US" sz="36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0837970"/>
              </p:ext>
            </p:extLst>
          </p:nvPr>
        </p:nvGraphicFramePr>
        <p:xfrm>
          <a:off x="604685" y="1100379"/>
          <a:ext cx="7140173" cy="4199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r:id="rId4" imgW="10361880" imgH="6095160" progId="">
                  <p:embed/>
                </p:oleObj>
              </mc:Choice>
              <mc:Fallback>
                <p:oleObj r:id="rId4" imgW="10361880" imgH="6095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>
                        <a:lum bright="6000"/>
                      </a:blip>
                      <a:stretch>
                        <a:fillRect/>
                      </a:stretch>
                    </p:blipFill>
                    <p:spPr>
                      <a:xfrm>
                        <a:off x="604685" y="1100379"/>
                        <a:ext cx="7140173" cy="41996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058" y="1446686"/>
            <a:ext cx="3722427" cy="35070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67037" y="6473740"/>
            <a:ext cx="324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4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765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4685" y="5783855"/>
            <a:ext cx="10972800" cy="557952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Location of Hawaii’s 15 month WW2 internment camp.</a:t>
            </a:r>
            <a:endParaRPr lang="en-US" sz="36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0964843"/>
              </p:ext>
            </p:extLst>
          </p:nvPr>
        </p:nvGraphicFramePr>
        <p:xfrm>
          <a:off x="604685" y="1917791"/>
          <a:ext cx="8456263" cy="376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r:id="rId4" imgW="11656800" imgH="5193360" progId="">
                  <p:embed/>
                </p:oleObj>
              </mc:Choice>
              <mc:Fallback>
                <p:oleObj r:id="rId4" imgW="11656800" imgH="51933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4685" y="1917791"/>
                        <a:ext cx="8456263" cy="3766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183" y="477864"/>
            <a:ext cx="3373422" cy="2044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5027" y="522379"/>
            <a:ext cx="3760355" cy="2650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452" y="3272011"/>
            <a:ext cx="2438929" cy="24126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85" y="522380"/>
            <a:ext cx="3710076" cy="12962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67037" y="6473740"/>
            <a:ext cx="324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5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075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4685" y="5783855"/>
            <a:ext cx="10972800" cy="557952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Censored cover sent to Alien Enemy Internment camp. </a:t>
            </a:r>
            <a:endParaRPr lang="en-US" sz="36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482" y="672029"/>
            <a:ext cx="7649003" cy="499232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909785"/>
              </p:ext>
            </p:extLst>
          </p:nvPr>
        </p:nvGraphicFramePr>
        <p:xfrm>
          <a:off x="578306" y="3149145"/>
          <a:ext cx="3194892" cy="2515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2" r:id="rId5" imgW="10158480" imgH="6463440" progId="">
                  <p:embed/>
                </p:oleObj>
              </mc:Choice>
              <mc:Fallback>
                <p:oleObj r:id="rId5" imgW="10158480" imgH="64634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8306" y="3149145"/>
                        <a:ext cx="3194892" cy="25152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8426255"/>
              </p:ext>
            </p:extLst>
          </p:nvPr>
        </p:nvGraphicFramePr>
        <p:xfrm>
          <a:off x="578306" y="672029"/>
          <a:ext cx="3194892" cy="2357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3" r:id="rId7" imgW="21828240" imgH="13714200" progId="">
                  <p:embed/>
                </p:oleObj>
              </mc:Choice>
              <mc:Fallback>
                <p:oleObj r:id="rId7" imgW="218282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8306" y="672029"/>
                        <a:ext cx="3194892" cy="23576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867037" y="6473740"/>
            <a:ext cx="324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6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727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4685" y="5772839"/>
            <a:ext cx="10972800" cy="568968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Two covers mailed to secret “atomic” PO box addresses. </a:t>
            </a:r>
            <a:endParaRPr lang="en-US" sz="36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396" y="477422"/>
            <a:ext cx="5441089" cy="3002842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7533680"/>
              </p:ext>
            </p:extLst>
          </p:nvPr>
        </p:nvGraphicFramePr>
        <p:xfrm>
          <a:off x="504941" y="477422"/>
          <a:ext cx="5409476" cy="3532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2" r:id="rId5" imgW="6145920" imgH="4012560" progId="">
                  <p:embed/>
                </p:oleObj>
              </mc:Choice>
              <mc:Fallback>
                <p:oleObj r:id="rId5" imgW="6145920" imgH="4012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4941" y="477422"/>
                        <a:ext cx="5409476" cy="3532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287" y="3227332"/>
            <a:ext cx="3068198" cy="24864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85" y="3662833"/>
            <a:ext cx="1843286" cy="20509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4941" y="4176345"/>
            <a:ext cx="55433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P.O. Box 1663 - used by Civilian technical personnel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P.O. Box 180 -  used by Military technical personnel (until the end of 1944, P.O. Box 1663 was used for both types of technical personnel)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039" y="4010140"/>
            <a:ext cx="1043978" cy="13085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67037" y="6473740"/>
            <a:ext cx="324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7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164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4685" y="5772839"/>
            <a:ext cx="10972800" cy="568967"/>
          </a:xfrm>
        </p:spPr>
        <p:txBody>
          <a:bodyPr>
            <a:noAutofit/>
          </a:bodyPr>
          <a:lstStyle/>
          <a:p>
            <a:r>
              <a:rPr lang="en-US" sz="35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Sent to Jewish Internment Camp.  Note “German Written.”</a:t>
            </a:r>
            <a:endParaRPr lang="en-US" sz="35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685" y="650008"/>
            <a:ext cx="8956636" cy="4997721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602401"/>
              </p:ext>
            </p:extLst>
          </p:nvPr>
        </p:nvGraphicFramePr>
        <p:xfrm>
          <a:off x="8703325" y="2515517"/>
          <a:ext cx="2874160" cy="3132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2" r:id="rId5" imgW="4101480" imgH="4469760" progId="">
                  <p:embed/>
                </p:oleObj>
              </mc:Choice>
              <mc:Fallback>
                <p:oleObj r:id="rId5" imgW="4101480" imgH="44697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703325" y="2515517"/>
                        <a:ext cx="2874160" cy="3132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867037" y="6473740"/>
            <a:ext cx="324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8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84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4685" y="5772839"/>
            <a:ext cx="10972800" cy="568967"/>
          </a:xfrm>
        </p:spPr>
        <p:txBody>
          <a:bodyPr>
            <a:no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Berlin Sans FB" panose="020E0602020502020306" pitchFamily="34" charset="0"/>
              </a:rPr>
              <a:t>Ellis Island </a:t>
            </a:r>
            <a:r>
              <a:rPr lang="en-US" sz="35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cover - lawyer </a:t>
            </a:r>
            <a:r>
              <a:rPr lang="en-US" sz="3500" dirty="0">
                <a:solidFill>
                  <a:schemeClr val="bg1"/>
                </a:solidFill>
                <a:latin typeface="Berlin Sans FB" panose="020E0602020502020306" pitchFamily="34" charset="0"/>
              </a:rPr>
              <a:t>to a detained </a:t>
            </a:r>
            <a:r>
              <a:rPr lang="en-US" sz="35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immigrant.</a:t>
            </a:r>
            <a:endParaRPr lang="en-US" sz="35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7037" y="6473740"/>
            <a:ext cx="324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9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55363" y="1057965"/>
            <a:ext cx="14116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One of several temporary detention camps run by </a:t>
            </a:r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the </a:t>
            </a:r>
            <a:r>
              <a:rPr lang="en-US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Department </a:t>
            </a:r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of </a:t>
            </a:r>
            <a:r>
              <a:rPr lang="en-US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Justice for mostly German and Italian national POWs and enemies of the state.</a:t>
            </a:r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2019122"/>
              </p:ext>
            </p:extLst>
          </p:nvPr>
        </p:nvGraphicFramePr>
        <p:xfrm>
          <a:off x="604686" y="496103"/>
          <a:ext cx="9079142" cy="4092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6" r:id="rId4" imgW="11466360" imgH="5168160" progId="">
                  <p:embed/>
                </p:oleObj>
              </mc:Choice>
              <mc:Fallback>
                <p:oleObj r:id="rId4" imgW="11466360" imgH="5168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4686" y="496103"/>
                        <a:ext cx="9079142" cy="4092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2349156"/>
              </p:ext>
            </p:extLst>
          </p:nvPr>
        </p:nvGraphicFramePr>
        <p:xfrm>
          <a:off x="6582013" y="3407156"/>
          <a:ext cx="3707064" cy="2185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7" r:id="rId6" imgW="3682440" imgH="2171160" progId="">
                  <p:embed/>
                </p:oleObj>
              </mc:Choice>
              <mc:Fallback>
                <p:oleObj r:id="rId6" imgW="3682440" imgH="2171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82013" y="3407156"/>
                        <a:ext cx="3707064" cy="21858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417" y="3407156"/>
            <a:ext cx="3415453" cy="218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48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292</Words>
  <Application>Microsoft Office PowerPoint</Application>
  <PresentationFormat>Widescreen</PresentationFormat>
  <Paragraphs>44</Paragraphs>
  <Slides>17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Berlin Sans FB</vt:lpstr>
      <vt:lpstr>Calibri</vt:lpstr>
      <vt:lpstr>Calibri Light</vt:lpstr>
      <vt:lpstr>Office Theme</vt:lpstr>
      <vt:lpstr>The 3c Win the War Stamp 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3c Win the War Stamp - Common Stamp, Uncommon Usage</dc:title>
  <dc:creator>Tom Fortunato</dc:creator>
  <cp:lastModifiedBy>Tom Fortunato</cp:lastModifiedBy>
  <cp:revision>42</cp:revision>
  <dcterms:created xsi:type="dcterms:W3CDTF">2023-03-09T01:44:32Z</dcterms:created>
  <dcterms:modified xsi:type="dcterms:W3CDTF">2023-03-09T21:23:07Z</dcterms:modified>
</cp:coreProperties>
</file>