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305" r:id="rId4"/>
    <p:sldId id="302" r:id="rId5"/>
    <p:sldId id="306" r:id="rId6"/>
    <p:sldId id="283" r:id="rId7"/>
    <p:sldId id="284" r:id="rId8"/>
    <p:sldId id="276" r:id="rId9"/>
    <p:sldId id="275" r:id="rId10"/>
    <p:sldId id="274" r:id="rId11"/>
    <p:sldId id="273" r:id="rId12"/>
    <p:sldId id="294" r:id="rId13"/>
    <p:sldId id="313" r:id="rId14"/>
    <p:sldId id="296" r:id="rId15"/>
    <p:sldId id="297" r:id="rId16"/>
    <p:sldId id="298" r:id="rId17"/>
    <p:sldId id="299" r:id="rId18"/>
    <p:sldId id="308" r:id="rId19"/>
    <p:sldId id="309" r:id="rId20"/>
    <p:sldId id="300" r:id="rId21"/>
    <p:sldId id="310" r:id="rId22"/>
    <p:sldId id="311" r:id="rId23"/>
    <p:sldId id="312" r:id="rId24"/>
    <p:sldId id="301" r:id="rId2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1242"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12C697-9D6D-56B5-AB4F-05010C98409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FE7A56B8-9AA5-6FC2-0FE2-BE272B9E83C9}"/>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568D1FAB-BB69-41DD-8CE6-915007553E92}" type="datetimeFigureOut">
              <a:rPr lang="en-US"/>
              <a:pPr>
                <a:defRPr/>
              </a:pPr>
              <a:t>3/23/2026</a:t>
            </a:fld>
            <a:endParaRPr lang="en-US"/>
          </a:p>
        </p:txBody>
      </p:sp>
      <p:sp>
        <p:nvSpPr>
          <p:cNvPr id="4" name="Slide Image Placeholder 3">
            <a:extLst>
              <a:ext uri="{FF2B5EF4-FFF2-40B4-BE49-F238E27FC236}">
                <a16:creationId xmlns:a16="http://schemas.microsoft.com/office/drawing/2014/main" id="{D5692A06-8890-5A5B-C047-6EE8A99ECB41}"/>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6F4A6F0-62DD-1205-32EA-F47430FC1C77}"/>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9FD1F35-E6BC-B9AE-2294-BB31F959A12A}"/>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CE3BCDBB-1881-E5FD-5FB2-F431CB60203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CB31660D-433C-4B8D-A833-C041746CB1F4}"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31660D-433C-4B8D-A833-C041746CB1F4}" type="slidenum">
              <a:rPr lang="en-US" altLang="en-US" smtClean="0"/>
              <a:pPr/>
              <a:t>8</a:t>
            </a:fld>
            <a:endParaRPr lang="en-US" altLang="en-US"/>
          </a:p>
        </p:txBody>
      </p:sp>
    </p:spTree>
    <p:extLst>
      <p:ext uri="{BB962C8B-B14F-4D97-AF65-F5344CB8AC3E}">
        <p14:creationId xmlns:p14="http://schemas.microsoft.com/office/powerpoint/2010/main" val="3147808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93F7FA36-CA8F-1535-8E5C-327CF7B161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2C6AE3F6-2260-D0F6-5140-EA7A41C160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292" name="Slide Number Placeholder 3">
            <a:extLst>
              <a:ext uri="{FF2B5EF4-FFF2-40B4-BE49-F238E27FC236}">
                <a16:creationId xmlns:a16="http://schemas.microsoft.com/office/drawing/2014/main" id="{8F93E113-2D09-477C-E4B7-C70373F33B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FB23D0-8A6D-43B4-BB7C-E5D25EA53601}" type="slidenum">
              <a:rPr lang="en-US" altLang="en-US"/>
              <a:pPr>
                <a:spcBef>
                  <a:spcPct val="0"/>
                </a:spcBef>
              </a:pPr>
              <a:t>10</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9A394EE0-4D72-EE28-FD39-BDED76F74F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EFE371D4-8878-A40E-CD4E-62FA48A0E6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60" name="Slide Number Placeholder 3">
            <a:extLst>
              <a:ext uri="{FF2B5EF4-FFF2-40B4-BE49-F238E27FC236}">
                <a16:creationId xmlns:a16="http://schemas.microsoft.com/office/drawing/2014/main" id="{D18C17C9-BD55-9AC4-EFDB-0FABA03406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D171B46-C771-4888-A48F-937C794499A6}" type="slidenum">
              <a:rPr lang="en-US" altLang="en-US"/>
              <a:pPr>
                <a:spcBef>
                  <a:spcPct val="0"/>
                </a:spcBef>
              </a:pPr>
              <a:t>15</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5A6061EA-683A-4E46-A87B-C031368CC4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550A1030-4025-14BC-47D0-60BFD43EA2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580" name="Slide Number Placeholder 3">
            <a:extLst>
              <a:ext uri="{FF2B5EF4-FFF2-40B4-BE49-F238E27FC236}">
                <a16:creationId xmlns:a16="http://schemas.microsoft.com/office/drawing/2014/main" id="{0AE38A08-C7B0-3A12-59FB-8213A42FC4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5A6C03E-A3FB-436B-B302-7004016CEB09}" type="slidenum">
              <a:rPr lang="en-US" altLang="en-US"/>
              <a:pPr>
                <a:spcBef>
                  <a:spcPct val="0"/>
                </a:spcBef>
              </a:pPr>
              <a:t>24</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94DA0E7-CB12-F975-6A5B-4EE73FCB937E}"/>
              </a:ext>
            </a:extLst>
          </p:cNvPr>
          <p:cNvSpPr>
            <a:spLocks noGrp="1"/>
          </p:cNvSpPr>
          <p:nvPr>
            <p:ph type="dt" sz="half" idx="10"/>
          </p:nvPr>
        </p:nvSpPr>
        <p:spPr/>
        <p:txBody>
          <a:bodyPr/>
          <a:lstStyle>
            <a:lvl1pPr>
              <a:defRPr/>
            </a:lvl1pPr>
          </a:lstStyle>
          <a:p>
            <a:pPr>
              <a:defRPr/>
            </a:pPr>
            <a:fld id="{97642B2F-85D0-41ED-B834-075343F00491}" type="datetimeFigureOut">
              <a:rPr lang="en-US"/>
              <a:pPr>
                <a:defRPr/>
              </a:pPr>
              <a:t>3/23/2026</a:t>
            </a:fld>
            <a:endParaRPr lang="en-US"/>
          </a:p>
        </p:txBody>
      </p:sp>
      <p:sp>
        <p:nvSpPr>
          <p:cNvPr id="5" name="Footer Placeholder 4">
            <a:extLst>
              <a:ext uri="{FF2B5EF4-FFF2-40B4-BE49-F238E27FC236}">
                <a16:creationId xmlns:a16="http://schemas.microsoft.com/office/drawing/2014/main" id="{0E5EA33A-4456-B177-2ACC-21F0D2463A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7B66ADF-6276-A555-C30A-CC9FB2D75425}"/>
              </a:ext>
            </a:extLst>
          </p:cNvPr>
          <p:cNvSpPr>
            <a:spLocks noGrp="1"/>
          </p:cNvSpPr>
          <p:nvPr>
            <p:ph type="sldNum" sz="quarter" idx="12"/>
          </p:nvPr>
        </p:nvSpPr>
        <p:spPr/>
        <p:txBody>
          <a:bodyPr/>
          <a:lstStyle>
            <a:lvl1pPr>
              <a:defRPr/>
            </a:lvl1pPr>
          </a:lstStyle>
          <a:p>
            <a:fld id="{C6FF5208-6B37-44D4-B135-B6B6D0E10C2C}" type="slidenum">
              <a:rPr lang="en-US" altLang="en-US"/>
              <a:pPr/>
              <a:t>‹#›</a:t>
            </a:fld>
            <a:endParaRPr lang="en-US" altLang="en-US"/>
          </a:p>
        </p:txBody>
      </p:sp>
    </p:spTree>
    <p:extLst>
      <p:ext uri="{BB962C8B-B14F-4D97-AF65-F5344CB8AC3E}">
        <p14:creationId xmlns:p14="http://schemas.microsoft.com/office/powerpoint/2010/main" val="1437432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96853-34DE-B97D-39A4-718EA731578A}"/>
              </a:ext>
            </a:extLst>
          </p:cNvPr>
          <p:cNvSpPr>
            <a:spLocks noGrp="1"/>
          </p:cNvSpPr>
          <p:nvPr>
            <p:ph type="dt" sz="half" idx="10"/>
          </p:nvPr>
        </p:nvSpPr>
        <p:spPr/>
        <p:txBody>
          <a:bodyPr/>
          <a:lstStyle>
            <a:lvl1pPr>
              <a:defRPr/>
            </a:lvl1pPr>
          </a:lstStyle>
          <a:p>
            <a:pPr>
              <a:defRPr/>
            </a:pPr>
            <a:fld id="{7BB1477A-8CB0-4F63-8DD2-E73FB38DB899}" type="datetimeFigureOut">
              <a:rPr lang="en-US"/>
              <a:pPr>
                <a:defRPr/>
              </a:pPr>
              <a:t>3/23/2026</a:t>
            </a:fld>
            <a:endParaRPr lang="en-US"/>
          </a:p>
        </p:txBody>
      </p:sp>
      <p:sp>
        <p:nvSpPr>
          <p:cNvPr id="5" name="Footer Placeholder 4">
            <a:extLst>
              <a:ext uri="{FF2B5EF4-FFF2-40B4-BE49-F238E27FC236}">
                <a16:creationId xmlns:a16="http://schemas.microsoft.com/office/drawing/2014/main" id="{37A3CB0A-F3FF-7544-D83D-8A30E06BAA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3EE153C-CBF1-3065-D6F7-A3FBD5DAA977}"/>
              </a:ext>
            </a:extLst>
          </p:cNvPr>
          <p:cNvSpPr>
            <a:spLocks noGrp="1"/>
          </p:cNvSpPr>
          <p:nvPr>
            <p:ph type="sldNum" sz="quarter" idx="12"/>
          </p:nvPr>
        </p:nvSpPr>
        <p:spPr/>
        <p:txBody>
          <a:bodyPr/>
          <a:lstStyle>
            <a:lvl1pPr>
              <a:defRPr/>
            </a:lvl1pPr>
          </a:lstStyle>
          <a:p>
            <a:fld id="{E818B877-C60E-44C3-868C-B3E7929F95B1}" type="slidenum">
              <a:rPr lang="en-US" altLang="en-US"/>
              <a:pPr/>
              <a:t>‹#›</a:t>
            </a:fld>
            <a:endParaRPr lang="en-US" altLang="en-US"/>
          </a:p>
        </p:txBody>
      </p:sp>
    </p:spTree>
    <p:extLst>
      <p:ext uri="{BB962C8B-B14F-4D97-AF65-F5344CB8AC3E}">
        <p14:creationId xmlns:p14="http://schemas.microsoft.com/office/powerpoint/2010/main" val="1808824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63E2B4-CAB4-36CA-A601-1D1B6582CABE}"/>
              </a:ext>
            </a:extLst>
          </p:cNvPr>
          <p:cNvSpPr>
            <a:spLocks noGrp="1"/>
          </p:cNvSpPr>
          <p:nvPr>
            <p:ph type="dt" sz="half" idx="10"/>
          </p:nvPr>
        </p:nvSpPr>
        <p:spPr/>
        <p:txBody>
          <a:bodyPr/>
          <a:lstStyle>
            <a:lvl1pPr>
              <a:defRPr/>
            </a:lvl1pPr>
          </a:lstStyle>
          <a:p>
            <a:pPr>
              <a:defRPr/>
            </a:pPr>
            <a:fld id="{8B1FE5E9-2775-4D22-92A6-D1EF282545A2}" type="datetimeFigureOut">
              <a:rPr lang="en-US"/>
              <a:pPr>
                <a:defRPr/>
              </a:pPr>
              <a:t>3/23/2026</a:t>
            </a:fld>
            <a:endParaRPr lang="en-US"/>
          </a:p>
        </p:txBody>
      </p:sp>
      <p:sp>
        <p:nvSpPr>
          <p:cNvPr id="5" name="Footer Placeholder 4">
            <a:extLst>
              <a:ext uri="{FF2B5EF4-FFF2-40B4-BE49-F238E27FC236}">
                <a16:creationId xmlns:a16="http://schemas.microsoft.com/office/drawing/2014/main" id="{B5576D8F-2E01-502E-7AF3-A125F80CE49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3C26E8C-B916-F908-1873-80A57EEAADD6}"/>
              </a:ext>
            </a:extLst>
          </p:cNvPr>
          <p:cNvSpPr>
            <a:spLocks noGrp="1"/>
          </p:cNvSpPr>
          <p:nvPr>
            <p:ph type="sldNum" sz="quarter" idx="12"/>
          </p:nvPr>
        </p:nvSpPr>
        <p:spPr/>
        <p:txBody>
          <a:bodyPr/>
          <a:lstStyle>
            <a:lvl1pPr>
              <a:defRPr/>
            </a:lvl1pPr>
          </a:lstStyle>
          <a:p>
            <a:fld id="{80639305-5A4F-48A6-B4F9-30DB02B8672B}" type="slidenum">
              <a:rPr lang="en-US" altLang="en-US"/>
              <a:pPr/>
              <a:t>‹#›</a:t>
            </a:fld>
            <a:endParaRPr lang="en-US" altLang="en-US"/>
          </a:p>
        </p:txBody>
      </p:sp>
    </p:spTree>
    <p:extLst>
      <p:ext uri="{BB962C8B-B14F-4D97-AF65-F5344CB8AC3E}">
        <p14:creationId xmlns:p14="http://schemas.microsoft.com/office/powerpoint/2010/main" val="640387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19800"/>
          </a:xfrm>
        </p:spPr>
        <p:txBody>
          <a:bodyPr/>
          <a:lstStyle>
            <a:lvl1pPr>
              <a:buNone/>
              <a:defRPr sz="2400"/>
            </a:lvl1pPr>
          </a:lstStyle>
          <a:p>
            <a:pPr lvl="0"/>
            <a:endParaRPr lang="en-US" dirty="0"/>
          </a:p>
        </p:txBody>
      </p:sp>
    </p:spTree>
    <p:extLst>
      <p:ext uri="{BB962C8B-B14F-4D97-AF65-F5344CB8AC3E}">
        <p14:creationId xmlns:p14="http://schemas.microsoft.com/office/powerpoint/2010/main" val="3001673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8F32A0-3041-8207-0C61-781CDD8C8C32}"/>
              </a:ext>
            </a:extLst>
          </p:cNvPr>
          <p:cNvSpPr>
            <a:spLocks noGrp="1"/>
          </p:cNvSpPr>
          <p:nvPr>
            <p:ph type="dt" sz="half" idx="10"/>
          </p:nvPr>
        </p:nvSpPr>
        <p:spPr/>
        <p:txBody>
          <a:bodyPr/>
          <a:lstStyle>
            <a:lvl1pPr>
              <a:defRPr/>
            </a:lvl1pPr>
          </a:lstStyle>
          <a:p>
            <a:pPr>
              <a:defRPr/>
            </a:pPr>
            <a:fld id="{062E3397-5D8A-495E-B621-50C064FAF5B0}" type="datetimeFigureOut">
              <a:rPr lang="en-US"/>
              <a:pPr>
                <a:defRPr/>
              </a:pPr>
              <a:t>3/23/2026</a:t>
            </a:fld>
            <a:endParaRPr lang="en-US"/>
          </a:p>
        </p:txBody>
      </p:sp>
      <p:sp>
        <p:nvSpPr>
          <p:cNvPr id="5" name="Footer Placeholder 4">
            <a:extLst>
              <a:ext uri="{FF2B5EF4-FFF2-40B4-BE49-F238E27FC236}">
                <a16:creationId xmlns:a16="http://schemas.microsoft.com/office/drawing/2014/main" id="{D7993DC7-46E5-B337-4F9A-2E62BBCB882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31D7BA-3E97-06B0-A55E-E31B7B2970BE}"/>
              </a:ext>
            </a:extLst>
          </p:cNvPr>
          <p:cNvSpPr>
            <a:spLocks noGrp="1"/>
          </p:cNvSpPr>
          <p:nvPr>
            <p:ph type="sldNum" sz="quarter" idx="12"/>
          </p:nvPr>
        </p:nvSpPr>
        <p:spPr/>
        <p:txBody>
          <a:bodyPr/>
          <a:lstStyle>
            <a:lvl1pPr>
              <a:defRPr/>
            </a:lvl1pPr>
          </a:lstStyle>
          <a:p>
            <a:fld id="{9BB43D09-E28D-4FEC-907D-3AFD2141369C}" type="slidenum">
              <a:rPr lang="en-US" altLang="en-US"/>
              <a:pPr/>
              <a:t>‹#›</a:t>
            </a:fld>
            <a:endParaRPr lang="en-US" altLang="en-US"/>
          </a:p>
        </p:txBody>
      </p:sp>
    </p:spTree>
    <p:extLst>
      <p:ext uri="{BB962C8B-B14F-4D97-AF65-F5344CB8AC3E}">
        <p14:creationId xmlns:p14="http://schemas.microsoft.com/office/powerpoint/2010/main" val="2677233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23A48C2-7CED-0993-89C2-36960A0A5E1A}"/>
              </a:ext>
            </a:extLst>
          </p:cNvPr>
          <p:cNvSpPr>
            <a:spLocks noGrp="1"/>
          </p:cNvSpPr>
          <p:nvPr>
            <p:ph type="dt" sz="half" idx="10"/>
          </p:nvPr>
        </p:nvSpPr>
        <p:spPr/>
        <p:txBody>
          <a:bodyPr/>
          <a:lstStyle>
            <a:lvl1pPr>
              <a:defRPr/>
            </a:lvl1pPr>
          </a:lstStyle>
          <a:p>
            <a:pPr>
              <a:defRPr/>
            </a:pPr>
            <a:fld id="{D7806C0E-627F-43AF-AC0F-39F069404DF3}" type="datetimeFigureOut">
              <a:rPr lang="en-US"/>
              <a:pPr>
                <a:defRPr/>
              </a:pPr>
              <a:t>3/23/2026</a:t>
            </a:fld>
            <a:endParaRPr lang="en-US"/>
          </a:p>
        </p:txBody>
      </p:sp>
      <p:sp>
        <p:nvSpPr>
          <p:cNvPr id="6" name="Footer Placeholder 4">
            <a:extLst>
              <a:ext uri="{FF2B5EF4-FFF2-40B4-BE49-F238E27FC236}">
                <a16:creationId xmlns:a16="http://schemas.microsoft.com/office/drawing/2014/main" id="{BF297C1C-D1DA-D139-0CD2-6DCE0CD610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9734761-C645-19BA-A616-018A298424D1}"/>
              </a:ext>
            </a:extLst>
          </p:cNvPr>
          <p:cNvSpPr>
            <a:spLocks noGrp="1"/>
          </p:cNvSpPr>
          <p:nvPr>
            <p:ph type="sldNum" sz="quarter" idx="12"/>
          </p:nvPr>
        </p:nvSpPr>
        <p:spPr/>
        <p:txBody>
          <a:bodyPr/>
          <a:lstStyle>
            <a:lvl1pPr>
              <a:defRPr/>
            </a:lvl1pPr>
          </a:lstStyle>
          <a:p>
            <a:fld id="{7C1F0755-9286-4EF7-AFB1-03E2FB3546D7}" type="slidenum">
              <a:rPr lang="en-US" altLang="en-US"/>
              <a:pPr/>
              <a:t>‹#›</a:t>
            </a:fld>
            <a:endParaRPr lang="en-US" altLang="en-US"/>
          </a:p>
        </p:txBody>
      </p:sp>
    </p:spTree>
    <p:extLst>
      <p:ext uri="{BB962C8B-B14F-4D97-AF65-F5344CB8AC3E}">
        <p14:creationId xmlns:p14="http://schemas.microsoft.com/office/powerpoint/2010/main" val="2122869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7125E7B-43FD-992B-10D6-E8F20FB32710}"/>
              </a:ext>
            </a:extLst>
          </p:cNvPr>
          <p:cNvSpPr>
            <a:spLocks noGrp="1"/>
          </p:cNvSpPr>
          <p:nvPr>
            <p:ph type="dt" sz="half" idx="10"/>
          </p:nvPr>
        </p:nvSpPr>
        <p:spPr/>
        <p:txBody>
          <a:bodyPr/>
          <a:lstStyle>
            <a:lvl1pPr>
              <a:defRPr/>
            </a:lvl1pPr>
          </a:lstStyle>
          <a:p>
            <a:pPr>
              <a:defRPr/>
            </a:pPr>
            <a:fld id="{A8018E32-238A-45A0-B431-9B837D8DF4CC}" type="datetimeFigureOut">
              <a:rPr lang="en-US"/>
              <a:pPr>
                <a:defRPr/>
              </a:pPr>
              <a:t>3/23/2026</a:t>
            </a:fld>
            <a:endParaRPr lang="en-US"/>
          </a:p>
        </p:txBody>
      </p:sp>
      <p:sp>
        <p:nvSpPr>
          <p:cNvPr id="8" name="Footer Placeholder 4">
            <a:extLst>
              <a:ext uri="{FF2B5EF4-FFF2-40B4-BE49-F238E27FC236}">
                <a16:creationId xmlns:a16="http://schemas.microsoft.com/office/drawing/2014/main" id="{887878CD-AC05-F0DC-B20F-98234EE77F3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BBA9B36-7D37-D0DC-E708-925EC02633C0}"/>
              </a:ext>
            </a:extLst>
          </p:cNvPr>
          <p:cNvSpPr>
            <a:spLocks noGrp="1"/>
          </p:cNvSpPr>
          <p:nvPr>
            <p:ph type="sldNum" sz="quarter" idx="12"/>
          </p:nvPr>
        </p:nvSpPr>
        <p:spPr/>
        <p:txBody>
          <a:bodyPr/>
          <a:lstStyle>
            <a:lvl1pPr>
              <a:defRPr/>
            </a:lvl1pPr>
          </a:lstStyle>
          <a:p>
            <a:fld id="{FD2F23F3-D2D7-42F2-BDB6-60514C875B18}" type="slidenum">
              <a:rPr lang="en-US" altLang="en-US"/>
              <a:pPr/>
              <a:t>‹#›</a:t>
            </a:fld>
            <a:endParaRPr lang="en-US" altLang="en-US"/>
          </a:p>
        </p:txBody>
      </p:sp>
    </p:spTree>
    <p:extLst>
      <p:ext uri="{BB962C8B-B14F-4D97-AF65-F5344CB8AC3E}">
        <p14:creationId xmlns:p14="http://schemas.microsoft.com/office/powerpoint/2010/main" val="1454338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BAD3041-411D-D2B5-148D-0FDB1814E0E0}"/>
              </a:ext>
            </a:extLst>
          </p:cNvPr>
          <p:cNvSpPr>
            <a:spLocks noGrp="1"/>
          </p:cNvSpPr>
          <p:nvPr>
            <p:ph type="dt" sz="half" idx="10"/>
          </p:nvPr>
        </p:nvSpPr>
        <p:spPr/>
        <p:txBody>
          <a:bodyPr/>
          <a:lstStyle>
            <a:lvl1pPr>
              <a:defRPr/>
            </a:lvl1pPr>
          </a:lstStyle>
          <a:p>
            <a:pPr>
              <a:defRPr/>
            </a:pPr>
            <a:fld id="{38ED4457-C3C0-4354-83F8-B7C804783D1F}" type="datetimeFigureOut">
              <a:rPr lang="en-US"/>
              <a:pPr>
                <a:defRPr/>
              </a:pPr>
              <a:t>3/23/2026</a:t>
            </a:fld>
            <a:endParaRPr lang="en-US"/>
          </a:p>
        </p:txBody>
      </p:sp>
      <p:sp>
        <p:nvSpPr>
          <p:cNvPr id="4" name="Footer Placeholder 4">
            <a:extLst>
              <a:ext uri="{FF2B5EF4-FFF2-40B4-BE49-F238E27FC236}">
                <a16:creationId xmlns:a16="http://schemas.microsoft.com/office/drawing/2014/main" id="{E2025333-ADC5-D53D-8FEF-F10A5231342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E2DDAAE-9BEF-8D58-D9FF-2C608CF1600E}"/>
              </a:ext>
            </a:extLst>
          </p:cNvPr>
          <p:cNvSpPr>
            <a:spLocks noGrp="1"/>
          </p:cNvSpPr>
          <p:nvPr>
            <p:ph type="sldNum" sz="quarter" idx="12"/>
          </p:nvPr>
        </p:nvSpPr>
        <p:spPr/>
        <p:txBody>
          <a:bodyPr/>
          <a:lstStyle>
            <a:lvl1pPr>
              <a:defRPr/>
            </a:lvl1pPr>
          </a:lstStyle>
          <a:p>
            <a:fld id="{93276334-6916-48B7-A23C-2F3EC3CAA645}" type="slidenum">
              <a:rPr lang="en-US" altLang="en-US"/>
              <a:pPr/>
              <a:t>‹#›</a:t>
            </a:fld>
            <a:endParaRPr lang="en-US" altLang="en-US"/>
          </a:p>
        </p:txBody>
      </p:sp>
    </p:spTree>
    <p:extLst>
      <p:ext uri="{BB962C8B-B14F-4D97-AF65-F5344CB8AC3E}">
        <p14:creationId xmlns:p14="http://schemas.microsoft.com/office/powerpoint/2010/main" val="4145502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F046E77-93EE-39A3-0BDF-56D35DCDBBE1}"/>
              </a:ext>
            </a:extLst>
          </p:cNvPr>
          <p:cNvSpPr>
            <a:spLocks noGrp="1"/>
          </p:cNvSpPr>
          <p:nvPr>
            <p:ph type="dt" sz="half" idx="10"/>
          </p:nvPr>
        </p:nvSpPr>
        <p:spPr/>
        <p:txBody>
          <a:bodyPr/>
          <a:lstStyle>
            <a:lvl1pPr>
              <a:defRPr/>
            </a:lvl1pPr>
          </a:lstStyle>
          <a:p>
            <a:pPr>
              <a:defRPr/>
            </a:pPr>
            <a:fld id="{A165B87B-E7DF-4DBB-9974-BAC66635C282}" type="datetimeFigureOut">
              <a:rPr lang="en-US"/>
              <a:pPr>
                <a:defRPr/>
              </a:pPr>
              <a:t>3/23/2026</a:t>
            </a:fld>
            <a:endParaRPr lang="en-US"/>
          </a:p>
        </p:txBody>
      </p:sp>
      <p:sp>
        <p:nvSpPr>
          <p:cNvPr id="3" name="Footer Placeholder 4">
            <a:extLst>
              <a:ext uri="{FF2B5EF4-FFF2-40B4-BE49-F238E27FC236}">
                <a16:creationId xmlns:a16="http://schemas.microsoft.com/office/drawing/2014/main" id="{CD02DAE4-0D75-EE64-AD78-C663979B3DD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054DEA0-CA3A-3F89-A4D0-ED5AC2DB1DD3}"/>
              </a:ext>
            </a:extLst>
          </p:cNvPr>
          <p:cNvSpPr>
            <a:spLocks noGrp="1"/>
          </p:cNvSpPr>
          <p:nvPr>
            <p:ph type="sldNum" sz="quarter" idx="12"/>
          </p:nvPr>
        </p:nvSpPr>
        <p:spPr/>
        <p:txBody>
          <a:bodyPr/>
          <a:lstStyle>
            <a:lvl1pPr>
              <a:defRPr/>
            </a:lvl1pPr>
          </a:lstStyle>
          <a:p>
            <a:fld id="{E072E4F2-2072-4734-BBE9-7C75AC8ADB2E}" type="slidenum">
              <a:rPr lang="en-US" altLang="en-US"/>
              <a:pPr/>
              <a:t>‹#›</a:t>
            </a:fld>
            <a:endParaRPr lang="en-US" altLang="en-US"/>
          </a:p>
        </p:txBody>
      </p:sp>
    </p:spTree>
    <p:extLst>
      <p:ext uri="{BB962C8B-B14F-4D97-AF65-F5344CB8AC3E}">
        <p14:creationId xmlns:p14="http://schemas.microsoft.com/office/powerpoint/2010/main" val="1303239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45BEDB3-0D3B-8DAF-9A78-DEB318E388BA}"/>
              </a:ext>
            </a:extLst>
          </p:cNvPr>
          <p:cNvSpPr>
            <a:spLocks noGrp="1"/>
          </p:cNvSpPr>
          <p:nvPr>
            <p:ph type="dt" sz="half" idx="10"/>
          </p:nvPr>
        </p:nvSpPr>
        <p:spPr/>
        <p:txBody>
          <a:bodyPr/>
          <a:lstStyle>
            <a:lvl1pPr>
              <a:defRPr/>
            </a:lvl1pPr>
          </a:lstStyle>
          <a:p>
            <a:pPr>
              <a:defRPr/>
            </a:pPr>
            <a:fld id="{D86AFCF2-4251-4749-8AE2-AEA27B865F71}" type="datetimeFigureOut">
              <a:rPr lang="en-US"/>
              <a:pPr>
                <a:defRPr/>
              </a:pPr>
              <a:t>3/23/2026</a:t>
            </a:fld>
            <a:endParaRPr lang="en-US"/>
          </a:p>
        </p:txBody>
      </p:sp>
      <p:sp>
        <p:nvSpPr>
          <p:cNvPr id="6" name="Footer Placeholder 4">
            <a:extLst>
              <a:ext uri="{FF2B5EF4-FFF2-40B4-BE49-F238E27FC236}">
                <a16:creationId xmlns:a16="http://schemas.microsoft.com/office/drawing/2014/main" id="{CDC88A78-A9B0-CAD8-5145-47A0E9BCDBB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E4F370F-A6EB-6D48-24C7-8940C755FAD6}"/>
              </a:ext>
            </a:extLst>
          </p:cNvPr>
          <p:cNvSpPr>
            <a:spLocks noGrp="1"/>
          </p:cNvSpPr>
          <p:nvPr>
            <p:ph type="sldNum" sz="quarter" idx="12"/>
          </p:nvPr>
        </p:nvSpPr>
        <p:spPr/>
        <p:txBody>
          <a:bodyPr/>
          <a:lstStyle>
            <a:lvl1pPr>
              <a:defRPr/>
            </a:lvl1pPr>
          </a:lstStyle>
          <a:p>
            <a:fld id="{38A01F7B-E593-4A66-B5C5-5CC6DC542047}" type="slidenum">
              <a:rPr lang="en-US" altLang="en-US"/>
              <a:pPr/>
              <a:t>‹#›</a:t>
            </a:fld>
            <a:endParaRPr lang="en-US" altLang="en-US"/>
          </a:p>
        </p:txBody>
      </p:sp>
    </p:spTree>
    <p:extLst>
      <p:ext uri="{BB962C8B-B14F-4D97-AF65-F5344CB8AC3E}">
        <p14:creationId xmlns:p14="http://schemas.microsoft.com/office/powerpoint/2010/main" val="1607684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33F28FC-710B-7020-9D13-E7208C89F3F0}"/>
              </a:ext>
            </a:extLst>
          </p:cNvPr>
          <p:cNvSpPr>
            <a:spLocks noGrp="1"/>
          </p:cNvSpPr>
          <p:nvPr>
            <p:ph type="dt" sz="half" idx="10"/>
          </p:nvPr>
        </p:nvSpPr>
        <p:spPr/>
        <p:txBody>
          <a:bodyPr/>
          <a:lstStyle>
            <a:lvl1pPr>
              <a:defRPr/>
            </a:lvl1pPr>
          </a:lstStyle>
          <a:p>
            <a:pPr>
              <a:defRPr/>
            </a:pPr>
            <a:fld id="{7C6341F0-DA35-4EC9-9ABE-29926CAE0510}" type="datetimeFigureOut">
              <a:rPr lang="en-US"/>
              <a:pPr>
                <a:defRPr/>
              </a:pPr>
              <a:t>3/23/2026</a:t>
            </a:fld>
            <a:endParaRPr lang="en-US"/>
          </a:p>
        </p:txBody>
      </p:sp>
      <p:sp>
        <p:nvSpPr>
          <p:cNvPr id="6" name="Footer Placeholder 4">
            <a:extLst>
              <a:ext uri="{FF2B5EF4-FFF2-40B4-BE49-F238E27FC236}">
                <a16:creationId xmlns:a16="http://schemas.microsoft.com/office/drawing/2014/main" id="{E69380E4-D3B1-36AD-A9DF-EDF6F8973FE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B46048E-925C-9877-31C4-614BE59677F9}"/>
              </a:ext>
            </a:extLst>
          </p:cNvPr>
          <p:cNvSpPr>
            <a:spLocks noGrp="1"/>
          </p:cNvSpPr>
          <p:nvPr>
            <p:ph type="sldNum" sz="quarter" idx="12"/>
          </p:nvPr>
        </p:nvSpPr>
        <p:spPr/>
        <p:txBody>
          <a:bodyPr/>
          <a:lstStyle>
            <a:lvl1pPr>
              <a:defRPr/>
            </a:lvl1pPr>
          </a:lstStyle>
          <a:p>
            <a:fld id="{6254BC1E-3750-4E55-A3AD-2D17273D7BBD}" type="slidenum">
              <a:rPr lang="en-US" altLang="en-US"/>
              <a:pPr/>
              <a:t>‹#›</a:t>
            </a:fld>
            <a:endParaRPr lang="en-US" altLang="en-US"/>
          </a:p>
        </p:txBody>
      </p:sp>
    </p:spTree>
    <p:extLst>
      <p:ext uri="{BB962C8B-B14F-4D97-AF65-F5344CB8AC3E}">
        <p14:creationId xmlns:p14="http://schemas.microsoft.com/office/powerpoint/2010/main" val="531505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74000">
              <a:srgbClr val="BDCFE6"/>
            </a:gs>
            <a:gs pos="44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34C7984-8F99-6F7C-4C48-1D18B95750A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B9DC524-04F0-B9C2-F2CB-E21402DB705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AF5A705-4FC0-BBDF-D09F-571DB46BA18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42FCAB4-8928-4D59-9B2F-F9055EE196AB}" type="datetimeFigureOut">
              <a:rPr lang="en-US"/>
              <a:pPr>
                <a:defRPr/>
              </a:pPr>
              <a:t>3/23/2026</a:t>
            </a:fld>
            <a:endParaRPr lang="en-US"/>
          </a:p>
        </p:txBody>
      </p:sp>
      <p:sp>
        <p:nvSpPr>
          <p:cNvPr id="5" name="Footer Placeholder 4">
            <a:extLst>
              <a:ext uri="{FF2B5EF4-FFF2-40B4-BE49-F238E27FC236}">
                <a16:creationId xmlns:a16="http://schemas.microsoft.com/office/drawing/2014/main" id="{7FF6E58A-B708-8E77-13AF-D62195A4243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ACA1C7EA-4C58-E923-4E92-D99DF66F8AE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43DDAF44-C5F6-4915-8AB4-B79625C10C0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oleObject" Target="../embeddings/oleObject12.bin"/><Relationship Id="rId3" Type="http://schemas.openxmlformats.org/officeDocument/2006/relationships/oleObject" Target="../embeddings/oleObject11.bin"/><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emf"/><Relationship Id="rId14" Type="http://schemas.openxmlformats.org/officeDocument/2006/relationships/image" Target="../media/image35.emf"/></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emf"/><Relationship Id="rId2" Type="http://schemas.openxmlformats.org/officeDocument/2006/relationships/oleObject" Target="../embeddings/oleObject13.bin"/><Relationship Id="rId1" Type="http://schemas.openxmlformats.org/officeDocument/2006/relationships/slideLayout" Target="../slideLayouts/slideLayout2.xml"/><Relationship Id="rId6" Type="http://schemas.openxmlformats.org/officeDocument/2006/relationships/oleObject" Target="../embeddings/oleObject14.bin"/><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3.emf"/><Relationship Id="rId13" Type="http://schemas.openxmlformats.org/officeDocument/2006/relationships/oleObject" Target="../embeddings/oleObject20.bin"/><Relationship Id="rId3" Type="http://schemas.openxmlformats.org/officeDocument/2006/relationships/oleObject" Target="../embeddings/oleObject15.bin"/><Relationship Id="rId7" Type="http://schemas.openxmlformats.org/officeDocument/2006/relationships/oleObject" Target="../embeddings/oleObject17.bin"/><Relationship Id="rId12" Type="http://schemas.openxmlformats.org/officeDocument/2006/relationships/image" Target="../media/image45.emf"/><Relationship Id="rId2" Type="http://schemas.openxmlformats.org/officeDocument/2006/relationships/image" Target="../media/image40.emf"/><Relationship Id="rId1" Type="http://schemas.openxmlformats.org/officeDocument/2006/relationships/slideLayout" Target="../slideLayouts/slideLayout2.xml"/><Relationship Id="rId6" Type="http://schemas.openxmlformats.org/officeDocument/2006/relationships/image" Target="../media/image42.emf"/><Relationship Id="rId11" Type="http://schemas.openxmlformats.org/officeDocument/2006/relationships/oleObject" Target="../embeddings/oleObject19.bin"/><Relationship Id="rId5" Type="http://schemas.openxmlformats.org/officeDocument/2006/relationships/oleObject" Target="../embeddings/oleObject16.bin"/><Relationship Id="rId15" Type="http://schemas.openxmlformats.org/officeDocument/2006/relationships/image" Target="../media/image47.png"/><Relationship Id="rId10" Type="http://schemas.openxmlformats.org/officeDocument/2006/relationships/image" Target="../media/image44.emf"/><Relationship Id="rId4" Type="http://schemas.openxmlformats.org/officeDocument/2006/relationships/image" Target="../media/image41.emf"/><Relationship Id="rId9" Type="http://schemas.openxmlformats.org/officeDocument/2006/relationships/oleObject" Target="../embeddings/oleObject18.bin"/><Relationship Id="rId14" Type="http://schemas.openxmlformats.org/officeDocument/2006/relationships/image" Target="../media/image46.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image" Target="../media/image48.emf"/><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25.bin"/><Relationship Id="rId13" Type="http://schemas.openxmlformats.org/officeDocument/2006/relationships/image" Target="../media/image55.emf"/><Relationship Id="rId3" Type="http://schemas.openxmlformats.org/officeDocument/2006/relationships/image" Target="../media/image50.png"/><Relationship Id="rId7" Type="http://schemas.openxmlformats.org/officeDocument/2006/relationships/image" Target="../media/image52.emf"/><Relationship Id="rId12" Type="http://schemas.openxmlformats.org/officeDocument/2006/relationships/oleObject" Target="../embeddings/oleObject27.bin"/><Relationship Id="rId2" Type="http://schemas.openxmlformats.org/officeDocument/2006/relationships/oleObject" Target="../embeddings/oleObject22.bin"/><Relationship Id="rId16"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oleObject" Target="../embeddings/oleObject24.bin"/><Relationship Id="rId11" Type="http://schemas.openxmlformats.org/officeDocument/2006/relationships/image" Target="../media/image54.emf"/><Relationship Id="rId5" Type="http://schemas.openxmlformats.org/officeDocument/2006/relationships/image" Target="../media/image51.emf"/><Relationship Id="rId15" Type="http://schemas.openxmlformats.org/officeDocument/2006/relationships/image" Target="../media/image56.emf"/><Relationship Id="rId10" Type="http://schemas.openxmlformats.org/officeDocument/2006/relationships/oleObject" Target="../embeddings/oleObject26.bin"/><Relationship Id="rId4" Type="http://schemas.openxmlformats.org/officeDocument/2006/relationships/oleObject" Target="../embeddings/oleObject23.bin"/><Relationship Id="rId9" Type="http://schemas.openxmlformats.org/officeDocument/2006/relationships/image" Target="../media/image53.emf"/><Relationship Id="rId14" Type="http://schemas.openxmlformats.org/officeDocument/2006/relationships/oleObject" Target="../embeddings/oleObject28.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9.bin"/><Relationship Id="rId7"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9.emf"/><Relationship Id="rId5" Type="http://schemas.openxmlformats.org/officeDocument/2006/relationships/oleObject" Target="../embeddings/oleObject30.bin"/><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4.bin"/><Relationship Id="rId13" Type="http://schemas.openxmlformats.org/officeDocument/2006/relationships/image" Target="../media/image66.emf"/><Relationship Id="rId3" Type="http://schemas.openxmlformats.org/officeDocument/2006/relationships/image" Target="../media/image61.emf"/><Relationship Id="rId7" Type="http://schemas.openxmlformats.org/officeDocument/2006/relationships/image" Target="../media/image63.emf"/><Relationship Id="rId12" Type="http://schemas.openxmlformats.org/officeDocument/2006/relationships/oleObject" Target="../embeddings/oleObject36.bin"/><Relationship Id="rId2" Type="http://schemas.openxmlformats.org/officeDocument/2006/relationships/oleObject" Target="../embeddings/oleObject31.bin"/><Relationship Id="rId1" Type="http://schemas.openxmlformats.org/officeDocument/2006/relationships/slideLayout" Target="../slideLayouts/slideLayout2.xml"/><Relationship Id="rId6" Type="http://schemas.openxmlformats.org/officeDocument/2006/relationships/oleObject" Target="../embeddings/oleObject33.bin"/><Relationship Id="rId11" Type="http://schemas.openxmlformats.org/officeDocument/2006/relationships/image" Target="../media/image65.emf"/><Relationship Id="rId5" Type="http://schemas.openxmlformats.org/officeDocument/2006/relationships/image" Target="../media/image62.emf"/><Relationship Id="rId15" Type="http://schemas.openxmlformats.org/officeDocument/2006/relationships/image" Target="../media/image67.emf"/><Relationship Id="rId10" Type="http://schemas.openxmlformats.org/officeDocument/2006/relationships/oleObject" Target="../embeddings/oleObject35.bin"/><Relationship Id="rId4" Type="http://schemas.openxmlformats.org/officeDocument/2006/relationships/oleObject" Target="../embeddings/oleObject32.bin"/><Relationship Id="rId9" Type="http://schemas.openxmlformats.org/officeDocument/2006/relationships/image" Target="../media/image64.emf"/><Relationship Id="rId14" Type="http://schemas.openxmlformats.org/officeDocument/2006/relationships/oleObject" Target="../embeddings/oleObject37.bin"/></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41.bin"/><Relationship Id="rId13" Type="http://schemas.openxmlformats.org/officeDocument/2006/relationships/image" Target="../media/image73.emf"/><Relationship Id="rId3" Type="http://schemas.openxmlformats.org/officeDocument/2006/relationships/image" Target="../media/image68.png"/><Relationship Id="rId7" Type="http://schemas.openxmlformats.org/officeDocument/2006/relationships/image" Target="../media/image70.emf"/><Relationship Id="rId12" Type="http://schemas.openxmlformats.org/officeDocument/2006/relationships/oleObject" Target="../embeddings/oleObject43.bin"/><Relationship Id="rId2" Type="http://schemas.openxmlformats.org/officeDocument/2006/relationships/oleObject" Target="../embeddings/oleObject38.bin"/><Relationship Id="rId1" Type="http://schemas.openxmlformats.org/officeDocument/2006/relationships/slideLayout" Target="../slideLayouts/slideLayout2.xml"/><Relationship Id="rId6" Type="http://schemas.openxmlformats.org/officeDocument/2006/relationships/oleObject" Target="../embeddings/oleObject40.bin"/><Relationship Id="rId11" Type="http://schemas.openxmlformats.org/officeDocument/2006/relationships/image" Target="../media/image72.emf"/><Relationship Id="rId5" Type="http://schemas.openxmlformats.org/officeDocument/2006/relationships/image" Target="../media/image69.emf"/><Relationship Id="rId15" Type="http://schemas.openxmlformats.org/officeDocument/2006/relationships/image" Target="../media/image74.emf"/><Relationship Id="rId10" Type="http://schemas.openxmlformats.org/officeDocument/2006/relationships/oleObject" Target="../embeddings/oleObject42.bin"/><Relationship Id="rId4" Type="http://schemas.openxmlformats.org/officeDocument/2006/relationships/oleObject" Target="../embeddings/oleObject39.bin"/><Relationship Id="rId9" Type="http://schemas.openxmlformats.org/officeDocument/2006/relationships/image" Target="../media/image71.emf"/><Relationship Id="rId14" Type="http://schemas.openxmlformats.org/officeDocument/2006/relationships/oleObject" Target="../embeddings/oleObject44.bin"/></Relationships>
</file>

<file path=ppt/slides/_rels/slide1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oleObject" Target="../embeddings/oleObject45.bin"/><Relationship Id="rId1" Type="http://schemas.openxmlformats.org/officeDocument/2006/relationships/slideLayout" Target="../slideLayouts/slideLayout2.xml"/><Relationship Id="rId5" Type="http://schemas.openxmlformats.org/officeDocument/2006/relationships/image" Target="../media/image77.emf"/><Relationship Id="rId4" Type="http://schemas.openxmlformats.org/officeDocument/2006/relationships/oleObject" Target="../embeddings/oleObject46.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78.emf"/><Relationship Id="rId7" Type="http://schemas.openxmlformats.org/officeDocument/2006/relationships/image" Target="../media/image80.emf"/><Relationship Id="rId2" Type="http://schemas.openxmlformats.org/officeDocument/2006/relationships/oleObject" Target="../embeddings/oleObject47.bin"/><Relationship Id="rId1" Type="http://schemas.openxmlformats.org/officeDocument/2006/relationships/slideLayout" Target="../slideLayouts/slideLayout2.xml"/><Relationship Id="rId6" Type="http://schemas.openxmlformats.org/officeDocument/2006/relationships/oleObject" Target="../embeddings/oleObject49.bin"/><Relationship Id="rId5" Type="http://schemas.openxmlformats.org/officeDocument/2006/relationships/image" Target="../media/image79.emf"/><Relationship Id="rId4" Type="http://schemas.openxmlformats.org/officeDocument/2006/relationships/oleObject" Target="../embeddings/oleObject48.bin"/></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53.bin"/><Relationship Id="rId3" Type="http://schemas.openxmlformats.org/officeDocument/2006/relationships/image" Target="../media/image87.emf"/><Relationship Id="rId7" Type="http://schemas.openxmlformats.org/officeDocument/2006/relationships/image" Target="../media/image89.emf"/><Relationship Id="rId2" Type="http://schemas.openxmlformats.org/officeDocument/2006/relationships/oleObject" Target="../embeddings/oleObject50.bin"/><Relationship Id="rId1" Type="http://schemas.openxmlformats.org/officeDocument/2006/relationships/slideLayout" Target="../slideLayouts/slideLayout2.xml"/><Relationship Id="rId6" Type="http://schemas.openxmlformats.org/officeDocument/2006/relationships/oleObject" Target="../embeddings/oleObject52.bin"/><Relationship Id="rId5" Type="http://schemas.openxmlformats.org/officeDocument/2006/relationships/image" Target="../media/image88.emf"/><Relationship Id="rId4" Type="http://schemas.openxmlformats.org/officeDocument/2006/relationships/oleObject" Target="../embeddings/oleObject51.bin"/><Relationship Id="rId9" Type="http://schemas.openxmlformats.org/officeDocument/2006/relationships/image" Target="../media/image90.emf"/></Relationships>
</file>

<file path=ppt/slides/_rels/slide2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png"/></Relationships>
</file>

<file path=ppt/slides/_rels/slide24.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oleObject" Target="../embeddings/oleObject54.bin"/><Relationship Id="rId7" Type="http://schemas.openxmlformats.org/officeDocument/2006/relationships/oleObject" Target="../embeddings/oleObject56.bin"/><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0.emf"/><Relationship Id="rId5" Type="http://schemas.openxmlformats.org/officeDocument/2006/relationships/oleObject" Target="../embeddings/oleObject55.bin"/><Relationship Id="rId4" Type="http://schemas.openxmlformats.org/officeDocument/2006/relationships/image" Target="../media/image99.emf"/><Relationship Id="rId9" Type="http://schemas.openxmlformats.org/officeDocument/2006/relationships/hyperlink" Target="https://www.rpsl.org.uk/rpsl/Displays/Exhibits/DISP_20141106/pdfs/StLucia_Keegan.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oleObject" Target="../embeddings/oleObject4.bin"/><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oleObject" Target="../embeddings/oleObject5.bin"/><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21.emf"/><Relationship Id="rId7" Type="http://schemas.openxmlformats.org/officeDocument/2006/relationships/image" Target="../media/image23.emf"/><Relationship Id="rId2" Type="http://schemas.openxmlformats.org/officeDocument/2006/relationships/oleObject" Target="../embeddings/oleObject6.bin"/><Relationship Id="rId1" Type="http://schemas.openxmlformats.org/officeDocument/2006/relationships/slideLayout" Target="../slideLayouts/slideLayout2.xml"/><Relationship Id="rId6" Type="http://schemas.openxmlformats.org/officeDocument/2006/relationships/oleObject" Target="../embeddings/oleObject8.bin"/><Relationship Id="rId11" Type="http://schemas.openxmlformats.org/officeDocument/2006/relationships/image" Target="../media/image25.emf"/><Relationship Id="rId5" Type="http://schemas.openxmlformats.org/officeDocument/2006/relationships/image" Target="../media/image22.e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851ADE10-251D-4763-210F-A981AC4B11F9}"/>
              </a:ext>
            </a:extLst>
          </p:cNvPr>
          <p:cNvSpPr>
            <a:spLocks noGrp="1"/>
          </p:cNvSpPr>
          <p:nvPr>
            <p:ph type="ctrTitle"/>
          </p:nvPr>
        </p:nvSpPr>
        <p:spPr>
          <a:xfrm>
            <a:off x="685800" y="498621"/>
            <a:ext cx="7772400" cy="1908175"/>
          </a:xfrm>
        </p:spPr>
        <p:txBody>
          <a:bodyPr/>
          <a:lstStyle/>
          <a:p>
            <a:pPr eaLnBrk="1" hangingPunct="1"/>
            <a:r>
              <a:rPr lang="en-US" altLang="en-US" sz="6400" b="1" dirty="0">
                <a:latin typeface="Old English Text MT" panose="03040902040508030806" pitchFamily="66" charset="0"/>
              </a:rPr>
              <a:t>Queen Victoria Era</a:t>
            </a:r>
            <a:br>
              <a:rPr lang="en-US" altLang="en-US" sz="6400" b="1" dirty="0">
                <a:latin typeface="Old English Text MT" panose="03040902040508030806" pitchFamily="66" charset="0"/>
              </a:rPr>
            </a:br>
            <a:r>
              <a:rPr lang="en-US" altLang="en-US" sz="6400" b="1" dirty="0">
                <a:latin typeface="Old English Text MT" panose="03040902040508030806" pitchFamily="66" charset="0"/>
              </a:rPr>
              <a:t>Stamps of St. Lucia</a:t>
            </a:r>
          </a:p>
        </p:txBody>
      </p:sp>
      <p:sp>
        <p:nvSpPr>
          <p:cNvPr id="3" name="Subtitle 2">
            <a:extLst>
              <a:ext uri="{FF2B5EF4-FFF2-40B4-BE49-F238E27FC236}">
                <a16:creationId xmlns:a16="http://schemas.microsoft.com/office/drawing/2014/main" id="{84D447C6-1E96-9D53-0F74-4DFE81E1B229}"/>
              </a:ext>
            </a:extLst>
          </p:cNvPr>
          <p:cNvSpPr>
            <a:spLocks noGrp="1"/>
          </p:cNvSpPr>
          <p:nvPr>
            <p:ph type="subTitle" idx="1"/>
          </p:nvPr>
        </p:nvSpPr>
        <p:spPr>
          <a:xfrm>
            <a:off x="5181600" y="5638800"/>
            <a:ext cx="3719966" cy="927352"/>
          </a:xfrm>
        </p:spPr>
        <p:txBody>
          <a:bodyPr rtlCol="0">
            <a:normAutofit/>
          </a:bodyPr>
          <a:lstStyle/>
          <a:p>
            <a:pPr eaLnBrk="1" fontAlgn="auto" hangingPunct="1">
              <a:spcAft>
                <a:spcPts val="0"/>
              </a:spcAft>
              <a:defRPr/>
            </a:pPr>
            <a:r>
              <a:rPr lang="en-US" dirty="0">
                <a:solidFill>
                  <a:schemeClr val="tx1"/>
                </a:solidFill>
              </a:rPr>
              <a:t>Scott Martz 1/2013</a:t>
            </a:r>
          </a:p>
          <a:p>
            <a:pPr eaLnBrk="1" fontAlgn="auto" hangingPunct="1">
              <a:spcAft>
                <a:spcPts val="0"/>
              </a:spcAft>
              <a:defRPr/>
            </a:pPr>
            <a:r>
              <a:rPr lang="en-US" sz="1600" dirty="0">
                <a:solidFill>
                  <a:schemeClr val="tx1"/>
                </a:solidFill>
              </a:rPr>
              <a:t>Updated March 2026 by Tom Fortunato</a:t>
            </a:r>
          </a:p>
          <a:p>
            <a:pPr eaLnBrk="1" fontAlgn="auto" hangingPunct="1">
              <a:spcAft>
                <a:spcPts val="0"/>
              </a:spcAft>
              <a:defRPr/>
            </a:pPr>
            <a:endParaRPr lang="en-US" dirty="0"/>
          </a:p>
        </p:txBody>
      </p:sp>
      <p:pic>
        <p:nvPicPr>
          <p:cNvPr id="3077" name="Picture 2" descr="http://www.crwflags.com/fotw/images/l/lc_col38.gif">
            <a:extLst>
              <a:ext uri="{FF2B5EF4-FFF2-40B4-BE49-F238E27FC236}">
                <a16:creationId xmlns:a16="http://schemas.microsoft.com/office/drawing/2014/main" id="{860874D8-B445-D587-D8A8-28A78A9286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2399" y="2546196"/>
            <a:ext cx="2200601" cy="110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a:extLst>
              <a:ext uri="{FF2B5EF4-FFF2-40B4-BE49-F238E27FC236}">
                <a16:creationId xmlns:a16="http://schemas.microsoft.com/office/drawing/2014/main" id="{8E7F2D2C-3917-6C69-8B23-2B238A8E06D2}"/>
              </a:ext>
            </a:extLst>
          </p:cNvPr>
          <p:cNvGraphicFramePr>
            <a:graphicFrameLocks noChangeAspect="1"/>
          </p:cNvGraphicFramePr>
          <p:nvPr>
            <p:extLst>
              <p:ext uri="{D42A27DB-BD31-4B8C-83A1-F6EECF244321}">
                <p14:modId xmlns:p14="http://schemas.microsoft.com/office/powerpoint/2010/main" val="1478298839"/>
              </p:ext>
            </p:extLst>
          </p:nvPr>
        </p:nvGraphicFramePr>
        <p:xfrm>
          <a:off x="381000" y="3649394"/>
          <a:ext cx="2492140" cy="2913031"/>
        </p:xfrm>
        <a:graphic>
          <a:graphicData uri="http://schemas.openxmlformats.org/presentationml/2006/ole">
            <mc:AlternateContent xmlns:mc="http://schemas.openxmlformats.org/markup-compatibility/2006">
              <mc:Choice xmlns:v="urn:schemas-microsoft-com:vml" Requires="v">
                <p:oleObj r:id="rId4" imgW="5122657" imgH="5988311" progId="">
                  <p:embed/>
                </p:oleObj>
              </mc:Choice>
              <mc:Fallback>
                <p:oleObj r:id="rId4" imgW="5122657" imgH="5988311" progId="">
                  <p:embed/>
                  <p:pic>
                    <p:nvPicPr>
                      <p:cNvPr id="0" name=""/>
                      <p:cNvPicPr/>
                      <p:nvPr/>
                    </p:nvPicPr>
                    <p:blipFill>
                      <a:blip r:embed="rId5"/>
                      <a:stretch>
                        <a:fillRect/>
                      </a:stretch>
                    </p:blipFill>
                    <p:spPr>
                      <a:xfrm>
                        <a:off x="381000" y="3649394"/>
                        <a:ext cx="2492140" cy="2913031"/>
                      </a:xfrm>
                      <a:prstGeom prst="rect">
                        <a:avLst/>
                      </a:prstGeom>
                    </p:spPr>
                  </p:pic>
                </p:oleObj>
              </mc:Fallback>
            </mc:AlternateContent>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6">
            <a:extLst>
              <a:ext uri="{FF2B5EF4-FFF2-40B4-BE49-F238E27FC236}">
                <a16:creationId xmlns:a16="http://schemas.microsoft.com/office/drawing/2014/main" id="{0C5FCC6F-129C-F78E-EA51-4A13E34265DE}"/>
              </a:ext>
            </a:extLst>
          </p:cNvPr>
          <p:cNvSpPr txBox="1">
            <a:spLocks noChangeArrowheads="1"/>
          </p:cNvSpPr>
          <p:nvPr/>
        </p:nvSpPr>
        <p:spPr bwMode="auto">
          <a:xfrm>
            <a:off x="533400" y="457200"/>
            <a:ext cx="5410200" cy="601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600" dirty="0"/>
              <a:t>Stamps with perforations clear on all sides free of the design are extremely rare.  This example has perforations clear of the design on all sides.</a:t>
            </a:r>
          </a:p>
          <a:p>
            <a:pPr eaLnBrk="1" hangingPunct="1">
              <a:spcBef>
                <a:spcPct val="0"/>
              </a:spcBef>
              <a:buFontTx/>
              <a:buNone/>
            </a:pPr>
            <a:endParaRPr lang="en-US" altLang="en-US" sz="2600" dirty="0"/>
          </a:p>
          <a:p>
            <a:pPr eaLnBrk="1" hangingPunct="1">
              <a:spcBef>
                <a:spcPct val="0"/>
              </a:spcBef>
              <a:buFontTx/>
              <a:buNone/>
            </a:pPr>
            <a:r>
              <a:rPr lang="en-US" altLang="en-US" sz="2600" dirty="0"/>
              <a:t>Stamp shades of all three abound due to ink batches with slight differences in the mix and exposure over time.</a:t>
            </a:r>
          </a:p>
          <a:p>
            <a:pPr eaLnBrk="1" hangingPunct="1">
              <a:spcBef>
                <a:spcPct val="0"/>
              </a:spcBef>
              <a:buFontTx/>
              <a:buNone/>
            </a:pPr>
            <a:endParaRPr lang="en-US" altLang="en-US" sz="2600" dirty="0"/>
          </a:p>
          <a:p>
            <a:pPr eaLnBrk="1" hangingPunct="1">
              <a:spcBef>
                <a:spcPct val="0"/>
              </a:spcBef>
              <a:buFontTx/>
              <a:buNone/>
            </a:pPr>
            <a:endParaRPr lang="en-US" altLang="en-US" sz="2600" dirty="0"/>
          </a:p>
        </p:txBody>
      </p:sp>
      <p:sp>
        <p:nvSpPr>
          <p:cNvPr id="11267" name="TextBox 1">
            <a:extLst>
              <a:ext uri="{FF2B5EF4-FFF2-40B4-BE49-F238E27FC236}">
                <a16:creationId xmlns:a16="http://schemas.microsoft.com/office/drawing/2014/main" id="{B7EE4DC7-6FCE-F54F-5F90-CB776EFD0EDC}"/>
              </a:ext>
            </a:extLst>
          </p:cNvPr>
          <p:cNvSpPr txBox="1">
            <a:spLocks noChangeArrowheads="1"/>
          </p:cNvSpPr>
          <p:nvPr/>
        </p:nvSpPr>
        <p:spPr bwMode="auto">
          <a:xfrm>
            <a:off x="7488136" y="3037009"/>
            <a:ext cx="944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t>Scott #2</a:t>
            </a:r>
          </a:p>
        </p:txBody>
      </p:sp>
      <p:graphicFrame>
        <p:nvGraphicFramePr>
          <p:cNvPr id="11268" name="Object 5">
            <a:extLst>
              <a:ext uri="{FF2B5EF4-FFF2-40B4-BE49-F238E27FC236}">
                <a16:creationId xmlns:a16="http://schemas.microsoft.com/office/drawing/2014/main" id="{21356090-A1C3-B30D-7130-2EAABFB31246}"/>
              </a:ext>
            </a:extLst>
          </p:cNvPr>
          <p:cNvGraphicFramePr>
            <a:graphicFrameLocks noChangeAspect="1"/>
          </p:cNvGraphicFramePr>
          <p:nvPr>
            <p:extLst>
              <p:ext uri="{D42A27DB-BD31-4B8C-83A1-F6EECF244321}">
                <p14:modId xmlns:p14="http://schemas.microsoft.com/office/powerpoint/2010/main" val="2868583455"/>
              </p:ext>
            </p:extLst>
          </p:nvPr>
        </p:nvGraphicFramePr>
        <p:xfrm>
          <a:off x="6122120" y="381000"/>
          <a:ext cx="2316441" cy="2667000"/>
        </p:xfrm>
        <a:graphic>
          <a:graphicData uri="http://schemas.openxmlformats.org/presentationml/2006/ole">
            <mc:AlternateContent xmlns:mc="http://schemas.openxmlformats.org/markup-compatibility/2006">
              <mc:Choice xmlns:v="urn:schemas-microsoft-com:vml" Requires="v">
                <p:oleObj r:id="rId3" imgW="4025397" imgH="4634921" progId="">
                  <p:embed/>
                </p:oleObj>
              </mc:Choice>
              <mc:Fallback>
                <p:oleObj r:id="rId3" imgW="4025397" imgH="4634921" progId="">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2120" y="381000"/>
                        <a:ext cx="2316441" cy="2667000"/>
                      </a:xfrm>
                      <a:prstGeom prst="rect">
                        <a:avLst/>
                      </a:prstGeom>
                      <a:noFill/>
                      <a:ln>
                        <a:noFill/>
                      </a:ln>
                    </p:spPr>
                  </p:pic>
                </p:oleObj>
              </mc:Fallback>
            </mc:AlternateContent>
          </a:graphicData>
        </a:graphic>
      </p:graphicFrame>
      <p:pic>
        <p:nvPicPr>
          <p:cNvPr id="3" name="Picture 2">
            <a:extLst>
              <a:ext uri="{FF2B5EF4-FFF2-40B4-BE49-F238E27FC236}">
                <a16:creationId xmlns:a16="http://schemas.microsoft.com/office/drawing/2014/main" id="{45621F5E-721A-A495-D56B-3CD947C242BF}"/>
              </a:ext>
            </a:extLst>
          </p:cNvPr>
          <p:cNvPicPr>
            <a:picLocks noChangeAspect="1"/>
          </p:cNvPicPr>
          <p:nvPr/>
        </p:nvPicPr>
        <p:blipFill>
          <a:blip r:embed="rId5"/>
          <a:stretch>
            <a:fillRect/>
          </a:stretch>
        </p:blipFill>
        <p:spPr>
          <a:xfrm>
            <a:off x="6110397" y="3839309"/>
            <a:ext cx="1038370" cy="1257475"/>
          </a:xfrm>
          <a:prstGeom prst="rect">
            <a:avLst/>
          </a:prstGeom>
        </p:spPr>
      </p:pic>
      <p:pic>
        <p:nvPicPr>
          <p:cNvPr id="5" name="Picture 4">
            <a:extLst>
              <a:ext uri="{FF2B5EF4-FFF2-40B4-BE49-F238E27FC236}">
                <a16:creationId xmlns:a16="http://schemas.microsoft.com/office/drawing/2014/main" id="{A8CC3D93-941D-EFFE-A8F5-43D317DA3481}"/>
              </a:ext>
            </a:extLst>
          </p:cNvPr>
          <p:cNvPicPr>
            <a:picLocks noChangeAspect="1"/>
          </p:cNvPicPr>
          <p:nvPr/>
        </p:nvPicPr>
        <p:blipFill>
          <a:blip r:embed="rId6"/>
          <a:stretch>
            <a:fillRect/>
          </a:stretch>
        </p:blipFill>
        <p:spPr>
          <a:xfrm>
            <a:off x="7365750" y="3873750"/>
            <a:ext cx="1066949" cy="1228896"/>
          </a:xfrm>
          <a:prstGeom prst="rect">
            <a:avLst/>
          </a:prstGeom>
        </p:spPr>
      </p:pic>
      <p:pic>
        <p:nvPicPr>
          <p:cNvPr id="7" name="Picture 6">
            <a:extLst>
              <a:ext uri="{FF2B5EF4-FFF2-40B4-BE49-F238E27FC236}">
                <a16:creationId xmlns:a16="http://schemas.microsoft.com/office/drawing/2014/main" id="{4D013F24-002C-3BF4-E15C-825117AF1A6B}"/>
              </a:ext>
            </a:extLst>
          </p:cNvPr>
          <p:cNvPicPr>
            <a:picLocks noChangeAspect="1"/>
          </p:cNvPicPr>
          <p:nvPr/>
        </p:nvPicPr>
        <p:blipFill>
          <a:blip r:embed="rId7"/>
          <a:stretch>
            <a:fillRect/>
          </a:stretch>
        </p:blipFill>
        <p:spPr>
          <a:xfrm>
            <a:off x="6775444" y="5197911"/>
            <a:ext cx="1009791" cy="1247949"/>
          </a:xfrm>
          <a:prstGeom prst="rect">
            <a:avLst/>
          </a:prstGeom>
        </p:spPr>
      </p:pic>
      <p:pic>
        <p:nvPicPr>
          <p:cNvPr id="9" name="Picture 8">
            <a:extLst>
              <a:ext uri="{FF2B5EF4-FFF2-40B4-BE49-F238E27FC236}">
                <a16:creationId xmlns:a16="http://schemas.microsoft.com/office/drawing/2014/main" id="{F02303CB-6C5A-EDB1-5EB7-B60DF4895BED}"/>
              </a:ext>
            </a:extLst>
          </p:cNvPr>
          <p:cNvPicPr>
            <a:picLocks noChangeAspect="1"/>
          </p:cNvPicPr>
          <p:nvPr/>
        </p:nvPicPr>
        <p:blipFill>
          <a:blip r:embed="rId8"/>
          <a:stretch>
            <a:fillRect/>
          </a:stretch>
        </p:blipFill>
        <p:spPr>
          <a:xfrm>
            <a:off x="4038525" y="3873751"/>
            <a:ext cx="1066949" cy="1247949"/>
          </a:xfrm>
          <a:prstGeom prst="rect">
            <a:avLst/>
          </a:prstGeom>
        </p:spPr>
      </p:pic>
      <p:pic>
        <p:nvPicPr>
          <p:cNvPr id="10" name="Picture 9">
            <a:extLst>
              <a:ext uri="{FF2B5EF4-FFF2-40B4-BE49-F238E27FC236}">
                <a16:creationId xmlns:a16="http://schemas.microsoft.com/office/drawing/2014/main" id="{EFB2333F-8FB1-14C9-46F1-80D2D6BEA4B8}"/>
              </a:ext>
            </a:extLst>
          </p:cNvPr>
          <p:cNvPicPr>
            <a:picLocks noChangeAspect="1"/>
          </p:cNvPicPr>
          <p:nvPr/>
        </p:nvPicPr>
        <p:blipFill>
          <a:blip r:embed="rId9"/>
          <a:stretch>
            <a:fillRect/>
          </a:stretch>
        </p:blipFill>
        <p:spPr>
          <a:xfrm>
            <a:off x="4738757" y="5241261"/>
            <a:ext cx="1027276" cy="1247950"/>
          </a:xfrm>
          <a:prstGeom prst="rect">
            <a:avLst/>
          </a:prstGeom>
        </p:spPr>
      </p:pic>
      <p:pic>
        <p:nvPicPr>
          <p:cNvPr id="12" name="Picture 11">
            <a:extLst>
              <a:ext uri="{FF2B5EF4-FFF2-40B4-BE49-F238E27FC236}">
                <a16:creationId xmlns:a16="http://schemas.microsoft.com/office/drawing/2014/main" id="{5EF83EFF-9191-E942-4998-C21328BE047D}"/>
              </a:ext>
            </a:extLst>
          </p:cNvPr>
          <p:cNvPicPr>
            <a:picLocks noChangeAspect="1"/>
          </p:cNvPicPr>
          <p:nvPr/>
        </p:nvPicPr>
        <p:blipFill>
          <a:blip r:embed="rId10"/>
          <a:stretch>
            <a:fillRect/>
          </a:stretch>
        </p:blipFill>
        <p:spPr>
          <a:xfrm>
            <a:off x="3478125" y="5231736"/>
            <a:ext cx="1047896" cy="1257475"/>
          </a:xfrm>
          <a:prstGeom prst="rect">
            <a:avLst/>
          </a:prstGeom>
        </p:spPr>
      </p:pic>
      <p:pic>
        <p:nvPicPr>
          <p:cNvPr id="14" name="Picture 13">
            <a:extLst>
              <a:ext uri="{FF2B5EF4-FFF2-40B4-BE49-F238E27FC236}">
                <a16:creationId xmlns:a16="http://schemas.microsoft.com/office/drawing/2014/main" id="{3CF91717-F1C2-86EB-3333-9384030D9458}"/>
              </a:ext>
            </a:extLst>
          </p:cNvPr>
          <p:cNvPicPr>
            <a:picLocks noChangeAspect="1"/>
          </p:cNvPicPr>
          <p:nvPr/>
        </p:nvPicPr>
        <p:blipFill>
          <a:blip r:embed="rId11"/>
          <a:stretch>
            <a:fillRect/>
          </a:stretch>
        </p:blipFill>
        <p:spPr>
          <a:xfrm>
            <a:off x="1969611" y="3923579"/>
            <a:ext cx="1057423" cy="1209844"/>
          </a:xfrm>
          <a:prstGeom prst="rect">
            <a:avLst/>
          </a:prstGeom>
        </p:spPr>
      </p:pic>
      <p:pic>
        <p:nvPicPr>
          <p:cNvPr id="16" name="Picture 15">
            <a:extLst>
              <a:ext uri="{FF2B5EF4-FFF2-40B4-BE49-F238E27FC236}">
                <a16:creationId xmlns:a16="http://schemas.microsoft.com/office/drawing/2014/main" id="{036F28FB-2D78-2809-7B93-B3A90B2CC411}"/>
              </a:ext>
            </a:extLst>
          </p:cNvPr>
          <p:cNvPicPr>
            <a:picLocks noChangeAspect="1"/>
          </p:cNvPicPr>
          <p:nvPr/>
        </p:nvPicPr>
        <p:blipFill>
          <a:blip r:embed="rId12"/>
          <a:stretch>
            <a:fillRect/>
          </a:stretch>
        </p:blipFill>
        <p:spPr>
          <a:xfrm>
            <a:off x="733668" y="3923579"/>
            <a:ext cx="1057423" cy="1219370"/>
          </a:xfrm>
          <a:prstGeom prst="rect">
            <a:avLst/>
          </a:prstGeom>
        </p:spPr>
      </p:pic>
      <p:graphicFrame>
        <p:nvGraphicFramePr>
          <p:cNvPr id="17" name="Object 16">
            <a:extLst>
              <a:ext uri="{FF2B5EF4-FFF2-40B4-BE49-F238E27FC236}">
                <a16:creationId xmlns:a16="http://schemas.microsoft.com/office/drawing/2014/main" id="{F1B25CDC-7426-7363-4E0C-9DA6DA525A2F}"/>
              </a:ext>
            </a:extLst>
          </p:cNvPr>
          <p:cNvGraphicFramePr>
            <a:graphicFrameLocks noChangeAspect="1"/>
          </p:cNvGraphicFramePr>
          <p:nvPr>
            <p:extLst>
              <p:ext uri="{D42A27DB-BD31-4B8C-83A1-F6EECF244321}">
                <p14:modId xmlns:p14="http://schemas.microsoft.com/office/powerpoint/2010/main" val="1216846838"/>
              </p:ext>
            </p:extLst>
          </p:nvPr>
        </p:nvGraphicFramePr>
        <p:xfrm>
          <a:off x="1358765" y="5253473"/>
          <a:ext cx="1093323" cy="1228045"/>
        </p:xfrm>
        <a:graphic>
          <a:graphicData uri="http://schemas.openxmlformats.org/presentationml/2006/ole">
            <mc:AlternateContent xmlns:mc="http://schemas.openxmlformats.org/markup-compatibility/2006">
              <mc:Choice xmlns:v="urn:schemas-microsoft-com:vml" Requires="v">
                <p:oleObj r:id="rId13" imgW="1339663" imgH="1505734" progId="">
                  <p:embed/>
                </p:oleObj>
              </mc:Choice>
              <mc:Fallback>
                <p:oleObj r:id="rId13" imgW="1339663" imgH="1505734" progId="">
                  <p:embed/>
                  <p:pic>
                    <p:nvPicPr>
                      <p:cNvPr id="0" name=""/>
                      <p:cNvPicPr/>
                      <p:nvPr/>
                    </p:nvPicPr>
                    <p:blipFill>
                      <a:blip r:embed="rId14"/>
                      <a:stretch>
                        <a:fillRect/>
                      </a:stretch>
                    </p:blipFill>
                    <p:spPr>
                      <a:xfrm>
                        <a:off x="1358765" y="5253473"/>
                        <a:ext cx="1093323" cy="1228045"/>
                      </a:xfrm>
                      <a:prstGeom prst="rect">
                        <a:avLst/>
                      </a:prstGeom>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a:extLst>
              <a:ext uri="{FF2B5EF4-FFF2-40B4-BE49-F238E27FC236}">
                <a16:creationId xmlns:a16="http://schemas.microsoft.com/office/drawing/2014/main" id="{37B5924E-9467-D3D6-DEB8-84095B4E8015}"/>
              </a:ext>
            </a:extLst>
          </p:cNvPr>
          <p:cNvSpPr>
            <a:spLocks noGrp="1"/>
          </p:cNvSpPr>
          <p:nvPr>
            <p:ph idx="1"/>
          </p:nvPr>
        </p:nvSpPr>
        <p:spPr>
          <a:xfrm>
            <a:off x="489317" y="391868"/>
            <a:ext cx="8229600" cy="6039093"/>
          </a:xfrm>
        </p:spPr>
        <p:txBody>
          <a:bodyPr/>
          <a:lstStyle/>
          <a:p>
            <a:pPr marL="0" indent="0" eaLnBrk="1" hangingPunct="1"/>
            <a:r>
              <a:rPr lang="en-US" altLang="en-US" sz="2600" dirty="0"/>
              <a:t>In 1863 another printing of these stamps took place using the same printing plate but through De La Rue printers.  Their results were not as clear as the first printing, mostly due to the wear of the plate.  While the ink mixes used were different, causing slightly different coloration and smearing, they are easily identified because of the change of watermark to the Crown and CC type.</a:t>
            </a:r>
          </a:p>
          <a:p>
            <a:pPr marL="0" indent="0" eaLnBrk="1" hangingPunct="1"/>
            <a:endParaRPr lang="en-US" altLang="en-US" sz="2600" dirty="0"/>
          </a:p>
          <a:p>
            <a:pPr marL="0" indent="0" eaLnBrk="1" hangingPunct="1"/>
            <a:endParaRPr lang="en-US" altLang="en-US" sz="2600" dirty="0"/>
          </a:p>
          <a:p>
            <a:pPr marL="0" indent="0" eaLnBrk="1" hangingPunct="1"/>
            <a:endParaRPr lang="en-US" altLang="en-US" sz="2600" dirty="0"/>
          </a:p>
          <a:p>
            <a:pPr marL="0" indent="0" eaLnBrk="1" hangingPunct="1"/>
            <a:endParaRPr lang="en-US" altLang="en-US" sz="2600" dirty="0"/>
          </a:p>
          <a:p>
            <a:pPr marL="0" indent="0" eaLnBrk="1" hangingPunct="1"/>
            <a:r>
              <a:rPr lang="en-US" altLang="en-US" sz="1800" dirty="0"/>
              <a:t>               lake red                           indigo                    emerald green</a:t>
            </a:r>
          </a:p>
          <a:p>
            <a:pPr marL="0" indent="0" eaLnBrk="1" hangingPunct="1"/>
            <a:r>
              <a:rPr lang="en-US" altLang="en-US" sz="1800" dirty="0"/>
              <a:t>              42 sheets                      13 sheets                      23 sheets</a:t>
            </a:r>
          </a:p>
          <a:p>
            <a:pPr marL="0" indent="0" eaLnBrk="1" hangingPunct="1"/>
            <a:r>
              <a:rPr lang="en-US" altLang="en-US" sz="1800" dirty="0"/>
              <a:t>         10,080 stamps               3,120 stamps               5,520 stamps </a:t>
            </a:r>
          </a:p>
          <a:p>
            <a:pPr marL="0" indent="0" eaLnBrk="1" hangingPunct="1"/>
            <a:r>
              <a:rPr lang="en-US" altLang="en-US" sz="1800" dirty="0"/>
              <a:t>                  All perf 12 ½.  Known with watermark reversed.    </a:t>
            </a:r>
          </a:p>
        </p:txBody>
      </p:sp>
      <p:sp>
        <p:nvSpPr>
          <p:cNvPr id="14339" name="TextBox 2">
            <a:extLst>
              <a:ext uri="{FF2B5EF4-FFF2-40B4-BE49-F238E27FC236}">
                <a16:creationId xmlns:a16="http://schemas.microsoft.com/office/drawing/2014/main" id="{7CCB6AA4-E0BB-019D-279C-463D17436F12}"/>
              </a:ext>
            </a:extLst>
          </p:cNvPr>
          <p:cNvSpPr txBox="1">
            <a:spLocks noChangeArrowheads="1"/>
          </p:cNvSpPr>
          <p:nvPr/>
        </p:nvSpPr>
        <p:spPr bwMode="auto">
          <a:xfrm>
            <a:off x="7587030" y="6062661"/>
            <a:ext cx="1131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t>Scott #4-6</a:t>
            </a:r>
          </a:p>
        </p:txBody>
      </p:sp>
      <p:graphicFrame>
        <p:nvGraphicFramePr>
          <p:cNvPr id="14341" name="Object 2">
            <a:extLst>
              <a:ext uri="{FF2B5EF4-FFF2-40B4-BE49-F238E27FC236}">
                <a16:creationId xmlns:a16="http://schemas.microsoft.com/office/drawing/2014/main" id="{A1E32AF1-6E7C-7AC9-EC64-3BD6E51B8855}"/>
              </a:ext>
            </a:extLst>
          </p:cNvPr>
          <p:cNvGraphicFramePr>
            <a:graphicFrameLocks noChangeAspect="1"/>
          </p:cNvGraphicFramePr>
          <p:nvPr>
            <p:extLst>
              <p:ext uri="{D42A27DB-BD31-4B8C-83A1-F6EECF244321}">
                <p14:modId xmlns:p14="http://schemas.microsoft.com/office/powerpoint/2010/main" val="2290971645"/>
              </p:ext>
            </p:extLst>
          </p:nvPr>
        </p:nvGraphicFramePr>
        <p:xfrm>
          <a:off x="7201618" y="3657600"/>
          <a:ext cx="845696" cy="1313205"/>
        </p:xfrm>
        <a:graphic>
          <a:graphicData uri="http://schemas.openxmlformats.org/presentationml/2006/ole">
            <mc:AlternateContent xmlns:mc="http://schemas.openxmlformats.org/markup-compatibility/2006">
              <mc:Choice xmlns:v="urn:schemas-microsoft-com:vml" Requires="v">
                <p:oleObj r:id="rId2" imgW="990476" imgH="1587302" progId="">
                  <p:embed/>
                </p:oleObj>
              </mc:Choice>
              <mc:Fallback>
                <p:oleObj r:id="rId2" imgW="990476" imgH="1587302" progId="">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1618" y="3657600"/>
                        <a:ext cx="845696" cy="1313205"/>
                      </a:xfrm>
                      <a:prstGeom prst="rect">
                        <a:avLst/>
                      </a:prstGeom>
                      <a:noFill/>
                      <a:ln>
                        <a:noFill/>
                      </a:ln>
                    </p:spPr>
                  </p:pic>
                </p:oleObj>
              </mc:Fallback>
            </mc:AlternateContent>
          </a:graphicData>
        </a:graphic>
      </p:graphicFrame>
      <p:pic>
        <p:nvPicPr>
          <p:cNvPr id="3" name="Picture 2">
            <a:extLst>
              <a:ext uri="{FF2B5EF4-FFF2-40B4-BE49-F238E27FC236}">
                <a16:creationId xmlns:a16="http://schemas.microsoft.com/office/drawing/2014/main" id="{C25D3116-031C-DFC5-F643-2BD12E860DB7}"/>
              </a:ext>
            </a:extLst>
          </p:cNvPr>
          <p:cNvPicPr>
            <a:picLocks noChangeAspect="1"/>
          </p:cNvPicPr>
          <p:nvPr/>
        </p:nvPicPr>
        <p:blipFill>
          <a:blip r:embed="rId4"/>
          <a:stretch>
            <a:fillRect/>
          </a:stretch>
        </p:blipFill>
        <p:spPr>
          <a:xfrm>
            <a:off x="1063716" y="3522783"/>
            <a:ext cx="1333686" cy="1600423"/>
          </a:xfrm>
          <a:prstGeom prst="rect">
            <a:avLst/>
          </a:prstGeom>
        </p:spPr>
      </p:pic>
      <p:pic>
        <p:nvPicPr>
          <p:cNvPr id="5" name="Picture 4">
            <a:extLst>
              <a:ext uri="{FF2B5EF4-FFF2-40B4-BE49-F238E27FC236}">
                <a16:creationId xmlns:a16="http://schemas.microsoft.com/office/drawing/2014/main" id="{A60DCEBC-0D48-C1F9-5F1E-9485E59F3720}"/>
              </a:ext>
            </a:extLst>
          </p:cNvPr>
          <p:cNvPicPr>
            <a:picLocks noChangeAspect="1"/>
          </p:cNvPicPr>
          <p:nvPr/>
        </p:nvPicPr>
        <p:blipFill>
          <a:blip r:embed="rId5"/>
          <a:stretch>
            <a:fillRect/>
          </a:stretch>
        </p:blipFill>
        <p:spPr>
          <a:xfrm>
            <a:off x="3093149" y="3484678"/>
            <a:ext cx="1324160" cy="1638529"/>
          </a:xfrm>
          <a:prstGeom prst="rect">
            <a:avLst/>
          </a:prstGeom>
        </p:spPr>
      </p:pic>
      <p:graphicFrame>
        <p:nvGraphicFramePr>
          <p:cNvPr id="6" name="Object 5">
            <a:extLst>
              <a:ext uri="{FF2B5EF4-FFF2-40B4-BE49-F238E27FC236}">
                <a16:creationId xmlns:a16="http://schemas.microsoft.com/office/drawing/2014/main" id="{20F6F9AF-91BB-D2DF-03C3-C6F8C31DEF65}"/>
              </a:ext>
            </a:extLst>
          </p:cNvPr>
          <p:cNvGraphicFramePr>
            <a:graphicFrameLocks noChangeAspect="1"/>
          </p:cNvGraphicFramePr>
          <p:nvPr>
            <p:extLst>
              <p:ext uri="{D42A27DB-BD31-4B8C-83A1-F6EECF244321}">
                <p14:modId xmlns:p14="http://schemas.microsoft.com/office/powerpoint/2010/main" val="1163660459"/>
              </p:ext>
            </p:extLst>
          </p:nvPr>
        </p:nvGraphicFramePr>
        <p:xfrm>
          <a:off x="5113056" y="3467093"/>
          <a:ext cx="1394382" cy="1638529"/>
        </p:xfrm>
        <a:graphic>
          <a:graphicData uri="http://schemas.openxmlformats.org/presentationml/2006/ole">
            <mc:AlternateContent xmlns:mc="http://schemas.openxmlformats.org/markup-compatibility/2006">
              <mc:Choice xmlns:v="urn:schemas-microsoft-com:vml" Requires="v">
                <p:oleObj r:id="rId6" imgW="1695674" imgH="1991846" progId="">
                  <p:embed/>
                </p:oleObj>
              </mc:Choice>
              <mc:Fallback>
                <p:oleObj r:id="rId6" imgW="1695674" imgH="1991846" progId="">
                  <p:embed/>
                  <p:pic>
                    <p:nvPicPr>
                      <p:cNvPr id="0" name=""/>
                      <p:cNvPicPr/>
                      <p:nvPr/>
                    </p:nvPicPr>
                    <p:blipFill>
                      <a:blip r:embed="rId7"/>
                      <a:stretch>
                        <a:fillRect/>
                      </a:stretch>
                    </p:blipFill>
                    <p:spPr>
                      <a:xfrm>
                        <a:off x="5113056" y="3467093"/>
                        <a:ext cx="1394382" cy="1638529"/>
                      </a:xfrm>
                      <a:prstGeom prst="rect">
                        <a:avLst/>
                      </a:prstGeom>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a:extLst>
              <a:ext uri="{FF2B5EF4-FFF2-40B4-BE49-F238E27FC236}">
                <a16:creationId xmlns:a16="http://schemas.microsoft.com/office/drawing/2014/main" id="{13D9C3D2-760B-1880-78D6-B2559FBACA72}"/>
              </a:ext>
            </a:extLst>
          </p:cNvPr>
          <p:cNvSpPr>
            <a:spLocks noGrp="1"/>
          </p:cNvSpPr>
          <p:nvPr>
            <p:ph idx="1"/>
          </p:nvPr>
        </p:nvSpPr>
        <p:spPr>
          <a:xfrm>
            <a:off x="457200" y="427038"/>
            <a:ext cx="8229600" cy="5745162"/>
          </a:xfrm>
        </p:spPr>
        <p:txBody>
          <a:bodyPr/>
          <a:lstStyle/>
          <a:p>
            <a:pPr marL="0" indent="0" eaLnBrk="1" hangingPunct="1"/>
            <a:r>
              <a:rPr lang="en-US" altLang="en-US" sz="2600" dirty="0"/>
              <a:t>In 1864 another printing took place using the same plate, watermark design and 12.5 perforation, but with changed colors and the addition of a 1 shilling denomination.</a:t>
            </a:r>
          </a:p>
          <a:p>
            <a:pPr marL="0" indent="0" eaLnBrk="1" hangingPunct="1"/>
            <a:endParaRPr lang="en-US" altLang="en-US" sz="2600" dirty="0"/>
          </a:p>
          <a:p>
            <a:pPr marL="0" indent="0" eaLnBrk="1" hangingPunct="1"/>
            <a:endParaRPr lang="en-US" altLang="en-US" sz="2600" dirty="0"/>
          </a:p>
          <a:p>
            <a:pPr marL="0" indent="0" eaLnBrk="1" hangingPunct="1"/>
            <a:endParaRPr lang="en-US" altLang="en-US" sz="2600" dirty="0"/>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a:ea typeface="+mn-ea"/>
                <a:cs typeface="+mn-cs"/>
              </a:rPr>
              <a:t>                      black 1d           light yellow 4d              lilac 6d             orange red 1 </a:t>
            </a:r>
            <a:r>
              <a:rPr kumimoji="0" lang="en-US" altLang="en-US" sz="1800" b="0" i="0" u="none" strike="noStrike" kern="1200" cap="none" spc="0" normalizeH="0" baseline="0" noProof="0" dirty="0" err="1">
                <a:ln>
                  <a:noFill/>
                </a:ln>
                <a:solidFill>
                  <a:prstClr val="black"/>
                </a:solidFill>
                <a:effectLst/>
                <a:uLnTx/>
                <a:uFillTx/>
                <a:latin typeface="Calibri"/>
                <a:ea typeface="+mn-ea"/>
                <a:cs typeface="+mn-cs"/>
              </a:rPr>
              <a:t>sh</a:t>
            </a:r>
            <a:endParaRPr kumimoji="0" lang="en-US" alt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000" b="0" i="0" u="none" strike="noStrike" kern="1200" cap="none" spc="0" normalizeH="0" baseline="0" noProof="0" dirty="0">
              <a:ln>
                <a:noFill/>
              </a:ln>
              <a:solidFill>
                <a:prstClr val="black"/>
              </a:solidFill>
              <a:effectLst/>
              <a:uLnTx/>
              <a:uFillTx/>
              <a:latin typeface="Calibri"/>
              <a:ea typeface="+mn-ea"/>
              <a:cs typeface="+mn-cs"/>
            </a:endParaRPr>
          </a:p>
          <a:p>
            <a:pPr marL="0" indent="0" eaLnBrk="1" hangingPunct="1"/>
            <a:r>
              <a:rPr lang="en-US" altLang="en-US" sz="2600" dirty="0"/>
              <a:t>Their second printing were perf 14, all else similar.</a:t>
            </a:r>
          </a:p>
          <a:p>
            <a:pPr marL="0" indent="0" eaLnBrk="1" hangingPunct="1"/>
            <a:endParaRPr lang="en-US" altLang="en-US" sz="2600" dirty="0"/>
          </a:p>
          <a:p>
            <a:pPr marL="0" indent="0" eaLnBrk="1" hangingPunct="1"/>
            <a:endParaRPr lang="en-US" altLang="en-US" sz="2600" dirty="0"/>
          </a:p>
          <a:p>
            <a:pPr marL="0" indent="0" eaLnBrk="1" hangingPunct="1"/>
            <a:endParaRPr lang="en-US" altLang="en-US" sz="2600" dirty="0"/>
          </a:p>
          <a:p>
            <a:pPr marL="0" indent="0" eaLnBrk="1" hangingPunct="1"/>
            <a:endParaRPr lang="en-US" altLang="en-US" sz="800" dirty="0"/>
          </a:p>
          <a:p>
            <a:pPr marL="0" indent="0" eaLnBrk="1" hangingPunct="1"/>
            <a:endParaRPr lang="en-US" altLang="en-US" sz="2600" dirty="0"/>
          </a:p>
        </p:txBody>
      </p:sp>
      <p:sp>
        <p:nvSpPr>
          <p:cNvPr id="15363" name="TextBox 2">
            <a:extLst>
              <a:ext uri="{FF2B5EF4-FFF2-40B4-BE49-F238E27FC236}">
                <a16:creationId xmlns:a16="http://schemas.microsoft.com/office/drawing/2014/main" id="{5EAB189A-4FF3-2203-71C7-2E3A6D89C2A7}"/>
              </a:ext>
            </a:extLst>
          </p:cNvPr>
          <p:cNvSpPr txBox="1">
            <a:spLocks noChangeArrowheads="1"/>
          </p:cNvSpPr>
          <p:nvPr/>
        </p:nvSpPr>
        <p:spPr bwMode="auto">
          <a:xfrm>
            <a:off x="7576465" y="3391024"/>
            <a:ext cx="1249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t>Scott #7-10</a:t>
            </a:r>
          </a:p>
        </p:txBody>
      </p:sp>
      <p:sp>
        <p:nvSpPr>
          <p:cNvPr id="3" name="TextBox 2">
            <a:extLst>
              <a:ext uri="{FF2B5EF4-FFF2-40B4-BE49-F238E27FC236}">
                <a16:creationId xmlns:a16="http://schemas.microsoft.com/office/drawing/2014/main" id="{B26B85C0-8528-DB17-17A2-8DB511859D0F}"/>
              </a:ext>
            </a:extLst>
          </p:cNvPr>
          <p:cNvSpPr txBox="1">
            <a:spLocks noChangeArrowheads="1"/>
          </p:cNvSpPr>
          <p:nvPr/>
        </p:nvSpPr>
        <p:spPr bwMode="auto">
          <a:xfrm>
            <a:off x="7504845" y="5531138"/>
            <a:ext cx="14134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t>Scott #11-14</a:t>
            </a:r>
          </a:p>
        </p:txBody>
      </p:sp>
      <p:pic>
        <p:nvPicPr>
          <p:cNvPr id="7" name="Picture 6">
            <a:extLst>
              <a:ext uri="{FF2B5EF4-FFF2-40B4-BE49-F238E27FC236}">
                <a16:creationId xmlns:a16="http://schemas.microsoft.com/office/drawing/2014/main" id="{EE5258BB-527F-6E61-26BB-6A4ABDC64552}"/>
              </a:ext>
            </a:extLst>
          </p:cNvPr>
          <p:cNvPicPr>
            <a:picLocks noChangeAspect="1"/>
          </p:cNvPicPr>
          <p:nvPr/>
        </p:nvPicPr>
        <p:blipFill>
          <a:blip r:embed="rId2"/>
          <a:stretch>
            <a:fillRect/>
          </a:stretch>
        </p:blipFill>
        <p:spPr>
          <a:xfrm>
            <a:off x="1455714" y="1676398"/>
            <a:ext cx="1210703" cy="1473200"/>
          </a:xfrm>
          <a:prstGeom prst="rect">
            <a:avLst/>
          </a:prstGeom>
        </p:spPr>
      </p:pic>
      <p:graphicFrame>
        <p:nvGraphicFramePr>
          <p:cNvPr id="8" name="Object 7">
            <a:extLst>
              <a:ext uri="{FF2B5EF4-FFF2-40B4-BE49-F238E27FC236}">
                <a16:creationId xmlns:a16="http://schemas.microsoft.com/office/drawing/2014/main" id="{A1E95B27-10D0-D1B5-57CD-FF44A44975A6}"/>
              </a:ext>
            </a:extLst>
          </p:cNvPr>
          <p:cNvGraphicFramePr>
            <a:graphicFrameLocks noChangeAspect="1"/>
          </p:cNvGraphicFramePr>
          <p:nvPr>
            <p:extLst>
              <p:ext uri="{D42A27DB-BD31-4B8C-83A1-F6EECF244321}">
                <p14:modId xmlns:p14="http://schemas.microsoft.com/office/powerpoint/2010/main" val="3298489359"/>
              </p:ext>
            </p:extLst>
          </p:nvPr>
        </p:nvGraphicFramePr>
        <p:xfrm>
          <a:off x="3123616" y="1676398"/>
          <a:ext cx="1219785" cy="1473200"/>
        </p:xfrm>
        <a:graphic>
          <a:graphicData uri="http://schemas.openxmlformats.org/presentationml/2006/ole">
            <mc:AlternateContent xmlns:mc="http://schemas.openxmlformats.org/markup-compatibility/2006">
              <mc:Choice xmlns:v="urn:schemas-microsoft-com:vml" Requires="v">
                <p:oleObj r:id="rId3" imgW="2170019" imgH="2620496" progId="">
                  <p:embed/>
                </p:oleObj>
              </mc:Choice>
              <mc:Fallback>
                <p:oleObj r:id="rId3" imgW="2170019" imgH="2620496" progId="">
                  <p:embed/>
                  <p:pic>
                    <p:nvPicPr>
                      <p:cNvPr id="0" name=""/>
                      <p:cNvPicPr/>
                      <p:nvPr/>
                    </p:nvPicPr>
                    <p:blipFill>
                      <a:blip r:embed="rId4"/>
                      <a:stretch>
                        <a:fillRect/>
                      </a:stretch>
                    </p:blipFill>
                    <p:spPr>
                      <a:xfrm>
                        <a:off x="3123616" y="1676398"/>
                        <a:ext cx="1219785" cy="14732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0C167779-FDA1-AC45-AC89-AD00246D60AD}"/>
              </a:ext>
            </a:extLst>
          </p:cNvPr>
          <p:cNvGraphicFramePr>
            <a:graphicFrameLocks noChangeAspect="1"/>
          </p:cNvGraphicFramePr>
          <p:nvPr>
            <p:extLst>
              <p:ext uri="{D42A27DB-BD31-4B8C-83A1-F6EECF244321}">
                <p14:modId xmlns:p14="http://schemas.microsoft.com/office/powerpoint/2010/main" val="2187117197"/>
              </p:ext>
            </p:extLst>
          </p:nvPr>
        </p:nvGraphicFramePr>
        <p:xfrm>
          <a:off x="4800600" y="1676399"/>
          <a:ext cx="1269623" cy="1473199"/>
        </p:xfrm>
        <a:graphic>
          <a:graphicData uri="http://schemas.openxmlformats.org/presentationml/2006/ole">
            <mc:AlternateContent xmlns:mc="http://schemas.openxmlformats.org/markup-compatibility/2006">
              <mc:Choice xmlns:v="urn:schemas-microsoft-com:vml" Requires="v">
                <p:oleObj r:id="rId5" imgW="2217420" imgH="2573095" progId="">
                  <p:embed/>
                </p:oleObj>
              </mc:Choice>
              <mc:Fallback>
                <p:oleObj r:id="rId5" imgW="2217420" imgH="2573095" progId="">
                  <p:embed/>
                  <p:pic>
                    <p:nvPicPr>
                      <p:cNvPr id="0" name=""/>
                      <p:cNvPicPr/>
                      <p:nvPr/>
                    </p:nvPicPr>
                    <p:blipFill>
                      <a:blip r:embed="rId6"/>
                      <a:stretch>
                        <a:fillRect/>
                      </a:stretch>
                    </p:blipFill>
                    <p:spPr>
                      <a:xfrm>
                        <a:off x="4800600" y="1676399"/>
                        <a:ext cx="1269623" cy="1473199"/>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DAF0B0C4-A3B1-9E40-CB90-AFB494B8B28A}"/>
              </a:ext>
            </a:extLst>
          </p:cNvPr>
          <p:cNvGraphicFramePr>
            <a:graphicFrameLocks noChangeAspect="1"/>
          </p:cNvGraphicFramePr>
          <p:nvPr>
            <p:extLst>
              <p:ext uri="{D42A27DB-BD31-4B8C-83A1-F6EECF244321}">
                <p14:modId xmlns:p14="http://schemas.microsoft.com/office/powerpoint/2010/main" val="1699266710"/>
              </p:ext>
            </p:extLst>
          </p:nvPr>
        </p:nvGraphicFramePr>
        <p:xfrm>
          <a:off x="6527422" y="1641476"/>
          <a:ext cx="1220854" cy="1473199"/>
        </p:xfrm>
        <a:graphic>
          <a:graphicData uri="http://schemas.openxmlformats.org/presentationml/2006/ole">
            <mc:AlternateContent xmlns:mc="http://schemas.openxmlformats.org/markup-compatibility/2006">
              <mc:Choice xmlns:v="urn:schemas-microsoft-com:vml" Requires="v">
                <p:oleObj r:id="rId7" imgW="2181785" imgH="2632262" progId="">
                  <p:embed/>
                </p:oleObj>
              </mc:Choice>
              <mc:Fallback>
                <p:oleObj r:id="rId7" imgW="2181785" imgH="2632262" progId="">
                  <p:embed/>
                  <p:pic>
                    <p:nvPicPr>
                      <p:cNvPr id="0" name=""/>
                      <p:cNvPicPr/>
                      <p:nvPr/>
                    </p:nvPicPr>
                    <p:blipFill>
                      <a:blip r:embed="rId8"/>
                      <a:stretch>
                        <a:fillRect/>
                      </a:stretch>
                    </p:blipFill>
                    <p:spPr>
                      <a:xfrm>
                        <a:off x="6527422" y="1641476"/>
                        <a:ext cx="1220854" cy="1473199"/>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3FD69280-33D2-C117-5207-D8E0A8F873BC}"/>
              </a:ext>
            </a:extLst>
          </p:cNvPr>
          <p:cNvGraphicFramePr>
            <a:graphicFrameLocks noChangeAspect="1"/>
          </p:cNvGraphicFramePr>
          <p:nvPr>
            <p:extLst>
              <p:ext uri="{D42A27DB-BD31-4B8C-83A1-F6EECF244321}">
                <p14:modId xmlns:p14="http://schemas.microsoft.com/office/powerpoint/2010/main" val="1504400334"/>
              </p:ext>
            </p:extLst>
          </p:nvPr>
        </p:nvGraphicFramePr>
        <p:xfrm>
          <a:off x="1541483" y="4149970"/>
          <a:ext cx="1160487" cy="1387030"/>
        </p:xfrm>
        <a:graphic>
          <a:graphicData uri="http://schemas.openxmlformats.org/presentationml/2006/ole">
            <mc:AlternateContent xmlns:mc="http://schemas.openxmlformats.org/markup-compatibility/2006">
              <mc:Choice xmlns:v="urn:schemas-microsoft-com:vml" Requires="v">
                <p:oleObj r:id="rId9" imgW="2122282" imgH="2537460" progId="">
                  <p:embed/>
                </p:oleObj>
              </mc:Choice>
              <mc:Fallback>
                <p:oleObj r:id="rId9" imgW="2122282" imgH="2537460" progId="">
                  <p:embed/>
                  <p:pic>
                    <p:nvPicPr>
                      <p:cNvPr id="0" name=""/>
                      <p:cNvPicPr/>
                      <p:nvPr/>
                    </p:nvPicPr>
                    <p:blipFill>
                      <a:blip r:embed="rId10"/>
                      <a:stretch>
                        <a:fillRect/>
                      </a:stretch>
                    </p:blipFill>
                    <p:spPr>
                      <a:xfrm>
                        <a:off x="1541483" y="4149970"/>
                        <a:ext cx="1160487" cy="138703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ADD78BCC-0BAD-CA12-53CA-C38176EBC26F}"/>
              </a:ext>
            </a:extLst>
          </p:cNvPr>
          <p:cNvGraphicFramePr>
            <a:graphicFrameLocks noChangeAspect="1"/>
          </p:cNvGraphicFramePr>
          <p:nvPr>
            <p:extLst>
              <p:ext uri="{D42A27DB-BD31-4B8C-83A1-F6EECF244321}">
                <p14:modId xmlns:p14="http://schemas.microsoft.com/office/powerpoint/2010/main" val="2477828583"/>
              </p:ext>
            </p:extLst>
          </p:nvPr>
        </p:nvGraphicFramePr>
        <p:xfrm>
          <a:off x="3123616" y="4149970"/>
          <a:ext cx="1219785" cy="1392892"/>
        </p:xfrm>
        <a:graphic>
          <a:graphicData uri="http://schemas.openxmlformats.org/presentationml/2006/ole">
            <mc:AlternateContent xmlns:mc="http://schemas.openxmlformats.org/markup-compatibility/2006">
              <mc:Choice xmlns:v="urn:schemas-microsoft-com:vml" Requires="v">
                <p:oleObj r:id="rId11" imgW="2170019" imgH="2478293" progId="">
                  <p:embed/>
                </p:oleObj>
              </mc:Choice>
              <mc:Fallback>
                <p:oleObj r:id="rId11" imgW="2170019" imgH="2478293" progId="">
                  <p:embed/>
                  <p:pic>
                    <p:nvPicPr>
                      <p:cNvPr id="0" name=""/>
                      <p:cNvPicPr/>
                      <p:nvPr/>
                    </p:nvPicPr>
                    <p:blipFill>
                      <a:blip r:embed="rId12"/>
                      <a:stretch>
                        <a:fillRect/>
                      </a:stretch>
                    </p:blipFill>
                    <p:spPr>
                      <a:xfrm>
                        <a:off x="3123616" y="4149970"/>
                        <a:ext cx="1219785" cy="1392892"/>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0512B15C-0F76-16A5-1BB4-1A16E531251A}"/>
              </a:ext>
            </a:extLst>
          </p:cNvPr>
          <p:cNvGraphicFramePr>
            <a:graphicFrameLocks noChangeAspect="1"/>
          </p:cNvGraphicFramePr>
          <p:nvPr>
            <p:extLst>
              <p:ext uri="{D42A27DB-BD31-4B8C-83A1-F6EECF244321}">
                <p14:modId xmlns:p14="http://schemas.microsoft.com/office/powerpoint/2010/main" val="3846675904"/>
              </p:ext>
            </p:extLst>
          </p:nvPr>
        </p:nvGraphicFramePr>
        <p:xfrm>
          <a:off x="4806462" y="4138246"/>
          <a:ext cx="1219785" cy="1392892"/>
        </p:xfrm>
        <a:graphic>
          <a:graphicData uri="http://schemas.openxmlformats.org/presentationml/2006/ole">
            <mc:AlternateContent xmlns:mc="http://schemas.openxmlformats.org/markup-compatibility/2006">
              <mc:Choice xmlns:v="urn:schemas-microsoft-com:vml" Requires="v">
                <p:oleObj r:id="rId13" imgW="2122282" imgH="2525694" progId="">
                  <p:embed/>
                </p:oleObj>
              </mc:Choice>
              <mc:Fallback>
                <p:oleObj r:id="rId13" imgW="2122282" imgH="2525694" progId="">
                  <p:embed/>
                  <p:pic>
                    <p:nvPicPr>
                      <p:cNvPr id="0" name=""/>
                      <p:cNvPicPr/>
                      <p:nvPr/>
                    </p:nvPicPr>
                    <p:blipFill>
                      <a:blip r:embed="rId14"/>
                      <a:stretch>
                        <a:fillRect/>
                      </a:stretch>
                    </p:blipFill>
                    <p:spPr>
                      <a:xfrm>
                        <a:off x="4806462" y="4138246"/>
                        <a:ext cx="1219785" cy="1392892"/>
                      </a:xfrm>
                      <a:prstGeom prst="rect">
                        <a:avLst/>
                      </a:prstGeom>
                    </p:spPr>
                  </p:pic>
                </p:oleObj>
              </mc:Fallback>
            </mc:AlternateContent>
          </a:graphicData>
        </a:graphic>
      </p:graphicFrame>
      <p:pic>
        <p:nvPicPr>
          <p:cNvPr id="15" name="Picture 14">
            <a:extLst>
              <a:ext uri="{FF2B5EF4-FFF2-40B4-BE49-F238E27FC236}">
                <a16:creationId xmlns:a16="http://schemas.microsoft.com/office/drawing/2014/main" id="{6BE808A9-0CBA-673D-2306-832E9875E4E7}"/>
              </a:ext>
            </a:extLst>
          </p:cNvPr>
          <p:cNvPicPr>
            <a:picLocks noChangeAspect="1"/>
          </p:cNvPicPr>
          <p:nvPr/>
        </p:nvPicPr>
        <p:blipFill>
          <a:blip r:embed="rId15"/>
          <a:stretch>
            <a:fillRect/>
          </a:stretch>
        </p:blipFill>
        <p:spPr>
          <a:xfrm>
            <a:off x="6526354" y="4138246"/>
            <a:ext cx="1219785" cy="139289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2D095-28D5-13B4-DE03-6C5EBA9B9D21}"/>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E8503A8E-158B-8F33-F18B-BF831B0B2FBA}"/>
              </a:ext>
            </a:extLst>
          </p:cNvPr>
          <p:cNvPicPr>
            <a:picLocks noChangeAspect="1"/>
          </p:cNvPicPr>
          <p:nvPr/>
        </p:nvPicPr>
        <p:blipFill>
          <a:blip r:embed="rId2"/>
          <a:stretch>
            <a:fillRect/>
          </a:stretch>
        </p:blipFill>
        <p:spPr>
          <a:xfrm>
            <a:off x="6179242" y="3573814"/>
            <a:ext cx="2601343" cy="1647517"/>
          </a:xfrm>
          <a:prstGeom prst="rect">
            <a:avLst/>
          </a:prstGeom>
        </p:spPr>
      </p:pic>
      <p:sp>
        <p:nvSpPr>
          <p:cNvPr id="15362" name="Content Placeholder 2">
            <a:extLst>
              <a:ext uri="{FF2B5EF4-FFF2-40B4-BE49-F238E27FC236}">
                <a16:creationId xmlns:a16="http://schemas.microsoft.com/office/drawing/2014/main" id="{DFAF27D2-DBD7-2FFC-47DD-E42A4DE6D0ED}"/>
              </a:ext>
            </a:extLst>
          </p:cNvPr>
          <p:cNvSpPr>
            <a:spLocks noGrp="1"/>
          </p:cNvSpPr>
          <p:nvPr>
            <p:ph idx="1"/>
          </p:nvPr>
        </p:nvSpPr>
        <p:spPr>
          <a:xfrm>
            <a:off x="457200" y="427038"/>
            <a:ext cx="8229600" cy="5745162"/>
          </a:xfrm>
        </p:spPr>
        <p:txBody>
          <a:bodyPr/>
          <a:lstStyle/>
          <a:p>
            <a:pPr marL="0" indent="0" eaLnBrk="1" hangingPunct="1"/>
            <a:r>
              <a:rPr lang="en-US" altLang="en-US" sz="2600" dirty="0"/>
              <a:t>January 27, 1882 folded letter from St. Lucia to London, paid at the correct 4d postage rate, also noted in red crayon.  Still, the shade of the 4d yellow is very close to that of the 1-shilling orange, potentially causing confusion.</a:t>
            </a:r>
          </a:p>
          <a:p>
            <a:pPr marL="0" indent="0" eaLnBrk="1" hangingPunct="1"/>
            <a:endParaRPr lang="en-US" altLang="en-US" sz="2600" dirty="0"/>
          </a:p>
          <a:p>
            <a:pPr marL="0" indent="0" eaLnBrk="1" hangingPunct="1"/>
            <a:endParaRPr lang="en-US" altLang="en-US" sz="2600" dirty="0"/>
          </a:p>
          <a:p>
            <a:pPr marL="0" indent="0" eaLnBrk="1" hangingPunct="1"/>
            <a:endParaRPr lang="en-US" altLang="en-US" sz="2600" dirty="0"/>
          </a:p>
          <a:p>
            <a:pPr marL="0" indent="0" eaLnBrk="1" hangingPunct="1"/>
            <a:endParaRPr lang="en-US" altLang="en-US" sz="800" dirty="0"/>
          </a:p>
          <a:p>
            <a:pPr marL="0" indent="0" eaLnBrk="1" hangingPunct="1"/>
            <a:endParaRPr lang="en-US" altLang="en-US" sz="2600" dirty="0"/>
          </a:p>
        </p:txBody>
      </p:sp>
      <p:graphicFrame>
        <p:nvGraphicFramePr>
          <p:cNvPr id="4" name="Object 3">
            <a:extLst>
              <a:ext uri="{FF2B5EF4-FFF2-40B4-BE49-F238E27FC236}">
                <a16:creationId xmlns:a16="http://schemas.microsoft.com/office/drawing/2014/main" id="{17194B14-6D1B-1125-CB6B-907DAFF88AC0}"/>
              </a:ext>
            </a:extLst>
          </p:cNvPr>
          <p:cNvGraphicFramePr>
            <a:graphicFrameLocks noChangeAspect="1"/>
          </p:cNvGraphicFramePr>
          <p:nvPr>
            <p:extLst>
              <p:ext uri="{D42A27DB-BD31-4B8C-83A1-F6EECF244321}">
                <p14:modId xmlns:p14="http://schemas.microsoft.com/office/powerpoint/2010/main" val="2505286812"/>
              </p:ext>
            </p:extLst>
          </p:nvPr>
        </p:nvGraphicFramePr>
        <p:xfrm>
          <a:off x="457200" y="2494439"/>
          <a:ext cx="6019800" cy="3806269"/>
        </p:xfrm>
        <a:graphic>
          <a:graphicData uri="http://schemas.openxmlformats.org/presentationml/2006/ole">
            <mc:AlternateContent xmlns:mc="http://schemas.openxmlformats.org/markup-compatibility/2006">
              <mc:Choice xmlns:v="urn:schemas-microsoft-com:vml" Requires="v">
                <p:oleObj r:id="rId3" imgW="17644558" imgH="11158369" progId="">
                  <p:embed/>
                </p:oleObj>
              </mc:Choice>
              <mc:Fallback>
                <p:oleObj r:id="rId3" imgW="17644558" imgH="11158369" progId="">
                  <p:embed/>
                  <p:pic>
                    <p:nvPicPr>
                      <p:cNvPr id="0" name=""/>
                      <p:cNvPicPr/>
                      <p:nvPr/>
                    </p:nvPicPr>
                    <p:blipFill>
                      <a:blip r:embed="rId4"/>
                      <a:stretch>
                        <a:fillRect/>
                      </a:stretch>
                    </p:blipFill>
                    <p:spPr>
                      <a:xfrm>
                        <a:off x="457200" y="2494439"/>
                        <a:ext cx="6019800" cy="3806269"/>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85CB99A3-D09C-85AA-0A32-0B714F106C76}"/>
              </a:ext>
            </a:extLst>
          </p:cNvPr>
          <p:cNvSpPr txBox="1"/>
          <p:nvPr/>
        </p:nvSpPr>
        <p:spPr bwMode="auto">
          <a:xfrm>
            <a:off x="7866185" y="5180577"/>
            <a:ext cx="91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t">
            <a:spAutoFit/>
          </a:bodyPr>
          <a:lstStyle/>
          <a:p>
            <a:pPr algn="l" eaLnBrk="1" hangingPunct="1">
              <a:spcBef>
                <a:spcPct val="0"/>
              </a:spcBef>
              <a:buFontTx/>
              <a:buNone/>
            </a:pPr>
            <a:r>
              <a:rPr lang="en-US" dirty="0"/>
              <a:t>reverse</a:t>
            </a:r>
          </a:p>
        </p:txBody>
      </p:sp>
    </p:spTree>
    <p:extLst>
      <p:ext uri="{BB962C8B-B14F-4D97-AF65-F5344CB8AC3E}">
        <p14:creationId xmlns:p14="http://schemas.microsoft.com/office/powerpoint/2010/main" val="2125395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a:extLst>
              <a:ext uri="{FF2B5EF4-FFF2-40B4-BE49-F238E27FC236}">
                <a16:creationId xmlns:a16="http://schemas.microsoft.com/office/drawing/2014/main" id="{3ADE424F-A455-6675-5946-FF3195A662C8}"/>
              </a:ext>
            </a:extLst>
          </p:cNvPr>
          <p:cNvSpPr>
            <a:spLocks noGrp="1"/>
          </p:cNvSpPr>
          <p:nvPr>
            <p:ph idx="1"/>
          </p:nvPr>
        </p:nvSpPr>
        <p:spPr>
          <a:xfrm>
            <a:off x="342900" y="381000"/>
            <a:ext cx="8458200" cy="6096000"/>
          </a:xfrm>
        </p:spPr>
        <p:txBody>
          <a:bodyPr/>
          <a:lstStyle/>
          <a:p>
            <a:pPr marL="0" indent="0" eaLnBrk="1" hangingPunct="1"/>
            <a:r>
              <a:rPr lang="en-US" altLang="en-US" sz="2600" dirty="0"/>
              <a:t>In 1881 stamps were surcharged with denominations.  The first was a ½ d in green, and 2 ½ d in scarlet.  Perforated 14.</a:t>
            </a:r>
          </a:p>
          <a:p>
            <a:pPr eaLnBrk="1" hangingPunct="1"/>
            <a:endParaRPr lang="en-US" altLang="en-US" sz="2400" dirty="0"/>
          </a:p>
          <a:p>
            <a:pPr eaLnBrk="1" hangingPunct="1"/>
            <a:endParaRPr lang="en-US" altLang="en-US" sz="2400" dirty="0"/>
          </a:p>
          <a:p>
            <a:pPr eaLnBrk="1" hangingPunct="1"/>
            <a:endParaRPr lang="en-US" altLang="en-US" sz="2800" dirty="0"/>
          </a:p>
          <a:p>
            <a:pPr eaLnBrk="1" hangingPunct="1"/>
            <a:endParaRPr lang="en-US" altLang="en-US" dirty="0"/>
          </a:p>
          <a:p>
            <a:pPr marL="0" indent="0" eaLnBrk="1" hangingPunct="1"/>
            <a:r>
              <a:rPr lang="en-US" altLang="en-US" sz="2600" dirty="0"/>
              <a:t>In 1883 five additional stamps were prepared with surcharged denominations on new paper, which had the Crown and CA watermark.  These were also perforated 14.</a:t>
            </a:r>
          </a:p>
        </p:txBody>
      </p:sp>
      <p:sp>
        <p:nvSpPr>
          <p:cNvPr id="17411" name="TextBox 2">
            <a:extLst>
              <a:ext uri="{FF2B5EF4-FFF2-40B4-BE49-F238E27FC236}">
                <a16:creationId xmlns:a16="http://schemas.microsoft.com/office/drawing/2014/main" id="{1817073F-E6CE-E266-5FF7-B35CF996BD47}"/>
              </a:ext>
            </a:extLst>
          </p:cNvPr>
          <p:cNvSpPr txBox="1">
            <a:spLocks noChangeArrowheads="1"/>
          </p:cNvSpPr>
          <p:nvPr/>
        </p:nvSpPr>
        <p:spPr bwMode="auto">
          <a:xfrm>
            <a:off x="6109575" y="2691381"/>
            <a:ext cx="18730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t>Scott #15, #17</a:t>
            </a:r>
          </a:p>
        </p:txBody>
      </p:sp>
      <p:graphicFrame>
        <p:nvGraphicFramePr>
          <p:cNvPr id="17414" name="Object 3">
            <a:extLst>
              <a:ext uri="{FF2B5EF4-FFF2-40B4-BE49-F238E27FC236}">
                <a16:creationId xmlns:a16="http://schemas.microsoft.com/office/drawing/2014/main" id="{62E34A6C-FA6A-514F-FCA9-64A96E702F76}"/>
              </a:ext>
            </a:extLst>
          </p:cNvPr>
          <p:cNvGraphicFramePr>
            <a:graphicFrameLocks noChangeAspect="1"/>
          </p:cNvGraphicFramePr>
          <p:nvPr>
            <p:extLst>
              <p:ext uri="{D42A27DB-BD31-4B8C-83A1-F6EECF244321}">
                <p14:modId xmlns:p14="http://schemas.microsoft.com/office/powerpoint/2010/main" val="1050596812"/>
              </p:ext>
            </p:extLst>
          </p:nvPr>
        </p:nvGraphicFramePr>
        <p:xfrm>
          <a:off x="8074617" y="4652338"/>
          <a:ext cx="726483" cy="1182106"/>
        </p:xfrm>
        <a:graphic>
          <a:graphicData uri="http://schemas.openxmlformats.org/presentationml/2006/ole">
            <mc:AlternateContent xmlns:mc="http://schemas.openxmlformats.org/markup-compatibility/2006">
              <mc:Choice xmlns:v="urn:schemas-microsoft-com:vml" Requires="v">
                <p:oleObj r:id="rId2" imgW="787302" imgH="1346032" progId="">
                  <p:embed/>
                </p:oleObj>
              </mc:Choice>
              <mc:Fallback>
                <p:oleObj r:id="rId2" imgW="787302" imgH="1346032" progId="">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4617" y="4652338"/>
                        <a:ext cx="726483" cy="1182106"/>
                      </a:xfrm>
                      <a:prstGeom prst="rect">
                        <a:avLst/>
                      </a:prstGeom>
                      <a:noFill/>
                      <a:ln>
                        <a:noFill/>
                      </a:ln>
                    </p:spPr>
                  </p:pic>
                </p:oleObj>
              </mc:Fallback>
            </mc:AlternateContent>
          </a:graphicData>
        </a:graphic>
      </p:graphicFrame>
      <p:graphicFrame>
        <p:nvGraphicFramePr>
          <p:cNvPr id="3" name="Object 2">
            <a:extLst>
              <a:ext uri="{FF2B5EF4-FFF2-40B4-BE49-F238E27FC236}">
                <a16:creationId xmlns:a16="http://schemas.microsoft.com/office/drawing/2014/main" id="{73DED561-D1F8-C5B8-CBCA-744D51C80DE4}"/>
              </a:ext>
            </a:extLst>
          </p:cNvPr>
          <p:cNvGraphicFramePr>
            <a:graphicFrameLocks noChangeAspect="1"/>
          </p:cNvGraphicFramePr>
          <p:nvPr>
            <p:extLst>
              <p:ext uri="{D42A27DB-BD31-4B8C-83A1-F6EECF244321}">
                <p14:modId xmlns:p14="http://schemas.microsoft.com/office/powerpoint/2010/main" val="620965703"/>
              </p:ext>
            </p:extLst>
          </p:nvPr>
        </p:nvGraphicFramePr>
        <p:xfrm>
          <a:off x="4714134" y="1334926"/>
          <a:ext cx="1366134" cy="1625205"/>
        </p:xfrm>
        <a:graphic>
          <a:graphicData uri="http://schemas.openxmlformats.org/presentationml/2006/ole">
            <mc:AlternateContent xmlns:mc="http://schemas.openxmlformats.org/markup-compatibility/2006">
              <mc:Choice xmlns:v="urn:schemas-microsoft-com:vml" Requires="v">
                <p:oleObj r:id="rId4" imgW="1624405" imgH="1932679" progId="">
                  <p:embed/>
                </p:oleObj>
              </mc:Choice>
              <mc:Fallback>
                <p:oleObj r:id="rId4" imgW="1624405" imgH="1932679" progId="">
                  <p:embed/>
                  <p:pic>
                    <p:nvPicPr>
                      <p:cNvPr id="0" name=""/>
                      <p:cNvPicPr/>
                      <p:nvPr/>
                    </p:nvPicPr>
                    <p:blipFill>
                      <a:blip r:embed="rId5"/>
                      <a:stretch>
                        <a:fillRect/>
                      </a:stretch>
                    </p:blipFill>
                    <p:spPr>
                      <a:xfrm>
                        <a:off x="4714134" y="1334926"/>
                        <a:ext cx="1366134" cy="1625205"/>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CE53A277-A4FF-DECB-EE21-1198DEFAB569}"/>
              </a:ext>
            </a:extLst>
          </p:cNvPr>
          <p:cNvGraphicFramePr>
            <a:graphicFrameLocks noChangeAspect="1"/>
          </p:cNvGraphicFramePr>
          <p:nvPr>
            <p:extLst>
              <p:ext uri="{D42A27DB-BD31-4B8C-83A1-F6EECF244321}">
                <p14:modId xmlns:p14="http://schemas.microsoft.com/office/powerpoint/2010/main" val="3681566741"/>
              </p:ext>
            </p:extLst>
          </p:nvPr>
        </p:nvGraphicFramePr>
        <p:xfrm>
          <a:off x="342900" y="4426744"/>
          <a:ext cx="1361953" cy="1633293"/>
        </p:xfrm>
        <a:graphic>
          <a:graphicData uri="http://schemas.openxmlformats.org/presentationml/2006/ole">
            <mc:AlternateContent xmlns:mc="http://schemas.openxmlformats.org/markup-compatibility/2006">
              <mc:Choice xmlns:v="urn:schemas-microsoft-com:vml" Requires="v">
                <p:oleObj r:id="rId6" imgW="1553135" imgH="1920912" progId="">
                  <p:embed/>
                </p:oleObj>
              </mc:Choice>
              <mc:Fallback>
                <p:oleObj r:id="rId6" imgW="1553135" imgH="1920912" progId="">
                  <p:embed/>
                  <p:pic>
                    <p:nvPicPr>
                      <p:cNvPr id="0" name=""/>
                      <p:cNvPicPr/>
                      <p:nvPr/>
                    </p:nvPicPr>
                    <p:blipFill>
                      <a:blip r:embed="rId7"/>
                      <a:stretch>
                        <a:fillRect/>
                      </a:stretch>
                    </p:blipFill>
                    <p:spPr>
                      <a:xfrm>
                        <a:off x="342900" y="4426744"/>
                        <a:ext cx="1361953" cy="1633293"/>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4627CE42-E168-E562-699E-DF50BE7E483C}"/>
              </a:ext>
            </a:extLst>
          </p:cNvPr>
          <p:cNvGraphicFramePr>
            <a:graphicFrameLocks noChangeAspect="1"/>
          </p:cNvGraphicFramePr>
          <p:nvPr>
            <p:extLst>
              <p:ext uri="{D42A27DB-BD31-4B8C-83A1-F6EECF244321}">
                <p14:modId xmlns:p14="http://schemas.microsoft.com/office/powerpoint/2010/main" val="4061781127"/>
              </p:ext>
            </p:extLst>
          </p:nvPr>
        </p:nvGraphicFramePr>
        <p:xfrm>
          <a:off x="1880335" y="4426745"/>
          <a:ext cx="1429644" cy="1633293"/>
        </p:xfrm>
        <a:graphic>
          <a:graphicData uri="http://schemas.openxmlformats.org/presentationml/2006/ole">
            <mc:AlternateContent xmlns:mc="http://schemas.openxmlformats.org/markup-compatibility/2006">
              <mc:Choice xmlns:v="urn:schemas-microsoft-com:vml" Requires="v">
                <p:oleObj r:id="rId8" imgW="1660039" imgH="1897044" progId="">
                  <p:embed/>
                </p:oleObj>
              </mc:Choice>
              <mc:Fallback>
                <p:oleObj r:id="rId8" imgW="1660039" imgH="1897044" progId="">
                  <p:embed/>
                  <p:pic>
                    <p:nvPicPr>
                      <p:cNvPr id="0" name=""/>
                      <p:cNvPicPr/>
                      <p:nvPr/>
                    </p:nvPicPr>
                    <p:blipFill>
                      <a:blip r:embed="rId9"/>
                      <a:stretch>
                        <a:fillRect/>
                      </a:stretch>
                    </p:blipFill>
                    <p:spPr>
                      <a:xfrm>
                        <a:off x="1880335" y="4426745"/>
                        <a:ext cx="1429644" cy="1633293"/>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A43A1627-2594-C6CF-356D-48EA54597036}"/>
              </a:ext>
            </a:extLst>
          </p:cNvPr>
          <p:cNvGraphicFramePr>
            <a:graphicFrameLocks noChangeAspect="1"/>
          </p:cNvGraphicFramePr>
          <p:nvPr>
            <p:extLst>
              <p:ext uri="{D42A27DB-BD31-4B8C-83A1-F6EECF244321}">
                <p14:modId xmlns:p14="http://schemas.microsoft.com/office/powerpoint/2010/main" val="3682751500"/>
              </p:ext>
            </p:extLst>
          </p:nvPr>
        </p:nvGraphicFramePr>
        <p:xfrm>
          <a:off x="3479597" y="4426745"/>
          <a:ext cx="1399560" cy="1615830"/>
        </p:xfrm>
        <a:graphic>
          <a:graphicData uri="http://schemas.openxmlformats.org/presentationml/2006/ole">
            <mc:AlternateContent xmlns:mc="http://schemas.openxmlformats.org/markup-compatibility/2006">
              <mc:Choice xmlns:v="urn:schemas-microsoft-com:vml" Requires="v">
                <p:oleObj r:id="rId10" imgW="1612639" imgH="1920912" progId="">
                  <p:embed/>
                </p:oleObj>
              </mc:Choice>
              <mc:Fallback>
                <p:oleObj r:id="rId10" imgW="1612639" imgH="1920912" progId="">
                  <p:embed/>
                  <p:pic>
                    <p:nvPicPr>
                      <p:cNvPr id="0" name=""/>
                      <p:cNvPicPr/>
                      <p:nvPr/>
                    </p:nvPicPr>
                    <p:blipFill>
                      <a:blip r:embed="rId11"/>
                      <a:stretch>
                        <a:fillRect/>
                      </a:stretch>
                    </p:blipFill>
                    <p:spPr>
                      <a:xfrm>
                        <a:off x="3479597" y="4426745"/>
                        <a:ext cx="1399560" cy="161583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B389282F-14C2-EAA8-EBFF-5150DFF9943C}"/>
              </a:ext>
            </a:extLst>
          </p:cNvPr>
          <p:cNvGraphicFramePr>
            <a:graphicFrameLocks noChangeAspect="1"/>
          </p:cNvGraphicFramePr>
          <p:nvPr>
            <p:extLst>
              <p:ext uri="{D42A27DB-BD31-4B8C-83A1-F6EECF244321}">
                <p14:modId xmlns:p14="http://schemas.microsoft.com/office/powerpoint/2010/main" val="212768813"/>
              </p:ext>
            </p:extLst>
          </p:nvPr>
        </p:nvGraphicFramePr>
        <p:xfrm>
          <a:off x="5048775" y="4426866"/>
          <a:ext cx="1379434" cy="1605023"/>
        </p:xfrm>
        <a:graphic>
          <a:graphicData uri="http://schemas.openxmlformats.org/presentationml/2006/ole">
            <mc:AlternateContent xmlns:mc="http://schemas.openxmlformats.org/markup-compatibility/2006">
              <mc:Choice xmlns:v="urn:schemas-microsoft-com:vml" Requires="v">
                <p:oleObj r:id="rId12" imgW="1600536" imgH="1956547" progId="">
                  <p:embed/>
                </p:oleObj>
              </mc:Choice>
              <mc:Fallback>
                <p:oleObj r:id="rId12" imgW="1600536" imgH="1956547" progId="">
                  <p:embed/>
                  <p:pic>
                    <p:nvPicPr>
                      <p:cNvPr id="0" name=""/>
                      <p:cNvPicPr/>
                      <p:nvPr/>
                    </p:nvPicPr>
                    <p:blipFill>
                      <a:blip r:embed="rId13"/>
                      <a:stretch>
                        <a:fillRect/>
                      </a:stretch>
                    </p:blipFill>
                    <p:spPr>
                      <a:xfrm>
                        <a:off x="5048775" y="4426866"/>
                        <a:ext cx="1379434" cy="1605023"/>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A656219D-DA91-44E2-7692-3F6B792FAF58}"/>
              </a:ext>
            </a:extLst>
          </p:cNvPr>
          <p:cNvGraphicFramePr>
            <a:graphicFrameLocks noChangeAspect="1"/>
          </p:cNvGraphicFramePr>
          <p:nvPr>
            <p:extLst>
              <p:ext uri="{D42A27DB-BD31-4B8C-83A1-F6EECF244321}">
                <p14:modId xmlns:p14="http://schemas.microsoft.com/office/powerpoint/2010/main" val="1637438034"/>
              </p:ext>
            </p:extLst>
          </p:nvPr>
        </p:nvGraphicFramePr>
        <p:xfrm>
          <a:off x="6593621" y="4426744"/>
          <a:ext cx="1315584" cy="1599466"/>
        </p:xfrm>
        <a:graphic>
          <a:graphicData uri="http://schemas.openxmlformats.org/presentationml/2006/ole">
            <mc:AlternateContent xmlns:mc="http://schemas.openxmlformats.org/markup-compatibility/2006">
              <mc:Choice xmlns:v="urn:schemas-microsoft-com:vml" Requires="v">
                <p:oleObj r:id="rId14" imgW="1588770" imgH="1932679" progId="">
                  <p:embed/>
                </p:oleObj>
              </mc:Choice>
              <mc:Fallback>
                <p:oleObj r:id="rId14" imgW="1588770" imgH="1932679" progId="">
                  <p:embed/>
                  <p:pic>
                    <p:nvPicPr>
                      <p:cNvPr id="0" name=""/>
                      <p:cNvPicPr/>
                      <p:nvPr/>
                    </p:nvPicPr>
                    <p:blipFill>
                      <a:blip r:embed="rId15"/>
                      <a:stretch>
                        <a:fillRect/>
                      </a:stretch>
                    </p:blipFill>
                    <p:spPr>
                      <a:xfrm>
                        <a:off x="6593621" y="4426744"/>
                        <a:ext cx="1315584" cy="1599466"/>
                      </a:xfrm>
                      <a:prstGeom prst="rect">
                        <a:avLst/>
                      </a:prstGeom>
                    </p:spPr>
                  </p:pic>
                </p:oleObj>
              </mc:Fallback>
            </mc:AlternateContent>
          </a:graphicData>
        </a:graphic>
      </p:graphicFrame>
      <p:sp>
        <p:nvSpPr>
          <p:cNvPr id="10" name="TextBox 2">
            <a:extLst>
              <a:ext uri="{FF2B5EF4-FFF2-40B4-BE49-F238E27FC236}">
                <a16:creationId xmlns:a16="http://schemas.microsoft.com/office/drawing/2014/main" id="{4F01726B-7A1D-FDB7-008A-269D81F1ABCC}"/>
              </a:ext>
            </a:extLst>
          </p:cNvPr>
          <p:cNvSpPr txBox="1">
            <a:spLocks noChangeArrowheads="1"/>
          </p:cNvSpPr>
          <p:nvPr/>
        </p:nvSpPr>
        <p:spPr bwMode="auto">
          <a:xfrm>
            <a:off x="7298186" y="6060038"/>
            <a:ext cx="14296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t>Scott #19-23</a:t>
            </a:r>
          </a:p>
        </p:txBody>
      </p:sp>
      <p:pic>
        <p:nvPicPr>
          <p:cNvPr id="5" name="Picture 4">
            <a:extLst>
              <a:ext uri="{FF2B5EF4-FFF2-40B4-BE49-F238E27FC236}">
                <a16:creationId xmlns:a16="http://schemas.microsoft.com/office/drawing/2014/main" id="{CD0E542E-D3B7-E6F9-1968-047657E7F6CB}"/>
              </a:ext>
            </a:extLst>
          </p:cNvPr>
          <p:cNvPicPr>
            <a:picLocks noChangeAspect="1"/>
          </p:cNvPicPr>
          <p:nvPr/>
        </p:nvPicPr>
        <p:blipFill>
          <a:blip r:embed="rId16"/>
          <a:stretch>
            <a:fillRect/>
          </a:stretch>
        </p:blipFill>
        <p:spPr>
          <a:xfrm>
            <a:off x="2959932" y="1334926"/>
            <a:ext cx="1347767" cy="161583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2">
            <a:extLst>
              <a:ext uri="{FF2B5EF4-FFF2-40B4-BE49-F238E27FC236}">
                <a16:creationId xmlns:a16="http://schemas.microsoft.com/office/drawing/2014/main" id="{9FBF55F7-983A-807C-FD5C-6A74F87C2221}"/>
              </a:ext>
            </a:extLst>
          </p:cNvPr>
          <p:cNvSpPr txBox="1">
            <a:spLocks noChangeArrowheads="1"/>
          </p:cNvSpPr>
          <p:nvPr/>
        </p:nvSpPr>
        <p:spPr bwMode="auto">
          <a:xfrm>
            <a:off x="457200" y="457200"/>
            <a:ext cx="8153400" cy="606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en-US" altLang="en-US" sz="2600" dirty="0"/>
              <a:t>In 1884 the 4 pence in yellow was reprinted, and this time it was perforated 12.</a:t>
            </a:r>
          </a:p>
          <a:p>
            <a:pPr eaLnBrk="1" hangingPunct="1">
              <a:spcBef>
                <a:spcPct val="0"/>
              </a:spcBef>
            </a:pPr>
            <a:endParaRPr lang="en-US" altLang="en-US" sz="2400" dirty="0"/>
          </a:p>
          <a:p>
            <a:pPr eaLnBrk="1" hangingPunct="1">
              <a:spcBef>
                <a:spcPct val="0"/>
              </a:spcBef>
            </a:pPr>
            <a:endParaRPr lang="en-US" altLang="en-US" sz="2400" dirty="0"/>
          </a:p>
          <a:p>
            <a:pPr eaLnBrk="1" hangingPunct="1">
              <a:spcBef>
                <a:spcPct val="0"/>
              </a:spcBef>
            </a:pPr>
            <a:endParaRPr lang="en-US" altLang="en-US" sz="2400" dirty="0"/>
          </a:p>
          <a:p>
            <a:pPr eaLnBrk="1" hangingPunct="1">
              <a:spcBef>
                <a:spcPct val="0"/>
              </a:spcBef>
            </a:pPr>
            <a:endParaRPr lang="en-US" altLang="en-US" sz="2400" dirty="0"/>
          </a:p>
          <a:p>
            <a:pPr eaLnBrk="1" hangingPunct="1">
              <a:spcBef>
                <a:spcPct val="0"/>
              </a:spcBef>
            </a:pPr>
            <a:endParaRPr lang="en-US" altLang="en-US" sz="2400" dirty="0"/>
          </a:p>
          <a:p>
            <a:pPr marL="0" indent="0" eaLnBrk="1" hangingPunct="1">
              <a:spcBef>
                <a:spcPct val="0"/>
              </a:spcBef>
              <a:buNone/>
            </a:pPr>
            <a:endParaRPr lang="en-US" altLang="en-US" sz="1000" dirty="0"/>
          </a:p>
          <a:p>
            <a:pPr marL="0" indent="0" eaLnBrk="1" hangingPunct="1">
              <a:spcBef>
                <a:spcPct val="0"/>
              </a:spcBef>
              <a:buNone/>
            </a:pPr>
            <a:r>
              <a:rPr lang="en-US" altLang="en-US" sz="2600" dirty="0"/>
              <a:t>In 1885 2 additional values were prepared, but never put into use, a half penny, and 6 pence.  The 6 pence is extremely rare.</a:t>
            </a:r>
          </a:p>
          <a:p>
            <a:pPr marL="0" indent="0" eaLnBrk="1" hangingPunct="1">
              <a:spcBef>
                <a:spcPct val="0"/>
              </a:spcBef>
              <a:buNone/>
            </a:pPr>
            <a:endParaRPr lang="en-US" altLang="en-US" sz="2600" dirty="0"/>
          </a:p>
          <a:p>
            <a:pPr marL="0" indent="0" eaLnBrk="1" hangingPunct="1">
              <a:spcBef>
                <a:spcPct val="0"/>
              </a:spcBef>
              <a:buNone/>
            </a:pPr>
            <a:endParaRPr lang="en-US" altLang="en-US" sz="2600" dirty="0"/>
          </a:p>
          <a:p>
            <a:pPr marL="0" indent="0" eaLnBrk="1" hangingPunct="1">
              <a:spcBef>
                <a:spcPct val="0"/>
              </a:spcBef>
              <a:buNone/>
            </a:pPr>
            <a:endParaRPr lang="en-US" altLang="en-US" sz="2600" dirty="0"/>
          </a:p>
          <a:p>
            <a:pPr marL="0" indent="0" eaLnBrk="1" hangingPunct="1">
              <a:spcBef>
                <a:spcPct val="0"/>
              </a:spcBef>
              <a:buNone/>
            </a:pPr>
            <a:endParaRPr lang="en-US" altLang="en-US" sz="2600" dirty="0"/>
          </a:p>
          <a:p>
            <a:pPr eaLnBrk="1" hangingPunct="1">
              <a:spcBef>
                <a:spcPct val="0"/>
              </a:spcBef>
            </a:pPr>
            <a:endParaRPr lang="en-US" altLang="en-US" sz="2400" dirty="0"/>
          </a:p>
        </p:txBody>
      </p:sp>
      <p:sp>
        <p:nvSpPr>
          <p:cNvPr id="18435" name="TextBox 4">
            <a:extLst>
              <a:ext uri="{FF2B5EF4-FFF2-40B4-BE49-F238E27FC236}">
                <a16:creationId xmlns:a16="http://schemas.microsoft.com/office/drawing/2014/main" id="{2FB5D756-D848-07EA-96EA-6FB0F132C9F1}"/>
              </a:ext>
            </a:extLst>
          </p:cNvPr>
          <p:cNvSpPr txBox="1">
            <a:spLocks noChangeArrowheads="1"/>
          </p:cNvSpPr>
          <p:nvPr/>
        </p:nvSpPr>
        <p:spPr bwMode="auto">
          <a:xfrm>
            <a:off x="4405313" y="2921208"/>
            <a:ext cx="1135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t>Scott #24</a:t>
            </a:r>
          </a:p>
        </p:txBody>
      </p:sp>
      <p:sp>
        <p:nvSpPr>
          <p:cNvPr id="18436" name="TextBox 6">
            <a:extLst>
              <a:ext uri="{FF2B5EF4-FFF2-40B4-BE49-F238E27FC236}">
                <a16:creationId xmlns:a16="http://schemas.microsoft.com/office/drawing/2014/main" id="{DBF404D2-1F89-C0F0-790F-8DB7A6935C95}"/>
              </a:ext>
            </a:extLst>
          </p:cNvPr>
          <p:cNvSpPr txBox="1">
            <a:spLocks noChangeArrowheads="1"/>
          </p:cNvSpPr>
          <p:nvPr/>
        </p:nvSpPr>
        <p:spPr bwMode="auto">
          <a:xfrm>
            <a:off x="3451225" y="6184900"/>
            <a:ext cx="1060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t>Scott #25</a:t>
            </a:r>
          </a:p>
        </p:txBody>
      </p:sp>
      <p:sp>
        <p:nvSpPr>
          <p:cNvPr id="18437" name="TextBox 1">
            <a:extLst>
              <a:ext uri="{FF2B5EF4-FFF2-40B4-BE49-F238E27FC236}">
                <a16:creationId xmlns:a16="http://schemas.microsoft.com/office/drawing/2014/main" id="{D848130E-CF89-2109-C820-7AEFB9A11F56}"/>
              </a:ext>
            </a:extLst>
          </p:cNvPr>
          <p:cNvSpPr txBox="1">
            <a:spLocks noChangeArrowheads="1"/>
          </p:cNvSpPr>
          <p:nvPr/>
        </p:nvSpPr>
        <p:spPr bwMode="auto">
          <a:xfrm>
            <a:off x="5332413" y="6184900"/>
            <a:ext cx="1062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Scott #26</a:t>
            </a:r>
          </a:p>
        </p:txBody>
      </p:sp>
      <p:graphicFrame>
        <p:nvGraphicFramePr>
          <p:cNvPr id="18440" name="Object 3">
            <a:extLst>
              <a:ext uri="{FF2B5EF4-FFF2-40B4-BE49-F238E27FC236}">
                <a16:creationId xmlns:a16="http://schemas.microsoft.com/office/drawing/2014/main" id="{8F554024-CC57-77E7-3BDD-3CAE227CDA0A}"/>
              </a:ext>
            </a:extLst>
          </p:cNvPr>
          <p:cNvGraphicFramePr>
            <a:graphicFrameLocks noChangeAspect="1"/>
          </p:cNvGraphicFramePr>
          <p:nvPr/>
        </p:nvGraphicFramePr>
        <p:xfrm>
          <a:off x="4730750" y="4133850"/>
          <a:ext cx="1619250" cy="2066925"/>
        </p:xfrm>
        <a:graphic>
          <a:graphicData uri="http://schemas.openxmlformats.org/presentationml/2006/ole">
            <mc:AlternateContent xmlns:mc="http://schemas.openxmlformats.org/markup-compatibility/2006">
              <mc:Choice xmlns:v="urn:schemas-microsoft-com:vml" Requires="v">
                <p:oleObj r:id="rId3" imgW="1930159" imgH="2488889" progId="">
                  <p:embed/>
                </p:oleObj>
              </mc:Choice>
              <mc:Fallback>
                <p:oleObj r:id="rId3" imgW="1930159" imgH="2488889"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0750" y="4133850"/>
                        <a:ext cx="161925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Object 1">
            <a:extLst>
              <a:ext uri="{FF2B5EF4-FFF2-40B4-BE49-F238E27FC236}">
                <a16:creationId xmlns:a16="http://schemas.microsoft.com/office/drawing/2014/main" id="{784A5544-9BC4-204A-877F-F01C5C55421E}"/>
              </a:ext>
            </a:extLst>
          </p:cNvPr>
          <p:cNvGraphicFramePr>
            <a:graphicFrameLocks noChangeAspect="1"/>
          </p:cNvGraphicFramePr>
          <p:nvPr>
            <p:extLst>
              <p:ext uri="{D42A27DB-BD31-4B8C-83A1-F6EECF244321}">
                <p14:modId xmlns:p14="http://schemas.microsoft.com/office/powerpoint/2010/main" val="4290068329"/>
              </p:ext>
            </p:extLst>
          </p:nvPr>
        </p:nvGraphicFramePr>
        <p:xfrm>
          <a:off x="3664743" y="950707"/>
          <a:ext cx="1693863" cy="2030882"/>
        </p:xfrm>
        <a:graphic>
          <a:graphicData uri="http://schemas.openxmlformats.org/presentationml/2006/ole">
            <mc:AlternateContent xmlns:mc="http://schemas.openxmlformats.org/markup-compatibility/2006">
              <mc:Choice xmlns:v="urn:schemas-microsoft-com:vml" Requires="v">
                <p:oleObj r:id="rId5" imgW="2146151" imgH="2573095" progId="">
                  <p:embed/>
                </p:oleObj>
              </mc:Choice>
              <mc:Fallback>
                <p:oleObj r:id="rId5" imgW="2146151" imgH="2573095" progId="">
                  <p:embed/>
                  <p:pic>
                    <p:nvPicPr>
                      <p:cNvPr id="0" name=""/>
                      <p:cNvPicPr/>
                      <p:nvPr/>
                    </p:nvPicPr>
                    <p:blipFill>
                      <a:blip r:embed="rId6"/>
                      <a:stretch>
                        <a:fillRect/>
                      </a:stretch>
                    </p:blipFill>
                    <p:spPr>
                      <a:xfrm>
                        <a:off x="3664743" y="950707"/>
                        <a:ext cx="1693863" cy="2030882"/>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358A4655-3AC6-CFFD-2748-63E920805527}"/>
              </a:ext>
            </a:extLst>
          </p:cNvPr>
          <p:cNvPicPr>
            <a:picLocks noChangeAspect="1"/>
          </p:cNvPicPr>
          <p:nvPr/>
        </p:nvPicPr>
        <p:blipFill>
          <a:blip r:embed="rId7"/>
          <a:stretch>
            <a:fillRect/>
          </a:stretch>
        </p:blipFill>
        <p:spPr>
          <a:xfrm>
            <a:off x="2880160" y="4133850"/>
            <a:ext cx="1699900" cy="206692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a:extLst>
              <a:ext uri="{FF2B5EF4-FFF2-40B4-BE49-F238E27FC236}">
                <a16:creationId xmlns:a16="http://schemas.microsoft.com/office/drawing/2014/main" id="{6B984F48-7666-57CD-BE75-26676A18204E}"/>
              </a:ext>
            </a:extLst>
          </p:cNvPr>
          <p:cNvSpPr>
            <a:spLocks noGrp="1"/>
          </p:cNvSpPr>
          <p:nvPr>
            <p:ph idx="1"/>
          </p:nvPr>
        </p:nvSpPr>
        <p:spPr>
          <a:xfrm>
            <a:off x="457200" y="609600"/>
            <a:ext cx="8229600" cy="5500688"/>
          </a:xfrm>
        </p:spPr>
        <p:txBody>
          <a:bodyPr/>
          <a:lstStyle/>
          <a:p>
            <a:pPr marL="0" indent="0" eaLnBrk="1" hangingPunct="1"/>
            <a:r>
              <a:rPr lang="en-US" altLang="en-US" sz="2600" dirty="0"/>
              <a:t>The 1883 stamp issues followed the trend of the rest of the empire by releasing the first large scale key type design used by multiple colonies and territories.  The first 6 values were done in single colors.</a:t>
            </a:r>
          </a:p>
        </p:txBody>
      </p:sp>
      <p:graphicFrame>
        <p:nvGraphicFramePr>
          <p:cNvPr id="2" name="Object 1">
            <a:extLst>
              <a:ext uri="{FF2B5EF4-FFF2-40B4-BE49-F238E27FC236}">
                <a16:creationId xmlns:a16="http://schemas.microsoft.com/office/drawing/2014/main" id="{9B74FB7D-3C06-94B2-F324-143F7C1E5539}"/>
              </a:ext>
            </a:extLst>
          </p:cNvPr>
          <p:cNvGraphicFramePr>
            <a:graphicFrameLocks noChangeAspect="1"/>
          </p:cNvGraphicFramePr>
          <p:nvPr>
            <p:extLst>
              <p:ext uri="{D42A27DB-BD31-4B8C-83A1-F6EECF244321}">
                <p14:modId xmlns:p14="http://schemas.microsoft.com/office/powerpoint/2010/main" val="844963736"/>
              </p:ext>
            </p:extLst>
          </p:nvPr>
        </p:nvGraphicFramePr>
        <p:xfrm>
          <a:off x="3485069" y="2297846"/>
          <a:ext cx="1576387" cy="1920875"/>
        </p:xfrm>
        <a:graphic>
          <a:graphicData uri="http://schemas.openxmlformats.org/presentationml/2006/ole">
            <mc:AlternateContent xmlns:mc="http://schemas.openxmlformats.org/markup-compatibility/2006">
              <mc:Choice xmlns:v="urn:schemas-microsoft-com:vml" Requires="v">
                <p:oleObj r:id="rId2" imgW="1553135" imgH="1920912" progId="">
                  <p:embed/>
                </p:oleObj>
              </mc:Choice>
              <mc:Fallback>
                <p:oleObj r:id="rId2" imgW="1553135" imgH="1920912" progId="">
                  <p:embed/>
                  <p:pic>
                    <p:nvPicPr>
                      <p:cNvPr id="0" name=""/>
                      <p:cNvPicPr/>
                      <p:nvPr/>
                    </p:nvPicPr>
                    <p:blipFill>
                      <a:blip r:embed="rId3"/>
                      <a:stretch>
                        <a:fillRect/>
                      </a:stretch>
                    </p:blipFill>
                    <p:spPr>
                      <a:xfrm>
                        <a:off x="3485069" y="2297846"/>
                        <a:ext cx="1576387" cy="1920875"/>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4A575EE6-3411-AA77-CCAB-F1B3C50A7D6B}"/>
              </a:ext>
            </a:extLst>
          </p:cNvPr>
          <p:cNvGraphicFramePr>
            <a:graphicFrameLocks noChangeAspect="1"/>
          </p:cNvGraphicFramePr>
          <p:nvPr>
            <p:extLst>
              <p:ext uri="{D42A27DB-BD31-4B8C-83A1-F6EECF244321}">
                <p14:modId xmlns:p14="http://schemas.microsoft.com/office/powerpoint/2010/main" val="899696474"/>
              </p:ext>
            </p:extLst>
          </p:nvPr>
        </p:nvGraphicFramePr>
        <p:xfrm>
          <a:off x="5315202" y="2309751"/>
          <a:ext cx="1541463" cy="1920875"/>
        </p:xfrm>
        <a:graphic>
          <a:graphicData uri="http://schemas.openxmlformats.org/presentationml/2006/ole">
            <mc:AlternateContent xmlns:mc="http://schemas.openxmlformats.org/markup-compatibility/2006">
              <mc:Choice xmlns:v="urn:schemas-microsoft-com:vml" Requires="v">
                <p:oleObj r:id="rId4" imgW="1541369" imgH="1920912" progId="">
                  <p:embed/>
                </p:oleObj>
              </mc:Choice>
              <mc:Fallback>
                <p:oleObj r:id="rId4" imgW="1541369" imgH="1920912" progId="">
                  <p:embed/>
                  <p:pic>
                    <p:nvPicPr>
                      <p:cNvPr id="0" name=""/>
                      <p:cNvPicPr/>
                      <p:nvPr/>
                    </p:nvPicPr>
                    <p:blipFill>
                      <a:blip r:embed="rId5"/>
                      <a:stretch>
                        <a:fillRect/>
                      </a:stretch>
                    </p:blipFill>
                    <p:spPr>
                      <a:xfrm>
                        <a:off x="5315202" y="2309751"/>
                        <a:ext cx="1541463" cy="1920875"/>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A2C9756B-8229-E206-3D4A-353B4165FE44}"/>
              </a:ext>
            </a:extLst>
          </p:cNvPr>
          <p:cNvGraphicFramePr>
            <a:graphicFrameLocks noChangeAspect="1"/>
          </p:cNvGraphicFramePr>
          <p:nvPr>
            <p:extLst>
              <p:ext uri="{D42A27DB-BD31-4B8C-83A1-F6EECF244321}">
                <p14:modId xmlns:p14="http://schemas.microsoft.com/office/powerpoint/2010/main" val="767471965"/>
              </p:ext>
            </p:extLst>
          </p:nvPr>
        </p:nvGraphicFramePr>
        <p:xfrm>
          <a:off x="7110412" y="2321658"/>
          <a:ext cx="1576387" cy="1897063"/>
        </p:xfrm>
        <a:graphic>
          <a:graphicData uri="http://schemas.openxmlformats.org/presentationml/2006/ole">
            <mc:AlternateContent xmlns:mc="http://schemas.openxmlformats.org/markup-compatibility/2006">
              <mc:Choice xmlns:v="urn:schemas-microsoft-com:vml" Requires="v">
                <p:oleObj r:id="rId6" imgW="1577004" imgH="1897044" progId="">
                  <p:embed/>
                </p:oleObj>
              </mc:Choice>
              <mc:Fallback>
                <p:oleObj r:id="rId6" imgW="1577004" imgH="1897044" progId="">
                  <p:embed/>
                  <p:pic>
                    <p:nvPicPr>
                      <p:cNvPr id="0" name=""/>
                      <p:cNvPicPr/>
                      <p:nvPr/>
                    </p:nvPicPr>
                    <p:blipFill>
                      <a:blip r:embed="rId7"/>
                      <a:stretch>
                        <a:fillRect/>
                      </a:stretch>
                    </p:blipFill>
                    <p:spPr>
                      <a:xfrm>
                        <a:off x="7110412" y="2321658"/>
                        <a:ext cx="1576387" cy="1897063"/>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B36AA975-843F-BDE2-0A74-AC0F54694B1B}"/>
              </a:ext>
            </a:extLst>
          </p:cNvPr>
          <p:cNvGraphicFramePr>
            <a:graphicFrameLocks noChangeAspect="1"/>
          </p:cNvGraphicFramePr>
          <p:nvPr>
            <p:extLst>
              <p:ext uri="{D42A27DB-BD31-4B8C-83A1-F6EECF244321}">
                <p14:modId xmlns:p14="http://schemas.microsoft.com/office/powerpoint/2010/main" val="186813406"/>
              </p:ext>
            </p:extLst>
          </p:nvPr>
        </p:nvGraphicFramePr>
        <p:xfrm>
          <a:off x="3485069" y="4327525"/>
          <a:ext cx="1552575" cy="1891567"/>
        </p:xfrm>
        <a:graphic>
          <a:graphicData uri="http://schemas.openxmlformats.org/presentationml/2006/ole">
            <mc:AlternateContent xmlns:mc="http://schemas.openxmlformats.org/markup-compatibility/2006">
              <mc:Choice xmlns:v="urn:schemas-microsoft-com:vml" Requires="v">
                <p:oleObj r:id="rId8" imgW="1553135" imgH="1920912" progId="">
                  <p:embed/>
                </p:oleObj>
              </mc:Choice>
              <mc:Fallback>
                <p:oleObj r:id="rId8" imgW="1553135" imgH="1920912" progId="">
                  <p:embed/>
                  <p:pic>
                    <p:nvPicPr>
                      <p:cNvPr id="0" name=""/>
                      <p:cNvPicPr/>
                      <p:nvPr/>
                    </p:nvPicPr>
                    <p:blipFill>
                      <a:blip r:embed="rId9"/>
                      <a:stretch>
                        <a:fillRect/>
                      </a:stretch>
                    </p:blipFill>
                    <p:spPr>
                      <a:xfrm>
                        <a:off x="3485069" y="4327525"/>
                        <a:ext cx="1552575" cy="1891567"/>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7E103581-428D-FEEC-819B-A25528CC64B4}"/>
              </a:ext>
            </a:extLst>
          </p:cNvPr>
          <p:cNvGraphicFramePr>
            <a:graphicFrameLocks noChangeAspect="1"/>
          </p:cNvGraphicFramePr>
          <p:nvPr>
            <p:extLst>
              <p:ext uri="{D42A27DB-BD31-4B8C-83A1-F6EECF244321}">
                <p14:modId xmlns:p14="http://schemas.microsoft.com/office/powerpoint/2010/main" val="1271279614"/>
              </p:ext>
            </p:extLst>
          </p:nvPr>
        </p:nvGraphicFramePr>
        <p:xfrm>
          <a:off x="5321675" y="4317084"/>
          <a:ext cx="1552575" cy="1891567"/>
        </p:xfrm>
        <a:graphic>
          <a:graphicData uri="http://schemas.openxmlformats.org/presentationml/2006/ole">
            <mc:AlternateContent xmlns:mc="http://schemas.openxmlformats.org/markup-compatibility/2006">
              <mc:Choice xmlns:v="urn:schemas-microsoft-com:vml" Requires="v">
                <p:oleObj r:id="rId10" imgW="1553135" imgH="1897044" progId="">
                  <p:embed/>
                </p:oleObj>
              </mc:Choice>
              <mc:Fallback>
                <p:oleObj r:id="rId10" imgW="1553135" imgH="1897044" progId="">
                  <p:embed/>
                  <p:pic>
                    <p:nvPicPr>
                      <p:cNvPr id="0" name=""/>
                      <p:cNvPicPr/>
                      <p:nvPr/>
                    </p:nvPicPr>
                    <p:blipFill>
                      <a:blip r:embed="rId11"/>
                      <a:stretch>
                        <a:fillRect/>
                      </a:stretch>
                    </p:blipFill>
                    <p:spPr>
                      <a:xfrm>
                        <a:off x="5321675" y="4317084"/>
                        <a:ext cx="1552575" cy="1891567"/>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5C26FFEC-47D5-1633-D3E4-B72A8AFD8B8F}"/>
              </a:ext>
            </a:extLst>
          </p:cNvPr>
          <p:cNvGraphicFramePr>
            <a:graphicFrameLocks noChangeAspect="1"/>
          </p:cNvGraphicFramePr>
          <p:nvPr>
            <p:extLst>
              <p:ext uri="{D42A27DB-BD31-4B8C-83A1-F6EECF244321}">
                <p14:modId xmlns:p14="http://schemas.microsoft.com/office/powerpoint/2010/main" val="2654338985"/>
              </p:ext>
            </p:extLst>
          </p:nvPr>
        </p:nvGraphicFramePr>
        <p:xfrm>
          <a:off x="7110412" y="4311588"/>
          <a:ext cx="1576387" cy="1867755"/>
        </p:xfrm>
        <a:graphic>
          <a:graphicData uri="http://schemas.openxmlformats.org/presentationml/2006/ole">
            <mc:AlternateContent xmlns:mc="http://schemas.openxmlformats.org/markup-compatibility/2006">
              <mc:Choice xmlns:v="urn:schemas-microsoft-com:vml" Requires="v">
                <p:oleObj r:id="rId12" imgW="1577004" imgH="1920912" progId="">
                  <p:embed/>
                </p:oleObj>
              </mc:Choice>
              <mc:Fallback>
                <p:oleObj r:id="rId12" imgW="1577004" imgH="1920912" progId="">
                  <p:embed/>
                  <p:pic>
                    <p:nvPicPr>
                      <p:cNvPr id="0" name=""/>
                      <p:cNvPicPr/>
                      <p:nvPr/>
                    </p:nvPicPr>
                    <p:blipFill>
                      <a:blip r:embed="rId13"/>
                      <a:stretch>
                        <a:fillRect/>
                      </a:stretch>
                    </p:blipFill>
                    <p:spPr>
                      <a:xfrm>
                        <a:off x="7110412" y="4311588"/>
                        <a:ext cx="1576387" cy="1867755"/>
                      </a:xfrm>
                      <a:prstGeom prst="rect">
                        <a:avLst/>
                      </a:prstGeom>
                    </p:spPr>
                  </p:pic>
                </p:oleObj>
              </mc:Fallback>
            </mc:AlternateContent>
          </a:graphicData>
        </a:graphic>
      </p:graphicFrame>
      <p:sp>
        <p:nvSpPr>
          <p:cNvPr id="8" name="TextBox 4">
            <a:extLst>
              <a:ext uri="{FF2B5EF4-FFF2-40B4-BE49-F238E27FC236}">
                <a16:creationId xmlns:a16="http://schemas.microsoft.com/office/drawing/2014/main" id="{5BFC58BE-A0AF-8F67-20BB-1F548F3D743A}"/>
              </a:ext>
            </a:extLst>
          </p:cNvPr>
          <p:cNvSpPr txBox="1">
            <a:spLocks noChangeArrowheads="1"/>
          </p:cNvSpPr>
          <p:nvPr/>
        </p:nvSpPr>
        <p:spPr bwMode="auto">
          <a:xfrm>
            <a:off x="7301254" y="6173481"/>
            <a:ext cx="152851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t>Scott #27//36</a:t>
            </a:r>
          </a:p>
        </p:txBody>
      </p:sp>
      <p:graphicFrame>
        <p:nvGraphicFramePr>
          <p:cNvPr id="9" name="Object 8">
            <a:extLst>
              <a:ext uri="{FF2B5EF4-FFF2-40B4-BE49-F238E27FC236}">
                <a16:creationId xmlns:a16="http://schemas.microsoft.com/office/drawing/2014/main" id="{48EE527F-64CA-5D55-1E57-6127CA606FE8}"/>
              </a:ext>
            </a:extLst>
          </p:cNvPr>
          <p:cNvGraphicFramePr>
            <a:graphicFrameLocks noChangeAspect="1"/>
          </p:cNvGraphicFramePr>
          <p:nvPr>
            <p:extLst>
              <p:ext uri="{D42A27DB-BD31-4B8C-83A1-F6EECF244321}">
                <p14:modId xmlns:p14="http://schemas.microsoft.com/office/powerpoint/2010/main" val="1568636597"/>
              </p:ext>
            </p:extLst>
          </p:nvPr>
        </p:nvGraphicFramePr>
        <p:xfrm>
          <a:off x="457199" y="2558989"/>
          <a:ext cx="2809875" cy="3319463"/>
        </p:xfrm>
        <a:graphic>
          <a:graphicData uri="http://schemas.openxmlformats.org/presentationml/2006/ole">
            <mc:AlternateContent xmlns:mc="http://schemas.openxmlformats.org/markup-compatibility/2006">
              <mc:Choice xmlns:v="urn:schemas-microsoft-com:vml" Requires="v">
                <p:oleObj r:id="rId14" imgW="2810099" imgH="3320079" progId="">
                  <p:embed/>
                </p:oleObj>
              </mc:Choice>
              <mc:Fallback>
                <p:oleObj r:id="rId14" imgW="2810099" imgH="3320079" progId="">
                  <p:embed/>
                  <p:pic>
                    <p:nvPicPr>
                      <p:cNvPr id="0" name=""/>
                      <p:cNvPicPr/>
                      <p:nvPr/>
                    </p:nvPicPr>
                    <p:blipFill>
                      <a:blip r:embed="rId15"/>
                      <a:stretch>
                        <a:fillRect/>
                      </a:stretch>
                    </p:blipFill>
                    <p:spPr>
                      <a:xfrm>
                        <a:off x="457199" y="2558989"/>
                        <a:ext cx="2809875" cy="3319463"/>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26779860-5965-D377-6C39-8DF0B460B010}"/>
              </a:ext>
            </a:extLst>
          </p:cNvPr>
          <p:cNvSpPr txBox="1"/>
          <p:nvPr/>
        </p:nvSpPr>
        <p:spPr bwMode="auto">
          <a:xfrm>
            <a:off x="985836" y="5879068"/>
            <a:ext cx="175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t">
            <a:spAutoFit/>
          </a:bodyPr>
          <a:lstStyle/>
          <a:p>
            <a:pPr eaLnBrk="1" hangingPunct="1"/>
            <a:r>
              <a:rPr lang="en-US" dirty="0"/>
              <a:t>De La Rue essay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a:extLst>
              <a:ext uri="{FF2B5EF4-FFF2-40B4-BE49-F238E27FC236}">
                <a16:creationId xmlns:a16="http://schemas.microsoft.com/office/drawing/2014/main" id="{02BF1C43-FBAE-D4B6-F1AF-197DE956653C}"/>
              </a:ext>
            </a:extLst>
          </p:cNvPr>
          <p:cNvSpPr>
            <a:spLocks noGrp="1"/>
          </p:cNvSpPr>
          <p:nvPr>
            <p:ph idx="1"/>
          </p:nvPr>
        </p:nvSpPr>
        <p:spPr>
          <a:xfrm>
            <a:off x="385763" y="503238"/>
            <a:ext cx="8229600" cy="5668962"/>
          </a:xfrm>
        </p:spPr>
        <p:txBody>
          <a:bodyPr/>
          <a:lstStyle/>
          <a:p>
            <a:pPr marL="0" indent="0" eaLnBrk="1" hangingPunct="1"/>
            <a:r>
              <a:rPr lang="en-US" altLang="en-US" sz="2600" dirty="0"/>
              <a:t>The second group was done in 2 colors, highlighting the country and denomination, except for the 1d color change.</a:t>
            </a:r>
          </a:p>
        </p:txBody>
      </p:sp>
      <p:graphicFrame>
        <p:nvGraphicFramePr>
          <p:cNvPr id="21508" name="Object 1">
            <a:extLst>
              <a:ext uri="{FF2B5EF4-FFF2-40B4-BE49-F238E27FC236}">
                <a16:creationId xmlns:a16="http://schemas.microsoft.com/office/drawing/2014/main" id="{D7915D9E-AB5B-9244-4BEF-69FAA8384D7E}"/>
              </a:ext>
            </a:extLst>
          </p:cNvPr>
          <p:cNvGraphicFramePr>
            <a:graphicFrameLocks noChangeAspect="1"/>
          </p:cNvGraphicFramePr>
          <p:nvPr>
            <p:extLst>
              <p:ext uri="{D42A27DB-BD31-4B8C-83A1-F6EECF244321}">
                <p14:modId xmlns:p14="http://schemas.microsoft.com/office/powerpoint/2010/main" val="1079166525"/>
              </p:ext>
            </p:extLst>
          </p:nvPr>
        </p:nvGraphicFramePr>
        <p:xfrm>
          <a:off x="2633120" y="1715279"/>
          <a:ext cx="1758812" cy="2058208"/>
        </p:xfrm>
        <a:graphic>
          <a:graphicData uri="http://schemas.openxmlformats.org/presentationml/2006/ole">
            <mc:AlternateContent xmlns:mc="http://schemas.openxmlformats.org/markup-compatibility/2006">
              <mc:Choice xmlns:v="urn:schemas-microsoft-com:vml" Requires="v">
                <p:oleObj r:id="rId2" imgW="1777778" imgH="2107937" progId="">
                  <p:embed/>
                </p:oleObj>
              </mc:Choice>
              <mc:Fallback>
                <p:oleObj r:id="rId2" imgW="1777778" imgH="2107937" progId="">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120" y="1715279"/>
                        <a:ext cx="1758812" cy="2058208"/>
                      </a:xfrm>
                      <a:prstGeom prst="rect">
                        <a:avLst/>
                      </a:prstGeom>
                      <a:noFill/>
                      <a:ln>
                        <a:noFill/>
                      </a:ln>
                    </p:spPr>
                  </p:pic>
                </p:oleObj>
              </mc:Fallback>
            </mc:AlternateContent>
          </a:graphicData>
        </a:graphic>
      </p:graphicFrame>
      <p:graphicFrame>
        <p:nvGraphicFramePr>
          <p:cNvPr id="2" name="Object 1">
            <a:extLst>
              <a:ext uri="{FF2B5EF4-FFF2-40B4-BE49-F238E27FC236}">
                <a16:creationId xmlns:a16="http://schemas.microsoft.com/office/drawing/2014/main" id="{7C9E362B-7B30-B4E6-05A1-472E78745CA9}"/>
              </a:ext>
            </a:extLst>
          </p:cNvPr>
          <p:cNvGraphicFramePr>
            <a:graphicFrameLocks noChangeAspect="1"/>
          </p:cNvGraphicFramePr>
          <p:nvPr>
            <p:extLst>
              <p:ext uri="{D42A27DB-BD31-4B8C-83A1-F6EECF244321}">
                <p14:modId xmlns:p14="http://schemas.microsoft.com/office/powerpoint/2010/main" val="184892050"/>
              </p:ext>
            </p:extLst>
          </p:nvPr>
        </p:nvGraphicFramePr>
        <p:xfrm>
          <a:off x="563854" y="1719992"/>
          <a:ext cx="1757272" cy="2066314"/>
        </p:xfrm>
        <a:graphic>
          <a:graphicData uri="http://schemas.openxmlformats.org/presentationml/2006/ole">
            <mc:AlternateContent xmlns:mc="http://schemas.openxmlformats.org/markup-compatibility/2006">
              <mc:Choice xmlns:v="urn:schemas-microsoft-com:vml" Requires="v">
                <p:oleObj r:id="rId4" imgW="2157917" imgH="2537460" progId="">
                  <p:embed/>
                </p:oleObj>
              </mc:Choice>
              <mc:Fallback>
                <p:oleObj r:id="rId4" imgW="2157917" imgH="2537460" progId="">
                  <p:embed/>
                  <p:pic>
                    <p:nvPicPr>
                      <p:cNvPr id="0" name=""/>
                      <p:cNvPicPr/>
                      <p:nvPr/>
                    </p:nvPicPr>
                    <p:blipFill>
                      <a:blip r:embed="rId5"/>
                      <a:stretch>
                        <a:fillRect/>
                      </a:stretch>
                    </p:blipFill>
                    <p:spPr>
                      <a:xfrm>
                        <a:off x="563854" y="1719992"/>
                        <a:ext cx="1757272" cy="2066314"/>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C3456BA6-B26E-3AE4-EA8B-733A5C90538D}"/>
              </a:ext>
            </a:extLst>
          </p:cNvPr>
          <p:cNvGraphicFramePr>
            <a:graphicFrameLocks noChangeAspect="1"/>
          </p:cNvGraphicFramePr>
          <p:nvPr>
            <p:extLst>
              <p:ext uri="{D42A27DB-BD31-4B8C-83A1-F6EECF244321}">
                <p14:modId xmlns:p14="http://schemas.microsoft.com/office/powerpoint/2010/main" val="3256691092"/>
              </p:ext>
            </p:extLst>
          </p:nvPr>
        </p:nvGraphicFramePr>
        <p:xfrm>
          <a:off x="4752069" y="1702407"/>
          <a:ext cx="1757273" cy="2073504"/>
        </p:xfrm>
        <a:graphic>
          <a:graphicData uri="http://schemas.openxmlformats.org/presentationml/2006/ole">
            <mc:AlternateContent xmlns:mc="http://schemas.openxmlformats.org/markup-compatibility/2006">
              <mc:Choice xmlns:v="urn:schemas-microsoft-com:vml" Requires="v">
                <p:oleObj r:id="rId6" imgW="2170019" imgH="2561329" progId="">
                  <p:embed/>
                </p:oleObj>
              </mc:Choice>
              <mc:Fallback>
                <p:oleObj r:id="rId6" imgW="2170019" imgH="2561329" progId="">
                  <p:embed/>
                  <p:pic>
                    <p:nvPicPr>
                      <p:cNvPr id="0" name=""/>
                      <p:cNvPicPr/>
                      <p:nvPr/>
                    </p:nvPicPr>
                    <p:blipFill>
                      <a:blip r:embed="rId7"/>
                      <a:stretch>
                        <a:fillRect/>
                      </a:stretch>
                    </p:blipFill>
                    <p:spPr>
                      <a:xfrm>
                        <a:off x="4752069" y="1702407"/>
                        <a:ext cx="1757273" cy="2073504"/>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68038CFE-8019-8D38-5CD3-54957D22BA68}"/>
              </a:ext>
            </a:extLst>
          </p:cNvPr>
          <p:cNvGraphicFramePr>
            <a:graphicFrameLocks noChangeAspect="1"/>
          </p:cNvGraphicFramePr>
          <p:nvPr>
            <p:extLst>
              <p:ext uri="{D42A27DB-BD31-4B8C-83A1-F6EECF244321}">
                <p14:modId xmlns:p14="http://schemas.microsoft.com/office/powerpoint/2010/main" val="1942695898"/>
              </p:ext>
            </p:extLst>
          </p:nvPr>
        </p:nvGraphicFramePr>
        <p:xfrm>
          <a:off x="6821336" y="1707173"/>
          <a:ext cx="1758812" cy="2066314"/>
        </p:xfrm>
        <a:graphic>
          <a:graphicData uri="http://schemas.openxmlformats.org/presentationml/2006/ole">
            <mc:AlternateContent xmlns:mc="http://schemas.openxmlformats.org/markup-compatibility/2006">
              <mc:Choice xmlns:v="urn:schemas-microsoft-com:vml" Requires="v">
                <p:oleObj r:id="rId8" imgW="2170019" imgH="2549226" progId="">
                  <p:embed/>
                </p:oleObj>
              </mc:Choice>
              <mc:Fallback>
                <p:oleObj r:id="rId8" imgW="2170019" imgH="2549226" progId="">
                  <p:embed/>
                  <p:pic>
                    <p:nvPicPr>
                      <p:cNvPr id="0" name=""/>
                      <p:cNvPicPr/>
                      <p:nvPr/>
                    </p:nvPicPr>
                    <p:blipFill>
                      <a:blip r:embed="rId9"/>
                      <a:stretch>
                        <a:fillRect/>
                      </a:stretch>
                    </p:blipFill>
                    <p:spPr>
                      <a:xfrm>
                        <a:off x="6821336" y="1707173"/>
                        <a:ext cx="1758812" cy="2066314"/>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E43B3F2B-9612-C7BB-FA89-EC99C3BFFC78}"/>
              </a:ext>
            </a:extLst>
          </p:cNvPr>
          <p:cNvGraphicFramePr>
            <a:graphicFrameLocks noChangeAspect="1"/>
          </p:cNvGraphicFramePr>
          <p:nvPr>
            <p:extLst>
              <p:ext uri="{D42A27DB-BD31-4B8C-83A1-F6EECF244321}">
                <p14:modId xmlns:p14="http://schemas.microsoft.com/office/powerpoint/2010/main" val="1469762745"/>
              </p:ext>
            </p:extLst>
          </p:nvPr>
        </p:nvGraphicFramePr>
        <p:xfrm>
          <a:off x="1597610" y="3963126"/>
          <a:ext cx="1770580" cy="2066314"/>
        </p:xfrm>
        <a:graphic>
          <a:graphicData uri="http://schemas.openxmlformats.org/presentationml/2006/ole">
            <mc:AlternateContent xmlns:mc="http://schemas.openxmlformats.org/markup-compatibility/2006">
              <mc:Choice xmlns:v="urn:schemas-microsoft-com:vml" Requires="v">
                <p:oleObj r:id="rId10" imgW="2205318" imgH="2573095" progId="">
                  <p:embed/>
                </p:oleObj>
              </mc:Choice>
              <mc:Fallback>
                <p:oleObj r:id="rId10" imgW="2205318" imgH="2573095" progId="">
                  <p:embed/>
                  <p:pic>
                    <p:nvPicPr>
                      <p:cNvPr id="0" name=""/>
                      <p:cNvPicPr/>
                      <p:nvPr/>
                    </p:nvPicPr>
                    <p:blipFill>
                      <a:blip r:embed="rId11"/>
                      <a:stretch>
                        <a:fillRect/>
                      </a:stretch>
                    </p:blipFill>
                    <p:spPr>
                      <a:xfrm>
                        <a:off x="1597610" y="3963126"/>
                        <a:ext cx="1770580" cy="2066314"/>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11ADE6C9-9029-21E4-EB24-112B0BC82134}"/>
              </a:ext>
            </a:extLst>
          </p:cNvPr>
          <p:cNvGraphicFramePr>
            <a:graphicFrameLocks noChangeAspect="1"/>
          </p:cNvGraphicFramePr>
          <p:nvPr>
            <p:extLst>
              <p:ext uri="{D42A27DB-BD31-4B8C-83A1-F6EECF244321}">
                <p14:modId xmlns:p14="http://schemas.microsoft.com/office/powerpoint/2010/main" val="1124968390"/>
              </p:ext>
            </p:extLst>
          </p:nvPr>
        </p:nvGraphicFramePr>
        <p:xfrm>
          <a:off x="3688379" y="3963126"/>
          <a:ext cx="1767242" cy="2078037"/>
        </p:xfrm>
        <a:graphic>
          <a:graphicData uri="http://schemas.openxmlformats.org/presentationml/2006/ole">
            <mc:AlternateContent xmlns:mc="http://schemas.openxmlformats.org/markup-compatibility/2006">
              <mc:Choice xmlns:v="urn:schemas-microsoft-com:vml" Requires="v">
                <p:oleObj r:id="rId12" imgW="2157917" imgH="2537460" progId="">
                  <p:embed/>
                </p:oleObj>
              </mc:Choice>
              <mc:Fallback>
                <p:oleObj r:id="rId12" imgW="2157917" imgH="2537460" progId="">
                  <p:embed/>
                  <p:pic>
                    <p:nvPicPr>
                      <p:cNvPr id="0" name=""/>
                      <p:cNvPicPr/>
                      <p:nvPr/>
                    </p:nvPicPr>
                    <p:blipFill>
                      <a:blip r:embed="rId13"/>
                      <a:stretch>
                        <a:fillRect/>
                      </a:stretch>
                    </p:blipFill>
                    <p:spPr>
                      <a:xfrm>
                        <a:off x="3688379" y="3963126"/>
                        <a:ext cx="1767242" cy="207803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EFA51586-297B-35AE-7BB2-F4F362B6441F}"/>
              </a:ext>
            </a:extLst>
          </p:cNvPr>
          <p:cNvGraphicFramePr>
            <a:graphicFrameLocks noChangeAspect="1"/>
          </p:cNvGraphicFramePr>
          <p:nvPr>
            <p:extLst>
              <p:ext uri="{D42A27DB-BD31-4B8C-83A1-F6EECF244321}">
                <p14:modId xmlns:p14="http://schemas.microsoft.com/office/powerpoint/2010/main" val="4075568645"/>
              </p:ext>
            </p:extLst>
          </p:nvPr>
        </p:nvGraphicFramePr>
        <p:xfrm>
          <a:off x="5772078" y="3980712"/>
          <a:ext cx="1774312" cy="2060451"/>
        </p:xfrm>
        <a:graphic>
          <a:graphicData uri="http://schemas.openxmlformats.org/presentationml/2006/ole">
            <mc:AlternateContent xmlns:mc="http://schemas.openxmlformats.org/markup-compatibility/2006">
              <mc:Choice xmlns:v="urn:schemas-microsoft-com:vml" Requires="v">
                <p:oleObj r:id="rId14" imgW="2205318" imgH="2561329" progId="">
                  <p:embed/>
                </p:oleObj>
              </mc:Choice>
              <mc:Fallback>
                <p:oleObj r:id="rId14" imgW="2205318" imgH="2561329" progId="">
                  <p:embed/>
                  <p:pic>
                    <p:nvPicPr>
                      <p:cNvPr id="0" name=""/>
                      <p:cNvPicPr/>
                      <p:nvPr/>
                    </p:nvPicPr>
                    <p:blipFill>
                      <a:blip r:embed="rId15"/>
                      <a:stretch>
                        <a:fillRect/>
                      </a:stretch>
                    </p:blipFill>
                    <p:spPr>
                      <a:xfrm>
                        <a:off x="5772078" y="3980712"/>
                        <a:ext cx="1774312" cy="2060451"/>
                      </a:xfrm>
                      <a:prstGeom prst="rect">
                        <a:avLst/>
                      </a:prstGeom>
                    </p:spPr>
                  </p:pic>
                </p:oleObj>
              </mc:Fallback>
            </mc:AlternateContent>
          </a:graphicData>
        </a:graphic>
      </p:graphicFrame>
      <p:sp>
        <p:nvSpPr>
          <p:cNvPr id="13" name="TextBox 4">
            <a:extLst>
              <a:ext uri="{FF2B5EF4-FFF2-40B4-BE49-F238E27FC236}">
                <a16:creationId xmlns:a16="http://schemas.microsoft.com/office/drawing/2014/main" id="{E9E5FE6C-A904-40A3-63B0-5532AC3EE4DE}"/>
              </a:ext>
            </a:extLst>
          </p:cNvPr>
          <p:cNvSpPr txBox="1">
            <a:spLocks noChangeArrowheads="1"/>
          </p:cNvSpPr>
          <p:nvPr/>
        </p:nvSpPr>
        <p:spPr bwMode="auto">
          <a:xfrm>
            <a:off x="6934200" y="6091663"/>
            <a:ext cx="164594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t>Scott #29//39</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600AE-71E3-47AB-F937-B21B6E685E40}"/>
            </a:ext>
          </a:extLst>
        </p:cNvPr>
        <p:cNvGrpSpPr/>
        <p:nvPr/>
      </p:nvGrpSpPr>
      <p:grpSpPr>
        <a:xfrm>
          <a:off x="0" y="0"/>
          <a:ext cx="0" cy="0"/>
          <a:chOff x="0" y="0"/>
          <a:chExt cx="0" cy="0"/>
        </a:xfrm>
      </p:grpSpPr>
      <p:sp>
        <p:nvSpPr>
          <p:cNvPr id="21506" name="Content Placeholder 2">
            <a:extLst>
              <a:ext uri="{FF2B5EF4-FFF2-40B4-BE49-F238E27FC236}">
                <a16:creationId xmlns:a16="http://schemas.microsoft.com/office/drawing/2014/main" id="{9A113189-057D-9501-042F-BD74C5A7DB71}"/>
              </a:ext>
            </a:extLst>
          </p:cNvPr>
          <p:cNvSpPr>
            <a:spLocks noGrp="1"/>
          </p:cNvSpPr>
          <p:nvPr>
            <p:ph idx="1"/>
          </p:nvPr>
        </p:nvSpPr>
        <p:spPr>
          <a:xfrm>
            <a:off x="685800" y="557857"/>
            <a:ext cx="1676400" cy="5742286"/>
          </a:xfrm>
        </p:spPr>
        <p:txBody>
          <a:bodyPr/>
          <a:lstStyle/>
          <a:p>
            <a:pPr marL="0" indent="0" algn="ctr" eaLnBrk="1" hangingPunct="1"/>
            <a:r>
              <a:rPr lang="en-US" altLang="en-US" sz="2600" dirty="0"/>
              <a:t>Two different dies were used to produce these key types,</a:t>
            </a:r>
          </a:p>
          <a:p>
            <a:pPr marL="0" indent="0" algn="ctr" eaLnBrk="1" hangingPunct="1"/>
            <a:r>
              <a:rPr lang="en-US" altLang="en-US" sz="2600" dirty="0"/>
              <a:t>Die 1 or A, Die 2 or B.</a:t>
            </a:r>
          </a:p>
          <a:p>
            <a:pPr marL="0" indent="0" algn="ctr" eaLnBrk="1" hangingPunct="1"/>
            <a:endParaRPr lang="en-US" altLang="en-US" sz="1300" dirty="0"/>
          </a:p>
          <a:p>
            <a:pPr marL="0" indent="0" algn="ctr" eaLnBrk="1" hangingPunct="1"/>
            <a:r>
              <a:rPr lang="en-US" altLang="en-US" sz="2600" dirty="0"/>
              <a:t>Here is the guide from the Scott Catalogue.</a:t>
            </a:r>
          </a:p>
        </p:txBody>
      </p:sp>
      <p:pic>
        <p:nvPicPr>
          <p:cNvPr id="10" name="Picture 9">
            <a:extLst>
              <a:ext uri="{FF2B5EF4-FFF2-40B4-BE49-F238E27FC236}">
                <a16:creationId xmlns:a16="http://schemas.microsoft.com/office/drawing/2014/main" id="{3B81E04B-5FE8-5579-E336-F7AE5692F8E9}"/>
              </a:ext>
            </a:extLst>
          </p:cNvPr>
          <p:cNvPicPr>
            <a:picLocks noChangeAspect="1"/>
          </p:cNvPicPr>
          <p:nvPr/>
        </p:nvPicPr>
        <p:blipFill>
          <a:blip r:embed="rId2"/>
          <a:stretch>
            <a:fillRect/>
          </a:stretch>
        </p:blipFill>
        <p:spPr>
          <a:xfrm>
            <a:off x="2667000" y="353714"/>
            <a:ext cx="5638800" cy="6150572"/>
          </a:xfrm>
          <a:prstGeom prst="rect">
            <a:avLst/>
          </a:prstGeom>
        </p:spPr>
      </p:pic>
    </p:spTree>
    <p:extLst>
      <p:ext uri="{BB962C8B-B14F-4D97-AF65-F5344CB8AC3E}">
        <p14:creationId xmlns:p14="http://schemas.microsoft.com/office/powerpoint/2010/main" val="2125816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91726-EAEB-2D92-3585-1F3EB6E58605}"/>
            </a:ext>
          </a:extLst>
        </p:cNvPr>
        <p:cNvGrpSpPr/>
        <p:nvPr/>
      </p:nvGrpSpPr>
      <p:grpSpPr>
        <a:xfrm>
          <a:off x="0" y="0"/>
          <a:ext cx="0" cy="0"/>
          <a:chOff x="0" y="0"/>
          <a:chExt cx="0" cy="0"/>
        </a:xfrm>
      </p:grpSpPr>
      <p:sp>
        <p:nvSpPr>
          <p:cNvPr id="21506" name="Content Placeholder 2">
            <a:extLst>
              <a:ext uri="{FF2B5EF4-FFF2-40B4-BE49-F238E27FC236}">
                <a16:creationId xmlns:a16="http://schemas.microsoft.com/office/drawing/2014/main" id="{ED09DB9B-7567-93A0-8406-3E2FAF598513}"/>
              </a:ext>
            </a:extLst>
          </p:cNvPr>
          <p:cNvSpPr>
            <a:spLocks noGrp="1"/>
          </p:cNvSpPr>
          <p:nvPr>
            <p:ph idx="1"/>
          </p:nvPr>
        </p:nvSpPr>
        <p:spPr>
          <a:xfrm>
            <a:off x="495300" y="533400"/>
            <a:ext cx="8153400" cy="5867400"/>
          </a:xfrm>
        </p:spPr>
        <p:txBody>
          <a:bodyPr/>
          <a:lstStyle/>
          <a:p>
            <a:pPr marL="0" indent="0" algn="ctr" eaLnBrk="1" hangingPunct="1"/>
            <a:r>
              <a:rPr lang="en-US" altLang="en-US" sz="2600" dirty="0"/>
              <a:t>And here is the guide from the Stanley Gibbons Catalogue.</a:t>
            </a:r>
          </a:p>
        </p:txBody>
      </p:sp>
      <p:graphicFrame>
        <p:nvGraphicFramePr>
          <p:cNvPr id="3" name="Object 2">
            <a:extLst>
              <a:ext uri="{FF2B5EF4-FFF2-40B4-BE49-F238E27FC236}">
                <a16:creationId xmlns:a16="http://schemas.microsoft.com/office/drawing/2014/main" id="{F3636A45-D8E9-CB70-96AE-2C2ECD689F0A}"/>
              </a:ext>
            </a:extLst>
          </p:cNvPr>
          <p:cNvGraphicFramePr>
            <a:graphicFrameLocks noChangeAspect="1"/>
          </p:cNvGraphicFramePr>
          <p:nvPr>
            <p:extLst>
              <p:ext uri="{D42A27DB-BD31-4B8C-83A1-F6EECF244321}">
                <p14:modId xmlns:p14="http://schemas.microsoft.com/office/powerpoint/2010/main" val="1175278641"/>
              </p:ext>
            </p:extLst>
          </p:nvPr>
        </p:nvGraphicFramePr>
        <p:xfrm>
          <a:off x="382855" y="1239633"/>
          <a:ext cx="4172063" cy="4953000"/>
        </p:xfrm>
        <a:graphic>
          <a:graphicData uri="http://schemas.openxmlformats.org/presentationml/2006/ole">
            <mc:AlternateContent xmlns:mc="http://schemas.openxmlformats.org/markup-compatibility/2006">
              <mc:Choice xmlns:v="urn:schemas-microsoft-com:vml" Requires="v">
                <p:oleObj r:id="rId2" imgW="5003987" imgH="5940574" progId="">
                  <p:embed/>
                </p:oleObj>
              </mc:Choice>
              <mc:Fallback>
                <p:oleObj r:id="rId2" imgW="5003987" imgH="5940574" progId="">
                  <p:embed/>
                  <p:pic>
                    <p:nvPicPr>
                      <p:cNvPr id="0" name=""/>
                      <p:cNvPicPr/>
                      <p:nvPr/>
                    </p:nvPicPr>
                    <p:blipFill>
                      <a:blip r:embed="rId3"/>
                      <a:stretch>
                        <a:fillRect/>
                      </a:stretch>
                    </p:blipFill>
                    <p:spPr>
                      <a:xfrm>
                        <a:off x="382855" y="1239633"/>
                        <a:ext cx="4172063" cy="495300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25D07DB8-EB57-C455-3298-89E4AAB6D56B}"/>
              </a:ext>
            </a:extLst>
          </p:cNvPr>
          <p:cNvGraphicFramePr>
            <a:graphicFrameLocks noChangeAspect="1"/>
          </p:cNvGraphicFramePr>
          <p:nvPr>
            <p:extLst>
              <p:ext uri="{D42A27DB-BD31-4B8C-83A1-F6EECF244321}">
                <p14:modId xmlns:p14="http://schemas.microsoft.com/office/powerpoint/2010/main" val="154996753"/>
              </p:ext>
            </p:extLst>
          </p:nvPr>
        </p:nvGraphicFramePr>
        <p:xfrm>
          <a:off x="4667363" y="1447799"/>
          <a:ext cx="4171560" cy="4744833"/>
        </p:xfrm>
        <a:graphic>
          <a:graphicData uri="http://schemas.openxmlformats.org/presentationml/2006/ole">
            <mc:AlternateContent xmlns:mc="http://schemas.openxmlformats.org/markup-compatibility/2006">
              <mc:Choice xmlns:v="urn:schemas-microsoft-com:vml" Requires="v">
                <p:oleObj r:id="rId4" imgW="5039621" imgH="5810138" progId="">
                  <p:embed/>
                </p:oleObj>
              </mc:Choice>
              <mc:Fallback>
                <p:oleObj r:id="rId4" imgW="5039621" imgH="5810138" progId="">
                  <p:embed/>
                  <p:pic>
                    <p:nvPicPr>
                      <p:cNvPr id="0" name=""/>
                      <p:cNvPicPr/>
                      <p:nvPr/>
                    </p:nvPicPr>
                    <p:blipFill>
                      <a:blip r:embed="rId5"/>
                      <a:stretch>
                        <a:fillRect/>
                      </a:stretch>
                    </p:blipFill>
                    <p:spPr>
                      <a:xfrm>
                        <a:off x="4667363" y="1447799"/>
                        <a:ext cx="4171560" cy="4744833"/>
                      </a:xfrm>
                      <a:prstGeom prst="rect">
                        <a:avLst/>
                      </a:prstGeom>
                    </p:spPr>
                  </p:pic>
                </p:oleObj>
              </mc:Fallback>
            </mc:AlternateContent>
          </a:graphicData>
        </a:graphic>
      </p:graphicFrame>
    </p:spTree>
    <p:extLst>
      <p:ext uri="{BB962C8B-B14F-4D97-AF65-F5344CB8AC3E}">
        <p14:creationId xmlns:p14="http://schemas.microsoft.com/office/powerpoint/2010/main" val="4218929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92531027-8F55-C2D4-4EEA-688B0C453BD9}"/>
              </a:ext>
            </a:extLst>
          </p:cNvPr>
          <p:cNvSpPr txBox="1">
            <a:spLocks/>
          </p:cNvSpPr>
          <p:nvPr/>
        </p:nvSpPr>
        <p:spPr bwMode="auto">
          <a:xfrm>
            <a:off x="439615" y="3962400"/>
            <a:ext cx="8264769"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600" dirty="0"/>
              <a:t>Saint Lucia was inhabited by the Arawak and Kalinago Caribs before European contact in the early 16th century.  It was colonized by the British and French in the 17th century and was the subject of several possession changes until 1814, when it was ceded to the British by France for the final time.                                                                                     </a:t>
            </a:r>
            <a:r>
              <a:rPr lang="en-US" altLang="en-US" sz="2000" i="1" dirty="0"/>
              <a:t>Wikipedia</a:t>
            </a:r>
          </a:p>
        </p:txBody>
      </p:sp>
      <p:pic>
        <p:nvPicPr>
          <p:cNvPr id="2" name="Picture 1">
            <a:extLst>
              <a:ext uri="{FF2B5EF4-FFF2-40B4-BE49-F238E27FC236}">
                <a16:creationId xmlns:a16="http://schemas.microsoft.com/office/drawing/2014/main" id="{46D2CC70-5C77-1EAB-58DD-7BF644DA8B46}"/>
              </a:ext>
            </a:extLst>
          </p:cNvPr>
          <p:cNvPicPr>
            <a:picLocks noChangeAspect="1"/>
          </p:cNvPicPr>
          <p:nvPr/>
        </p:nvPicPr>
        <p:blipFill>
          <a:blip r:embed="rId2"/>
          <a:stretch>
            <a:fillRect/>
          </a:stretch>
        </p:blipFill>
        <p:spPr>
          <a:xfrm>
            <a:off x="533400" y="381000"/>
            <a:ext cx="6049338" cy="3405554"/>
          </a:xfrm>
          <a:prstGeom prst="rect">
            <a:avLst/>
          </a:prstGeom>
        </p:spPr>
      </p:pic>
      <p:graphicFrame>
        <p:nvGraphicFramePr>
          <p:cNvPr id="3" name="Object 2">
            <a:extLst>
              <a:ext uri="{FF2B5EF4-FFF2-40B4-BE49-F238E27FC236}">
                <a16:creationId xmlns:a16="http://schemas.microsoft.com/office/drawing/2014/main" id="{8D7022F3-6DE8-138C-220C-B4140E90C397}"/>
              </a:ext>
            </a:extLst>
          </p:cNvPr>
          <p:cNvGraphicFramePr>
            <a:graphicFrameLocks noChangeAspect="1"/>
          </p:cNvGraphicFramePr>
          <p:nvPr>
            <p:extLst>
              <p:ext uri="{D42A27DB-BD31-4B8C-83A1-F6EECF244321}">
                <p14:modId xmlns:p14="http://schemas.microsoft.com/office/powerpoint/2010/main" val="3588646272"/>
              </p:ext>
            </p:extLst>
          </p:nvPr>
        </p:nvGraphicFramePr>
        <p:xfrm>
          <a:off x="6684207" y="381000"/>
          <a:ext cx="2026039" cy="3405554"/>
        </p:xfrm>
        <a:graphic>
          <a:graphicData uri="http://schemas.openxmlformats.org/presentationml/2006/ole">
            <mc:AlternateContent xmlns:mc="http://schemas.openxmlformats.org/markup-compatibility/2006">
              <mc:Choice xmlns:v="urn:schemas-microsoft-com:vml" Requires="v">
                <p:oleObj r:id="rId3" imgW="4126566" imgH="6936665" progId="">
                  <p:embed/>
                </p:oleObj>
              </mc:Choice>
              <mc:Fallback>
                <p:oleObj r:id="rId3" imgW="4126566" imgH="6936665" progId="">
                  <p:embed/>
                  <p:pic>
                    <p:nvPicPr>
                      <p:cNvPr id="0" name=""/>
                      <p:cNvPicPr/>
                      <p:nvPr/>
                    </p:nvPicPr>
                    <p:blipFill>
                      <a:blip r:embed="rId4"/>
                      <a:stretch>
                        <a:fillRect/>
                      </a:stretch>
                    </p:blipFill>
                    <p:spPr>
                      <a:xfrm>
                        <a:off x="6684207" y="381000"/>
                        <a:ext cx="2026039" cy="3405554"/>
                      </a:xfrm>
                      <a:prstGeom prst="rect">
                        <a:avLst/>
                      </a:prstGeom>
                    </p:spPr>
                  </p:pic>
                </p:oleObj>
              </mc:Fallback>
            </mc:AlternateContent>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a:extLst>
              <a:ext uri="{FF2B5EF4-FFF2-40B4-BE49-F238E27FC236}">
                <a16:creationId xmlns:a16="http://schemas.microsoft.com/office/drawing/2014/main" id="{E5C9B013-CC25-6EFB-2BDC-9AF9530362AB}"/>
              </a:ext>
            </a:extLst>
          </p:cNvPr>
          <p:cNvSpPr>
            <a:spLocks noGrp="1"/>
          </p:cNvSpPr>
          <p:nvPr>
            <p:ph idx="1"/>
          </p:nvPr>
        </p:nvSpPr>
        <p:spPr>
          <a:xfrm>
            <a:off x="457200" y="457200"/>
            <a:ext cx="8229600" cy="5668963"/>
          </a:xfrm>
        </p:spPr>
        <p:txBody>
          <a:bodyPr/>
          <a:lstStyle/>
          <a:p>
            <a:pPr marL="0" indent="0"/>
            <a:r>
              <a:rPr lang="en-US" altLang="en-US" sz="2600" dirty="0"/>
              <a:t>In 1892 the were three overprints done, one of which was bisected.</a:t>
            </a:r>
          </a:p>
          <a:p>
            <a:endParaRPr lang="en-US" altLang="en-US" sz="3000" dirty="0"/>
          </a:p>
          <a:p>
            <a:endParaRPr lang="en-US" altLang="en-US" dirty="0"/>
          </a:p>
          <a:p>
            <a:endParaRPr lang="en-US" altLang="en-US" dirty="0"/>
          </a:p>
          <a:p>
            <a:endParaRPr lang="en-US" altLang="en-US" dirty="0"/>
          </a:p>
          <a:p>
            <a:endParaRPr lang="en-US" altLang="en-US" dirty="0"/>
          </a:p>
          <a:p>
            <a:endParaRPr lang="en-US" altLang="en-US" dirty="0"/>
          </a:p>
          <a:p>
            <a:endParaRPr lang="en-US" altLang="en-US" sz="1000" dirty="0"/>
          </a:p>
          <a:p>
            <a:endParaRPr lang="en-US" altLang="en-US" sz="1000" dirty="0"/>
          </a:p>
          <a:p>
            <a:endParaRPr lang="en-US" altLang="en-US" sz="1000" dirty="0"/>
          </a:p>
          <a:p>
            <a:endParaRPr lang="en-US" altLang="en-US" sz="500" dirty="0"/>
          </a:p>
          <a:p>
            <a:r>
              <a:rPr lang="en-US" altLang="en-US" sz="1800" dirty="0"/>
              <a:t>               Scott #40                                     Scott #41                                      Scott #42 </a:t>
            </a:r>
          </a:p>
          <a:p>
            <a:pPr marL="0" indent="0"/>
            <a:endParaRPr lang="en-US" altLang="en-US" sz="800" dirty="0"/>
          </a:p>
          <a:p>
            <a:pPr marL="0" indent="0"/>
            <a:r>
              <a:rPr lang="en-US" altLang="en-US" sz="2600" dirty="0"/>
              <a:t>Several varieties are known, including varieties to individual lettering and double surcharges.</a:t>
            </a:r>
          </a:p>
        </p:txBody>
      </p:sp>
      <p:graphicFrame>
        <p:nvGraphicFramePr>
          <p:cNvPr id="2" name="Object 1">
            <a:extLst>
              <a:ext uri="{FF2B5EF4-FFF2-40B4-BE49-F238E27FC236}">
                <a16:creationId xmlns:a16="http://schemas.microsoft.com/office/drawing/2014/main" id="{98C8891F-26C2-91D3-1BA0-11655EC4B24C}"/>
              </a:ext>
            </a:extLst>
          </p:cNvPr>
          <p:cNvGraphicFramePr>
            <a:graphicFrameLocks noChangeAspect="1"/>
          </p:cNvGraphicFramePr>
          <p:nvPr>
            <p:extLst>
              <p:ext uri="{D42A27DB-BD31-4B8C-83A1-F6EECF244321}">
                <p14:modId xmlns:p14="http://schemas.microsoft.com/office/powerpoint/2010/main" val="1583698874"/>
              </p:ext>
            </p:extLst>
          </p:nvPr>
        </p:nvGraphicFramePr>
        <p:xfrm>
          <a:off x="517894" y="1524000"/>
          <a:ext cx="2655887" cy="3135168"/>
        </p:xfrm>
        <a:graphic>
          <a:graphicData uri="http://schemas.openxmlformats.org/presentationml/2006/ole">
            <mc:AlternateContent xmlns:mc="http://schemas.openxmlformats.org/markup-compatibility/2006">
              <mc:Choice xmlns:v="urn:schemas-microsoft-com:vml" Requires="v">
                <p:oleObj r:id="rId2" imgW="2762698" imgH="3260912" progId="">
                  <p:embed/>
                </p:oleObj>
              </mc:Choice>
              <mc:Fallback>
                <p:oleObj r:id="rId2" imgW="2762698" imgH="3260912" progId="">
                  <p:embed/>
                  <p:pic>
                    <p:nvPicPr>
                      <p:cNvPr id="0" name=""/>
                      <p:cNvPicPr/>
                      <p:nvPr/>
                    </p:nvPicPr>
                    <p:blipFill>
                      <a:blip r:embed="rId3"/>
                      <a:stretch>
                        <a:fillRect/>
                      </a:stretch>
                    </p:blipFill>
                    <p:spPr>
                      <a:xfrm>
                        <a:off x="517894" y="1524000"/>
                        <a:ext cx="2655887" cy="3135168"/>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88B50007-69EB-5FD4-9DB3-3ED71D940011}"/>
              </a:ext>
            </a:extLst>
          </p:cNvPr>
          <p:cNvGraphicFramePr>
            <a:graphicFrameLocks noChangeAspect="1"/>
          </p:cNvGraphicFramePr>
          <p:nvPr>
            <p:extLst>
              <p:ext uri="{D42A27DB-BD31-4B8C-83A1-F6EECF244321}">
                <p14:modId xmlns:p14="http://schemas.microsoft.com/office/powerpoint/2010/main" val="2993717996"/>
              </p:ext>
            </p:extLst>
          </p:nvPr>
        </p:nvGraphicFramePr>
        <p:xfrm>
          <a:off x="3311713" y="1524000"/>
          <a:ext cx="2581267" cy="3135168"/>
        </p:xfrm>
        <a:graphic>
          <a:graphicData uri="http://schemas.openxmlformats.org/presentationml/2006/ole">
            <mc:AlternateContent xmlns:mc="http://schemas.openxmlformats.org/markup-compatibility/2006">
              <mc:Choice xmlns:v="urn:schemas-microsoft-com:vml" Requires="v">
                <p:oleObj r:id="rId4" imgW="2656130" imgH="3225277" progId="">
                  <p:embed/>
                </p:oleObj>
              </mc:Choice>
              <mc:Fallback>
                <p:oleObj r:id="rId4" imgW="2656130" imgH="3225277" progId="">
                  <p:embed/>
                  <p:pic>
                    <p:nvPicPr>
                      <p:cNvPr id="0" name=""/>
                      <p:cNvPicPr/>
                      <p:nvPr/>
                    </p:nvPicPr>
                    <p:blipFill>
                      <a:blip r:embed="rId5"/>
                      <a:stretch>
                        <a:fillRect/>
                      </a:stretch>
                    </p:blipFill>
                    <p:spPr>
                      <a:xfrm>
                        <a:off x="3311713" y="1524000"/>
                        <a:ext cx="2581267" cy="3135168"/>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3B2EED9C-C8E2-A109-6E1C-32047549A982}"/>
              </a:ext>
            </a:extLst>
          </p:cNvPr>
          <p:cNvGraphicFramePr>
            <a:graphicFrameLocks noChangeAspect="1"/>
          </p:cNvGraphicFramePr>
          <p:nvPr>
            <p:extLst>
              <p:ext uri="{D42A27DB-BD31-4B8C-83A1-F6EECF244321}">
                <p14:modId xmlns:p14="http://schemas.microsoft.com/office/powerpoint/2010/main" val="1822508"/>
              </p:ext>
            </p:extLst>
          </p:nvPr>
        </p:nvGraphicFramePr>
        <p:xfrm>
          <a:off x="6030913" y="1524000"/>
          <a:ext cx="2655887" cy="3135169"/>
        </p:xfrm>
        <a:graphic>
          <a:graphicData uri="http://schemas.openxmlformats.org/presentationml/2006/ole">
            <mc:AlternateContent xmlns:mc="http://schemas.openxmlformats.org/markup-compatibility/2006">
              <mc:Choice xmlns:v="urn:schemas-microsoft-com:vml" Requires="v">
                <p:oleObj r:id="rId6" imgW="2810099" imgH="3237043" progId="">
                  <p:embed/>
                </p:oleObj>
              </mc:Choice>
              <mc:Fallback>
                <p:oleObj r:id="rId6" imgW="2810099" imgH="3237043" progId="">
                  <p:embed/>
                  <p:pic>
                    <p:nvPicPr>
                      <p:cNvPr id="0" name=""/>
                      <p:cNvPicPr/>
                      <p:nvPr/>
                    </p:nvPicPr>
                    <p:blipFill>
                      <a:blip r:embed="rId7"/>
                      <a:stretch>
                        <a:fillRect/>
                      </a:stretch>
                    </p:blipFill>
                    <p:spPr>
                      <a:xfrm>
                        <a:off x="6030913" y="1524000"/>
                        <a:ext cx="2655887" cy="3135169"/>
                      </a:xfrm>
                      <a:prstGeom prst="rect">
                        <a:avLst/>
                      </a:prstGeom>
                    </p:spPr>
                  </p:pic>
                </p:oleObj>
              </mc:Fallback>
            </mc:AlternateContent>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44B91-11D3-495C-8F1D-9ACCC0F6183C}"/>
            </a:ext>
          </a:extLst>
        </p:cNvPr>
        <p:cNvGrpSpPr/>
        <p:nvPr/>
      </p:nvGrpSpPr>
      <p:grpSpPr>
        <a:xfrm>
          <a:off x="0" y="0"/>
          <a:ext cx="0" cy="0"/>
          <a:chOff x="0" y="0"/>
          <a:chExt cx="0" cy="0"/>
        </a:xfrm>
      </p:grpSpPr>
      <p:sp>
        <p:nvSpPr>
          <p:cNvPr id="22530" name="Content Placeholder 2">
            <a:extLst>
              <a:ext uri="{FF2B5EF4-FFF2-40B4-BE49-F238E27FC236}">
                <a16:creationId xmlns:a16="http://schemas.microsoft.com/office/drawing/2014/main" id="{FA3813D8-0013-BAFE-34C3-27FA941FBC2B}"/>
              </a:ext>
            </a:extLst>
          </p:cNvPr>
          <p:cNvSpPr>
            <a:spLocks noGrp="1"/>
          </p:cNvSpPr>
          <p:nvPr>
            <p:ph idx="1"/>
          </p:nvPr>
        </p:nvSpPr>
        <p:spPr>
          <a:xfrm>
            <a:off x="457200" y="457200"/>
            <a:ext cx="8229600" cy="5668963"/>
          </a:xfrm>
        </p:spPr>
        <p:txBody>
          <a:bodyPr/>
          <a:lstStyle/>
          <a:p>
            <a:pPr marL="0" indent="0"/>
            <a:r>
              <a:rPr lang="en-US" altLang="en-US" sz="2600" dirty="0"/>
              <a:t>In case you were wondering… from the 2008 Scott catalog…</a:t>
            </a:r>
            <a:endParaRPr lang="en-US" altLang="en-US" sz="500" dirty="0"/>
          </a:p>
        </p:txBody>
      </p:sp>
      <p:pic>
        <p:nvPicPr>
          <p:cNvPr id="6" name="Picture 5">
            <a:extLst>
              <a:ext uri="{FF2B5EF4-FFF2-40B4-BE49-F238E27FC236}">
                <a16:creationId xmlns:a16="http://schemas.microsoft.com/office/drawing/2014/main" id="{6E8A6B0E-EF51-250A-886B-12504CB2BD14}"/>
              </a:ext>
            </a:extLst>
          </p:cNvPr>
          <p:cNvPicPr>
            <a:picLocks noChangeAspect="1"/>
          </p:cNvPicPr>
          <p:nvPr/>
        </p:nvPicPr>
        <p:blipFill>
          <a:blip r:embed="rId2"/>
          <a:stretch>
            <a:fillRect/>
          </a:stretch>
        </p:blipFill>
        <p:spPr>
          <a:xfrm>
            <a:off x="499535" y="977564"/>
            <a:ext cx="1914792" cy="2781688"/>
          </a:xfrm>
          <a:prstGeom prst="rect">
            <a:avLst/>
          </a:prstGeom>
        </p:spPr>
      </p:pic>
      <p:pic>
        <p:nvPicPr>
          <p:cNvPr id="8" name="Picture 7">
            <a:extLst>
              <a:ext uri="{FF2B5EF4-FFF2-40B4-BE49-F238E27FC236}">
                <a16:creationId xmlns:a16="http://schemas.microsoft.com/office/drawing/2014/main" id="{5A975FE2-BA21-EC4C-EDA9-44049341EBE5}"/>
              </a:ext>
            </a:extLst>
          </p:cNvPr>
          <p:cNvPicPr>
            <a:picLocks noChangeAspect="1"/>
          </p:cNvPicPr>
          <p:nvPr/>
        </p:nvPicPr>
        <p:blipFill>
          <a:blip r:embed="rId3"/>
          <a:stretch>
            <a:fillRect/>
          </a:stretch>
        </p:blipFill>
        <p:spPr>
          <a:xfrm>
            <a:off x="499535" y="3735806"/>
            <a:ext cx="1914792" cy="2848373"/>
          </a:xfrm>
          <a:prstGeom prst="rect">
            <a:avLst/>
          </a:prstGeom>
        </p:spPr>
      </p:pic>
      <p:pic>
        <p:nvPicPr>
          <p:cNvPr id="10" name="Picture 9">
            <a:extLst>
              <a:ext uri="{FF2B5EF4-FFF2-40B4-BE49-F238E27FC236}">
                <a16:creationId xmlns:a16="http://schemas.microsoft.com/office/drawing/2014/main" id="{461E8B84-CAAC-8FB3-A114-A95A1CF19554}"/>
              </a:ext>
            </a:extLst>
          </p:cNvPr>
          <p:cNvPicPr>
            <a:picLocks noChangeAspect="1"/>
          </p:cNvPicPr>
          <p:nvPr/>
        </p:nvPicPr>
        <p:blipFill>
          <a:blip r:embed="rId4"/>
          <a:stretch>
            <a:fillRect/>
          </a:stretch>
        </p:blipFill>
        <p:spPr>
          <a:xfrm>
            <a:off x="2571508" y="980319"/>
            <a:ext cx="1943371" cy="5420481"/>
          </a:xfrm>
          <a:prstGeom prst="rect">
            <a:avLst/>
          </a:prstGeom>
        </p:spPr>
      </p:pic>
      <p:pic>
        <p:nvPicPr>
          <p:cNvPr id="12" name="Picture 11">
            <a:extLst>
              <a:ext uri="{FF2B5EF4-FFF2-40B4-BE49-F238E27FC236}">
                <a16:creationId xmlns:a16="http://schemas.microsoft.com/office/drawing/2014/main" id="{DEC4AEC7-61EC-497C-BFEE-BABAA94CB288}"/>
              </a:ext>
            </a:extLst>
          </p:cNvPr>
          <p:cNvPicPr>
            <a:picLocks noChangeAspect="1"/>
          </p:cNvPicPr>
          <p:nvPr/>
        </p:nvPicPr>
        <p:blipFill>
          <a:blip r:embed="rId5"/>
          <a:stretch>
            <a:fillRect/>
          </a:stretch>
        </p:blipFill>
        <p:spPr>
          <a:xfrm>
            <a:off x="4672060" y="980319"/>
            <a:ext cx="1914792" cy="2181529"/>
          </a:xfrm>
          <a:prstGeom prst="rect">
            <a:avLst/>
          </a:prstGeom>
        </p:spPr>
      </p:pic>
      <p:pic>
        <p:nvPicPr>
          <p:cNvPr id="14" name="Picture 13">
            <a:extLst>
              <a:ext uri="{FF2B5EF4-FFF2-40B4-BE49-F238E27FC236}">
                <a16:creationId xmlns:a16="http://schemas.microsoft.com/office/drawing/2014/main" id="{1CF92826-AED3-79C2-B997-4DF9A240B13A}"/>
              </a:ext>
            </a:extLst>
          </p:cNvPr>
          <p:cNvPicPr>
            <a:picLocks noChangeAspect="1"/>
          </p:cNvPicPr>
          <p:nvPr/>
        </p:nvPicPr>
        <p:blipFill>
          <a:blip r:embed="rId6"/>
          <a:stretch>
            <a:fillRect/>
          </a:stretch>
        </p:blipFill>
        <p:spPr>
          <a:xfrm>
            <a:off x="4672060" y="3161848"/>
            <a:ext cx="1914792" cy="2276793"/>
          </a:xfrm>
          <a:prstGeom prst="rect">
            <a:avLst/>
          </a:prstGeom>
        </p:spPr>
      </p:pic>
      <p:pic>
        <p:nvPicPr>
          <p:cNvPr id="16" name="Picture 15">
            <a:extLst>
              <a:ext uri="{FF2B5EF4-FFF2-40B4-BE49-F238E27FC236}">
                <a16:creationId xmlns:a16="http://schemas.microsoft.com/office/drawing/2014/main" id="{0ACDC45E-DAD6-CDBA-5D77-22B6BCA8088F}"/>
              </a:ext>
            </a:extLst>
          </p:cNvPr>
          <p:cNvPicPr>
            <a:picLocks noChangeAspect="1"/>
          </p:cNvPicPr>
          <p:nvPr/>
        </p:nvPicPr>
        <p:blipFill>
          <a:blip r:embed="rId7"/>
          <a:stretch>
            <a:fillRect/>
          </a:stretch>
        </p:blipFill>
        <p:spPr>
          <a:xfrm>
            <a:off x="6744034" y="977564"/>
            <a:ext cx="1933845" cy="3248478"/>
          </a:xfrm>
          <a:prstGeom prst="rect">
            <a:avLst/>
          </a:prstGeom>
        </p:spPr>
      </p:pic>
    </p:spTree>
    <p:extLst>
      <p:ext uri="{BB962C8B-B14F-4D97-AF65-F5344CB8AC3E}">
        <p14:creationId xmlns:p14="http://schemas.microsoft.com/office/powerpoint/2010/main" val="3834202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3F928-41F6-37CF-8121-0921EB61B125}"/>
            </a:ext>
          </a:extLst>
        </p:cNvPr>
        <p:cNvGrpSpPr/>
        <p:nvPr/>
      </p:nvGrpSpPr>
      <p:grpSpPr>
        <a:xfrm>
          <a:off x="0" y="0"/>
          <a:ext cx="0" cy="0"/>
          <a:chOff x="0" y="0"/>
          <a:chExt cx="0" cy="0"/>
        </a:xfrm>
      </p:grpSpPr>
      <p:sp>
        <p:nvSpPr>
          <p:cNvPr id="22530" name="Content Placeholder 2">
            <a:extLst>
              <a:ext uri="{FF2B5EF4-FFF2-40B4-BE49-F238E27FC236}">
                <a16:creationId xmlns:a16="http://schemas.microsoft.com/office/drawing/2014/main" id="{3D7D0802-9D46-1822-1E20-86D33CC6C0CE}"/>
              </a:ext>
            </a:extLst>
          </p:cNvPr>
          <p:cNvSpPr>
            <a:spLocks noGrp="1"/>
          </p:cNvSpPr>
          <p:nvPr>
            <p:ph idx="1"/>
          </p:nvPr>
        </p:nvSpPr>
        <p:spPr>
          <a:xfrm>
            <a:off x="457200" y="457200"/>
            <a:ext cx="8229600" cy="5668963"/>
          </a:xfrm>
        </p:spPr>
        <p:txBody>
          <a:bodyPr/>
          <a:lstStyle/>
          <a:p>
            <a:pPr marL="0" indent="0"/>
            <a:r>
              <a:rPr lang="en-US" altLang="en-US" sz="2600" dirty="0"/>
              <a:t>From the 2016 Gibbons Commonwealth  &amp; Emp. Catalogue.</a:t>
            </a:r>
            <a:endParaRPr lang="en-US" altLang="en-US" sz="500" dirty="0"/>
          </a:p>
        </p:txBody>
      </p:sp>
      <p:graphicFrame>
        <p:nvGraphicFramePr>
          <p:cNvPr id="2" name="Object 1">
            <a:extLst>
              <a:ext uri="{FF2B5EF4-FFF2-40B4-BE49-F238E27FC236}">
                <a16:creationId xmlns:a16="http://schemas.microsoft.com/office/drawing/2014/main" id="{1C79A76D-9A3D-6A6D-BC29-95F725F7C560}"/>
              </a:ext>
            </a:extLst>
          </p:cNvPr>
          <p:cNvGraphicFramePr>
            <a:graphicFrameLocks noChangeAspect="1"/>
          </p:cNvGraphicFramePr>
          <p:nvPr>
            <p:extLst>
              <p:ext uri="{D42A27DB-BD31-4B8C-83A1-F6EECF244321}">
                <p14:modId xmlns:p14="http://schemas.microsoft.com/office/powerpoint/2010/main" val="2846333896"/>
              </p:ext>
            </p:extLst>
          </p:nvPr>
        </p:nvGraphicFramePr>
        <p:xfrm>
          <a:off x="320867" y="980123"/>
          <a:ext cx="2049366" cy="3505200"/>
        </p:xfrm>
        <a:graphic>
          <a:graphicData uri="http://schemas.openxmlformats.org/presentationml/2006/ole">
            <mc:AlternateContent xmlns:mc="http://schemas.openxmlformats.org/markup-compatibility/2006">
              <mc:Choice xmlns:v="urn:schemas-microsoft-com:vml" Requires="v">
                <p:oleObj r:id="rId2" imgW="2904901" imgH="4968352" progId="">
                  <p:embed/>
                </p:oleObj>
              </mc:Choice>
              <mc:Fallback>
                <p:oleObj r:id="rId2" imgW="2904901" imgH="4968352" progId="">
                  <p:embed/>
                  <p:pic>
                    <p:nvPicPr>
                      <p:cNvPr id="0" name=""/>
                      <p:cNvPicPr/>
                      <p:nvPr/>
                    </p:nvPicPr>
                    <p:blipFill>
                      <a:blip r:embed="rId3">
                        <a:lum bright="8000"/>
                      </a:blip>
                      <a:stretch>
                        <a:fillRect/>
                      </a:stretch>
                    </p:blipFill>
                    <p:spPr>
                      <a:xfrm>
                        <a:off x="320867" y="980123"/>
                        <a:ext cx="2049366" cy="350520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2EC69459-A816-D45A-3AF7-967E48F8CACA}"/>
              </a:ext>
            </a:extLst>
          </p:cNvPr>
          <p:cNvGraphicFramePr>
            <a:graphicFrameLocks noChangeAspect="1"/>
          </p:cNvGraphicFramePr>
          <p:nvPr>
            <p:extLst>
              <p:ext uri="{D42A27DB-BD31-4B8C-83A1-F6EECF244321}">
                <p14:modId xmlns:p14="http://schemas.microsoft.com/office/powerpoint/2010/main" val="2332738818"/>
              </p:ext>
            </p:extLst>
          </p:nvPr>
        </p:nvGraphicFramePr>
        <p:xfrm>
          <a:off x="2375957" y="958284"/>
          <a:ext cx="2196043" cy="3505200"/>
        </p:xfrm>
        <a:graphic>
          <a:graphicData uri="http://schemas.openxmlformats.org/presentationml/2006/ole">
            <mc:AlternateContent xmlns:mc="http://schemas.openxmlformats.org/markup-compatibility/2006">
              <mc:Choice xmlns:v="urn:schemas-microsoft-com:vml" Requires="v">
                <p:oleObj r:id="rId4" imgW="2964404" imgH="4731348" progId="">
                  <p:embed/>
                </p:oleObj>
              </mc:Choice>
              <mc:Fallback>
                <p:oleObj r:id="rId4" imgW="2964404" imgH="4731348" progId="">
                  <p:embed/>
                  <p:pic>
                    <p:nvPicPr>
                      <p:cNvPr id="0" name=""/>
                      <p:cNvPicPr/>
                      <p:nvPr/>
                    </p:nvPicPr>
                    <p:blipFill>
                      <a:blip r:embed="rId5">
                        <a:lum bright="6000"/>
                      </a:blip>
                      <a:stretch>
                        <a:fillRect/>
                      </a:stretch>
                    </p:blipFill>
                    <p:spPr>
                      <a:xfrm>
                        <a:off x="2375957" y="958284"/>
                        <a:ext cx="2196043" cy="350520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C188ACA9-B617-08AE-11B2-C89EEB9DD397}"/>
              </a:ext>
            </a:extLst>
          </p:cNvPr>
          <p:cNvGraphicFramePr>
            <a:graphicFrameLocks noChangeAspect="1"/>
          </p:cNvGraphicFramePr>
          <p:nvPr>
            <p:extLst>
              <p:ext uri="{D42A27DB-BD31-4B8C-83A1-F6EECF244321}">
                <p14:modId xmlns:p14="http://schemas.microsoft.com/office/powerpoint/2010/main" val="4250300125"/>
              </p:ext>
            </p:extLst>
          </p:nvPr>
        </p:nvGraphicFramePr>
        <p:xfrm>
          <a:off x="4601172" y="914400"/>
          <a:ext cx="2128565" cy="5754091"/>
        </p:xfrm>
        <a:graphic>
          <a:graphicData uri="http://schemas.openxmlformats.org/presentationml/2006/ole">
            <mc:AlternateContent xmlns:mc="http://schemas.openxmlformats.org/markup-compatibility/2006">
              <mc:Choice xmlns:v="urn:schemas-microsoft-com:vml" Requires="v">
                <p:oleObj r:id="rId6" imgW="2917003" imgH="7885355" progId="">
                  <p:embed/>
                </p:oleObj>
              </mc:Choice>
              <mc:Fallback>
                <p:oleObj r:id="rId6" imgW="2917003" imgH="7885355" progId="">
                  <p:embed/>
                  <p:pic>
                    <p:nvPicPr>
                      <p:cNvPr id="0" name=""/>
                      <p:cNvPicPr/>
                      <p:nvPr/>
                    </p:nvPicPr>
                    <p:blipFill>
                      <a:blip r:embed="rId7">
                        <a:lum bright="7000" contrast="-3000"/>
                      </a:blip>
                      <a:stretch>
                        <a:fillRect/>
                      </a:stretch>
                    </p:blipFill>
                    <p:spPr>
                      <a:xfrm>
                        <a:off x="4601172" y="914400"/>
                        <a:ext cx="2128565" cy="5754091"/>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FD5910CE-7387-CF0E-5248-DA2E742F579B}"/>
              </a:ext>
            </a:extLst>
          </p:cNvPr>
          <p:cNvGraphicFramePr>
            <a:graphicFrameLocks noChangeAspect="1"/>
          </p:cNvGraphicFramePr>
          <p:nvPr>
            <p:extLst>
              <p:ext uri="{D42A27DB-BD31-4B8C-83A1-F6EECF244321}">
                <p14:modId xmlns:p14="http://schemas.microsoft.com/office/powerpoint/2010/main" val="910537317"/>
              </p:ext>
            </p:extLst>
          </p:nvPr>
        </p:nvGraphicFramePr>
        <p:xfrm>
          <a:off x="6802939" y="926123"/>
          <a:ext cx="2091249" cy="4010819"/>
        </p:xfrm>
        <a:graphic>
          <a:graphicData uri="http://schemas.openxmlformats.org/presentationml/2006/ole">
            <mc:AlternateContent xmlns:mc="http://schemas.openxmlformats.org/markup-compatibility/2006">
              <mc:Choice xmlns:v="urn:schemas-microsoft-com:vml" Requires="v">
                <p:oleObj r:id="rId8" imgW="2881369" imgH="5525733" progId="">
                  <p:embed/>
                </p:oleObj>
              </mc:Choice>
              <mc:Fallback>
                <p:oleObj r:id="rId8" imgW="2881369" imgH="5525733" progId="">
                  <p:embed/>
                  <p:pic>
                    <p:nvPicPr>
                      <p:cNvPr id="0" name=""/>
                      <p:cNvPicPr/>
                      <p:nvPr/>
                    </p:nvPicPr>
                    <p:blipFill>
                      <a:blip r:embed="rId9"/>
                      <a:stretch>
                        <a:fillRect/>
                      </a:stretch>
                    </p:blipFill>
                    <p:spPr>
                      <a:xfrm>
                        <a:off x="6802939" y="926123"/>
                        <a:ext cx="2091249" cy="4010819"/>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0A030171-7A8E-1EE5-A264-57B40B873DD8}"/>
              </a:ext>
            </a:extLst>
          </p:cNvPr>
          <p:cNvSpPr txBox="1"/>
          <p:nvPr/>
        </p:nvSpPr>
        <p:spPr bwMode="auto">
          <a:xfrm>
            <a:off x="320867" y="4491185"/>
            <a:ext cx="4257131"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t">
            <a:spAutoFit/>
          </a:bodyPr>
          <a:lstStyle/>
          <a:p>
            <a:pPr algn="l" eaLnBrk="1" hangingPunct="1">
              <a:spcBef>
                <a:spcPct val="0"/>
              </a:spcBef>
              <a:buFontTx/>
              <a:buNone/>
            </a:pPr>
            <a:r>
              <a:rPr lang="en-US" sz="2600" dirty="0"/>
              <a:t>Although difficult to read here, it’s much more detailed than Scott’s, listing shades and varieties of most issues.</a:t>
            </a:r>
          </a:p>
        </p:txBody>
      </p:sp>
    </p:spTree>
    <p:extLst>
      <p:ext uri="{BB962C8B-B14F-4D97-AF65-F5344CB8AC3E}">
        <p14:creationId xmlns:p14="http://schemas.microsoft.com/office/powerpoint/2010/main" val="4198137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1DBF5-40BF-5D7F-94FC-2284CD856635}"/>
            </a:ext>
          </a:extLst>
        </p:cNvPr>
        <p:cNvGrpSpPr/>
        <p:nvPr/>
      </p:nvGrpSpPr>
      <p:grpSpPr>
        <a:xfrm>
          <a:off x="0" y="0"/>
          <a:ext cx="0" cy="0"/>
          <a:chOff x="0" y="0"/>
          <a:chExt cx="0" cy="0"/>
        </a:xfrm>
      </p:grpSpPr>
      <p:sp>
        <p:nvSpPr>
          <p:cNvPr id="22530" name="Content Placeholder 2">
            <a:extLst>
              <a:ext uri="{FF2B5EF4-FFF2-40B4-BE49-F238E27FC236}">
                <a16:creationId xmlns:a16="http://schemas.microsoft.com/office/drawing/2014/main" id="{F88A4DD6-24DB-6B85-D516-3E20C95B7CFE}"/>
              </a:ext>
            </a:extLst>
          </p:cNvPr>
          <p:cNvSpPr>
            <a:spLocks noGrp="1"/>
          </p:cNvSpPr>
          <p:nvPr>
            <p:ph idx="1"/>
          </p:nvPr>
        </p:nvSpPr>
        <p:spPr>
          <a:xfrm>
            <a:off x="457200" y="457200"/>
            <a:ext cx="8229600" cy="5668963"/>
          </a:xfrm>
        </p:spPr>
        <p:txBody>
          <a:bodyPr/>
          <a:lstStyle/>
          <a:p>
            <a:pPr marL="0" indent="0"/>
            <a:r>
              <a:rPr lang="en-US" altLang="en-US" sz="2600" dirty="0"/>
              <a:t>Beware of fakes and forgeries of classic St. Lucia stamps.</a:t>
            </a:r>
            <a:endParaRPr lang="en-US" altLang="en-US" sz="500" dirty="0"/>
          </a:p>
        </p:txBody>
      </p:sp>
      <p:pic>
        <p:nvPicPr>
          <p:cNvPr id="7" name="Picture 6">
            <a:extLst>
              <a:ext uri="{FF2B5EF4-FFF2-40B4-BE49-F238E27FC236}">
                <a16:creationId xmlns:a16="http://schemas.microsoft.com/office/drawing/2014/main" id="{99AC9EB1-FC2D-2594-444F-17E6A9061E0F}"/>
              </a:ext>
            </a:extLst>
          </p:cNvPr>
          <p:cNvPicPr>
            <a:picLocks noChangeAspect="1"/>
          </p:cNvPicPr>
          <p:nvPr/>
        </p:nvPicPr>
        <p:blipFill>
          <a:blip r:embed="rId2"/>
          <a:stretch>
            <a:fillRect/>
          </a:stretch>
        </p:blipFill>
        <p:spPr>
          <a:xfrm>
            <a:off x="457200" y="990600"/>
            <a:ext cx="1935473" cy="2507317"/>
          </a:xfrm>
          <a:prstGeom prst="rect">
            <a:avLst/>
          </a:prstGeom>
        </p:spPr>
      </p:pic>
      <p:pic>
        <p:nvPicPr>
          <p:cNvPr id="9" name="Picture 8">
            <a:extLst>
              <a:ext uri="{FF2B5EF4-FFF2-40B4-BE49-F238E27FC236}">
                <a16:creationId xmlns:a16="http://schemas.microsoft.com/office/drawing/2014/main" id="{B7910F48-7371-8350-838E-5C44BA368CDB}"/>
              </a:ext>
            </a:extLst>
          </p:cNvPr>
          <p:cNvPicPr>
            <a:picLocks noChangeAspect="1"/>
          </p:cNvPicPr>
          <p:nvPr/>
        </p:nvPicPr>
        <p:blipFill>
          <a:blip r:embed="rId3"/>
          <a:stretch>
            <a:fillRect/>
          </a:stretch>
        </p:blipFill>
        <p:spPr>
          <a:xfrm>
            <a:off x="2519426" y="1008185"/>
            <a:ext cx="1967113" cy="2489732"/>
          </a:xfrm>
          <a:prstGeom prst="rect">
            <a:avLst/>
          </a:prstGeom>
        </p:spPr>
      </p:pic>
      <p:pic>
        <p:nvPicPr>
          <p:cNvPr id="11" name="Picture 10">
            <a:extLst>
              <a:ext uri="{FF2B5EF4-FFF2-40B4-BE49-F238E27FC236}">
                <a16:creationId xmlns:a16="http://schemas.microsoft.com/office/drawing/2014/main" id="{067F29A7-8F0E-3405-67F1-13435A5BF4FF}"/>
              </a:ext>
            </a:extLst>
          </p:cNvPr>
          <p:cNvPicPr>
            <a:picLocks noChangeAspect="1"/>
          </p:cNvPicPr>
          <p:nvPr/>
        </p:nvPicPr>
        <p:blipFill>
          <a:blip r:embed="rId4"/>
          <a:stretch>
            <a:fillRect/>
          </a:stretch>
        </p:blipFill>
        <p:spPr>
          <a:xfrm>
            <a:off x="4622293" y="1008185"/>
            <a:ext cx="1924731" cy="2489732"/>
          </a:xfrm>
          <a:prstGeom prst="rect">
            <a:avLst/>
          </a:prstGeom>
        </p:spPr>
      </p:pic>
      <p:pic>
        <p:nvPicPr>
          <p:cNvPr id="13" name="Picture 12">
            <a:extLst>
              <a:ext uri="{FF2B5EF4-FFF2-40B4-BE49-F238E27FC236}">
                <a16:creationId xmlns:a16="http://schemas.microsoft.com/office/drawing/2014/main" id="{67AF6E47-1157-6382-07F3-D74D745C7406}"/>
              </a:ext>
            </a:extLst>
          </p:cNvPr>
          <p:cNvPicPr>
            <a:picLocks noChangeAspect="1"/>
          </p:cNvPicPr>
          <p:nvPr/>
        </p:nvPicPr>
        <p:blipFill>
          <a:blip r:embed="rId5"/>
          <a:stretch>
            <a:fillRect/>
          </a:stretch>
        </p:blipFill>
        <p:spPr>
          <a:xfrm>
            <a:off x="6679766" y="999392"/>
            <a:ext cx="2104479" cy="2507317"/>
          </a:xfrm>
          <a:prstGeom prst="rect">
            <a:avLst/>
          </a:prstGeom>
        </p:spPr>
      </p:pic>
      <p:pic>
        <p:nvPicPr>
          <p:cNvPr id="15" name="Picture 14">
            <a:extLst>
              <a:ext uri="{FF2B5EF4-FFF2-40B4-BE49-F238E27FC236}">
                <a16:creationId xmlns:a16="http://schemas.microsoft.com/office/drawing/2014/main" id="{F4858152-EDB9-7A4F-2CB3-B7DAF1CA091D}"/>
              </a:ext>
            </a:extLst>
          </p:cNvPr>
          <p:cNvPicPr>
            <a:picLocks noChangeAspect="1"/>
          </p:cNvPicPr>
          <p:nvPr/>
        </p:nvPicPr>
        <p:blipFill>
          <a:blip r:embed="rId6"/>
          <a:stretch>
            <a:fillRect/>
          </a:stretch>
        </p:blipFill>
        <p:spPr>
          <a:xfrm>
            <a:off x="457200" y="3848100"/>
            <a:ext cx="1926276" cy="2507317"/>
          </a:xfrm>
          <a:prstGeom prst="rect">
            <a:avLst/>
          </a:prstGeom>
        </p:spPr>
      </p:pic>
      <p:pic>
        <p:nvPicPr>
          <p:cNvPr id="17" name="Picture 16">
            <a:extLst>
              <a:ext uri="{FF2B5EF4-FFF2-40B4-BE49-F238E27FC236}">
                <a16:creationId xmlns:a16="http://schemas.microsoft.com/office/drawing/2014/main" id="{0795E2A4-7B9F-5817-3B3B-17F0D70B3278}"/>
              </a:ext>
            </a:extLst>
          </p:cNvPr>
          <p:cNvPicPr>
            <a:picLocks noChangeAspect="1"/>
          </p:cNvPicPr>
          <p:nvPr/>
        </p:nvPicPr>
        <p:blipFill>
          <a:blip r:embed="rId7"/>
          <a:stretch>
            <a:fillRect/>
          </a:stretch>
        </p:blipFill>
        <p:spPr>
          <a:xfrm>
            <a:off x="2539538" y="3848100"/>
            <a:ext cx="1947001" cy="2523392"/>
          </a:xfrm>
          <a:prstGeom prst="rect">
            <a:avLst/>
          </a:prstGeom>
        </p:spPr>
      </p:pic>
      <p:pic>
        <p:nvPicPr>
          <p:cNvPr id="19" name="Picture 18">
            <a:extLst>
              <a:ext uri="{FF2B5EF4-FFF2-40B4-BE49-F238E27FC236}">
                <a16:creationId xmlns:a16="http://schemas.microsoft.com/office/drawing/2014/main" id="{8E0DA198-982D-2374-7482-E0E89215EB9F}"/>
              </a:ext>
            </a:extLst>
          </p:cNvPr>
          <p:cNvPicPr>
            <a:picLocks noChangeAspect="1"/>
          </p:cNvPicPr>
          <p:nvPr/>
        </p:nvPicPr>
        <p:blipFill>
          <a:blip r:embed="rId8"/>
          <a:stretch>
            <a:fillRect/>
          </a:stretch>
        </p:blipFill>
        <p:spPr>
          <a:xfrm>
            <a:off x="4694397" y="3934019"/>
            <a:ext cx="1852627" cy="2412604"/>
          </a:xfrm>
          <a:prstGeom prst="rect">
            <a:avLst/>
          </a:prstGeom>
        </p:spPr>
      </p:pic>
      <p:pic>
        <p:nvPicPr>
          <p:cNvPr id="21" name="Picture 20">
            <a:extLst>
              <a:ext uri="{FF2B5EF4-FFF2-40B4-BE49-F238E27FC236}">
                <a16:creationId xmlns:a16="http://schemas.microsoft.com/office/drawing/2014/main" id="{99119A79-7975-E03B-DE2C-B4EE6B6535B0}"/>
              </a:ext>
            </a:extLst>
          </p:cNvPr>
          <p:cNvPicPr>
            <a:picLocks noChangeAspect="1"/>
          </p:cNvPicPr>
          <p:nvPr/>
        </p:nvPicPr>
        <p:blipFill>
          <a:blip r:embed="rId9"/>
          <a:stretch>
            <a:fillRect/>
          </a:stretch>
        </p:blipFill>
        <p:spPr>
          <a:xfrm>
            <a:off x="6757326" y="3942814"/>
            <a:ext cx="1949358" cy="2403809"/>
          </a:xfrm>
          <a:prstGeom prst="rect">
            <a:avLst/>
          </a:prstGeom>
        </p:spPr>
      </p:pic>
    </p:spTree>
    <p:extLst>
      <p:ext uri="{BB962C8B-B14F-4D97-AF65-F5344CB8AC3E}">
        <p14:creationId xmlns:p14="http://schemas.microsoft.com/office/powerpoint/2010/main" val="665786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a:extLst>
              <a:ext uri="{FF2B5EF4-FFF2-40B4-BE49-F238E27FC236}">
                <a16:creationId xmlns:a16="http://schemas.microsoft.com/office/drawing/2014/main" id="{C900E377-3654-D926-A3E4-A503E1A84B43}"/>
              </a:ext>
            </a:extLst>
          </p:cNvPr>
          <p:cNvSpPr>
            <a:spLocks noGrp="1"/>
          </p:cNvSpPr>
          <p:nvPr>
            <p:ph idx="1"/>
          </p:nvPr>
        </p:nvSpPr>
        <p:spPr>
          <a:xfrm>
            <a:off x="561324" y="5426283"/>
            <a:ext cx="3096276" cy="926873"/>
          </a:xfrm>
        </p:spPr>
        <p:txBody>
          <a:bodyPr/>
          <a:lstStyle/>
          <a:p>
            <a:pPr marL="0" indent="0" algn="ctr">
              <a:buFont typeface="Arial" panose="020B0604020202020204" pitchFamily="34" charset="0"/>
              <a:buNone/>
            </a:pPr>
            <a:r>
              <a:rPr lang="en-US" altLang="en-US" sz="6400" dirty="0"/>
              <a:t>The End</a:t>
            </a:r>
          </a:p>
        </p:txBody>
      </p:sp>
      <p:sp>
        <p:nvSpPr>
          <p:cNvPr id="23555" name="TextBox 3">
            <a:extLst>
              <a:ext uri="{FF2B5EF4-FFF2-40B4-BE49-F238E27FC236}">
                <a16:creationId xmlns:a16="http://schemas.microsoft.com/office/drawing/2014/main" id="{0B9F5389-953F-5E62-A86D-B1A9B73CAD31}"/>
              </a:ext>
            </a:extLst>
          </p:cNvPr>
          <p:cNvSpPr txBox="1">
            <a:spLocks noChangeArrowheads="1"/>
          </p:cNvSpPr>
          <p:nvPr/>
        </p:nvSpPr>
        <p:spPr bwMode="auto">
          <a:xfrm>
            <a:off x="672306" y="533400"/>
            <a:ext cx="7799388"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600" dirty="0"/>
              <a:t>A total of 40 stamps were issued under Queen Victoria’s reign for the colony of St. Lucia, all of which carried her portrait.  Classic designs never go out of style!</a:t>
            </a:r>
          </a:p>
        </p:txBody>
      </p:sp>
      <p:graphicFrame>
        <p:nvGraphicFramePr>
          <p:cNvPr id="2" name="Object 1">
            <a:extLst>
              <a:ext uri="{FF2B5EF4-FFF2-40B4-BE49-F238E27FC236}">
                <a16:creationId xmlns:a16="http://schemas.microsoft.com/office/drawing/2014/main" id="{8A98ACA0-CEC7-7FC0-D77E-AC6D015DD434}"/>
              </a:ext>
            </a:extLst>
          </p:cNvPr>
          <p:cNvGraphicFramePr>
            <a:graphicFrameLocks noChangeAspect="1"/>
          </p:cNvGraphicFramePr>
          <p:nvPr>
            <p:extLst>
              <p:ext uri="{D42A27DB-BD31-4B8C-83A1-F6EECF244321}">
                <p14:modId xmlns:p14="http://schemas.microsoft.com/office/powerpoint/2010/main" val="2027105847"/>
              </p:ext>
            </p:extLst>
          </p:nvPr>
        </p:nvGraphicFramePr>
        <p:xfrm>
          <a:off x="672306" y="1928447"/>
          <a:ext cx="2528094" cy="3353986"/>
        </p:xfrm>
        <a:graphic>
          <a:graphicData uri="http://schemas.openxmlformats.org/presentationml/2006/ole">
            <mc:AlternateContent xmlns:mc="http://schemas.openxmlformats.org/markup-compatibility/2006">
              <mc:Choice xmlns:v="urn:schemas-microsoft-com:vml" Requires="v">
                <p:oleObj r:id="rId3" imgW="3343947" imgH="4434840" progId="">
                  <p:embed/>
                </p:oleObj>
              </mc:Choice>
              <mc:Fallback>
                <p:oleObj r:id="rId3" imgW="3343947" imgH="4434840" progId="">
                  <p:embed/>
                  <p:pic>
                    <p:nvPicPr>
                      <p:cNvPr id="0" name=""/>
                      <p:cNvPicPr/>
                      <p:nvPr/>
                    </p:nvPicPr>
                    <p:blipFill>
                      <a:blip r:embed="rId4"/>
                      <a:stretch>
                        <a:fillRect/>
                      </a:stretch>
                    </p:blipFill>
                    <p:spPr>
                      <a:xfrm>
                        <a:off x="672306" y="1928447"/>
                        <a:ext cx="2528094" cy="3353986"/>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75D33D7B-F6F3-E493-8F34-696BE4E76453}"/>
              </a:ext>
            </a:extLst>
          </p:cNvPr>
          <p:cNvGraphicFramePr>
            <a:graphicFrameLocks noChangeAspect="1"/>
          </p:cNvGraphicFramePr>
          <p:nvPr>
            <p:extLst>
              <p:ext uri="{D42A27DB-BD31-4B8C-83A1-F6EECF244321}">
                <p14:modId xmlns:p14="http://schemas.microsoft.com/office/powerpoint/2010/main" val="2040636097"/>
              </p:ext>
            </p:extLst>
          </p:nvPr>
        </p:nvGraphicFramePr>
        <p:xfrm>
          <a:off x="3333496" y="1941356"/>
          <a:ext cx="2516981" cy="3352800"/>
        </p:xfrm>
        <a:graphic>
          <a:graphicData uri="http://schemas.openxmlformats.org/presentationml/2006/ole">
            <mc:AlternateContent xmlns:mc="http://schemas.openxmlformats.org/markup-compatibility/2006">
              <mc:Choice xmlns:v="urn:schemas-microsoft-com:vml" Requires="v">
                <p:oleObj r:id="rId5" imgW="3355714" imgH="4470475" progId="">
                  <p:embed/>
                </p:oleObj>
              </mc:Choice>
              <mc:Fallback>
                <p:oleObj r:id="rId5" imgW="3355714" imgH="4470475" progId="">
                  <p:embed/>
                  <p:pic>
                    <p:nvPicPr>
                      <p:cNvPr id="0" name=""/>
                      <p:cNvPicPr/>
                      <p:nvPr/>
                    </p:nvPicPr>
                    <p:blipFill>
                      <a:blip r:embed="rId6"/>
                      <a:stretch>
                        <a:fillRect/>
                      </a:stretch>
                    </p:blipFill>
                    <p:spPr>
                      <a:xfrm>
                        <a:off x="3333496" y="1941356"/>
                        <a:ext cx="2516981" cy="335280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52C66ABA-B88F-6457-CAAC-8F322422948A}"/>
              </a:ext>
            </a:extLst>
          </p:cNvPr>
          <p:cNvGraphicFramePr>
            <a:graphicFrameLocks noChangeAspect="1"/>
          </p:cNvGraphicFramePr>
          <p:nvPr>
            <p:extLst>
              <p:ext uri="{D42A27DB-BD31-4B8C-83A1-F6EECF244321}">
                <p14:modId xmlns:p14="http://schemas.microsoft.com/office/powerpoint/2010/main" val="111430703"/>
              </p:ext>
            </p:extLst>
          </p:nvPr>
        </p:nvGraphicFramePr>
        <p:xfrm>
          <a:off x="5983574" y="1928447"/>
          <a:ext cx="2488120" cy="3371571"/>
        </p:xfrm>
        <a:graphic>
          <a:graphicData uri="http://schemas.openxmlformats.org/presentationml/2006/ole">
            <mc:AlternateContent xmlns:mc="http://schemas.openxmlformats.org/markup-compatibility/2006">
              <mc:Choice xmlns:v="urn:schemas-microsoft-com:vml" Requires="v">
                <p:oleObj r:id="rId7" imgW="3343947" imgH="4482241" progId="">
                  <p:embed/>
                </p:oleObj>
              </mc:Choice>
              <mc:Fallback>
                <p:oleObj r:id="rId7" imgW="3343947" imgH="4482241" progId="">
                  <p:embed/>
                  <p:pic>
                    <p:nvPicPr>
                      <p:cNvPr id="0" name=""/>
                      <p:cNvPicPr/>
                      <p:nvPr/>
                    </p:nvPicPr>
                    <p:blipFill>
                      <a:blip r:embed="rId8"/>
                      <a:stretch>
                        <a:fillRect/>
                      </a:stretch>
                    </p:blipFill>
                    <p:spPr>
                      <a:xfrm>
                        <a:off x="5983574" y="1928447"/>
                        <a:ext cx="2488120" cy="3371571"/>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8435EDF2-CBE3-8EBB-B917-13BBE34D8442}"/>
              </a:ext>
            </a:extLst>
          </p:cNvPr>
          <p:cNvSpPr txBox="1"/>
          <p:nvPr/>
        </p:nvSpPr>
        <p:spPr bwMode="auto">
          <a:xfrm>
            <a:off x="3886200" y="5522159"/>
            <a:ext cx="46964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t">
            <a:spAutoFit/>
          </a:bodyPr>
          <a:lstStyle/>
          <a:p>
            <a:pPr algn="r" eaLnBrk="1" hangingPunct="1">
              <a:spcBef>
                <a:spcPct val="0"/>
              </a:spcBef>
              <a:buFontTx/>
              <a:buNone/>
            </a:pPr>
            <a:r>
              <a:rPr lang="en-US" sz="1600" dirty="0"/>
              <a:t>Much information and several images used came from the November 2014 Royan Philatelic Society London presentation PDF on St. Lucia by John Keegan </a:t>
            </a:r>
            <a:r>
              <a:rPr lang="en-US" sz="1600" dirty="0">
                <a:hlinkClick r:id="rId9"/>
              </a:rPr>
              <a:t>here</a:t>
            </a:r>
            <a:r>
              <a:rPr lang="en-US" sz="1600" dirty="0"/>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5070D-A3BB-9B97-3D48-1D9DBDE55829}"/>
            </a:ext>
          </a:extLst>
        </p:cNvPr>
        <p:cNvGrpSpPr/>
        <p:nvPr/>
      </p:nvGrpSpPr>
      <p:grpSpPr>
        <a:xfrm>
          <a:off x="0" y="0"/>
          <a:ext cx="0" cy="0"/>
          <a:chOff x="0" y="0"/>
          <a:chExt cx="0" cy="0"/>
        </a:xfrm>
      </p:grpSpPr>
      <p:sp>
        <p:nvSpPr>
          <p:cNvPr id="4098" name="Title 1">
            <a:extLst>
              <a:ext uri="{FF2B5EF4-FFF2-40B4-BE49-F238E27FC236}">
                <a16:creationId xmlns:a16="http://schemas.microsoft.com/office/drawing/2014/main" id="{C4D07BDA-DFE6-809C-7D0D-5FA715590820}"/>
              </a:ext>
            </a:extLst>
          </p:cNvPr>
          <p:cNvSpPr txBox="1">
            <a:spLocks/>
          </p:cNvSpPr>
          <p:nvPr/>
        </p:nvSpPr>
        <p:spPr bwMode="auto">
          <a:xfrm>
            <a:off x="439615" y="4800600"/>
            <a:ext cx="8264769"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600" dirty="0"/>
              <a:t>Here’s an 1849 cover mailed from St. Lucia sent to London in the days before stamps were used with a crowned circle “Paid at St. Lucia” mark.  Postage was one shilling.</a:t>
            </a:r>
            <a:endParaRPr lang="en-US" altLang="en-US" sz="2000" i="1" dirty="0"/>
          </a:p>
        </p:txBody>
      </p:sp>
      <p:graphicFrame>
        <p:nvGraphicFramePr>
          <p:cNvPr id="2" name="Object 1">
            <a:extLst>
              <a:ext uri="{FF2B5EF4-FFF2-40B4-BE49-F238E27FC236}">
                <a16:creationId xmlns:a16="http://schemas.microsoft.com/office/drawing/2014/main" id="{F0252B28-9A2D-51E0-C1B4-2C4893509A22}"/>
              </a:ext>
            </a:extLst>
          </p:cNvPr>
          <p:cNvGraphicFramePr>
            <a:graphicFrameLocks noChangeAspect="1"/>
          </p:cNvGraphicFramePr>
          <p:nvPr>
            <p:extLst>
              <p:ext uri="{D42A27DB-BD31-4B8C-83A1-F6EECF244321}">
                <p14:modId xmlns:p14="http://schemas.microsoft.com/office/powerpoint/2010/main" val="3775627355"/>
              </p:ext>
            </p:extLst>
          </p:nvPr>
        </p:nvGraphicFramePr>
        <p:xfrm>
          <a:off x="949843" y="533400"/>
          <a:ext cx="7244312" cy="4472713"/>
        </p:xfrm>
        <a:graphic>
          <a:graphicData uri="http://schemas.openxmlformats.org/presentationml/2006/ole">
            <mc:AlternateContent xmlns:mc="http://schemas.openxmlformats.org/markup-compatibility/2006">
              <mc:Choice xmlns:v="urn:schemas-microsoft-com:vml" Requires="v">
                <p:oleObj r:id="rId2" imgW="8680076" imgH="5359661" progId="">
                  <p:embed/>
                </p:oleObj>
              </mc:Choice>
              <mc:Fallback>
                <p:oleObj r:id="rId2" imgW="8680076" imgH="5359661" progId="">
                  <p:embed/>
                  <p:pic>
                    <p:nvPicPr>
                      <p:cNvPr id="0" name=""/>
                      <p:cNvPicPr/>
                      <p:nvPr/>
                    </p:nvPicPr>
                    <p:blipFill>
                      <a:blip r:embed="rId3"/>
                      <a:stretch>
                        <a:fillRect/>
                      </a:stretch>
                    </p:blipFill>
                    <p:spPr>
                      <a:xfrm>
                        <a:off x="949843" y="533400"/>
                        <a:ext cx="7244312" cy="4472713"/>
                      </a:xfrm>
                      <a:prstGeom prst="rect">
                        <a:avLst/>
                      </a:prstGeom>
                    </p:spPr>
                  </p:pic>
                </p:oleObj>
              </mc:Fallback>
            </mc:AlternateContent>
          </a:graphicData>
        </a:graphic>
      </p:graphicFrame>
    </p:spTree>
    <p:extLst>
      <p:ext uri="{BB962C8B-B14F-4D97-AF65-F5344CB8AC3E}">
        <p14:creationId xmlns:p14="http://schemas.microsoft.com/office/powerpoint/2010/main" val="2163759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9D05C-EEEB-2086-9413-5F075826D920}"/>
            </a:ext>
          </a:extLst>
        </p:cNvPr>
        <p:cNvGrpSpPr/>
        <p:nvPr/>
      </p:nvGrpSpPr>
      <p:grpSpPr>
        <a:xfrm>
          <a:off x="0" y="0"/>
          <a:ext cx="0" cy="0"/>
          <a:chOff x="0" y="0"/>
          <a:chExt cx="0" cy="0"/>
        </a:xfrm>
      </p:grpSpPr>
      <p:sp>
        <p:nvSpPr>
          <p:cNvPr id="4098" name="Title 1">
            <a:extLst>
              <a:ext uri="{FF2B5EF4-FFF2-40B4-BE49-F238E27FC236}">
                <a16:creationId xmlns:a16="http://schemas.microsoft.com/office/drawing/2014/main" id="{88B81384-054F-5187-8E57-2680184B3E93}"/>
              </a:ext>
            </a:extLst>
          </p:cNvPr>
          <p:cNvSpPr txBox="1">
            <a:spLocks/>
          </p:cNvSpPr>
          <p:nvPr/>
        </p:nvSpPr>
        <p:spPr bwMode="auto">
          <a:xfrm>
            <a:off x="457200" y="457200"/>
            <a:ext cx="8305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600" dirty="0"/>
              <a:t>The colony of St. Lucia began using British stamps in 1858, when it was mandated that all mail leaving the island must be prepaid and have affixed stamps as proof.</a:t>
            </a:r>
          </a:p>
          <a:p>
            <a:pPr eaLnBrk="1" hangingPunct="1">
              <a:spcBef>
                <a:spcPct val="0"/>
              </a:spcBef>
              <a:buFontTx/>
              <a:buNone/>
            </a:pPr>
            <a:endParaRPr lang="en-US" altLang="en-US" sz="2600" dirty="0"/>
          </a:p>
          <a:p>
            <a:pPr eaLnBrk="1" hangingPunct="1">
              <a:spcBef>
                <a:spcPct val="0"/>
              </a:spcBef>
              <a:buFontTx/>
              <a:buNone/>
            </a:pPr>
            <a:endParaRPr lang="en-US" altLang="en-US" sz="2600" dirty="0"/>
          </a:p>
          <a:p>
            <a:pPr eaLnBrk="1" hangingPunct="1">
              <a:spcBef>
                <a:spcPct val="0"/>
              </a:spcBef>
              <a:buFontTx/>
              <a:buNone/>
            </a:pPr>
            <a:endParaRPr lang="en-US" altLang="en-US" sz="2600" dirty="0"/>
          </a:p>
          <a:p>
            <a:pPr eaLnBrk="1" hangingPunct="1">
              <a:spcBef>
                <a:spcPct val="0"/>
              </a:spcBef>
              <a:buFontTx/>
              <a:buNone/>
            </a:pPr>
            <a:endParaRPr lang="en-US" altLang="en-US" sz="2600" dirty="0"/>
          </a:p>
          <a:p>
            <a:pPr eaLnBrk="1" hangingPunct="1">
              <a:spcBef>
                <a:spcPct val="0"/>
              </a:spcBef>
              <a:buFontTx/>
              <a:buNone/>
            </a:pPr>
            <a:endParaRPr lang="en-US" altLang="en-US" sz="2600" dirty="0"/>
          </a:p>
          <a:p>
            <a:pPr eaLnBrk="1" hangingPunct="1">
              <a:spcBef>
                <a:spcPct val="0"/>
              </a:spcBef>
              <a:buFontTx/>
              <a:buNone/>
            </a:pPr>
            <a:endParaRPr lang="en-US" altLang="en-US" sz="2000" dirty="0"/>
          </a:p>
          <a:p>
            <a:pPr eaLnBrk="1" hangingPunct="1">
              <a:spcBef>
                <a:spcPct val="0"/>
              </a:spcBef>
              <a:buFontTx/>
              <a:buNone/>
            </a:pPr>
            <a:r>
              <a:rPr lang="en-US" altLang="en-US" sz="2600" dirty="0"/>
              <a:t>Fifty pounds in face value stamps were dispatched to the island, thought to be a two-month supply.   The 4d paid the western hemisphere rate, the 6d paid the single rate to Great Britain, and the 1d paid any make-up rate.  They were authorized for use through May 1860 by which time specific St. Lucia stamps were expected to be ready for use.</a:t>
            </a:r>
            <a:endParaRPr lang="en-US" altLang="en-US" sz="1600" dirty="0"/>
          </a:p>
          <a:p>
            <a:pPr eaLnBrk="1" hangingPunct="1">
              <a:spcBef>
                <a:spcPct val="0"/>
              </a:spcBef>
              <a:buFontTx/>
              <a:buNone/>
            </a:pPr>
            <a:r>
              <a:rPr lang="en-US" altLang="en-US" sz="2600" dirty="0"/>
              <a:t>  </a:t>
            </a:r>
          </a:p>
          <a:p>
            <a:pPr eaLnBrk="1" hangingPunct="1">
              <a:spcBef>
                <a:spcPct val="0"/>
              </a:spcBef>
              <a:buFontTx/>
              <a:buNone/>
            </a:pPr>
            <a:br>
              <a:rPr lang="en-US" altLang="en-US" sz="1600" dirty="0"/>
            </a:br>
            <a:endParaRPr lang="en-US" altLang="en-US" sz="2600" dirty="0"/>
          </a:p>
        </p:txBody>
      </p:sp>
      <p:pic>
        <p:nvPicPr>
          <p:cNvPr id="6" name="Picture 5">
            <a:extLst>
              <a:ext uri="{FF2B5EF4-FFF2-40B4-BE49-F238E27FC236}">
                <a16:creationId xmlns:a16="http://schemas.microsoft.com/office/drawing/2014/main" id="{A3B68D47-F1B9-B086-100D-948C976794D6}"/>
              </a:ext>
            </a:extLst>
          </p:cNvPr>
          <p:cNvPicPr>
            <a:picLocks noChangeAspect="1"/>
          </p:cNvPicPr>
          <p:nvPr/>
        </p:nvPicPr>
        <p:blipFill>
          <a:blip r:embed="rId2"/>
          <a:stretch>
            <a:fillRect/>
          </a:stretch>
        </p:blipFill>
        <p:spPr>
          <a:xfrm>
            <a:off x="1668147" y="1752600"/>
            <a:ext cx="5807705" cy="2133600"/>
          </a:xfrm>
          <a:prstGeom prst="rect">
            <a:avLst/>
          </a:prstGeom>
        </p:spPr>
      </p:pic>
    </p:spTree>
    <p:extLst>
      <p:ext uri="{BB962C8B-B14F-4D97-AF65-F5344CB8AC3E}">
        <p14:creationId xmlns:p14="http://schemas.microsoft.com/office/powerpoint/2010/main" val="249203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FE400-CC2C-C5DF-E8A4-5101A22D2F14}"/>
            </a:ext>
          </a:extLst>
        </p:cNvPr>
        <p:cNvGrpSpPr/>
        <p:nvPr/>
      </p:nvGrpSpPr>
      <p:grpSpPr>
        <a:xfrm>
          <a:off x="0" y="0"/>
          <a:ext cx="0" cy="0"/>
          <a:chOff x="0" y="0"/>
          <a:chExt cx="0" cy="0"/>
        </a:xfrm>
      </p:grpSpPr>
      <p:sp>
        <p:nvSpPr>
          <p:cNvPr id="4098" name="Title 1">
            <a:extLst>
              <a:ext uri="{FF2B5EF4-FFF2-40B4-BE49-F238E27FC236}">
                <a16:creationId xmlns:a16="http://schemas.microsoft.com/office/drawing/2014/main" id="{2C87A59F-97F2-1FA9-B6E9-A28B27734E06}"/>
              </a:ext>
            </a:extLst>
          </p:cNvPr>
          <p:cNvSpPr txBox="1">
            <a:spLocks/>
          </p:cNvSpPr>
          <p:nvPr/>
        </p:nvSpPr>
        <p:spPr bwMode="auto">
          <a:xfrm>
            <a:off x="457200" y="457200"/>
            <a:ext cx="84582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600" dirty="0"/>
              <a:t>A cancellation device was sent to the colony with the stamps, with the unique colony identifier, A 11.  Its first recorded use was August 28, 1858.</a:t>
            </a:r>
          </a:p>
        </p:txBody>
      </p:sp>
      <p:graphicFrame>
        <p:nvGraphicFramePr>
          <p:cNvPr id="4099" name="Object 1">
            <a:extLst>
              <a:ext uri="{FF2B5EF4-FFF2-40B4-BE49-F238E27FC236}">
                <a16:creationId xmlns:a16="http://schemas.microsoft.com/office/drawing/2014/main" id="{1F30962B-698D-D8D0-E18E-789D61209F67}"/>
              </a:ext>
            </a:extLst>
          </p:cNvPr>
          <p:cNvGraphicFramePr>
            <a:graphicFrameLocks noChangeAspect="1"/>
          </p:cNvGraphicFramePr>
          <p:nvPr>
            <p:extLst>
              <p:ext uri="{D42A27DB-BD31-4B8C-83A1-F6EECF244321}">
                <p14:modId xmlns:p14="http://schemas.microsoft.com/office/powerpoint/2010/main" val="1588600174"/>
              </p:ext>
            </p:extLst>
          </p:nvPr>
        </p:nvGraphicFramePr>
        <p:xfrm>
          <a:off x="3695700" y="1752600"/>
          <a:ext cx="1752600" cy="1430337"/>
        </p:xfrm>
        <a:graphic>
          <a:graphicData uri="http://schemas.openxmlformats.org/presentationml/2006/ole">
            <mc:AlternateContent xmlns:mc="http://schemas.openxmlformats.org/markup-compatibility/2006">
              <mc:Choice xmlns:v="urn:schemas-microsoft-com:vml" Requires="v">
                <p:oleObj r:id="rId2" imgW="1707776" imgH="1707776" progId="">
                  <p:embed/>
                </p:oleObj>
              </mc:Choice>
              <mc:Fallback>
                <p:oleObj r:id="rId2" imgW="1707776" imgH="1707776" progId="">
                  <p:embed/>
                  <p:pic>
                    <p:nvPicPr>
                      <p:cNvPr id="4099" name="Object 1">
                        <a:extLst>
                          <a:ext uri="{FF2B5EF4-FFF2-40B4-BE49-F238E27FC236}">
                            <a16:creationId xmlns:a16="http://schemas.microsoft.com/office/drawing/2014/main" id="{0736F0B5-BA9E-3704-BD44-727964C3B45C}"/>
                          </a:ext>
                        </a:extLst>
                      </p:cNvPr>
                      <p:cNvPicPr>
                        <a:picLocks noChangeAspect="1" noChangeArrowheads="1"/>
                      </p:cNvPicPr>
                      <p:nvPr/>
                    </p:nvPicPr>
                    <p:blipFill>
                      <a:blip r:embed="rId3"/>
                      <a:srcRect/>
                      <a:stretch>
                        <a:fillRect/>
                      </a:stretch>
                    </p:blipFill>
                    <p:spPr bwMode="auto">
                      <a:xfrm>
                        <a:off x="3695700" y="1752600"/>
                        <a:ext cx="1752600" cy="1430337"/>
                      </a:xfrm>
                      <a:prstGeom prst="rect">
                        <a:avLst/>
                      </a:prstGeom>
                      <a:noFill/>
                      <a:ln>
                        <a:noFill/>
                      </a:ln>
                    </p:spPr>
                  </p:pic>
                </p:oleObj>
              </mc:Fallback>
            </mc:AlternateContent>
          </a:graphicData>
        </a:graphic>
      </p:graphicFrame>
      <p:pic>
        <p:nvPicPr>
          <p:cNvPr id="3" name="Picture 2">
            <a:extLst>
              <a:ext uri="{FF2B5EF4-FFF2-40B4-BE49-F238E27FC236}">
                <a16:creationId xmlns:a16="http://schemas.microsoft.com/office/drawing/2014/main" id="{F5E3CE65-3D84-381B-6373-413BC8C53838}"/>
              </a:ext>
            </a:extLst>
          </p:cNvPr>
          <p:cNvPicPr>
            <a:picLocks noChangeAspect="1"/>
          </p:cNvPicPr>
          <p:nvPr/>
        </p:nvPicPr>
        <p:blipFill>
          <a:blip r:embed="rId4"/>
          <a:stretch>
            <a:fillRect/>
          </a:stretch>
        </p:blipFill>
        <p:spPr>
          <a:xfrm>
            <a:off x="474785" y="2133600"/>
            <a:ext cx="2456717" cy="2892586"/>
          </a:xfrm>
          <a:prstGeom prst="rect">
            <a:avLst/>
          </a:prstGeom>
        </p:spPr>
      </p:pic>
      <p:pic>
        <p:nvPicPr>
          <p:cNvPr id="6" name="Picture 5">
            <a:extLst>
              <a:ext uri="{FF2B5EF4-FFF2-40B4-BE49-F238E27FC236}">
                <a16:creationId xmlns:a16="http://schemas.microsoft.com/office/drawing/2014/main" id="{F00523BA-8A22-E81F-0EBC-CCD326C91E24}"/>
              </a:ext>
            </a:extLst>
          </p:cNvPr>
          <p:cNvPicPr>
            <a:picLocks noChangeAspect="1"/>
          </p:cNvPicPr>
          <p:nvPr/>
        </p:nvPicPr>
        <p:blipFill>
          <a:blip r:embed="rId5"/>
          <a:stretch>
            <a:fillRect/>
          </a:stretch>
        </p:blipFill>
        <p:spPr>
          <a:xfrm>
            <a:off x="3377799" y="3429000"/>
            <a:ext cx="2430301" cy="2892586"/>
          </a:xfrm>
          <a:prstGeom prst="rect">
            <a:avLst/>
          </a:prstGeom>
        </p:spPr>
      </p:pic>
      <p:pic>
        <p:nvPicPr>
          <p:cNvPr id="8" name="Picture 7">
            <a:extLst>
              <a:ext uri="{FF2B5EF4-FFF2-40B4-BE49-F238E27FC236}">
                <a16:creationId xmlns:a16="http://schemas.microsoft.com/office/drawing/2014/main" id="{28C31699-9C33-ACBE-681B-9DA0F5F19FD9}"/>
              </a:ext>
            </a:extLst>
          </p:cNvPr>
          <p:cNvPicPr>
            <a:picLocks noChangeAspect="1"/>
          </p:cNvPicPr>
          <p:nvPr/>
        </p:nvPicPr>
        <p:blipFill>
          <a:blip r:embed="rId6"/>
          <a:stretch>
            <a:fillRect/>
          </a:stretch>
        </p:blipFill>
        <p:spPr>
          <a:xfrm>
            <a:off x="6254398" y="2133600"/>
            <a:ext cx="2432402" cy="2892586"/>
          </a:xfrm>
          <a:prstGeom prst="rect">
            <a:avLst/>
          </a:prstGeom>
        </p:spPr>
      </p:pic>
    </p:spTree>
    <p:extLst>
      <p:ext uri="{BB962C8B-B14F-4D97-AF65-F5344CB8AC3E}">
        <p14:creationId xmlns:p14="http://schemas.microsoft.com/office/powerpoint/2010/main" val="2854466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28B4CD-0FBF-FC9A-6DBD-93AD3429A3A9}"/>
              </a:ext>
            </a:extLst>
          </p:cNvPr>
          <p:cNvSpPr>
            <a:spLocks noGrp="1"/>
          </p:cNvSpPr>
          <p:nvPr>
            <p:ph idx="1"/>
          </p:nvPr>
        </p:nvSpPr>
        <p:spPr>
          <a:xfrm>
            <a:off x="457200" y="609600"/>
            <a:ext cx="4648200" cy="5745163"/>
          </a:xfrm>
        </p:spPr>
        <p:txBody>
          <a:bodyPr rtlCol="0">
            <a:noAutofit/>
          </a:bodyPr>
          <a:lstStyle/>
          <a:p>
            <a:pPr marL="0" indent="0" eaLnBrk="1" fontAlgn="auto" hangingPunct="1">
              <a:spcAft>
                <a:spcPts val="0"/>
              </a:spcAft>
              <a:defRPr/>
            </a:pPr>
            <a:r>
              <a:rPr lang="en-US" dirty="0"/>
              <a:t>The head of Queen Victoria was engraved by C.H. Jeens in May of 1860 for use on the 9 pence stamp for South Australia.  That engraving was placed in a vertical oval large enough for the head, surrounded by a plain band with the words St. Lucia and Postage, and an engraved background in the corners.</a:t>
            </a:r>
          </a:p>
          <a:p>
            <a:pPr eaLnBrk="1" fontAlgn="auto" hangingPunct="1">
              <a:spcAft>
                <a:spcPts val="0"/>
              </a:spcAft>
              <a:defRPr/>
            </a:pPr>
            <a:endParaRPr lang="en-US" sz="1200" dirty="0"/>
          </a:p>
          <a:p>
            <a:pPr marL="0" indent="0" eaLnBrk="1" fontAlgn="auto" hangingPunct="1">
              <a:spcAft>
                <a:spcPts val="0"/>
              </a:spcAft>
              <a:defRPr/>
            </a:pPr>
            <a:r>
              <a:rPr lang="en-US" dirty="0"/>
              <a:t>Jeens was paid £2 12s 6p for the         drawing, and £9 9s for the engraving.  This design was considered by many as one of Perkins Bacon’s most elegant.</a:t>
            </a:r>
          </a:p>
        </p:txBody>
      </p:sp>
      <p:pic>
        <p:nvPicPr>
          <p:cNvPr id="4" name="Picture 3">
            <a:extLst>
              <a:ext uri="{FF2B5EF4-FFF2-40B4-BE49-F238E27FC236}">
                <a16:creationId xmlns:a16="http://schemas.microsoft.com/office/drawing/2014/main" id="{1AAFDAFC-265A-CB65-84C3-A885C5E36777}"/>
              </a:ext>
            </a:extLst>
          </p:cNvPr>
          <p:cNvPicPr>
            <a:picLocks noChangeAspect="1"/>
          </p:cNvPicPr>
          <p:nvPr/>
        </p:nvPicPr>
        <p:blipFill>
          <a:blip r:embed="rId2"/>
          <a:stretch>
            <a:fillRect/>
          </a:stretch>
        </p:blipFill>
        <p:spPr>
          <a:xfrm>
            <a:off x="5486400" y="459693"/>
            <a:ext cx="3200400" cy="3715718"/>
          </a:xfrm>
          <a:prstGeom prst="rect">
            <a:avLst/>
          </a:prstGeom>
        </p:spPr>
      </p:pic>
      <p:pic>
        <p:nvPicPr>
          <p:cNvPr id="6" name="Picture 5">
            <a:extLst>
              <a:ext uri="{FF2B5EF4-FFF2-40B4-BE49-F238E27FC236}">
                <a16:creationId xmlns:a16="http://schemas.microsoft.com/office/drawing/2014/main" id="{EFD8C858-4E6C-E201-E7B7-909DA69BBB3B}"/>
              </a:ext>
            </a:extLst>
          </p:cNvPr>
          <p:cNvPicPr>
            <a:picLocks noChangeAspect="1"/>
          </p:cNvPicPr>
          <p:nvPr/>
        </p:nvPicPr>
        <p:blipFill>
          <a:blip r:embed="rId3"/>
          <a:stretch>
            <a:fillRect/>
          </a:stretch>
        </p:blipFill>
        <p:spPr>
          <a:xfrm>
            <a:off x="5260453" y="4245142"/>
            <a:ext cx="3426347" cy="2316163"/>
          </a:xfrm>
          <a:prstGeom prst="rect">
            <a:avLst/>
          </a:prstGeom>
        </p:spPr>
      </p:pic>
      <p:pic>
        <p:nvPicPr>
          <p:cNvPr id="9" name="Picture 8">
            <a:extLst>
              <a:ext uri="{FF2B5EF4-FFF2-40B4-BE49-F238E27FC236}">
                <a16:creationId xmlns:a16="http://schemas.microsoft.com/office/drawing/2014/main" id="{5B42897A-83CA-FE23-6A02-41184157ECE9}"/>
              </a:ext>
            </a:extLst>
          </p:cNvPr>
          <p:cNvPicPr>
            <a:picLocks noChangeAspect="1"/>
          </p:cNvPicPr>
          <p:nvPr/>
        </p:nvPicPr>
        <p:blipFill>
          <a:blip r:embed="rId4"/>
          <a:stretch>
            <a:fillRect/>
          </a:stretch>
        </p:blipFill>
        <p:spPr>
          <a:xfrm>
            <a:off x="5181600" y="1687506"/>
            <a:ext cx="1128988" cy="1300480"/>
          </a:xfrm>
          <a:prstGeom prst="rect">
            <a:avLst/>
          </a:prstGeom>
        </p:spPr>
      </p:pic>
      <p:graphicFrame>
        <p:nvGraphicFramePr>
          <p:cNvPr id="10" name="Object 9">
            <a:extLst>
              <a:ext uri="{FF2B5EF4-FFF2-40B4-BE49-F238E27FC236}">
                <a16:creationId xmlns:a16="http://schemas.microsoft.com/office/drawing/2014/main" id="{014D36FB-6DEF-4875-510E-5047348E54C7}"/>
              </a:ext>
            </a:extLst>
          </p:cNvPr>
          <p:cNvGraphicFramePr>
            <a:graphicFrameLocks noChangeAspect="1"/>
          </p:cNvGraphicFramePr>
          <p:nvPr>
            <p:extLst>
              <p:ext uri="{D42A27DB-BD31-4B8C-83A1-F6EECF244321}">
                <p14:modId xmlns:p14="http://schemas.microsoft.com/office/powerpoint/2010/main" val="872123956"/>
              </p:ext>
            </p:extLst>
          </p:nvPr>
        </p:nvGraphicFramePr>
        <p:xfrm>
          <a:off x="4439352" y="4884151"/>
          <a:ext cx="1128988" cy="1364249"/>
        </p:xfrm>
        <a:graphic>
          <a:graphicData uri="http://schemas.openxmlformats.org/presentationml/2006/ole">
            <mc:AlternateContent xmlns:mc="http://schemas.openxmlformats.org/markup-compatibility/2006">
              <mc:Choice xmlns:v="urn:schemas-microsoft-com:vml" Requires="v">
                <p:oleObj r:id="rId5" imgW="1363532" imgH="1647937" progId="">
                  <p:embed/>
                </p:oleObj>
              </mc:Choice>
              <mc:Fallback>
                <p:oleObj r:id="rId5" imgW="1363532" imgH="1647937" progId="">
                  <p:embed/>
                  <p:pic>
                    <p:nvPicPr>
                      <p:cNvPr id="0" name=""/>
                      <p:cNvPicPr/>
                      <p:nvPr/>
                    </p:nvPicPr>
                    <p:blipFill>
                      <a:blip r:embed="rId6"/>
                      <a:stretch>
                        <a:fillRect/>
                      </a:stretch>
                    </p:blipFill>
                    <p:spPr>
                      <a:xfrm>
                        <a:off x="4439352" y="4884151"/>
                        <a:ext cx="1128988" cy="1364249"/>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0F664F5A-6DBD-F8BD-D0E2-D183870419E9}"/>
              </a:ext>
            </a:extLst>
          </p:cNvPr>
          <p:cNvSpPr txBox="1"/>
          <p:nvPr/>
        </p:nvSpPr>
        <p:spPr bwMode="auto">
          <a:xfrm>
            <a:off x="3352800" y="6270605"/>
            <a:ext cx="2057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t">
            <a:spAutoFit/>
          </a:bodyPr>
          <a:lstStyle/>
          <a:p>
            <a:pPr algn="l" eaLnBrk="1" hangingPunct="1">
              <a:spcBef>
                <a:spcPct val="0"/>
              </a:spcBef>
              <a:buFontTx/>
              <a:buNone/>
            </a:pPr>
            <a:r>
              <a:rPr lang="en-US" sz="1400" dirty="0"/>
              <a:t>handwritten “Specimen”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DE3591-C76A-8987-00DC-2CB13B68236A}"/>
              </a:ext>
            </a:extLst>
          </p:cNvPr>
          <p:cNvSpPr>
            <a:spLocks noGrp="1"/>
          </p:cNvSpPr>
          <p:nvPr>
            <p:ph idx="1"/>
          </p:nvPr>
        </p:nvSpPr>
        <p:spPr>
          <a:xfrm>
            <a:off x="457200" y="533400"/>
            <a:ext cx="8229600" cy="5943600"/>
          </a:xfrm>
        </p:spPr>
        <p:txBody>
          <a:bodyPr rtlCol="0">
            <a:noAutofit/>
          </a:bodyPr>
          <a:lstStyle/>
          <a:p>
            <a:pPr marL="0" indent="0" eaLnBrk="1" fontAlgn="auto" hangingPunct="1">
              <a:spcAft>
                <a:spcPts val="0"/>
              </a:spcAft>
              <a:buNone/>
              <a:defRPr/>
            </a:pPr>
            <a:endParaRPr lang="en-US" sz="2600" dirty="0"/>
          </a:p>
          <a:p>
            <a:pPr marL="0" indent="0" eaLnBrk="1" fontAlgn="auto" hangingPunct="1">
              <a:spcAft>
                <a:spcPts val="0"/>
              </a:spcAft>
              <a:buNone/>
              <a:defRPr/>
            </a:pPr>
            <a:endParaRPr lang="en-US" sz="2600" dirty="0"/>
          </a:p>
          <a:p>
            <a:pPr marL="0" indent="0" eaLnBrk="1" fontAlgn="auto" hangingPunct="1">
              <a:spcAft>
                <a:spcPts val="0"/>
              </a:spcAft>
              <a:buNone/>
              <a:defRPr/>
            </a:pPr>
            <a:endParaRPr lang="en-US" sz="2600" dirty="0"/>
          </a:p>
          <a:p>
            <a:pPr marL="0" indent="0" eaLnBrk="1" fontAlgn="auto" hangingPunct="1">
              <a:spcAft>
                <a:spcPts val="0"/>
              </a:spcAft>
              <a:buNone/>
              <a:defRPr/>
            </a:pPr>
            <a:endParaRPr lang="en-US" sz="2600" dirty="0"/>
          </a:p>
          <a:p>
            <a:pPr marL="0" indent="0" eaLnBrk="1" fontAlgn="auto" hangingPunct="1">
              <a:spcAft>
                <a:spcPts val="0"/>
              </a:spcAft>
              <a:buNone/>
              <a:defRPr/>
            </a:pPr>
            <a:endParaRPr lang="en-US" sz="2600" dirty="0"/>
          </a:p>
          <a:p>
            <a:pPr marL="0" indent="0" eaLnBrk="1" fontAlgn="auto" hangingPunct="1">
              <a:spcAft>
                <a:spcPts val="0"/>
              </a:spcAft>
              <a:buNone/>
              <a:defRPr/>
            </a:pPr>
            <a:endParaRPr lang="en-US" sz="1600" dirty="0"/>
          </a:p>
          <a:p>
            <a:pPr marL="0" indent="0" eaLnBrk="1" fontAlgn="auto" hangingPunct="1">
              <a:spcAft>
                <a:spcPts val="0"/>
              </a:spcAft>
              <a:buNone/>
              <a:defRPr/>
            </a:pPr>
            <a:r>
              <a:rPr lang="en-US" sz="1800" dirty="0"/>
              <a:t>                 rose-red   1d                              blue   4d                               green   6d</a:t>
            </a:r>
          </a:p>
          <a:p>
            <a:pPr marL="0" indent="0" eaLnBrk="1" fontAlgn="auto" hangingPunct="1">
              <a:spcAft>
                <a:spcPts val="0"/>
              </a:spcAft>
              <a:buNone/>
              <a:defRPr/>
            </a:pPr>
            <a:endParaRPr lang="en-US" sz="800" dirty="0"/>
          </a:p>
          <a:p>
            <a:pPr marL="0" indent="0" eaLnBrk="1" fontAlgn="auto" hangingPunct="1">
              <a:spcAft>
                <a:spcPts val="0"/>
              </a:spcAft>
              <a:buNone/>
              <a:defRPr/>
            </a:pPr>
            <a:r>
              <a:rPr lang="en-US" sz="2600" dirty="0"/>
              <a:t>The stamps were printed using a line engraved process.  To save money for the colony one plate was made with only the ink’s color differentiating its denomination.</a:t>
            </a:r>
          </a:p>
          <a:p>
            <a:pPr marL="0" indent="0" eaLnBrk="1" fontAlgn="auto" hangingPunct="1">
              <a:spcAft>
                <a:spcPts val="0"/>
              </a:spcAft>
              <a:buNone/>
              <a:defRPr/>
            </a:pPr>
            <a:endParaRPr lang="en-US" sz="800" dirty="0"/>
          </a:p>
          <a:p>
            <a:pPr marL="0" indent="0" eaLnBrk="1" fontAlgn="auto" hangingPunct="1">
              <a:spcAft>
                <a:spcPts val="0"/>
              </a:spcAft>
              <a:buNone/>
              <a:defRPr/>
            </a:pPr>
            <a:r>
              <a:rPr lang="en-US" sz="2600" dirty="0"/>
              <a:t>With fewer than 200 people on the island being able read or write, this may have been another reason to forego inscribing values on each.</a:t>
            </a:r>
          </a:p>
          <a:p>
            <a:pPr marL="0" indent="0" eaLnBrk="1" fontAlgn="auto" hangingPunct="1">
              <a:spcAft>
                <a:spcPts val="0"/>
              </a:spcAft>
              <a:buNone/>
              <a:defRPr/>
            </a:pPr>
            <a:endParaRPr lang="en-US" sz="1200" dirty="0"/>
          </a:p>
        </p:txBody>
      </p:sp>
      <p:pic>
        <p:nvPicPr>
          <p:cNvPr id="2" name="Picture 1">
            <a:extLst>
              <a:ext uri="{FF2B5EF4-FFF2-40B4-BE49-F238E27FC236}">
                <a16:creationId xmlns:a16="http://schemas.microsoft.com/office/drawing/2014/main" id="{E30483E3-0321-0FB6-DCC6-6AA8255BA034}"/>
              </a:ext>
            </a:extLst>
          </p:cNvPr>
          <p:cNvPicPr>
            <a:picLocks noChangeAspect="1"/>
          </p:cNvPicPr>
          <p:nvPr/>
        </p:nvPicPr>
        <p:blipFill>
          <a:blip r:embed="rId2"/>
          <a:stretch>
            <a:fillRect/>
          </a:stretch>
        </p:blipFill>
        <p:spPr>
          <a:xfrm>
            <a:off x="875871" y="521677"/>
            <a:ext cx="2279471" cy="2645312"/>
          </a:xfrm>
          <a:prstGeom prst="rect">
            <a:avLst/>
          </a:prstGeom>
        </p:spPr>
      </p:pic>
      <p:pic>
        <p:nvPicPr>
          <p:cNvPr id="7" name="Picture 6">
            <a:extLst>
              <a:ext uri="{FF2B5EF4-FFF2-40B4-BE49-F238E27FC236}">
                <a16:creationId xmlns:a16="http://schemas.microsoft.com/office/drawing/2014/main" id="{FEDCB5D8-180B-DA1A-C71C-23F889F97142}"/>
              </a:ext>
            </a:extLst>
          </p:cNvPr>
          <p:cNvPicPr>
            <a:picLocks noChangeAspect="1"/>
          </p:cNvPicPr>
          <p:nvPr/>
        </p:nvPicPr>
        <p:blipFill>
          <a:blip r:embed="rId3"/>
          <a:stretch>
            <a:fillRect/>
          </a:stretch>
        </p:blipFill>
        <p:spPr>
          <a:xfrm>
            <a:off x="3451637" y="533400"/>
            <a:ext cx="2240725" cy="2620108"/>
          </a:xfrm>
          <a:prstGeom prst="rect">
            <a:avLst/>
          </a:prstGeom>
        </p:spPr>
      </p:pic>
      <p:pic>
        <p:nvPicPr>
          <p:cNvPr id="9" name="Picture 8">
            <a:extLst>
              <a:ext uri="{FF2B5EF4-FFF2-40B4-BE49-F238E27FC236}">
                <a16:creationId xmlns:a16="http://schemas.microsoft.com/office/drawing/2014/main" id="{1FB7ECF8-C5BA-44DA-9E0D-317B8F3BB362}"/>
              </a:ext>
            </a:extLst>
          </p:cNvPr>
          <p:cNvPicPr>
            <a:picLocks noChangeAspect="1"/>
          </p:cNvPicPr>
          <p:nvPr/>
        </p:nvPicPr>
        <p:blipFill>
          <a:blip r:embed="rId4"/>
          <a:stretch>
            <a:fillRect/>
          </a:stretch>
        </p:blipFill>
        <p:spPr>
          <a:xfrm>
            <a:off x="5988657" y="521675"/>
            <a:ext cx="2259542" cy="2620107"/>
          </a:xfrm>
          <a:prstGeom prst="rect">
            <a:avLst/>
          </a:prstGeom>
        </p:spPr>
      </p:pic>
      <p:sp>
        <p:nvSpPr>
          <p:cNvPr id="10" name="TextBox 1">
            <a:extLst>
              <a:ext uri="{FF2B5EF4-FFF2-40B4-BE49-F238E27FC236}">
                <a16:creationId xmlns:a16="http://schemas.microsoft.com/office/drawing/2014/main" id="{6AA74B88-3CD9-FB02-DD94-D4264ABF2E29}"/>
              </a:ext>
            </a:extLst>
          </p:cNvPr>
          <p:cNvSpPr txBox="1">
            <a:spLocks noChangeArrowheads="1"/>
          </p:cNvSpPr>
          <p:nvPr/>
        </p:nvSpPr>
        <p:spPr bwMode="auto">
          <a:xfrm>
            <a:off x="7554912" y="3429000"/>
            <a:ext cx="1131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Scott #1-3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51C9AB-B37D-403F-E771-960E6CF0BA04}"/>
              </a:ext>
            </a:extLst>
          </p:cNvPr>
          <p:cNvSpPr>
            <a:spLocks noGrp="1"/>
          </p:cNvSpPr>
          <p:nvPr>
            <p:ph idx="1"/>
          </p:nvPr>
        </p:nvSpPr>
        <p:spPr>
          <a:xfrm>
            <a:off x="457200" y="533400"/>
            <a:ext cx="8229600" cy="5715000"/>
          </a:xfrm>
        </p:spPr>
        <p:txBody>
          <a:bodyPr rtlCol="0">
            <a:noAutofit/>
          </a:bodyPr>
          <a:lstStyle/>
          <a:p>
            <a:pPr marL="0" indent="0" eaLnBrk="1" fontAlgn="auto" hangingPunct="1">
              <a:spcAft>
                <a:spcPts val="0"/>
              </a:spcAft>
              <a:defRPr/>
            </a:pPr>
            <a:r>
              <a:rPr lang="en-US" sz="2600" dirty="0"/>
              <a:t>The final plates consisted of of 240 stamps per sheet.</a:t>
            </a:r>
          </a:p>
          <a:p>
            <a:pPr marL="0" indent="0" eaLnBrk="1" fontAlgn="auto" hangingPunct="1">
              <a:spcAft>
                <a:spcPts val="0"/>
              </a:spcAft>
              <a:defRPr/>
            </a:pPr>
            <a:endParaRPr lang="en-US" sz="500" dirty="0"/>
          </a:p>
          <a:p>
            <a:pPr marL="0" indent="0" eaLnBrk="1" fontAlgn="auto" hangingPunct="1">
              <a:spcAft>
                <a:spcPts val="0"/>
              </a:spcAft>
              <a:defRPr/>
            </a:pPr>
            <a:r>
              <a:rPr lang="en-US" sz="2600" dirty="0"/>
              <a:t>Stamps from the first run were reportedly printed by a Mr. Dix on October 10.  The total number of stamps from the printing runs by denomination were:</a:t>
            </a:r>
          </a:p>
          <a:p>
            <a:pPr marL="457200" indent="-457200" eaLnBrk="1" fontAlgn="auto" hangingPunct="1">
              <a:spcAft>
                <a:spcPts val="0"/>
              </a:spcAft>
              <a:buFont typeface="Arial" panose="020B0604020202020204" pitchFamily="34" charset="0"/>
              <a:buChar char="•"/>
              <a:defRPr/>
            </a:pPr>
            <a:r>
              <a:rPr lang="en-US" sz="2600" dirty="0"/>
              <a:t>36 sheets of the 1p rose-red (8,640 stamps)</a:t>
            </a:r>
          </a:p>
          <a:p>
            <a:pPr marL="457200" indent="-457200" eaLnBrk="1" fontAlgn="auto" hangingPunct="1">
              <a:spcAft>
                <a:spcPts val="0"/>
              </a:spcAft>
              <a:buFont typeface="Arial" panose="020B0604020202020204" pitchFamily="34" charset="0"/>
              <a:buChar char="•"/>
              <a:defRPr/>
            </a:pPr>
            <a:r>
              <a:rPr lang="en-US" sz="2600" dirty="0"/>
              <a:t>13 sheets of the 4p blue (3,120 stamps)</a:t>
            </a:r>
          </a:p>
          <a:p>
            <a:pPr marL="457200" indent="-457200" eaLnBrk="1" fontAlgn="auto" hangingPunct="1">
              <a:spcAft>
                <a:spcPts val="0"/>
              </a:spcAft>
              <a:buFont typeface="Arial" panose="020B0604020202020204" pitchFamily="34" charset="0"/>
              <a:buChar char="•"/>
              <a:defRPr/>
            </a:pPr>
            <a:r>
              <a:rPr lang="en-US" sz="2600" dirty="0"/>
              <a:t>17 Sheets of the 6p green (4,080 stamps)</a:t>
            </a:r>
          </a:p>
          <a:p>
            <a:pPr marL="0" indent="0" eaLnBrk="1" fontAlgn="auto" hangingPunct="1">
              <a:spcAft>
                <a:spcPts val="0"/>
              </a:spcAft>
              <a:buFont typeface="Arial" panose="020B0604020202020204" pitchFamily="34" charset="0"/>
              <a:buNone/>
              <a:defRPr/>
            </a:pPr>
            <a:endParaRPr lang="en-US" sz="500" dirty="0"/>
          </a:p>
          <a:p>
            <a:pPr marL="0" indent="0" eaLnBrk="1" fontAlgn="auto" hangingPunct="1">
              <a:spcAft>
                <a:spcPts val="0"/>
              </a:spcAft>
              <a:buFont typeface="Arial" panose="020B0604020202020204" pitchFamily="34" charset="0"/>
              <a:buNone/>
              <a:defRPr/>
            </a:pPr>
            <a:r>
              <a:rPr lang="en-US" sz="2600" dirty="0"/>
              <a:t>The first issue was printed on paper produced                                by Rush Mills in Northampton on watermarked                paper with small six-pointed stars and                            “POSTAGE” repeated twice along the sheet’s                           sides and once on the top and bottom edge                        with 5 parallel lines between the wording.</a:t>
            </a:r>
            <a:endParaRPr lang="en-US" sz="800" dirty="0"/>
          </a:p>
          <a:p>
            <a:pPr eaLnBrk="1" fontAlgn="auto" hangingPunct="1">
              <a:spcAft>
                <a:spcPts val="0"/>
              </a:spcAft>
              <a:defRPr/>
            </a:pPr>
            <a:endParaRPr lang="en-US" sz="3000" dirty="0"/>
          </a:p>
        </p:txBody>
      </p:sp>
      <p:pic>
        <p:nvPicPr>
          <p:cNvPr id="7" name="Picture 6">
            <a:extLst>
              <a:ext uri="{FF2B5EF4-FFF2-40B4-BE49-F238E27FC236}">
                <a16:creationId xmlns:a16="http://schemas.microsoft.com/office/drawing/2014/main" id="{484108CF-D35C-4112-8509-FD5A91DC0A4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000"/>
                    </a14:imgEffect>
                  </a14:imgLayer>
                </a14:imgProps>
              </a:ext>
            </a:extLst>
          </a:blip>
          <a:stretch>
            <a:fillRect/>
          </a:stretch>
        </p:blipFill>
        <p:spPr>
          <a:xfrm>
            <a:off x="6937706" y="4460225"/>
            <a:ext cx="1749094" cy="2062450"/>
          </a:xfrm>
          <a:prstGeom prst="rect">
            <a:avLst/>
          </a:prstGeom>
        </p:spPr>
      </p:pic>
      <p:pic>
        <p:nvPicPr>
          <p:cNvPr id="5" name="Picture 4">
            <a:extLst>
              <a:ext uri="{FF2B5EF4-FFF2-40B4-BE49-F238E27FC236}">
                <a16:creationId xmlns:a16="http://schemas.microsoft.com/office/drawing/2014/main" id="{07A20646-F1C1-FF1B-007A-F8CE4D1FFDBD}"/>
              </a:ext>
            </a:extLst>
          </p:cNvPr>
          <p:cNvPicPr>
            <a:picLocks noChangeAspect="1"/>
          </p:cNvPicPr>
          <p:nvPr/>
        </p:nvPicPr>
        <p:blipFill>
          <a:blip r:embed="rId5"/>
          <a:stretch>
            <a:fillRect/>
          </a:stretch>
        </p:blipFill>
        <p:spPr>
          <a:xfrm>
            <a:off x="7689472" y="3200400"/>
            <a:ext cx="962159" cy="112410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a:extLst>
              <a:ext uri="{FF2B5EF4-FFF2-40B4-BE49-F238E27FC236}">
                <a16:creationId xmlns:a16="http://schemas.microsoft.com/office/drawing/2014/main" id="{5A9D3AD8-6FE7-0943-813C-7A078140024A}"/>
              </a:ext>
            </a:extLst>
          </p:cNvPr>
          <p:cNvSpPr>
            <a:spLocks noGrp="1"/>
          </p:cNvSpPr>
          <p:nvPr>
            <p:ph idx="1"/>
          </p:nvPr>
        </p:nvSpPr>
        <p:spPr>
          <a:xfrm>
            <a:off x="457200" y="381000"/>
            <a:ext cx="8229600" cy="6096000"/>
          </a:xfrm>
        </p:spPr>
        <p:txBody>
          <a:bodyPr/>
          <a:lstStyle/>
          <a:p>
            <a:pPr marL="0" indent="0" eaLnBrk="1" hangingPunct="1">
              <a:defRPr/>
            </a:pPr>
            <a:r>
              <a:rPr lang="en-US" sz="2600" dirty="0"/>
              <a:t>Three days later on October 14 the stamps were documented as being perforated by a Miss Stewart.</a:t>
            </a:r>
          </a:p>
          <a:p>
            <a:pPr eaLnBrk="1" hangingPunct="1">
              <a:defRPr/>
            </a:pPr>
            <a:endParaRPr lang="en-US" sz="800" dirty="0"/>
          </a:p>
          <a:p>
            <a:pPr marL="0" indent="0" eaLnBrk="1" hangingPunct="1">
              <a:defRPr/>
            </a:pPr>
            <a:r>
              <a:rPr lang="en-US" sz="2600" dirty="0"/>
              <a:t>The perforation needles were set to 14-16, but they often became clogged resulting in rough perforations.</a:t>
            </a:r>
          </a:p>
          <a:p>
            <a:pPr eaLnBrk="1" hangingPunct="1">
              <a:defRPr/>
            </a:pPr>
            <a:endParaRPr lang="en-US" sz="3000" dirty="0"/>
          </a:p>
          <a:p>
            <a:pPr eaLnBrk="1" hangingPunct="1">
              <a:defRPr/>
            </a:pPr>
            <a:endParaRPr lang="en-US" sz="1000" dirty="0"/>
          </a:p>
          <a:p>
            <a:pPr marL="0" indent="0" eaLnBrk="1" hangingPunct="1">
              <a:buFont typeface="Arial" panose="020B0604020202020204" pitchFamily="34" charset="0"/>
              <a:buNone/>
              <a:defRPr/>
            </a:pPr>
            <a:r>
              <a:rPr lang="en-US" dirty="0"/>
              <a:t>            rough                        rough cut free                        clear</a:t>
            </a:r>
          </a:p>
          <a:p>
            <a:pPr marL="0" indent="0" eaLnBrk="1" hangingPunct="1">
              <a:defRPr/>
            </a:pPr>
            <a:r>
              <a:rPr lang="en-US" dirty="0"/>
              <a:t>The first issue was shipped                                                                                  from Perkins Bacon in Great                                                                   Britain by island packet on                                                                November 17 and placed on                                                                       sale December 18.</a:t>
            </a:r>
          </a:p>
          <a:p>
            <a:pPr eaLnBrk="1" hangingPunct="1">
              <a:defRPr/>
            </a:pPr>
            <a:endParaRPr lang="en-US" dirty="0"/>
          </a:p>
        </p:txBody>
      </p:sp>
      <p:graphicFrame>
        <p:nvGraphicFramePr>
          <p:cNvPr id="2" name="Object 1">
            <a:extLst>
              <a:ext uri="{FF2B5EF4-FFF2-40B4-BE49-F238E27FC236}">
                <a16:creationId xmlns:a16="http://schemas.microsoft.com/office/drawing/2014/main" id="{CC6E21F6-E069-452D-B506-D260CA797C4F}"/>
              </a:ext>
            </a:extLst>
          </p:cNvPr>
          <p:cNvGraphicFramePr>
            <a:graphicFrameLocks noChangeAspect="1"/>
          </p:cNvGraphicFramePr>
          <p:nvPr>
            <p:extLst>
              <p:ext uri="{D42A27DB-BD31-4B8C-83A1-F6EECF244321}">
                <p14:modId xmlns:p14="http://schemas.microsoft.com/office/powerpoint/2010/main" val="818643875"/>
              </p:ext>
            </p:extLst>
          </p:nvPr>
        </p:nvGraphicFramePr>
        <p:xfrm>
          <a:off x="4183551" y="3544292"/>
          <a:ext cx="4503249" cy="2932708"/>
        </p:xfrm>
        <a:graphic>
          <a:graphicData uri="http://schemas.openxmlformats.org/presentationml/2006/ole">
            <mc:AlternateContent xmlns:mc="http://schemas.openxmlformats.org/markup-compatibility/2006">
              <mc:Choice xmlns:v="urn:schemas-microsoft-com:vml" Requires="v">
                <p:oleObj r:id="rId2" imgW="4269441" imgH="2740847" progId="">
                  <p:embed/>
                </p:oleObj>
              </mc:Choice>
              <mc:Fallback>
                <p:oleObj r:id="rId2" imgW="4269441" imgH="2740847" progId="">
                  <p:embed/>
                  <p:pic>
                    <p:nvPicPr>
                      <p:cNvPr id="0" name=""/>
                      <p:cNvPicPr/>
                      <p:nvPr/>
                    </p:nvPicPr>
                    <p:blipFill>
                      <a:blip r:embed="rId3"/>
                      <a:stretch>
                        <a:fillRect/>
                      </a:stretch>
                    </p:blipFill>
                    <p:spPr>
                      <a:xfrm>
                        <a:off x="4183551" y="3544292"/>
                        <a:ext cx="4503249" cy="293270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EA4947C9-288D-BE73-B7E6-7B46A032CA08}"/>
              </a:ext>
            </a:extLst>
          </p:cNvPr>
          <p:cNvSpPr txBox="1"/>
          <p:nvPr/>
        </p:nvSpPr>
        <p:spPr bwMode="auto">
          <a:xfrm>
            <a:off x="990600" y="6269344"/>
            <a:ext cx="32766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t">
            <a:spAutoFit/>
          </a:bodyPr>
          <a:lstStyle/>
          <a:p>
            <a:pPr algn="l" eaLnBrk="1" hangingPunct="1">
              <a:spcBef>
                <a:spcPct val="0"/>
              </a:spcBef>
              <a:buFontTx/>
              <a:buNone/>
            </a:pPr>
            <a:r>
              <a:rPr lang="en-US" sz="1600" dirty="0"/>
              <a:t>Castries, St. Lucia street scene, 1860</a:t>
            </a:r>
          </a:p>
        </p:txBody>
      </p:sp>
      <p:graphicFrame>
        <p:nvGraphicFramePr>
          <p:cNvPr id="5" name="Object 4">
            <a:extLst>
              <a:ext uri="{FF2B5EF4-FFF2-40B4-BE49-F238E27FC236}">
                <a16:creationId xmlns:a16="http://schemas.microsoft.com/office/drawing/2014/main" id="{51D9622C-1675-3F8C-361D-4AB02DC981F6}"/>
              </a:ext>
            </a:extLst>
          </p:cNvPr>
          <p:cNvGraphicFramePr>
            <a:graphicFrameLocks noChangeAspect="1"/>
          </p:cNvGraphicFramePr>
          <p:nvPr>
            <p:extLst>
              <p:ext uri="{D42A27DB-BD31-4B8C-83A1-F6EECF244321}">
                <p14:modId xmlns:p14="http://schemas.microsoft.com/office/powerpoint/2010/main" val="2615898471"/>
              </p:ext>
            </p:extLst>
          </p:nvPr>
        </p:nvGraphicFramePr>
        <p:xfrm>
          <a:off x="3173080" y="2404735"/>
          <a:ext cx="2836801" cy="651413"/>
        </p:xfrm>
        <a:graphic>
          <a:graphicData uri="http://schemas.openxmlformats.org/presentationml/2006/ole">
            <mc:AlternateContent xmlns:mc="http://schemas.openxmlformats.org/markup-compatibility/2006">
              <mc:Choice xmlns:v="urn:schemas-microsoft-com:vml" Requires="v">
                <p:oleObj r:id="rId4" imgW="3154008" imgH="734882" progId="">
                  <p:embed/>
                </p:oleObj>
              </mc:Choice>
              <mc:Fallback>
                <p:oleObj r:id="rId4" imgW="3154008" imgH="734882" progId="">
                  <p:embed/>
                  <p:pic>
                    <p:nvPicPr>
                      <p:cNvPr id="0" name=""/>
                      <p:cNvPicPr/>
                      <p:nvPr/>
                    </p:nvPicPr>
                    <p:blipFill>
                      <a:blip r:embed="rId5"/>
                      <a:stretch>
                        <a:fillRect/>
                      </a:stretch>
                    </p:blipFill>
                    <p:spPr>
                      <a:xfrm>
                        <a:off x="3173080" y="2404735"/>
                        <a:ext cx="2836801" cy="651413"/>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B41F8916-9648-E6D7-C209-9B004B7A4829}"/>
              </a:ext>
            </a:extLst>
          </p:cNvPr>
          <p:cNvGraphicFramePr>
            <a:graphicFrameLocks noChangeAspect="1"/>
          </p:cNvGraphicFramePr>
          <p:nvPr>
            <p:extLst>
              <p:ext uri="{D42A27DB-BD31-4B8C-83A1-F6EECF244321}">
                <p14:modId xmlns:p14="http://schemas.microsoft.com/office/powerpoint/2010/main" val="2620797946"/>
              </p:ext>
            </p:extLst>
          </p:nvPr>
        </p:nvGraphicFramePr>
        <p:xfrm>
          <a:off x="6048840" y="2402536"/>
          <a:ext cx="2719839" cy="653612"/>
        </p:xfrm>
        <a:graphic>
          <a:graphicData uri="http://schemas.openxmlformats.org/presentationml/2006/ole">
            <mc:AlternateContent xmlns:mc="http://schemas.openxmlformats.org/markup-compatibility/2006">
              <mc:Choice xmlns:v="urn:schemas-microsoft-com:vml" Requires="v">
                <p:oleObj r:id="rId6" imgW="2940536" imgH="687481" progId="">
                  <p:embed/>
                </p:oleObj>
              </mc:Choice>
              <mc:Fallback>
                <p:oleObj r:id="rId6" imgW="2940536" imgH="687481" progId="">
                  <p:embed/>
                  <p:pic>
                    <p:nvPicPr>
                      <p:cNvPr id="0" name=""/>
                      <p:cNvPicPr/>
                      <p:nvPr/>
                    </p:nvPicPr>
                    <p:blipFill>
                      <a:blip r:embed="rId7"/>
                      <a:stretch>
                        <a:fillRect/>
                      </a:stretch>
                    </p:blipFill>
                    <p:spPr>
                      <a:xfrm>
                        <a:off x="6048840" y="2402536"/>
                        <a:ext cx="2719839" cy="653612"/>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64CBFCD5-3AAA-311D-2700-92D161A5D847}"/>
              </a:ext>
            </a:extLst>
          </p:cNvPr>
          <p:cNvGraphicFramePr>
            <a:graphicFrameLocks noChangeAspect="1"/>
          </p:cNvGraphicFramePr>
          <p:nvPr>
            <p:extLst>
              <p:ext uri="{D42A27DB-BD31-4B8C-83A1-F6EECF244321}">
                <p14:modId xmlns:p14="http://schemas.microsoft.com/office/powerpoint/2010/main" val="970330840"/>
              </p:ext>
            </p:extLst>
          </p:nvPr>
        </p:nvGraphicFramePr>
        <p:xfrm>
          <a:off x="375321" y="2402536"/>
          <a:ext cx="2758800" cy="640944"/>
        </p:xfrm>
        <a:graphic>
          <a:graphicData uri="http://schemas.openxmlformats.org/presentationml/2006/ole">
            <mc:AlternateContent xmlns:mc="http://schemas.openxmlformats.org/markup-compatibility/2006">
              <mc:Choice xmlns:v="urn:schemas-microsoft-com:vml" Requires="v">
                <p:oleObj r:id="rId8" imgW="3533551" imgH="782619" progId="">
                  <p:embed/>
                </p:oleObj>
              </mc:Choice>
              <mc:Fallback>
                <p:oleObj r:id="rId8" imgW="3533551" imgH="782619" progId="">
                  <p:embed/>
                  <p:pic>
                    <p:nvPicPr>
                      <p:cNvPr id="0" name=""/>
                      <p:cNvPicPr/>
                      <p:nvPr/>
                    </p:nvPicPr>
                    <p:blipFill>
                      <a:blip r:embed="rId9"/>
                      <a:stretch>
                        <a:fillRect/>
                      </a:stretch>
                    </p:blipFill>
                    <p:spPr>
                      <a:xfrm>
                        <a:off x="375321" y="2402536"/>
                        <a:ext cx="2758800" cy="640944"/>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48C023FE-F3C4-9C44-A073-95CF2D52A683}"/>
              </a:ext>
            </a:extLst>
          </p:cNvPr>
          <p:cNvGraphicFramePr>
            <a:graphicFrameLocks noChangeAspect="1"/>
          </p:cNvGraphicFramePr>
          <p:nvPr>
            <p:extLst>
              <p:ext uri="{D42A27DB-BD31-4B8C-83A1-F6EECF244321}">
                <p14:modId xmlns:p14="http://schemas.microsoft.com/office/powerpoint/2010/main" val="3182420000"/>
              </p:ext>
            </p:extLst>
          </p:nvPr>
        </p:nvGraphicFramePr>
        <p:xfrm>
          <a:off x="1229763" y="5314222"/>
          <a:ext cx="2181225" cy="937900"/>
        </p:xfrm>
        <a:graphic>
          <a:graphicData uri="http://schemas.openxmlformats.org/presentationml/2006/ole">
            <mc:AlternateContent xmlns:mc="http://schemas.openxmlformats.org/markup-compatibility/2006">
              <mc:Choice xmlns:v="urn:schemas-microsoft-com:vml" Requires="v">
                <p:oleObj r:id="rId10" imgW="2561665" imgH="1101314" progId="">
                  <p:embed/>
                </p:oleObj>
              </mc:Choice>
              <mc:Fallback>
                <p:oleObj r:id="rId10" imgW="2561665" imgH="1101314" progId="">
                  <p:embed/>
                  <p:pic>
                    <p:nvPicPr>
                      <p:cNvPr id="0" name=""/>
                      <p:cNvPicPr/>
                      <p:nvPr/>
                    </p:nvPicPr>
                    <p:blipFill>
                      <a:blip r:embed="rId11"/>
                      <a:stretch>
                        <a:fillRect/>
                      </a:stretch>
                    </p:blipFill>
                    <p:spPr>
                      <a:xfrm>
                        <a:off x="1229763" y="5314222"/>
                        <a:ext cx="2181225" cy="937900"/>
                      </a:xfrm>
                      <a:prstGeom prst="rect">
                        <a:avLst/>
                      </a:prstGeom>
                    </p:spPr>
                  </p:pic>
                </p:oleObj>
              </mc:Fallback>
            </mc:AlternateContent>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anchor="t"/>
      <a:lstStyle>
        <a:defPPr algn="l" eaLnBrk="1" hangingPunct="1">
          <a:spcBef>
            <a:spcPct val="0"/>
          </a:spcBef>
          <a:buFontTx/>
          <a:buNone/>
          <a:defRPr sz="2600"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1744</TotalTime>
  <Words>1267</Words>
  <Application>Microsoft Office PowerPoint</Application>
  <PresentationFormat>On-screen Show (4:3)</PresentationFormat>
  <Paragraphs>136</Paragraphs>
  <Slides>24</Slides>
  <Notes>4</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0</vt:i4>
      </vt:variant>
      <vt:variant>
        <vt:lpstr>Slide Titles</vt:lpstr>
      </vt:variant>
      <vt:variant>
        <vt:i4>24</vt:i4>
      </vt:variant>
    </vt:vector>
  </HeadingPairs>
  <TitlesOfParts>
    <vt:vector size="28" baseType="lpstr">
      <vt:lpstr>Arial</vt:lpstr>
      <vt:lpstr>Calibri</vt:lpstr>
      <vt:lpstr>Old English Text MT</vt:lpstr>
      <vt:lpstr>Office Theme</vt:lpstr>
      <vt:lpstr>Queen Victoria Era Stamps of St. Lucia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Zotos International,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Queen Elizabeth era Stamps of St. Lucia</dc:title>
  <dc:creator>Martz, Scott</dc:creator>
  <cp:lastModifiedBy>Tom Fortunato</cp:lastModifiedBy>
  <cp:revision>78</cp:revision>
  <dcterms:created xsi:type="dcterms:W3CDTF">2012-12-26T12:46:07Z</dcterms:created>
  <dcterms:modified xsi:type="dcterms:W3CDTF">2026-03-23T22:03:56Z</dcterms:modified>
</cp:coreProperties>
</file>