
<file path=[Content_Types].xml><?xml version="1.0" encoding="utf-8"?>
<Types xmlns="http://schemas.openxmlformats.org/package/2006/content-types">
  <Default Extension="bin" ContentType="application/vnd.openxmlformats-officedocument.oleObject"/>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89" r:id="rId1"/>
  </p:sldMasterIdLst>
  <p:notesMasterIdLst>
    <p:notesMasterId r:id="rId36"/>
  </p:notesMasterIdLst>
  <p:sldIdLst>
    <p:sldId id="257" r:id="rId2"/>
    <p:sldId id="256" r:id="rId3"/>
    <p:sldId id="258" r:id="rId4"/>
    <p:sldId id="259" r:id="rId5"/>
    <p:sldId id="294" r:id="rId6"/>
    <p:sldId id="295" r:id="rId7"/>
    <p:sldId id="296" r:id="rId8"/>
    <p:sldId id="285" r:id="rId9"/>
    <p:sldId id="292" r:id="rId10"/>
    <p:sldId id="281" r:id="rId11"/>
    <p:sldId id="280" r:id="rId12"/>
    <p:sldId id="293" r:id="rId13"/>
    <p:sldId id="283" r:id="rId14"/>
    <p:sldId id="284" r:id="rId15"/>
    <p:sldId id="260" r:id="rId16"/>
    <p:sldId id="261" r:id="rId17"/>
    <p:sldId id="263" r:id="rId18"/>
    <p:sldId id="264" r:id="rId19"/>
    <p:sldId id="282" r:id="rId20"/>
    <p:sldId id="262" r:id="rId21"/>
    <p:sldId id="266" r:id="rId22"/>
    <p:sldId id="297" r:id="rId23"/>
    <p:sldId id="265" r:id="rId24"/>
    <p:sldId id="267" r:id="rId25"/>
    <p:sldId id="290" r:id="rId26"/>
    <p:sldId id="289" r:id="rId27"/>
    <p:sldId id="273" r:id="rId28"/>
    <p:sldId id="268" r:id="rId29"/>
    <p:sldId id="269" r:id="rId30"/>
    <p:sldId id="291" r:id="rId31"/>
    <p:sldId id="288" r:id="rId32"/>
    <p:sldId id="287" r:id="rId33"/>
    <p:sldId id="286" r:id="rId34"/>
    <p:sldId id="274" r:id="rId3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8779"/>
    <p:restoredTop sz="94658"/>
  </p:normalViewPr>
  <p:slideViewPr>
    <p:cSldViewPr snapToGrid="0">
      <p:cViewPr>
        <p:scale>
          <a:sx n="120" d="100"/>
          <a:sy n="120" d="100"/>
        </p:scale>
        <p:origin x="760" y="184"/>
      </p:cViewPr>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A036EB-A6F2-774D-971F-468A6BE9C954}" type="datetimeFigureOut">
              <a:rPr lang="en-US" smtClean="0"/>
              <a:t>9/7/26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1086EF-358D-9644-A397-DFD0E62181F7}" type="slidenum">
              <a:rPr lang="en-US" smtClean="0"/>
              <a:t>‹#›</a:t>
            </a:fld>
            <a:endParaRPr lang="en-US"/>
          </a:p>
        </p:txBody>
      </p:sp>
    </p:spTree>
    <p:extLst>
      <p:ext uri="{BB962C8B-B14F-4D97-AF65-F5344CB8AC3E}">
        <p14:creationId xmlns:p14="http://schemas.microsoft.com/office/powerpoint/2010/main" val="34716869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1086EF-358D-9644-A397-DFD0E62181F7}" type="slidenum">
              <a:rPr lang="en-US" smtClean="0"/>
              <a:t>21</a:t>
            </a:fld>
            <a:endParaRPr lang="en-US"/>
          </a:p>
        </p:txBody>
      </p:sp>
    </p:spTree>
    <p:extLst>
      <p:ext uri="{BB962C8B-B14F-4D97-AF65-F5344CB8AC3E}">
        <p14:creationId xmlns:p14="http://schemas.microsoft.com/office/powerpoint/2010/main" val="38297450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1086EF-358D-9644-A397-DFD0E62181F7}" type="slidenum">
              <a:rPr lang="en-US" smtClean="0"/>
              <a:t>25</a:t>
            </a:fld>
            <a:endParaRPr lang="en-US"/>
          </a:p>
        </p:txBody>
      </p:sp>
    </p:spTree>
    <p:extLst>
      <p:ext uri="{BB962C8B-B14F-4D97-AF65-F5344CB8AC3E}">
        <p14:creationId xmlns:p14="http://schemas.microsoft.com/office/powerpoint/2010/main" val="101383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1086EF-358D-9644-A397-DFD0E62181F7}" type="slidenum">
              <a:rPr lang="en-US" smtClean="0"/>
              <a:t>27</a:t>
            </a:fld>
            <a:endParaRPr lang="en-US"/>
          </a:p>
        </p:txBody>
      </p:sp>
    </p:spTree>
    <p:extLst>
      <p:ext uri="{BB962C8B-B14F-4D97-AF65-F5344CB8AC3E}">
        <p14:creationId xmlns:p14="http://schemas.microsoft.com/office/powerpoint/2010/main" val="22930046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1086EF-358D-9644-A397-DFD0E62181F7}" type="slidenum">
              <a:rPr lang="en-US" smtClean="0"/>
              <a:t>31</a:t>
            </a:fld>
            <a:endParaRPr lang="en-US"/>
          </a:p>
        </p:txBody>
      </p:sp>
    </p:spTree>
    <p:extLst>
      <p:ext uri="{BB962C8B-B14F-4D97-AF65-F5344CB8AC3E}">
        <p14:creationId xmlns:p14="http://schemas.microsoft.com/office/powerpoint/2010/main" val="10693102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7DD3A4EE-60CB-D942-9A99-52525E98A763}" type="slidenum">
              <a:rPr lang="en-US" smtClean="0"/>
              <a:pPr>
                <a:defRPr/>
              </a:pPr>
              <a:t>‹#›</a:t>
            </a:fld>
            <a:endParaRPr lang="en-US"/>
          </a:p>
        </p:txBody>
      </p:sp>
    </p:spTree>
    <p:extLst>
      <p:ext uri="{BB962C8B-B14F-4D97-AF65-F5344CB8AC3E}">
        <p14:creationId xmlns:p14="http://schemas.microsoft.com/office/powerpoint/2010/main" val="2283801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9/7/26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4631443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9/7/26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199584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smtClean="0"/>
              <a:t>9/7/26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7050331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smtClean="0"/>
              <a:t>9/7/26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7837396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smtClean="0"/>
              <a:t>9/7/26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1135315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9/7/26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5428326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9/7/26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4866588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9/7/26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7272515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9/7/26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7604337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9/7/26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5638144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smtClean="0"/>
              <a:t>9/7/26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smtClean="0"/>
              <a:t>‹#›</a:t>
            </a:fld>
            <a:endParaRPr lang="en-US" dirty="0"/>
          </a:p>
        </p:txBody>
      </p:sp>
      <p:sp>
        <p:nvSpPr>
          <p:cNvPr id="7" name="Rectangle 62">
            <a:extLst>
              <a:ext uri="{FF2B5EF4-FFF2-40B4-BE49-F238E27FC236}">
                <a16:creationId xmlns:a16="http://schemas.microsoft.com/office/drawing/2014/main" id="{4BB60660-FCD8-F218-BF78-67F22E03915F}"/>
              </a:ext>
            </a:extLst>
          </p:cNvPr>
          <p:cNvSpPr>
            <a:spLocks noChangeArrowheads="1"/>
          </p:cNvSpPr>
          <p:nvPr userDrawn="1"/>
        </p:nvSpPr>
        <p:spPr bwMode="auto">
          <a:xfrm>
            <a:off x="0" y="0"/>
            <a:ext cx="152400" cy="6858000"/>
          </a:xfrm>
          <a:prstGeom prst="rect">
            <a:avLst/>
          </a:prstGeom>
          <a:solidFill>
            <a:srgbClr val="CCEC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p>
        </p:txBody>
      </p:sp>
      <p:graphicFrame>
        <p:nvGraphicFramePr>
          <p:cNvPr id="8" name="Object 2">
            <a:extLst>
              <a:ext uri="{FF2B5EF4-FFF2-40B4-BE49-F238E27FC236}">
                <a16:creationId xmlns:a16="http://schemas.microsoft.com/office/drawing/2014/main" id="{FDEABE36-00DE-1A1A-81A7-D8DFC81B7D68}"/>
              </a:ext>
            </a:extLst>
          </p:cNvPr>
          <p:cNvGraphicFramePr>
            <a:graphicFrameLocks noChangeAspect="1"/>
          </p:cNvGraphicFramePr>
          <p:nvPr userDrawn="1"/>
        </p:nvGraphicFramePr>
        <p:xfrm>
          <a:off x="1524000" y="1395413"/>
          <a:ext cx="6096000" cy="4067175"/>
        </p:xfrm>
        <a:graphic>
          <a:graphicData uri="http://schemas.openxmlformats.org/presentationml/2006/ole">
            <mc:AlternateContent xmlns:mc="http://schemas.openxmlformats.org/markup-compatibility/2006">
              <mc:Choice xmlns:v="urn:schemas-microsoft-com:vml" Requires="v">
                <p:oleObj name="Chart" r:id="rId13" imgW="6108700" imgH="4089400" progId="MSGraph.Chart.8">
                  <p:embed followColorScheme="full"/>
                </p:oleObj>
              </mc:Choice>
              <mc:Fallback>
                <p:oleObj name="Chart" r:id="rId13" imgW="6108700" imgH="4089400" progId="MSGraph.Chart.8">
                  <p:embed followColorScheme="full"/>
                  <p:pic>
                    <p:nvPicPr>
                      <p:cNvPr id="8" name="Object 2">
                        <a:extLst>
                          <a:ext uri="{FF2B5EF4-FFF2-40B4-BE49-F238E27FC236}">
                            <a16:creationId xmlns:a16="http://schemas.microsoft.com/office/drawing/2014/main" id="{4F979BFF-3AE2-924F-7920-064DA1C1CC08}"/>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524000" y="1395413"/>
                        <a:ext cx="6096000" cy="40671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Tree>
    <p:extLst>
      <p:ext uri="{BB962C8B-B14F-4D97-AF65-F5344CB8AC3E}">
        <p14:creationId xmlns:p14="http://schemas.microsoft.com/office/powerpoint/2010/main" val="2593609016"/>
      </p:ext>
    </p:extLst>
  </p:cSld>
  <p:clrMap bg1="lt1" tx1="dk1" bg2="lt2" tx2="dk2" accent1="accent1" accent2="accent2" accent3="accent3" accent4="accent4" accent5="accent5" accent6="accent6" hlink="hlink" folHlink="folHlink"/>
  <p:sldLayoutIdLst>
    <p:sldLayoutId id="2147483890" r:id="rId1"/>
    <p:sldLayoutId id="2147483891" r:id="rId2"/>
    <p:sldLayoutId id="2147483892" r:id="rId3"/>
    <p:sldLayoutId id="2147483893" r:id="rId4"/>
    <p:sldLayoutId id="2147483894" r:id="rId5"/>
    <p:sldLayoutId id="2147483895" r:id="rId6"/>
    <p:sldLayoutId id="2147483896" r:id="rId7"/>
    <p:sldLayoutId id="2147483897" r:id="rId8"/>
    <p:sldLayoutId id="2147483898" r:id="rId9"/>
    <p:sldLayoutId id="2147483899" r:id="rId10"/>
    <p:sldLayoutId id="214748390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media/image14.jpg"/><Relationship Id="rId2" Type="http://schemas.openxmlformats.org/officeDocument/2006/relationships/image" Target="../media/image9.jpg"/><Relationship Id="rId1" Type="http://schemas.openxmlformats.org/officeDocument/2006/relationships/slideLayout" Target="../slideLayouts/slideLayout2.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jpg"/></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16.jpg"/><Relationship Id="rId4" Type="http://schemas.openxmlformats.org/officeDocument/2006/relationships/image" Target="../media/image17.jpg"/></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http://www.collectorsweekly.com/us-stamps/overview" TargetMode="Externa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29.jp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package" Target="../embeddings/Microsoft_Word_Document.docx"/><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2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3.jpg"/></Relationships>
</file>

<file path=ppt/slides/_rels/slide2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emf"/><Relationship Id="rId1" Type="http://schemas.openxmlformats.org/officeDocument/2006/relationships/slideLayout" Target="../slideLayouts/slideLayout8.xml"/><Relationship Id="rId5" Type="http://schemas.openxmlformats.org/officeDocument/2006/relationships/image" Target="../media/image37.tiff"/><Relationship Id="rId4" Type="http://schemas.openxmlformats.org/officeDocument/2006/relationships/image" Target="../media/image36.tiff"/></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0.jpg"/><Relationship Id="rId4" Type="http://schemas.openxmlformats.org/officeDocument/2006/relationships/image" Target="../media/image39.jpg"/></Relationships>
</file>

<file path=ppt/slides/_rels/slide2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5.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postalmuseum.si.edu/exhibition/reaching-rural-america-past-exhi" TargetMode="External"/><Relationship Id="rId2" Type="http://schemas.openxmlformats.org/officeDocument/2006/relationships/hyperlink" Target="https://info.mysticstamp.com/parcel-post-service-begins_tdih/" TargetMode="External"/><Relationship Id="rId1" Type="http://schemas.openxmlformats.org/officeDocument/2006/relationships/slideLayout" Target="../slideLayouts/slideLayout2.xml"/><Relationship Id="rId5" Type="http://schemas.openxmlformats.org/officeDocument/2006/relationships/image" Target="../media/image47.jpg"/><Relationship Id="rId4" Type="http://schemas.openxmlformats.org/officeDocument/2006/relationships/image" Target="../media/image46.jpg"/></Relationships>
</file>

<file path=ppt/slides/_rels/slide3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48.JPG"/><Relationship Id="rId1" Type="http://schemas.openxmlformats.org/officeDocument/2006/relationships/slideLayout" Target="../slideLayouts/slideLayout2.xml"/><Relationship Id="rId5" Type="http://schemas.openxmlformats.org/officeDocument/2006/relationships/image" Target="../media/image51.jpg"/><Relationship Id="rId4" Type="http://schemas.openxmlformats.org/officeDocument/2006/relationships/image" Target="../media/image50.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FE6D029-E2C9-3A4D-DEC5-FEECAD881A3C}"/>
              </a:ext>
            </a:extLst>
          </p:cNvPr>
          <p:cNvSpPr>
            <a:spLocks noGrp="1"/>
          </p:cNvSpPr>
          <p:nvPr>
            <p:ph idx="1"/>
          </p:nvPr>
        </p:nvSpPr>
        <p:spPr>
          <a:xfrm>
            <a:off x="152400" y="1108038"/>
            <a:ext cx="8991599" cy="5411096"/>
          </a:xfrm>
        </p:spPr>
        <p:txBody>
          <a:bodyPr>
            <a:normAutofit lnSpcReduction="10000"/>
          </a:bodyPr>
          <a:lstStyle/>
          <a:p>
            <a:pPr marL="0" indent="0">
              <a:spcAft>
                <a:spcPts val="1200"/>
              </a:spcAft>
              <a:buNone/>
            </a:pPr>
            <a:r>
              <a:rPr lang="en-US" b="1" i="1" dirty="0">
                <a:latin typeface="Arial" panose="020B0604020202020204" pitchFamily="34" charset="0"/>
                <a:cs typeface="Arial" panose="020B0604020202020204" pitchFamily="34" charset="0"/>
              </a:rPr>
              <a:t>Outline:</a:t>
            </a:r>
          </a:p>
          <a:p>
            <a:pPr marL="0" indent="0">
              <a:spcAft>
                <a:spcPts val="1200"/>
              </a:spcAft>
              <a:buNone/>
            </a:pPr>
            <a:r>
              <a:rPr lang="en-US" b="1" dirty="0">
                <a:latin typeface="Arial" panose="020B0604020202020204" pitchFamily="34" charset="0"/>
                <a:cs typeface="Arial" panose="020B0604020202020204" pitchFamily="34" charset="0"/>
              </a:rPr>
              <a:t>1. Historical Development: Parcel Post System</a:t>
            </a:r>
          </a:p>
          <a:p>
            <a:pPr marL="0" indent="0">
              <a:spcAft>
                <a:spcPts val="1200"/>
              </a:spcAft>
              <a:buNone/>
            </a:pPr>
            <a:r>
              <a:rPr lang="en-US" b="1" dirty="0">
                <a:solidFill>
                  <a:srgbClr val="00B050"/>
                </a:solidFill>
                <a:latin typeface="Arial" panose="020B0604020202020204" pitchFamily="34" charset="0"/>
                <a:cs typeface="Arial" panose="020B0604020202020204" pitchFamily="34" charset="0"/>
              </a:rPr>
              <a:t>2. Parcel Post Stamps Q1 to Q12</a:t>
            </a:r>
          </a:p>
          <a:p>
            <a:pPr marL="0" indent="0">
              <a:spcAft>
                <a:spcPts val="1200"/>
              </a:spcAft>
              <a:buNone/>
            </a:pPr>
            <a:r>
              <a:rPr lang="en-US" b="1" dirty="0">
                <a:solidFill>
                  <a:srgbClr val="00B050"/>
                </a:solidFill>
                <a:latin typeface="Arial" panose="020B0604020202020204" pitchFamily="34" charset="0"/>
                <a:cs typeface="Arial" panose="020B0604020202020204" pitchFamily="34" charset="0"/>
              </a:rPr>
              <a:t>  Illustrations of Postal Personnel, Q1 to Q4</a:t>
            </a:r>
          </a:p>
          <a:p>
            <a:pPr marL="0" indent="0">
              <a:spcAft>
                <a:spcPts val="1200"/>
              </a:spcAft>
              <a:buNone/>
            </a:pPr>
            <a:r>
              <a:rPr lang="en-US" b="1" dirty="0">
                <a:solidFill>
                  <a:srgbClr val="00B050"/>
                </a:solidFill>
                <a:latin typeface="Arial" panose="020B0604020202020204" pitchFamily="34" charset="0"/>
                <a:cs typeface="Arial" panose="020B0604020202020204" pitchFamily="34" charset="0"/>
              </a:rPr>
              <a:t>  Illustrations of Postal Transportation, Q5 to Q8</a:t>
            </a:r>
          </a:p>
          <a:p>
            <a:pPr marL="0" indent="0">
              <a:spcAft>
                <a:spcPts val="1200"/>
              </a:spcAft>
              <a:buNone/>
            </a:pPr>
            <a:r>
              <a:rPr lang="en-US" b="1" dirty="0">
                <a:solidFill>
                  <a:srgbClr val="00B050"/>
                </a:solidFill>
                <a:latin typeface="Arial" panose="020B0604020202020204" pitchFamily="34" charset="0"/>
                <a:cs typeface="Arial" panose="020B0604020202020204" pitchFamily="34" charset="0"/>
              </a:rPr>
              <a:t>  Illustrations of Industry and Agriculture, Q9 to Q12</a:t>
            </a:r>
          </a:p>
          <a:p>
            <a:pPr marL="0" indent="0">
              <a:spcAft>
                <a:spcPts val="1200"/>
              </a:spcAft>
              <a:buNone/>
            </a:pPr>
            <a:r>
              <a:rPr lang="en-US" b="1" dirty="0">
                <a:latin typeface="Arial" panose="020B0604020202020204" pitchFamily="34" charset="0"/>
                <a:cs typeface="Arial" panose="020B0604020202020204" pitchFamily="34" charset="0"/>
              </a:rPr>
              <a:t>3. Parcel Post Postage Due Stamps, JQ1 to JQ5</a:t>
            </a:r>
          </a:p>
          <a:p>
            <a:pPr marL="0" indent="0">
              <a:spcAft>
                <a:spcPts val="1200"/>
              </a:spcAft>
              <a:buNone/>
            </a:pPr>
            <a:r>
              <a:rPr lang="en-US" b="1" dirty="0">
                <a:solidFill>
                  <a:srgbClr val="00B050"/>
                </a:solidFill>
                <a:latin typeface="Arial" panose="020B0604020202020204" pitchFamily="34" charset="0"/>
                <a:cs typeface="Arial" panose="020B0604020202020204" pitchFamily="34" charset="0"/>
              </a:rPr>
              <a:t>4. Few example of Use</a:t>
            </a:r>
          </a:p>
          <a:p>
            <a:pPr marL="3657600" lvl="8" indent="0">
              <a:buNone/>
            </a:pPr>
            <a:r>
              <a:rPr lang="en-US"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M .Savka, RPA, Oct. 2026 </a:t>
            </a:r>
          </a:p>
          <a:p>
            <a:pPr marL="0" indent="0">
              <a:buNone/>
            </a:pPr>
            <a:endParaRPr lang="en-US" dirty="0"/>
          </a:p>
        </p:txBody>
      </p:sp>
      <p:sp>
        <p:nvSpPr>
          <p:cNvPr id="5" name="TextBox 4">
            <a:extLst>
              <a:ext uri="{FF2B5EF4-FFF2-40B4-BE49-F238E27FC236}">
                <a16:creationId xmlns:a16="http://schemas.microsoft.com/office/drawing/2014/main" id="{065F6B4A-5204-C107-AF6B-BA5877C17121}"/>
              </a:ext>
            </a:extLst>
          </p:cNvPr>
          <p:cNvSpPr txBox="1"/>
          <p:nvPr/>
        </p:nvSpPr>
        <p:spPr>
          <a:xfrm>
            <a:off x="242371" y="222090"/>
            <a:ext cx="8681291" cy="584775"/>
          </a:xfrm>
          <a:prstGeom prst="rect">
            <a:avLst/>
          </a:prstGeom>
          <a:noFill/>
          <a:ln w="38100">
            <a:solidFill>
              <a:srgbClr val="FF0000"/>
            </a:solidFill>
          </a:ln>
        </p:spPr>
        <p:txBody>
          <a:bodyPr wrap="square">
            <a:spAutoFit/>
          </a:bodyPr>
          <a:lstStyle/>
          <a:p>
            <a:pPr algn="ctr"/>
            <a:r>
              <a:rPr lang="en-US" sz="3200" b="1" dirty="0">
                <a:latin typeface="Arial" panose="020B0604020202020204" pitchFamily="34" charset="0"/>
                <a:cs typeface="Arial" panose="020B0604020202020204" pitchFamily="34" charset="0"/>
              </a:rPr>
              <a:t>The Parcel Post System (January 1, 1913)</a:t>
            </a:r>
          </a:p>
        </p:txBody>
      </p:sp>
    </p:spTree>
    <p:extLst>
      <p:ext uri="{BB962C8B-B14F-4D97-AF65-F5344CB8AC3E}">
        <p14:creationId xmlns:p14="http://schemas.microsoft.com/office/powerpoint/2010/main" val="4400156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16C14-4223-DE57-2F83-4B56DB766184}"/>
              </a:ext>
            </a:extLst>
          </p:cNvPr>
          <p:cNvSpPr>
            <a:spLocks noGrp="1"/>
          </p:cNvSpPr>
          <p:nvPr>
            <p:ph type="title"/>
          </p:nvPr>
        </p:nvSpPr>
        <p:spPr>
          <a:xfrm>
            <a:off x="215900" y="87421"/>
            <a:ext cx="8799008" cy="1325563"/>
          </a:xfrm>
        </p:spPr>
        <p:txBody>
          <a:bodyPr anchor="ctr">
            <a:noAutofit/>
          </a:bodyPr>
          <a:lstStyle/>
          <a:p>
            <a:pPr algn="ctr"/>
            <a:r>
              <a:rPr lang="en-US" sz="2800" b="1" dirty="0">
                <a:latin typeface="Arial" panose="020B0604020202020204" pitchFamily="34" charset="0"/>
                <a:cs typeface="Arial" panose="020B0604020202020204" pitchFamily="34" charset="0"/>
              </a:rPr>
              <a:t>The Parcel Post System (January 1, 1913): an extension of the postal system and the birth of a beautiful series of short-lived stamps</a:t>
            </a:r>
          </a:p>
        </p:txBody>
      </p:sp>
      <p:sp>
        <p:nvSpPr>
          <p:cNvPr id="3" name="Subtitle 2">
            <a:extLst>
              <a:ext uri="{FF2B5EF4-FFF2-40B4-BE49-F238E27FC236}">
                <a16:creationId xmlns:a16="http://schemas.microsoft.com/office/drawing/2014/main" id="{C1A2A5AA-B3FF-167E-1B02-8D30F77CD70E}"/>
              </a:ext>
            </a:extLst>
          </p:cNvPr>
          <p:cNvSpPr>
            <a:spLocks noGrp="1"/>
          </p:cNvSpPr>
          <p:nvPr>
            <p:ph type="body" idx="1"/>
          </p:nvPr>
        </p:nvSpPr>
        <p:spPr>
          <a:xfrm>
            <a:off x="5809602" y="6057965"/>
            <a:ext cx="4019717" cy="823912"/>
          </a:xfrm>
        </p:spPr>
        <p:txBody>
          <a:bodyPr anchor="b">
            <a:normAutofit/>
          </a:bodyPr>
          <a:lstStyle/>
          <a:p>
            <a:r>
              <a:rPr lang="en-US" sz="1800" b="0" dirty="0">
                <a:latin typeface="Arial" panose="020B0604020202020204" pitchFamily="34" charset="0"/>
                <a:cs typeface="Arial" panose="020B0604020202020204" pitchFamily="34" charset="0"/>
              </a:rPr>
              <a:t>M .Savka, RPA, Oct. 2026 </a:t>
            </a:r>
          </a:p>
        </p:txBody>
      </p:sp>
      <p:pic>
        <p:nvPicPr>
          <p:cNvPr id="4" name="Picture 3">
            <a:extLst>
              <a:ext uri="{FF2B5EF4-FFF2-40B4-BE49-F238E27FC236}">
                <a16:creationId xmlns:a16="http://schemas.microsoft.com/office/drawing/2014/main" id="{4918B0F5-04A4-EFBE-B686-226C8E9BA848}"/>
              </a:ext>
            </a:extLst>
          </p:cNvPr>
          <p:cNvPicPr>
            <a:picLocks noChangeAspect="1"/>
          </p:cNvPicPr>
          <p:nvPr/>
        </p:nvPicPr>
        <p:blipFill>
          <a:blip r:embed="rId2"/>
          <a:srcRect t="19514" r="2" b="2"/>
          <a:stretch/>
        </p:blipFill>
        <p:spPr>
          <a:xfrm>
            <a:off x="371657" y="2838564"/>
            <a:ext cx="3868340" cy="3684588"/>
          </a:xfrm>
          <a:prstGeom prst="rect">
            <a:avLst/>
          </a:prstGeom>
          <a:noFill/>
        </p:spPr>
      </p:pic>
      <p:pic>
        <p:nvPicPr>
          <p:cNvPr id="5" name="Content Placeholder 4">
            <a:extLst>
              <a:ext uri="{FF2B5EF4-FFF2-40B4-BE49-F238E27FC236}">
                <a16:creationId xmlns:a16="http://schemas.microsoft.com/office/drawing/2014/main" id="{876B306C-F02B-B200-BE45-4392889DD658}"/>
              </a:ext>
            </a:extLst>
          </p:cNvPr>
          <p:cNvPicPr>
            <a:picLocks noGrp="1" noChangeAspect="1"/>
          </p:cNvPicPr>
          <p:nvPr>
            <p:ph sz="quarter" idx="4"/>
          </p:nvPr>
        </p:nvPicPr>
        <p:blipFill>
          <a:blip r:embed="rId3"/>
          <a:stretch>
            <a:fillRect/>
          </a:stretch>
        </p:blipFill>
        <p:spPr>
          <a:xfrm>
            <a:off x="4288126" y="2838564"/>
            <a:ext cx="4622118" cy="3684588"/>
          </a:xfrm>
          <a:prstGeom prst="rect">
            <a:avLst/>
          </a:prstGeom>
        </p:spPr>
      </p:pic>
      <p:sp>
        <p:nvSpPr>
          <p:cNvPr id="9" name="Text Placeholder 4">
            <a:extLst>
              <a:ext uri="{FF2B5EF4-FFF2-40B4-BE49-F238E27FC236}">
                <a16:creationId xmlns:a16="http://schemas.microsoft.com/office/drawing/2014/main" id="{379E9BCE-6574-0590-2931-FF895C6D7BD8}"/>
              </a:ext>
            </a:extLst>
          </p:cNvPr>
          <p:cNvSpPr>
            <a:spLocks noGrp="1"/>
          </p:cNvSpPr>
          <p:nvPr>
            <p:ph type="body" sz="quarter" idx="3"/>
          </p:nvPr>
        </p:nvSpPr>
        <p:spPr>
          <a:xfrm>
            <a:off x="371658" y="1539696"/>
            <a:ext cx="8538586" cy="1095517"/>
          </a:xfrm>
          <a:solidFill>
            <a:schemeClr val="bg1"/>
          </a:solidFill>
        </p:spPr>
        <p:txBody>
          <a:bodyPr>
            <a:noAutofit/>
          </a:bodyPr>
          <a:lstStyle/>
          <a:p>
            <a:pPr algn="ctr"/>
            <a:r>
              <a:rPr lang="en-US" dirty="0">
                <a:solidFill>
                  <a:srgbClr val="FF0000"/>
                </a:solidFill>
              </a:rPr>
              <a:t>The Parcel Post System: A U.S. Gov. Business Venture: develop city delivery of farm products, rural package delivery, and aimed to spur economic growth</a:t>
            </a:r>
          </a:p>
        </p:txBody>
      </p:sp>
      <p:sp>
        <p:nvSpPr>
          <p:cNvPr id="6" name="Rectangle 5">
            <a:extLst>
              <a:ext uri="{FF2B5EF4-FFF2-40B4-BE49-F238E27FC236}">
                <a16:creationId xmlns:a16="http://schemas.microsoft.com/office/drawing/2014/main" id="{72A2847F-DD51-E21C-0E21-14B485338D7E}"/>
              </a:ext>
            </a:extLst>
          </p:cNvPr>
          <p:cNvSpPr/>
          <p:nvPr/>
        </p:nvSpPr>
        <p:spPr>
          <a:xfrm>
            <a:off x="371657" y="87421"/>
            <a:ext cx="8556443" cy="1325563"/>
          </a:xfrm>
          <a:prstGeom prst="rect">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361939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F591F-2F74-D7EF-F6B8-01377B62AEEF}"/>
              </a:ext>
            </a:extLst>
          </p:cNvPr>
          <p:cNvSpPr>
            <a:spLocks noGrp="1"/>
          </p:cNvSpPr>
          <p:nvPr>
            <p:ph type="title"/>
          </p:nvPr>
        </p:nvSpPr>
        <p:spPr>
          <a:xfrm>
            <a:off x="417347" y="186006"/>
            <a:ext cx="8571123" cy="619537"/>
          </a:xfrm>
        </p:spPr>
        <p:txBody>
          <a:bodyPr>
            <a:normAutofit/>
          </a:bodyPr>
          <a:lstStyle/>
          <a:p>
            <a:r>
              <a:rPr lang="en-US" sz="3200" b="1" dirty="0">
                <a:latin typeface="Arial" panose="020B0604020202020204" pitchFamily="34" charset="0"/>
                <a:cs typeface="Arial" panose="020B0604020202020204" pitchFamily="34" charset="0"/>
              </a:rPr>
              <a:t>An extension of the 4</a:t>
            </a:r>
            <a:r>
              <a:rPr lang="en-US" sz="3200" b="1" baseline="30000" dirty="0">
                <a:latin typeface="Arial" panose="020B0604020202020204" pitchFamily="34" charset="0"/>
                <a:cs typeface="Arial" panose="020B0604020202020204" pitchFamily="34" charset="0"/>
              </a:rPr>
              <a:t>th</a:t>
            </a:r>
            <a:r>
              <a:rPr lang="en-US" sz="3200" b="1" dirty="0">
                <a:latin typeface="Arial" panose="020B0604020202020204" pitchFamily="34" charset="0"/>
                <a:cs typeface="Arial" panose="020B0604020202020204" pitchFamily="34" charset="0"/>
              </a:rPr>
              <a:t> class mail category</a:t>
            </a:r>
          </a:p>
        </p:txBody>
      </p:sp>
      <p:sp>
        <p:nvSpPr>
          <p:cNvPr id="3" name="Content Placeholder 2">
            <a:extLst>
              <a:ext uri="{FF2B5EF4-FFF2-40B4-BE49-F238E27FC236}">
                <a16:creationId xmlns:a16="http://schemas.microsoft.com/office/drawing/2014/main" id="{920CFEC2-B72B-7D03-49A6-536ACD677CA2}"/>
              </a:ext>
            </a:extLst>
          </p:cNvPr>
          <p:cNvSpPr>
            <a:spLocks noGrp="1"/>
          </p:cNvSpPr>
          <p:nvPr>
            <p:ph idx="1"/>
          </p:nvPr>
        </p:nvSpPr>
        <p:spPr>
          <a:xfrm>
            <a:off x="82190" y="988922"/>
            <a:ext cx="9246741" cy="5826045"/>
          </a:xfrm>
        </p:spPr>
        <p:txBody>
          <a:bodyPr>
            <a:normAutofit fontScale="25000" lnSpcReduction="20000"/>
          </a:bodyPr>
          <a:lstStyle/>
          <a:p>
            <a:pPr>
              <a:lnSpc>
                <a:spcPct val="120000"/>
              </a:lnSpc>
              <a:buFont typeface="Wingdings" pitchFamily="2" charset="2"/>
              <a:buChar char="§"/>
            </a:pPr>
            <a:r>
              <a:rPr lang="en-US" sz="8800" dirty="0">
                <a:latin typeface="Arial" panose="020B0604020202020204" pitchFamily="34" charset="0"/>
                <a:cs typeface="Arial" panose="020B0604020202020204" pitchFamily="34" charset="0"/>
              </a:rPr>
              <a:t>Renamed 4</a:t>
            </a:r>
            <a:r>
              <a:rPr lang="en-US" sz="8800" baseline="30000" dirty="0">
                <a:latin typeface="Arial" panose="020B0604020202020204" pitchFamily="34" charset="0"/>
                <a:cs typeface="Arial" panose="020B0604020202020204" pitchFamily="34" charset="0"/>
              </a:rPr>
              <a:t>th</a:t>
            </a:r>
            <a:r>
              <a:rPr lang="en-US" sz="8800" dirty="0">
                <a:latin typeface="Arial" panose="020B0604020202020204" pitchFamily="34" charset="0"/>
                <a:cs typeface="Arial" panose="020B0604020202020204" pitchFamily="34" charset="0"/>
              </a:rPr>
              <a:t> class mail as parcel post began in 1913, by an Act of Congress, August 24, 1912, the </a:t>
            </a:r>
            <a:r>
              <a:rPr lang="en-US" sz="8800" b="1" dirty="0">
                <a:latin typeface="Arial" panose="020B0604020202020204" pitchFamily="34" charset="0"/>
                <a:cs typeface="Arial" panose="020B0604020202020204" pitchFamily="34" charset="0"/>
              </a:rPr>
              <a:t>Parcel Post System</a:t>
            </a:r>
            <a:r>
              <a:rPr lang="en-US" sz="8800" dirty="0">
                <a:latin typeface="Arial" panose="020B0604020202020204" pitchFamily="34" charset="0"/>
                <a:cs typeface="Arial" panose="020B0604020202020204" pitchFamily="34" charset="0"/>
              </a:rPr>
              <a:t> was established.</a:t>
            </a:r>
          </a:p>
          <a:p>
            <a:pPr>
              <a:lnSpc>
                <a:spcPct val="120000"/>
              </a:lnSpc>
              <a:buFont typeface="Wingdings" pitchFamily="2" charset="2"/>
              <a:buChar char="§"/>
            </a:pPr>
            <a:r>
              <a:rPr lang="en-US" sz="8800" b="1" dirty="0">
                <a:latin typeface="Arial" panose="020B0604020202020204" pitchFamily="34" charset="0"/>
                <a:cs typeface="Arial" panose="020B0604020202020204" pitchFamily="34" charset="0"/>
              </a:rPr>
              <a:t>Frank Harris Hitchcock</a:t>
            </a:r>
            <a:r>
              <a:rPr lang="en-US" sz="8800" dirty="0">
                <a:latin typeface="Arial" panose="020B0604020202020204" pitchFamily="34" charset="0"/>
                <a:cs typeface="Arial" panose="020B0604020202020204" pitchFamily="34" charset="0"/>
              </a:rPr>
              <a:t> was then the Postmaster General of US from 1909 to 1913.  Hitchcock and his staff oversaw production of the 17 new stamps for the Parcel Post System, 12 regular parcel post (Q series) and 5 parcel post postage due (JQ series) stamps.</a:t>
            </a:r>
          </a:p>
          <a:p>
            <a:pPr>
              <a:lnSpc>
                <a:spcPct val="120000"/>
              </a:lnSpc>
              <a:buFont typeface="Wingdings" pitchFamily="2" charset="2"/>
              <a:buChar char="§"/>
            </a:pPr>
            <a:endParaRPr lang="en-US" sz="8800" dirty="0">
              <a:latin typeface="Arial" panose="020B0604020202020204" pitchFamily="34" charset="0"/>
              <a:cs typeface="Arial" panose="020B0604020202020204" pitchFamily="34" charset="0"/>
            </a:endParaRPr>
          </a:p>
          <a:p>
            <a:pPr>
              <a:lnSpc>
                <a:spcPct val="120000"/>
              </a:lnSpc>
              <a:spcBef>
                <a:spcPts val="0"/>
              </a:spcBef>
              <a:buFont typeface="Wingdings" pitchFamily="2" charset="2"/>
              <a:buChar char="§"/>
            </a:pPr>
            <a:r>
              <a:rPr lang="en-US" sz="8800" dirty="0">
                <a:latin typeface="Arial" panose="020B0604020202020204" pitchFamily="34" charset="0"/>
                <a:cs typeface="Arial" panose="020B0604020202020204" pitchFamily="34" charset="0"/>
              </a:rPr>
              <a:t>His team wrote the regulations for the </a:t>
            </a:r>
          </a:p>
          <a:p>
            <a:pPr marL="0" indent="0">
              <a:lnSpc>
                <a:spcPct val="120000"/>
              </a:lnSpc>
              <a:spcBef>
                <a:spcPts val="0"/>
              </a:spcBef>
              <a:buNone/>
            </a:pPr>
            <a:r>
              <a:rPr lang="en-US" sz="8800" dirty="0">
                <a:latin typeface="Arial" panose="020B0604020202020204" pitchFamily="34" charset="0"/>
                <a:cs typeface="Arial" panose="020B0604020202020204" pitchFamily="34" charset="0"/>
              </a:rPr>
              <a:t>   establishment of the Parcel Post System, </a:t>
            </a:r>
          </a:p>
          <a:p>
            <a:pPr marL="0" indent="0">
              <a:lnSpc>
                <a:spcPct val="120000"/>
              </a:lnSpc>
              <a:spcBef>
                <a:spcPts val="0"/>
              </a:spcBef>
              <a:buNone/>
            </a:pPr>
            <a:r>
              <a:rPr lang="en-US" sz="8800" dirty="0">
                <a:latin typeface="Arial" panose="020B0604020202020204" pitchFamily="34" charset="0"/>
                <a:cs typeface="Arial" panose="020B0604020202020204" pitchFamily="34" charset="0"/>
              </a:rPr>
              <a:t>   Order No. 6685, Nov. 20, 1912.</a:t>
            </a:r>
          </a:p>
          <a:p>
            <a:pPr marL="0" indent="0">
              <a:lnSpc>
                <a:spcPct val="120000"/>
              </a:lnSpc>
              <a:spcBef>
                <a:spcPts val="0"/>
              </a:spcBef>
              <a:buNone/>
            </a:pPr>
            <a:r>
              <a:rPr lang="en-US" sz="8800" dirty="0">
                <a:latin typeface="Arial" panose="020B0604020202020204" pitchFamily="34" charset="0"/>
                <a:cs typeface="Arial" panose="020B0604020202020204" pitchFamily="34" charset="0"/>
              </a:rPr>
              <a:t> </a:t>
            </a:r>
          </a:p>
          <a:p>
            <a:pPr>
              <a:lnSpc>
                <a:spcPct val="120000"/>
              </a:lnSpc>
              <a:spcBef>
                <a:spcPts val="0"/>
              </a:spcBef>
              <a:buFont typeface="Wingdings" pitchFamily="2" charset="2"/>
              <a:buChar char="§"/>
            </a:pPr>
            <a:r>
              <a:rPr lang="en-US" sz="8800" dirty="0">
                <a:latin typeface="Arial" panose="020B0604020202020204" pitchFamily="34" charset="0"/>
                <a:cs typeface="Arial" panose="020B0604020202020204" pitchFamily="34" charset="0"/>
              </a:rPr>
              <a:t>He is also credited with establishing: </a:t>
            </a:r>
            <a:r>
              <a:rPr lang="en-US" sz="8800" b="1" dirty="0">
                <a:latin typeface="Arial" panose="020B0604020202020204" pitchFamily="34" charset="0"/>
                <a:cs typeface="Arial" panose="020B0604020202020204" pitchFamily="34" charset="0"/>
              </a:rPr>
              <a:t>1</a:t>
            </a:r>
            <a:r>
              <a:rPr lang="en-US" sz="8800" dirty="0">
                <a:latin typeface="Arial" panose="020B0604020202020204" pitchFamily="34" charset="0"/>
                <a:cs typeface="Arial" panose="020B0604020202020204" pitchFamily="34" charset="0"/>
              </a:rPr>
              <a:t>, the</a:t>
            </a:r>
          </a:p>
          <a:p>
            <a:pPr marL="0" indent="0">
              <a:lnSpc>
                <a:spcPct val="120000"/>
              </a:lnSpc>
              <a:spcBef>
                <a:spcPts val="0"/>
              </a:spcBef>
              <a:buNone/>
            </a:pPr>
            <a:r>
              <a:rPr lang="en-US" sz="8800" dirty="0">
                <a:latin typeface="Arial" panose="020B0604020202020204" pitchFamily="34" charset="0"/>
                <a:cs typeface="Arial" panose="020B0604020202020204" pitchFamily="34" charset="0"/>
              </a:rPr>
              <a:t>   first U.S. Airmail Service and </a:t>
            </a:r>
            <a:r>
              <a:rPr lang="en-US" sz="8800" b="1" dirty="0">
                <a:latin typeface="Arial" panose="020B0604020202020204" pitchFamily="34" charset="0"/>
                <a:cs typeface="Arial" panose="020B0604020202020204" pitchFamily="34" charset="0"/>
              </a:rPr>
              <a:t>2</a:t>
            </a:r>
            <a:r>
              <a:rPr lang="en-US" sz="8800" dirty="0">
                <a:latin typeface="Arial" panose="020B0604020202020204" pitchFamily="34" charset="0"/>
                <a:cs typeface="Arial" panose="020B0604020202020204" pitchFamily="34" charset="0"/>
              </a:rPr>
              <a:t>, establishing </a:t>
            </a:r>
          </a:p>
          <a:p>
            <a:pPr marL="0" indent="0">
              <a:lnSpc>
                <a:spcPct val="120000"/>
              </a:lnSpc>
              <a:spcBef>
                <a:spcPts val="0"/>
              </a:spcBef>
              <a:buNone/>
            </a:pPr>
            <a:r>
              <a:rPr lang="en-US" sz="8800" dirty="0">
                <a:latin typeface="Arial" panose="020B0604020202020204" pitchFamily="34" charset="0"/>
                <a:cs typeface="Arial" panose="020B0604020202020204" pitchFamily="34" charset="0"/>
              </a:rPr>
              <a:t>   the U.S.P.S. </a:t>
            </a:r>
            <a:r>
              <a:rPr lang="en-US" sz="8800" dirty="0">
                <a:solidFill>
                  <a:srgbClr val="00B050"/>
                </a:solidFill>
                <a:latin typeface="Arial" panose="020B0604020202020204" pitchFamily="34" charset="0"/>
                <a:cs typeface="Arial" panose="020B0604020202020204" pitchFamily="34" charset="0"/>
              </a:rPr>
              <a:t>Operation</a:t>
            </a:r>
            <a:r>
              <a:rPr lang="en-US" sz="8800" dirty="0">
                <a:latin typeface="Arial" panose="020B0604020202020204" pitchFamily="34" charset="0"/>
                <a:cs typeface="Arial" panose="020B0604020202020204" pitchFamily="34" charset="0"/>
              </a:rPr>
              <a:t> </a:t>
            </a:r>
            <a:r>
              <a:rPr lang="en-US" sz="8800" dirty="0">
                <a:solidFill>
                  <a:srgbClr val="FF0000"/>
                </a:solidFill>
                <a:latin typeface="Arial" panose="020B0604020202020204" pitchFamily="34" charset="0"/>
                <a:cs typeface="Arial" panose="020B0604020202020204" pitchFamily="34" charset="0"/>
              </a:rPr>
              <a:t>Santa</a:t>
            </a:r>
            <a:r>
              <a:rPr lang="en-US" sz="8800" dirty="0">
                <a:latin typeface="Arial" panose="020B0604020202020204" pitchFamily="34" charset="0"/>
                <a:cs typeface="Arial" panose="020B0604020202020204" pitchFamily="34" charset="0"/>
              </a:rPr>
              <a:t> in 1912 </a:t>
            </a:r>
          </a:p>
          <a:p>
            <a:pPr marL="0" indent="0">
              <a:lnSpc>
                <a:spcPct val="120000"/>
              </a:lnSpc>
              <a:spcBef>
                <a:spcPts val="0"/>
              </a:spcBef>
              <a:buNone/>
            </a:pPr>
            <a:r>
              <a:rPr lang="en-US" sz="8800" dirty="0">
                <a:latin typeface="Arial" panose="020B0604020202020204" pitchFamily="34" charset="0"/>
                <a:cs typeface="Arial" panose="020B0604020202020204" pitchFamily="34" charset="0"/>
              </a:rPr>
              <a:t>   (Children’s Letter To Santa Claus).</a:t>
            </a:r>
          </a:p>
          <a:p>
            <a:pPr marL="0" indent="0">
              <a:buNone/>
            </a:pPr>
            <a:r>
              <a:rPr lang="en-US" sz="8800" dirty="0">
                <a:latin typeface="Arial" panose="020B0604020202020204" pitchFamily="34" charset="0"/>
                <a:cs typeface="Arial" panose="020B0604020202020204" pitchFamily="34" charset="0"/>
              </a:rPr>
              <a:t>	</a:t>
            </a:r>
          </a:p>
          <a:p>
            <a:endParaRPr lang="en-US" dirty="0"/>
          </a:p>
        </p:txBody>
      </p:sp>
      <p:pic>
        <p:nvPicPr>
          <p:cNvPr id="5" name="Picture 4" descr="A person in a suit and hat&#10;&#10;AI-generated content may be incorrect.">
            <a:extLst>
              <a:ext uri="{FF2B5EF4-FFF2-40B4-BE49-F238E27FC236}">
                <a16:creationId xmlns:a16="http://schemas.microsoft.com/office/drawing/2014/main" id="{BE632746-036F-3CA2-847D-670062A2B836}"/>
              </a:ext>
            </a:extLst>
          </p:cNvPr>
          <p:cNvPicPr>
            <a:picLocks noChangeAspect="1"/>
          </p:cNvPicPr>
          <p:nvPr/>
        </p:nvPicPr>
        <p:blipFill>
          <a:blip r:embed="rId2"/>
          <a:stretch>
            <a:fillRect/>
          </a:stretch>
        </p:blipFill>
        <p:spPr>
          <a:xfrm>
            <a:off x="5897366" y="3259173"/>
            <a:ext cx="3091104" cy="3418949"/>
          </a:xfrm>
          <a:prstGeom prst="rect">
            <a:avLst/>
          </a:prstGeom>
        </p:spPr>
      </p:pic>
      <p:sp>
        <p:nvSpPr>
          <p:cNvPr id="6" name="Rectangle 5">
            <a:extLst>
              <a:ext uri="{FF2B5EF4-FFF2-40B4-BE49-F238E27FC236}">
                <a16:creationId xmlns:a16="http://schemas.microsoft.com/office/drawing/2014/main" id="{C4F2A4E6-F2E7-AD3B-150A-2C7A2C721038}"/>
              </a:ext>
            </a:extLst>
          </p:cNvPr>
          <p:cNvSpPr/>
          <p:nvPr/>
        </p:nvSpPr>
        <p:spPr>
          <a:xfrm>
            <a:off x="374315" y="179733"/>
            <a:ext cx="8459809" cy="619537"/>
          </a:xfrm>
          <a:prstGeom prst="rect">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96361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DBF8F-161F-1B96-BA00-750976362DEB}"/>
              </a:ext>
            </a:extLst>
          </p:cNvPr>
          <p:cNvSpPr>
            <a:spLocks noGrp="1"/>
          </p:cNvSpPr>
          <p:nvPr>
            <p:ph type="title"/>
          </p:nvPr>
        </p:nvSpPr>
        <p:spPr>
          <a:xfrm>
            <a:off x="768503" y="153606"/>
            <a:ext cx="7886700" cy="1325563"/>
          </a:xfrm>
        </p:spPr>
        <p:txBody>
          <a:bodyPr>
            <a:normAutofit fontScale="90000"/>
          </a:bodyPr>
          <a:lstStyle/>
          <a:p>
            <a:pPr algn="ctr"/>
            <a:r>
              <a:rPr lang="en-US" sz="3200" b="1" dirty="0">
                <a:latin typeface="Arial" panose="020B0604020202020204" pitchFamily="34" charset="0"/>
                <a:cs typeface="Arial" panose="020B0604020202020204" pitchFamily="34" charset="0"/>
              </a:rPr>
              <a:t>Mail materials of 3</a:t>
            </a:r>
            <a:r>
              <a:rPr lang="en-US" sz="3200" b="1" baseline="30000" dirty="0">
                <a:latin typeface="Arial" panose="020B0604020202020204" pitchFamily="34" charset="0"/>
                <a:cs typeface="Arial" panose="020B0604020202020204" pitchFamily="34" charset="0"/>
              </a:rPr>
              <a:t>rd</a:t>
            </a:r>
            <a:r>
              <a:rPr lang="en-US" sz="3200" b="1" dirty="0">
                <a:latin typeface="Arial" panose="020B0604020202020204" pitchFamily="34" charset="0"/>
                <a:cs typeface="Arial" panose="020B0604020202020204" pitchFamily="34" charset="0"/>
              </a:rPr>
              <a:t> class became 4</a:t>
            </a:r>
            <a:r>
              <a:rPr lang="en-US" sz="3200" b="1" baseline="30000" dirty="0">
                <a:latin typeface="Arial" panose="020B0604020202020204" pitchFamily="34" charset="0"/>
                <a:cs typeface="Arial" panose="020B0604020202020204" pitchFamily="34" charset="0"/>
              </a:rPr>
              <a:t>th</a:t>
            </a:r>
            <a:r>
              <a:rPr lang="en-US" sz="3200" b="1" dirty="0">
                <a:latin typeface="Arial" panose="020B0604020202020204" pitchFamily="34" charset="0"/>
                <a:cs typeface="Arial" panose="020B0604020202020204" pitchFamily="34" charset="0"/>
              </a:rPr>
              <a:t> class to support the New Parcel Post System</a:t>
            </a:r>
          </a:p>
        </p:txBody>
      </p:sp>
      <p:sp>
        <p:nvSpPr>
          <p:cNvPr id="3" name="Content Placeholder 2">
            <a:extLst>
              <a:ext uri="{FF2B5EF4-FFF2-40B4-BE49-F238E27FC236}">
                <a16:creationId xmlns:a16="http://schemas.microsoft.com/office/drawing/2014/main" id="{F7C4C8B9-9194-FA2D-668C-EF409A668C63}"/>
              </a:ext>
            </a:extLst>
          </p:cNvPr>
          <p:cNvSpPr>
            <a:spLocks noGrp="1"/>
          </p:cNvSpPr>
          <p:nvPr>
            <p:ph idx="1"/>
          </p:nvPr>
        </p:nvSpPr>
        <p:spPr>
          <a:xfrm>
            <a:off x="205184" y="2772497"/>
            <a:ext cx="6039752" cy="3906445"/>
          </a:xfrm>
        </p:spPr>
        <p:txBody>
          <a:bodyPr>
            <a:normAutofit fontScale="25000" lnSpcReduction="20000"/>
          </a:bodyPr>
          <a:lstStyle/>
          <a:p>
            <a:pPr>
              <a:lnSpc>
                <a:spcPct val="110000"/>
              </a:lnSpc>
              <a:buFont typeface="Wingdings" pitchFamily="2" charset="2"/>
              <a:buChar char="§"/>
            </a:pPr>
            <a:endParaRPr lang="en-US" sz="3200" dirty="0">
              <a:latin typeface="Arial" panose="020B0604020202020204" pitchFamily="34" charset="0"/>
              <a:cs typeface="Arial" panose="020B0604020202020204" pitchFamily="34" charset="0"/>
            </a:endParaRPr>
          </a:p>
          <a:p>
            <a:pPr>
              <a:lnSpc>
                <a:spcPct val="110000"/>
              </a:lnSpc>
              <a:spcBef>
                <a:spcPts val="0"/>
              </a:spcBef>
              <a:buFont typeface="Wingdings" pitchFamily="2" charset="2"/>
              <a:buChar char="§"/>
            </a:pPr>
            <a:r>
              <a:rPr lang="en-US" sz="8000" dirty="0">
                <a:latin typeface="Arial" panose="020B0604020202020204" pitchFamily="34" charset="0"/>
                <a:cs typeface="Arial" panose="020B0604020202020204" pitchFamily="34" charset="0"/>
              </a:rPr>
              <a:t>The Parcel Post System went into effect on </a:t>
            </a:r>
            <a:r>
              <a:rPr lang="en-US" sz="8000" b="1" dirty="0">
                <a:latin typeface="Arial" panose="020B0604020202020204" pitchFamily="34" charset="0"/>
                <a:cs typeface="Arial" panose="020B0604020202020204" pitchFamily="34" charset="0"/>
              </a:rPr>
              <a:t>Jan. 1, 1913</a:t>
            </a:r>
            <a:r>
              <a:rPr lang="en-US" sz="8000" dirty="0">
                <a:latin typeface="Arial" panose="020B0604020202020204" pitchFamily="34" charset="0"/>
                <a:cs typeface="Arial" panose="020B0604020202020204" pitchFamily="34" charset="0"/>
              </a:rPr>
              <a:t>, and brought forth the production of twelve (9) stamps, 1 cent to 1-dollar, all in one color and size. The 3-, 50-cent and 1-dollar issues not available until after Jan 1, production delays. </a:t>
            </a:r>
          </a:p>
          <a:p>
            <a:pPr>
              <a:lnSpc>
                <a:spcPct val="110000"/>
              </a:lnSpc>
              <a:spcBef>
                <a:spcPts val="0"/>
              </a:spcBef>
              <a:buFont typeface="Wingdings" pitchFamily="2" charset="2"/>
              <a:buChar char="§"/>
            </a:pPr>
            <a:endParaRPr lang="en-US" sz="8000" dirty="0">
              <a:latin typeface="Arial" panose="020B0604020202020204" pitchFamily="34" charset="0"/>
              <a:cs typeface="Arial" panose="020B0604020202020204" pitchFamily="34" charset="0"/>
            </a:endParaRPr>
          </a:p>
          <a:p>
            <a:pPr>
              <a:lnSpc>
                <a:spcPct val="110000"/>
              </a:lnSpc>
              <a:buFont typeface="Wingdings" pitchFamily="2" charset="2"/>
              <a:buChar char="§"/>
            </a:pPr>
            <a:r>
              <a:rPr lang="en-US" sz="8000" dirty="0">
                <a:latin typeface="Arial" panose="020B0604020202020204" pitchFamily="34" charset="0"/>
                <a:cs typeface="Arial" panose="020B0604020202020204" pitchFamily="34" charset="0"/>
              </a:rPr>
              <a:t>The Postmaster general issued an </a:t>
            </a:r>
            <a:r>
              <a:rPr lang="en-US" sz="8000" b="1" dirty="0">
                <a:latin typeface="Arial" panose="020B0604020202020204" pitchFamily="34" charset="0"/>
                <a:cs typeface="Arial" panose="020B0604020202020204" pitchFamily="34" charset="0"/>
              </a:rPr>
              <a:t>order</a:t>
            </a:r>
            <a:r>
              <a:rPr lang="en-US" sz="8000" dirty="0">
                <a:latin typeface="Arial" panose="020B0604020202020204" pitchFamily="34" charset="0"/>
                <a:cs typeface="Arial" panose="020B0604020202020204" pitchFamily="34" charset="0"/>
              </a:rPr>
              <a:t> that only the special </a:t>
            </a:r>
            <a:r>
              <a:rPr lang="en-US" sz="8000" b="1" dirty="0">
                <a:latin typeface="Arial" panose="020B0604020202020204" pitchFamily="34" charset="0"/>
                <a:cs typeface="Arial" panose="020B0604020202020204" pitchFamily="34" charset="0"/>
              </a:rPr>
              <a:t>Parcel Post Postage </a:t>
            </a:r>
            <a:r>
              <a:rPr lang="en-US" sz="8000" dirty="0">
                <a:latin typeface="Arial" panose="020B0604020202020204" pitchFamily="34" charset="0"/>
                <a:cs typeface="Arial" panose="020B0604020202020204" pitchFamily="34" charset="0"/>
              </a:rPr>
              <a:t>stamps (Q) could be used in this new service (accounting reasons).  If 4</a:t>
            </a:r>
            <a:r>
              <a:rPr lang="en-US" sz="8000" baseline="30000" dirty="0">
                <a:latin typeface="Arial" panose="020B0604020202020204" pitchFamily="34" charset="0"/>
                <a:cs typeface="Arial" panose="020B0604020202020204" pitchFamily="34" charset="0"/>
              </a:rPr>
              <a:t>th</a:t>
            </a:r>
            <a:r>
              <a:rPr lang="en-US" sz="8000" dirty="0">
                <a:latin typeface="Arial" panose="020B0604020202020204" pitchFamily="34" charset="0"/>
                <a:cs typeface="Arial" panose="020B0604020202020204" pitchFamily="34" charset="0"/>
              </a:rPr>
              <a:t> class mail was mailed with regular stamps it would be “held for postage” and this was the function / place to use the </a:t>
            </a:r>
            <a:r>
              <a:rPr lang="en-US" sz="8000" b="1" dirty="0">
                <a:latin typeface="Arial" panose="020B0604020202020204" pitchFamily="34" charset="0"/>
                <a:cs typeface="Arial" panose="020B0604020202020204" pitchFamily="34" charset="0"/>
              </a:rPr>
              <a:t>Parcel Post Postage Due</a:t>
            </a:r>
            <a:r>
              <a:rPr lang="en-US" sz="8000" dirty="0">
                <a:latin typeface="Arial" panose="020B0604020202020204" pitchFamily="34" charset="0"/>
                <a:cs typeface="Arial" panose="020B0604020202020204" pitchFamily="34" charset="0"/>
              </a:rPr>
              <a:t>, JQ issue(s).</a:t>
            </a:r>
          </a:p>
          <a:p>
            <a:pPr marL="0" indent="0">
              <a:buNone/>
            </a:pPr>
            <a:endParaRPr lang="en-US" dirty="0"/>
          </a:p>
        </p:txBody>
      </p:sp>
      <p:sp>
        <p:nvSpPr>
          <p:cNvPr id="4" name="Rectangle 3">
            <a:extLst>
              <a:ext uri="{FF2B5EF4-FFF2-40B4-BE49-F238E27FC236}">
                <a16:creationId xmlns:a16="http://schemas.microsoft.com/office/drawing/2014/main" id="{8FFAE471-D23C-5872-CFA7-C89FC789ABE9}"/>
              </a:ext>
            </a:extLst>
          </p:cNvPr>
          <p:cNvSpPr/>
          <p:nvPr/>
        </p:nvSpPr>
        <p:spPr>
          <a:xfrm>
            <a:off x="647135" y="175122"/>
            <a:ext cx="8040337" cy="1202417"/>
          </a:xfrm>
          <a:prstGeom prst="rect">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067DD542-327E-B4A7-33FD-C40C94BD65D8}"/>
              </a:ext>
            </a:extLst>
          </p:cNvPr>
          <p:cNvGrpSpPr/>
          <p:nvPr/>
        </p:nvGrpSpPr>
        <p:grpSpPr>
          <a:xfrm>
            <a:off x="6255326" y="2772497"/>
            <a:ext cx="2813604" cy="1030581"/>
            <a:chOff x="4572000" y="2666941"/>
            <a:chExt cx="4347941" cy="1196723"/>
          </a:xfrm>
        </p:grpSpPr>
        <p:pic>
          <p:nvPicPr>
            <p:cNvPr id="12" name="Picture 11" descr="A group of postage stamps&#10;&#10;AI-generated content may be incorrect.">
              <a:extLst>
                <a:ext uri="{FF2B5EF4-FFF2-40B4-BE49-F238E27FC236}">
                  <a16:creationId xmlns:a16="http://schemas.microsoft.com/office/drawing/2014/main" id="{F5F487DA-10FA-D2C3-202E-573EB9E1A1C4}"/>
                </a:ext>
              </a:extLst>
            </p:cNvPr>
            <p:cNvPicPr>
              <a:picLocks noChangeAspect="1"/>
            </p:cNvPicPr>
            <p:nvPr/>
          </p:nvPicPr>
          <p:blipFill>
            <a:blip r:embed="rId2"/>
            <a:srcRect b="65064"/>
            <a:stretch/>
          </p:blipFill>
          <p:spPr>
            <a:xfrm>
              <a:off x="4586111" y="3071848"/>
              <a:ext cx="4333830" cy="791816"/>
            </a:xfrm>
            <a:prstGeom prst="rect">
              <a:avLst/>
            </a:prstGeom>
          </p:spPr>
        </p:pic>
        <p:sp>
          <p:nvSpPr>
            <p:cNvPr id="7" name="TextBox 6">
              <a:extLst>
                <a:ext uri="{FF2B5EF4-FFF2-40B4-BE49-F238E27FC236}">
                  <a16:creationId xmlns:a16="http://schemas.microsoft.com/office/drawing/2014/main" id="{1FD16627-C0F4-1542-3F5F-E6ECC308C9A6}"/>
                </a:ext>
              </a:extLst>
            </p:cNvPr>
            <p:cNvSpPr txBox="1"/>
            <p:nvPr/>
          </p:nvSpPr>
          <p:spPr>
            <a:xfrm>
              <a:off x="6291942" y="2666941"/>
              <a:ext cx="970138" cy="369331"/>
            </a:xfrm>
            <a:prstGeom prst="rect">
              <a:avLst/>
            </a:prstGeom>
            <a:noFill/>
          </p:spPr>
          <p:txBody>
            <a:bodyPr wrap="none" rtlCol="0">
              <a:spAutoFit/>
            </a:bodyPr>
            <a:lstStyle/>
            <a:p>
              <a:r>
                <a:rPr lang="en-US" b="1" dirty="0"/>
                <a:t>Q Issues</a:t>
              </a:r>
            </a:p>
          </p:txBody>
        </p:sp>
        <p:sp>
          <p:nvSpPr>
            <p:cNvPr id="8" name="Rectangle 7">
              <a:extLst>
                <a:ext uri="{FF2B5EF4-FFF2-40B4-BE49-F238E27FC236}">
                  <a16:creationId xmlns:a16="http://schemas.microsoft.com/office/drawing/2014/main" id="{86CDCEE2-6215-2E84-EC24-1D18E47DEFE7}"/>
                </a:ext>
              </a:extLst>
            </p:cNvPr>
            <p:cNvSpPr/>
            <p:nvPr/>
          </p:nvSpPr>
          <p:spPr>
            <a:xfrm>
              <a:off x="4572000" y="2796223"/>
              <a:ext cx="4347941" cy="1067441"/>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10">
            <a:extLst>
              <a:ext uri="{FF2B5EF4-FFF2-40B4-BE49-F238E27FC236}">
                <a16:creationId xmlns:a16="http://schemas.microsoft.com/office/drawing/2014/main" id="{9F762C14-A35E-79D8-2221-551EB0328C1C}"/>
              </a:ext>
            </a:extLst>
          </p:cNvPr>
          <p:cNvGrpSpPr/>
          <p:nvPr/>
        </p:nvGrpSpPr>
        <p:grpSpPr>
          <a:xfrm>
            <a:off x="6244936" y="4893548"/>
            <a:ext cx="2835119" cy="1250398"/>
            <a:chOff x="5105396" y="3894761"/>
            <a:chExt cx="3388712" cy="1150573"/>
          </a:xfrm>
        </p:grpSpPr>
        <p:pic>
          <p:nvPicPr>
            <p:cNvPr id="5" name="Content Placeholder 11" descr="A group of postage stamps&#10;&#10;AI-generated content may be incorrect.">
              <a:extLst>
                <a:ext uri="{FF2B5EF4-FFF2-40B4-BE49-F238E27FC236}">
                  <a16:creationId xmlns:a16="http://schemas.microsoft.com/office/drawing/2014/main" id="{E03D413F-3D64-D262-E1BE-4684626CA72D}"/>
                </a:ext>
              </a:extLst>
            </p:cNvPr>
            <p:cNvPicPr>
              <a:picLocks noChangeAspect="1"/>
            </p:cNvPicPr>
            <p:nvPr/>
          </p:nvPicPr>
          <p:blipFill>
            <a:blip r:embed="rId3"/>
            <a:srcRect b="50354"/>
            <a:stretch/>
          </p:blipFill>
          <p:spPr>
            <a:xfrm>
              <a:off x="5105396" y="4237380"/>
              <a:ext cx="3388712" cy="791817"/>
            </a:xfrm>
            <a:prstGeom prst="rect">
              <a:avLst/>
            </a:prstGeom>
          </p:spPr>
        </p:pic>
        <p:sp>
          <p:nvSpPr>
            <p:cNvPr id="6" name="TextBox 5">
              <a:extLst>
                <a:ext uri="{FF2B5EF4-FFF2-40B4-BE49-F238E27FC236}">
                  <a16:creationId xmlns:a16="http://schemas.microsoft.com/office/drawing/2014/main" id="{4D22A700-25F6-3BB5-50A5-CEE23A2C161A}"/>
                </a:ext>
              </a:extLst>
            </p:cNvPr>
            <p:cNvSpPr txBox="1"/>
            <p:nvPr/>
          </p:nvSpPr>
          <p:spPr>
            <a:xfrm>
              <a:off x="6291945" y="3894761"/>
              <a:ext cx="1047082" cy="369332"/>
            </a:xfrm>
            <a:prstGeom prst="rect">
              <a:avLst/>
            </a:prstGeom>
            <a:noFill/>
          </p:spPr>
          <p:txBody>
            <a:bodyPr wrap="none" rtlCol="0">
              <a:spAutoFit/>
            </a:bodyPr>
            <a:lstStyle/>
            <a:p>
              <a:r>
                <a:rPr lang="en-US" b="1" dirty="0"/>
                <a:t>JQ Issues</a:t>
              </a:r>
            </a:p>
          </p:txBody>
        </p:sp>
        <p:sp>
          <p:nvSpPr>
            <p:cNvPr id="10" name="Rectangle 9">
              <a:extLst>
                <a:ext uri="{FF2B5EF4-FFF2-40B4-BE49-F238E27FC236}">
                  <a16:creationId xmlns:a16="http://schemas.microsoft.com/office/drawing/2014/main" id="{4586FC56-DEA8-AFB4-AD0D-66353F1BEEBE}"/>
                </a:ext>
              </a:extLst>
            </p:cNvPr>
            <p:cNvSpPr/>
            <p:nvPr/>
          </p:nvSpPr>
          <p:spPr>
            <a:xfrm>
              <a:off x="5105396" y="3958812"/>
              <a:ext cx="3388712" cy="1086522"/>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TextBox 13">
            <a:extLst>
              <a:ext uri="{FF2B5EF4-FFF2-40B4-BE49-F238E27FC236}">
                <a16:creationId xmlns:a16="http://schemas.microsoft.com/office/drawing/2014/main" id="{990D5707-1708-5AC8-976C-B5837BC64EFF}"/>
              </a:ext>
            </a:extLst>
          </p:cNvPr>
          <p:cNvSpPr txBox="1"/>
          <p:nvPr/>
        </p:nvSpPr>
        <p:spPr>
          <a:xfrm>
            <a:off x="194794" y="1444662"/>
            <a:ext cx="8747030" cy="1420261"/>
          </a:xfrm>
          <a:prstGeom prst="rect">
            <a:avLst/>
          </a:prstGeom>
          <a:noFill/>
        </p:spPr>
        <p:txBody>
          <a:bodyPr wrap="square">
            <a:spAutoFit/>
          </a:bodyPr>
          <a:lstStyle/>
          <a:p>
            <a:pPr>
              <a:lnSpc>
                <a:spcPct val="110000"/>
              </a:lnSpc>
              <a:buFont typeface="Wingdings" pitchFamily="2" charset="2"/>
              <a:buChar char="§"/>
            </a:pPr>
            <a:r>
              <a:rPr lang="en-US" sz="2000" dirty="0">
                <a:latin typeface="Arial" panose="020B0604020202020204" pitchFamily="34" charset="0"/>
                <a:cs typeface="Arial" panose="020B0604020202020204" pitchFamily="34" charset="0"/>
              </a:rPr>
              <a:t>  Included printed matter other than regular newspapers and periodicals.  Merchandise and other mailable matter became 4</a:t>
            </a:r>
            <a:r>
              <a:rPr lang="en-US" sz="2000" baseline="30000" dirty="0">
                <a:latin typeface="Arial" panose="020B0604020202020204" pitchFamily="34" charset="0"/>
                <a:cs typeface="Arial" panose="020B0604020202020204" pitchFamily="34" charset="0"/>
              </a:rPr>
              <a:t>th</a:t>
            </a:r>
            <a:r>
              <a:rPr lang="en-US" sz="2000" dirty="0">
                <a:latin typeface="Arial" panose="020B0604020202020204" pitchFamily="34" charset="0"/>
                <a:cs typeface="Arial" panose="020B0604020202020204" pitchFamily="34" charset="0"/>
              </a:rPr>
              <a:t> class mail to support the Parcel Post system (e.g., mail orders via Sears Roebuck and Montgomery Ward companies).</a:t>
            </a:r>
          </a:p>
        </p:txBody>
      </p:sp>
    </p:spTree>
    <p:extLst>
      <p:ext uri="{BB962C8B-B14F-4D97-AF65-F5344CB8AC3E}">
        <p14:creationId xmlns:p14="http://schemas.microsoft.com/office/powerpoint/2010/main" val="1387297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43A5D-A38A-B1E1-BDBE-F9FBC8EA1080}"/>
              </a:ext>
            </a:extLst>
          </p:cNvPr>
          <p:cNvSpPr>
            <a:spLocks noGrp="1"/>
          </p:cNvSpPr>
          <p:nvPr>
            <p:ph type="title"/>
          </p:nvPr>
        </p:nvSpPr>
        <p:spPr>
          <a:xfrm>
            <a:off x="256854" y="123290"/>
            <a:ext cx="8928242" cy="924675"/>
          </a:xfrm>
        </p:spPr>
        <p:txBody>
          <a:bodyPr>
            <a:normAutofit fontScale="90000"/>
          </a:bodyPr>
          <a:lstStyle/>
          <a:p>
            <a:r>
              <a:rPr lang="en-US" sz="3200" b="1" dirty="0">
                <a:latin typeface="Arial" panose="020B0604020202020204" pitchFamily="34" charset="0"/>
                <a:cs typeface="Arial" panose="020B0604020202020204" pitchFamily="34" charset="0"/>
              </a:rPr>
              <a:t>        Parcel Post Rates and Rate Changes: Designed for Low Cost of Transport of Packages</a:t>
            </a:r>
          </a:p>
        </p:txBody>
      </p:sp>
      <p:sp>
        <p:nvSpPr>
          <p:cNvPr id="3" name="Content Placeholder 2">
            <a:extLst>
              <a:ext uri="{FF2B5EF4-FFF2-40B4-BE49-F238E27FC236}">
                <a16:creationId xmlns:a16="http://schemas.microsoft.com/office/drawing/2014/main" id="{F0646745-1A28-1D01-E740-0E40AE67DBBA}"/>
              </a:ext>
            </a:extLst>
          </p:cNvPr>
          <p:cNvSpPr>
            <a:spLocks noGrp="1"/>
          </p:cNvSpPr>
          <p:nvPr>
            <p:ph idx="1"/>
          </p:nvPr>
        </p:nvSpPr>
        <p:spPr>
          <a:xfrm>
            <a:off x="215757" y="1191802"/>
            <a:ext cx="8835775" cy="5542908"/>
          </a:xfrm>
        </p:spPr>
        <p:txBody>
          <a:bodyPr>
            <a:normAutofit lnSpcReduction="10000"/>
          </a:bodyPr>
          <a:lstStyle/>
          <a:p>
            <a:r>
              <a:rPr lang="en-US" sz="2400" dirty="0"/>
              <a:t>Increased package for mailing from 4 to 11 pounds and retained old rate of 1 cent for up to 4 ounces.</a:t>
            </a:r>
          </a:p>
          <a:p>
            <a:r>
              <a:rPr lang="en-US" sz="2400" dirty="0"/>
              <a:t>Provided a rate stepped structure based on both weight in pounds or fraction of pounds AND distance sent (zones – next slide).</a:t>
            </a:r>
          </a:p>
          <a:p>
            <a:r>
              <a:rPr lang="en-US" sz="2400" dirty="0"/>
              <a:t>Was a separate system within the mail system.</a:t>
            </a:r>
          </a:p>
          <a:p>
            <a:r>
              <a:rPr lang="en-US" sz="2400" dirty="0"/>
              <a:t>Jan 1913, 1</a:t>
            </a:r>
            <a:r>
              <a:rPr lang="en-US" sz="2400" baseline="30000" dirty="0"/>
              <a:t>st</a:t>
            </a:r>
            <a:r>
              <a:rPr lang="en-US" sz="2400" dirty="0"/>
              <a:t> pound = 5 cents, then increased by zone to 12 cents in the most remote zones.  Added pounds were 1 cent locally and to 12 cents for the furthest zones with a maximum rate of $1.32. Can add insurance for up to $50.00 for 10 cents.</a:t>
            </a:r>
          </a:p>
          <a:p>
            <a:r>
              <a:rPr lang="en-US" sz="2400" dirty="0"/>
              <a:t>August 13, 1913, increased limit to 20 pounds for nearest two zones.</a:t>
            </a:r>
          </a:p>
          <a:p>
            <a:r>
              <a:rPr lang="en-US" sz="2400" dirty="0"/>
              <a:t>Jan, 1, 1914, increased limit to 50 pounds for nearest two zones and to 20 pounds for for the furthest zones.</a:t>
            </a:r>
          </a:p>
          <a:p>
            <a:r>
              <a:rPr lang="en-US" sz="2400" dirty="0"/>
              <a:t>1918, Rates were reduced and weight limits now accepted to 50 pounds in all zones including the </a:t>
            </a:r>
            <a:r>
              <a:rPr lang="en-US" sz="2400" dirty="0" err="1"/>
              <a:t>furtherest</a:t>
            </a:r>
            <a:r>
              <a:rPr lang="en-US" sz="2400" dirty="0"/>
              <a:t> zones.</a:t>
            </a:r>
          </a:p>
          <a:p>
            <a:endParaRPr lang="en-US" sz="2400" dirty="0"/>
          </a:p>
          <a:p>
            <a:endParaRPr lang="en-US" dirty="0"/>
          </a:p>
          <a:p>
            <a:endParaRPr lang="en-US" dirty="0"/>
          </a:p>
        </p:txBody>
      </p:sp>
      <p:sp>
        <p:nvSpPr>
          <p:cNvPr id="4" name="Rectangle 3">
            <a:extLst>
              <a:ext uri="{FF2B5EF4-FFF2-40B4-BE49-F238E27FC236}">
                <a16:creationId xmlns:a16="http://schemas.microsoft.com/office/drawing/2014/main" id="{B256D431-F651-AFC3-A27F-52A9440D2E82}"/>
              </a:ext>
            </a:extLst>
          </p:cNvPr>
          <p:cNvSpPr/>
          <p:nvPr/>
        </p:nvSpPr>
        <p:spPr>
          <a:xfrm>
            <a:off x="277402" y="123289"/>
            <a:ext cx="8712484" cy="924675"/>
          </a:xfrm>
          <a:prstGeom prst="rect">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881273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6F9BB8D-5038-B4C2-DEEE-2AC1A6F09B1C}"/>
              </a:ext>
            </a:extLst>
          </p:cNvPr>
          <p:cNvPicPr>
            <a:picLocks noChangeAspect="1"/>
          </p:cNvPicPr>
          <p:nvPr/>
        </p:nvPicPr>
        <p:blipFill>
          <a:blip r:embed="rId2"/>
          <a:stretch>
            <a:fillRect/>
          </a:stretch>
        </p:blipFill>
        <p:spPr>
          <a:xfrm>
            <a:off x="195209" y="367786"/>
            <a:ext cx="8948791" cy="5928965"/>
          </a:xfrm>
          <a:prstGeom prst="rect">
            <a:avLst/>
          </a:prstGeom>
        </p:spPr>
      </p:pic>
    </p:spTree>
    <p:extLst>
      <p:ext uri="{BB962C8B-B14F-4D97-AF65-F5344CB8AC3E}">
        <p14:creationId xmlns:p14="http://schemas.microsoft.com/office/powerpoint/2010/main" val="36973467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362AC788-572C-0EE3-73FD-528AD268EF54}"/>
              </a:ext>
            </a:extLst>
          </p:cNvPr>
          <p:cNvPicPr>
            <a:picLocks noGrp="1" noChangeAspect="1"/>
          </p:cNvPicPr>
          <p:nvPr>
            <p:ph idx="1"/>
          </p:nvPr>
        </p:nvPicPr>
        <p:blipFill>
          <a:blip r:embed="rId2"/>
          <a:stretch>
            <a:fillRect/>
          </a:stretch>
        </p:blipFill>
        <p:spPr>
          <a:xfrm>
            <a:off x="2222340" y="294034"/>
            <a:ext cx="5015944" cy="6269931"/>
          </a:xfrm>
          <a:prstGeom prst="rect">
            <a:avLst/>
          </a:prstGeom>
        </p:spPr>
      </p:pic>
    </p:spTree>
    <p:extLst>
      <p:ext uri="{BB962C8B-B14F-4D97-AF65-F5344CB8AC3E}">
        <p14:creationId xmlns:p14="http://schemas.microsoft.com/office/powerpoint/2010/main" val="35028647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up of a child&#10;&#10;AI-generated content may be incorrect.">
            <a:extLst>
              <a:ext uri="{FF2B5EF4-FFF2-40B4-BE49-F238E27FC236}">
                <a16:creationId xmlns:a16="http://schemas.microsoft.com/office/drawing/2014/main" id="{FCF89A3E-8F0B-81D4-DCBB-57C19734C0C9}"/>
              </a:ext>
            </a:extLst>
          </p:cNvPr>
          <p:cNvPicPr>
            <a:picLocks noChangeAspect="1"/>
          </p:cNvPicPr>
          <p:nvPr/>
        </p:nvPicPr>
        <p:blipFill>
          <a:blip r:embed="rId2"/>
          <a:stretch>
            <a:fillRect/>
          </a:stretch>
        </p:blipFill>
        <p:spPr>
          <a:xfrm>
            <a:off x="6304445" y="2577090"/>
            <a:ext cx="1251183" cy="1979144"/>
          </a:xfrm>
          <a:prstGeom prst="rect">
            <a:avLst/>
          </a:prstGeom>
        </p:spPr>
      </p:pic>
      <p:pic>
        <p:nvPicPr>
          <p:cNvPr id="7" name="Picture 6" descr="A small town with shops and a hill&#10;&#10;AI-generated content may be incorrect.">
            <a:extLst>
              <a:ext uri="{FF2B5EF4-FFF2-40B4-BE49-F238E27FC236}">
                <a16:creationId xmlns:a16="http://schemas.microsoft.com/office/drawing/2014/main" id="{C6EBBF7C-8542-076B-FFE1-E9300C871722}"/>
              </a:ext>
            </a:extLst>
          </p:cNvPr>
          <p:cNvPicPr>
            <a:picLocks noChangeAspect="1"/>
          </p:cNvPicPr>
          <p:nvPr/>
        </p:nvPicPr>
        <p:blipFill>
          <a:blip r:embed="rId3"/>
          <a:srcRect l="4821" t="22019" r="10287" b="29810"/>
          <a:stretch>
            <a:fillRect/>
          </a:stretch>
        </p:blipFill>
        <p:spPr>
          <a:xfrm>
            <a:off x="4182633" y="0"/>
            <a:ext cx="4608968" cy="2445488"/>
          </a:xfrm>
          <a:prstGeom prst="rect">
            <a:avLst/>
          </a:prstGeom>
        </p:spPr>
      </p:pic>
      <p:pic>
        <p:nvPicPr>
          <p:cNvPr id="9" name="Picture 8" descr="A newspaper with a newspaper and a newspaper&#10;&#10;AI-generated content may be incorrect.">
            <a:extLst>
              <a:ext uri="{FF2B5EF4-FFF2-40B4-BE49-F238E27FC236}">
                <a16:creationId xmlns:a16="http://schemas.microsoft.com/office/drawing/2014/main" id="{33315350-DB72-D5B8-FFE5-CC33651DC315}"/>
              </a:ext>
            </a:extLst>
          </p:cNvPr>
          <p:cNvPicPr>
            <a:picLocks noChangeAspect="1"/>
          </p:cNvPicPr>
          <p:nvPr/>
        </p:nvPicPr>
        <p:blipFill>
          <a:blip r:embed="rId4"/>
          <a:srcRect b="17816"/>
          <a:stretch/>
        </p:blipFill>
        <p:spPr>
          <a:xfrm>
            <a:off x="260885" y="2577090"/>
            <a:ext cx="2631170" cy="3356036"/>
          </a:xfrm>
          <a:prstGeom prst="rect">
            <a:avLst/>
          </a:prstGeom>
        </p:spPr>
      </p:pic>
      <p:pic>
        <p:nvPicPr>
          <p:cNvPr id="11" name="Picture 10" descr="A group of people in a library&#10;&#10;AI-generated content may be incorrect.">
            <a:extLst>
              <a:ext uri="{FF2B5EF4-FFF2-40B4-BE49-F238E27FC236}">
                <a16:creationId xmlns:a16="http://schemas.microsoft.com/office/drawing/2014/main" id="{76D2CA35-D3F0-F771-4B13-CB1441ECEAB2}"/>
              </a:ext>
            </a:extLst>
          </p:cNvPr>
          <p:cNvPicPr>
            <a:picLocks noChangeAspect="1"/>
          </p:cNvPicPr>
          <p:nvPr/>
        </p:nvPicPr>
        <p:blipFill>
          <a:blip r:embed="rId5"/>
          <a:srcRect l="-5057" t="6182" r="2471" b="25167"/>
          <a:stretch>
            <a:fillRect/>
          </a:stretch>
        </p:blipFill>
        <p:spPr>
          <a:xfrm>
            <a:off x="260885" y="101008"/>
            <a:ext cx="3609366" cy="2243471"/>
          </a:xfrm>
          <a:prstGeom prst="rect">
            <a:avLst/>
          </a:prstGeom>
        </p:spPr>
      </p:pic>
      <p:pic>
        <p:nvPicPr>
          <p:cNvPr id="13" name="Picture 12" descr="A person holding a baby&#10;&#10;AI-generated content may be incorrect.">
            <a:extLst>
              <a:ext uri="{FF2B5EF4-FFF2-40B4-BE49-F238E27FC236}">
                <a16:creationId xmlns:a16="http://schemas.microsoft.com/office/drawing/2014/main" id="{C6516308-16C1-43B4-7D83-1196023AF273}"/>
              </a:ext>
            </a:extLst>
          </p:cNvPr>
          <p:cNvPicPr>
            <a:picLocks noChangeAspect="1"/>
          </p:cNvPicPr>
          <p:nvPr/>
        </p:nvPicPr>
        <p:blipFill>
          <a:blip r:embed="rId6"/>
          <a:srcRect l="15207" r="11351"/>
          <a:stretch>
            <a:fillRect/>
          </a:stretch>
        </p:blipFill>
        <p:spPr>
          <a:xfrm>
            <a:off x="7636483" y="2577090"/>
            <a:ext cx="1507517" cy="3063665"/>
          </a:xfrm>
          <a:prstGeom prst="rect">
            <a:avLst/>
          </a:prstGeom>
        </p:spPr>
      </p:pic>
      <p:pic>
        <p:nvPicPr>
          <p:cNvPr id="4" name="Picture 3" descr="A horse drawn carriage on a dirt road&#10;&#10;AI-generated content may be incorrect.">
            <a:extLst>
              <a:ext uri="{FF2B5EF4-FFF2-40B4-BE49-F238E27FC236}">
                <a16:creationId xmlns:a16="http://schemas.microsoft.com/office/drawing/2014/main" id="{ED841817-01D4-F249-BFBD-8EBFD018C0BE}"/>
              </a:ext>
            </a:extLst>
          </p:cNvPr>
          <p:cNvPicPr>
            <a:picLocks noChangeAspect="1"/>
          </p:cNvPicPr>
          <p:nvPr/>
        </p:nvPicPr>
        <p:blipFill>
          <a:blip r:embed="rId7"/>
          <a:stretch>
            <a:fillRect/>
          </a:stretch>
        </p:blipFill>
        <p:spPr>
          <a:xfrm>
            <a:off x="2932619" y="2608597"/>
            <a:ext cx="3336137" cy="2643887"/>
          </a:xfrm>
          <a:prstGeom prst="rect">
            <a:avLst/>
          </a:prstGeom>
        </p:spPr>
      </p:pic>
      <p:sp>
        <p:nvSpPr>
          <p:cNvPr id="2" name="TextBox 1">
            <a:extLst>
              <a:ext uri="{FF2B5EF4-FFF2-40B4-BE49-F238E27FC236}">
                <a16:creationId xmlns:a16="http://schemas.microsoft.com/office/drawing/2014/main" id="{44B8868C-2996-3272-E5BD-BAEF3357E5AB}"/>
              </a:ext>
            </a:extLst>
          </p:cNvPr>
          <p:cNvSpPr txBox="1"/>
          <p:nvPr/>
        </p:nvSpPr>
        <p:spPr>
          <a:xfrm>
            <a:off x="2969237" y="5260615"/>
            <a:ext cx="5164812" cy="1200329"/>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Farm products by parcel post,</a:t>
            </a:r>
          </a:p>
          <a:p>
            <a:r>
              <a:rPr lang="en-US" dirty="0">
                <a:latin typeface="Arial" panose="020B0604020202020204" pitchFamily="34" charset="0"/>
                <a:cs typeface="Arial" panose="020B0604020202020204" pitchFamily="34" charset="0"/>
              </a:rPr>
              <a:t>Sears Roebuck order house in Kodiak Alaska,</a:t>
            </a:r>
          </a:p>
          <a:p>
            <a:r>
              <a:rPr lang="en-US" dirty="0">
                <a:latin typeface="Arial" panose="020B0604020202020204" pitchFamily="34" charset="0"/>
                <a:cs typeface="Arial" panose="020B0604020202020204" pitchFamily="34" charset="0"/>
              </a:rPr>
              <a:t>Montgomery Wards Co. order advertisement,</a:t>
            </a:r>
          </a:p>
          <a:p>
            <a:r>
              <a:rPr lang="en-US" dirty="0">
                <a:latin typeface="Arial" panose="020B0604020202020204" pitchFamily="34" charset="0"/>
                <a:cs typeface="Arial" panose="020B0604020202020204" pitchFamily="34" charset="0"/>
              </a:rPr>
              <a:t>Rural delivery, Two children sent via Parcel Post.</a:t>
            </a:r>
          </a:p>
        </p:txBody>
      </p:sp>
    </p:spTree>
    <p:extLst>
      <p:ext uri="{BB962C8B-B14F-4D97-AF65-F5344CB8AC3E}">
        <p14:creationId xmlns:p14="http://schemas.microsoft.com/office/powerpoint/2010/main" val="3829078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C4340C-10B1-6F74-EEED-652762DBCF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A4B518-770C-040D-22FC-F40A91C06C21}"/>
              </a:ext>
            </a:extLst>
          </p:cNvPr>
          <p:cNvSpPr>
            <a:spLocks noGrp="1"/>
          </p:cNvSpPr>
          <p:nvPr>
            <p:ph type="title"/>
          </p:nvPr>
        </p:nvSpPr>
        <p:spPr>
          <a:xfrm>
            <a:off x="1661393" y="161364"/>
            <a:ext cx="6191689" cy="516367"/>
          </a:xfrm>
        </p:spPr>
        <p:txBody>
          <a:bodyPr>
            <a:normAutofit fontScale="90000"/>
          </a:bodyPr>
          <a:lstStyle/>
          <a:p>
            <a:r>
              <a:rPr lang="en-US" sz="3600" b="1" dirty="0">
                <a:latin typeface="Arial" panose="020B0604020202020204" pitchFamily="34" charset="0"/>
                <a:cs typeface="Arial" panose="020B0604020202020204" pitchFamily="34" charset="0"/>
              </a:rPr>
              <a:t>Parcel Post Stamps: Q1 to Q12</a:t>
            </a:r>
          </a:p>
        </p:txBody>
      </p:sp>
      <p:grpSp>
        <p:nvGrpSpPr>
          <p:cNvPr id="10" name="Group 9">
            <a:extLst>
              <a:ext uri="{FF2B5EF4-FFF2-40B4-BE49-F238E27FC236}">
                <a16:creationId xmlns:a16="http://schemas.microsoft.com/office/drawing/2014/main" id="{FF5AC20B-24CF-DD97-071E-EBD926955D5F}"/>
              </a:ext>
            </a:extLst>
          </p:cNvPr>
          <p:cNvGrpSpPr/>
          <p:nvPr/>
        </p:nvGrpSpPr>
        <p:grpSpPr>
          <a:xfrm>
            <a:off x="731524" y="760948"/>
            <a:ext cx="7783826" cy="3875594"/>
            <a:chOff x="731524" y="1481714"/>
            <a:chExt cx="7783155" cy="3967462"/>
          </a:xfrm>
        </p:grpSpPr>
        <p:pic>
          <p:nvPicPr>
            <p:cNvPr id="5" name="Picture 4" descr="A red and white postage stamps&#10;&#10;AI-generated content may be incorrect.">
              <a:extLst>
                <a:ext uri="{FF2B5EF4-FFF2-40B4-BE49-F238E27FC236}">
                  <a16:creationId xmlns:a16="http://schemas.microsoft.com/office/drawing/2014/main" id="{FFE4ED42-BECE-E308-ADDA-395954C4D7B0}"/>
                </a:ext>
              </a:extLst>
            </p:cNvPr>
            <p:cNvPicPr>
              <a:picLocks noChangeAspect="1"/>
            </p:cNvPicPr>
            <p:nvPr/>
          </p:nvPicPr>
          <p:blipFill>
            <a:blip r:embed="rId2"/>
            <a:stretch>
              <a:fillRect/>
            </a:stretch>
          </p:blipFill>
          <p:spPr>
            <a:xfrm>
              <a:off x="731524" y="1481714"/>
              <a:ext cx="7772400" cy="1316990"/>
            </a:xfrm>
            <a:prstGeom prst="rect">
              <a:avLst/>
            </a:prstGeom>
            <a:ln>
              <a:solidFill>
                <a:srgbClr val="00B050"/>
              </a:solidFill>
            </a:ln>
          </p:spPr>
        </p:pic>
        <p:pic>
          <p:nvPicPr>
            <p:cNvPr id="7" name="Picture 6" descr="Red stamps with a picture of a person and a horse&#10;&#10;AI-generated content may be incorrect.">
              <a:extLst>
                <a:ext uri="{FF2B5EF4-FFF2-40B4-BE49-F238E27FC236}">
                  <a16:creationId xmlns:a16="http://schemas.microsoft.com/office/drawing/2014/main" id="{9BC4383D-DFBB-8F5D-0D9E-2ECDA43A5948}"/>
                </a:ext>
              </a:extLst>
            </p:cNvPr>
            <p:cNvPicPr>
              <a:picLocks noChangeAspect="1"/>
            </p:cNvPicPr>
            <p:nvPr/>
          </p:nvPicPr>
          <p:blipFill>
            <a:blip r:embed="rId3"/>
            <a:stretch>
              <a:fillRect/>
            </a:stretch>
          </p:blipFill>
          <p:spPr>
            <a:xfrm>
              <a:off x="731525" y="2808766"/>
              <a:ext cx="7772400" cy="1328708"/>
            </a:xfrm>
            <a:prstGeom prst="rect">
              <a:avLst/>
            </a:prstGeom>
          </p:spPr>
        </p:pic>
        <p:pic>
          <p:nvPicPr>
            <p:cNvPr id="9" name="Picture 8" descr="Two red stamps with white text&#10;&#10;AI-generated content may be incorrect.">
              <a:extLst>
                <a:ext uri="{FF2B5EF4-FFF2-40B4-BE49-F238E27FC236}">
                  <a16:creationId xmlns:a16="http://schemas.microsoft.com/office/drawing/2014/main" id="{DBE3498A-33C6-BEB7-1790-D2219BA69532}"/>
                </a:ext>
              </a:extLst>
            </p:cNvPr>
            <p:cNvPicPr>
              <a:picLocks noChangeAspect="1"/>
            </p:cNvPicPr>
            <p:nvPr/>
          </p:nvPicPr>
          <p:blipFill>
            <a:blip r:embed="rId4"/>
            <a:stretch>
              <a:fillRect/>
            </a:stretch>
          </p:blipFill>
          <p:spPr>
            <a:xfrm>
              <a:off x="742279" y="4148379"/>
              <a:ext cx="7772400" cy="1300797"/>
            </a:xfrm>
            <a:prstGeom prst="rect">
              <a:avLst/>
            </a:prstGeom>
          </p:spPr>
        </p:pic>
      </p:grpSp>
      <p:sp>
        <p:nvSpPr>
          <p:cNvPr id="12" name="TextBox 11">
            <a:extLst>
              <a:ext uri="{FF2B5EF4-FFF2-40B4-BE49-F238E27FC236}">
                <a16:creationId xmlns:a16="http://schemas.microsoft.com/office/drawing/2014/main" id="{426C4284-D35A-9637-F170-65F4081939BD}"/>
              </a:ext>
            </a:extLst>
          </p:cNvPr>
          <p:cNvSpPr txBox="1"/>
          <p:nvPr/>
        </p:nvSpPr>
        <p:spPr>
          <a:xfrm>
            <a:off x="312448" y="4787146"/>
            <a:ext cx="8873070" cy="1938992"/>
          </a:xfrm>
          <a:prstGeom prst="rect">
            <a:avLst/>
          </a:prstGeom>
          <a:noFill/>
        </p:spPr>
        <p:txBody>
          <a:bodyPr wrap="none" rtlCol="0">
            <a:spAutoFit/>
          </a:bodyPr>
          <a:lstStyle/>
          <a:p>
            <a:r>
              <a:rPr lang="en-US" sz="2000" b="1" dirty="0">
                <a:latin typeface="Arial" panose="020B0604020202020204" pitchFamily="34" charset="0"/>
                <a:cs typeface="Arial" panose="020B0604020202020204" pitchFamily="34" charset="0"/>
              </a:rPr>
              <a:t>Q1 to Q4, Postal Personnel:  </a:t>
            </a:r>
            <a:r>
              <a:rPr lang="en-US" sz="2000" dirty="0">
                <a:latin typeface="Arial" panose="020B0604020202020204" pitchFamily="34" charset="0"/>
                <a:cs typeface="Arial" panose="020B0604020202020204" pitchFamily="34" charset="0"/>
              </a:rPr>
              <a:t>Post office clerk,   City carrier, Railway </a:t>
            </a:r>
          </a:p>
          <a:p>
            <a:r>
              <a:rPr lang="en-US" sz="2000" dirty="0">
                <a:latin typeface="Arial" panose="020B0604020202020204" pitchFamily="34" charset="0"/>
                <a:cs typeface="Arial" panose="020B0604020202020204" pitchFamily="34" charset="0"/>
              </a:rPr>
              <a:t>postal clerk, Rural carrier.</a:t>
            </a:r>
          </a:p>
          <a:p>
            <a:r>
              <a:rPr lang="en-US" sz="2000" b="1" dirty="0">
                <a:latin typeface="Arial" panose="020B0604020202020204" pitchFamily="34" charset="0"/>
                <a:cs typeface="Arial" panose="020B0604020202020204" pitchFamily="34" charset="0"/>
              </a:rPr>
              <a:t>Q5 to Q8, Postal Transportation: </a:t>
            </a:r>
            <a:r>
              <a:rPr lang="en-US" sz="2000" dirty="0">
                <a:latin typeface="Arial" panose="020B0604020202020204" pitchFamily="34" charset="0"/>
                <a:cs typeface="Arial" panose="020B0604020202020204" pitchFamily="34" charset="0"/>
              </a:rPr>
              <a:t>Mail train, Steamship and mail tender, </a:t>
            </a:r>
          </a:p>
          <a:p>
            <a:r>
              <a:rPr lang="en-US" sz="2000" dirty="0">
                <a:latin typeface="Arial" panose="020B0604020202020204" pitchFamily="34" charset="0"/>
                <a:cs typeface="Arial" panose="020B0604020202020204" pitchFamily="34" charset="0"/>
              </a:rPr>
              <a:t>Automobile service, </a:t>
            </a:r>
            <a:r>
              <a:rPr lang="en-US" sz="2000" dirty="0" err="1">
                <a:latin typeface="Arial" panose="020B0604020202020204" pitchFamily="34" charset="0"/>
                <a:cs typeface="Arial" panose="020B0604020202020204" pitchFamily="34" charset="0"/>
              </a:rPr>
              <a:t>Aeroplane</a:t>
            </a:r>
            <a:r>
              <a:rPr lang="en-US" sz="2000" dirty="0">
                <a:latin typeface="Arial" panose="020B0604020202020204" pitchFamily="34" charset="0"/>
                <a:cs typeface="Arial" panose="020B0604020202020204" pitchFamily="34" charset="0"/>
              </a:rPr>
              <a:t> carrying mail.</a:t>
            </a:r>
          </a:p>
          <a:p>
            <a:r>
              <a:rPr lang="en-US" sz="2000" b="1" dirty="0">
                <a:latin typeface="Arial" panose="020B0604020202020204" pitchFamily="34" charset="0"/>
                <a:cs typeface="Arial" panose="020B0604020202020204" pitchFamily="34" charset="0"/>
              </a:rPr>
              <a:t>Q9 to Q12, Industry and Agriculture: </a:t>
            </a:r>
            <a:r>
              <a:rPr lang="en-US" sz="2000" dirty="0">
                <a:latin typeface="Arial" panose="020B0604020202020204" pitchFamily="34" charset="0"/>
                <a:cs typeface="Arial" panose="020B0604020202020204" pitchFamily="34" charset="0"/>
              </a:rPr>
              <a:t>Manufacturing, Dairying, Harvesting, </a:t>
            </a:r>
          </a:p>
          <a:p>
            <a:r>
              <a:rPr lang="en-US" sz="2000" dirty="0">
                <a:latin typeface="Arial" panose="020B0604020202020204" pitchFamily="34" charset="0"/>
                <a:cs typeface="Arial" panose="020B0604020202020204" pitchFamily="34" charset="0"/>
              </a:rPr>
              <a:t>Fruit growing.</a:t>
            </a:r>
          </a:p>
        </p:txBody>
      </p:sp>
      <p:sp>
        <p:nvSpPr>
          <p:cNvPr id="3" name="Rectangle 2">
            <a:extLst>
              <a:ext uri="{FF2B5EF4-FFF2-40B4-BE49-F238E27FC236}">
                <a16:creationId xmlns:a16="http://schemas.microsoft.com/office/drawing/2014/main" id="{1D35D869-8F82-EC10-D980-A2363D067D02}"/>
              </a:ext>
            </a:extLst>
          </p:cNvPr>
          <p:cNvSpPr/>
          <p:nvPr/>
        </p:nvSpPr>
        <p:spPr>
          <a:xfrm>
            <a:off x="1639877" y="139848"/>
            <a:ext cx="6191689" cy="516367"/>
          </a:xfrm>
          <a:prstGeom prst="rect">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86FFCDFE-4F77-FD6A-7C71-8943630B07A5}"/>
              </a:ext>
            </a:extLst>
          </p:cNvPr>
          <p:cNvSpPr/>
          <p:nvPr/>
        </p:nvSpPr>
        <p:spPr>
          <a:xfrm>
            <a:off x="1171254" y="1654139"/>
            <a:ext cx="1027416" cy="195209"/>
          </a:xfrm>
          <a:prstGeom prst="ellipse">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E34DF9B3-1A19-0883-2AC0-26B1EC07032E}"/>
              </a:ext>
            </a:extLst>
          </p:cNvPr>
          <p:cNvSpPr/>
          <p:nvPr/>
        </p:nvSpPr>
        <p:spPr>
          <a:xfrm>
            <a:off x="3770616" y="4746664"/>
            <a:ext cx="2137025" cy="482886"/>
          </a:xfrm>
          <a:prstGeom prst="ellipse">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528295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B9DF3-BA34-4821-BA7B-CA82BCAFCF9D}"/>
              </a:ext>
            </a:extLst>
          </p:cNvPr>
          <p:cNvSpPr>
            <a:spLocks noGrp="1"/>
          </p:cNvSpPr>
          <p:nvPr>
            <p:ph type="title"/>
          </p:nvPr>
        </p:nvSpPr>
        <p:spPr>
          <a:xfrm>
            <a:off x="209702" y="253784"/>
            <a:ext cx="8768043" cy="1328434"/>
          </a:xfrm>
        </p:spPr>
        <p:txBody>
          <a:bodyPr>
            <a:normAutofit fontScale="90000"/>
          </a:bodyPr>
          <a:lstStyle/>
          <a:p>
            <a:pPr algn="ctr"/>
            <a:r>
              <a:rPr lang="en-US" sz="3200" b="1" dirty="0">
                <a:latin typeface="Arial" panose="020B0604020202020204" pitchFamily="34" charset="0"/>
                <a:cs typeface="Arial" panose="020B0604020202020204" pitchFamily="34" charset="0"/>
              </a:rPr>
              <a:t>Postmaster General Hitchcock approved on Oct 10, 1912, </a:t>
            </a:r>
            <a:r>
              <a:rPr lang="en-US" sz="3200" b="1" i="1" dirty="0">
                <a:latin typeface="Arial" panose="020B0604020202020204" pitchFamily="34" charset="0"/>
                <a:cs typeface="Arial" panose="020B0604020202020204" pitchFamily="34" charset="0"/>
              </a:rPr>
              <a:t>the model below in black and white, </a:t>
            </a:r>
            <a:r>
              <a:rPr lang="en-US" sz="3200" b="1" dirty="0">
                <a:latin typeface="Arial" panose="020B0604020202020204" pitchFamily="34" charset="0"/>
                <a:cs typeface="Arial" panose="020B0604020202020204" pitchFamily="34" charset="0"/>
              </a:rPr>
              <a:t>for Parcel Post Postage (Q-series), the stamp size and the common border design</a:t>
            </a:r>
          </a:p>
        </p:txBody>
      </p:sp>
      <p:sp>
        <p:nvSpPr>
          <p:cNvPr id="3" name="Content Placeholder 2">
            <a:extLst>
              <a:ext uri="{FF2B5EF4-FFF2-40B4-BE49-F238E27FC236}">
                <a16:creationId xmlns:a16="http://schemas.microsoft.com/office/drawing/2014/main" id="{44C60A3D-3DBD-4CB4-0674-671596E4E55C}"/>
              </a:ext>
            </a:extLst>
          </p:cNvPr>
          <p:cNvSpPr>
            <a:spLocks noGrp="1"/>
          </p:cNvSpPr>
          <p:nvPr>
            <p:ph idx="1"/>
          </p:nvPr>
        </p:nvSpPr>
        <p:spPr>
          <a:xfrm>
            <a:off x="102742" y="2822220"/>
            <a:ext cx="4974865" cy="2722624"/>
          </a:xfrm>
        </p:spPr>
        <p:txBody>
          <a:bodyPr>
            <a:normAutofit fontScale="25000" lnSpcReduction="20000"/>
          </a:bodyPr>
          <a:lstStyle/>
          <a:p>
            <a:pPr marL="0" indent="0">
              <a:buNone/>
            </a:pPr>
            <a:r>
              <a:rPr lang="en-US" sz="8000" b="1" dirty="0">
                <a:latin typeface="Arial" panose="020B0604020202020204" pitchFamily="34" charset="0"/>
                <a:cs typeface="Arial" panose="020B0604020202020204" pitchFamily="34" charset="0"/>
              </a:rPr>
              <a:t>Q series:</a:t>
            </a:r>
          </a:p>
          <a:p>
            <a:pPr marL="0" indent="0">
              <a:buNone/>
            </a:pPr>
            <a:r>
              <a:rPr lang="en-US" sz="8000" dirty="0">
                <a:latin typeface="Arial" panose="020B0604020202020204" pitchFamily="34" charset="0"/>
                <a:cs typeface="Arial" panose="020B0604020202020204" pitchFamily="34" charset="0"/>
              </a:rPr>
              <a:t>1. Same size</a:t>
            </a:r>
          </a:p>
          <a:p>
            <a:pPr marL="0" indent="0">
              <a:buNone/>
            </a:pPr>
            <a:r>
              <a:rPr lang="en-US" sz="8000" dirty="0">
                <a:latin typeface="Arial" panose="020B0604020202020204" pitchFamily="34" charset="0"/>
                <a:cs typeface="Arial" panose="020B0604020202020204" pitchFamily="34" charset="0"/>
              </a:rPr>
              <a:t>2. Same border design</a:t>
            </a:r>
          </a:p>
          <a:p>
            <a:pPr marL="0" indent="0">
              <a:buNone/>
            </a:pPr>
            <a:endParaRPr lang="en-US" sz="8000" dirty="0">
              <a:latin typeface="Arial" panose="020B0604020202020204" pitchFamily="34" charset="0"/>
              <a:cs typeface="Arial" panose="020B0604020202020204" pitchFamily="34" charset="0"/>
            </a:endParaRPr>
          </a:p>
          <a:p>
            <a:pPr marL="0" indent="0">
              <a:buNone/>
            </a:pPr>
            <a:r>
              <a:rPr lang="en-US" sz="8000" dirty="0">
                <a:latin typeface="Arial" panose="020B0604020202020204" pitchFamily="34" charset="0"/>
                <a:cs typeface="Arial" panose="020B0604020202020204" pitchFamily="34" charset="0"/>
              </a:rPr>
              <a:t>3. Same color “red” for all 12 issues </a:t>
            </a:r>
          </a:p>
          <a:p>
            <a:pPr marL="0" indent="0">
              <a:buNone/>
            </a:pPr>
            <a:r>
              <a:rPr lang="en-US" sz="8000" dirty="0">
                <a:latin typeface="Arial" panose="020B0604020202020204" pitchFamily="34" charset="0"/>
                <a:cs typeface="Arial" panose="020B0604020202020204" pitchFamily="34" charset="0"/>
              </a:rPr>
              <a:t>(previous approved)</a:t>
            </a:r>
          </a:p>
          <a:p>
            <a:pPr marL="0" indent="0">
              <a:buNone/>
            </a:pPr>
            <a:endParaRPr lang="en-US" sz="8000" dirty="0">
              <a:latin typeface="Arial" panose="020B0604020202020204" pitchFamily="34" charset="0"/>
              <a:cs typeface="Arial" panose="020B0604020202020204" pitchFamily="34" charset="0"/>
            </a:endParaRPr>
          </a:p>
          <a:p>
            <a:pPr marL="0" indent="0">
              <a:buNone/>
            </a:pPr>
            <a:r>
              <a:rPr lang="en-US" sz="8000" dirty="0">
                <a:latin typeface="Arial" panose="020B0604020202020204" pitchFamily="34" charset="0"/>
                <a:cs typeface="Arial" panose="020B0604020202020204" pitchFamily="34" charset="0"/>
              </a:rPr>
              <a:t>4. Vignette tailored for each denomination.</a:t>
            </a:r>
          </a:p>
          <a:p>
            <a:pPr marL="0" indent="0">
              <a:buNone/>
            </a:pPr>
            <a:r>
              <a:rPr lang="en-US" dirty="0">
                <a:latin typeface="Arial" panose="020B0604020202020204" pitchFamily="34" charset="0"/>
                <a:cs typeface="Arial" panose="020B0604020202020204" pitchFamily="34" charset="0"/>
              </a:rPr>
              <a:t>	</a:t>
            </a:r>
          </a:p>
        </p:txBody>
      </p:sp>
      <p:pic>
        <p:nvPicPr>
          <p:cNvPr id="5" name="Picture 4" descr="A close-up of a paper money&#10;&#10;AI-generated content may be incorrect.">
            <a:extLst>
              <a:ext uri="{FF2B5EF4-FFF2-40B4-BE49-F238E27FC236}">
                <a16:creationId xmlns:a16="http://schemas.microsoft.com/office/drawing/2014/main" id="{0AA33629-55EB-2F18-BD96-053B4529EC43}"/>
              </a:ext>
            </a:extLst>
          </p:cNvPr>
          <p:cNvPicPr>
            <a:picLocks noChangeAspect="1"/>
          </p:cNvPicPr>
          <p:nvPr/>
        </p:nvPicPr>
        <p:blipFill>
          <a:blip r:embed="rId2"/>
          <a:stretch>
            <a:fillRect/>
          </a:stretch>
        </p:blipFill>
        <p:spPr>
          <a:xfrm rot="16200000">
            <a:off x="5469783" y="1960059"/>
            <a:ext cx="3281496" cy="4066939"/>
          </a:xfrm>
          <a:prstGeom prst="rect">
            <a:avLst/>
          </a:prstGeom>
        </p:spPr>
      </p:pic>
      <p:sp>
        <p:nvSpPr>
          <p:cNvPr id="8" name="Right Brace 7">
            <a:extLst>
              <a:ext uri="{FF2B5EF4-FFF2-40B4-BE49-F238E27FC236}">
                <a16:creationId xmlns:a16="http://schemas.microsoft.com/office/drawing/2014/main" id="{21CF53AF-A611-0BCF-CAC5-9AF9217BC862}"/>
              </a:ext>
            </a:extLst>
          </p:cNvPr>
          <p:cNvSpPr/>
          <p:nvPr/>
        </p:nvSpPr>
        <p:spPr>
          <a:xfrm>
            <a:off x="4695289" y="3102796"/>
            <a:ext cx="445060" cy="1524574"/>
          </a:xfrm>
          <a:prstGeom prst="rightBrace">
            <a:avLst/>
          </a:prstGeom>
          <a:ln w="381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Rectangle 3">
            <a:extLst>
              <a:ext uri="{FF2B5EF4-FFF2-40B4-BE49-F238E27FC236}">
                <a16:creationId xmlns:a16="http://schemas.microsoft.com/office/drawing/2014/main" id="{2099C270-A36F-9D06-C017-D31EBB87D89C}"/>
              </a:ext>
            </a:extLst>
          </p:cNvPr>
          <p:cNvSpPr/>
          <p:nvPr/>
        </p:nvSpPr>
        <p:spPr>
          <a:xfrm>
            <a:off x="317501" y="71919"/>
            <a:ext cx="8568316" cy="1702442"/>
          </a:xfrm>
          <a:prstGeom prst="rect">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991604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F4CF2-F047-32BC-2B1B-B1A0C0FF631F}"/>
              </a:ext>
            </a:extLst>
          </p:cNvPr>
          <p:cNvSpPr>
            <a:spLocks noGrp="1"/>
          </p:cNvSpPr>
          <p:nvPr>
            <p:ph type="title"/>
          </p:nvPr>
        </p:nvSpPr>
        <p:spPr>
          <a:xfrm>
            <a:off x="638060" y="235324"/>
            <a:ext cx="8176100" cy="1382540"/>
          </a:xfrm>
        </p:spPr>
        <p:txBody>
          <a:bodyPr>
            <a:normAutofit fontScale="90000"/>
          </a:bodyPr>
          <a:lstStyle/>
          <a:p>
            <a:r>
              <a:rPr lang="en-US" sz="3600" b="1" dirty="0">
                <a:latin typeface="Arial" panose="020B0604020202020204" pitchFamily="34" charset="0"/>
                <a:cs typeface="Arial" panose="020B0604020202020204" pitchFamily="34" charset="0"/>
              </a:rPr>
              <a:t>JQ Series: </a:t>
            </a:r>
            <a:r>
              <a:rPr lang="en-US" sz="3200" b="1" dirty="0">
                <a:latin typeface="Arial" panose="020B0604020202020204" pitchFamily="34" charset="0"/>
                <a:cs typeface="Arial" panose="020B0604020202020204" pitchFamily="34" charset="0"/>
              </a:rPr>
              <a:t>The Parcel Post Postage Due </a:t>
            </a:r>
            <a:br>
              <a:rPr lang="en-US" sz="3200" b="1" dirty="0">
                <a:latin typeface="Arial" panose="020B0604020202020204" pitchFamily="34" charset="0"/>
                <a:cs typeface="Arial" panose="020B0604020202020204" pitchFamily="34" charset="0"/>
              </a:rPr>
            </a:br>
            <a:r>
              <a:rPr lang="en-US" sz="3200" b="1" dirty="0">
                <a:latin typeface="Arial" panose="020B0604020202020204" pitchFamily="34" charset="0"/>
                <a:cs typeface="Arial" panose="020B0604020202020204" pitchFamily="34" charset="0"/>
              </a:rPr>
              <a:t>Issues of 1, 2, 5, 10 and 25 cents, Geometric Lathe Design, Same Size as Parcel Post Postage Stamps, the Q issues</a:t>
            </a:r>
          </a:p>
        </p:txBody>
      </p:sp>
      <p:pic>
        <p:nvPicPr>
          <p:cNvPr id="12" name="Content Placeholder 11" descr="A group of postage stamps&#10;&#10;AI-generated content may be incorrect.">
            <a:extLst>
              <a:ext uri="{FF2B5EF4-FFF2-40B4-BE49-F238E27FC236}">
                <a16:creationId xmlns:a16="http://schemas.microsoft.com/office/drawing/2014/main" id="{85230C98-714D-03BC-87D7-947A7D087416}"/>
              </a:ext>
            </a:extLst>
          </p:cNvPr>
          <p:cNvPicPr>
            <a:picLocks noGrp="1" noChangeAspect="1"/>
          </p:cNvPicPr>
          <p:nvPr>
            <p:ph idx="1"/>
          </p:nvPr>
        </p:nvPicPr>
        <p:blipFill>
          <a:blip r:embed="rId2"/>
          <a:srcRect l="33908" t="1726" r="33219" b="51082"/>
          <a:stretch/>
        </p:blipFill>
        <p:spPr>
          <a:xfrm>
            <a:off x="2364537" y="1907689"/>
            <a:ext cx="4414926" cy="2983122"/>
          </a:xfrm>
        </p:spPr>
      </p:pic>
      <p:sp>
        <p:nvSpPr>
          <p:cNvPr id="13" name="Rectangle 12">
            <a:extLst>
              <a:ext uri="{FF2B5EF4-FFF2-40B4-BE49-F238E27FC236}">
                <a16:creationId xmlns:a16="http://schemas.microsoft.com/office/drawing/2014/main" id="{973BA9AC-BC42-1382-95B3-66302A9931D9}"/>
              </a:ext>
            </a:extLst>
          </p:cNvPr>
          <p:cNvSpPr/>
          <p:nvPr/>
        </p:nvSpPr>
        <p:spPr>
          <a:xfrm>
            <a:off x="483950" y="53165"/>
            <a:ext cx="8383978" cy="1780471"/>
          </a:xfrm>
          <a:prstGeom prst="rect">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ABC2ED54-C243-8F22-03B0-3BF405236BF0}"/>
              </a:ext>
            </a:extLst>
          </p:cNvPr>
          <p:cNvSpPr txBox="1"/>
          <p:nvPr/>
        </p:nvSpPr>
        <p:spPr>
          <a:xfrm>
            <a:off x="231494" y="4894741"/>
            <a:ext cx="8912506" cy="1815882"/>
          </a:xfrm>
          <a:prstGeom prst="rect">
            <a:avLst/>
          </a:prstGeom>
          <a:noFill/>
        </p:spPr>
        <p:txBody>
          <a:bodyPr wrap="square" rtlCol="0">
            <a:spAutoFit/>
          </a:bodyPr>
          <a:lstStyle/>
          <a:p>
            <a:r>
              <a:rPr lang="en-US" sz="2800" b="1" dirty="0">
                <a:latin typeface="Arial" panose="020B0604020202020204" pitchFamily="34" charset="0"/>
                <a:cs typeface="Arial" panose="020B0604020202020204" pitchFamily="34" charset="0"/>
              </a:rPr>
              <a:t>Parcel Post Postage Due Usage: </a:t>
            </a:r>
            <a:r>
              <a:rPr lang="en-US" sz="2800" dirty="0">
                <a:latin typeface="Arial" panose="020B0604020202020204" pitchFamily="34" charset="0"/>
                <a:cs typeface="Arial" panose="020B0604020202020204" pitchFamily="34" charset="0"/>
              </a:rPr>
              <a:t>added to parcels lacking the correct prepaid amount with regular Parcel Post series issues (Q) or regular postage.  The amount due was paid by the recipient, not the sender. </a:t>
            </a:r>
          </a:p>
        </p:txBody>
      </p:sp>
    </p:spTree>
    <p:extLst>
      <p:ext uri="{BB962C8B-B14F-4D97-AF65-F5344CB8AC3E}">
        <p14:creationId xmlns:p14="http://schemas.microsoft.com/office/powerpoint/2010/main" val="28386082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1A8B23-A443-6B0D-60A3-415F714D56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2BCF51-1805-BAD7-9E4B-EE96804D6E8F}"/>
              </a:ext>
            </a:extLst>
          </p:cNvPr>
          <p:cNvSpPr>
            <a:spLocks noGrp="1"/>
          </p:cNvSpPr>
          <p:nvPr>
            <p:ph type="title"/>
          </p:nvPr>
        </p:nvSpPr>
        <p:spPr>
          <a:xfrm>
            <a:off x="141794" y="83694"/>
            <a:ext cx="8673437" cy="960052"/>
          </a:xfrm>
        </p:spPr>
        <p:txBody>
          <a:bodyPr>
            <a:normAutofit/>
          </a:bodyPr>
          <a:lstStyle/>
          <a:p>
            <a:pPr algn="ctr"/>
            <a:r>
              <a:rPr lang="en-US" sz="2400" b="1" dirty="0">
                <a:latin typeface="Arial" panose="020B0604020202020204" pitchFamily="34" charset="0"/>
                <a:cs typeface="Arial" panose="020B0604020202020204" pitchFamily="34" charset="0"/>
              </a:rPr>
              <a:t>The five issues of the Parcel Post Postage Due Stamps: JQ1 to JQ5, same size as the Parcel Post Postage stamps</a:t>
            </a:r>
          </a:p>
        </p:txBody>
      </p:sp>
      <p:pic>
        <p:nvPicPr>
          <p:cNvPr id="4" name="Content Placeholder 11" descr="A group of postage stamps&#10;&#10;AI-generated content may be incorrect.">
            <a:extLst>
              <a:ext uri="{FF2B5EF4-FFF2-40B4-BE49-F238E27FC236}">
                <a16:creationId xmlns:a16="http://schemas.microsoft.com/office/drawing/2014/main" id="{1C8546B3-3E5D-B719-0E2A-88AE32AD1B99}"/>
              </a:ext>
            </a:extLst>
          </p:cNvPr>
          <p:cNvPicPr>
            <a:picLocks noGrp="1" noChangeAspect="1"/>
          </p:cNvPicPr>
          <p:nvPr>
            <p:ph idx="1"/>
          </p:nvPr>
        </p:nvPicPr>
        <p:blipFill>
          <a:blip r:embed="rId2"/>
          <a:stretch>
            <a:fillRect/>
          </a:stretch>
        </p:blipFill>
        <p:spPr>
          <a:xfrm>
            <a:off x="288881" y="1165412"/>
            <a:ext cx="8673437" cy="4082275"/>
          </a:xfrm>
        </p:spPr>
      </p:pic>
      <p:sp>
        <p:nvSpPr>
          <p:cNvPr id="5" name="Rectangle 4">
            <a:extLst>
              <a:ext uri="{FF2B5EF4-FFF2-40B4-BE49-F238E27FC236}">
                <a16:creationId xmlns:a16="http://schemas.microsoft.com/office/drawing/2014/main" id="{03F6599D-9BCB-EC34-D163-03CC01B5AC2A}"/>
              </a:ext>
            </a:extLst>
          </p:cNvPr>
          <p:cNvSpPr/>
          <p:nvPr/>
        </p:nvSpPr>
        <p:spPr>
          <a:xfrm>
            <a:off x="141795" y="83694"/>
            <a:ext cx="9002206" cy="960052"/>
          </a:xfrm>
          <a:prstGeom prst="rect">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88D7B802-323C-2E48-3012-FF681621CFA4}"/>
              </a:ext>
            </a:extLst>
          </p:cNvPr>
          <p:cNvSpPr txBox="1"/>
          <p:nvPr/>
        </p:nvSpPr>
        <p:spPr>
          <a:xfrm>
            <a:off x="288882" y="5410200"/>
            <a:ext cx="8673436" cy="1200329"/>
          </a:xfrm>
          <a:prstGeom prst="rect">
            <a:avLst/>
          </a:prstGeom>
          <a:noFill/>
        </p:spPr>
        <p:txBody>
          <a:bodyPr wrap="square" rtlCol="0">
            <a:spAutoFit/>
          </a:bodyPr>
          <a:lstStyle/>
          <a:p>
            <a:r>
              <a:rPr lang="en-US" sz="2400" b="1" dirty="0">
                <a:latin typeface="Arial" panose="020B0604020202020204" pitchFamily="34" charset="0"/>
                <a:cs typeface="Arial" panose="020B0604020202020204" pitchFamily="34" charset="0"/>
              </a:rPr>
              <a:t>Dates of issue were: </a:t>
            </a:r>
            <a:r>
              <a:rPr lang="en-US" sz="2400" dirty="0">
                <a:latin typeface="Arial" panose="020B0604020202020204" pitchFamily="34" charset="0"/>
                <a:cs typeface="Arial" panose="020B0604020202020204" pitchFamily="34" charset="0"/>
              </a:rPr>
              <a:t>1- and 3-cent Nov. 12, 1912, and the 2-. 10- and 25- cent on Dec. 9, 12 and 16, 1912, respectively.  All issued before the Parcel Post System started (Jan 1,1913). </a:t>
            </a:r>
          </a:p>
        </p:txBody>
      </p:sp>
    </p:spTree>
    <p:extLst>
      <p:ext uri="{BB962C8B-B14F-4D97-AF65-F5344CB8AC3E}">
        <p14:creationId xmlns:p14="http://schemas.microsoft.com/office/powerpoint/2010/main" val="8362142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3A4B4-9A07-F41A-80FA-84763A66082D}"/>
              </a:ext>
            </a:extLst>
          </p:cNvPr>
          <p:cNvSpPr>
            <a:spLocks noGrp="1"/>
          </p:cNvSpPr>
          <p:nvPr>
            <p:ph type="title"/>
          </p:nvPr>
        </p:nvSpPr>
        <p:spPr>
          <a:xfrm>
            <a:off x="527133" y="258185"/>
            <a:ext cx="8175806" cy="492165"/>
          </a:xfrm>
        </p:spPr>
        <p:txBody>
          <a:bodyPr>
            <a:normAutofit fontScale="90000"/>
          </a:bodyPr>
          <a:lstStyle/>
          <a:p>
            <a:r>
              <a:rPr lang="en-US" sz="2400" b="1" dirty="0">
                <a:latin typeface="Arial" panose="020B0604020202020204" pitchFamily="34" charset="0"/>
                <a:cs typeface="Arial" panose="020B0604020202020204" pitchFamily="34" charset="0"/>
              </a:rPr>
              <a:t>Parcel Post System: J. Bourne Bill, Restricted use period</a:t>
            </a:r>
          </a:p>
        </p:txBody>
      </p:sp>
      <p:pic>
        <p:nvPicPr>
          <p:cNvPr id="10" name="Picture 9">
            <a:extLst>
              <a:ext uri="{FF2B5EF4-FFF2-40B4-BE49-F238E27FC236}">
                <a16:creationId xmlns:a16="http://schemas.microsoft.com/office/drawing/2014/main" id="{04ADA3CD-E9DE-262C-613D-8776CFBEB264}"/>
              </a:ext>
            </a:extLst>
          </p:cNvPr>
          <p:cNvPicPr>
            <a:picLocks noChangeAspect="1"/>
          </p:cNvPicPr>
          <p:nvPr/>
        </p:nvPicPr>
        <p:blipFill>
          <a:blip r:embed="rId2"/>
          <a:srcRect t="62053" r="7167" b="5324"/>
          <a:stretch/>
        </p:blipFill>
        <p:spPr>
          <a:xfrm>
            <a:off x="2860612" y="1075765"/>
            <a:ext cx="6197605" cy="2818500"/>
          </a:xfrm>
          <a:prstGeom prst="rect">
            <a:avLst/>
          </a:prstGeom>
        </p:spPr>
      </p:pic>
      <p:pic>
        <p:nvPicPr>
          <p:cNvPr id="12" name="Picture 11" descr="A person in a suit&#10;&#10;AI-generated content may be incorrect.">
            <a:extLst>
              <a:ext uri="{FF2B5EF4-FFF2-40B4-BE49-F238E27FC236}">
                <a16:creationId xmlns:a16="http://schemas.microsoft.com/office/drawing/2014/main" id="{16A61928-F249-8ED3-1924-5C9D85C93049}"/>
              </a:ext>
            </a:extLst>
          </p:cNvPr>
          <p:cNvPicPr>
            <a:picLocks noChangeAspect="1"/>
          </p:cNvPicPr>
          <p:nvPr/>
        </p:nvPicPr>
        <p:blipFill>
          <a:blip r:embed="rId3"/>
          <a:srcRect b="47733"/>
          <a:stretch/>
        </p:blipFill>
        <p:spPr>
          <a:xfrm>
            <a:off x="308940" y="1372078"/>
            <a:ext cx="2776331" cy="2056922"/>
          </a:xfrm>
          <a:prstGeom prst="rect">
            <a:avLst/>
          </a:prstGeom>
        </p:spPr>
      </p:pic>
      <p:sp>
        <p:nvSpPr>
          <p:cNvPr id="6" name="TextBox 5">
            <a:extLst>
              <a:ext uri="{FF2B5EF4-FFF2-40B4-BE49-F238E27FC236}">
                <a16:creationId xmlns:a16="http://schemas.microsoft.com/office/drawing/2014/main" id="{69FCAE28-59C0-1DB7-51F6-390F7BB6C3E5}"/>
              </a:ext>
            </a:extLst>
          </p:cNvPr>
          <p:cNvSpPr txBox="1"/>
          <p:nvPr/>
        </p:nvSpPr>
        <p:spPr>
          <a:xfrm>
            <a:off x="150613" y="4125143"/>
            <a:ext cx="9058216" cy="2831544"/>
          </a:xfrm>
          <a:prstGeom prst="rect">
            <a:avLst/>
          </a:prstGeom>
          <a:noFill/>
        </p:spPr>
        <p:txBody>
          <a:bodyPr wrap="square">
            <a:spAutoFit/>
          </a:bodyPr>
          <a:lstStyle/>
          <a:p>
            <a:r>
              <a:rPr lang="en-US" sz="2000" b="1" dirty="0">
                <a:effectLst/>
                <a:latin typeface="Arial" panose="020B0604020202020204" pitchFamily="34" charset="0"/>
                <a:cs typeface="Arial" panose="020B0604020202020204" pitchFamily="34" charset="0"/>
              </a:rPr>
              <a:t>The restricted use period </a:t>
            </a:r>
            <a:r>
              <a:rPr lang="en-US" sz="2000" dirty="0">
                <a:effectLst/>
                <a:latin typeface="Arial" panose="020B0604020202020204" pitchFamily="34" charset="0"/>
                <a:cs typeface="Arial" panose="020B0604020202020204" pitchFamily="34" charset="0"/>
              </a:rPr>
              <a:t>from January 1 until June 30,1913 </a:t>
            </a:r>
            <a:r>
              <a:rPr lang="en-US" sz="2000" b="1" dirty="0">
                <a:effectLst/>
                <a:latin typeface="Arial" panose="020B0604020202020204" pitchFamily="34" charset="0"/>
                <a:cs typeface="Arial" panose="020B0604020202020204" pitchFamily="34" charset="0"/>
              </a:rPr>
              <a:t>and the unrestricted use period</a:t>
            </a:r>
            <a:r>
              <a:rPr lang="en-US" sz="2000" dirty="0">
                <a:effectLst/>
                <a:latin typeface="Arial" panose="020B0604020202020204" pitchFamily="34" charset="0"/>
                <a:cs typeface="Arial" panose="020B0604020202020204" pitchFamily="34" charset="0"/>
              </a:rPr>
              <a:t> from July 1,1913 forward, regulated on which class of materials shipped</a:t>
            </a:r>
            <a:r>
              <a:rPr lang="en-US" sz="2000" dirty="0">
                <a:latin typeface="Arial" panose="020B0604020202020204" pitchFamily="34" charset="0"/>
                <a:cs typeface="Arial" panose="020B0604020202020204" pitchFamily="34" charset="0"/>
              </a:rPr>
              <a:t>, on which </a:t>
            </a:r>
            <a:r>
              <a:rPr lang="en-US" sz="2000" dirty="0">
                <a:effectLst/>
                <a:latin typeface="Arial" panose="020B0604020202020204" pitchFamily="34" charset="0"/>
                <a:cs typeface="Arial" panose="020B0604020202020204" pitchFamily="34" charset="0"/>
              </a:rPr>
              <a:t>the seventeen stamps could be used.</a:t>
            </a:r>
          </a:p>
          <a:p>
            <a:endParaRPr lang="en-US" sz="2000" dirty="0">
              <a:latin typeface="Arial" panose="020B0604020202020204" pitchFamily="34" charset="0"/>
              <a:cs typeface="Arial" panose="020B0604020202020204" pitchFamily="34" charset="0"/>
            </a:endParaRPr>
          </a:p>
          <a:p>
            <a:r>
              <a:rPr lang="en-US" sz="2000" dirty="0">
                <a:effectLst/>
                <a:latin typeface="Arial" panose="020B0604020202020204" pitchFamily="34" charset="0"/>
                <a:cs typeface="Arial" panose="020B0604020202020204" pitchFamily="34" charset="0"/>
              </a:rPr>
              <a:t>During </a:t>
            </a:r>
            <a:r>
              <a:rPr lang="en-US" sz="2000" b="1" dirty="0">
                <a:effectLst/>
                <a:latin typeface="Arial" panose="020B0604020202020204" pitchFamily="34" charset="0"/>
                <a:cs typeface="Arial" panose="020B0604020202020204" pitchFamily="34" charset="0"/>
              </a:rPr>
              <a:t>the restricted use period</a:t>
            </a:r>
            <a:r>
              <a:rPr lang="en-US" sz="2000" dirty="0">
                <a:effectLst/>
                <a:latin typeface="Arial" panose="020B0604020202020204" pitchFamily="34" charset="0"/>
                <a:cs typeface="Arial" panose="020B0604020202020204" pitchFamily="34" charset="0"/>
              </a:rPr>
              <a:t>, all domestic Parcel Post matter was to be prepaid exclusively by the distinctive Parcel Post Stamps. The purpose for the exclusive use of Parcel Post and Parcel Postage Due Stamps was to track revenue generated.</a:t>
            </a:r>
          </a:p>
          <a:p>
            <a:endParaRPr lang="en-US" dirty="0">
              <a:effectLst/>
              <a:latin typeface="Helvetica" pitchFamily="2" charset="0"/>
            </a:endParaRPr>
          </a:p>
        </p:txBody>
      </p:sp>
      <p:sp>
        <p:nvSpPr>
          <p:cNvPr id="3" name="Rectangle 2">
            <a:extLst>
              <a:ext uri="{FF2B5EF4-FFF2-40B4-BE49-F238E27FC236}">
                <a16:creationId xmlns:a16="http://schemas.microsoft.com/office/drawing/2014/main" id="{B2BAD5B9-A325-616E-C7D4-0BC204E9E346}"/>
              </a:ext>
            </a:extLst>
          </p:cNvPr>
          <p:cNvSpPr/>
          <p:nvPr/>
        </p:nvSpPr>
        <p:spPr>
          <a:xfrm>
            <a:off x="527133" y="258185"/>
            <a:ext cx="8089742" cy="492165"/>
          </a:xfrm>
          <a:prstGeom prst="rect">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834408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5221D-CAE1-E035-6F75-DEFD06BB3B8C}"/>
              </a:ext>
            </a:extLst>
          </p:cNvPr>
          <p:cNvSpPr>
            <a:spLocks noGrp="1"/>
          </p:cNvSpPr>
          <p:nvPr>
            <p:ph type="title"/>
          </p:nvPr>
        </p:nvSpPr>
        <p:spPr>
          <a:xfrm>
            <a:off x="800773" y="160730"/>
            <a:ext cx="7886700" cy="570789"/>
          </a:xfrm>
        </p:spPr>
        <p:txBody>
          <a:bodyPr>
            <a:normAutofit/>
          </a:bodyPr>
          <a:lstStyle/>
          <a:p>
            <a:r>
              <a:rPr lang="en-US" sz="2800" b="1" dirty="0">
                <a:latin typeface="Arial" panose="020B0604020202020204" pitchFamily="34" charset="0"/>
                <a:cs typeface="Arial" panose="020B0604020202020204" pitchFamily="34" charset="0"/>
              </a:rPr>
              <a:t>Parcel Post System: Unrestricted use period </a:t>
            </a:r>
          </a:p>
        </p:txBody>
      </p:sp>
      <p:sp>
        <p:nvSpPr>
          <p:cNvPr id="5" name="TextBox 4">
            <a:extLst>
              <a:ext uri="{FF2B5EF4-FFF2-40B4-BE49-F238E27FC236}">
                <a16:creationId xmlns:a16="http://schemas.microsoft.com/office/drawing/2014/main" id="{30E09138-B61D-72DF-75F5-B3DFDC7336AA}"/>
              </a:ext>
            </a:extLst>
          </p:cNvPr>
          <p:cNvSpPr txBox="1"/>
          <p:nvPr/>
        </p:nvSpPr>
        <p:spPr>
          <a:xfrm>
            <a:off x="241301" y="897929"/>
            <a:ext cx="8816640" cy="6001643"/>
          </a:xfrm>
          <a:prstGeom prst="rect">
            <a:avLst/>
          </a:prstGeom>
          <a:noFill/>
        </p:spPr>
        <p:txBody>
          <a:bodyPr wrap="square">
            <a:spAutoFit/>
          </a:bodyPr>
          <a:lstStyle/>
          <a:p>
            <a:r>
              <a:rPr lang="en-US" sz="2400" dirty="0">
                <a:effectLst/>
                <a:latin typeface="Arial" panose="020B0604020202020204" pitchFamily="34" charset="0"/>
                <a:cs typeface="Arial" panose="020B0604020202020204" pitchFamily="34" charset="0"/>
              </a:rPr>
              <a:t>Unrestricted use period began on July 1,1913, when the original regulations were rescinded, all regular postage and postage due stamps were permitted for use on Parcel Post matter. Parcel Post and Parcel Post Due stamps, likewise, were valid </a:t>
            </a:r>
            <a:r>
              <a:rPr lang="en-US" sz="2400" b="1" dirty="0">
                <a:effectLst/>
                <a:latin typeface="Arial" panose="020B0604020202020204" pitchFamily="34" charset="0"/>
                <a:cs typeface="Arial" panose="020B0604020202020204" pitchFamily="34" charset="0"/>
              </a:rPr>
              <a:t>on all classes of mail </a:t>
            </a:r>
            <a:r>
              <a:rPr lang="en-US" sz="2400" dirty="0">
                <a:effectLst/>
                <a:latin typeface="Arial" panose="020B0604020202020204" pitchFamily="34" charset="0"/>
                <a:cs typeface="Arial" panose="020B0604020202020204" pitchFamily="34" charset="0"/>
              </a:rPr>
              <a:t>becoming interchangeable with </a:t>
            </a:r>
            <a:r>
              <a:rPr lang="en-US" sz="2400" i="1" dirty="0">
                <a:effectLst/>
                <a:latin typeface="Arial" panose="020B0604020202020204" pitchFamily="34" charset="0"/>
                <a:cs typeface="Arial" panose="020B0604020202020204" pitchFamily="34" charset="0"/>
              </a:rPr>
              <a:t>ordinary</a:t>
            </a:r>
            <a:r>
              <a:rPr lang="en-US" sz="2400" dirty="0">
                <a:effectLst/>
                <a:latin typeface="Arial" panose="020B0604020202020204" pitchFamily="34" charset="0"/>
                <a:cs typeface="Arial" panose="020B0604020202020204" pitchFamily="34" charset="0"/>
              </a:rPr>
              <a:t> postage due stamps. </a:t>
            </a:r>
          </a:p>
          <a:p>
            <a:r>
              <a:rPr lang="en-US" sz="2400" dirty="0">
                <a:effectLst/>
                <a:latin typeface="Arial" panose="020B0604020202020204" pitchFamily="34" charset="0"/>
                <a:cs typeface="Arial" panose="020B0604020202020204" pitchFamily="34" charset="0"/>
              </a:rPr>
              <a:t>The production of the 17 stamps was discontinued, but existing stamps continued to be used until all remaining supplies were exhausted.</a:t>
            </a:r>
            <a:endParaRPr lang="en-US" sz="2400" dirty="0">
              <a:latin typeface="Arial" panose="020B0604020202020204" pitchFamily="34" charset="0"/>
              <a:cs typeface="Arial" panose="020B0604020202020204" pitchFamily="34" charset="0"/>
            </a:endParaRPr>
          </a:p>
          <a:p>
            <a:r>
              <a:rPr lang="en-US" sz="2400" dirty="0">
                <a:effectLst/>
                <a:latin typeface="Arial" panose="020B0604020202020204" pitchFamily="34" charset="0"/>
                <a:cs typeface="Arial" panose="020B0604020202020204" pitchFamily="34" charset="0"/>
              </a:rPr>
              <a:t>The Post Office Department knew that the Parcel Post System was a success, revenue </a:t>
            </a:r>
            <a:r>
              <a:rPr lang="en-US" sz="2400" dirty="0">
                <a:latin typeface="Arial" panose="020B0604020202020204" pitchFamily="34" charset="0"/>
                <a:cs typeface="Arial" panose="020B0604020202020204" pitchFamily="34" charset="0"/>
              </a:rPr>
              <a:t>had an increase</a:t>
            </a:r>
            <a:r>
              <a:rPr lang="en-US" sz="2400" dirty="0">
                <a:effectLst/>
                <a:latin typeface="Arial" panose="020B0604020202020204" pitchFamily="34" charset="0"/>
                <a:cs typeface="Arial" panose="020B0604020202020204" pitchFamily="34" charset="0"/>
              </a:rPr>
              <a:t> and </a:t>
            </a:r>
            <a:r>
              <a:rPr lang="en-US" sz="2400" dirty="0">
                <a:latin typeface="Arial" panose="020B0604020202020204" pitchFamily="34" charset="0"/>
                <a:cs typeface="Arial" panose="020B0604020202020204" pitchFamily="34" charset="0"/>
              </a:rPr>
              <a:t>PPS</a:t>
            </a:r>
            <a:r>
              <a:rPr lang="en-US" sz="2400" dirty="0">
                <a:effectLst/>
                <a:latin typeface="Arial" panose="020B0604020202020204" pitchFamily="34" charset="0"/>
                <a:cs typeface="Arial" panose="020B0604020202020204" pitchFamily="34" charset="0"/>
              </a:rPr>
              <a:t> no longer needed exclusive service specific stamps to provide revenue statistics. </a:t>
            </a:r>
          </a:p>
          <a:p>
            <a:r>
              <a:rPr lang="en-US" sz="2400" dirty="0">
                <a:effectLst/>
                <a:latin typeface="Arial" panose="020B0604020202020204" pitchFamily="34" charset="0"/>
                <a:cs typeface="Arial" panose="020B0604020202020204" pitchFamily="34" charset="0"/>
              </a:rPr>
              <a:t>By </a:t>
            </a:r>
            <a:r>
              <a:rPr lang="en-US" sz="2400" b="1" dirty="0">
                <a:effectLst/>
                <a:latin typeface="Arial" panose="020B0604020202020204" pitchFamily="34" charset="0"/>
                <a:cs typeface="Arial" panose="020B0604020202020204" pitchFamily="34" charset="0"/>
              </a:rPr>
              <a:t>1926</a:t>
            </a:r>
            <a:r>
              <a:rPr lang="en-US" sz="2400" dirty="0">
                <a:effectLst/>
                <a:latin typeface="Arial" panose="020B0604020202020204" pitchFamily="34" charset="0"/>
                <a:cs typeface="Arial" panose="020B0604020202020204" pitchFamily="34" charset="0"/>
              </a:rPr>
              <a:t>, most Post Offices had used up </a:t>
            </a:r>
            <a:r>
              <a:rPr lang="en-US" sz="2400" b="1" dirty="0">
                <a:effectLst/>
                <a:latin typeface="Arial" panose="020B0604020202020204" pitchFamily="34" charset="0"/>
                <a:cs typeface="Arial" panose="020B0604020202020204" pitchFamily="34" charset="0"/>
              </a:rPr>
              <a:t>the majority </a:t>
            </a:r>
            <a:r>
              <a:rPr lang="en-US" sz="2400" dirty="0">
                <a:effectLst/>
                <a:latin typeface="Arial" panose="020B0604020202020204" pitchFamily="34" charset="0"/>
                <a:cs typeface="Arial" panose="020B0604020202020204" pitchFamily="34" charset="0"/>
              </a:rPr>
              <a:t>of the Parcel </a:t>
            </a:r>
            <a:r>
              <a:rPr lang="en-US" sz="2400" dirty="0">
                <a:latin typeface="Arial" panose="020B0604020202020204" pitchFamily="34" charset="0"/>
                <a:cs typeface="Arial" panose="020B0604020202020204" pitchFamily="34" charset="0"/>
              </a:rPr>
              <a:t>Post and Parcel Post Postage Due stamps, e.g.</a:t>
            </a:r>
            <a:r>
              <a:rPr lang="en-US" sz="2400" dirty="0">
                <a:effectLst/>
                <a:latin typeface="Arial" panose="020B0604020202020204" pitchFamily="34" charset="0"/>
                <a:cs typeface="Arial" panose="020B0604020202020204" pitchFamily="34" charset="0"/>
              </a:rPr>
              <a:t> Q1 to Q8, </a:t>
            </a:r>
            <a:r>
              <a:rPr lang="en-US" sz="2400" b="1" dirty="0">
                <a:effectLst/>
                <a:latin typeface="Arial" panose="020B0604020202020204" pitchFamily="34" charset="0"/>
                <a:cs typeface="Arial" panose="020B0604020202020204" pitchFamily="34" charset="0"/>
              </a:rPr>
              <a:t>1914</a:t>
            </a:r>
            <a:r>
              <a:rPr lang="en-US" sz="2400" dirty="0">
                <a:effectLst/>
                <a:latin typeface="Arial" panose="020B0604020202020204" pitchFamily="34" charset="0"/>
                <a:cs typeface="Arial" panose="020B0604020202020204" pitchFamily="34" charset="0"/>
              </a:rPr>
              <a:t>; Q9, </a:t>
            </a:r>
            <a:r>
              <a:rPr lang="en-US" sz="2400" b="1" dirty="0">
                <a:effectLst/>
                <a:latin typeface="Arial" panose="020B0604020202020204" pitchFamily="34" charset="0"/>
                <a:cs typeface="Arial" panose="020B0604020202020204" pitchFamily="34" charset="0"/>
              </a:rPr>
              <a:t>1915</a:t>
            </a:r>
            <a:r>
              <a:rPr lang="en-US" sz="2400" dirty="0">
                <a:effectLst/>
                <a:latin typeface="Arial" panose="020B0604020202020204" pitchFamily="34" charset="0"/>
                <a:cs typeface="Arial" panose="020B0604020202020204" pitchFamily="34" charset="0"/>
              </a:rPr>
              <a:t>; Q10, </a:t>
            </a:r>
            <a:r>
              <a:rPr lang="en-US" sz="2400" b="1" dirty="0">
                <a:effectLst/>
                <a:latin typeface="Arial" panose="020B0604020202020204" pitchFamily="34" charset="0"/>
                <a:cs typeface="Arial" panose="020B0604020202020204" pitchFamily="34" charset="0"/>
              </a:rPr>
              <a:t>1916</a:t>
            </a:r>
            <a:r>
              <a:rPr lang="en-US" sz="2400" dirty="0">
                <a:effectLst/>
                <a:latin typeface="Arial" panose="020B0604020202020204" pitchFamily="34" charset="0"/>
                <a:cs typeface="Arial" panose="020B0604020202020204" pitchFamily="34" charset="0"/>
              </a:rPr>
              <a:t>; Q11, </a:t>
            </a:r>
            <a:r>
              <a:rPr lang="en-US" sz="2400" b="1" dirty="0">
                <a:effectLst/>
                <a:latin typeface="Arial" panose="020B0604020202020204" pitchFamily="34" charset="0"/>
                <a:cs typeface="Arial" panose="020B0604020202020204" pitchFamily="34" charset="0"/>
              </a:rPr>
              <a:t>1922</a:t>
            </a:r>
            <a:r>
              <a:rPr lang="en-US" sz="2400" dirty="0">
                <a:effectLst/>
                <a:latin typeface="Arial" panose="020B0604020202020204" pitchFamily="34" charset="0"/>
                <a:cs typeface="Arial" panose="020B0604020202020204" pitchFamily="34" charset="0"/>
              </a:rPr>
              <a:t>; Q12, </a:t>
            </a:r>
            <a:r>
              <a:rPr lang="en-US" sz="2400" b="1" dirty="0">
                <a:effectLst/>
                <a:latin typeface="Arial" panose="020B0604020202020204" pitchFamily="34" charset="0"/>
                <a:cs typeface="Arial" panose="020B0604020202020204" pitchFamily="34" charset="0"/>
              </a:rPr>
              <a:t>1917</a:t>
            </a:r>
            <a:r>
              <a:rPr lang="en-US" sz="2400" dirty="0">
                <a:effectLst/>
                <a:latin typeface="Arial" panose="020B0604020202020204" pitchFamily="34" charset="0"/>
                <a:cs typeface="Arial" panose="020B0604020202020204" pitchFamily="34" charset="0"/>
              </a:rPr>
              <a:t>.</a:t>
            </a:r>
          </a:p>
        </p:txBody>
      </p:sp>
      <p:sp>
        <p:nvSpPr>
          <p:cNvPr id="3" name="Rectangle 2">
            <a:extLst>
              <a:ext uri="{FF2B5EF4-FFF2-40B4-BE49-F238E27FC236}">
                <a16:creationId xmlns:a16="http://schemas.microsoft.com/office/drawing/2014/main" id="{A0DFFE69-F5B4-046B-9506-D7AC6718EF7B}"/>
              </a:ext>
            </a:extLst>
          </p:cNvPr>
          <p:cNvSpPr/>
          <p:nvPr/>
        </p:nvSpPr>
        <p:spPr>
          <a:xfrm>
            <a:off x="800773" y="160730"/>
            <a:ext cx="7708526" cy="570789"/>
          </a:xfrm>
          <a:prstGeom prst="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14054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037E4-C1E7-8791-4EE0-3B81F4F66CD7}"/>
              </a:ext>
            </a:extLst>
          </p:cNvPr>
          <p:cNvSpPr>
            <a:spLocks noGrp="1"/>
          </p:cNvSpPr>
          <p:nvPr>
            <p:ph type="title"/>
          </p:nvPr>
        </p:nvSpPr>
        <p:spPr>
          <a:xfrm>
            <a:off x="628650" y="159184"/>
            <a:ext cx="7886700" cy="641268"/>
          </a:xfrm>
        </p:spPr>
        <p:txBody>
          <a:bodyPr>
            <a:normAutofit/>
          </a:bodyPr>
          <a:lstStyle/>
          <a:p>
            <a:r>
              <a:rPr lang="en-US" sz="3200" b="1" dirty="0">
                <a:latin typeface="Arial" panose="020B0604020202020204" pitchFamily="34" charset="0"/>
                <a:cs typeface="Arial" panose="020B0604020202020204" pitchFamily="34" charset="0"/>
              </a:rPr>
              <a:t>Effective July 1, 1913</a:t>
            </a:r>
          </a:p>
        </p:txBody>
      </p:sp>
      <p:sp>
        <p:nvSpPr>
          <p:cNvPr id="3" name="Content Placeholder 2">
            <a:extLst>
              <a:ext uri="{FF2B5EF4-FFF2-40B4-BE49-F238E27FC236}">
                <a16:creationId xmlns:a16="http://schemas.microsoft.com/office/drawing/2014/main" id="{59A0F5F3-F06E-CD72-65C7-9B7384A059C8}"/>
              </a:ext>
            </a:extLst>
          </p:cNvPr>
          <p:cNvSpPr>
            <a:spLocks noGrp="1"/>
          </p:cNvSpPr>
          <p:nvPr>
            <p:ph idx="1"/>
          </p:nvPr>
        </p:nvSpPr>
        <p:spPr>
          <a:xfrm>
            <a:off x="286125" y="856554"/>
            <a:ext cx="8704613" cy="5605895"/>
          </a:xfrm>
        </p:spPr>
        <p:txBody>
          <a:bodyPr>
            <a:noAutofit/>
          </a:bodyPr>
          <a:lstStyle/>
          <a:p>
            <a:pPr>
              <a:lnSpc>
                <a:spcPct val="120000"/>
              </a:lnSpc>
              <a:spcBef>
                <a:spcPts val="1600"/>
              </a:spcBef>
              <a:buFont typeface="Wingdings" pitchFamily="2" charset="2"/>
              <a:buChar char="§"/>
            </a:pPr>
            <a:r>
              <a:rPr lang="en-US" sz="2400" dirty="0">
                <a:latin typeface="Arial" panose="020B0604020202020204" pitchFamily="34" charset="0"/>
                <a:cs typeface="Arial" panose="020B0604020202020204" pitchFamily="34" charset="0"/>
              </a:rPr>
              <a:t>Before this same time (Jan 1 to July 1, 1913) and as the Q issues were in the post offices, the single-color “red” scheme for the Q series was considered a </a:t>
            </a:r>
            <a:r>
              <a:rPr lang="en-US" sz="2400" b="1" dirty="0">
                <a:latin typeface="Arial" panose="020B0604020202020204" pitchFamily="34" charset="0"/>
                <a:cs typeface="Arial" panose="020B0604020202020204" pitchFamily="34" charset="0"/>
              </a:rPr>
              <a:t>mistake</a:t>
            </a:r>
            <a:r>
              <a:rPr lang="en-US" sz="2400" dirty="0">
                <a:latin typeface="Arial" panose="020B0604020202020204" pitchFamily="34" charset="0"/>
                <a:cs typeface="Arial" panose="020B0604020202020204" pitchFamily="34" charset="0"/>
              </a:rPr>
              <a:t> and many complaints from </a:t>
            </a:r>
            <a:r>
              <a:rPr lang="en-US" sz="2400" b="1" i="1" dirty="0">
                <a:latin typeface="Arial" panose="020B0604020202020204" pitchFamily="34" charset="0"/>
                <a:cs typeface="Arial" panose="020B0604020202020204" pitchFamily="34" charset="0"/>
              </a:rPr>
              <a:t>postal clerks, </a:t>
            </a:r>
            <a:r>
              <a:rPr lang="en-US" sz="2400" dirty="0">
                <a:latin typeface="Arial" panose="020B0604020202020204" pitchFamily="34" charset="0"/>
                <a:cs typeface="Arial" panose="020B0604020202020204" pitchFamily="34" charset="0"/>
              </a:rPr>
              <a:t>who noted it was difficult to keep the denominations distinct and that lead to mixing them-up during sales (sold them for the wrong value and this turned out to be </a:t>
            </a:r>
            <a:r>
              <a:rPr lang="en-US" sz="2400" b="1" dirty="0">
                <a:latin typeface="Arial" panose="020B0604020202020204" pitchFamily="34" charset="0"/>
                <a:cs typeface="Arial" panose="020B0604020202020204" pitchFamily="34" charset="0"/>
              </a:rPr>
              <a:t>gripes </a:t>
            </a:r>
            <a:r>
              <a:rPr lang="en-US" sz="2400" dirty="0">
                <a:latin typeface="Arial" panose="020B0604020202020204" pitchFamily="34" charset="0"/>
                <a:cs typeface="Arial" panose="020B0604020202020204" pitchFamily="34" charset="0"/>
              </a:rPr>
              <a:t>in having to handle and manage the (12 + 5) 17 new issues by the postal window clerks).</a:t>
            </a:r>
          </a:p>
          <a:p>
            <a:pPr>
              <a:lnSpc>
                <a:spcPct val="120000"/>
              </a:lnSpc>
              <a:spcBef>
                <a:spcPts val="1600"/>
              </a:spcBef>
              <a:buFont typeface="Wingdings" pitchFamily="2" charset="2"/>
              <a:buChar char="§"/>
            </a:pPr>
            <a:r>
              <a:rPr lang="en-US" sz="2400" dirty="0">
                <a:latin typeface="Arial" panose="020B0604020202020204" pitchFamily="34" charset="0"/>
                <a:cs typeface="Arial" panose="020B0604020202020204" pitchFamily="34" charset="0"/>
              </a:rPr>
              <a:t>Frauds of the one cent issue were reported (this added to the rejection storm…).  This was by replacing the cent panel with a cut-out dollar panel from revenue stamps; however, examples of these frauds were not forthcoming or ever found…</a:t>
            </a:r>
          </a:p>
        </p:txBody>
      </p:sp>
      <p:sp>
        <p:nvSpPr>
          <p:cNvPr id="4" name="Rectangle 3">
            <a:extLst>
              <a:ext uri="{FF2B5EF4-FFF2-40B4-BE49-F238E27FC236}">
                <a16:creationId xmlns:a16="http://schemas.microsoft.com/office/drawing/2014/main" id="{92BCC296-4B46-1CF8-DF7E-DBB213527A39}"/>
              </a:ext>
            </a:extLst>
          </p:cNvPr>
          <p:cNvSpPr/>
          <p:nvPr/>
        </p:nvSpPr>
        <p:spPr>
          <a:xfrm>
            <a:off x="607134" y="159184"/>
            <a:ext cx="4255322" cy="641268"/>
          </a:xfrm>
          <a:prstGeom prst="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381089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9EF95-09FC-21C5-E160-AC3D873D3E0C}"/>
              </a:ext>
            </a:extLst>
          </p:cNvPr>
          <p:cNvSpPr>
            <a:spLocks noGrp="1"/>
          </p:cNvSpPr>
          <p:nvPr>
            <p:ph type="title"/>
          </p:nvPr>
        </p:nvSpPr>
        <p:spPr>
          <a:xfrm>
            <a:off x="631470" y="154382"/>
            <a:ext cx="8573984" cy="1045028"/>
          </a:xfrm>
        </p:spPr>
        <p:txBody>
          <a:bodyPr>
            <a:normAutofit/>
          </a:bodyPr>
          <a:lstStyle/>
          <a:p>
            <a:r>
              <a:rPr lang="en-US" sz="3200" b="1" dirty="0">
                <a:latin typeface="Arial" panose="020B0604020202020204" pitchFamily="34" charset="0"/>
                <a:cs typeface="Arial" panose="020B0604020202020204" pitchFamily="34" charset="0"/>
              </a:rPr>
              <a:t>The ruckus raised by the window clerks about the difficulty of the new stamps…</a:t>
            </a:r>
          </a:p>
        </p:txBody>
      </p:sp>
      <p:pic>
        <p:nvPicPr>
          <p:cNvPr id="5" name="Content Placeholder 4" descr="A red postage stamps with a boat on it&#10;&#10;AI-generated content may be incorrect.">
            <a:extLst>
              <a:ext uri="{FF2B5EF4-FFF2-40B4-BE49-F238E27FC236}">
                <a16:creationId xmlns:a16="http://schemas.microsoft.com/office/drawing/2014/main" id="{8DFD8B0E-DCAC-7F36-1AD7-9B421F54F673}"/>
              </a:ext>
            </a:extLst>
          </p:cNvPr>
          <p:cNvPicPr>
            <a:picLocks noGrp="1" noChangeAspect="1"/>
          </p:cNvPicPr>
          <p:nvPr>
            <p:ph idx="1"/>
          </p:nvPr>
        </p:nvPicPr>
        <p:blipFill>
          <a:blip r:embed="rId2"/>
          <a:stretch>
            <a:fillRect/>
          </a:stretch>
        </p:blipFill>
        <p:spPr>
          <a:xfrm>
            <a:off x="236294" y="1393551"/>
            <a:ext cx="5508650" cy="2998736"/>
          </a:xfrm>
        </p:spPr>
      </p:pic>
      <p:sp>
        <p:nvSpPr>
          <p:cNvPr id="6" name="TextBox 5">
            <a:extLst>
              <a:ext uri="{FF2B5EF4-FFF2-40B4-BE49-F238E27FC236}">
                <a16:creationId xmlns:a16="http://schemas.microsoft.com/office/drawing/2014/main" id="{2A3B5755-2E5F-AB4B-5423-9CC61C5F2F30}"/>
              </a:ext>
            </a:extLst>
          </p:cNvPr>
          <p:cNvSpPr txBox="1"/>
          <p:nvPr/>
        </p:nvSpPr>
        <p:spPr>
          <a:xfrm>
            <a:off x="344384" y="4450316"/>
            <a:ext cx="8799615" cy="2462213"/>
          </a:xfrm>
          <a:prstGeom prst="rect">
            <a:avLst/>
          </a:prstGeom>
          <a:noFill/>
        </p:spPr>
        <p:txBody>
          <a:bodyPr wrap="square" rtlCol="0">
            <a:spAutoFit/>
          </a:bodyPr>
          <a:lstStyle/>
          <a:p>
            <a:r>
              <a:rPr lang="en-US" sz="2200" dirty="0">
                <a:latin typeface="Arial" panose="020B0604020202020204" pitchFamily="34" charset="0"/>
                <a:cs typeface="Arial" panose="020B0604020202020204" pitchFamily="34" charset="0"/>
              </a:rPr>
              <a:t>To address this ruckus, on </a:t>
            </a:r>
            <a:r>
              <a:rPr lang="en-US" sz="2200" b="1" dirty="0">
                <a:latin typeface="Arial" panose="020B0604020202020204" pitchFamily="34" charset="0"/>
                <a:cs typeface="Arial" panose="020B0604020202020204" pitchFamily="34" charset="0"/>
              </a:rPr>
              <a:t>Jan. 27, 1913</a:t>
            </a:r>
            <a:r>
              <a:rPr lang="en-US" sz="2200" dirty="0">
                <a:latin typeface="Arial" panose="020B0604020202020204" pitchFamily="34" charset="0"/>
                <a:cs typeface="Arial" panose="020B0604020202020204" pitchFamily="34" charset="0"/>
              </a:rPr>
              <a:t>, the post office department added an inscription of the values onto the printing dies.  Values were added in plain capital letters in the sheet selvage of each denomination and before the 3 and 50 cent stamps were issued.  This was done to help quell the complaints from the postal clerks.  This changed occurred only 26 days after the parcel post system was implemented.</a:t>
            </a:r>
          </a:p>
        </p:txBody>
      </p:sp>
      <p:sp>
        <p:nvSpPr>
          <p:cNvPr id="7" name="Oval 6">
            <a:extLst>
              <a:ext uri="{FF2B5EF4-FFF2-40B4-BE49-F238E27FC236}">
                <a16:creationId xmlns:a16="http://schemas.microsoft.com/office/drawing/2014/main" id="{CC48C7B8-B8F1-5605-81F8-A25423275AC2}"/>
              </a:ext>
            </a:extLst>
          </p:cNvPr>
          <p:cNvSpPr/>
          <p:nvPr/>
        </p:nvSpPr>
        <p:spPr>
          <a:xfrm>
            <a:off x="555064" y="1290540"/>
            <a:ext cx="1258785" cy="629393"/>
          </a:xfrm>
          <a:prstGeom prst="ellipse">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83BACE1-96D4-DC96-8936-5CCD30567713}"/>
              </a:ext>
            </a:extLst>
          </p:cNvPr>
          <p:cNvSpPr/>
          <p:nvPr/>
        </p:nvSpPr>
        <p:spPr>
          <a:xfrm>
            <a:off x="344385" y="190006"/>
            <a:ext cx="8443355" cy="950026"/>
          </a:xfrm>
          <a:prstGeom prst="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close-up of postage stamps&#10;&#10;AI-generated content may be incorrect.">
            <a:extLst>
              <a:ext uri="{FF2B5EF4-FFF2-40B4-BE49-F238E27FC236}">
                <a16:creationId xmlns:a16="http://schemas.microsoft.com/office/drawing/2014/main" id="{7D771B95-701A-AA5F-33FE-FFD53A5A147B}"/>
              </a:ext>
            </a:extLst>
          </p:cNvPr>
          <p:cNvPicPr>
            <a:picLocks noChangeAspect="1"/>
          </p:cNvPicPr>
          <p:nvPr/>
        </p:nvPicPr>
        <p:blipFill>
          <a:blip r:embed="rId3"/>
          <a:stretch>
            <a:fillRect/>
          </a:stretch>
        </p:blipFill>
        <p:spPr>
          <a:xfrm>
            <a:off x="5841833" y="1393551"/>
            <a:ext cx="1747687" cy="2912811"/>
          </a:xfrm>
          <a:prstGeom prst="rect">
            <a:avLst/>
          </a:prstGeom>
        </p:spPr>
      </p:pic>
      <p:sp>
        <p:nvSpPr>
          <p:cNvPr id="9" name="Oval 8">
            <a:extLst>
              <a:ext uri="{FF2B5EF4-FFF2-40B4-BE49-F238E27FC236}">
                <a16:creationId xmlns:a16="http://schemas.microsoft.com/office/drawing/2014/main" id="{4B5F8F46-91D2-6288-259C-E07D410ACE98}"/>
              </a:ext>
            </a:extLst>
          </p:cNvPr>
          <p:cNvSpPr/>
          <p:nvPr/>
        </p:nvSpPr>
        <p:spPr>
          <a:xfrm rot="16200000">
            <a:off x="5681116" y="2875641"/>
            <a:ext cx="1258785" cy="629393"/>
          </a:xfrm>
          <a:prstGeom prst="ellipse">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475986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D2775-DFF6-7146-6529-8821F5F41087}"/>
              </a:ext>
            </a:extLst>
          </p:cNvPr>
          <p:cNvSpPr>
            <a:spLocks noGrp="1"/>
          </p:cNvSpPr>
          <p:nvPr>
            <p:ph type="title"/>
          </p:nvPr>
        </p:nvSpPr>
        <p:spPr>
          <a:xfrm>
            <a:off x="233916" y="106878"/>
            <a:ext cx="8814391" cy="1169029"/>
          </a:xfrm>
        </p:spPr>
        <p:txBody>
          <a:bodyPr>
            <a:normAutofit fontScale="90000"/>
          </a:bodyPr>
          <a:lstStyle/>
          <a:p>
            <a:pPr algn="ctr"/>
            <a:r>
              <a:rPr lang="en-US" sz="3200" b="1" dirty="0">
                <a:latin typeface="Arial" panose="020B0604020202020204" pitchFamily="34" charset="0"/>
                <a:cs typeface="Arial" panose="020B0604020202020204" pitchFamily="34" charset="0"/>
              </a:rPr>
              <a:t>This ruckus occurred in the light of serious problems with the issues, other than color, </a:t>
            </a:r>
            <a:br>
              <a:rPr lang="en-US" sz="3200" b="1" dirty="0">
                <a:latin typeface="Arial" panose="020B0604020202020204" pitchFamily="34" charset="0"/>
                <a:cs typeface="Arial" panose="020B0604020202020204" pitchFamily="34" charset="0"/>
              </a:rPr>
            </a:br>
            <a:r>
              <a:rPr lang="en-US" sz="3200" b="1" dirty="0">
                <a:latin typeface="Arial" panose="020B0604020202020204" pitchFamily="34" charset="0"/>
                <a:cs typeface="Arial" panose="020B0604020202020204" pitchFamily="34" charset="0"/>
              </a:rPr>
              <a:t>were authentic</a:t>
            </a:r>
          </a:p>
        </p:txBody>
      </p:sp>
      <p:sp>
        <p:nvSpPr>
          <p:cNvPr id="3" name="Content Placeholder 2">
            <a:extLst>
              <a:ext uri="{FF2B5EF4-FFF2-40B4-BE49-F238E27FC236}">
                <a16:creationId xmlns:a16="http://schemas.microsoft.com/office/drawing/2014/main" id="{4B879926-ABD6-C00B-1D6C-62767BEA6EED}"/>
              </a:ext>
            </a:extLst>
          </p:cNvPr>
          <p:cNvSpPr>
            <a:spLocks noGrp="1"/>
          </p:cNvSpPr>
          <p:nvPr>
            <p:ph idx="1"/>
          </p:nvPr>
        </p:nvSpPr>
        <p:spPr>
          <a:xfrm>
            <a:off x="233916" y="1185731"/>
            <a:ext cx="8814391" cy="5036932"/>
          </a:xfrm>
        </p:spPr>
        <p:txBody>
          <a:bodyPr>
            <a:noAutofit/>
          </a:bodyPr>
          <a:lstStyle/>
          <a:p>
            <a:pPr marL="0" indent="0">
              <a:buNone/>
            </a:pPr>
            <a:endParaRPr lang="en-US" sz="2000" b="1" i="1" dirty="0">
              <a:latin typeface="Arial" panose="020B0604020202020204" pitchFamily="34" charset="0"/>
              <a:cs typeface="Arial" panose="020B0604020202020204" pitchFamily="34" charset="0"/>
            </a:endParaRPr>
          </a:p>
          <a:p>
            <a:pPr marL="0" indent="0">
              <a:buNone/>
            </a:pPr>
            <a:r>
              <a:rPr lang="en-US" sz="2000" b="1" i="1" dirty="0">
                <a:latin typeface="Arial" panose="020B0604020202020204" pitchFamily="34" charset="0"/>
                <a:cs typeface="Arial" panose="020B0604020202020204" pitchFamily="34" charset="0"/>
              </a:rPr>
              <a:t>The Real or Authentic Problems Included:</a:t>
            </a:r>
            <a:endParaRPr lang="en-US" sz="2000" dirty="0">
              <a:latin typeface="Arial" panose="020B0604020202020204" pitchFamily="34" charset="0"/>
              <a:cs typeface="Arial" panose="020B0604020202020204" pitchFamily="34" charset="0"/>
            </a:endParaRPr>
          </a:p>
          <a:p>
            <a:pPr marL="514350" indent="-514350">
              <a:lnSpc>
                <a:spcPct val="100000"/>
              </a:lnSpc>
              <a:spcBef>
                <a:spcPts val="0"/>
              </a:spcBef>
              <a:spcAft>
                <a:spcPts val="1200"/>
              </a:spcAft>
              <a:buFont typeface="+mj-lt"/>
              <a:buAutoNum type="arabicPeriod"/>
            </a:pPr>
            <a:r>
              <a:rPr lang="en-US" sz="2000" dirty="0">
                <a:latin typeface="Arial" panose="020B0604020202020204" pitchFamily="34" charset="0"/>
                <a:cs typeface="Arial" panose="020B0604020202020204" pitchFamily="34" charset="0"/>
              </a:rPr>
              <a:t>Stamps were too large for use, since many times used in multiple combinations on packages, on a small parcels or tags, there was just </a:t>
            </a:r>
            <a:r>
              <a:rPr lang="en-US" sz="2000" b="1" dirty="0">
                <a:latin typeface="Arial" panose="020B0604020202020204" pitchFamily="34" charset="0"/>
                <a:cs typeface="Arial" panose="020B0604020202020204" pitchFamily="34" charset="0"/>
              </a:rPr>
              <a:t>not enough room </a:t>
            </a:r>
            <a:r>
              <a:rPr lang="en-US" sz="2000" dirty="0">
                <a:latin typeface="Arial" panose="020B0604020202020204" pitchFamily="34" charset="0"/>
                <a:cs typeface="Arial" panose="020B0604020202020204" pitchFamily="34" charset="0"/>
              </a:rPr>
              <a:t>on the face of the parcel for multiple stamps.</a:t>
            </a:r>
          </a:p>
          <a:p>
            <a:pPr marL="514350" indent="-514350">
              <a:lnSpc>
                <a:spcPct val="100000"/>
              </a:lnSpc>
              <a:spcBef>
                <a:spcPts val="0"/>
              </a:spcBef>
              <a:spcAft>
                <a:spcPts val="1200"/>
              </a:spcAft>
              <a:buFont typeface="+mj-lt"/>
              <a:buAutoNum type="arabicPeriod"/>
            </a:pPr>
            <a:r>
              <a:rPr lang="en-US" sz="2000" dirty="0">
                <a:latin typeface="Arial" panose="020B0604020202020204" pitchFamily="34" charset="0"/>
                <a:cs typeface="Arial" panose="020B0604020202020204" pitchFamily="34" charset="0"/>
              </a:rPr>
              <a:t>Another problem that made handling / managing difficult was the </a:t>
            </a:r>
            <a:r>
              <a:rPr lang="en-US" sz="2000" b="1" dirty="0">
                <a:latin typeface="Arial" panose="020B0604020202020204" pitchFamily="34" charset="0"/>
                <a:cs typeface="Arial" panose="020B0604020202020204" pitchFamily="34" charset="0"/>
              </a:rPr>
              <a:t>panel size </a:t>
            </a:r>
            <a:r>
              <a:rPr lang="en-US" sz="2000" dirty="0">
                <a:latin typeface="Arial" panose="020B0604020202020204" pitchFamily="34" charset="0"/>
                <a:cs typeface="Arial" panose="020B0604020202020204" pitchFamily="34" charset="0"/>
              </a:rPr>
              <a:t>(working sheet size) was 45 stamps, when, at that time, the postal clerks were familiar with sheet panels of 50 or 100 stamps.</a:t>
            </a:r>
          </a:p>
          <a:p>
            <a:pPr marL="514350" indent="-514350">
              <a:lnSpc>
                <a:spcPct val="100000"/>
              </a:lnSpc>
              <a:spcBef>
                <a:spcPts val="0"/>
              </a:spcBef>
              <a:spcAft>
                <a:spcPts val="1200"/>
              </a:spcAft>
              <a:buFont typeface="+mj-lt"/>
              <a:buAutoNum type="arabicPeriod"/>
            </a:pPr>
            <a:r>
              <a:rPr lang="en-US" sz="2000" dirty="0">
                <a:latin typeface="Arial" panose="020B0604020202020204" pitchFamily="34" charset="0"/>
                <a:cs typeface="Arial" panose="020B0604020202020204" pitchFamily="34" charset="0"/>
              </a:rPr>
              <a:t>Finally, the most loathsome factor was the </a:t>
            </a:r>
            <a:r>
              <a:rPr lang="en-US" sz="2000" b="1" dirty="0">
                <a:latin typeface="Arial" panose="020B0604020202020204" pitchFamily="34" charset="0"/>
                <a:cs typeface="Arial" panose="020B0604020202020204" pitchFamily="34" charset="0"/>
              </a:rPr>
              <a:t>increase in total additional stamp stock</a:t>
            </a:r>
            <a:r>
              <a:rPr lang="en-US" sz="2000" dirty="0">
                <a:latin typeface="Arial" panose="020B0604020202020204" pitchFamily="34" charset="0"/>
                <a:cs typeface="Arial" panose="020B0604020202020204" pitchFamily="34" charset="0"/>
              </a:rPr>
              <a:t> that each window clerk was forced to managed and this led to </a:t>
            </a:r>
            <a:r>
              <a:rPr lang="en-US" sz="2000" i="1" dirty="0">
                <a:latin typeface="Arial" panose="020B0604020202020204" pitchFamily="34" charset="0"/>
                <a:cs typeface="Arial" panose="020B0604020202020204" pitchFamily="34" charset="0"/>
              </a:rPr>
              <a:t>a dislike </a:t>
            </a:r>
            <a:r>
              <a:rPr lang="en-US" sz="2000" dirty="0">
                <a:latin typeface="Arial" panose="020B0604020202020204" pitchFamily="34" charset="0"/>
                <a:cs typeface="Arial" panose="020B0604020202020204" pitchFamily="34" charset="0"/>
              </a:rPr>
              <a:t>of the twelve new red parcel post and five green parcel post postage due issues.</a:t>
            </a:r>
          </a:p>
        </p:txBody>
      </p:sp>
      <p:sp>
        <p:nvSpPr>
          <p:cNvPr id="4" name="Rectangle 3">
            <a:extLst>
              <a:ext uri="{FF2B5EF4-FFF2-40B4-BE49-F238E27FC236}">
                <a16:creationId xmlns:a16="http://schemas.microsoft.com/office/drawing/2014/main" id="{413224B6-DF56-5802-5707-4EBF4235A5CF}"/>
              </a:ext>
            </a:extLst>
          </p:cNvPr>
          <p:cNvSpPr/>
          <p:nvPr/>
        </p:nvSpPr>
        <p:spPr>
          <a:xfrm>
            <a:off x="659219" y="64347"/>
            <a:ext cx="7985051" cy="1185851"/>
          </a:xfrm>
          <a:prstGeom prst="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tag with a cat on it&#10;&#10;AI-generated content may be incorrect.">
            <a:extLst>
              <a:ext uri="{FF2B5EF4-FFF2-40B4-BE49-F238E27FC236}">
                <a16:creationId xmlns:a16="http://schemas.microsoft.com/office/drawing/2014/main" id="{4F4B687E-1162-DEAE-7298-862CD443C50E}"/>
              </a:ext>
            </a:extLst>
          </p:cNvPr>
          <p:cNvPicPr>
            <a:picLocks noChangeAspect="1"/>
          </p:cNvPicPr>
          <p:nvPr/>
        </p:nvPicPr>
        <p:blipFill>
          <a:blip r:embed="rId2"/>
          <a:srcRect l="4682" t="17541" r="9136" b="25733"/>
          <a:stretch>
            <a:fillRect/>
          </a:stretch>
        </p:blipFill>
        <p:spPr>
          <a:xfrm>
            <a:off x="4657644" y="5350776"/>
            <a:ext cx="2836712" cy="1400345"/>
          </a:xfrm>
          <a:prstGeom prst="rect">
            <a:avLst/>
          </a:prstGeom>
        </p:spPr>
      </p:pic>
      <p:pic>
        <p:nvPicPr>
          <p:cNvPr id="8" name="Picture 7" descr="A tag with a handwritten message&#10;&#10;AI-generated content may be incorrect.">
            <a:extLst>
              <a:ext uri="{FF2B5EF4-FFF2-40B4-BE49-F238E27FC236}">
                <a16:creationId xmlns:a16="http://schemas.microsoft.com/office/drawing/2014/main" id="{B205A607-57F0-A651-8A22-1BD38A16CAA0}"/>
              </a:ext>
            </a:extLst>
          </p:cNvPr>
          <p:cNvPicPr>
            <a:picLocks noChangeAspect="1"/>
          </p:cNvPicPr>
          <p:nvPr/>
        </p:nvPicPr>
        <p:blipFill>
          <a:blip r:embed="rId3"/>
          <a:srcRect l="25400" t="8515" r="14445" b="2791"/>
          <a:stretch>
            <a:fillRect/>
          </a:stretch>
        </p:blipFill>
        <p:spPr>
          <a:xfrm rot="16200000">
            <a:off x="2513354" y="4670626"/>
            <a:ext cx="1402942" cy="2758047"/>
          </a:xfrm>
          <a:prstGeom prst="rect">
            <a:avLst/>
          </a:prstGeom>
        </p:spPr>
      </p:pic>
    </p:spTree>
    <p:extLst>
      <p:ext uri="{BB962C8B-B14F-4D97-AF65-F5344CB8AC3E}">
        <p14:creationId xmlns:p14="http://schemas.microsoft.com/office/powerpoint/2010/main" val="16201029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C16D2-8C00-2DED-ACE0-E9B0C158F07D}"/>
              </a:ext>
            </a:extLst>
          </p:cNvPr>
          <p:cNvSpPr>
            <a:spLocks noGrp="1"/>
          </p:cNvSpPr>
          <p:nvPr>
            <p:ph type="title"/>
          </p:nvPr>
        </p:nvSpPr>
        <p:spPr>
          <a:xfrm>
            <a:off x="387275" y="365126"/>
            <a:ext cx="8774537" cy="596775"/>
          </a:xfrm>
        </p:spPr>
        <p:txBody>
          <a:bodyPr>
            <a:normAutofit fontScale="90000"/>
          </a:bodyPr>
          <a:lstStyle/>
          <a:p>
            <a:r>
              <a:rPr lang="en-US" sz="3200" b="1" dirty="0">
                <a:latin typeface="Arial" panose="020B0604020202020204" pitchFamily="34" charset="0"/>
                <a:cs typeface="Arial" panose="020B0604020202020204" pitchFamily="34" charset="0"/>
              </a:rPr>
              <a:t>Parcel Post Essays / Proposals of Stamp Design</a:t>
            </a:r>
          </a:p>
        </p:txBody>
      </p:sp>
      <p:sp>
        <p:nvSpPr>
          <p:cNvPr id="3" name="Content Placeholder 2">
            <a:extLst>
              <a:ext uri="{FF2B5EF4-FFF2-40B4-BE49-F238E27FC236}">
                <a16:creationId xmlns:a16="http://schemas.microsoft.com/office/drawing/2014/main" id="{0086F84B-50B8-0132-DC78-3434B3992377}"/>
              </a:ext>
            </a:extLst>
          </p:cNvPr>
          <p:cNvSpPr>
            <a:spLocks noGrp="1"/>
          </p:cNvSpPr>
          <p:nvPr>
            <p:ph idx="1"/>
          </p:nvPr>
        </p:nvSpPr>
        <p:spPr>
          <a:xfrm>
            <a:off x="296883" y="1110810"/>
            <a:ext cx="8668987" cy="5591794"/>
          </a:xfrm>
        </p:spPr>
        <p:txBody>
          <a:bodyPr>
            <a:noAutofit/>
          </a:bodyPr>
          <a:lstStyle/>
          <a:p>
            <a:pPr marL="0" indent="0">
              <a:buNone/>
            </a:pPr>
            <a:r>
              <a:rPr lang="en-US" sz="2600" dirty="0">
                <a:latin typeface="Arial" panose="020B0604020202020204" pitchFamily="34" charset="0"/>
                <a:cs typeface="Arial" panose="020B0604020202020204" pitchFamily="34" charset="0"/>
              </a:rPr>
              <a:t>Many unissued designs were considered in the form of: </a:t>
            </a:r>
          </a:p>
          <a:p>
            <a:pPr marL="0" indent="0">
              <a:buNone/>
            </a:pPr>
            <a:r>
              <a:rPr lang="en-US" sz="2600" dirty="0">
                <a:latin typeface="Arial" panose="020B0604020202020204" pitchFamily="34" charset="0"/>
                <a:cs typeface="Arial" panose="020B0604020202020204" pitchFamily="34" charset="0"/>
              </a:rPr>
              <a:t>1) wash drawings and 2) sketches in black and white.</a:t>
            </a:r>
          </a:p>
          <a:p>
            <a:pPr marL="0" indent="0">
              <a:buNone/>
            </a:pPr>
            <a:r>
              <a:rPr lang="en-US" sz="2600" dirty="0">
                <a:latin typeface="Arial" panose="020B0604020202020204" pitchFamily="34" charset="0"/>
                <a:cs typeface="Arial" panose="020B0604020202020204" pitchFamily="34" charset="0"/>
              </a:rPr>
              <a:t>Of unissued designs, three preliminary designs with dies engraved with only one of them, the Q10 (50 cent issue) four die plates were made and stamps printed, but no stamps issued (destroyed).</a:t>
            </a:r>
          </a:p>
          <a:p>
            <a:pPr marL="0" indent="0">
              <a:buNone/>
            </a:pPr>
            <a:r>
              <a:rPr lang="en-US" sz="2600" b="1" dirty="0">
                <a:latin typeface="Arial" panose="020B0604020202020204" pitchFamily="34" charset="0"/>
                <a:cs typeface="Arial" panose="020B0604020202020204" pitchFamily="34" charset="0"/>
              </a:rPr>
              <a:t>Three of the four essays were originally in the Frank </a:t>
            </a:r>
            <a:r>
              <a:rPr lang="en-US" sz="2600" b="1" dirty="0" err="1">
                <a:latin typeface="Arial" panose="020B0604020202020204" pitchFamily="34" charset="0"/>
                <a:cs typeface="Arial" panose="020B0604020202020204" pitchFamily="34" charset="0"/>
              </a:rPr>
              <a:t>Hollowbush</a:t>
            </a:r>
            <a:r>
              <a:rPr lang="en-US" sz="2600" b="1" dirty="0">
                <a:latin typeface="Arial" panose="020B0604020202020204" pitchFamily="34" charset="0"/>
                <a:cs typeface="Arial" panose="020B0604020202020204" pitchFamily="34" charset="0"/>
              </a:rPr>
              <a:t> collection included: </a:t>
            </a:r>
          </a:p>
          <a:p>
            <a:pPr marL="514350" indent="-514350">
              <a:buFont typeface="+mj-lt"/>
              <a:buAutoNum type="arabicPeriod"/>
            </a:pPr>
            <a:r>
              <a:rPr lang="en-US" sz="2600" dirty="0">
                <a:latin typeface="Arial" panose="020B0604020202020204" pitchFamily="34" charset="0"/>
                <a:cs typeface="Arial" panose="020B0604020202020204" pitchFamily="34" charset="0"/>
              </a:rPr>
              <a:t>the 3-cent, Q3; </a:t>
            </a:r>
          </a:p>
          <a:p>
            <a:pPr marL="514350" indent="-514350">
              <a:buFont typeface="+mj-lt"/>
              <a:buAutoNum type="arabicPeriod"/>
            </a:pPr>
            <a:r>
              <a:rPr lang="en-US" sz="2600" dirty="0">
                <a:latin typeface="Arial" panose="020B0604020202020204" pitchFamily="34" charset="0"/>
                <a:cs typeface="Arial" panose="020B0604020202020204" pitchFamily="34" charset="0"/>
              </a:rPr>
              <a:t>the 20-cent, Q8; </a:t>
            </a:r>
          </a:p>
          <a:p>
            <a:pPr marL="514350" indent="-514350">
              <a:buFont typeface="+mj-lt"/>
              <a:buAutoNum type="arabicPeriod"/>
            </a:pPr>
            <a:r>
              <a:rPr lang="en-US" sz="2600" dirty="0">
                <a:latin typeface="Arial" panose="020B0604020202020204" pitchFamily="34" charset="0"/>
                <a:cs typeface="Arial" panose="020B0604020202020204" pitchFamily="34" charset="0"/>
              </a:rPr>
              <a:t>the 50-cent Q10; </a:t>
            </a:r>
          </a:p>
          <a:p>
            <a:pPr marL="514350" indent="-514350">
              <a:buFont typeface="+mj-lt"/>
              <a:buAutoNum type="arabicPeriod"/>
            </a:pPr>
            <a:r>
              <a:rPr lang="en-US" sz="2600" dirty="0">
                <a:latin typeface="Arial" panose="020B0604020202020204" pitchFamily="34" charset="0"/>
                <a:cs typeface="Arial" panose="020B0604020202020204" pitchFamily="34" charset="0"/>
              </a:rPr>
              <a:t>with a fourth essay recently surfacing, the 15-cent, Q7 issue.  </a:t>
            </a:r>
          </a:p>
        </p:txBody>
      </p:sp>
      <p:sp>
        <p:nvSpPr>
          <p:cNvPr id="4" name="Rectangle 3">
            <a:extLst>
              <a:ext uri="{FF2B5EF4-FFF2-40B4-BE49-F238E27FC236}">
                <a16:creationId xmlns:a16="http://schemas.microsoft.com/office/drawing/2014/main" id="{9AC3ADC6-0AC6-CBAA-1FCD-3E5D4BAEA76D}"/>
              </a:ext>
            </a:extLst>
          </p:cNvPr>
          <p:cNvSpPr/>
          <p:nvPr/>
        </p:nvSpPr>
        <p:spPr>
          <a:xfrm>
            <a:off x="296883" y="237506"/>
            <a:ext cx="8759379" cy="724395"/>
          </a:xfrm>
          <a:prstGeom prst="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145318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document with a few dollar bills&#10;&#10;AI-generated content may be incorrect.">
            <a:extLst>
              <a:ext uri="{FF2B5EF4-FFF2-40B4-BE49-F238E27FC236}">
                <a16:creationId xmlns:a16="http://schemas.microsoft.com/office/drawing/2014/main" id="{26863D5C-DBD9-3805-4385-8178F19E1968}"/>
              </a:ext>
            </a:extLst>
          </p:cNvPr>
          <p:cNvPicPr>
            <a:picLocks noGrp="1" noChangeAspect="1"/>
          </p:cNvPicPr>
          <p:nvPr>
            <p:ph idx="1"/>
          </p:nvPr>
        </p:nvPicPr>
        <p:blipFill>
          <a:blip r:embed="rId2"/>
          <a:srcRect l="66279"/>
          <a:stretch/>
        </p:blipFill>
        <p:spPr>
          <a:xfrm rot="16200000">
            <a:off x="3414944" y="-2669372"/>
            <a:ext cx="2612572" cy="8576118"/>
          </a:xfrm>
        </p:spPr>
      </p:pic>
      <p:pic>
        <p:nvPicPr>
          <p:cNvPr id="7" name="Picture 6" descr="A red and white postage stamps&#10;&#10;AI-generated content may be incorrect.">
            <a:extLst>
              <a:ext uri="{FF2B5EF4-FFF2-40B4-BE49-F238E27FC236}">
                <a16:creationId xmlns:a16="http://schemas.microsoft.com/office/drawing/2014/main" id="{B3E31DD5-E33B-9A0D-19E1-E837BBD564D6}"/>
              </a:ext>
            </a:extLst>
          </p:cNvPr>
          <p:cNvPicPr>
            <a:picLocks noChangeAspect="1"/>
          </p:cNvPicPr>
          <p:nvPr/>
        </p:nvPicPr>
        <p:blipFill>
          <a:blip r:embed="rId3"/>
          <a:srcRect l="49656" r="24981"/>
          <a:stretch/>
        </p:blipFill>
        <p:spPr>
          <a:xfrm>
            <a:off x="617517" y="3130015"/>
            <a:ext cx="1971303" cy="1316990"/>
          </a:xfrm>
          <a:prstGeom prst="rect">
            <a:avLst/>
          </a:prstGeom>
        </p:spPr>
      </p:pic>
      <p:pic>
        <p:nvPicPr>
          <p:cNvPr id="9" name="Picture 8" descr="Two red stamps with white text&#10;&#10;AI-generated content may be incorrect.">
            <a:extLst>
              <a:ext uri="{FF2B5EF4-FFF2-40B4-BE49-F238E27FC236}">
                <a16:creationId xmlns:a16="http://schemas.microsoft.com/office/drawing/2014/main" id="{011669BE-9224-C806-1EE6-AC3068FBC281}"/>
              </a:ext>
            </a:extLst>
          </p:cNvPr>
          <p:cNvPicPr>
            <a:picLocks noChangeAspect="1"/>
          </p:cNvPicPr>
          <p:nvPr/>
        </p:nvPicPr>
        <p:blipFill>
          <a:blip r:embed="rId4"/>
          <a:srcRect l="24599" r="50038"/>
          <a:stretch/>
        </p:blipFill>
        <p:spPr>
          <a:xfrm>
            <a:off x="6804561" y="3146208"/>
            <a:ext cx="1971303" cy="1300797"/>
          </a:xfrm>
          <a:prstGeom prst="rect">
            <a:avLst/>
          </a:prstGeom>
        </p:spPr>
      </p:pic>
      <p:pic>
        <p:nvPicPr>
          <p:cNvPr id="11" name="Picture 10" descr="Red stamps with a picture of a person and a horse&#10;&#10;AI-generated content may be incorrect.">
            <a:extLst>
              <a:ext uri="{FF2B5EF4-FFF2-40B4-BE49-F238E27FC236}">
                <a16:creationId xmlns:a16="http://schemas.microsoft.com/office/drawing/2014/main" id="{E50B59E8-F553-B5DF-E164-025288DCFDC8}"/>
              </a:ext>
            </a:extLst>
          </p:cNvPr>
          <p:cNvPicPr>
            <a:picLocks noChangeAspect="1"/>
          </p:cNvPicPr>
          <p:nvPr/>
        </p:nvPicPr>
        <p:blipFill>
          <a:blip r:embed="rId5"/>
          <a:srcRect l="74637"/>
          <a:stretch/>
        </p:blipFill>
        <p:spPr>
          <a:xfrm>
            <a:off x="3711039" y="3118297"/>
            <a:ext cx="1971303" cy="1328708"/>
          </a:xfrm>
          <a:prstGeom prst="rect">
            <a:avLst/>
          </a:prstGeom>
        </p:spPr>
      </p:pic>
      <p:pic>
        <p:nvPicPr>
          <p:cNvPr id="13" name="Picture 12" descr="A document with a few dollar bills&#10;&#10;AI-generated content may be incorrect.">
            <a:extLst>
              <a:ext uri="{FF2B5EF4-FFF2-40B4-BE49-F238E27FC236}">
                <a16:creationId xmlns:a16="http://schemas.microsoft.com/office/drawing/2014/main" id="{8FF47C91-6F62-ADEB-2BAE-56E65296B4D3}"/>
              </a:ext>
            </a:extLst>
          </p:cNvPr>
          <p:cNvPicPr>
            <a:picLocks noChangeAspect="1"/>
          </p:cNvPicPr>
          <p:nvPr/>
        </p:nvPicPr>
        <p:blipFill>
          <a:blip r:embed="rId2"/>
          <a:srcRect l="-1515" t="37212" r="81772" b="33178"/>
          <a:stretch/>
        </p:blipFill>
        <p:spPr>
          <a:xfrm rot="16200000">
            <a:off x="2529497" y="4102397"/>
            <a:ext cx="1870840" cy="3105975"/>
          </a:xfrm>
          <a:prstGeom prst="rect">
            <a:avLst/>
          </a:prstGeom>
        </p:spPr>
      </p:pic>
      <p:pic>
        <p:nvPicPr>
          <p:cNvPr id="15" name="Picture 14" descr="Red stamps with a picture of a person and a horse&#10;&#10;AI-generated content may be incorrect.">
            <a:extLst>
              <a:ext uri="{FF2B5EF4-FFF2-40B4-BE49-F238E27FC236}">
                <a16:creationId xmlns:a16="http://schemas.microsoft.com/office/drawing/2014/main" id="{D966D9C9-8972-804E-0093-9158556B3B2B}"/>
              </a:ext>
            </a:extLst>
          </p:cNvPr>
          <p:cNvPicPr>
            <a:picLocks noChangeAspect="1"/>
          </p:cNvPicPr>
          <p:nvPr/>
        </p:nvPicPr>
        <p:blipFill>
          <a:blip r:embed="rId5"/>
          <a:srcRect l="49809" r="24828"/>
          <a:stretch/>
        </p:blipFill>
        <p:spPr>
          <a:xfrm>
            <a:off x="4833258" y="4967281"/>
            <a:ext cx="1971303" cy="1328708"/>
          </a:xfrm>
          <a:prstGeom prst="rect">
            <a:avLst/>
          </a:prstGeom>
        </p:spPr>
      </p:pic>
      <p:cxnSp>
        <p:nvCxnSpPr>
          <p:cNvPr id="17" name="Straight Arrow Connector 16">
            <a:extLst>
              <a:ext uri="{FF2B5EF4-FFF2-40B4-BE49-F238E27FC236}">
                <a16:creationId xmlns:a16="http://schemas.microsoft.com/office/drawing/2014/main" id="{858A27DC-CC72-5E36-5FA3-11B7680B740E}"/>
              </a:ext>
            </a:extLst>
          </p:cNvPr>
          <p:cNvCxnSpPr/>
          <p:nvPr/>
        </p:nvCxnSpPr>
        <p:spPr>
          <a:xfrm>
            <a:off x="1534886" y="2393708"/>
            <a:ext cx="0" cy="713831"/>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B5D97EFA-A9AE-C6DF-CA8F-D11797F338BA}"/>
              </a:ext>
            </a:extLst>
          </p:cNvPr>
          <p:cNvCxnSpPr/>
          <p:nvPr/>
        </p:nvCxnSpPr>
        <p:spPr>
          <a:xfrm>
            <a:off x="7772394" y="2414967"/>
            <a:ext cx="0" cy="713831"/>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B141808C-7BD3-956A-C675-C122D0F79691}"/>
              </a:ext>
            </a:extLst>
          </p:cNvPr>
          <p:cNvCxnSpPr>
            <a:cxnSpLocks/>
          </p:cNvCxnSpPr>
          <p:nvPr/>
        </p:nvCxnSpPr>
        <p:spPr>
          <a:xfrm>
            <a:off x="4713510" y="2316869"/>
            <a:ext cx="0" cy="779140"/>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6553F395-5D63-2DE8-DE99-CE32D0EF585F}"/>
              </a:ext>
            </a:extLst>
          </p:cNvPr>
          <p:cNvCxnSpPr>
            <a:cxnSpLocks/>
          </p:cNvCxnSpPr>
          <p:nvPr/>
        </p:nvCxnSpPr>
        <p:spPr>
          <a:xfrm>
            <a:off x="4474030" y="5606140"/>
            <a:ext cx="348342" cy="0"/>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2" name="Oval 1">
            <a:extLst>
              <a:ext uri="{FF2B5EF4-FFF2-40B4-BE49-F238E27FC236}">
                <a16:creationId xmlns:a16="http://schemas.microsoft.com/office/drawing/2014/main" id="{91554101-6B84-BCB5-FE93-985D6EDBAF95}"/>
              </a:ext>
            </a:extLst>
          </p:cNvPr>
          <p:cNvSpPr/>
          <p:nvPr/>
        </p:nvSpPr>
        <p:spPr>
          <a:xfrm>
            <a:off x="2969111" y="5787611"/>
            <a:ext cx="1086522" cy="462578"/>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Oval 2">
            <a:extLst>
              <a:ext uri="{FF2B5EF4-FFF2-40B4-BE49-F238E27FC236}">
                <a16:creationId xmlns:a16="http://schemas.microsoft.com/office/drawing/2014/main" id="{6F6AFF73-FCED-94D3-026A-7DA1B21975DF}"/>
              </a:ext>
            </a:extLst>
          </p:cNvPr>
          <p:cNvSpPr/>
          <p:nvPr/>
        </p:nvSpPr>
        <p:spPr>
          <a:xfrm>
            <a:off x="5230018" y="5767885"/>
            <a:ext cx="1086522" cy="462578"/>
          </a:xfrm>
          <a:prstGeom prst="ellipse">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A6F07406-7779-425C-DF61-9BE262ECCC2B}"/>
              </a:ext>
            </a:extLst>
          </p:cNvPr>
          <p:cNvSpPr txBox="1"/>
          <p:nvPr/>
        </p:nvSpPr>
        <p:spPr>
          <a:xfrm>
            <a:off x="1000972" y="64541"/>
            <a:ext cx="7356221" cy="461665"/>
          </a:xfrm>
          <a:prstGeom prst="rect">
            <a:avLst/>
          </a:prstGeom>
          <a:noFill/>
        </p:spPr>
        <p:txBody>
          <a:bodyPr wrap="square" rtlCol="0">
            <a:spAutoFit/>
          </a:bodyPr>
          <a:lstStyle/>
          <a:p>
            <a:r>
              <a:rPr lang="en-US" sz="2400" b="1" dirty="0">
                <a:latin typeface="Arial" panose="020B0604020202020204" pitchFamily="34" charset="0"/>
                <a:cs typeface="Arial" panose="020B0604020202020204" pitchFamily="34" charset="0"/>
              </a:rPr>
              <a:t>Four Die Proofs Not Approved (in black &amp; white):</a:t>
            </a:r>
          </a:p>
        </p:txBody>
      </p:sp>
      <p:sp>
        <p:nvSpPr>
          <p:cNvPr id="6" name="Rectangle 5">
            <a:extLst>
              <a:ext uri="{FF2B5EF4-FFF2-40B4-BE49-F238E27FC236}">
                <a16:creationId xmlns:a16="http://schemas.microsoft.com/office/drawing/2014/main" id="{2403AD22-AD1E-80B1-2C54-65CF0142F032}"/>
              </a:ext>
            </a:extLst>
          </p:cNvPr>
          <p:cNvSpPr/>
          <p:nvPr/>
        </p:nvSpPr>
        <p:spPr>
          <a:xfrm>
            <a:off x="1022611" y="76111"/>
            <a:ext cx="7164463" cy="461665"/>
          </a:xfrm>
          <a:prstGeom prst="rect">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EF74D6A2-B49A-9F7B-03AA-5E6E08EB9C0C}"/>
              </a:ext>
            </a:extLst>
          </p:cNvPr>
          <p:cNvSpPr txBox="1"/>
          <p:nvPr/>
        </p:nvSpPr>
        <p:spPr>
          <a:xfrm>
            <a:off x="3619500" y="2796005"/>
            <a:ext cx="2257990" cy="369332"/>
          </a:xfrm>
          <a:prstGeom prst="rect">
            <a:avLst/>
          </a:prstGeom>
          <a:noFill/>
        </p:spPr>
        <p:txBody>
          <a:bodyPr wrap="none" rtlCol="0">
            <a:spAutoFit/>
          </a:bodyPr>
          <a:lstStyle/>
          <a:p>
            <a:r>
              <a:rPr lang="en-US" dirty="0"/>
              <a:t>Differences: next slide</a:t>
            </a:r>
          </a:p>
        </p:txBody>
      </p:sp>
    </p:spTree>
    <p:extLst>
      <p:ext uri="{BB962C8B-B14F-4D97-AF65-F5344CB8AC3E}">
        <p14:creationId xmlns:p14="http://schemas.microsoft.com/office/powerpoint/2010/main" val="41716458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A Wrong Airplane Design: This essay was engraved from a photograph of an airplane taken on the ground, so it has the aviator's feet of the controls and mail pouch dangling perilously near his head.">
            <a:hlinkClick r:id="rId2"/>
            <a:extLst>
              <a:ext uri="{FF2B5EF4-FFF2-40B4-BE49-F238E27FC236}">
                <a16:creationId xmlns:a16="http://schemas.microsoft.com/office/drawing/2014/main" id="{12877CBA-8D1E-AF4D-6F04-70F5BBBB41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368" y="823767"/>
            <a:ext cx="5032146" cy="335476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14C6AEA-7E1A-5CFC-6780-2B5C91E51BE2}"/>
              </a:ext>
            </a:extLst>
          </p:cNvPr>
          <p:cNvSpPr txBox="1"/>
          <p:nvPr/>
        </p:nvSpPr>
        <p:spPr>
          <a:xfrm>
            <a:off x="598338" y="155019"/>
            <a:ext cx="4190571" cy="584775"/>
          </a:xfrm>
          <a:prstGeom prst="rect">
            <a:avLst/>
          </a:prstGeom>
          <a:noFill/>
        </p:spPr>
        <p:txBody>
          <a:bodyPr wrap="none" rtlCol="0">
            <a:spAutoFit/>
          </a:bodyPr>
          <a:lstStyle/>
          <a:p>
            <a:r>
              <a:rPr lang="en-US" sz="3200" b="1" dirty="0">
                <a:latin typeface="Arial" panose="020B0604020202020204" pitchFamily="34" charset="0"/>
                <a:cs typeface="Arial" panose="020B0604020202020204" pitchFamily="34" charset="0"/>
              </a:rPr>
              <a:t>Q8 essay / proposal:</a:t>
            </a:r>
          </a:p>
        </p:txBody>
      </p:sp>
      <p:pic>
        <p:nvPicPr>
          <p:cNvPr id="6" name="Picture 5">
            <a:extLst>
              <a:ext uri="{FF2B5EF4-FFF2-40B4-BE49-F238E27FC236}">
                <a16:creationId xmlns:a16="http://schemas.microsoft.com/office/drawing/2014/main" id="{0B80B076-1AAD-FD2E-B83D-A2365FC69A77}"/>
              </a:ext>
            </a:extLst>
          </p:cNvPr>
          <p:cNvPicPr>
            <a:picLocks noChangeAspect="1"/>
          </p:cNvPicPr>
          <p:nvPr/>
        </p:nvPicPr>
        <p:blipFill>
          <a:blip r:embed="rId4"/>
          <a:stretch>
            <a:fillRect/>
          </a:stretch>
        </p:blipFill>
        <p:spPr>
          <a:xfrm>
            <a:off x="5274515" y="1189606"/>
            <a:ext cx="3822020" cy="2657999"/>
          </a:xfrm>
          <a:prstGeom prst="rect">
            <a:avLst/>
          </a:prstGeom>
        </p:spPr>
      </p:pic>
      <p:sp>
        <p:nvSpPr>
          <p:cNvPr id="7" name="TextBox 6">
            <a:extLst>
              <a:ext uri="{FF2B5EF4-FFF2-40B4-BE49-F238E27FC236}">
                <a16:creationId xmlns:a16="http://schemas.microsoft.com/office/drawing/2014/main" id="{E524E806-D93A-E471-5817-D147AC1A7E22}"/>
              </a:ext>
            </a:extLst>
          </p:cNvPr>
          <p:cNvSpPr txBox="1"/>
          <p:nvPr/>
        </p:nvSpPr>
        <p:spPr>
          <a:xfrm>
            <a:off x="255068" y="4288561"/>
            <a:ext cx="8901632" cy="2462213"/>
          </a:xfrm>
          <a:prstGeom prst="rect">
            <a:avLst/>
          </a:prstGeom>
          <a:noFill/>
        </p:spPr>
        <p:txBody>
          <a:bodyPr wrap="square" rtlCol="0">
            <a:spAutoFit/>
          </a:bodyPr>
          <a:lstStyle/>
          <a:p>
            <a:r>
              <a:rPr kumimoji="0" lang="en-US" altLang="en-US" sz="2200" b="1" i="0" u="none" strike="noStrike" cap="none" normalizeH="0" baseline="0" dirty="0">
                <a:ln>
                  <a:noFill/>
                </a:ln>
                <a:solidFill>
                  <a:schemeClr val="tx1"/>
                </a:solidFill>
                <a:effectLst/>
                <a:latin typeface="Arial" panose="020B0604020202020204" pitchFamily="34" charset="0"/>
              </a:rPr>
              <a:t>A Wrong Airplane Design: </a:t>
            </a:r>
            <a:r>
              <a:rPr kumimoji="0" lang="en-US" altLang="en-US" sz="2200" b="0" i="0" u="none" strike="noStrike" cap="none" normalizeH="0" baseline="0" dirty="0">
                <a:ln>
                  <a:noFill/>
                </a:ln>
                <a:solidFill>
                  <a:schemeClr val="tx1"/>
                </a:solidFill>
                <a:effectLst/>
                <a:latin typeface="Arial" panose="020B0604020202020204" pitchFamily="34" charset="0"/>
              </a:rPr>
              <a:t>This essay (left image) was engraved from a photograph of an airplane taken on the ground, so it has the aviator's feet in a strange position and mail pouch dangling perilously near his head.  The mail bag “No 1” is at his right (blue arrow) while another sack hangs loosely out of the plane (green arrow; all these features are difficult to discern in the essay due to half-tone illustration).  </a:t>
            </a:r>
            <a:r>
              <a:rPr lang="en-US" altLang="en-US" sz="2200" dirty="0">
                <a:latin typeface="Arial" panose="020B0604020202020204" pitchFamily="34" charset="0"/>
              </a:rPr>
              <a:t>Mail bag in Q8 issue evident, right stamp, (yellow arrow).</a:t>
            </a:r>
            <a:endParaRPr kumimoji="0" lang="en-US" altLang="en-US" sz="2200" b="0" i="0" u="none" strike="noStrike" cap="none" normalizeH="0" baseline="0" dirty="0">
              <a:ln>
                <a:noFill/>
              </a:ln>
              <a:solidFill>
                <a:schemeClr val="tx1"/>
              </a:solidFill>
              <a:effectLst/>
              <a:latin typeface="Arial" panose="020B0604020202020204" pitchFamily="34" charset="0"/>
            </a:endParaRPr>
          </a:p>
        </p:txBody>
      </p:sp>
      <p:sp>
        <p:nvSpPr>
          <p:cNvPr id="8" name="TextBox 7">
            <a:extLst>
              <a:ext uri="{FF2B5EF4-FFF2-40B4-BE49-F238E27FC236}">
                <a16:creationId xmlns:a16="http://schemas.microsoft.com/office/drawing/2014/main" id="{4CD2A140-0B54-556F-1DB2-36A6194DBC30}"/>
              </a:ext>
            </a:extLst>
          </p:cNvPr>
          <p:cNvSpPr txBox="1"/>
          <p:nvPr/>
        </p:nvSpPr>
        <p:spPr>
          <a:xfrm>
            <a:off x="6072349" y="716469"/>
            <a:ext cx="2153154" cy="461665"/>
          </a:xfrm>
          <a:prstGeom prst="rect">
            <a:avLst/>
          </a:prstGeom>
          <a:noFill/>
        </p:spPr>
        <p:txBody>
          <a:bodyPr wrap="none" rtlCol="0">
            <a:spAutoFit/>
          </a:bodyPr>
          <a:lstStyle/>
          <a:p>
            <a:r>
              <a:rPr lang="en-US" sz="2400" b="1" dirty="0"/>
              <a:t>Actual Q8 Issue</a:t>
            </a:r>
          </a:p>
        </p:txBody>
      </p:sp>
      <p:sp>
        <p:nvSpPr>
          <p:cNvPr id="9" name="Oval 8">
            <a:extLst>
              <a:ext uri="{FF2B5EF4-FFF2-40B4-BE49-F238E27FC236}">
                <a16:creationId xmlns:a16="http://schemas.microsoft.com/office/drawing/2014/main" id="{A71813C0-9E0C-35C1-6583-6B289B3E8478}"/>
              </a:ext>
            </a:extLst>
          </p:cNvPr>
          <p:cNvSpPr/>
          <p:nvPr/>
        </p:nvSpPr>
        <p:spPr>
          <a:xfrm>
            <a:off x="1781299" y="1579418"/>
            <a:ext cx="977142" cy="1472540"/>
          </a:xfrm>
          <a:prstGeom prst="ellipse">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7AAA5CA3-16AE-CE6A-0CEE-9A0AEC3AD1D8}"/>
              </a:ext>
            </a:extLst>
          </p:cNvPr>
          <p:cNvSpPr/>
          <p:nvPr/>
        </p:nvSpPr>
        <p:spPr>
          <a:xfrm>
            <a:off x="598338" y="187286"/>
            <a:ext cx="4190571" cy="584775"/>
          </a:xfrm>
          <a:prstGeom prst="rect">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B2AB629D-A733-6A2E-AD1E-9949C7396FE0}"/>
              </a:ext>
            </a:extLst>
          </p:cNvPr>
          <p:cNvSpPr/>
          <p:nvPr/>
        </p:nvSpPr>
        <p:spPr>
          <a:xfrm>
            <a:off x="6315691" y="1636818"/>
            <a:ext cx="977142" cy="1472540"/>
          </a:xfrm>
          <a:prstGeom prst="ellipse">
            <a:avLst/>
          </a:prstGeom>
          <a:noFill/>
          <a:ln w="508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a:extLst>
              <a:ext uri="{FF2B5EF4-FFF2-40B4-BE49-F238E27FC236}">
                <a16:creationId xmlns:a16="http://schemas.microsoft.com/office/drawing/2014/main" id="{3847EF36-ADF8-2E8E-23D5-91B809E11694}"/>
              </a:ext>
            </a:extLst>
          </p:cNvPr>
          <p:cNvCxnSpPr>
            <a:cxnSpLocks/>
          </p:cNvCxnSpPr>
          <p:nvPr/>
        </p:nvCxnSpPr>
        <p:spPr>
          <a:xfrm>
            <a:off x="6921499" y="1726502"/>
            <a:ext cx="0" cy="512323"/>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D27C01B1-72BD-C386-BF1B-EAAB9EAEACE8}"/>
              </a:ext>
            </a:extLst>
          </p:cNvPr>
          <p:cNvCxnSpPr>
            <a:cxnSpLocks/>
          </p:cNvCxnSpPr>
          <p:nvPr/>
        </p:nvCxnSpPr>
        <p:spPr>
          <a:xfrm flipV="1">
            <a:off x="1970321" y="2601684"/>
            <a:ext cx="0" cy="533404"/>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4" name="Straight Arrow Connector 3">
            <a:extLst>
              <a:ext uri="{FF2B5EF4-FFF2-40B4-BE49-F238E27FC236}">
                <a16:creationId xmlns:a16="http://schemas.microsoft.com/office/drawing/2014/main" id="{4A7CB3A6-B5D4-5BCD-474A-35F029A018FE}"/>
              </a:ext>
            </a:extLst>
          </p:cNvPr>
          <p:cNvCxnSpPr>
            <a:cxnSpLocks/>
          </p:cNvCxnSpPr>
          <p:nvPr/>
        </p:nvCxnSpPr>
        <p:spPr>
          <a:xfrm flipV="1">
            <a:off x="2212271" y="2468734"/>
            <a:ext cx="0" cy="533404"/>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65694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223FB-D56A-255B-3F41-9428549F029E}"/>
              </a:ext>
            </a:extLst>
          </p:cNvPr>
          <p:cNvSpPr>
            <a:spLocks noGrp="1"/>
          </p:cNvSpPr>
          <p:nvPr>
            <p:ph type="title"/>
          </p:nvPr>
        </p:nvSpPr>
        <p:spPr>
          <a:xfrm>
            <a:off x="521970" y="195944"/>
            <a:ext cx="8352064" cy="587828"/>
          </a:xfrm>
        </p:spPr>
        <p:txBody>
          <a:bodyPr>
            <a:normAutofit fontScale="90000"/>
          </a:bodyPr>
          <a:lstStyle/>
          <a:p>
            <a:r>
              <a:rPr lang="en-US" sz="3200" b="1" dirty="0">
                <a:latin typeface="Arial" panose="020B0604020202020204" pitchFamily="34" charset="0"/>
                <a:cs typeface="Arial" panose="020B0604020202020204" pitchFamily="34" charset="0"/>
              </a:rPr>
              <a:t>Some Parcel Post (Q5, Q8 and Q12 Die Proofs)</a:t>
            </a:r>
          </a:p>
        </p:txBody>
      </p:sp>
      <p:pic>
        <p:nvPicPr>
          <p:cNvPr id="5" name="Content Placeholder 4" descr="A red and white paper money&#10;&#10;AI-generated content may be incorrect.">
            <a:extLst>
              <a:ext uri="{FF2B5EF4-FFF2-40B4-BE49-F238E27FC236}">
                <a16:creationId xmlns:a16="http://schemas.microsoft.com/office/drawing/2014/main" id="{4708C2AB-3000-BF82-817B-A301222182BC}"/>
              </a:ext>
            </a:extLst>
          </p:cNvPr>
          <p:cNvPicPr>
            <a:picLocks noGrp="1" noChangeAspect="1"/>
          </p:cNvPicPr>
          <p:nvPr>
            <p:ph idx="1"/>
          </p:nvPr>
        </p:nvPicPr>
        <p:blipFill>
          <a:blip r:embed="rId3"/>
          <a:stretch>
            <a:fillRect/>
          </a:stretch>
        </p:blipFill>
        <p:spPr>
          <a:xfrm>
            <a:off x="628650" y="1148255"/>
            <a:ext cx="7886700" cy="1874308"/>
          </a:xfrm>
        </p:spPr>
      </p:pic>
      <p:sp>
        <p:nvSpPr>
          <p:cNvPr id="6" name="TextBox 5">
            <a:extLst>
              <a:ext uri="{FF2B5EF4-FFF2-40B4-BE49-F238E27FC236}">
                <a16:creationId xmlns:a16="http://schemas.microsoft.com/office/drawing/2014/main" id="{A42C639F-CD2F-49E1-B970-7E16A1362B5A}"/>
              </a:ext>
            </a:extLst>
          </p:cNvPr>
          <p:cNvSpPr txBox="1"/>
          <p:nvPr/>
        </p:nvSpPr>
        <p:spPr>
          <a:xfrm>
            <a:off x="326571" y="3258886"/>
            <a:ext cx="8654143" cy="3416320"/>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“Carmine” or “carmine rose” color of the parcel post issues found in catalogs, also some “lake” color issues of Q2 have been documented.</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Full size paper sheets carried 180 stamps, with 10 wide by 18 high.  Then cut into four quadrant sheets: down the middle, both vertically and horizontally, to give four panes of 45 stamps.  Paper used for all issues was USPS single line watermark with a 12-gauge perforation.</a:t>
            </a:r>
          </a:p>
        </p:txBody>
      </p:sp>
      <p:sp>
        <p:nvSpPr>
          <p:cNvPr id="3" name="Rectangle 2">
            <a:extLst>
              <a:ext uri="{FF2B5EF4-FFF2-40B4-BE49-F238E27FC236}">
                <a16:creationId xmlns:a16="http://schemas.microsoft.com/office/drawing/2014/main" id="{22AC95AA-0815-10DF-E004-3966958A59FE}"/>
              </a:ext>
            </a:extLst>
          </p:cNvPr>
          <p:cNvSpPr/>
          <p:nvPr/>
        </p:nvSpPr>
        <p:spPr>
          <a:xfrm>
            <a:off x="476250" y="195944"/>
            <a:ext cx="8352064" cy="587828"/>
          </a:xfrm>
          <a:prstGeom prst="rect">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269143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A5A39-95B0-66EB-7C2E-2F6381BB4F2E}"/>
              </a:ext>
            </a:extLst>
          </p:cNvPr>
          <p:cNvSpPr>
            <a:spLocks noGrp="1"/>
          </p:cNvSpPr>
          <p:nvPr>
            <p:ph type="title"/>
          </p:nvPr>
        </p:nvSpPr>
        <p:spPr>
          <a:xfrm>
            <a:off x="629840" y="353025"/>
            <a:ext cx="7634483" cy="445625"/>
          </a:xfrm>
        </p:spPr>
        <p:txBody>
          <a:bodyPr anchor="b">
            <a:noAutofit/>
          </a:bodyPr>
          <a:lstStyle/>
          <a:p>
            <a:r>
              <a:rPr lang="en-US" b="1" dirty="0">
                <a:latin typeface="Arial" panose="020B0604020202020204" pitchFamily="34" charset="0"/>
                <a:cs typeface="Arial" panose="020B0604020202020204" pitchFamily="34" charset="0"/>
              </a:rPr>
              <a:t>A retouched die plate for Q3 issue</a:t>
            </a:r>
          </a:p>
        </p:txBody>
      </p:sp>
      <p:pic>
        <p:nvPicPr>
          <p:cNvPr id="5" name="Content Placeholder 4">
            <a:extLst>
              <a:ext uri="{FF2B5EF4-FFF2-40B4-BE49-F238E27FC236}">
                <a16:creationId xmlns:a16="http://schemas.microsoft.com/office/drawing/2014/main" id="{40D98EBB-671A-E1BC-03C3-42CBB9CA37D7}"/>
              </a:ext>
            </a:extLst>
          </p:cNvPr>
          <p:cNvPicPr>
            <a:picLocks noGrp="1" noChangeAspect="1"/>
          </p:cNvPicPr>
          <p:nvPr>
            <p:ph idx="1"/>
          </p:nvPr>
        </p:nvPicPr>
        <p:blipFill>
          <a:blip r:embed="rId2"/>
          <a:srcRect l="11719" t="14420" r="10174" b="13306"/>
          <a:stretch>
            <a:fillRect/>
          </a:stretch>
        </p:blipFill>
        <p:spPr>
          <a:xfrm>
            <a:off x="4685825" y="1606017"/>
            <a:ext cx="4416158" cy="3023856"/>
          </a:xfrm>
          <a:prstGeom prst="rect">
            <a:avLst/>
          </a:prstGeom>
          <a:noFill/>
        </p:spPr>
      </p:pic>
      <p:pic>
        <p:nvPicPr>
          <p:cNvPr id="4" name="Picture 3">
            <a:extLst>
              <a:ext uri="{FF2B5EF4-FFF2-40B4-BE49-F238E27FC236}">
                <a16:creationId xmlns:a16="http://schemas.microsoft.com/office/drawing/2014/main" id="{0C766003-E996-C3D3-EEF3-2BFAECA87024}"/>
              </a:ext>
            </a:extLst>
          </p:cNvPr>
          <p:cNvPicPr>
            <a:picLocks noChangeAspect="1"/>
          </p:cNvPicPr>
          <p:nvPr/>
        </p:nvPicPr>
        <p:blipFill>
          <a:blip r:embed="rId3"/>
          <a:stretch>
            <a:fillRect/>
          </a:stretch>
        </p:blipFill>
        <p:spPr>
          <a:xfrm rot="16200000">
            <a:off x="703763" y="898992"/>
            <a:ext cx="3415305" cy="4419805"/>
          </a:xfrm>
          <a:prstGeom prst="rect">
            <a:avLst/>
          </a:prstGeom>
        </p:spPr>
      </p:pic>
      <p:grpSp>
        <p:nvGrpSpPr>
          <p:cNvPr id="32" name="Group 31">
            <a:extLst>
              <a:ext uri="{FF2B5EF4-FFF2-40B4-BE49-F238E27FC236}">
                <a16:creationId xmlns:a16="http://schemas.microsoft.com/office/drawing/2014/main" id="{04278EAF-B604-9E4E-EB2F-15DECB4295A1}"/>
              </a:ext>
            </a:extLst>
          </p:cNvPr>
          <p:cNvGrpSpPr/>
          <p:nvPr/>
        </p:nvGrpSpPr>
        <p:grpSpPr>
          <a:xfrm>
            <a:off x="5989676" y="4926412"/>
            <a:ext cx="1743739" cy="1743739"/>
            <a:chOff x="5989676" y="4926412"/>
            <a:chExt cx="1743739" cy="1743739"/>
          </a:xfrm>
        </p:grpSpPr>
        <p:sp>
          <p:nvSpPr>
            <p:cNvPr id="9" name="Right Triangle 8">
              <a:extLst>
                <a:ext uri="{FF2B5EF4-FFF2-40B4-BE49-F238E27FC236}">
                  <a16:creationId xmlns:a16="http://schemas.microsoft.com/office/drawing/2014/main" id="{6ABFE532-E739-AB08-3684-9A16BDAEC302}"/>
                </a:ext>
              </a:extLst>
            </p:cNvPr>
            <p:cNvSpPr/>
            <p:nvPr/>
          </p:nvSpPr>
          <p:spPr>
            <a:xfrm rot="16200000">
              <a:off x="5989676" y="4926412"/>
              <a:ext cx="1743739" cy="1743739"/>
            </a:xfrm>
            <a:prstGeom prst="rtTriangle">
              <a:avLst/>
            </a:prstGeom>
            <a:noFill/>
            <a:ln w="317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23630DF6-C273-71C2-E598-E5A9560F39C6}"/>
                </a:ext>
              </a:extLst>
            </p:cNvPr>
            <p:cNvCxnSpPr>
              <a:cxnSpLocks/>
            </p:cNvCxnSpPr>
            <p:nvPr/>
          </p:nvCxnSpPr>
          <p:spPr>
            <a:xfrm flipH="1">
              <a:off x="7056120" y="5593572"/>
              <a:ext cx="677295"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272996D4-8181-904E-2F53-FC93077BF35D}"/>
                </a:ext>
              </a:extLst>
            </p:cNvPr>
            <p:cNvCxnSpPr>
              <a:cxnSpLocks/>
            </p:cNvCxnSpPr>
            <p:nvPr/>
          </p:nvCxnSpPr>
          <p:spPr>
            <a:xfrm>
              <a:off x="6743700" y="5920740"/>
              <a:ext cx="989715"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4305ACD-C47E-CC6C-1B19-754A9B9F62CD}"/>
                </a:ext>
              </a:extLst>
            </p:cNvPr>
            <p:cNvCxnSpPr>
              <a:cxnSpLocks/>
            </p:cNvCxnSpPr>
            <p:nvPr/>
          </p:nvCxnSpPr>
          <p:spPr>
            <a:xfrm>
              <a:off x="6377940" y="6294120"/>
              <a:ext cx="1347855"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0E5F7A53-DBB0-A031-8D4A-32F43BADC4D0}"/>
                </a:ext>
              </a:extLst>
            </p:cNvPr>
            <p:cNvCxnSpPr/>
            <p:nvPr/>
          </p:nvCxnSpPr>
          <p:spPr>
            <a:xfrm flipH="1">
              <a:off x="7383780" y="5273040"/>
              <a:ext cx="349635"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14F322AC-08AF-1CD5-C872-8AC926A83965}"/>
                </a:ext>
              </a:extLst>
            </p:cNvPr>
            <p:cNvCxnSpPr/>
            <p:nvPr/>
          </p:nvCxnSpPr>
          <p:spPr>
            <a:xfrm>
              <a:off x="7383780" y="5281152"/>
              <a:ext cx="0" cy="1388999"/>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098EB7D-51AB-8946-A425-08AC94A260F8}"/>
                </a:ext>
              </a:extLst>
            </p:cNvPr>
            <p:cNvCxnSpPr/>
            <p:nvPr/>
          </p:nvCxnSpPr>
          <p:spPr>
            <a:xfrm>
              <a:off x="7056120" y="5593572"/>
              <a:ext cx="0" cy="1076579"/>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A38E53E-9CE0-C2EA-DC1F-53D37ACC7F00}"/>
                </a:ext>
              </a:extLst>
            </p:cNvPr>
            <p:cNvCxnSpPr/>
            <p:nvPr/>
          </p:nvCxnSpPr>
          <p:spPr>
            <a:xfrm>
              <a:off x="6743700" y="5920740"/>
              <a:ext cx="0" cy="749411"/>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56F07663-7572-2CFB-D9C0-279ED49C61C2}"/>
                </a:ext>
              </a:extLst>
            </p:cNvPr>
            <p:cNvCxnSpPr/>
            <p:nvPr/>
          </p:nvCxnSpPr>
          <p:spPr>
            <a:xfrm>
              <a:off x="6377940" y="6294120"/>
              <a:ext cx="0" cy="376031"/>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34" name="Right Triangle 33">
            <a:extLst>
              <a:ext uri="{FF2B5EF4-FFF2-40B4-BE49-F238E27FC236}">
                <a16:creationId xmlns:a16="http://schemas.microsoft.com/office/drawing/2014/main" id="{38DF412E-7DBA-F19A-CA16-5F2292800B93}"/>
              </a:ext>
            </a:extLst>
          </p:cNvPr>
          <p:cNvSpPr/>
          <p:nvPr/>
        </p:nvSpPr>
        <p:spPr>
          <a:xfrm rot="16200000">
            <a:off x="1432916" y="4926412"/>
            <a:ext cx="1743739" cy="1743739"/>
          </a:xfrm>
          <a:prstGeom prst="rtTriangle">
            <a:avLst/>
          </a:prstGeom>
          <a:noFill/>
          <a:ln w="317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Connector 37">
            <a:extLst>
              <a:ext uri="{FF2B5EF4-FFF2-40B4-BE49-F238E27FC236}">
                <a16:creationId xmlns:a16="http://schemas.microsoft.com/office/drawing/2014/main" id="{0EC1AD80-D68E-78AB-2EDC-E3086A2C0F36}"/>
              </a:ext>
            </a:extLst>
          </p:cNvPr>
          <p:cNvCxnSpPr/>
          <p:nvPr/>
        </p:nvCxnSpPr>
        <p:spPr>
          <a:xfrm flipH="1">
            <a:off x="2827020" y="5273040"/>
            <a:ext cx="349635"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FB46808-EAC8-474A-1477-53EEFA716DA0}"/>
              </a:ext>
            </a:extLst>
          </p:cNvPr>
          <p:cNvCxnSpPr/>
          <p:nvPr/>
        </p:nvCxnSpPr>
        <p:spPr>
          <a:xfrm>
            <a:off x="2827020" y="5281152"/>
            <a:ext cx="0" cy="1388999"/>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75F8DF2C-DD22-2368-BAE8-D66B4997EFF8}"/>
              </a:ext>
            </a:extLst>
          </p:cNvPr>
          <p:cNvCxnSpPr/>
          <p:nvPr/>
        </p:nvCxnSpPr>
        <p:spPr>
          <a:xfrm>
            <a:off x="2499360" y="5593572"/>
            <a:ext cx="0" cy="1076579"/>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B76E1BF3-41EF-B46C-B027-DBE76F30C65C}"/>
              </a:ext>
            </a:extLst>
          </p:cNvPr>
          <p:cNvCxnSpPr/>
          <p:nvPr/>
        </p:nvCxnSpPr>
        <p:spPr>
          <a:xfrm>
            <a:off x="2186940" y="5920740"/>
            <a:ext cx="0" cy="749411"/>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9BF8A993-08A8-B38F-3D6E-F2E0537B09FD}"/>
              </a:ext>
            </a:extLst>
          </p:cNvPr>
          <p:cNvCxnSpPr/>
          <p:nvPr/>
        </p:nvCxnSpPr>
        <p:spPr>
          <a:xfrm>
            <a:off x="1821180" y="6294120"/>
            <a:ext cx="0" cy="376031"/>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
        <p:nvSpPr>
          <p:cNvPr id="44" name="Right Arrow 43">
            <a:extLst>
              <a:ext uri="{FF2B5EF4-FFF2-40B4-BE49-F238E27FC236}">
                <a16:creationId xmlns:a16="http://schemas.microsoft.com/office/drawing/2014/main" id="{E5840776-088B-76A7-7DE3-AB85F2C7100D}"/>
              </a:ext>
            </a:extLst>
          </p:cNvPr>
          <p:cNvSpPr/>
          <p:nvPr/>
        </p:nvSpPr>
        <p:spPr>
          <a:xfrm>
            <a:off x="3832860" y="5379720"/>
            <a:ext cx="2156815" cy="289560"/>
          </a:xfrm>
          <a:prstGeom prst="rightArrow">
            <a:avLst/>
          </a:prstGeom>
          <a:solidFill>
            <a:srgbClr val="00B050"/>
          </a:solidFill>
          <a:ln w="508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Box 44">
            <a:extLst>
              <a:ext uri="{FF2B5EF4-FFF2-40B4-BE49-F238E27FC236}">
                <a16:creationId xmlns:a16="http://schemas.microsoft.com/office/drawing/2014/main" id="{147B604D-A5F9-A768-227E-9DCC91000499}"/>
              </a:ext>
            </a:extLst>
          </p:cNvPr>
          <p:cNvSpPr txBox="1"/>
          <p:nvPr/>
        </p:nvSpPr>
        <p:spPr>
          <a:xfrm>
            <a:off x="4030980" y="5646420"/>
            <a:ext cx="1515095" cy="369332"/>
          </a:xfrm>
          <a:prstGeom prst="rect">
            <a:avLst/>
          </a:prstGeom>
          <a:noFill/>
        </p:spPr>
        <p:txBody>
          <a:bodyPr wrap="none" rtlCol="0">
            <a:spAutoFit/>
          </a:bodyPr>
          <a:lstStyle/>
          <a:p>
            <a:r>
              <a:rPr lang="en-US" dirty="0"/>
              <a:t>Die retouched</a:t>
            </a:r>
          </a:p>
        </p:txBody>
      </p:sp>
      <p:sp>
        <p:nvSpPr>
          <p:cNvPr id="46" name="Oval 45">
            <a:extLst>
              <a:ext uri="{FF2B5EF4-FFF2-40B4-BE49-F238E27FC236}">
                <a16:creationId xmlns:a16="http://schemas.microsoft.com/office/drawing/2014/main" id="{CEC0D10A-812C-544C-B7D6-ECF426156B5F}"/>
              </a:ext>
            </a:extLst>
          </p:cNvPr>
          <p:cNvSpPr/>
          <p:nvPr/>
        </p:nvSpPr>
        <p:spPr>
          <a:xfrm>
            <a:off x="8070112" y="3530009"/>
            <a:ext cx="872376" cy="808908"/>
          </a:xfrm>
          <a:prstGeom prst="ellipse">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B2E76C1F-9303-635C-DE5C-513890FDC68F}"/>
              </a:ext>
            </a:extLst>
          </p:cNvPr>
          <p:cNvSpPr/>
          <p:nvPr/>
        </p:nvSpPr>
        <p:spPr>
          <a:xfrm>
            <a:off x="629840" y="233916"/>
            <a:ext cx="6753940" cy="564734"/>
          </a:xfrm>
          <a:prstGeom prst="rect">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857230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87E2FD-9487-8E76-52AE-A6E1EAB68A9D}"/>
              </a:ext>
            </a:extLst>
          </p:cNvPr>
          <p:cNvSpPr>
            <a:spLocks noGrp="1"/>
          </p:cNvSpPr>
          <p:nvPr>
            <p:ph idx="1"/>
          </p:nvPr>
        </p:nvSpPr>
        <p:spPr>
          <a:xfrm>
            <a:off x="75800" y="159725"/>
            <a:ext cx="9168327" cy="1981045"/>
          </a:xfrm>
        </p:spPr>
        <p:txBody>
          <a:bodyPr>
            <a:noAutofit/>
          </a:bodyPr>
          <a:lstStyle/>
          <a:p>
            <a:pPr marL="0" indent="0" algn="ctr">
              <a:lnSpc>
                <a:spcPct val="100000"/>
              </a:lnSpc>
              <a:spcBef>
                <a:spcPts val="0"/>
              </a:spcBef>
              <a:buNone/>
            </a:pPr>
            <a:r>
              <a:rPr lang="en-US" b="1" dirty="0"/>
              <a:t>PP Stamps Illustrated Themes of Early Mail Delivery:</a:t>
            </a:r>
            <a:r>
              <a:rPr lang="en-US" sz="2400" b="1" dirty="0"/>
              <a:t> </a:t>
            </a:r>
          </a:p>
          <a:p>
            <a:pPr marL="457200" indent="-514350">
              <a:lnSpc>
                <a:spcPct val="100000"/>
              </a:lnSpc>
              <a:spcBef>
                <a:spcPts val="0"/>
              </a:spcBef>
              <a:buFont typeface="+mj-lt"/>
              <a:buAutoNum type="arabicPeriod"/>
            </a:pPr>
            <a:r>
              <a:rPr lang="en-US" sz="2400" dirty="0"/>
              <a:t>Working Personnel of the Postal Service </a:t>
            </a:r>
          </a:p>
          <a:p>
            <a:pPr marL="457200" indent="-514350">
              <a:lnSpc>
                <a:spcPct val="100000"/>
              </a:lnSpc>
              <a:spcBef>
                <a:spcPts val="0"/>
              </a:spcBef>
              <a:buFont typeface="+mj-lt"/>
              <a:buAutoNum type="arabicPeriod"/>
            </a:pPr>
            <a:r>
              <a:rPr lang="en-US" sz="2400" dirty="0"/>
              <a:t>Ways of Transportation of Mail</a:t>
            </a:r>
          </a:p>
          <a:p>
            <a:pPr marL="457200" indent="-514350">
              <a:lnSpc>
                <a:spcPct val="100000"/>
              </a:lnSpc>
              <a:spcBef>
                <a:spcPts val="0"/>
              </a:spcBef>
              <a:buFont typeface="+mj-lt"/>
              <a:buAutoNum type="arabicPeriod"/>
            </a:pPr>
            <a:r>
              <a:rPr lang="en-US" sz="2400" dirty="0"/>
              <a:t>U.S. Manufacturing and Agriculture Interests</a:t>
            </a:r>
            <a:endParaRPr lang="en-US" sz="2400" dirty="0">
              <a:latin typeface="Arial" panose="020B0604020202020204" pitchFamily="34" charset="0"/>
              <a:cs typeface="Arial" panose="020B0604020202020204" pitchFamily="34" charset="0"/>
            </a:endParaRPr>
          </a:p>
        </p:txBody>
      </p:sp>
      <p:graphicFrame>
        <p:nvGraphicFramePr>
          <p:cNvPr id="4" name="Object 3">
            <a:extLst>
              <a:ext uri="{FF2B5EF4-FFF2-40B4-BE49-F238E27FC236}">
                <a16:creationId xmlns:a16="http://schemas.microsoft.com/office/drawing/2014/main" id="{10E93FD9-C6E4-2C20-A9E0-448BBEF75B7A}"/>
              </a:ext>
            </a:extLst>
          </p:cNvPr>
          <p:cNvGraphicFramePr>
            <a:graphicFrameLocks noChangeAspect="1"/>
          </p:cNvGraphicFramePr>
          <p:nvPr>
            <p:extLst>
              <p:ext uri="{D42A27DB-BD31-4B8C-83A1-F6EECF244321}">
                <p14:modId xmlns:p14="http://schemas.microsoft.com/office/powerpoint/2010/main" val="3708229698"/>
              </p:ext>
            </p:extLst>
          </p:nvPr>
        </p:nvGraphicFramePr>
        <p:xfrm>
          <a:off x="849502" y="2245925"/>
          <a:ext cx="8437158" cy="4561113"/>
        </p:xfrm>
        <a:graphic>
          <a:graphicData uri="http://schemas.openxmlformats.org/presentationml/2006/ole">
            <mc:AlternateContent xmlns:mc="http://schemas.openxmlformats.org/markup-compatibility/2006">
              <mc:Choice xmlns:v="urn:schemas-microsoft-com:vml" Requires="v">
                <p:oleObj name="Document" r:id="rId2" imgW="5943600" imgH="3213100" progId="Word.Document.12">
                  <p:embed/>
                </p:oleObj>
              </mc:Choice>
              <mc:Fallback>
                <p:oleObj name="Document" r:id="rId2" imgW="5943600" imgH="3213100" progId="Word.Document.12">
                  <p:embed/>
                  <p:pic>
                    <p:nvPicPr>
                      <p:cNvPr id="0" name=""/>
                      <p:cNvPicPr/>
                      <p:nvPr/>
                    </p:nvPicPr>
                    <p:blipFill>
                      <a:blip r:embed="rId3"/>
                      <a:stretch>
                        <a:fillRect/>
                      </a:stretch>
                    </p:blipFill>
                    <p:spPr>
                      <a:xfrm>
                        <a:off x="849502" y="2245925"/>
                        <a:ext cx="8437158" cy="4561113"/>
                      </a:xfrm>
                      <a:prstGeom prst="rect">
                        <a:avLst/>
                      </a:prstGeom>
                    </p:spPr>
                  </p:pic>
                </p:oleObj>
              </mc:Fallback>
            </mc:AlternateContent>
          </a:graphicData>
        </a:graphic>
      </p:graphicFrame>
      <p:sp>
        <p:nvSpPr>
          <p:cNvPr id="5" name="5-Point Star 4">
            <a:extLst>
              <a:ext uri="{FF2B5EF4-FFF2-40B4-BE49-F238E27FC236}">
                <a16:creationId xmlns:a16="http://schemas.microsoft.com/office/drawing/2014/main" id="{E11DE3F1-C79B-6AF4-F3E4-09A19012BB1E}"/>
              </a:ext>
            </a:extLst>
          </p:cNvPr>
          <p:cNvSpPr/>
          <p:nvPr/>
        </p:nvSpPr>
        <p:spPr>
          <a:xfrm>
            <a:off x="6625578" y="5655246"/>
            <a:ext cx="250371" cy="195943"/>
          </a:xfrm>
          <a:prstGeom prst="star5">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5-Point Star 5">
            <a:extLst>
              <a:ext uri="{FF2B5EF4-FFF2-40B4-BE49-F238E27FC236}">
                <a16:creationId xmlns:a16="http://schemas.microsoft.com/office/drawing/2014/main" id="{4C1291AC-3A99-0EC0-4E64-5F698A3D74AB}"/>
              </a:ext>
            </a:extLst>
          </p:cNvPr>
          <p:cNvSpPr/>
          <p:nvPr/>
        </p:nvSpPr>
        <p:spPr>
          <a:xfrm>
            <a:off x="6402777" y="3505373"/>
            <a:ext cx="250371" cy="195943"/>
          </a:xfrm>
          <a:prstGeom prst="star5">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2D031F4E-04CE-7268-9180-D72BE27567FE}"/>
              </a:ext>
            </a:extLst>
          </p:cNvPr>
          <p:cNvCxnSpPr/>
          <p:nvPr/>
        </p:nvCxnSpPr>
        <p:spPr>
          <a:xfrm>
            <a:off x="530520" y="4109422"/>
            <a:ext cx="8117631" cy="0"/>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1A1F701F-7B1E-87DB-45EA-7FC405778122}"/>
              </a:ext>
            </a:extLst>
          </p:cNvPr>
          <p:cNvCxnSpPr/>
          <p:nvPr/>
        </p:nvCxnSpPr>
        <p:spPr>
          <a:xfrm>
            <a:off x="532311" y="5326835"/>
            <a:ext cx="8117631" cy="0"/>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F80B205-6DF0-539F-DAEE-E46F57CD79F8}"/>
              </a:ext>
            </a:extLst>
          </p:cNvPr>
          <p:cNvCxnSpPr/>
          <p:nvPr/>
        </p:nvCxnSpPr>
        <p:spPr>
          <a:xfrm>
            <a:off x="530520" y="2893804"/>
            <a:ext cx="8117631" cy="0"/>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sp>
        <p:nvSpPr>
          <p:cNvPr id="11" name="5-Point Star 10">
            <a:extLst>
              <a:ext uri="{FF2B5EF4-FFF2-40B4-BE49-F238E27FC236}">
                <a16:creationId xmlns:a16="http://schemas.microsoft.com/office/drawing/2014/main" id="{F6D6CCDC-74DB-181A-9A87-C76BAD8B4B97}"/>
              </a:ext>
            </a:extLst>
          </p:cNvPr>
          <p:cNvSpPr/>
          <p:nvPr/>
        </p:nvSpPr>
        <p:spPr>
          <a:xfrm>
            <a:off x="6288225" y="6250813"/>
            <a:ext cx="250371" cy="195943"/>
          </a:xfrm>
          <a:prstGeom prst="star5">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B66624E4-A73E-2513-48FC-53BDC3A2FC35}"/>
              </a:ext>
            </a:extLst>
          </p:cNvPr>
          <p:cNvSpPr/>
          <p:nvPr/>
        </p:nvSpPr>
        <p:spPr>
          <a:xfrm>
            <a:off x="619551" y="162179"/>
            <a:ext cx="8028600" cy="469446"/>
          </a:xfrm>
          <a:prstGeom prst="rect">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5-Point Star 6">
            <a:extLst>
              <a:ext uri="{FF2B5EF4-FFF2-40B4-BE49-F238E27FC236}">
                <a16:creationId xmlns:a16="http://schemas.microsoft.com/office/drawing/2014/main" id="{D663D955-C61E-90B5-85C9-CA2BFD67022F}"/>
              </a:ext>
            </a:extLst>
          </p:cNvPr>
          <p:cNvSpPr/>
          <p:nvPr/>
        </p:nvSpPr>
        <p:spPr>
          <a:xfrm>
            <a:off x="832201" y="1841328"/>
            <a:ext cx="250371" cy="195943"/>
          </a:xfrm>
          <a:prstGeom prst="star5">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244847DC-F551-AA44-34F5-7097A2595927}"/>
              </a:ext>
            </a:extLst>
          </p:cNvPr>
          <p:cNvSpPr txBox="1"/>
          <p:nvPr/>
        </p:nvSpPr>
        <p:spPr>
          <a:xfrm>
            <a:off x="1054103" y="1765300"/>
            <a:ext cx="7927106" cy="369332"/>
          </a:xfrm>
          <a:prstGeom prst="rect">
            <a:avLst/>
          </a:prstGeom>
          <a:noFill/>
        </p:spPr>
        <p:txBody>
          <a:bodyPr wrap="none" rtlCol="0">
            <a:spAutoFit/>
          </a:bodyPr>
          <a:lstStyle/>
          <a:p>
            <a:r>
              <a:rPr lang="en-US" dirty="0"/>
              <a:t>Issue release after program began Jan 1, 1913, issue release delayed into 1913 year</a:t>
            </a:r>
          </a:p>
        </p:txBody>
      </p:sp>
      <p:sp>
        <p:nvSpPr>
          <p:cNvPr id="12" name="Left Brace 11">
            <a:extLst>
              <a:ext uri="{FF2B5EF4-FFF2-40B4-BE49-F238E27FC236}">
                <a16:creationId xmlns:a16="http://schemas.microsoft.com/office/drawing/2014/main" id="{CEF59ACA-DE05-D634-A31A-410FC54837F2}"/>
              </a:ext>
            </a:extLst>
          </p:cNvPr>
          <p:cNvSpPr/>
          <p:nvPr/>
        </p:nvSpPr>
        <p:spPr>
          <a:xfrm>
            <a:off x="619551" y="2977116"/>
            <a:ext cx="250371" cy="1031358"/>
          </a:xfrm>
          <a:prstGeom prst="leftBrace">
            <a:avLst/>
          </a:prstGeom>
          <a:solidFill>
            <a:srgbClr val="00B050"/>
          </a:solidFill>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3" name="Left Brace 12">
            <a:extLst>
              <a:ext uri="{FF2B5EF4-FFF2-40B4-BE49-F238E27FC236}">
                <a16:creationId xmlns:a16="http://schemas.microsoft.com/office/drawing/2014/main" id="{F9B321F0-C3BE-D80A-93B0-9DB206381C42}"/>
              </a:ext>
            </a:extLst>
          </p:cNvPr>
          <p:cNvSpPr/>
          <p:nvPr/>
        </p:nvSpPr>
        <p:spPr>
          <a:xfrm>
            <a:off x="612456" y="4203411"/>
            <a:ext cx="250371" cy="1031358"/>
          </a:xfrm>
          <a:prstGeom prst="leftBrace">
            <a:avLst/>
          </a:prstGeom>
          <a:solidFill>
            <a:srgbClr val="00B050"/>
          </a:solidFill>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 name="Left Brace 14">
            <a:extLst>
              <a:ext uri="{FF2B5EF4-FFF2-40B4-BE49-F238E27FC236}">
                <a16:creationId xmlns:a16="http://schemas.microsoft.com/office/drawing/2014/main" id="{E58F4F03-3AD9-D7BF-B54A-7823E61A9C9A}"/>
              </a:ext>
            </a:extLst>
          </p:cNvPr>
          <p:cNvSpPr/>
          <p:nvPr/>
        </p:nvSpPr>
        <p:spPr>
          <a:xfrm>
            <a:off x="612458" y="5436783"/>
            <a:ext cx="250371" cy="1031358"/>
          </a:xfrm>
          <a:prstGeom prst="leftBrace">
            <a:avLst/>
          </a:prstGeom>
          <a:solidFill>
            <a:srgbClr val="00B050"/>
          </a:solidFill>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TextBox 15">
            <a:extLst>
              <a:ext uri="{FF2B5EF4-FFF2-40B4-BE49-F238E27FC236}">
                <a16:creationId xmlns:a16="http://schemas.microsoft.com/office/drawing/2014/main" id="{2FC81412-74C9-80F9-0D78-96A193AF8A9B}"/>
              </a:ext>
            </a:extLst>
          </p:cNvPr>
          <p:cNvSpPr txBox="1"/>
          <p:nvPr/>
        </p:nvSpPr>
        <p:spPr>
          <a:xfrm>
            <a:off x="298164" y="3312038"/>
            <a:ext cx="359394" cy="369332"/>
          </a:xfrm>
          <a:prstGeom prst="rect">
            <a:avLst/>
          </a:prstGeom>
          <a:noFill/>
        </p:spPr>
        <p:txBody>
          <a:bodyPr wrap="none" rtlCol="0">
            <a:spAutoFit/>
          </a:bodyPr>
          <a:lstStyle/>
          <a:p>
            <a:r>
              <a:rPr lang="en-US" dirty="0"/>
              <a:t>1.</a:t>
            </a:r>
          </a:p>
        </p:txBody>
      </p:sp>
      <p:sp>
        <p:nvSpPr>
          <p:cNvPr id="18" name="TextBox 17">
            <a:extLst>
              <a:ext uri="{FF2B5EF4-FFF2-40B4-BE49-F238E27FC236}">
                <a16:creationId xmlns:a16="http://schemas.microsoft.com/office/drawing/2014/main" id="{13C5D238-DE62-05DF-536E-F857C1003DEE}"/>
              </a:ext>
            </a:extLst>
          </p:cNvPr>
          <p:cNvSpPr txBox="1"/>
          <p:nvPr/>
        </p:nvSpPr>
        <p:spPr>
          <a:xfrm>
            <a:off x="300216" y="4530879"/>
            <a:ext cx="442406" cy="369332"/>
          </a:xfrm>
          <a:prstGeom prst="rect">
            <a:avLst/>
          </a:prstGeom>
          <a:noFill/>
        </p:spPr>
        <p:txBody>
          <a:bodyPr wrap="square">
            <a:spAutoFit/>
          </a:bodyPr>
          <a:lstStyle/>
          <a:p>
            <a:r>
              <a:rPr lang="en-US" dirty="0"/>
              <a:t>2.</a:t>
            </a:r>
          </a:p>
        </p:txBody>
      </p:sp>
      <p:sp>
        <p:nvSpPr>
          <p:cNvPr id="20" name="TextBox 19">
            <a:extLst>
              <a:ext uri="{FF2B5EF4-FFF2-40B4-BE49-F238E27FC236}">
                <a16:creationId xmlns:a16="http://schemas.microsoft.com/office/drawing/2014/main" id="{01B0929B-252E-06D9-D7E1-A3D03A1C747B}"/>
              </a:ext>
            </a:extLst>
          </p:cNvPr>
          <p:cNvSpPr txBox="1"/>
          <p:nvPr/>
        </p:nvSpPr>
        <p:spPr>
          <a:xfrm>
            <a:off x="303028" y="5764251"/>
            <a:ext cx="439276" cy="369332"/>
          </a:xfrm>
          <a:prstGeom prst="rect">
            <a:avLst/>
          </a:prstGeom>
          <a:noFill/>
        </p:spPr>
        <p:txBody>
          <a:bodyPr wrap="square">
            <a:spAutoFit/>
          </a:bodyPr>
          <a:lstStyle/>
          <a:p>
            <a:r>
              <a:rPr lang="en-US" dirty="0"/>
              <a:t>3.</a:t>
            </a:r>
          </a:p>
        </p:txBody>
      </p:sp>
      <p:cxnSp>
        <p:nvCxnSpPr>
          <p:cNvPr id="19" name="Straight Arrow Connector 18">
            <a:extLst>
              <a:ext uri="{FF2B5EF4-FFF2-40B4-BE49-F238E27FC236}">
                <a16:creationId xmlns:a16="http://schemas.microsoft.com/office/drawing/2014/main" id="{B7914CF4-84DD-5D77-27D5-6E1E1BA488A7}"/>
              </a:ext>
            </a:extLst>
          </p:cNvPr>
          <p:cNvCxnSpPr>
            <a:cxnSpLocks/>
          </p:cNvCxnSpPr>
          <p:nvPr/>
        </p:nvCxnSpPr>
        <p:spPr>
          <a:xfrm>
            <a:off x="435936" y="733647"/>
            <a:ext cx="0" cy="2488018"/>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63516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FF696-1A18-0BA0-0726-7F8B26516042}"/>
              </a:ext>
            </a:extLst>
          </p:cNvPr>
          <p:cNvSpPr>
            <a:spLocks noGrp="1"/>
          </p:cNvSpPr>
          <p:nvPr>
            <p:ph type="title"/>
          </p:nvPr>
        </p:nvSpPr>
        <p:spPr>
          <a:xfrm>
            <a:off x="1661393" y="161364"/>
            <a:ext cx="6191689" cy="516367"/>
          </a:xfrm>
        </p:spPr>
        <p:txBody>
          <a:bodyPr>
            <a:normAutofit fontScale="90000"/>
          </a:bodyPr>
          <a:lstStyle/>
          <a:p>
            <a:r>
              <a:rPr lang="en-US" sz="3600" b="1" dirty="0">
                <a:latin typeface="Arial" panose="020B0604020202020204" pitchFamily="34" charset="0"/>
                <a:cs typeface="Arial" panose="020B0604020202020204" pitchFamily="34" charset="0"/>
              </a:rPr>
              <a:t>Parcel Post Stamps: Q1 to Q12</a:t>
            </a:r>
          </a:p>
        </p:txBody>
      </p:sp>
      <p:grpSp>
        <p:nvGrpSpPr>
          <p:cNvPr id="10" name="Group 9">
            <a:extLst>
              <a:ext uri="{FF2B5EF4-FFF2-40B4-BE49-F238E27FC236}">
                <a16:creationId xmlns:a16="http://schemas.microsoft.com/office/drawing/2014/main" id="{0B33E85A-AC8B-9441-8C61-F14A582277AF}"/>
              </a:ext>
            </a:extLst>
          </p:cNvPr>
          <p:cNvGrpSpPr/>
          <p:nvPr/>
        </p:nvGrpSpPr>
        <p:grpSpPr>
          <a:xfrm>
            <a:off x="731524" y="760948"/>
            <a:ext cx="7783826" cy="3875594"/>
            <a:chOff x="731524" y="1481714"/>
            <a:chExt cx="7783155" cy="3967462"/>
          </a:xfrm>
        </p:grpSpPr>
        <p:pic>
          <p:nvPicPr>
            <p:cNvPr id="5" name="Picture 4" descr="A red and white postage stamps&#10;&#10;AI-generated content may be incorrect.">
              <a:extLst>
                <a:ext uri="{FF2B5EF4-FFF2-40B4-BE49-F238E27FC236}">
                  <a16:creationId xmlns:a16="http://schemas.microsoft.com/office/drawing/2014/main" id="{5E61A3E1-065E-AF3C-5003-F76D8A744AC8}"/>
                </a:ext>
              </a:extLst>
            </p:cNvPr>
            <p:cNvPicPr>
              <a:picLocks noChangeAspect="1"/>
            </p:cNvPicPr>
            <p:nvPr/>
          </p:nvPicPr>
          <p:blipFill>
            <a:blip r:embed="rId2"/>
            <a:stretch>
              <a:fillRect/>
            </a:stretch>
          </p:blipFill>
          <p:spPr>
            <a:xfrm>
              <a:off x="731524" y="1481714"/>
              <a:ext cx="7772400" cy="1316990"/>
            </a:xfrm>
            <a:prstGeom prst="rect">
              <a:avLst/>
            </a:prstGeom>
          </p:spPr>
        </p:pic>
        <p:pic>
          <p:nvPicPr>
            <p:cNvPr id="7" name="Picture 6" descr="Red stamps with a picture of a person and a horse&#10;&#10;AI-generated content may be incorrect.">
              <a:extLst>
                <a:ext uri="{FF2B5EF4-FFF2-40B4-BE49-F238E27FC236}">
                  <a16:creationId xmlns:a16="http://schemas.microsoft.com/office/drawing/2014/main" id="{AC060771-1679-7D07-2E2F-B1B5AB9C91CC}"/>
                </a:ext>
              </a:extLst>
            </p:cNvPr>
            <p:cNvPicPr>
              <a:picLocks noChangeAspect="1"/>
            </p:cNvPicPr>
            <p:nvPr/>
          </p:nvPicPr>
          <p:blipFill>
            <a:blip r:embed="rId3"/>
            <a:stretch>
              <a:fillRect/>
            </a:stretch>
          </p:blipFill>
          <p:spPr>
            <a:xfrm>
              <a:off x="731525" y="2808766"/>
              <a:ext cx="7772400" cy="1328708"/>
            </a:xfrm>
            <a:prstGeom prst="rect">
              <a:avLst/>
            </a:prstGeom>
          </p:spPr>
        </p:pic>
        <p:pic>
          <p:nvPicPr>
            <p:cNvPr id="9" name="Picture 8" descr="Two red stamps with white text&#10;&#10;AI-generated content may be incorrect.">
              <a:extLst>
                <a:ext uri="{FF2B5EF4-FFF2-40B4-BE49-F238E27FC236}">
                  <a16:creationId xmlns:a16="http://schemas.microsoft.com/office/drawing/2014/main" id="{D796D497-DB14-DEEE-88A4-1EFAEF3BAA0A}"/>
                </a:ext>
              </a:extLst>
            </p:cNvPr>
            <p:cNvPicPr>
              <a:picLocks noChangeAspect="1"/>
            </p:cNvPicPr>
            <p:nvPr/>
          </p:nvPicPr>
          <p:blipFill>
            <a:blip r:embed="rId4"/>
            <a:stretch>
              <a:fillRect/>
            </a:stretch>
          </p:blipFill>
          <p:spPr>
            <a:xfrm>
              <a:off x="742279" y="4148379"/>
              <a:ext cx="7772400" cy="1300797"/>
            </a:xfrm>
            <a:prstGeom prst="rect">
              <a:avLst/>
            </a:prstGeom>
          </p:spPr>
        </p:pic>
      </p:grpSp>
      <p:sp>
        <p:nvSpPr>
          <p:cNvPr id="12" name="TextBox 11">
            <a:extLst>
              <a:ext uri="{FF2B5EF4-FFF2-40B4-BE49-F238E27FC236}">
                <a16:creationId xmlns:a16="http://schemas.microsoft.com/office/drawing/2014/main" id="{ED261F8D-7675-7AEC-9C24-789E4A4074A0}"/>
              </a:ext>
            </a:extLst>
          </p:cNvPr>
          <p:cNvSpPr txBox="1"/>
          <p:nvPr/>
        </p:nvSpPr>
        <p:spPr>
          <a:xfrm>
            <a:off x="322722" y="4787146"/>
            <a:ext cx="8873070" cy="1938992"/>
          </a:xfrm>
          <a:prstGeom prst="rect">
            <a:avLst/>
          </a:prstGeom>
          <a:noFill/>
        </p:spPr>
        <p:txBody>
          <a:bodyPr wrap="none" rtlCol="0">
            <a:spAutoFit/>
          </a:bodyPr>
          <a:lstStyle/>
          <a:p>
            <a:r>
              <a:rPr lang="en-US" sz="2000" b="1" dirty="0">
                <a:latin typeface="Arial" panose="020B0604020202020204" pitchFamily="34" charset="0"/>
                <a:cs typeface="Arial" panose="020B0604020202020204" pitchFamily="34" charset="0"/>
              </a:rPr>
              <a:t>Q1 to Q4, Postal Personnel: </a:t>
            </a:r>
            <a:r>
              <a:rPr lang="en-US" sz="2000" dirty="0">
                <a:latin typeface="Arial" panose="020B0604020202020204" pitchFamily="34" charset="0"/>
                <a:cs typeface="Arial" panose="020B0604020202020204" pitchFamily="34" charset="0"/>
              </a:rPr>
              <a:t>Post office clerk, City carrier, Railway </a:t>
            </a:r>
          </a:p>
          <a:p>
            <a:r>
              <a:rPr lang="en-US" sz="2000" dirty="0">
                <a:latin typeface="Arial" panose="020B0604020202020204" pitchFamily="34" charset="0"/>
                <a:cs typeface="Arial" panose="020B0604020202020204" pitchFamily="34" charset="0"/>
              </a:rPr>
              <a:t>postal clerk, Rural carrier.</a:t>
            </a:r>
          </a:p>
          <a:p>
            <a:r>
              <a:rPr lang="en-US" sz="2000" b="1" dirty="0">
                <a:latin typeface="Arial" panose="020B0604020202020204" pitchFamily="34" charset="0"/>
                <a:cs typeface="Arial" panose="020B0604020202020204" pitchFamily="34" charset="0"/>
              </a:rPr>
              <a:t>Q5 to Q8, Postal Transportation: </a:t>
            </a:r>
            <a:r>
              <a:rPr lang="en-US" sz="2000" dirty="0">
                <a:latin typeface="Arial" panose="020B0604020202020204" pitchFamily="34" charset="0"/>
                <a:cs typeface="Arial" panose="020B0604020202020204" pitchFamily="34" charset="0"/>
              </a:rPr>
              <a:t>Mail train, Steamship and mail tender, </a:t>
            </a:r>
          </a:p>
          <a:p>
            <a:r>
              <a:rPr lang="en-US" sz="2000" dirty="0">
                <a:latin typeface="Arial" panose="020B0604020202020204" pitchFamily="34" charset="0"/>
                <a:cs typeface="Arial" panose="020B0604020202020204" pitchFamily="34" charset="0"/>
              </a:rPr>
              <a:t>Automobile service, </a:t>
            </a:r>
            <a:r>
              <a:rPr lang="en-US" sz="2000" dirty="0" err="1">
                <a:latin typeface="Arial" panose="020B0604020202020204" pitchFamily="34" charset="0"/>
                <a:cs typeface="Arial" panose="020B0604020202020204" pitchFamily="34" charset="0"/>
              </a:rPr>
              <a:t>Aeroplane</a:t>
            </a:r>
            <a:r>
              <a:rPr lang="en-US" sz="2000" dirty="0">
                <a:latin typeface="Arial" panose="020B0604020202020204" pitchFamily="34" charset="0"/>
                <a:cs typeface="Arial" panose="020B0604020202020204" pitchFamily="34" charset="0"/>
              </a:rPr>
              <a:t> carrying mail.</a:t>
            </a:r>
          </a:p>
          <a:p>
            <a:r>
              <a:rPr lang="en-US" sz="2000" b="1" dirty="0">
                <a:latin typeface="Arial" panose="020B0604020202020204" pitchFamily="34" charset="0"/>
                <a:cs typeface="Arial" panose="020B0604020202020204" pitchFamily="34" charset="0"/>
              </a:rPr>
              <a:t>Q9 to Q12, Industry and Agriculture: </a:t>
            </a:r>
            <a:r>
              <a:rPr lang="en-US" sz="2000" dirty="0">
                <a:latin typeface="Arial" panose="020B0604020202020204" pitchFamily="34" charset="0"/>
                <a:cs typeface="Arial" panose="020B0604020202020204" pitchFamily="34" charset="0"/>
              </a:rPr>
              <a:t>Manufacturing, Dairying, Harvesting, </a:t>
            </a:r>
          </a:p>
          <a:p>
            <a:r>
              <a:rPr lang="en-US" sz="2000" dirty="0">
                <a:latin typeface="Arial" panose="020B0604020202020204" pitchFamily="34" charset="0"/>
                <a:cs typeface="Arial" panose="020B0604020202020204" pitchFamily="34" charset="0"/>
              </a:rPr>
              <a:t>Fruit growing.</a:t>
            </a:r>
          </a:p>
        </p:txBody>
      </p:sp>
      <p:sp>
        <p:nvSpPr>
          <p:cNvPr id="3" name="Rectangle 2">
            <a:extLst>
              <a:ext uri="{FF2B5EF4-FFF2-40B4-BE49-F238E27FC236}">
                <a16:creationId xmlns:a16="http://schemas.microsoft.com/office/drawing/2014/main" id="{613E138C-6807-A0F9-FAB5-48BF9D984F43}"/>
              </a:ext>
            </a:extLst>
          </p:cNvPr>
          <p:cNvSpPr/>
          <p:nvPr/>
        </p:nvSpPr>
        <p:spPr>
          <a:xfrm>
            <a:off x="1639877" y="139848"/>
            <a:ext cx="6191689" cy="516367"/>
          </a:xfrm>
          <a:prstGeom prst="rect">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500860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26303-C62A-980E-AC66-B8A90E65D11B}"/>
              </a:ext>
            </a:extLst>
          </p:cNvPr>
          <p:cNvSpPr>
            <a:spLocks noGrp="1"/>
          </p:cNvSpPr>
          <p:nvPr>
            <p:ph type="title"/>
          </p:nvPr>
        </p:nvSpPr>
        <p:spPr>
          <a:xfrm>
            <a:off x="329609" y="233915"/>
            <a:ext cx="8601739" cy="914401"/>
          </a:xfrm>
        </p:spPr>
        <p:txBody>
          <a:bodyPr>
            <a:noAutofit/>
          </a:bodyPr>
          <a:lstStyle/>
          <a:p>
            <a:r>
              <a:rPr lang="en-US" sz="2400" b="1" dirty="0">
                <a:latin typeface="Arial" panose="020B0604020202020204" pitchFamily="34" charset="0"/>
                <a:cs typeface="Arial" panose="020B0604020202020204" pitchFamily="34" charset="0"/>
              </a:rPr>
              <a:t>Proposed Second Issues of the Parcel Post Stamps: Smaller in size, change in design and colors to matching those of regular postage in use at time</a:t>
            </a:r>
            <a:endParaRPr lang="en-US" sz="2400" b="1" dirty="0"/>
          </a:p>
        </p:txBody>
      </p:sp>
      <p:pic>
        <p:nvPicPr>
          <p:cNvPr id="5" name="Content Placeholder 4" descr="A book with numbers on it&#10;&#10;AI-generated content may be incorrect.">
            <a:extLst>
              <a:ext uri="{FF2B5EF4-FFF2-40B4-BE49-F238E27FC236}">
                <a16:creationId xmlns:a16="http://schemas.microsoft.com/office/drawing/2014/main" id="{F9D67F09-C9F2-6D3B-AACF-F6322B7E87CE}"/>
              </a:ext>
            </a:extLst>
          </p:cNvPr>
          <p:cNvPicPr>
            <a:picLocks noGrp="1" noChangeAspect="1"/>
          </p:cNvPicPr>
          <p:nvPr>
            <p:ph idx="1"/>
          </p:nvPr>
        </p:nvPicPr>
        <p:blipFill>
          <a:blip r:embed="rId3"/>
          <a:srcRect b="20195"/>
          <a:stretch>
            <a:fillRect/>
          </a:stretch>
        </p:blipFill>
        <p:spPr>
          <a:xfrm>
            <a:off x="433930" y="1432225"/>
            <a:ext cx="3630216" cy="3862797"/>
          </a:xfrm>
        </p:spPr>
      </p:pic>
      <p:pic>
        <p:nvPicPr>
          <p:cNvPr id="7" name="Picture 6" descr="A group of stamps on a shelf&#10;&#10;AI-generated content may be incorrect.">
            <a:extLst>
              <a:ext uri="{FF2B5EF4-FFF2-40B4-BE49-F238E27FC236}">
                <a16:creationId xmlns:a16="http://schemas.microsoft.com/office/drawing/2014/main" id="{C6A0EC41-77AC-C064-2A9B-DBD216099B18}"/>
              </a:ext>
            </a:extLst>
          </p:cNvPr>
          <p:cNvPicPr>
            <a:picLocks noChangeAspect="1"/>
          </p:cNvPicPr>
          <p:nvPr/>
        </p:nvPicPr>
        <p:blipFill>
          <a:blip r:embed="rId4"/>
          <a:srcRect l="22314" t="53881" r="10342" b="22449"/>
          <a:stretch>
            <a:fillRect/>
          </a:stretch>
        </p:blipFill>
        <p:spPr>
          <a:xfrm>
            <a:off x="433930" y="5411971"/>
            <a:ext cx="3630216" cy="956931"/>
          </a:xfrm>
          <a:prstGeom prst="rect">
            <a:avLst/>
          </a:prstGeom>
        </p:spPr>
      </p:pic>
      <p:cxnSp>
        <p:nvCxnSpPr>
          <p:cNvPr id="10" name="Straight Arrow Connector 9">
            <a:extLst>
              <a:ext uri="{FF2B5EF4-FFF2-40B4-BE49-F238E27FC236}">
                <a16:creationId xmlns:a16="http://schemas.microsoft.com/office/drawing/2014/main" id="{CC00A6E1-4236-77B0-721F-62C2FADF8E16}"/>
              </a:ext>
            </a:extLst>
          </p:cNvPr>
          <p:cNvCxnSpPr/>
          <p:nvPr/>
        </p:nvCxnSpPr>
        <p:spPr>
          <a:xfrm flipV="1">
            <a:off x="691116" y="2881423"/>
            <a:ext cx="978196" cy="2838893"/>
          </a:xfrm>
          <a:prstGeom prst="straightConnector1">
            <a:avLst/>
          </a:prstGeom>
          <a:ln w="317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BA2B0C59-86D1-C401-A33A-0319FCCD8623}"/>
              </a:ext>
            </a:extLst>
          </p:cNvPr>
          <p:cNvCxnSpPr/>
          <p:nvPr/>
        </p:nvCxnSpPr>
        <p:spPr>
          <a:xfrm flipV="1">
            <a:off x="2211572" y="4029740"/>
            <a:ext cx="74428" cy="1690576"/>
          </a:xfrm>
          <a:prstGeom prst="straightConnector1">
            <a:avLst/>
          </a:prstGeom>
          <a:ln w="31750">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F3C99802-96A7-657B-C495-8B63FDDD0ED3}"/>
              </a:ext>
            </a:extLst>
          </p:cNvPr>
          <p:cNvSpPr txBox="1"/>
          <p:nvPr/>
        </p:nvSpPr>
        <p:spPr>
          <a:xfrm>
            <a:off x="4202369" y="1145165"/>
            <a:ext cx="4962896" cy="5786199"/>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In March 1913, the new President Woodrow Wilson administration and new Postmaster General, Burleson, gave approval for a </a:t>
            </a:r>
            <a:r>
              <a:rPr lang="en-US" b="1" dirty="0">
                <a:latin typeface="Arial" panose="020B0604020202020204" pitchFamily="34" charset="0"/>
                <a:cs typeface="Arial" panose="020B0604020202020204" pitchFamily="34" charset="0"/>
              </a:rPr>
              <a:t>new series of parcel post stamps</a:t>
            </a:r>
            <a:r>
              <a:rPr lang="en-US" dirty="0">
                <a:latin typeface="Arial" panose="020B0604020202020204" pitchFamily="34" charset="0"/>
                <a:cs typeface="Arial" panose="020B0604020202020204" pitchFamily="34" charset="0"/>
              </a:rPr>
              <a:t>.  A new series, with a reduced stamp size and change in designs and color scheme, was approved.  After 20 plates had been prepared, but before any printing of stamps occurred, the P. O. Department considered if they could be discontinued.  The discontinue of use was approved based on the only need for the second issue was to </a:t>
            </a:r>
            <a:r>
              <a:rPr lang="en-US" b="1" i="1" dirty="0">
                <a:latin typeface="Arial" panose="020B0604020202020204" pitchFamily="34" charset="0"/>
                <a:cs typeface="Arial" panose="020B0604020202020204" pitchFamily="34" charset="0"/>
              </a:rPr>
              <a:t>measure revenue</a:t>
            </a:r>
            <a:r>
              <a:rPr lang="en-US" dirty="0">
                <a:latin typeface="Arial" panose="020B0604020202020204" pitchFamily="34" charset="0"/>
                <a:cs typeface="Arial" panose="020B0604020202020204" pitchFamily="34" charset="0"/>
              </a:rPr>
              <a:t>.  Ordinary stamps and existing stocks of the 17 issues would be used for all purposes except postage due (Q11 delivered to postmaster until 1922).</a:t>
            </a:r>
          </a:p>
          <a:p>
            <a:endParaRPr lang="en-US"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 374, 375, 376, 377, 378 (1910-11 SLW, Perf. 12 issues), 416, 418 (1912-14 SLW, Perf. 12 issues) of green, carmine, violet, brown, blue, orange, and gray, respectively.</a:t>
            </a:r>
          </a:p>
        </p:txBody>
      </p:sp>
      <p:sp>
        <p:nvSpPr>
          <p:cNvPr id="3" name="Rectangle 2">
            <a:extLst>
              <a:ext uri="{FF2B5EF4-FFF2-40B4-BE49-F238E27FC236}">
                <a16:creationId xmlns:a16="http://schemas.microsoft.com/office/drawing/2014/main" id="{DF09DA3F-56B8-CC3C-7D2E-5D43929F589C}"/>
              </a:ext>
            </a:extLst>
          </p:cNvPr>
          <p:cNvSpPr/>
          <p:nvPr/>
        </p:nvSpPr>
        <p:spPr>
          <a:xfrm>
            <a:off x="329609" y="138224"/>
            <a:ext cx="8676168" cy="1038840"/>
          </a:xfrm>
          <a:prstGeom prst="rect">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919389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BD3AD-FA79-75C4-7BF8-6130955AB74D}"/>
              </a:ext>
            </a:extLst>
          </p:cNvPr>
          <p:cNvSpPr>
            <a:spLocks noGrp="1"/>
          </p:cNvSpPr>
          <p:nvPr>
            <p:ph type="title"/>
          </p:nvPr>
        </p:nvSpPr>
        <p:spPr>
          <a:xfrm>
            <a:off x="276446" y="404035"/>
            <a:ext cx="8729331" cy="552896"/>
          </a:xfrm>
        </p:spPr>
        <p:txBody>
          <a:bodyPr anchor="b">
            <a:noAutofit/>
          </a:bodyPr>
          <a:lstStyle/>
          <a:p>
            <a:pPr algn="ctr"/>
            <a:r>
              <a:rPr lang="en-US" sz="2800" b="1" dirty="0">
                <a:latin typeface="Arial" panose="020B0604020202020204" pitchFamily="34" charset="0"/>
                <a:cs typeface="Arial" panose="020B0604020202020204" pitchFamily="34" charset="0"/>
              </a:rPr>
              <a:t>Essays of Proposed Second Issues of the </a:t>
            </a:r>
            <a:br>
              <a:rPr lang="en-US" sz="2800" b="1" dirty="0">
                <a:latin typeface="Arial" panose="020B0604020202020204" pitchFamily="34" charset="0"/>
                <a:cs typeface="Arial" panose="020B0604020202020204" pitchFamily="34" charset="0"/>
              </a:rPr>
            </a:br>
            <a:r>
              <a:rPr lang="en-US" sz="2800" b="1" dirty="0">
                <a:latin typeface="Arial" panose="020B0604020202020204" pitchFamily="34" charset="0"/>
                <a:cs typeface="Arial" panose="020B0604020202020204" pitchFamily="34" charset="0"/>
              </a:rPr>
              <a:t>Parcel Post Stamps: Auction Listing</a:t>
            </a:r>
          </a:p>
        </p:txBody>
      </p:sp>
      <p:pic>
        <p:nvPicPr>
          <p:cNvPr id="5" name="Content Placeholder 4">
            <a:extLst>
              <a:ext uri="{FF2B5EF4-FFF2-40B4-BE49-F238E27FC236}">
                <a16:creationId xmlns:a16="http://schemas.microsoft.com/office/drawing/2014/main" id="{B8D51E0A-D20C-A29E-DB0F-2881955C7A2B}"/>
              </a:ext>
            </a:extLst>
          </p:cNvPr>
          <p:cNvPicPr>
            <a:picLocks noGrp="1" noChangeAspect="1"/>
          </p:cNvPicPr>
          <p:nvPr>
            <p:ph idx="1"/>
          </p:nvPr>
        </p:nvPicPr>
        <p:blipFill>
          <a:blip r:embed="rId2"/>
          <a:srcRect l="50225" t="28242" r="193" b="55519"/>
          <a:stretch>
            <a:fillRect/>
          </a:stretch>
        </p:blipFill>
        <p:spPr>
          <a:xfrm>
            <a:off x="3617964" y="1913860"/>
            <a:ext cx="5449703" cy="1967040"/>
          </a:xfrm>
          <a:noFill/>
        </p:spPr>
      </p:pic>
      <p:pic>
        <p:nvPicPr>
          <p:cNvPr id="7" name="Picture 6" descr="A red and white postage stamp&#10;&#10;AI-generated content may be incorrect.">
            <a:extLst>
              <a:ext uri="{FF2B5EF4-FFF2-40B4-BE49-F238E27FC236}">
                <a16:creationId xmlns:a16="http://schemas.microsoft.com/office/drawing/2014/main" id="{86A9CE3F-031A-0B9A-64A0-AE2241BC2E72}"/>
              </a:ext>
            </a:extLst>
          </p:cNvPr>
          <p:cNvPicPr>
            <a:picLocks noChangeAspect="1"/>
          </p:cNvPicPr>
          <p:nvPr/>
        </p:nvPicPr>
        <p:blipFill>
          <a:blip r:embed="rId3"/>
          <a:srcRect l="6368" t="6667" r="7203" b="4806"/>
          <a:stretch>
            <a:fillRect/>
          </a:stretch>
        </p:blipFill>
        <p:spPr>
          <a:xfrm>
            <a:off x="555410" y="3547577"/>
            <a:ext cx="2350168" cy="2157469"/>
          </a:xfrm>
          <a:prstGeom prst="rect">
            <a:avLst/>
          </a:prstGeom>
        </p:spPr>
      </p:pic>
      <p:pic>
        <p:nvPicPr>
          <p:cNvPr id="9" name="Picture 8" descr="A close-up of a currency sign&#10;&#10;AI-generated content may be incorrect.">
            <a:extLst>
              <a:ext uri="{FF2B5EF4-FFF2-40B4-BE49-F238E27FC236}">
                <a16:creationId xmlns:a16="http://schemas.microsoft.com/office/drawing/2014/main" id="{8CEBEE7E-5C27-3EF3-F923-78BE0ADDFFBA}"/>
              </a:ext>
            </a:extLst>
          </p:cNvPr>
          <p:cNvPicPr>
            <a:picLocks noChangeAspect="1"/>
          </p:cNvPicPr>
          <p:nvPr/>
        </p:nvPicPr>
        <p:blipFill>
          <a:blip r:embed="rId4"/>
          <a:srcRect l="7637" t="8014" r="8539" b="10440"/>
          <a:stretch>
            <a:fillRect/>
          </a:stretch>
        </p:blipFill>
        <p:spPr>
          <a:xfrm>
            <a:off x="423949" y="1095965"/>
            <a:ext cx="2613090" cy="2296633"/>
          </a:xfrm>
          <a:prstGeom prst="rect">
            <a:avLst/>
          </a:prstGeom>
        </p:spPr>
      </p:pic>
      <p:pic>
        <p:nvPicPr>
          <p:cNvPr id="12" name="Picture 11" descr="A close up of a card&#10;&#10;AI-generated content may be incorrect.">
            <a:extLst>
              <a:ext uri="{FF2B5EF4-FFF2-40B4-BE49-F238E27FC236}">
                <a16:creationId xmlns:a16="http://schemas.microsoft.com/office/drawing/2014/main" id="{7E1B9ADD-CBFE-9882-E186-7A880FE60FF0}"/>
              </a:ext>
            </a:extLst>
          </p:cNvPr>
          <p:cNvPicPr>
            <a:picLocks noChangeAspect="1"/>
          </p:cNvPicPr>
          <p:nvPr/>
        </p:nvPicPr>
        <p:blipFill>
          <a:blip r:embed="rId5"/>
          <a:stretch>
            <a:fillRect/>
          </a:stretch>
        </p:blipFill>
        <p:spPr>
          <a:xfrm>
            <a:off x="3148004" y="4035880"/>
            <a:ext cx="5708917" cy="1372570"/>
          </a:xfrm>
          <a:prstGeom prst="rect">
            <a:avLst/>
          </a:prstGeom>
        </p:spPr>
      </p:pic>
      <p:sp>
        <p:nvSpPr>
          <p:cNvPr id="13" name="TextBox 12">
            <a:extLst>
              <a:ext uri="{FF2B5EF4-FFF2-40B4-BE49-F238E27FC236}">
                <a16:creationId xmlns:a16="http://schemas.microsoft.com/office/drawing/2014/main" id="{652102E7-B96F-1D75-EB12-B3172E941BC6}"/>
              </a:ext>
            </a:extLst>
          </p:cNvPr>
          <p:cNvSpPr txBox="1"/>
          <p:nvPr/>
        </p:nvSpPr>
        <p:spPr>
          <a:xfrm>
            <a:off x="1297175" y="5773476"/>
            <a:ext cx="660758" cy="369332"/>
          </a:xfrm>
          <a:prstGeom prst="rect">
            <a:avLst/>
          </a:prstGeom>
          <a:noFill/>
        </p:spPr>
        <p:txBody>
          <a:bodyPr wrap="none" rtlCol="0">
            <a:spAutoFit/>
          </a:bodyPr>
          <a:lstStyle/>
          <a:p>
            <a:r>
              <a:rPr lang="en-US" dirty="0"/>
              <a:t>R228</a:t>
            </a:r>
          </a:p>
        </p:txBody>
      </p:sp>
      <p:sp>
        <p:nvSpPr>
          <p:cNvPr id="15" name="TextBox 14">
            <a:extLst>
              <a:ext uri="{FF2B5EF4-FFF2-40B4-BE49-F238E27FC236}">
                <a16:creationId xmlns:a16="http://schemas.microsoft.com/office/drawing/2014/main" id="{71E009F0-D4C6-EB62-4EEA-A2C71F0A07AF}"/>
              </a:ext>
            </a:extLst>
          </p:cNvPr>
          <p:cNvSpPr txBox="1"/>
          <p:nvPr/>
        </p:nvSpPr>
        <p:spPr>
          <a:xfrm>
            <a:off x="4433774" y="1154748"/>
            <a:ext cx="3924757" cy="646331"/>
          </a:xfrm>
          <a:prstGeom prst="rect">
            <a:avLst/>
          </a:prstGeom>
          <a:noFill/>
        </p:spPr>
        <p:txBody>
          <a:bodyPr wrap="square">
            <a:spAutoFit/>
          </a:bodyPr>
          <a:lstStyle/>
          <a:p>
            <a:r>
              <a:rPr lang="en-US" b="1" i="0" u="none" strike="noStrike" dirty="0">
                <a:solidFill>
                  <a:srgbClr val="212121"/>
                </a:solidFill>
                <a:effectLst/>
                <a:latin typeface="Arial" panose="020B0604020202020204" pitchFamily="34" charset="0"/>
                <a:cs typeface="Arial" panose="020B0604020202020204" pitchFamily="34" charset="0"/>
              </a:rPr>
              <a:t>Sotheby, Parke, Bernet in NYC on October 3, 1978, Auction Listing</a:t>
            </a:r>
            <a:endParaRPr lang="en-US" b="1"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035F2337-5CBE-654E-AF71-701392334DA5}"/>
              </a:ext>
            </a:extLst>
          </p:cNvPr>
          <p:cNvSpPr txBox="1"/>
          <p:nvPr/>
        </p:nvSpPr>
        <p:spPr>
          <a:xfrm>
            <a:off x="3391786" y="5598716"/>
            <a:ext cx="5613991" cy="1200329"/>
          </a:xfrm>
          <a:prstGeom prst="rect">
            <a:avLst/>
          </a:prstGeom>
          <a:noFill/>
        </p:spPr>
        <p:txBody>
          <a:bodyPr wrap="square" rtlCol="0">
            <a:spAutoFit/>
          </a:bodyPr>
          <a:lstStyle/>
          <a:p>
            <a:r>
              <a:rPr lang="en-US" dirty="0"/>
              <a:t>The proposed second series were drafted from the documentary taxes issue, the low values, 1, 10, 80 cents (Scott’s R228, </a:t>
            </a:r>
            <a:r>
              <a:rPr lang="en-US" dirty="0" err="1"/>
              <a:t>etc</a:t>
            </a:r>
            <a:r>
              <a:rPr lang="en-US" dirty="0"/>
              <a:t>…).  The same oval remains in the proposed second issues parcel post stamps.</a:t>
            </a:r>
          </a:p>
        </p:txBody>
      </p:sp>
      <p:sp>
        <p:nvSpPr>
          <p:cNvPr id="4" name="Rectangle 3">
            <a:extLst>
              <a:ext uri="{FF2B5EF4-FFF2-40B4-BE49-F238E27FC236}">
                <a16:creationId xmlns:a16="http://schemas.microsoft.com/office/drawing/2014/main" id="{24811709-BE18-8C5A-441D-738A54E3750F}"/>
              </a:ext>
            </a:extLst>
          </p:cNvPr>
          <p:cNvSpPr/>
          <p:nvPr/>
        </p:nvSpPr>
        <p:spPr>
          <a:xfrm>
            <a:off x="829340" y="63798"/>
            <a:ext cx="7529191" cy="935665"/>
          </a:xfrm>
          <a:prstGeom prst="rect">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3881245-208F-EF58-585C-C5D92CEB09EC}"/>
              </a:ext>
            </a:extLst>
          </p:cNvPr>
          <p:cNvSpPr/>
          <p:nvPr/>
        </p:nvSpPr>
        <p:spPr>
          <a:xfrm>
            <a:off x="3137371" y="1147197"/>
            <a:ext cx="5919663" cy="4451519"/>
          </a:xfrm>
          <a:prstGeom prst="rect">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41484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D6D35-ABB8-27C7-70FF-91CDCB884418}"/>
              </a:ext>
            </a:extLst>
          </p:cNvPr>
          <p:cNvSpPr>
            <a:spLocks noGrp="1"/>
          </p:cNvSpPr>
          <p:nvPr>
            <p:ph type="title"/>
          </p:nvPr>
        </p:nvSpPr>
        <p:spPr>
          <a:xfrm>
            <a:off x="156650" y="114300"/>
            <a:ext cx="9055819" cy="906616"/>
          </a:xfrm>
        </p:spPr>
        <p:txBody>
          <a:bodyPr>
            <a:noAutofit/>
          </a:bodyPr>
          <a:lstStyle/>
          <a:p>
            <a:r>
              <a:rPr lang="en-US" sz="2800" b="1" dirty="0">
                <a:latin typeface="Arial" panose="020B0604020202020204" pitchFamily="34" charset="0"/>
                <a:cs typeface="Arial" panose="020B0604020202020204" pitchFamily="34" charset="0"/>
              </a:rPr>
              <a:t>Usage, Parcel Post Postage Stamp: </a:t>
            </a:r>
            <a:r>
              <a:rPr lang="en-US" sz="2400" dirty="0">
                <a:latin typeface="Arial" panose="020B0604020202020204" pitchFamily="34" charset="0"/>
                <a:cs typeface="Arial" panose="020B0604020202020204" pitchFamily="34" charset="0"/>
              </a:rPr>
              <a:t>Use of Q11 on card of first around the world trip of the Graf Zeppelin, 1929 (late as).</a:t>
            </a:r>
          </a:p>
        </p:txBody>
      </p:sp>
      <p:pic>
        <p:nvPicPr>
          <p:cNvPr id="5" name="Content Placeholder 4" descr="A envelope with stamps on it&#10;&#10;AI-generated content may be incorrect.">
            <a:extLst>
              <a:ext uri="{FF2B5EF4-FFF2-40B4-BE49-F238E27FC236}">
                <a16:creationId xmlns:a16="http://schemas.microsoft.com/office/drawing/2014/main" id="{75546EE3-89FB-DA79-D8DF-7E0BCD86B1F4}"/>
              </a:ext>
            </a:extLst>
          </p:cNvPr>
          <p:cNvPicPr>
            <a:picLocks noGrp="1" noChangeAspect="1"/>
          </p:cNvPicPr>
          <p:nvPr>
            <p:ph idx="1"/>
          </p:nvPr>
        </p:nvPicPr>
        <p:blipFill>
          <a:blip r:embed="rId3"/>
          <a:srcRect l="4552" t="7540" r="5594" b="8167"/>
          <a:stretch/>
        </p:blipFill>
        <p:spPr>
          <a:xfrm>
            <a:off x="414794" y="2610612"/>
            <a:ext cx="3991953" cy="2305316"/>
          </a:xfrm>
        </p:spPr>
      </p:pic>
      <p:sp>
        <p:nvSpPr>
          <p:cNvPr id="7" name="TextBox 6">
            <a:extLst>
              <a:ext uri="{FF2B5EF4-FFF2-40B4-BE49-F238E27FC236}">
                <a16:creationId xmlns:a16="http://schemas.microsoft.com/office/drawing/2014/main" id="{867C3CDF-B351-F90E-0034-08DA05D54CCD}"/>
              </a:ext>
            </a:extLst>
          </p:cNvPr>
          <p:cNvSpPr txBox="1"/>
          <p:nvPr/>
        </p:nvSpPr>
        <p:spPr>
          <a:xfrm>
            <a:off x="324561" y="1013431"/>
            <a:ext cx="8739904" cy="1569660"/>
          </a:xfrm>
          <a:prstGeom prst="rect">
            <a:avLst/>
          </a:prstGeom>
          <a:noFill/>
        </p:spPr>
        <p:txBody>
          <a:bodyPr wrap="square">
            <a:spAutoFit/>
          </a:bodyPr>
          <a:lstStyle/>
          <a:p>
            <a:r>
              <a:rPr lang="en-US" sz="2400" dirty="0"/>
              <a:t>The most successful zeppelin ever built, D LZ I 27 Graf Zeppelin flew more than a million miles on 590 flights, carrying over 34,000 passengers without a single injury.  Airship’s image on the C18, Baby Zeppelin stamp shown below (red arrow points to D LZ I 27).</a:t>
            </a:r>
          </a:p>
        </p:txBody>
      </p:sp>
      <p:pic>
        <p:nvPicPr>
          <p:cNvPr id="4" name="Picture 3" descr="A blimp flying over a field&#10;&#10;AI-generated content may be incorrect.">
            <a:extLst>
              <a:ext uri="{FF2B5EF4-FFF2-40B4-BE49-F238E27FC236}">
                <a16:creationId xmlns:a16="http://schemas.microsoft.com/office/drawing/2014/main" id="{904061F3-E029-3322-2DFA-71976994D873}"/>
              </a:ext>
            </a:extLst>
          </p:cNvPr>
          <p:cNvPicPr>
            <a:picLocks noChangeAspect="1"/>
          </p:cNvPicPr>
          <p:nvPr/>
        </p:nvPicPr>
        <p:blipFill>
          <a:blip r:embed="rId4"/>
          <a:stretch>
            <a:fillRect/>
          </a:stretch>
        </p:blipFill>
        <p:spPr>
          <a:xfrm>
            <a:off x="4607621" y="2651627"/>
            <a:ext cx="4475948" cy="2834766"/>
          </a:xfrm>
          <a:prstGeom prst="rect">
            <a:avLst/>
          </a:prstGeom>
        </p:spPr>
      </p:pic>
      <p:pic>
        <p:nvPicPr>
          <p:cNvPr id="8" name="Picture 7" descr="A green postage stamp with a blimp&#10;&#10;AI-generated content may be incorrect.">
            <a:extLst>
              <a:ext uri="{FF2B5EF4-FFF2-40B4-BE49-F238E27FC236}">
                <a16:creationId xmlns:a16="http://schemas.microsoft.com/office/drawing/2014/main" id="{4740F76B-AA96-6393-A989-FE775F9804A7}"/>
              </a:ext>
            </a:extLst>
          </p:cNvPr>
          <p:cNvPicPr>
            <a:picLocks noChangeAspect="1"/>
          </p:cNvPicPr>
          <p:nvPr/>
        </p:nvPicPr>
        <p:blipFill>
          <a:blip r:embed="rId5"/>
          <a:stretch>
            <a:fillRect/>
          </a:stretch>
        </p:blipFill>
        <p:spPr>
          <a:xfrm>
            <a:off x="374361" y="4943449"/>
            <a:ext cx="4197639" cy="1863751"/>
          </a:xfrm>
          <a:prstGeom prst="rect">
            <a:avLst/>
          </a:prstGeom>
        </p:spPr>
      </p:pic>
      <p:cxnSp>
        <p:nvCxnSpPr>
          <p:cNvPr id="10" name="Straight Arrow Connector 9">
            <a:extLst>
              <a:ext uri="{FF2B5EF4-FFF2-40B4-BE49-F238E27FC236}">
                <a16:creationId xmlns:a16="http://schemas.microsoft.com/office/drawing/2014/main" id="{491B93A6-D99C-6447-3DDB-C32886CD08CE}"/>
              </a:ext>
            </a:extLst>
          </p:cNvPr>
          <p:cNvCxnSpPr/>
          <p:nvPr/>
        </p:nvCxnSpPr>
        <p:spPr>
          <a:xfrm flipH="1">
            <a:off x="3052743" y="5808490"/>
            <a:ext cx="2225408" cy="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321AC013-41FA-0A99-D6E8-894727470056}"/>
              </a:ext>
            </a:extLst>
          </p:cNvPr>
          <p:cNvSpPr/>
          <p:nvPr/>
        </p:nvSpPr>
        <p:spPr>
          <a:xfrm>
            <a:off x="182051" y="165100"/>
            <a:ext cx="8936550" cy="848331"/>
          </a:xfrm>
          <a:prstGeom prst="rect">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857648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C4A70-3FBB-C504-3452-78988D835A08}"/>
              </a:ext>
            </a:extLst>
          </p:cNvPr>
          <p:cNvSpPr>
            <a:spLocks noGrp="1"/>
          </p:cNvSpPr>
          <p:nvPr>
            <p:ph type="title"/>
          </p:nvPr>
        </p:nvSpPr>
        <p:spPr>
          <a:xfrm>
            <a:off x="276181" y="83694"/>
            <a:ext cx="8778919" cy="960052"/>
          </a:xfrm>
        </p:spPr>
        <p:txBody>
          <a:bodyPr>
            <a:normAutofit fontScale="90000"/>
          </a:bodyPr>
          <a:lstStyle/>
          <a:p>
            <a:pPr algn="ctr"/>
            <a:r>
              <a:rPr lang="en-US" sz="2800" b="1" dirty="0">
                <a:latin typeface="Arial" panose="020B0604020202020204" pitchFamily="34" charset="0"/>
                <a:cs typeface="Arial" panose="020B0604020202020204" pitchFamily="34" charset="0"/>
              </a:rPr>
              <a:t>Five issues of the Parcel Post Postage Due Stamps: JQ1 to JQ5, same size as the Parcel Post Postage stamps</a:t>
            </a:r>
          </a:p>
        </p:txBody>
      </p:sp>
      <p:pic>
        <p:nvPicPr>
          <p:cNvPr id="4" name="Content Placeholder 11" descr="A group of postage stamps&#10;&#10;AI-generated content may be incorrect.">
            <a:extLst>
              <a:ext uri="{FF2B5EF4-FFF2-40B4-BE49-F238E27FC236}">
                <a16:creationId xmlns:a16="http://schemas.microsoft.com/office/drawing/2014/main" id="{8779179D-6F74-6420-F3A9-AABA486541E4}"/>
              </a:ext>
            </a:extLst>
          </p:cNvPr>
          <p:cNvPicPr>
            <a:picLocks noGrp="1" noChangeAspect="1"/>
          </p:cNvPicPr>
          <p:nvPr>
            <p:ph idx="1"/>
          </p:nvPr>
        </p:nvPicPr>
        <p:blipFill>
          <a:blip r:embed="rId2"/>
          <a:stretch>
            <a:fillRect/>
          </a:stretch>
        </p:blipFill>
        <p:spPr>
          <a:xfrm>
            <a:off x="288881" y="1165412"/>
            <a:ext cx="8673437" cy="4082275"/>
          </a:xfrm>
        </p:spPr>
      </p:pic>
      <p:sp>
        <p:nvSpPr>
          <p:cNvPr id="5" name="Rectangle 4">
            <a:extLst>
              <a:ext uri="{FF2B5EF4-FFF2-40B4-BE49-F238E27FC236}">
                <a16:creationId xmlns:a16="http://schemas.microsoft.com/office/drawing/2014/main" id="{C4E7D850-4306-B63B-5668-9FAEC2E1D99F}"/>
              </a:ext>
            </a:extLst>
          </p:cNvPr>
          <p:cNvSpPr/>
          <p:nvPr/>
        </p:nvSpPr>
        <p:spPr>
          <a:xfrm>
            <a:off x="276181" y="83694"/>
            <a:ext cx="8778919" cy="960052"/>
          </a:xfrm>
          <a:prstGeom prst="rect">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96F1228-E5F0-B0CB-4EB7-62B6AC275DAB}"/>
              </a:ext>
            </a:extLst>
          </p:cNvPr>
          <p:cNvSpPr txBox="1"/>
          <p:nvPr/>
        </p:nvSpPr>
        <p:spPr>
          <a:xfrm>
            <a:off x="288882" y="5335769"/>
            <a:ext cx="8673436" cy="1569660"/>
          </a:xfrm>
          <a:prstGeom prst="rect">
            <a:avLst/>
          </a:prstGeom>
          <a:noFill/>
        </p:spPr>
        <p:txBody>
          <a:bodyPr wrap="square" rtlCol="0">
            <a:spAutoFit/>
          </a:bodyPr>
          <a:lstStyle/>
          <a:p>
            <a:r>
              <a:rPr lang="en-US" sz="2400" b="1" dirty="0">
                <a:latin typeface="Arial" panose="020B0604020202020204" pitchFamily="34" charset="0"/>
                <a:cs typeface="Arial" panose="020B0604020202020204" pitchFamily="34" charset="0"/>
              </a:rPr>
              <a:t>Dates of issue were: </a:t>
            </a:r>
            <a:r>
              <a:rPr lang="en-US" sz="2400" dirty="0">
                <a:latin typeface="Arial" panose="020B0604020202020204" pitchFamily="34" charset="0"/>
                <a:cs typeface="Arial" panose="020B0604020202020204" pitchFamily="34" charset="0"/>
              </a:rPr>
              <a:t>1- and 3-cent Nov. 12, 1912, and the 2-. 10- and 25- cent on Dec. 9, 12 and 16, 1912, respectively.  All issued before the Parcel Post System started (Jan 1,1913), no delays as in the three Q issues. </a:t>
            </a:r>
          </a:p>
        </p:txBody>
      </p:sp>
    </p:spTree>
    <p:extLst>
      <p:ext uri="{BB962C8B-B14F-4D97-AF65-F5344CB8AC3E}">
        <p14:creationId xmlns:p14="http://schemas.microsoft.com/office/powerpoint/2010/main" val="15362681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9B2BD-1B95-1C9E-C564-39F2ED4E0574}"/>
              </a:ext>
            </a:extLst>
          </p:cNvPr>
          <p:cNvSpPr>
            <a:spLocks noGrp="1"/>
          </p:cNvSpPr>
          <p:nvPr>
            <p:ph type="title"/>
          </p:nvPr>
        </p:nvSpPr>
        <p:spPr>
          <a:xfrm>
            <a:off x="628650" y="257547"/>
            <a:ext cx="7886700" cy="603062"/>
          </a:xfrm>
        </p:spPr>
        <p:txBody>
          <a:bodyPr>
            <a:normAutofit/>
          </a:bodyPr>
          <a:lstStyle/>
          <a:p>
            <a:r>
              <a:rPr lang="en-US" sz="2800" b="1" dirty="0">
                <a:latin typeface="Arial" panose="020B0604020202020204" pitchFamily="34" charset="0"/>
                <a:cs typeface="Arial" panose="020B0604020202020204" pitchFamily="34" charset="0"/>
              </a:rPr>
              <a:t>Authorization and Usages:</a:t>
            </a:r>
          </a:p>
        </p:txBody>
      </p:sp>
      <p:sp>
        <p:nvSpPr>
          <p:cNvPr id="5" name="TextBox 4">
            <a:extLst>
              <a:ext uri="{FF2B5EF4-FFF2-40B4-BE49-F238E27FC236}">
                <a16:creationId xmlns:a16="http://schemas.microsoft.com/office/drawing/2014/main" id="{2C00263E-79AF-53C9-EAF1-C3D2088911E6}"/>
              </a:ext>
            </a:extLst>
          </p:cNvPr>
          <p:cNvSpPr txBox="1"/>
          <p:nvPr/>
        </p:nvSpPr>
        <p:spPr>
          <a:xfrm>
            <a:off x="201134" y="1093394"/>
            <a:ext cx="8953500" cy="5632311"/>
          </a:xfrm>
          <a:prstGeom prst="rect">
            <a:avLst/>
          </a:prstGeom>
          <a:noFill/>
        </p:spPr>
        <p:txBody>
          <a:bodyPr wrap="square">
            <a:spAutoFit/>
          </a:bodyPr>
          <a:lstStyle/>
          <a:p>
            <a:r>
              <a:rPr lang="en-US" sz="2000" kern="0" dirty="0">
                <a:effectLst/>
                <a:latin typeface="Arial" panose="020B0604020202020204" pitchFamily="34" charset="0"/>
                <a:ea typeface="Times New Roman" panose="02020603050405020304" pitchFamily="18" charset="0"/>
                <a:cs typeface="Arial" panose="020B0604020202020204" pitchFamily="34" charset="0"/>
              </a:rPr>
              <a:t>In conjunction with Parcel Post stamps, Congress approved an act on August 24, 1912,  for </a:t>
            </a:r>
            <a:r>
              <a:rPr lang="en-US" sz="2000" kern="0" dirty="0">
                <a:latin typeface="Arial" panose="020B0604020202020204" pitchFamily="34" charset="0"/>
                <a:ea typeface="Times New Roman" panose="02020603050405020304" pitchFamily="18" charset="0"/>
                <a:cs typeface="Arial" panose="020B0604020202020204" pitchFamily="34" charset="0"/>
              </a:rPr>
              <a:t>unrestricted use </a:t>
            </a:r>
            <a:r>
              <a:rPr lang="en-US" sz="2000" kern="0" dirty="0">
                <a:effectLst/>
                <a:latin typeface="Arial" panose="020B0604020202020204" pitchFamily="34" charset="0"/>
                <a:ea typeface="Times New Roman" panose="02020603050405020304" pitchFamily="18" charset="0"/>
                <a:cs typeface="Arial" panose="020B0604020202020204" pitchFamily="34" charset="0"/>
              </a:rPr>
              <a:t>for </a:t>
            </a:r>
            <a:r>
              <a:rPr lang="en-US" sz="2000" b="1" i="1" kern="0" dirty="0">
                <a:effectLst/>
                <a:latin typeface="Arial" panose="020B0604020202020204" pitchFamily="34" charset="0"/>
                <a:ea typeface="Times New Roman" panose="02020603050405020304" pitchFamily="18" charset="0"/>
                <a:cs typeface="Arial" panose="020B0604020202020204" pitchFamily="34" charset="0"/>
              </a:rPr>
              <a:t>parcel post postage due</a:t>
            </a:r>
            <a:r>
              <a:rPr lang="en-US" sz="2000" b="1" kern="0" dirty="0">
                <a:effectLst/>
                <a:latin typeface="Arial" panose="020B0604020202020204" pitchFamily="34" charset="0"/>
                <a:ea typeface="Times New Roman" panose="02020603050405020304" pitchFamily="18" charset="0"/>
                <a:cs typeface="Arial" panose="020B0604020202020204" pitchFamily="34" charset="0"/>
              </a:rPr>
              <a:t> </a:t>
            </a:r>
            <a:r>
              <a:rPr lang="en-US" sz="2000" kern="0" dirty="0">
                <a:effectLst/>
                <a:latin typeface="Arial" panose="020B0604020202020204" pitchFamily="34" charset="0"/>
                <a:ea typeface="Times New Roman" panose="02020603050405020304" pitchFamily="18" charset="0"/>
                <a:cs typeface="Arial" panose="020B0604020202020204" pitchFamily="34" charset="0"/>
              </a:rPr>
              <a:t>stamps which were issued at the same time the </a:t>
            </a:r>
            <a:r>
              <a:rPr lang="en-US" sz="2000" b="1" i="1" kern="0" dirty="0">
                <a:latin typeface="Arial" panose="020B0604020202020204" pitchFamily="34" charset="0"/>
                <a:ea typeface="Times New Roman" panose="02020603050405020304" pitchFamily="18" charset="0"/>
                <a:cs typeface="Arial" panose="020B0604020202020204" pitchFamily="34" charset="0"/>
              </a:rPr>
              <a:t>p</a:t>
            </a:r>
            <a:r>
              <a:rPr lang="en-US" sz="2000" b="1" i="1" kern="0" dirty="0">
                <a:effectLst/>
                <a:latin typeface="Arial" panose="020B0604020202020204" pitchFamily="34" charset="0"/>
                <a:ea typeface="Times New Roman" panose="02020603050405020304" pitchFamily="18" charset="0"/>
                <a:cs typeface="Arial" panose="020B0604020202020204" pitchFamily="34" charset="0"/>
              </a:rPr>
              <a:t>arcel </a:t>
            </a:r>
            <a:r>
              <a:rPr lang="en-US" sz="2000" b="1" i="1" kern="0" dirty="0">
                <a:latin typeface="Arial" panose="020B0604020202020204" pitchFamily="34" charset="0"/>
                <a:ea typeface="Times New Roman" panose="02020603050405020304" pitchFamily="18" charset="0"/>
                <a:cs typeface="Arial" panose="020B0604020202020204" pitchFamily="34" charset="0"/>
              </a:rPr>
              <a:t>p</a:t>
            </a:r>
            <a:r>
              <a:rPr lang="en-US" sz="2000" b="1" i="1" kern="0" dirty="0">
                <a:effectLst/>
                <a:latin typeface="Arial" panose="020B0604020202020204" pitchFamily="34" charset="0"/>
                <a:ea typeface="Times New Roman" panose="02020603050405020304" pitchFamily="18" charset="0"/>
                <a:cs typeface="Arial" panose="020B0604020202020204" pitchFamily="34" charset="0"/>
              </a:rPr>
              <a:t>ost postage </a:t>
            </a:r>
            <a:r>
              <a:rPr lang="en-US" sz="2000" kern="0" dirty="0">
                <a:effectLst/>
                <a:latin typeface="Arial" panose="020B0604020202020204" pitchFamily="34" charset="0"/>
                <a:ea typeface="Times New Roman" panose="02020603050405020304" pitchFamily="18" charset="0"/>
                <a:cs typeface="Arial" panose="020B0604020202020204" pitchFamily="34" charset="0"/>
              </a:rPr>
              <a:t>stamps.</a:t>
            </a:r>
          </a:p>
          <a:p>
            <a:r>
              <a:rPr lang="en-US" sz="2000" kern="0" dirty="0">
                <a:effectLst/>
                <a:latin typeface="Arial" panose="020B0604020202020204" pitchFamily="34" charset="0"/>
                <a:ea typeface="Times New Roman" panose="02020603050405020304" pitchFamily="18" charset="0"/>
                <a:cs typeface="Arial" panose="020B0604020202020204" pitchFamily="34" charset="0"/>
              </a:rPr>
              <a:t>  </a:t>
            </a:r>
          </a:p>
          <a:p>
            <a:r>
              <a:rPr lang="en-US" sz="2000" kern="0" dirty="0">
                <a:effectLst/>
                <a:latin typeface="Arial" panose="020B0604020202020204" pitchFamily="34" charset="0"/>
                <a:ea typeface="Times New Roman" panose="02020603050405020304" pitchFamily="18" charset="0"/>
                <a:cs typeface="Arial" panose="020B0604020202020204" pitchFamily="34" charset="0"/>
              </a:rPr>
              <a:t>This cover used in </a:t>
            </a:r>
            <a:r>
              <a:rPr lang="en-US" sz="2000" b="1" i="1" kern="0" dirty="0">
                <a:effectLst/>
                <a:latin typeface="Arial" panose="020B0604020202020204" pitchFamily="34" charset="0"/>
                <a:ea typeface="Times New Roman" panose="02020603050405020304" pitchFamily="18" charset="0"/>
                <a:cs typeface="Arial" panose="020B0604020202020204" pitchFamily="34" charset="0"/>
              </a:rPr>
              <a:t>unrestricted time </a:t>
            </a:r>
            <a:r>
              <a:rPr lang="en-US" sz="2000" kern="0" dirty="0">
                <a:effectLst/>
                <a:latin typeface="Arial" panose="020B0604020202020204" pitchFamily="34" charset="0"/>
                <a:ea typeface="Times New Roman" panose="02020603050405020304" pitchFamily="18" charset="0"/>
                <a:cs typeface="Arial" panose="020B0604020202020204" pitchFamily="34" charset="0"/>
              </a:rPr>
              <a:t>after July 1, 1913.  </a:t>
            </a:r>
          </a:p>
          <a:p>
            <a:r>
              <a:rPr lang="en-US" sz="2000" kern="0" dirty="0">
                <a:effectLst/>
                <a:latin typeface="Arial" panose="020B0604020202020204" pitchFamily="34" charset="0"/>
                <a:ea typeface="Times New Roman" panose="02020603050405020304" pitchFamily="18" charset="0"/>
                <a:cs typeface="Arial" panose="020B0604020202020204" pitchFamily="34" charset="0"/>
              </a:rPr>
              <a:t>Postmarked: Sept. 4, 1913.</a:t>
            </a:r>
          </a:p>
          <a:p>
            <a:endParaRPr lang="en-US" sz="2000" kern="0" dirty="0">
              <a:latin typeface="Arial" panose="020B0604020202020204" pitchFamily="34" charset="0"/>
              <a:ea typeface="Times New Roman" panose="02020603050405020304" pitchFamily="18" charset="0"/>
              <a:cs typeface="Arial" panose="020B0604020202020204" pitchFamily="34" charset="0"/>
            </a:endParaRPr>
          </a:p>
          <a:p>
            <a:endParaRPr lang="en-US" sz="2000" kern="0" dirty="0">
              <a:effectLst/>
              <a:latin typeface="Arial" panose="020B0604020202020204" pitchFamily="34" charset="0"/>
              <a:ea typeface="Times New Roman" panose="02020603050405020304" pitchFamily="18" charset="0"/>
              <a:cs typeface="Arial" panose="020B0604020202020204" pitchFamily="34" charset="0"/>
            </a:endParaRPr>
          </a:p>
          <a:p>
            <a:endParaRPr lang="en-US" sz="2000" kern="0" dirty="0">
              <a:latin typeface="Arial" panose="020B0604020202020204" pitchFamily="34" charset="0"/>
              <a:ea typeface="Times New Roman" panose="02020603050405020304" pitchFamily="18" charset="0"/>
              <a:cs typeface="Arial" panose="020B0604020202020204" pitchFamily="34" charset="0"/>
            </a:endParaRPr>
          </a:p>
          <a:p>
            <a:endParaRPr lang="en-US" sz="2000" kern="0" dirty="0">
              <a:effectLst/>
              <a:latin typeface="Arial" panose="020B0604020202020204" pitchFamily="34" charset="0"/>
              <a:ea typeface="Times New Roman" panose="02020603050405020304" pitchFamily="18" charset="0"/>
              <a:cs typeface="Arial" panose="020B0604020202020204" pitchFamily="34" charset="0"/>
            </a:endParaRPr>
          </a:p>
          <a:p>
            <a:endParaRPr lang="en-US" sz="2000" kern="0" dirty="0">
              <a:latin typeface="Arial" panose="020B0604020202020204" pitchFamily="34" charset="0"/>
              <a:ea typeface="Times New Roman" panose="02020603050405020304" pitchFamily="18" charset="0"/>
              <a:cs typeface="Arial" panose="020B0604020202020204" pitchFamily="34" charset="0"/>
            </a:endParaRPr>
          </a:p>
          <a:p>
            <a:endParaRPr lang="en-US" sz="2000" kern="0" dirty="0">
              <a:effectLst/>
              <a:latin typeface="Arial" panose="020B0604020202020204" pitchFamily="34" charset="0"/>
              <a:ea typeface="Times New Roman" panose="02020603050405020304" pitchFamily="18" charset="0"/>
              <a:cs typeface="Arial" panose="020B0604020202020204" pitchFamily="34" charset="0"/>
            </a:endParaRPr>
          </a:p>
          <a:p>
            <a:endParaRPr lang="en-US" sz="2000" kern="0" dirty="0">
              <a:latin typeface="Arial" panose="020B0604020202020204" pitchFamily="34" charset="0"/>
              <a:ea typeface="Times New Roman" panose="02020603050405020304" pitchFamily="18" charset="0"/>
              <a:cs typeface="Arial" panose="020B0604020202020204" pitchFamily="34" charset="0"/>
            </a:endParaRPr>
          </a:p>
          <a:p>
            <a:endParaRPr lang="en-US" sz="2000" kern="0" dirty="0">
              <a:effectLst/>
              <a:latin typeface="Arial" panose="020B0604020202020204" pitchFamily="34" charset="0"/>
              <a:ea typeface="Times New Roman" panose="02020603050405020304" pitchFamily="18" charset="0"/>
              <a:cs typeface="Arial" panose="020B0604020202020204" pitchFamily="34" charset="0"/>
            </a:endParaRPr>
          </a:p>
          <a:p>
            <a:r>
              <a:rPr lang="en-US" sz="2000" kern="0" dirty="0">
                <a:latin typeface="Arial" panose="020B0604020202020204" pitchFamily="34" charset="0"/>
                <a:ea typeface="Times New Roman" panose="02020603050405020304" pitchFamily="18" charset="0"/>
                <a:cs typeface="Arial" panose="020B0604020202020204" pitchFamily="34" charset="0"/>
              </a:rPr>
              <a:t>In the restricted time, Jan 1 to July 1, 1913, t</a:t>
            </a:r>
            <a:r>
              <a:rPr lang="en-US" sz="2000" kern="0" dirty="0">
                <a:effectLst/>
                <a:latin typeface="Arial" panose="020B0604020202020204" pitchFamily="34" charset="0"/>
                <a:ea typeface="Times New Roman" panose="02020603050405020304" pitchFamily="18" charset="0"/>
                <a:cs typeface="Arial" panose="020B0604020202020204" pitchFamily="34" charset="0"/>
              </a:rPr>
              <a:t>he parcel post postage due stamps were to be used when inadequate postage was affixed to a parcel.  Postage-due stamps were affixed by the </a:t>
            </a:r>
            <a:r>
              <a:rPr lang="en-US" sz="2000" kern="0" dirty="0">
                <a:latin typeface="Arial" panose="020B0604020202020204" pitchFamily="34" charset="0"/>
                <a:ea typeface="Times New Roman" panose="02020603050405020304" pitchFamily="18" charset="0"/>
                <a:cs typeface="Arial" panose="020B0604020202020204" pitchFamily="34" charset="0"/>
              </a:rPr>
              <a:t>P</a:t>
            </a:r>
            <a:r>
              <a:rPr lang="en-US" sz="2000" kern="0" dirty="0">
                <a:effectLst/>
                <a:latin typeface="Arial" panose="020B0604020202020204" pitchFamily="34" charset="0"/>
                <a:ea typeface="Times New Roman" panose="02020603050405020304" pitchFamily="18" charset="0"/>
                <a:cs typeface="Arial" panose="020B0604020202020204" pitchFamily="34" charset="0"/>
              </a:rPr>
              <a:t>ostmaster and the amount was supposed to be paid by the addressee or parcel recipient.</a:t>
            </a:r>
            <a:r>
              <a:rPr lang="en-US" sz="2000" dirty="0">
                <a:effectLst/>
                <a:latin typeface="Arial" panose="020B0604020202020204" pitchFamily="34" charset="0"/>
                <a:cs typeface="Arial" panose="020B0604020202020204" pitchFamily="34" charset="0"/>
              </a:rPr>
              <a:t> </a:t>
            </a:r>
            <a:endParaRPr lang="en-US" sz="2000" dirty="0">
              <a:latin typeface="Arial" panose="020B0604020202020204" pitchFamily="34" charset="0"/>
              <a:cs typeface="Arial" panose="020B0604020202020204" pitchFamily="34" charset="0"/>
            </a:endParaRPr>
          </a:p>
        </p:txBody>
      </p:sp>
      <p:pic>
        <p:nvPicPr>
          <p:cNvPr id="7" name="Picture 6" descr="An envelope with stamp and stamp&#10;&#10;AI-generated content may be incorrect.">
            <a:extLst>
              <a:ext uri="{FF2B5EF4-FFF2-40B4-BE49-F238E27FC236}">
                <a16:creationId xmlns:a16="http://schemas.microsoft.com/office/drawing/2014/main" id="{F1343E00-ACAC-9412-4C95-4EC6C01DEFD3}"/>
              </a:ext>
            </a:extLst>
          </p:cNvPr>
          <p:cNvPicPr>
            <a:picLocks noChangeAspect="1"/>
          </p:cNvPicPr>
          <p:nvPr/>
        </p:nvPicPr>
        <p:blipFill>
          <a:blip r:embed="rId2"/>
          <a:stretch>
            <a:fillRect/>
          </a:stretch>
        </p:blipFill>
        <p:spPr>
          <a:xfrm>
            <a:off x="3434318" y="2818113"/>
            <a:ext cx="5545832" cy="2530380"/>
          </a:xfrm>
          <a:prstGeom prst="rect">
            <a:avLst/>
          </a:prstGeom>
        </p:spPr>
      </p:pic>
      <p:sp>
        <p:nvSpPr>
          <p:cNvPr id="3" name="Rectangle 2">
            <a:extLst>
              <a:ext uri="{FF2B5EF4-FFF2-40B4-BE49-F238E27FC236}">
                <a16:creationId xmlns:a16="http://schemas.microsoft.com/office/drawing/2014/main" id="{29A5DE30-FF91-B7ED-45C4-62CBCCEF0ABB}"/>
              </a:ext>
            </a:extLst>
          </p:cNvPr>
          <p:cNvSpPr/>
          <p:nvPr/>
        </p:nvSpPr>
        <p:spPr>
          <a:xfrm>
            <a:off x="628650" y="257547"/>
            <a:ext cx="4707143" cy="603062"/>
          </a:xfrm>
          <a:prstGeom prst="rect">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683131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06BA6-980F-EE61-5BC1-15E6367266E5}"/>
              </a:ext>
            </a:extLst>
          </p:cNvPr>
          <p:cNvSpPr>
            <a:spLocks noGrp="1"/>
          </p:cNvSpPr>
          <p:nvPr>
            <p:ph type="title"/>
          </p:nvPr>
        </p:nvSpPr>
        <p:spPr>
          <a:xfrm>
            <a:off x="265814" y="195002"/>
            <a:ext cx="8686800" cy="1123435"/>
          </a:xfrm>
        </p:spPr>
        <p:txBody>
          <a:bodyPr>
            <a:normAutofit/>
          </a:bodyPr>
          <a:lstStyle/>
          <a:p>
            <a:pPr algn="ctr"/>
            <a:r>
              <a:rPr lang="en-US" sz="2800" b="1" dirty="0">
                <a:latin typeface="Arial" panose="020B0604020202020204" pitchFamily="34" charset="0"/>
                <a:cs typeface="Arial" panose="020B0604020202020204" pitchFamily="34" charset="0"/>
              </a:rPr>
              <a:t>76</a:t>
            </a:r>
            <a:r>
              <a:rPr lang="en-US" sz="2800" b="1" baseline="30000" dirty="0">
                <a:latin typeface="Arial" panose="020B0604020202020204" pitchFamily="34" charset="0"/>
                <a:cs typeface="Arial" panose="020B0604020202020204" pitchFamily="34" charset="0"/>
              </a:rPr>
              <a:t>th</a:t>
            </a:r>
            <a:r>
              <a:rPr lang="en-US" sz="2800" b="1" dirty="0">
                <a:latin typeface="Arial" panose="020B0604020202020204" pitchFamily="34" charset="0"/>
                <a:cs typeface="Arial" panose="020B0604020202020204" pitchFamily="34" charset="0"/>
              </a:rPr>
              <a:t> of 100 Greatest American Stamps:  The Q12 issue of the Parcel Post Series, Fruit Growing</a:t>
            </a:r>
          </a:p>
        </p:txBody>
      </p:sp>
      <p:pic>
        <p:nvPicPr>
          <p:cNvPr id="5" name="Content Placeholder 4">
            <a:extLst>
              <a:ext uri="{FF2B5EF4-FFF2-40B4-BE49-F238E27FC236}">
                <a16:creationId xmlns:a16="http://schemas.microsoft.com/office/drawing/2014/main" id="{B4269362-F15F-E925-9775-3418708CA98E}"/>
              </a:ext>
            </a:extLst>
          </p:cNvPr>
          <p:cNvPicPr>
            <a:picLocks noGrp="1" noChangeAspect="1"/>
          </p:cNvPicPr>
          <p:nvPr>
            <p:ph idx="1"/>
          </p:nvPr>
        </p:nvPicPr>
        <p:blipFill>
          <a:blip r:embed="rId2"/>
          <a:stretch>
            <a:fillRect/>
          </a:stretch>
        </p:blipFill>
        <p:spPr>
          <a:xfrm>
            <a:off x="4620188" y="1456666"/>
            <a:ext cx="3758264" cy="5011019"/>
          </a:xfrm>
          <a:prstGeom prst="rect">
            <a:avLst/>
          </a:prstGeom>
        </p:spPr>
      </p:pic>
      <p:pic>
        <p:nvPicPr>
          <p:cNvPr id="7" name="Picture 6">
            <a:extLst>
              <a:ext uri="{FF2B5EF4-FFF2-40B4-BE49-F238E27FC236}">
                <a16:creationId xmlns:a16="http://schemas.microsoft.com/office/drawing/2014/main" id="{37F28616-DBF5-D3CC-DFAE-22BD8B6173D2}"/>
              </a:ext>
            </a:extLst>
          </p:cNvPr>
          <p:cNvPicPr>
            <a:picLocks noChangeAspect="1"/>
          </p:cNvPicPr>
          <p:nvPr/>
        </p:nvPicPr>
        <p:blipFill>
          <a:blip r:embed="rId3"/>
          <a:srcRect l="10687" r="12181"/>
          <a:stretch>
            <a:fillRect/>
          </a:stretch>
        </p:blipFill>
        <p:spPr>
          <a:xfrm>
            <a:off x="754909" y="1625670"/>
            <a:ext cx="3604437" cy="4673009"/>
          </a:xfrm>
          <a:prstGeom prst="rect">
            <a:avLst/>
          </a:prstGeom>
        </p:spPr>
      </p:pic>
      <p:sp>
        <p:nvSpPr>
          <p:cNvPr id="8" name="Rectangle 7">
            <a:extLst>
              <a:ext uri="{FF2B5EF4-FFF2-40B4-BE49-F238E27FC236}">
                <a16:creationId xmlns:a16="http://schemas.microsoft.com/office/drawing/2014/main" id="{08D53DB7-E72E-9700-2C13-DD20A8CA825B}"/>
              </a:ext>
            </a:extLst>
          </p:cNvPr>
          <p:cNvSpPr/>
          <p:nvPr/>
        </p:nvSpPr>
        <p:spPr>
          <a:xfrm>
            <a:off x="446567" y="248167"/>
            <a:ext cx="8389088" cy="932049"/>
          </a:xfrm>
          <a:prstGeom prst="rect">
            <a:avLst/>
          </a:prstGeom>
          <a:noFill/>
          <a:ln w="254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548809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A4783-2EB7-1086-989B-E2D69143238E}"/>
              </a:ext>
            </a:extLst>
          </p:cNvPr>
          <p:cNvSpPr>
            <a:spLocks noGrp="1"/>
          </p:cNvSpPr>
          <p:nvPr>
            <p:ph type="title"/>
          </p:nvPr>
        </p:nvSpPr>
        <p:spPr>
          <a:xfrm>
            <a:off x="265814" y="365126"/>
            <a:ext cx="8739963" cy="613069"/>
          </a:xfrm>
        </p:spPr>
        <p:txBody>
          <a:bodyPr>
            <a:normAutofit fontScale="90000"/>
          </a:bodyPr>
          <a:lstStyle/>
          <a:p>
            <a:pPr algn="ctr"/>
            <a:r>
              <a:rPr lang="en-US" sz="3200" b="1" dirty="0">
                <a:latin typeface="Arial" panose="020B0604020202020204" pitchFamily="34" charset="0"/>
                <a:cs typeface="Arial" panose="020B0604020202020204" pitchFamily="34" charset="0"/>
              </a:rPr>
              <a:t>Which Parcel Post set (A or B) </a:t>
            </a:r>
            <a:br>
              <a:rPr lang="en-US" sz="3200" b="1" dirty="0">
                <a:latin typeface="Arial" panose="020B0604020202020204" pitchFamily="34" charset="0"/>
                <a:cs typeface="Arial" panose="020B0604020202020204" pitchFamily="34" charset="0"/>
              </a:rPr>
            </a:br>
            <a:r>
              <a:rPr lang="en-US" sz="3200" b="1" dirty="0">
                <a:latin typeface="Arial" panose="020B0604020202020204" pitchFamily="34" charset="0"/>
                <a:cs typeface="Arial" panose="020B0604020202020204" pitchFamily="34" charset="0"/>
              </a:rPr>
              <a:t>would you buy and why? (or neither!?)</a:t>
            </a:r>
          </a:p>
        </p:txBody>
      </p:sp>
      <p:pic>
        <p:nvPicPr>
          <p:cNvPr id="5" name="Content Placeholder 4" descr="Red postage stamps on a black surface&#10;&#10;AI-generated content may be incorrect.">
            <a:extLst>
              <a:ext uri="{FF2B5EF4-FFF2-40B4-BE49-F238E27FC236}">
                <a16:creationId xmlns:a16="http://schemas.microsoft.com/office/drawing/2014/main" id="{AE1EDB03-63A9-88BD-4C25-B8626D36D1B2}"/>
              </a:ext>
            </a:extLst>
          </p:cNvPr>
          <p:cNvPicPr>
            <a:picLocks noGrp="1" noChangeAspect="1"/>
          </p:cNvPicPr>
          <p:nvPr>
            <p:ph idx="1"/>
          </p:nvPr>
        </p:nvPicPr>
        <p:blipFill>
          <a:blip r:embed="rId3"/>
          <a:stretch>
            <a:fillRect/>
          </a:stretch>
        </p:blipFill>
        <p:spPr>
          <a:xfrm>
            <a:off x="425303" y="2098065"/>
            <a:ext cx="3385540" cy="3323985"/>
          </a:xfrm>
        </p:spPr>
      </p:pic>
      <p:pic>
        <p:nvPicPr>
          <p:cNvPr id="7" name="Picture 6" descr="A group of red postage stamps&#10;&#10;AI-generated content may be incorrect.">
            <a:extLst>
              <a:ext uri="{FF2B5EF4-FFF2-40B4-BE49-F238E27FC236}">
                <a16:creationId xmlns:a16="http://schemas.microsoft.com/office/drawing/2014/main" id="{36375C49-028D-66C7-7C45-BD28113BC414}"/>
              </a:ext>
            </a:extLst>
          </p:cNvPr>
          <p:cNvPicPr>
            <a:picLocks noChangeAspect="1"/>
          </p:cNvPicPr>
          <p:nvPr/>
        </p:nvPicPr>
        <p:blipFill>
          <a:blip r:embed="rId4"/>
          <a:stretch>
            <a:fillRect/>
          </a:stretch>
        </p:blipFill>
        <p:spPr>
          <a:xfrm>
            <a:off x="4582423" y="2178611"/>
            <a:ext cx="4250582" cy="3162891"/>
          </a:xfrm>
          <a:prstGeom prst="rect">
            <a:avLst/>
          </a:prstGeom>
        </p:spPr>
      </p:pic>
      <p:sp>
        <p:nvSpPr>
          <p:cNvPr id="8" name="TextBox 7">
            <a:extLst>
              <a:ext uri="{FF2B5EF4-FFF2-40B4-BE49-F238E27FC236}">
                <a16:creationId xmlns:a16="http://schemas.microsoft.com/office/drawing/2014/main" id="{C450DD35-F749-FA87-17DC-A65B59CB1B5C}"/>
              </a:ext>
            </a:extLst>
          </p:cNvPr>
          <p:cNvSpPr txBox="1"/>
          <p:nvPr/>
        </p:nvSpPr>
        <p:spPr>
          <a:xfrm>
            <a:off x="1775639" y="1382218"/>
            <a:ext cx="5161991" cy="461665"/>
          </a:xfrm>
          <a:prstGeom prst="rect">
            <a:avLst/>
          </a:prstGeom>
          <a:noFill/>
        </p:spPr>
        <p:txBody>
          <a:bodyPr wrap="none" rtlCol="0">
            <a:spAutoFit/>
          </a:bodyPr>
          <a:lstStyle/>
          <a:p>
            <a:r>
              <a:rPr lang="en-US" sz="2400" b="1" dirty="0"/>
              <a:t>  A                                                                 B</a:t>
            </a:r>
          </a:p>
        </p:txBody>
      </p:sp>
      <p:sp>
        <p:nvSpPr>
          <p:cNvPr id="3" name="Rectangle 2">
            <a:extLst>
              <a:ext uri="{FF2B5EF4-FFF2-40B4-BE49-F238E27FC236}">
                <a16:creationId xmlns:a16="http://schemas.microsoft.com/office/drawing/2014/main" id="{7BD0148D-9AF3-7E4A-57BA-AD443197A0DC}"/>
              </a:ext>
            </a:extLst>
          </p:cNvPr>
          <p:cNvSpPr/>
          <p:nvPr/>
        </p:nvSpPr>
        <p:spPr>
          <a:xfrm>
            <a:off x="1010093" y="180753"/>
            <a:ext cx="7240772" cy="978196"/>
          </a:xfrm>
          <a:prstGeom prst="rect">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989193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24ACA-4A37-F6D1-763A-6B9A705E9E44}"/>
              </a:ext>
            </a:extLst>
          </p:cNvPr>
          <p:cNvSpPr>
            <a:spLocks noGrp="1"/>
          </p:cNvSpPr>
          <p:nvPr>
            <p:ph type="title"/>
          </p:nvPr>
        </p:nvSpPr>
        <p:spPr>
          <a:xfrm>
            <a:off x="628650" y="248164"/>
            <a:ext cx="7886700" cy="612774"/>
          </a:xfrm>
        </p:spPr>
        <p:txBody>
          <a:bodyPr>
            <a:normAutofit/>
          </a:bodyPr>
          <a:lstStyle/>
          <a:p>
            <a:pPr algn="ctr"/>
            <a:r>
              <a:rPr lang="en-US" sz="3600" b="1" dirty="0">
                <a:latin typeface="Arial" panose="020B0604020202020204" pitchFamily="34" charset="0"/>
                <a:cs typeface="Arial" panose="020B0604020202020204" pitchFamily="34" charset="0"/>
              </a:rPr>
              <a:t>Summary</a:t>
            </a:r>
          </a:p>
        </p:txBody>
      </p:sp>
      <p:sp>
        <p:nvSpPr>
          <p:cNvPr id="3" name="Content Placeholder 2">
            <a:extLst>
              <a:ext uri="{FF2B5EF4-FFF2-40B4-BE49-F238E27FC236}">
                <a16:creationId xmlns:a16="http://schemas.microsoft.com/office/drawing/2014/main" id="{0A579E17-0E60-DFC1-2C42-27A871796409}"/>
              </a:ext>
            </a:extLst>
          </p:cNvPr>
          <p:cNvSpPr>
            <a:spLocks noGrp="1"/>
          </p:cNvSpPr>
          <p:nvPr>
            <p:ph idx="1"/>
          </p:nvPr>
        </p:nvSpPr>
        <p:spPr>
          <a:xfrm>
            <a:off x="382772" y="977902"/>
            <a:ext cx="8612372" cy="5880098"/>
          </a:xfrm>
        </p:spPr>
        <p:txBody>
          <a:bodyPr>
            <a:normAutofit/>
          </a:bodyPr>
          <a:lstStyle/>
          <a:p>
            <a:r>
              <a:rPr lang="en-US" dirty="0"/>
              <a:t>Federal U.S. Gov’t Business venture, to increase movement of matter/ goods from rural areas to cities and from cities to rural locations, 4</a:t>
            </a:r>
            <a:r>
              <a:rPr lang="en-US" baseline="30000" dirty="0"/>
              <a:t>th</a:t>
            </a:r>
            <a:r>
              <a:rPr lang="en-US" dirty="0"/>
              <a:t> class mail.</a:t>
            </a:r>
          </a:p>
          <a:p>
            <a:r>
              <a:rPr lang="en-US" b="1" dirty="0"/>
              <a:t>Created 17 stamp issue to track revenues of venture.</a:t>
            </a:r>
          </a:p>
          <a:p>
            <a:r>
              <a:rPr lang="en-US" dirty="0"/>
              <a:t>A short six-month life of the Parcel Post system as originally authorized, to track and inventory revenue.</a:t>
            </a:r>
          </a:p>
          <a:p>
            <a:r>
              <a:rPr lang="en-US" b="1" dirty="0"/>
              <a:t>Created a set of 12 Parcel Post stamps and 5 Parcel Post Postage Due stamps.</a:t>
            </a:r>
          </a:p>
          <a:p>
            <a:r>
              <a:rPr lang="en-US" dirty="0"/>
              <a:t>Made well defined and easily identified sets for the stamp collector but not for postal clerks of the time.</a:t>
            </a:r>
          </a:p>
          <a:p>
            <a:r>
              <a:rPr lang="en-US" b="1" dirty="0"/>
              <a:t>Lack of robust acceptance of 17 stamp issues, proposed and developed second issues of the Parcel Post issues but these were never issued for use. </a:t>
            </a:r>
          </a:p>
          <a:p>
            <a:endParaRPr lang="en-US" dirty="0"/>
          </a:p>
        </p:txBody>
      </p:sp>
      <p:sp>
        <p:nvSpPr>
          <p:cNvPr id="4" name="Rectangle 3">
            <a:extLst>
              <a:ext uri="{FF2B5EF4-FFF2-40B4-BE49-F238E27FC236}">
                <a16:creationId xmlns:a16="http://schemas.microsoft.com/office/drawing/2014/main" id="{9F4D14F9-C688-318F-5144-6DF1A8A68224}"/>
              </a:ext>
            </a:extLst>
          </p:cNvPr>
          <p:cNvSpPr/>
          <p:nvPr/>
        </p:nvSpPr>
        <p:spPr>
          <a:xfrm>
            <a:off x="3455581" y="202020"/>
            <a:ext cx="2243470" cy="637954"/>
          </a:xfrm>
          <a:prstGeom prst="rect">
            <a:avLst/>
          </a:prstGeom>
          <a:noFill/>
          <a:ln w="254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687514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EC9E2-BFB8-0580-29E6-E661066CEADE}"/>
              </a:ext>
            </a:extLst>
          </p:cNvPr>
          <p:cNvSpPr>
            <a:spLocks noGrp="1"/>
          </p:cNvSpPr>
          <p:nvPr>
            <p:ph type="title"/>
          </p:nvPr>
        </p:nvSpPr>
        <p:spPr>
          <a:xfrm>
            <a:off x="628650" y="78044"/>
            <a:ext cx="7886700" cy="618722"/>
          </a:xfrm>
        </p:spPr>
        <p:txBody>
          <a:bodyPr>
            <a:normAutofit/>
          </a:bodyPr>
          <a:lstStyle/>
          <a:p>
            <a:pPr algn="ctr"/>
            <a:r>
              <a:rPr lang="en-US" sz="2800" b="1" dirty="0">
                <a:latin typeface="Arial" panose="020B0604020202020204" pitchFamily="34" charset="0"/>
                <a:cs typeface="Arial" panose="020B0604020202020204" pitchFamily="34" charset="0"/>
              </a:rPr>
              <a:t>Some References</a:t>
            </a:r>
          </a:p>
        </p:txBody>
      </p:sp>
      <p:sp>
        <p:nvSpPr>
          <p:cNvPr id="3" name="Content Placeholder 2">
            <a:extLst>
              <a:ext uri="{FF2B5EF4-FFF2-40B4-BE49-F238E27FC236}">
                <a16:creationId xmlns:a16="http://schemas.microsoft.com/office/drawing/2014/main" id="{AC2D3658-0C8A-0C7B-F1C5-A260C0859C1B}"/>
              </a:ext>
            </a:extLst>
          </p:cNvPr>
          <p:cNvSpPr>
            <a:spLocks noGrp="1"/>
          </p:cNvSpPr>
          <p:nvPr>
            <p:ph idx="1"/>
          </p:nvPr>
        </p:nvSpPr>
        <p:spPr>
          <a:xfrm>
            <a:off x="276447" y="696766"/>
            <a:ext cx="8718697" cy="6083190"/>
          </a:xfrm>
        </p:spPr>
        <p:txBody>
          <a:bodyPr>
            <a:noAutofit/>
          </a:bodyPr>
          <a:lstStyle/>
          <a:p>
            <a:pPr marL="0" indent="0">
              <a:buNone/>
            </a:pPr>
            <a:r>
              <a:rPr lang="en-US" sz="1800" dirty="0">
                <a:latin typeface="Arial" panose="020B0604020202020204" pitchFamily="34" charset="0"/>
                <a:cs typeface="Arial" panose="020B0604020202020204" pitchFamily="34" charset="0"/>
              </a:rPr>
              <a:t>Gobie, Henry M. </a:t>
            </a:r>
            <a:r>
              <a:rPr lang="en-US" sz="1800" i="1" dirty="0">
                <a:latin typeface="Arial" panose="020B0604020202020204" pitchFamily="34" charset="0"/>
                <a:cs typeface="Arial" panose="020B0604020202020204" pitchFamily="34" charset="0"/>
              </a:rPr>
              <a:t>U.S. Parcel Post: A Postal History. </a:t>
            </a:r>
            <a:r>
              <a:rPr lang="en-US" sz="1800" dirty="0">
                <a:latin typeface="Arial" panose="020B0604020202020204" pitchFamily="34" charset="0"/>
                <a:cs typeface="Arial" panose="020B0604020202020204" pitchFamily="34" charset="0"/>
              </a:rPr>
              <a:t>1979. Published by Wilhelmina M. Gobie, 241 pages (</a:t>
            </a:r>
            <a:r>
              <a:rPr lang="en-US" sz="1800" b="1" dirty="0">
                <a:latin typeface="Arial" panose="020B0604020202020204" pitchFamily="34" charset="0"/>
                <a:cs typeface="Arial" panose="020B0604020202020204" pitchFamily="34" charset="0"/>
              </a:rPr>
              <a:t>A</a:t>
            </a:r>
            <a:r>
              <a:rPr lang="en-US" sz="1800" dirty="0">
                <a:latin typeface="Arial" panose="020B0604020202020204" pitchFamily="34" charset="0"/>
                <a:cs typeface="Arial" panose="020B0604020202020204" pitchFamily="34" charset="0"/>
              </a:rPr>
              <a:t>).</a:t>
            </a:r>
          </a:p>
          <a:p>
            <a:pPr marL="0" indent="0">
              <a:buNone/>
            </a:pPr>
            <a:r>
              <a:rPr lang="en-US" sz="1800" dirty="0">
                <a:latin typeface="Arial" panose="020B0604020202020204" pitchFamily="34" charset="0"/>
                <a:cs typeface="Arial" panose="020B0604020202020204" pitchFamily="34" charset="0"/>
              </a:rPr>
              <a:t>Johl, Max G. </a:t>
            </a:r>
            <a:r>
              <a:rPr lang="en-US" sz="1800" i="1" dirty="0">
                <a:latin typeface="Arial" panose="020B0604020202020204" pitchFamily="34" charset="0"/>
                <a:cs typeface="Arial" panose="020B0604020202020204" pitchFamily="34" charset="0"/>
              </a:rPr>
              <a:t>United Stages Postage Stamps: Regular Issues, Parcel Post, and Airmails. </a:t>
            </a:r>
            <a:r>
              <a:rPr lang="en-US" sz="1800" dirty="0">
                <a:latin typeface="Arial" panose="020B0604020202020204" pitchFamily="34" charset="0"/>
                <a:cs typeface="Arial" panose="020B0604020202020204" pitchFamily="34" charset="0"/>
              </a:rPr>
              <a:t>1935, 566 pages </a:t>
            </a:r>
            <a:r>
              <a:rPr lang="en-US" sz="1800" b="1" dirty="0">
                <a:latin typeface="Arial" panose="020B0604020202020204" pitchFamily="34" charset="0"/>
                <a:cs typeface="Arial" panose="020B0604020202020204" pitchFamily="34" charset="0"/>
              </a:rPr>
              <a:t>(B</a:t>
            </a:r>
            <a:r>
              <a:rPr lang="en-US" sz="1800" dirty="0">
                <a:latin typeface="Arial" panose="020B0604020202020204" pitchFamily="34" charset="0"/>
                <a:cs typeface="Arial" panose="020B0604020202020204" pitchFamily="34" charset="0"/>
              </a:rPr>
              <a:t>).</a:t>
            </a:r>
          </a:p>
          <a:p>
            <a:endParaRPr lang="en-US" sz="1800" dirty="0">
              <a:latin typeface="Arial" panose="020B0604020202020204" pitchFamily="34" charset="0"/>
              <a:cs typeface="Arial" panose="020B0604020202020204" pitchFamily="34" charset="0"/>
            </a:endParaRPr>
          </a:p>
          <a:p>
            <a:endParaRPr lang="en-US" sz="1800" dirty="0">
              <a:latin typeface="Arial" panose="020B0604020202020204" pitchFamily="34" charset="0"/>
              <a:cs typeface="Arial" panose="020B0604020202020204" pitchFamily="34" charset="0"/>
            </a:endParaRPr>
          </a:p>
          <a:p>
            <a:pPr marL="914400" lvl="2" indent="0">
              <a:buNone/>
            </a:pPr>
            <a:r>
              <a:rPr lang="en-US" sz="1800" dirty="0">
                <a:latin typeface="Arial" panose="020B0604020202020204" pitchFamily="34" charset="0"/>
                <a:cs typeface="Arial" panose="020B0604020202020204" pitchFamily="34" charset="0"/>
              </a:rPr>
              <a:t>		A			B</a:t>
            </a:r>
          </a:p>
          <a:p>
            <a:endParaRPr lang="en-US" sz="1800" dirty="0">
              <a:latin typeface="Arial" panose="020B0604020202020204" pitchFamily="34" charset="0"/>
              <a:cs typeface="Arial" panose="020B0604020202020204" pitchFamily="34" charset="0"/>
            </a:endParaRPr>
          </a:p>
          <a:p>
            <a:pPr marL="457200" lvl="1" indent="0">
              <a:buNone/>
            </a:pPr>
            <a:r>
              <a:rPr lang="en-US" sz="1800" b="1" dirty="0">
                <a:latin typeface="Arial" panose="020B0604020202020204" pitchFamily="34" charset="0"/>
                <a:cs typeface="Arial" panose="020B0604020202020204" pitchFamily="34" charset="0"/>
              </a:rPr>
              <a:t>			</a:t>
            </a:r>
          </a:p>
          <a:p>
            <a:pPr marL="0" indent="0">
              <a:buNone/>
            </a:pPr>
            <a:r>
              <a:rPr lang="en-US" sz="1800" dirty="0">
                <a:latin typeface="Arial" panose="020B0604020202020204" pitchFamily="34" charset="0"/>
                <a:cs typeface="Arial" panose="020B0604020202020204" pitchFamily="34" charset="0"/>
              </a:rPr>
              <a:t>Graham, Richard, B., 1991. </a:t>
            </a:r>
            <a:r>
              <a:rPr lang="en-US" sz="1800" i="1" dirty="0">
                <a:latin typeface="Arial" panose="020B0604020202020204" pitchFamily="34" charset="0"/>
                <a:cs typeface="Arial" panose="020B0604020202020204" pitchFamily="34" charset="0"/>
              </a:rPr>
              <a:t>Parcel Post began in 1913 and thrived. </a:t>
            </a:r>
            <a:r>
              <a:rPr lang="en-US" sz="1800" dirty="0">
                <a:latin typeface="Arial" panose="020B0604020202020204" pitchFamily="34" charset="0"/>
                <a:cs typeface="Arial" panose="020B0604020202020204" pitchFamily="34" charset="0"/>
              </a:rPr>
              <a:t>Linn’s Stamp News, June 3, 1991, via APS service.</a:t>
            </a:r>
          </a:p>
          <a:p>
            <a:pPr marL="0" indent="0">
              <a:buNone/>
            </a:pPr>
            <a:r>
              <a:rPr lang="en-US" sz="1800" dirty="0">
                <a:latin typeface="Arial" panose="020B0604020202020204" pitchFamily="34" charset="0"/>
                <a:cs typeface="Arial" panose="020B0604020202020204" pitchFamily="34" charset="0"/>
              </a:rPr>
              <a:t>Mystic Stamp Company, This Day in History… January 1, 1913, </a:t>
            </a:r>
            <a:r>
              <a:rPr lang="en-US" sz="1800" i="1" dirty="0">
                <a:latin typeface="Arial" panose="020B0604020202020204" pitchFamily="34" charset="0"/>
                <a:cs typeface="Arial" panose="020B0604020202020204" pitchFamily="34" charset="0"/>
              </a:rPr>
              <a:t>Parcel Post Service Begins. </a:t>
            </a:r>
            <a:r>
              <a:rPr lang="en-US" sz="1800" dirty="0">
                <a:latin typeface="Arial" panose="020B0604020202020204" pitchFamily="34" charset="0"/>
                <a:cs typeface="Arial" panose="020B0604020202020204" pitchFamily="34" charset="0"/>
                <a:hlinkClick r:id="rId2"/>
              </a:rPr>
              <a:t>https://info.mysticstamp.com/parcel-post-service-begins_tdih/</a:t>
            </a:r>
            <a:r>
              <a:rPr lang="en-US" sz="1800" dirty="0">
                <a:latin typeface="Arial" panose="020B0604020202020204" pitchFamily="34" charset="0"/>
                <a:cs typeface="Arial" panose="020B0604020202020204" pitchFamily="34" charset="0"/>
              </a:rPr>
              <a:t> </a:t>
            </a:r>
          </a:p>
          <a:p>
            <a:pPr marL="0" indent="0">
              <a:buNone/>
            </a:pPr>
            <a:r>
              <a:rPr lang="en-US" sz="1800" dirty="0">
                <a:latin typeface="Arial" panose="020B0604020202020204" pitchFamily="34" charset="0"/>
                <a:cs typeface="Arial" panose="020B0604020202020204" pitchFamily="34" charset="0"/>
              </a:rPr>
              <a:t>Smithsonian National Postal Museum, </a:t>
            </a:r>
            <a:r>
              <a:rPr lang="en-US" sz="1800" i="1" dirty="0">
                <a:latin typeface="Arial" panose="020B0604020202020204" pitchFamily="34" charset="0"/>
                <a:cs typeface="Arial" panose="020B0604020202020204" pitchFamily="34" charset="0"/>
              </a:rPr>
              <a:t>Reaching Rural America </a:t>
            </a:r>
            <a:r>
              <a:rPr lang="en-US" sz="1800" dirty="0">
                <a:latin typeface="Arial" panose="020B0604020202020204" pitchFamily="34" charset="0"/>
                <a:cs typeface="Arial" panose="020B0604020202020204" pitchFamily="34" charset="0"/>
              </a:rPr>
              <a:t>(Past Exhibits). </a:t>
            </a:r>
            <a:r>
              <a:rPr lang="en-US" sz="1800" dirty="0">
                <a:latin typeface="Arial" panose="020B0604020202020204" pitchFamily="34" charset="0"/>
                <a:cs typeface="Arial" panose="020B0604020202020204" pitchFamily="34" charset="0"/>
                <a:hlinkClick r:id="rId3"/>
              </a:rPr>
              <a:t>https://postalmuseum.si.edu/exhibition/reaching-rural-america-past-exhi</a:t>
            </a:r>
            <a:endParaRPr lang="en-US" sz="1800" dirty="0">
              <a:latin typeface="Arial" panose="020B0604020202020204" pitchFamily="34" charset="0"/>
              <a:cs typeface="Arial" panose="020B0604020202020204" pitchFamily="34" charset="0"/>
            </a:endParaRPr>
          </a:p>
          <a:p>
            <a:pPr marL="0" indent="0">
              <a:buNone/>
            </a:pPr>
            <a:r>
              <a:rPr lang="en-US" sz="1800" dirty="0" err="1">
                <a:latin typeface="Arial" panose="020B0604020202020204" pitchFamily="34" charset="0"/>
                <a:cs typeface="Arial" panose="020B0604020202020204" pitchFamily="34" charset="0"/>
              </a:rPr>
              <a:t>Tomalei</a:t>
            </a:r>
            <a:r>
              <a:rPr lang="en-US" sz="1800" dirty="0">
                <a:latin typeface="Arial" panose="020B0604020202020204" pitchFamily="34" charset="0"/>
                <a:cs typeface="Arial" panose="020B0604020202020204" pitchFamily="34" charset="0"/>
              </a:rPr>
              <a:t> Vess and Nathaniel Fenush, APS, Bellefonte, PA 16823, 2025 email correspondence, Provided image Essays of proposed 2</a:t>
            </a:r>
            <a:r>
              <a:rPr lang="en-US" sz="1800" baseline="30000" dirty="0">
                <a:latin typeface="Arial" panose="020B0604020202020204" pitchFamily="34" charset="0"/>
                <a:cs typeface="Arial" panose="020B0604020202020204" pitchFamily="34" charset="0"/>
              </a:rPr>
              <a:t>nd </a:t>
            </a:r>
            <a:r>
              <a:rPr lang="en-US" sz="1800" dirty="0">
                <a:latin typeface="Arial" panose="020B0604020202020204" pitchFamily="34" charset="0"/>
                <a:cs typeface="Arial" panose="020B0604020202020204" pitchFamily="34" charset="0"/>
              </a:rPr>
              <a:t> Series of Parcel Post Issues that were held in auction at Sotheby, Parke, Bernet in NYC on October 3, 1978.</a:t>
            </a:r>
          </a:p>
        </p:txBody>
      </p:sp>
      <p:pic>
        <p:nvPicPr>
          <p:cNvPr id="5" name="Picture 4" descr="A red cover with a horse drawn carriage&#10;&#10;AI-generated content may be incorrect.">
            <a:extLst>
              <a:ext uri="{FF2B5EF4-FFF2-40B4-BE49-F238E27FC236}">
                <a16:creationId xmlns:a16="http://schemas.microsoft.com/office/drawing/2014/main" id="{8A1F31ED-155B-29A2-44EA-C81EBDE88AC4}"/>
              </a:ext>
            </a:extLst>
          </p:cNvPr>
          <p:cNvPicPr>
            <a:picLocks noChangeAspect="1"/>
          </p:cNvPicPr>
          <p:nvPr/>
        </p:nvPicPr>
        <p:blipFill>
          <a:blip r:embed="rId4"/>
          <a:stretch>
            <a:fillRect/>
          </a:stretch>
        </p:blipFill>
        <p:spPr>
          <a:xfrm>
            <a:off x="1853978" y="2018970"/>
            <a:ext cx="1174541" cy="1606279"/>
          </a:xfrm>
          <a:prstGeom prst="rect">
            <a:avLst/>
          </a:prstGeom>
        </p:spPr>
      </p:pic>
      <p:pic>
        <p:nvPicPr>
          <p:cNvPr id="6" name="Picture 5" descr="A close-up of a stamp&#10;&#10;AI-generated content may be incorrect.">
            <a:extLst>
              <a:ext uri="{FF2B5EF4-FFF2-40B4-BE49-F238E27FC236}">
                <a16:creationId xmlns:a16="http://schemas.microsoft.com/office/drawing/2014/main" id="{EC2C41C1-88E7-DAB4-26C0-33B68F329FAE}"/>
              </a:ext>
            </a:extLst>
          </p:cNvPr>
          <p:cNvPicPr>
            <a:picLocks noChangeAspect="1"/>
          </p:cNvPicPr>
          <p:nvPr/>
        </p:nvPicPr>
        <p:blipFill>
          <a:blip r:embed="rId5"/>
          <a:stretch>
            <a:fillRect/>
          </a:stretch>
        </p:blipFill>
        <p:spPr>
          <a:xfrm>
            <a:off x="4571999" y="2018970"/>
            <a:ext cx="1204709" cy="1606279"/>
          </a:xfrm>
          <a:prstGeom prst="rect">
            <a:avLst/>
          </a:prstGeom>
        </p:spPr>
      </p:pic>
      <p:sp>
        <p:nvSpPr>
          <p:cNvPr id="4" name="Rectangle 3">
            <a:extLst>
              <a:ext uri="{FF2B5EF4-FFF2-40B4-BE49-F238E27FC236}">
                <a16:creationId xmlns:a16="http://schemas.microsoft.com/office/drawing/2014/main" id="{17B95261-89BC-CA52-655A-7C4546E89D3C}"/>
              </a:ext>
            </a:extLst>
          </p:cNvPr>
          <p:cNvSpPr/>
          <p:nvPr/>
        </p:nvSpPr>
        <p:spPr>
          <a:xfrm>
            <a:off x="2796363" y="120576"/>
            <a:ext cx="3561907" cy="517379"/>
          </a:xfrm>
          <a:prstGeom prst="rect">
            <a:avLst/>
          </a:prstGeom>
          <a:noFill/>
          <a:ln w="254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808162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horse drawn carriage with people standing next to it&#10;&#10;AI-generated content may be incorrect.">
            <a:extLst>
              <a:ext uri="{FF2B5EF4-FFF2-40B4-BE49-F238E27FC236}">
                <a16:creationId xmlns:a16="http://schemas.microsoft.com/office/drawing/2014/main" id="{8685CCA9-4DDD-06E1-EA03-DFFDFF035787}"/>
              </a:ext>
            </a:extLst>
          </p:cNvPr>
          <p:cNvPicPr>
            <a:picLocks noGrp="1" noChangeAspect="1"/>
          </p:cNvPicPr>
          <p:nvPr>
            <p:ph idx="1"/>
          </p:nvPr>
        </p:nvPicPr>
        <p:blipFill>
          <a:blip r:embed="rId2"/>
          <a:srcRect l="2696" t="6278" r="3035" b="18970"/>
          <a:stretch/>
        </p:blipFill>
        <p:spPr>
          <a:xfrm>
            <a:off x="3943462" y="853566"/>
            <a:ext cx="4540346" cy="2864510"/>
          </a:xfrm>
        </p:spPr>
      </p:pic>
      <p:sp>
        <p:nvSpPr>
          <p:cNvPr id="2" name="TextBox 1">
            <a:extLst>
              <a:ext uri="{FF2B5EF4-FFF2-40B4-BE49-F238E27FC236}">
                <a16:creationId xmlns:a16="http://schemas.microsoft.com/office/drawing/2014/main" id="{20BAFE61-279C-08A3-2B3B-DB3EF7C6F03E}"/>
              </a:ext>
            </a:extLst>
          </p:cNvPr>
          <p:cNvSpPr txBox="1"/>
          <p:nvPr/>
        </p:nvSpPr>
        <p:spPr>
          <a:xfrm>
            <a:off x="821803" y="194360"/>
            <a:ext cx="7871669" cy="584775"/>
          </a:xfrm>
          <a:prstGeom prst="rect">
            <a:avLst/>
          </a:prstGeom>
          <a:noFill/>
        </p:spPr>
        <p:txBody>
          <a:bodyPr wrap="square" rtlCol="0">
            <a:spAutoFit/>
          </a:bodyPr>
          <a:lstStyle/>
          <a:p>
            <a:r>
              <a:rPr lang="en-US" sz="3200" b="1" dirty="0">
                <a:latin typeface="Arial" panose="020B0604020202020204" pitchFamily="34" charset="0"/>
                <a:cs typeface="Arial" panose="020B0604020202020204" pitchFamily="34" charset="0"/>
              </a:rPr>
              <a:t>Thank you, comments and questions?</a:t>
            </a:r>
          </a:p>
        </p:txBody>
      </p:sp>
      <p:pic>
        <p:nvPicPr>
          <p:cNvPr id="3" name="Content Placeholder 3" descr="A postage stamp with a picture of a car&#10;&#10;AI-generated content may be incorrect.">
            <a:extLst>
              <a:ext uri="{FF2B5EF4-FFF2-40B4-BE49-F238E27FC236}">
                <a16:creationId xmlns:a16="http://schemas.microsoft.com/office/drawing/2014/main" id="{EAA0E206-298F-B4FB-4B7C-22CBAA49B223}"/>
              </a:ext>
            </a:extLst>
          </p:cNvPr>
          <p:cNvPicPr>
            <a:picLocks noChangeAspect="1"/>
          </p:cNvPicPr>
          <p:nvPr/>
        </p:nvPicPr>
        <p:blipFill>
          <a:blip r:embed="rId3"/>
          <a:srcRect l="15494" t="18542" r="13188" b="21596"/>
          <a:stretch/>
        </p:blipFill>
        <p:spPr>
          <a:xfrm>
            <a:off x="294786" y="1138956"/>
            <a:ext cx="3414219" cy="2357107"/>
          </a:xfrm>
          <a:prstGeom prst="rect">
            <a:avLst/>
          </a:prstGeom>
        </p:spPr>
      </p:pic>
      <p:pic>
        <p:nvPicPr>
          <p:cNvPr id="4" name="Content Placeholder 4" descr="A red postage stamp with cows&#10;&#10;AI-generated content may be incorrect.">
            <a:extLst>
              <a:ext uri="{FF2B5EF4-FFF2-40B4-BE49-F238E27FC236}">
                <a16:creationId xmlns:a16="http://schemas.microsoft.com/office/drawing/2014/main" id="{0AF48043-84CC-C5BE-3CBB-D1BC0D591CE4}"/>
              </a:ext>
            </a:extLst>
          </p:cNvPr>
          <p:cNvPicPr>
            <a:picLocks noChangeAspect="1"/>
          </p:cNvPicPr>
          <p:nvPr/>
        </p:nvPicPr>
        <p:blipFill>
          <a:blip r:embed="rId4"/>
          <a:srcRect l="15148" t="17497" r="14514" b="21321"/>
          <a:stretch/>
        </p:blipFill>
        <p:spPr>
          <a:xfrm>
            <a:off x="294787" y="3857574"/>
            <a:ext cx="3412154" cy="2266782"/>
          </a:xfrm>
          <a:prstGeom prst="rect">
            <a:avLst/>
          </a:prstGeom>
        </p:spPr>
      </p:pic>
      <p:pic>
        <p:nvPicPr>
          <p:cNvPr id="7" name="Picture 6" descr="A horse and carriage on the street&#10;&#10;AI-generated content may be incorrect.">
            <a:extLst>
              <a:ext uri="{FF2B5EF4-FFF2-40B4-BE49-F238E27FC236}">
                <a16:creationId xmlns:a16="http://schemas.microsoft.com/office/drawing/2014/main" id="{5CB29B99-6A6A-B39D-3344-6AC007127F9E}"/>
              </a:ext>
            </a:extLst>
          </p:cNvPr>
          <p:cNvPicPr>
            <a:picLocks noChangeAspect="1"/>
          </p:cNvPicPr>
          <p:nvPr/>
        </p:nvPicPr>
        <p:blipFill>
          <a:blip r:embed="rId5"/>
          <a:stretch>
            <a:fillRect/>
          </a:stretch>
        </p:blipFill>
        <p:spPr>
          <a:xfrm>
            <a:off x="4146697" y="3776957"/>
            <a:ext cx="3950303" cy="3081043"/>
          </a:xfrm>
          <a:prstGeom prst="rect">
            <a:avLst/>
          </a:prstGeom>
        </p:spPr>
      </p:pic>
      <p:sp>
        <p:nvSpPr>
          <p:cNvPr id="6" name="Rectangle 5">
            <a:extLst>
              <a:ext uri="{FF2B5EF4-FFF2-40B4-BE49-F238E27FC236}">
                <a16:creationId xmlns:a16="http://schemas.microsoft.com/office/drawing/2014/main" id="{FDC35448-6A72-B18B-83A2-D71D94B3476F}"/>
              </a:ext>
            </a:extLst>
          </p:cNvPr>
          <p:cNvSpPr/>
          <p:nvPr/>
        </p:nvSpPr>
        <p:spPr>
          <a:xfrm>
            <a:off x="792460" y="194360"/>
            <a:ext cx="7648247" cy="584775"/>
          </a:xfrm>
          <a:prstGeom prst="rect">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47760405"/>
      </p:ext>
    </p:extLst>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2013 - 2022 Theme</Template>
  <TotalTime>2232</TotalTime>
  <Words>3026</Words>
  <Application>Microsoft Macintosh PowerPoint</Application>
  <PresentationFormat>On-screen Show (4:3)</PresentationFormat>
  <Paragraphs>176</Paragraphs>
  <Slides>34</Slides>
  <Notes>4</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34</vt:i4>
      </vt:variant>
    </vt:vector>
  </HeadingPairs>
  <TitlesOfParts>
    <vt:vector size="43" baseType="lpstr">
      <vt:lpstr>Aptos</vt:lpstr>
      <vt:lpstr>Arial</vt:lpstr>
      <vt:lpstr>Calibri</vt:lpstr>
      <vt:lpstr>Calibri Light</vt:lpstr>
      <vt:lpstr>Helvetica</vt:lpstr>
      <vt:lpstr>Wingdings</vt:lpstr>
      <vt:lpstr>Office 2013 - 2022 Theme</vt:lpstr>
      <vt:lpstr>Chart</vt:lpstr>
      <vt:lpstr>Document</vt:lpstr>
      <vt:lpstr>PowerPoint Presentation</vt:lpstr>
      <vt:lpstr>The Parcel Post System (January 1, 1913): an extension of the postal system and the birth of a beautiful series of short-lived stamps</vt:lpstr>
      <vt:lpstr>An extension of the 4th class mail category</vt:lpstr>
      <vt:lpstr>Mail materials of 3rd class became 4th class to support the New Parcel Post System</vt:lpstr>
      <vt:lpstr>        Parcel Post Rates and Rate Changes: Designed for Low Cost of Transport of Packages</vt:lpstr>
      <vt:lpstr>PowerPoint Presentation</vt:lpstr>
      <vt:lpstr>PowerPoint Presentation</vt:lpstr>
      <vt:lpstr>PowerPoint Presentation</vt:lpstr>
      <vt:lpstr>Parcel Post Stamps: Q1 to Q12</vt:lpstr>
      <vt:lpstr>Postmaster General Hitchcock approved on Oct 10, 1912, the model below in black and white, for Parcel Post Postage (Q-series), the stamp size and the common border design</vt:lpstr>
      <vt:lpstr>JQ Series: The Parcel Post Postage Due  Issues of 1, 2, 5, 10 and 25 cents, Geometric Lathe Design, Same Size as Parcel Post Postage Stamps, the Q issues</vt:lpstr>
      <vt:lpstr>The five issues of the Parcel Post Postage Due Stamps: JQ1 to JQ5, same size as the Parcel Post Postage stamps</vt:lpstr>
      <vt:lpstr>Parcel Post System: J. Bourne Bill, Restricted use period</vt:lpstr>
      <vt:lpstr>Parcel Post System: Unrestricted use period </vt:lpstr>
      <vt:lpstr>Effective July 1, 1913</vt:lpstr>
      <vt:lpstr>The ruckus raised by the window clerks about the difficulty of the new stamps…</vt:lpstr>
      <vt:lpstr>This ruckus occurred in the light of serious problems with the issues, other than color,  were authentic</vt:lpstr>
      <vt:lpstr>Parcel Post Essays / Proposals of Stamp Design</vt:lpstr>
      <vt:lpstr>PowerPoint Presentation</vt:lpstr>
      <vt:lpstr>PowerPoint Presentation</vt:lpstr>
      <vt:lpstr>Some Parcel Post (Q5, Q8 and Q12 Die Proofs)</vt:lpstr>
      <vt:lpstr>A retouched die plate for Q3 issue</vt:lpstr>
      <vt:lpstr>PowerPoint Presentation</vt:lpstr>
      <vt:lpstr>Parcel Post Stamps: Q1 to Q12</vt:lpstr>
      <vt:lpstr>Proposed Second Issues of the Parcel Post Stamps: Smaller in size, change in design and colors to matching those of regular postage in use at time</vt:lpstr>
      <vt:lpstr>Essays of Proposed Second Issues of the  Parcel Post Stamps: Auction Listing</vt:lpstr>
      <vt:lpstr>Usage, Parcel Post Postage Stamp: Use of Q11 on card of first around the world trip of the Graf Zeppelin, 1929 (late as).</vt:lpstr>
      <vt:lpstr>Five issues of the Parcel Post Postage Due Stamps: JQ1 to JQ5, same size as the Parcel Post Postage stamps</vt:lpstr>
      <vt:lpstr>Authorization and Usages:</vt:lpstr>
      <vt:lpstr>76th of 100 Greatest American Stamps:  The Q12 issue of the Parcel Post Series, Fruit Growing</vt:lpstr>
      <vt:lpstr>Which Parcel Post set (A or B)  would you buy and why? (or neither!?)</vt:lpstr>
      <vt:lpstr>Summary</vt:lpstr>
      <vt:lpstr>Some References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Michael Savka</dc:creator>
  <cp:lastModifiedBy>Michael Savka</cp:lastModifiedBy>
  <cp:revision>78</cp:revision>
  <dcterms:created xsi:type="dcterms:W3CDTF">2025-01-24T18:40:25Z</dcterms:created>
  <dcterms:modified xsi:type="dcterms:W3CDTF">2026-09-08T02:39:18Z</dcterms:modified>
</cp:coreProperties>
</file>