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99" r:id="rId6"/>
    <p:sldId id="260" r:id="rId7"/>
    <p:sldId id="262" r:id="rId8"/>
    <p:sldId id="261" r:id="rId9"/>
    <p:sldId id="263" r:id="rId10"/>
    <p:sldId id="264" r:id="rId11"/>
    <p:sldId id="265" r:id="rId12"/>
    <p:sldId id="292" r:id="rId13"/>
    <p:sldId id="298" r:id="rId14"/>
    <p:sldId id="294" r:id="rId15"/>
    <p:sldId id="267" r:id="rId16"/>
    <p:sldId id="268" r:id="rId17"/>
    <p:sldId id="295" r:id="rId18"/>
    <p:sldId id="271" r:id="rId19"/>
    <p:sldId id="269" r:id="rId20"/>
    <p:sldId id="270" r:id="rId21"/>
    <p:sldId id="272" r:id="rId22"/>
    <p:sldId id="296" r:id="rId23"/>
    <p:sldId id="274" r:id="rId24"/>
    <p:sldId id="275" r:id="rId25"/>
    <p:sldId id="273" r:id="rId26"/>
    <p:sldId id="276" r:id="rId27"/>
    <p:sldId id="291" r:id="rId28"/>
    <p:sldId id="277" r:id="rId29"/>
    <p:sldId id="288" r:id="rId30"/>
    <p:sldId id="289" r:id="rId31"/>
    <p:sldId id="290" r:id="rId32"/>
    <p:sldId id="293" r:id="rId33"/>
    <p:sldId id="297"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24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D116-9A98-DDF7-3EC3-67E0E5BF9A5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1DFAE7-3CF1-A301-61EE-C0002F1DB8E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A83AA7-B6BB-B396-1DA4-3484537B9AC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EEDBB20-61B4-A2A6-41DF-85D1DAF049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34ABCB-36E0-FAA9-8175-0A66C1EFEA94}"/>
              </a:ext>
            </a:extLst>
          </p:cNvPr>
          <p:cNvSpPr>
            <a:spLocks noGrp="1"/>
          </p:cNvSpPr>
          <p:nvPr>
            <p:ph type="sldNum" sz="quarter" idx="12"/>
          </p:nvPr>
        </p:nvSpPr>
        <p:spPr/>
        <p:txBody>
          <a:bodyPr/>
          <a:lstStyle>
            <a:lvl1pPr>
              <a:defRPr/>
            </a:lvl1pPr>
          </a:lstStyle>
          <a:p>
            <a:fld id="{72CF5FE1-F297-4BF6-A749-50406B5535F1}" type="slidenum">
              <a:rPr lang="en-US" altLang="en-US"/>
              <a:pPr/>
              <a:t>‹#›</a:t>
            </a:fld>
            <a:endParaRPr lang="en-US" altLang="en-US"/>
          </a:p>
        </p:txBody>
      </p:sp>
    </p:spTree>
    <p:extLst>
      <p:ext uri="{BB962C8B-B14F-4D97-AF65-F5344CB8AC3E}">
        <p14:creationId xmlns:p14="http://schemas.microsoft.com/office/powerpoint/2010/main" val="4281250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C239-1EF5-7114-0826-42CE1A7D6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6938AD-BDB6-4D0D-A663-2BB008DB21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CE346-302E-BDA6-8071-4647D60B0A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412AA7-DE1D-1457-0299-882B65A913F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2A4F99-43AC-203C-BEB8-B09D591DF913}"/>
              </a:ext>
            </a:extLst>
          </p:cNvPr>
          <p:cNvSpPr>
            <a:spLocks noGrp="1"/>
          </p:cNvSpPr>
          <p:nvPr>
            <p:ph type="sldNum" sz="quarter" idx="12"/>
          </p:nvPr>
        </p:nvSpPr>
        <p:spPr/>
        <p:txBody>
          <a:bodyPr/>
          <a:lstStyle>
            <a:lvl1pPr>
              <a:defRPr/>
            </a:lvl1pPr>
          </a:lstStyle>
          <a:p>
            <a:fld id="{09F8E1DD-2498-4FD2-BC85-F3C096B1D931}" type="slidenum">
              <a:rPr lang="en-US" altLang="en-US"/>
              <a:pPr/>
              <a:t>‹#›</a:t>
            </a:fld>
            <a:endParaRPr lang="en-US" altLang="en-US"/>
          </a:p>
        </p:txBody>
      </p:sp>
    </p:spTree>
    <p:extLst>
      <p:ext uri="{BB962C8B-B14F-4D97-AF65-F5344CB8AC3E}">
        <p14:creationId xmlns:p14="http://schemas.microsoft.com/office/powerpoint/2010/main" val="2139000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E0B02-A66B-11BF-A44E-12B967F3E5C3}"/>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FC78F4-9B4F-03CC-38FF-2E039133F338}"/>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3443F-251B-5BF6-0038-0BFA40BD36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CCB2A4-6603-D4A4-DC7D-CB43E95E77F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8AC040A-10C5-98E6-B50C-36DF360E4036}"/>
              </a:ext>
            </a:extLst>
          </p:cNvPr>
          <p:cNvSpPr>
            <a:spLocks noGrp="1"/>
          </p:cNvSpPr>
          <p:nvPr>
            <p:ph type="sldNum" sz="quarter" idx="12"/>
          </p:nvPr>
        </p:nvSpPr>
        <p:spPr/>
        <p:txBody>
          <a:bodyPr/>
          <a:lstStyle>
            <a:lvl1pPr>
              <a:defRPr/>
            </a:lvl1pPr>
          </a:lstStyle>
          <a:p>
            <a:fld id="{92F6EE81-BA68-4B5D-8B0C-591810216487}" type="slidenum">
              <a:rPr lang="en-US" altLang="en-US"/>
              <a:pPr/>
              <a:t>‹#›</a:t>
            </a:fld>
            <a:endParaRPr lang="en-US" altLang="en-US"/>
          </a:p>
        </p:txBody>
      </p:sp>
    </p:spTree>
    <p:extLst>
      <p:ext uri="{BB962C8B-B14F-4D97-AF65-F5344CB8AC3E}">
        <p14:creationId xmlns:p14="http://schemas.microsoft.com/office/powerpoint/2010/main" val="319963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FF2F-105B-9B09-0A61-BFFE0B17D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BC048-8BBF-DC4D-9D98-2335AE8588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C54F9-B779-C6CF-C8C2-37376B9A7F3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84947C7-812A-DDEC-FAD5-A2529F3E555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CCE3C51-CA29-6B52-F3BB-7E961EC3EB76}"/>
              </a:ext>
            </a:extLst>
          </p:cNvPr>
          <p:cNvSpPr>
            <a:spLocks noGrp="1"/>
          </p:cNvSpPr>
          <p:nvPr>
            <p:ph type="sldNum" sz="quarter" idx="12"/>
          </p:nvPr>
        </p:nvSpPr>
        <p:spPr/>
        <p:txBody>
          <a:bodyPr/>
          <a:lstStyle>
            <a:lvl1pPr>
              <a:defRPr/>
            </a:lvl1pPr>
          </a:lstStyle>
          <a:p>
            <a:fld id="{DBCF1220-8D5B-403D-97B0-5601982FCBB7}" type="slidenum">
              <a:rPr lang="en-US" altLang="en-US"/>
              <a:pPr/>
              <a:t>‹#›</a:t>
            </a:fld>
            <a:endParaRPr lang="en-US" altLang="en-US"/>
          </a:p>
        </p:txBody>
      </p:sp>
    </p:spTree>
    <p:extLst>
      <p:ext uri="{BB962C8B-B14F-4D97-AF65-F5344CB8AC3E}">
        <p14:creationId xmlns:p14="http://schemas.microsoft.com/office/powerpoint/2010/main" val="344123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0C00-F8F8-FA70-89F0-EE7750DC57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69A66A-8ACE-AE9C-3621-B9E93EAF757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5CB4D3D-3B77-354D-6FA6-112D5B3D777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816BCF4-43D3-BE4D-4C72-988E8E0919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0E92EEF-CAB0-EFB4-044E-1E706017B998}"/>
              </a:ext>
            </a:extLst>
          </p:cNvPr>
          <p:cNvSpPr>
            <a:spLocks noGrp="1"/>
          </p:cNvSpPr>
          <p:nvPr>
            <p:ph type="sldNum" sz="quarter" idx="12"/>
          </p:nvPr>
        </p:nvSpPr>
        <p:spPr/>
        <p:txBody>
          <a:bodyPr/>
          <a:lstStyle>
            <a:lvl1pPr>
              <a:defRPr/>
            </a:lvl1pPr>
          </a:lstStyle>
          <a:p>
            <a:fld id="{BF5B60F6-A8B6-47C5-87B5-F1DE0C306455}" type="slidenum">
              <a:rPr lang="en-US" altLang="en-US"/>
              <a:pPr/>
              <a:t>‹#›</a:t>
            </a:fld>
            <a:endParaRPr lang="en-US" altLang="en-US"/>
          </a:p>
        </p:txBody>
      </p:sp>
    </p:spTree>
    <p:extLst>
      <p:ext uri="{BB962C8B-B14F-4D97-AF65-F5344CB8AC3E}">
        <p14:creationId xmlns:p14="http://schemas.microsoft.com/office/powerpoint/2010/main" val="34471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7569-56A6-3778-2D58-BEE397270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8714E-6BA8-5930-A60E-E4B4D556B20E}"/>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E12F8-8DE2-E876-0D9E-0EA6F8B1C057}"/>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343BE5-316D-813F-A6CE-BCBF2AA4AA0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56002C-5498-D741-6A09-8E51D2CAFEC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C779032-EDC0-EB38-CF49-6BEFECC29967}"/>
              </a:ext>
            </a:extLst>
          </p:cNvPr>
          <p:cNvSpPr>
            <a:spLocks noGrp="1"/>
          </p:cNvSpPr>
          <p:nvPr>
            <p:ph type="sldNum" sz="quarter" idx="12"/>
          </p:nvPr>
        </p:nvSpPr>
        <p:spPr/>
        <p:txBody>
          <a:bodyPr/>
          <a:lstStyle>
            <a:lvl1pPr>
              <a:defRPr/>
            </a:lvl1pPr>
          </a:lstStyle>
          <a:p>
            <a:fld id="{7D07144D-9615-490E-84E5-20A7C2785814}" type="slidenum">
              <a:rPr lang="en-US" altLang="en-US"/>
              <a:pPr/>
              <a:t>‹#›</a:t>
            </a:fld>
            <a:endParaRPr lang="en-US" altLang="en-US"/>
          </a:p>
        </p:txBody>
      </p:sp>
    </p:spTree>
    <p:extLst>
      <p:ext uri="{BB962C8B-B14F-4D97-AF65-F5344CB8AC3E}">
        <p14:creationId xmlns:p14="http://schemas.microsoft.com/office/powerpoint/2010/main" val="1645819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9242-02CE-4D67-A7C7-44F54BE211F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3147D1-7529-479B-3F2B-CD325893D4D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9DC9F-6B95-2BC2-8E15-C5560C6081D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E4A55-78A9-52AD-EF2D-DE6E5D25B8B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2338D0-9C8D-C499-D962-075C97F6C4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80965-29A7-6A53-3141-3A9FAE08A47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FE59174-4A75-B82A-F272-869A5E83AE1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9F9E64C-E364-14F8-1269-2681130ED9A3}"/>
              </a:ext>
            </a:extLst>
          </p:cNvPr>
          <p:cNvSpPr>
            <a:spLocks noGrp="1"/>
          </p:cNvSpPr>
          <p:nvPr>
            <p:ph type="sldNum" sz="quarter" idx="12"/>
          </p:nvPr>
        </p:nvSpPr>
        <p:spPr/>
        <p:txBody>
          <a:bodyPr/>
          <a:lstStyle>
            <a:lvl1pPr>
              <a:defRPr/>
            </a:lvl1pPr>
          </a:lstStyle>
          <a:p>
            <a:fld id="{18D8D04D-5D86-4871-80B2-7E23C2340261}" type="slidenum">
              <a:rPr lang="en-US" altLang="en-US"/>
              <a:pPr/>
              <a:t>‹#›</a:t>
            </a:fld>
            <a:endParaRPr lang="en-US" altLang="en-US"/>
          </a:p>
        </p:txBody>
      </p:sp>
    </p:spTree>
    <p:extLst>
      <p:ext uri="{BB962C8B-B14F-4D97-AF65-F5344CB8AC3E}">
        <p14:creationId xmlns:p14="http://schemas.microsoft.com/office/powerpoint/2010/main" val="1232772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2E6F-4F79-8256-9942-2860F84882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CED87F-C210-CA3C-33C9-56AB4308562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20BFDBD-F51B-58AF-85F4-3898F3808D2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B539F46-83FD-01C1-4B47-82F542ADDFCD}"/>
              </a:ext>
            </a:extLst>
          </p:cNvPr>
          <p:cNvSpPr>
            <a:spLocks noGrp="1"/>
          </p:cNvSpPr>
          <p:nvPr>
            <p:ph type="sldNum" sz="quarter" idx="12"/>
          </p:nvPr>
        </p:nvSpPr>
        <p:spPr/>
        <p:txBody>
          <a:bodyPr/>
          <a:lstStyle>
            <a:lvl1pPr>
              <a:defRPr/>
            </a:lvl1pPr>
          </a:lstStyle>
          <a:p>
            <a:fld id="{36E928F3-C59C-47A0-94E3-0384940A0C16}" type="slidenum">
              <a:rPr lang="en-US" altLang="en-US"/>
              <a:pPr/>
              <a:t>‹#›</a:t>
            </a:fld>
            <a:endParaRPr lang="en-US" altLang="en-US"/>
          </a:p>
        </p:txBody>
      </p:sp>
    </p:spTree>
    <p:extLst>
      <p:ext uri="{BB962C8B-B14F-4D97-AF65-F5344CB8AC3E}">
        <p14:creationId xmlns:p14="http://schemas.microsoft.com/office/powerpoint/2010/main" val="203149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44403-403A-06FE-7959-AA61FBDEE50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B157A91-E128-B268-8C65-8E5858DE9CB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0BA4BE2-14FE-4F5F-D57F-2CFD915BCAB1}"/>
              </a:ext>
            </a:extLst>
          </p:cNvPr>
          <p:cNvSpPr>
            <a:spLocks noGrp="1"/>
          </p:cNvSpPr>
          <p:nvPr>
            <p:ph type="sldNum" sz="quarter" idx="12"/>
          </p:nvPr>
        </p:nvSpPr>
        <p:spPr/>
        <p:txBody>
          <a:bodyPr/>
          <a:lstStyle>
            <a:lvl1pPr>
              <a:defRPr/>
            </a:lvl1pPr>
          </a:lstStyle>
          <a:p>
            <a:fld id="{65FA7003-EEFF-4964-B208-FFD52CBCA0E3}" type="slidenum">
              <a:rPr lang="en-US" altLang="en-US"/>
              <a:pPr/>
              <a:t>‹#›</a:t>
            </a:fld>
            <a:endParaRPr lang="en-US" altLang="en-US"/>
          </a:p>
        </p:txBody>
      </p:sp>
    </p:spTree>
    <p:extLst>
      <p:ext uri="{BB962C8B-B14F-4D97-AF65-F5344CB8AC3E}">
        <p14:creationId xmlns:p14="http://schemas.microsoft.com/office/powerpoint/2010/main" val="326221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C4A0-B66C-8CA7-EAEB-EAB1AD908D1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CA8868-B467-0642-C218-99B6D6D8CE2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D9308-8C20-2117-77AC-D5A3327D5F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C08DE2-003E-B515-80F5-FA5B866D231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476E014-ECF6-9B41-2D4F-ABD43E919C0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836B788-AAE3-2F97-A8F9-4E358C60843F}"/>
              </a:ext>
            </a:extLst>
          </p:cNvPr>
          <p:cNvSpPr>
            <a:spLocks noGrp="1"/>
          </p:cNvSpPr>
          <p:nvPr>
            <p:ph type="sldNum" sz="quarter" idx="12"/>
          </p:nvPr>
        </p:nvSpPr>
        <p:spPr/>
        <p:txBody>
          <a:bodyPr/>
          <a:lstStyle>
            <a:lvl1pPr>
              <a:defRPr/>
            </a:lvl1pPr>
          </a:lstStyle>
          <a:p>
            <a:fld id="{6CF8FE94-ED54-4B83-9523-5775FA51A12E}" type="slidenum">
              <a:rPr lang="en-US" altLang="en-US"/>
              <a:pPr/>
              <a:t>‹#›</a:t>
            </a:fld>
            <a:endParaRPr lang="en-US" altLang="en-US"/>
          </a:p>
        </p:txBody>
      </p:sp>
    </p:spTree>
    <p:extLst>
      <p:ext uri="{BB962C8B-B14F-4D97-AF65-F5344CB8AC3E}">
        <p14:creationId xmlns:p14="http://schemas.microsoft.com/office/powerpoint/2010/main" val="2742284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6A74-B94F-3759-D5C5-9EBCA9165D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797BE0-13C9-45D5-6C64-FD902B8D40D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A83FA9-D3CC-641D-13A3-F69F7D51360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A2F068-7B64-B23D-5973-96FC6DBBE67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FEA0539-4ECC-773A-9407-9223675F67C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15AB7E5-5082-5590-4E82-DB454AF75019}"/>
              </a:ext>
            </a:extLst>
          </p:cNvPr>
          <p:cNvSpPr>
            <a:spLocks noGrp="1"/>
          </p:cNvSpPr>
          <p:nvPr>
            <p:ph type="sldNum" sz="quarter" idx="12"/>
          </p:nvPr>
        </p:nvSpPr>
        <p:spPr/>
        <p:txBody>
          <a:bodyPr/>
          <a:lstStyle>
            <a:lvl1pPr>
              <a:defRPr/>
            </a:lvl1pPr>
          </a:lstStyle>
          <a:p>
            <a:fld id="{55F72743-C951-425C-A119-14AE397B1050}" type="slidenum">
              <a:rPr lang="en-US" altLang="en-US"/>
              <a:pPr/>
              <a:t>‹#›</a:t>
            </a:fld>
            <a:endParaRPr lang="en-US" altLang="en-US"/>
          </a:p>
        </p:txBody>
      </p:sp>
    </p:spTree>
    <p:extLst>
      <p:ext uri="{BB962C8B-B14F-4D97-AF65-F5344CB8AC3E}">
        <p14:creationId xmlns:p14="http://schemas.microsoft.com/office/powerpoint/2010/main" val="174118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
              <a:srgbClr val="FBFFFF"/>
            </a:gs>
            <a:gs pos="65000">
              <a:srgbClr val="E0F1F2"/>
            </a:gs>
            <a:gs pos="92000">
              <a:srgbClr val="E0F1F2"/>
            </a:gs>
            <a:gs pos="51000">
              <a:schemeClr val="accent1">
                <a:lumMod val="45000"/>
                <a:lumOff val="55000"/>
              </a:schemeClr>
            </a:gs>
            <a:gs pos="46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2A1806-A8FC-7739-3318-D9B114DCE55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C4C5EBC-3933-461D-C3C2-358C6040A7C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7884FC1-77E1-E15E-C96D-1C89E1CF002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6812152F-CA33-1A58-7331-939494BF406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52ADC9E-21D0-6895-83F0-9CDE57A64A7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8E772DA-EAB5-4CD7-AE05-4DD77CBCBAC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https://stampauctionnetwork.com/ax/32/146093.jpg"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9.emf"/><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http://www.rdhinstl.com/mm/rs272.jpg" TargetMode="External"/><Relationship Id="rId7" Type="http://schemas.openxmlformats.org/officeDocument/2006/relationships/image" Target="http://www.rdhinstl.com/mm/wdma1.jpg"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http://www.rdhinstl.com/mm/rs273.jpg" TargetMode="Externa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7.emf"/><Relationship Id="rId5" Type="http://schemas.openxmlformats.org/officeDocument/2006/relationships/image" Target="../media/image4.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http://www.rdhinstl.com/mm/rs194.jpg"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oleObject" Target="../embeddings/oleObject10.bin"/><Relationship Id="rId4" Type="http://schemas.openxmlformats.org/officeDocument/2006/relationships/image" Target="http://www.rdhinstl.com/mm/rs257.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http://www.rdhinstl.com/mm/rs305.jpg"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4.emf"/></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10.png"/><Relationship Id="rId2" Type="http://schemas.openxmlformats.org/officeDocument/2006/relationships/oleObject" Target="../embeddings/oleObject11.bin"/><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oleObject" Target="../embeddings/oleObject12.bin"/><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13.bin"/><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6.bin"/><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29B55D7-0AC7-9EBA-65D2-456C1C1F5B68}"/>
              </a:ext>
            </a:extLst>
          </p:cNvPr>
          <p:cNvSpPr>
            <a:spLocks noGrp="1" noChangeArrowheads="1"/>
          </p:cNvSpPr>
          <p:nvPr>
            <p:ph type="ctrTitle"/>
          </p:nvPr>
        </p:nvSpPr>
        <p:spPr>
          <a:xfrm>
            <a:off x="609600" y="542844"/>
            <a:ext cx="7924800" cy="1600200"/>
          </a:xfrm>
        </p:spPr>
        <p:txBody>
          <a:bodyPr anchor="ctr"/>
          <a:lstStyle/>
          <a:p>
            <a:r>
              <a:rPr lang="en-US" altLang="en-US" sz="4400" dirty="0"/>
              <a:t>U.S. Match &amp; Medicine Stamps from Western New York</a:t>
            </a:r>
            <a:endParaRPr lang="en-US" altLang="en-US" sz="3200" dirty="0"/>
          </a:p>
        </p:txBody>
      </p:sp>
      <p:sp>
        <p:nvSpPr>
          <p:cNvPr id="2051" name="Rectangle 3">
            <a:extLst>
              <a:ext uri="{FF2B5EF4-FFF2-40B4-BE49-F238E27FC236}">
                <a16:creationId xmlns:a16="http://schemas.microsoft.com/office/drawing/2014/main" id="{56850ED1-2E7F-1D0C-0EF7-B31DF4AA0B53}"/>
              </a:ext>
            </a:extLst>
          </p:cNvPr>
          <p:cNvSpPr>
            <a:spLocks noGrp="1" noChangeArrowheads="1"/>
          </p:cNvSpPr>
          <p:nvPr>
            <p:ph type="subTitle" idx="1"/>
          </p:nvPr>
        </p:nvSpPr>
        <p:spPr>
          <a:xfrm>
            <a:off x="381000" y="4572000"/>
            <a:ext cx="6248400" cy="1057275"/>
          </a:xfrm>
        </p:spPr>
        <p:txBody>
          <a:bodyPr/>
          <a:lstStyle/>
          <a:p>
            <a:r>
              <a:rPr lang="en-US" altLang="en-US" sz="2800" dirty="0"/>
              <a:t>Adapted from an RPA presentation by</a:t>
            </a:r>
          </a:p>
          <a:p>
            <a:r>
              <a:rPr lang="en-US" altLang="en-US" sz="2800" dirty="0"/>
              <a:t>Mark Scheuer, March 10, 2011</a:t>
            </a:r>
          </a:p>
        </p:txBody>
      </p:sp>
      <p:pic>
        <p:nvPicPr>
          <p:cNvPr id="5" name="Picture 4">
            <a:extLst>
              <a:ext uri="{FF2B5EF4-FFF2-40B4-BE49-F238E27FC236}">
                <a16:creationId xmlns:a16="http://schemas.microsoft.com/office/drawing/2014/main" id="{87638EF1-C507-4432-FE75-BBEB785A0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4572000"/>
            <a:ext cx="1990725" cy="1996349"/>
          </a:xfrm>
          <a:prstGeom prst="rect">
            <a:avLst/>
          </a:prstGeom>
        </p:spPr>
      </p:pic>
      <p:sp>
        <p:nvSpPr>
          <p:cNvPr id="6" name="Rectangle 3">
            <a:extLst>
              <a:ext uri="{FF2B5EF4-FFF2-40B4-BE49-F238E27FC236}">
                <a16:creationId xmlns:a16="http://schemas.microsoft.com/office/drawing/2014/main" id="{757B94F9-EF9F-9382-A05C-D8FD1B45CF50}"/>
              </a:ext>
            </a:extLst>
          </p:cNvPr>
          <p:cNvSpPr txBox="1">
            <a:spLocks noChangeArrowheads="1"/>
          </p:cNvSpPr>
          <p:nvPr/>
        </p:nvSpPr>
        <p:spPr bwMode="auto">
          <a:xfrm>
            <a:off x="1981200" y="5715000"/>
            <a:ext cx="304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sz="2800" dirty="0"/>
              <a:t>by Tom Fortunato</a:t>
            </a:r>
          </a:p>
        </p:txBody>
      </p:sp>
      <p:pic>
        <p:nvPicPr>
          <p:cNvPr id="7" name="Picture 6">
            <a:extLst>
              <a:ext uri="{FF2B5EF4-FFF2-40B4-BE49-F238E27FC236}">
                <a16:creationId xmlns:a16="http://schemas.microsoft.com/office/drawing/2014/main" id="{D71680A3-D72C-BC41-ADA0-62EF82015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2268415"/>
            <a:ext cx="5270500" cy="21782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2685816-1A15-4AE9-CCF1-A0E791D71670}"/>
              </a:ext>
            </a:extLst>
          </p:cNvPr>
          <p:cNvSpPr>
            <a:spLocks noGrp="1" noChangeArrowheads="1"/>
          </p:cNvSpPr>
          <p:nvPr>
            <p:ph type="title"/>
          </p:nvPr>
        </p:nvSpPr>
        <p:spPr/>
        <p:txBody>
          <a:bodyPr/>
          <a:lstStyle/>
          <a:p>
            <a:r>
              <a:rPr lang="en-US" altLang="en-US" sz="2800" dirty="0"/>
              <a:t>Syracuse                         Henry Stanton 1866-1880</a:t>
            </a:r>
          </a:p>
        </p:txBody>
      </p:sp>
      <p:sp>
        <p:nvSpPr>
          <p:cNvPr id="10243" name="Rectangle 3">
            <a:extLst>
              <a:ext uri="{FF2B5EF4-FFF2-40B4-BE49-F238E27FC236}">
                <a16:creationId xmlns:a16="http://schemas.microsoft.com/office/drawing/2014/main" id="{225BACFA-4C4B-3E56-2361-A25CA5C1BCC9}"/>
              </a:ext>
            </a:extLst>
          </p:cNvPr>
          <p:cNvSpPr>
            <a:spLocks noGrp="1" noChangeArrowheads="1"/>
          </p:cNvSpPr>
          <p:nvPr>
            <p:ph type="body" idx="1"/>
          </p:nvPr>
        </p:nvSpPr>
        <p:spPr>
          <a:xfrm>
            <a:off x="457200" y="1417638"/>
            <a:ext cx="8229600" cy="4708525"/>
          </a:xfrm>
        </p:spPr>
        <p:txBody>
          <a:bodyPr/>
          <a:lstStyle/>
          <a:p>
            <a:pPr marL="0" indent="0">
              <a:buFontTx/>
              <a:buNone/>
            </a:pPr>
            <a:r>
              <a:rPr lang="en-US" altLang="en-US" sz="2400" dirty="0"/>
              <a:t>1866-1880 on old, silk, pink, watermarked and experimental paper (RO171 </a:t>
            </a:r>
            <a:r>
              <a:rPr lang="en-US" altLang="en-US" sz="2400" dirty="0" err="1"/>
              <a:t>a,b,c,d,e</a:t>
            </a:r>
            <a:r>
              <a:rPr lang="en-US" altLang="en-US" sz="2400" dirty="0"/>
              <a:t>)</a:t>
            </a:r>
          </a:p>
          <a:p>
            <a:pPr marL="0" indent="0">
              <a:buFontTx/>
              <a:buNone/>
            </a:pPr>
            <a:r>
              <a:rPr lang="en-US" altLang="en-US" sz="2400" dirty="0"/>
              <a:t>All are common except experimental silk paper.</a:t>
            </a:r>
          </a:p>
          <a:p>
            <a:pPr marL="0" indent="0">
              <a:buFontTx/>
              <a:buNone/>
            </a:pPr>
            <a:r>
              <a:rPr lang="en-US" altLang="en-US" sz="2400" dirty="0"/>
              <a:t>Over 50 million printed – about half on silk.</a:t>
            </a:r>
          </a:p>
          <a:p>
            <a:pPr marL="0" indent="0">
              <a:buFontTx/>
              <a:buNone/>
            </a:pPr>
            <a:endParaRPr lang="en-US" altLang="en-US" sz="2800" dirty="0"/>
          </a:p>
          <a:p>
            <a:pPr marL="0" indent="0">
              <a:buFontTx/>
              <a:buNone/>
            </a:pPr>
            <a:r>
              <a:rPr lang="en-US" altLang="en-US" sz="2800" dirty="0"/>
              <a:t>		</a:t>
            </a:r>
          </a:p>
        </p:txBody>
      </p:sp>
      <p:pic>
        <p:nvPicPr>
          <p:cNvPr id="10245" name="Picture 5" descr="image">
            <a:extLst>
              <a:ext uri="{FF2B5EF4-FFF2-40B4-BE49-F238E27FC236}">
                <a16:creationId xmlns:a16="http://schemas.microsoft.com/office/drawing/2014/main" id="{9B0BBD68-AE1A-B2DD-BFE8-F29258216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39" y="3277720"/>
            <a:ext cx="2781300" cy="309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image">
            <a:extLst>
              <a:ext uri="{FF2B5EF4-FFF2-40B4-BE49-F238E27FC236}">
                <a16:creationId xmlns:a16="http://schemas.microsoft.com/office/drawing/2014/main" id="{F975AE17-0A88-977E-481E-B078644A3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823" y="3206404"/>
            <a:ext cx="2781300" cy="316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900AF11-AF2A-51E6-C000-99C16C4961D6}"/>
              </a:ext>
            </a:extLst>
          </p:cNvPr>
          <p:cNvSpPr txBox="1"/>
          <p:nvPr/>
        </p:nvSpPr>
        <p:spPr>
          <a:xfrm>
            <a:off x="3771900" y="3771900"/>
            <a:ext cx="1600200" cy="1938992"/>
          </a:xfrm>
          <a:prstGeom prst="rect">
            <a:avLst/>
          </a:prstGeom>
          <a:noFill/>
        </p:spPr>
        <p:txBody>
          <a:bodyPr wrap="square" rtlCol="0">
            <a:spAutoFit/>
          </a:bodyPr>
          <a:lstStyle/>
          <a:p>
            <a:pPr algn="ctr"/>
            <a:r>
              <a:rPr lang="en-US" altLang="en-US" sz="2400" dirty="0"/>
              <a:t>Bought out by the</a:t>
            </a:r>
            <a:br>
              <a:rPr lang="en-US" altLang="en-US" sz="2400" dirty="0"/>
            </a:br>
            <a:r>
              <a:rPr lang="en-US" altLang="en-US" sz="2400" dirty="0"/>
              <a:t>Diamond Match Company.</a:t>
            </a:r>
            <a:endParaRPr lang="en-US" sz="2400" dirty="0"/>
          </a:p>
        </p:txBody>
      </p:sp>
      <p:pic>
        <p:nvPicPr>
          <p:cNvPr id="6" name="Picture 5">
            <a:extLst>
              <a:ext uri="{FF2B5EF4-FFF2-40B4-BE49-F238E27FC236}">
                <a16:creationId xmlns:a16="http://schemas.microsoft.com/office/drawing/2014/main" id="{4C9605B9-7970-BA23-048E-67895F34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617538"/>
            <a:ext cx="603505" cy="45720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11E1BD4-61D5-1251-E55B-DD4DD00F24C6}"/>
              </a:ext>
            </a:extLst>
          </p:cNvPr>
          <p:cNvSpPr>
            <a:spLocks noGrp="1" noChangeArrowheads="1"/>
          </p:cNvSpPr>
          <p:nvPr>
            <p:ph type="title"/>
          </p:nvPr>
        </p:nvSpPr>
        <p:spPr/>
        <p:txBody>
          <a:bodyPr/>
          <a:lstStyle/>
          <a:p>
            <a:r>
              <a:rPr lang="en-US" altLang="en-US" sz="2800" dirty="0"/>
              <a:t>Syracuse                       Dr. E. L. Soule &amp; Company</a:t>
            </a:r>
          </a:p>
        </p:txBody>
      </p:sp>
      <p:sp>
        <p:nvSpPr>
          <p:cNvPr id="11267" name="Rectangle 3">
            <a:extLst>
              <a:ext uri="{FF2B5EF4-FFF2-40B4-BE49-F238E27FC236}">
                <a16:creationId xmlns:a16="http://schemas.microsoft.com/office/drawing/2014/main" id="{42DD9C0A-B104-9C7B-6893-376A273AB783}"/>
              </a:ext>
            </a:extLst>
          </p:cNvPr>
          <p:cNvSpPr>
            <a:spLocks noGrp="1" noChangeArrowheads="1"/>
          </p:cNvSpPr>
          <p:nvPr>
            <p:ph type="body" idx="1"/>
          </p:nvPr>
        </p:nvSpPr>
        <p:spPr>
          <a:xfrm>
            <a:off x="457200" y="1417638"/>
            <a:ext cx="8382000" cy="4708525"/>
          </a:xfrm>
        </p:spPr>
        <p:txBody>
          <a:bodyPr/>
          <a:lstStyle/>
          <a:p>
            <a:pPr marL="0" indent="0">
              <a:buFontTx/>
              <a:buNone/>
            </a:pPr>
            <a:r>
              <a:rPr lang="en-US" altLang="en-US" sz="2400" dirty="0"/>
              <a:t>1867-1876 on old, silk, and experimental silk paper</a:t>
            </a:r>
          </a:p>
          <a:p>
            <a:pPr marL="0" indent="0">
              <a:buFontTx/>
              <a:buNone/>
            </a:pPr>
            <a:r>
              <a:rPr lang="en-US" altLang="en-US" sz="2400" dirty="0"/>
              <a:t>(RS227 </a:t>
            </a:r>
            <a:r>
              <a:rPr lang="en-US" altLang="en-US" sz="2400" dirty="0" err="1"/>
              <a:t>a,b,e,u</a:t>
            </a:r>
            <a:r>
              <a:rPr lang="en-US" altLang="en-US" sz="2400" dirty="0"/>
              <a:t>)</a:t>
            </a:r>
          </a:p>
          <a:p>
            <a:pPr marL="0" indent="0">
              <a:buFontTx/>
              <a:buNone/>
            </a:pPr>
            <a:br>
              <a:rPr lang="en-US" altLang="en-US" sz="800" dirty="0"/>
            </a:br>
            <a:r>
              <a:rPr lang="en-US" altLang="en-US" sz="2400" dirty="0"/>
              <a:t>Printed on wrapper of sugar-coated laxative pills.</a:t>
            </a:r>
          </a:p>
          <a:p>
            <a:pPr marL="0" indent="0">
              <a:buFontTx/>
              <a:buNone/>
            </a:pPr>
            <a:r>
              <a:rPr lang="en-US" altLang="en-US" sz="2400" dirty="0"/>
              <a:t>Only 440,000 stamps issued in light blue.</a:t>
            </a:r>
          </a:p>
        </p:txBody>
      </p:sp>
      <p:graphicFrame>
        <p:nvGraphicFramePr>
          <p:cNvPr id="2" name="Object 1">
            <a:extLst>
              <a:ext uri="{FF2B5EF4-FFF2-40B4-BE49-F238E27FC236}">
                <a16:creationId xmlns:a16="http://schemas.microsoft.com/office/drawing/2014/main" id="{307DCB17-1C09-DE08-AF6F-E0911AB4795E}"/>
              </a:ext>
            </a:extLst>
          </p:cNvPr>
          <p:cNvGraphicFramePr>
            <a:graphicFrameLocks noChangeAspect="1"/>
          </p:cNvGraphicFramePr>
          <p:nvPr>
            <p:extLst>
              <p:ext uri="{D42A27DB-BD31-4B8C-83A1-F6EECF244321}">
                <p14:modId xmlns:p14="http://schemas.microsoft.com/office/powerpoint/2010/main" val="1985582000"/>
              </p:ext>
            </p:extLst>
          </p:nvPr>
        </p:nvGraphicFramePr>
        <p:xfrm>
          <a:off x="833000" y="3657600"/>
          <a:ext cx="7478000" cy="2691301"/>
        </p:xfrm>
        <a:graphic>
          <a:graphicData uri="http://schemas.openxmlformats.org/presentationml/2006/ole">
            <mc:AlternateContent xmlns:mc="http://schemas.openxmlformats.org/markup-compatibility/2006">
              <mc:Choice xmlns:v="urn:schemas-microsoft-com:vml" Requires="v">
                <p:oleObj r:id="rId2" imgW="16731503" imgH="6023610" progId="">
                  <p:embed/>
                </p:oleObj>
              </mc:Choice>
              <mc:Fallback>
                <p:oleObj r:id="rId2" imgW="16731503" imgH="6023610" progId="">
                  <p:embed/>
                  <p:pic>
                    <p:nvPicPr>
                      <p:cNvPr id="0" name=""/>
                      <p:cNvPicPr/>
                      <p:nvPr/>
                    </p:nvPicPr>
                    <p:blipFill>
                      <a:blip r:embed="rId3"/>
                      <a:stretch>
                        <a:fillRect/>
                      </a:stretch>
                    </p:blipFill>
                    <p:spPr>
                      <a:xfrm>
                        <a:off x="833000" y="3657600"/>
                        <a:ext cx="7478000" cy="269130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C4EB3DA-EA02-678B-AEA6-6B16ABAAC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17538"/>
            <a:ext cx="301753" cy="4572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9460-FEB2-2C1E-3B3F-5DA773997C2B}"/>
            </a:ext>
          </a:extLst>
        </p:cNvPr>
        <p:cNvGrpSpPr/>
        <p:nvPr/>
      </p:nvGrpSpPr>
      <p:grpSpPr>
        <a:xfrm>
          <a:off x="0" y="0"/>
          <a:ext cx="0" cy="0"/>
          <a:chOff x="0" y="0"/>
          <a:chExt cx="0" cy="0"/>
        </a:xfrm>
      </p:grpSpPr>
      <p:sp>
        <p:nvSpPr>
          <p:cNvPr id="11266" name="Rectangle 2">
            <a:extLst>
              <a:ext uri="{FF2B5EF4-FFF2-40B4-BE49-F238E27FC236}">
                <a16:creationId xmlns:a16="http://schemas.microsoft.com/office/drawing/2014/main" id="{88F39EA2-3F1A-64E1-9343-4CB0052D5F35}"/>
              </a:ext>
            </a:extLst>
          </p:cNvPr>
          <p:cNvSpPr>
            <a:spLocks noGrp="1" noChangeArrowheads="1"/>
          </p:cNvSpPr>
          <p:nvPr>
            <p:ph type="title"/>
          </p:nvPr>
        </p:nvSpPr>
        <p:spPr/>
        <p:txBody>
          <a:bodyPr/>
          <a:lstStyle/>
          <a:p>
            <a:r>
              <a:rPr lang="en-US" altLang="en-US" sz="2800" dirty="0"/>
              <a:t>Syracuse                       Dr. E. L. Soule &amp; Company</a:t>
            </a:r>
          </a:p>
        </p:txBody>
      </p:sp>
      <p:sp>
        <p:nvSpPr>
          <p:cNvPr id="11267" name="Rectangle 3">
            <a:extLst>
              <a:ext uri="{FF2B5EF4-FFF2-40B4-BE49-F238E27FC236}">
                <a16:creationId xmlns:a16="http://schemas.microsoft.com/office/drawing/2014/main" id="{0676E07C-942E-4347-48C7-BACA25C09429}"/>
              </a:ext>
            </a:extLst>
          </p:cNvPr>
          <p:cNvSpPr>
            <a:spLocks noGrp="1" noChangeArrowheads="1"/>
          </p:cNvSpPr>
          <p:nvPr>
            <p:ph type="body" idx="1"/>
          </p:nvPr>
        </p:nvSpPr>
        <p:spPr>
          <a:xfrm>
            <a:off x="5426318" y="4992203"/>
            <a:ext cx="3127679" cy="1591159"/>
          </a:xfrm>
        </p:spPr>
        <p:txBody>
          <a:bodyPr/>
          <a:lstStyle/>
          <a:p>
            <a:pPr marL="0" indent="0">
              <a:spcBef>
                <a:spcPct val="50000"/>
              </a:spcBef>
              <a:buNone/>
            </a:pPr>
            <a:r>
              <a:rPr lang="en-US" altLang="en-US" sz="2400" dirty="0"/>
              <a:t>Less than 10,500 printed in ultramarine by mistake.  Only 26 now known.</a:t>
            </a:r>
            <a:endParaRPr lang="en-US" altLang="en-US" sz="2800" dirty="0"/>
          </a:p>
        </p:txBody>
      </p:sp>
      <p:pic>
        <p:nvPicPr>
          <p:cNvPr id="12292" name="Picture 4">
            <a:extLst>
              <a:ext uri="{FF2B5EF4-FFF2-40B4-BE49-F238E27FC236}">
                <a16:creationId xmlns:a16="http://schemas.microsoft.com/office/drawing/2014/main" id="{B7534BDF-C143-30FE-0E6A-5D7896767D7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09600" y="1299196"/>
            <a:ext cx="4572000" cy="528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descr="Soule's Dictionary of Synonyms, published by Little, Brown 1873">
            <a:extLst>
              <a:ext uri="{FF2B5EF4-FFF2-40B4-BE49-F238E27FC236}">
                <a16:creationId xmlns:a16="http://schemas.microsoft.com/office/drawing/2014/main" id="{94839D50-7611-49DD-DFFF-9A16491A6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572" y="1797118"/>
            <a:ext cx="3204426" cy="2815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C759097-7CE2-8E03-C057-D83FA59B8430}"/>
              </a:ext>
            </a:extLst>
          </p:cNvPr>
          <p:cNvPicPr>
            <a:picLocks noChangeAspect="1"/>
          </p:cNvPicPr>
          <p:nvPr/>
        </p:nvPicPr>
        <p:blipFill>
          <a:blip r:embed="rId5"/>
          <a:stretch>
            <a:fillRect/>
          </a:stretch>
        </p:blipFill>
        <p:spPr>
          <a:xfrm>
            <a:off x="3048000" y="617518"/>
            <a:ext cx="304826" cy="457240"/>
          </a:xfrm>
          <a:prstGeom prst="rect">
            <a:avLst/>
          </a:prstGeom>
        </p:spPr>
      </p:pic>
    </p:spTree>
    <p:extLst>
      <p:ext uri="{BB962C8B-B14F-4D97-AF65-F5344CB8AC3E}">
        <p14:creationId xmlns:p14="http://schemas.microsoft.com/office/powerpoint/2010/main" val="3982615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FA1E7-3A56-7B5D-3F81-0E7B97F890BB}"/>
            </a:ext>
          </a:extLst>
        </p:cNvPr>
        <p:cNvGrpSpPr/>
        <p:nvPr/>
      </p:nvGrpSpPr>
      <p:grpSpPr>
        <a:xfrm>
          <a:off x="0" y="0"/>
          <a:ext cx="0" cy="0"/>
          <a:chOff x="0" y="0"/>
          <a:chExt cx="0" cy="0"/>
        </a:xfrm>
      </p:grpSpPr>
      <p:sp>
        <p:nvSpPr>
          <p:cNvPr id="11266" name="Rectangle 2">
            <a:extLst>
              <a:ext uri="{FF2B5EF4-FFF2-40B4-BE49-F238E27FC236}">
                <a16:creationId xmlns:a16="http://schemas.microsoft.com/office/drawing/2014/main" id="{CD94CD61-A016-9BF2-082E-C517E1AAEC5B}"/>
              </a:ext>
            </a:extLst>
          </p:cNvPr>
          <p:cNvSpPr>
            <a:spLocks noGrp="1" noChangeArrowheads="1"/>
          </p:cNvSpPr>
          <p:nvPr>
            <p:ph type="title"/>
          </p:nvPr>
        </p:nvSpPr>
        <p:spPr/>
        <p:txBody>
          <a:bodyPr/>
          <a:lstStyle/>
          <a:p>
            <a:r>
              <a:rPr lang="en-US" altLang="en-US" sz="2800" dirty="0"/>
              <a:t>Syracuse                       Dr. E. L. Soule &amp; Company</a:t>
            </a:r>
          </a:p>
        </p:txBody>
      </p:sp>
      <p:pic>
        <p:nvPicPr>
          <p:cNvPr id="4" name="Picture 3">
            <a:extLst>
              <a:ext uri="{FF2B5EF4-FFF2-40B4-BE49-F238E27FC236}">
                <a16:creationId xmlns:a16="http://schemas.microsoft.com/office/drawing/2014/main" id="{D93855CB-A6EA-D92E-0DB1-24001536F156}"/>
              </a:ext>
            </a:extLst>
          </p:cNvPr>
          <p:cNvPicPr>
            <a:picLocks noChangeAspect="1"/>
          </p:cNvPicPr>
          <p:nvPr/>
        </p:nvPicPr>
        <p:blipFill>
          <a:blip r:embed="rId2"/>
          <a:stretch>
            <a:fillRect/>
          </a:stretch>
        </p:blipFill>
        <p:spPr>
          <a:xfrm>
            <a:off x="457200" y="1828800"/>
            <a:ext cx="8229600" cy="4049860"/>
          </a:xfrm>
          <a:prstGeom prst="rect">
            <a:avLst/>
          </a:prstGeom>
        </p:spPr>
      </p:pic>
      <p:pic>
        <p:nvPicPr>
          <p:cNvPr id="5" name="Picture 4">
            <a:extLst>
              <a:ext uri="{FF2B5EF4-FFF2-40B4-BE49-F238E27FC236}">
                <a16:creationId xmlns:a16="http://schemas.microsoft.com/office/drawing/2014/main" id="{56A04E55-1490-12D9-7B2B-B3F8491F9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17538"/>
            <a:ext cx="301753" cy="457201"/>
          </a:xfrm>
          <a:prstGeom prst="rect">
            <a:avLst/>
          </a:prstGeom>
        </p:spPr>
      </p:pic>
    </p:spTree>
    <p:extLst>
      <p:ext uri="{BB962C8B-B14F-4D97-AF65-F5344CB8AC3E}">
        <p14:creationId xmlns:p14="http://schemas.microsoft.com/office/powerpoint/2010/main" val="1902071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BFCC9-A144-4DEF-71A7-DC1A6BED3DC1}"/>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EF7985D1-ED9B-52CA-9D3D-FB37B6EFAFF1}"/>
              </a:ext>
            </a:extLst>
          </p:cNvPr>
          <p:cNvSpPr>
            <a:spLocks noGrp="1" noChangeArrowheads="1"/>
          </p:cNvSpPr>
          <p:nvPr>
            <p:ph type="title"/>
          </p:nvPr>
        </p:nvSpPr>
        <p:spPr/>
        <p:txBody>
          <a:bodyPr/>
          <a:lstStyle/>
          <a:p>
            <a:r>
              <a:rPr lang="en-US" altLang="en-US" sz="2800" dirty="0"/>
              <a:t>Buffalo                                                   R. V. Pierce</a:t>
            </a:r>
          </a:p>
        </p:txBody>
      </p:sp>
      <p:pic>
        <p:nvPicPr>
          <p:cNvPr id="36866" name="Picture 2">
            <a:extLst>
              <a:ext uri="{FF2B5EF4-FFF2-40B4-BE49-F238E27FC236}">
                <a16:creationId xmlns:a16="http://schemas.microsoft.com/office/drawing/2014/main" id="{B3C3FCBE-EAEE-4D4C-3236-A460B9782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399"/>
            <a:ext cx="2895600" cy="502369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Pill2">
            <a:extLst>
              <a:ext uri="{FF2B5EF4-FFF2-40B4-BE49-F238E27FC236}">
                <a16:creationId xmlns:a16="http://schemas.microsoft.com/office/drawing/2014/main" id="{AB46F7E2-B6C3-EB29-8AF8-1579E386B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343400"/>
            <a:ext cx="5199042" cy="21629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F32F71-3C95-9870-9699-94E000E675FB}"/>
              </a:ext>
            </a:extLst>
          </p:cNvPr>
          <p:cNvSpPr txBox="1"/>
          <p:nvPr/>
        </p:nvSpPr>
        <p:spPr>
          <a:xfrm>
            <a:off x="3733800" y="1295399"/>
            <a:ext cx="4648200" cy="3046988"/>
          </a:xfrm>
          <a:prstGeom prst="rect">
            <a:avLst/>
          </a:prstGeom>
          <a:noFill/>
        </p:spPr>
        <p:txBody>
          <a:bodyPr wrap="square" rtlCol="0">
            <a:spAutoFit/>
          </a:bodyPr>
          <a:lstStyle/>
          <a:p>
            <a:r>
              <a:rPr lang="en-US" sz="2400" dirty="0"/>
              <a:t>Dr. Ray Pierce was born in Stark New York on August 6, 1840. Graduating with a doctorate from the Eclectic Medical College in 1865, he moved to Buffalo New York in 1867 where he started The World’s Dispensary, a mail-order patent medicine business.</a:t>
            </a:r>
          </a:p>
        </p:txBody>
      </p:sp>
      <p:pic>
        <p:nvPicPr>
          <p:cNvPr id="2" name="Picture 1">
            <a:extLst>
              <a:ext uri="{FF2B5EF4-FFF2-40B4-BE49-F238E27FC236}">
                <a16:creationId xmlns:a16="http://schemas.microsoft.com/office/drawing/2014/main" id="{709F408E-7A54-C650-23DD-FD601143C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617537"/>
            <a:ext cx="301753" cy="457201"/>
          </a:xfrm>
          <a:prstGeom prst="rect">
            <a:avLst/>
          </a:prstGeom>
        </p:spPr>
      </p:pic>
    </p:spTree>
    <p:extLst>
      <p:ext uri="{BB962C8B-B14F-4D97-AF65-F5344CB8AC3E}">
        <p14:creationId xmlns:p14="http://schemas.microsoft.com/office/powerpoint/2010/main" val="287880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E043C91-9654-50F1-CD6B-2D8EB298986B}"/>
              </a:ext>
            </a:extLst>
          </p:cNvPr>
          <p:cNvSpPr>
            <a:spLocks noGrp="1" noChangeArrowheads="1"/>
          </p:cNvSpPr>
          <p:nvPr>
            <p:ph type="title"/>
          </p:nvPr>
        </p:nvSpPr>
        <p:spPr/>
        <p:txBody>
          <a:bodyPr/>
          <a:lstStyle/>
          <a:p>
            <a:r>
              <a:rPr lang="en-US" altLang="en-US" sz="2800" dirty="0"/>
              <a:t>Buffalo                                                   R. V. Pierce</a:t>
            </a:r>
          </a:p>
        </p:txBody>
      </p:sp>
      <p:sp>
        <p:nvSpPr>
          <p:cNvPr id="13315" name="Rectangle 3">
            <a:extLst>
              <a:ext uri="{FF2B5EF4-FFF2-40B4-BE49-F238E27FC236}">
                <a16:creationId xmlns:a16="http://schemas.microsoft.com/office/drawing/2014/main" id="{93D48A1F-FF2A-EBE0-E63A-835C0A8A72D0}"/>
              </a:ext>
            </a:extLst>
          </p:cNvPr>
          <p:cNvSpPr>
            <a:spLocks noGrp="1" noChangeArrowheads="1"/>
          </p:cNvSpPr>
          <p:nvPr>
            <p:ph type="body" idx="1"/>
          </p:nvPr>
        </p:nvSpPr>
        <p:spPr>
          <a:xfrm>
            <a:off x="457200" y="1600201"/>
            <a:ext cx="5334000" cy="4114800"/>
          </a:xfrm>
        </p:spPr>
        <p:txBody>
          <a:bodyPr/>
          <a:lstStyle/>
          <a:p>
            <a:pPr marL="0" indent="0">
              <a:buFontTx/>
              <a:buNone/>
            </a:pPr>
            <a:r>
              <a:rPr lang="en-US" altLang="en-US" sz="2400" dirty="0"/>
              <a:t>1 cent 1872-1879 silk, pink, and watermarked paper (RS189 </a:t>
            </a:r>
            <a:r>
              <a:rPr lang="en-US" altLang="en-US" sz="2400" dirty="0" err="1"/>
              <a:t>b,c,d</a:t>
            </a:r>
            <a:r>
              <a:rPr lang="en-US" altLang="en-US" sz="2400" dirty="0"/>
              <a:t>)</a:t>
            </a:r>
          </a:p>
          <a:p>
            <a:pPr marL="0" indent="0">
              <a:buFontTx/>
              <a:buNone/>
            </a:pPr>
            <a:endParaRPr lang="en-US" altLang="en-US" sz="800" dirty="0"/>
          </a:p>
          <a:p>
            <a:pPr marL="0" indent="0">
              <a:buFontTx/>
              <a:buNone/>
            </a:pPr>
            <a:r>
              <a:rPr lang="en-US" altLang="en-US" sz="2400" dirty="0"/>
              <a:t>The pink paper is somewhat rare.  The others are common.</a:t>
            </a:r>
          </a:p>
          <a:p>
            <a:pPr marL="0" indent="0">
              <a:buFontTx/>
              <a:buNone/>
            </a:pPr>
            <a:br>
              <a:rPr lang="en-US" altLang="en-US" sz="800" dirty="0"/>
            </a:br>
            <a:r>
              <a:rPr lang="en-US" altLang="en-US" sz="2400" dirty="0"/>
              <a:t>Used on Dr. Pierce’s Pleasant Purgative Pellets &amp; Extract of Smart-Weed, made from the “best French Brandy” . . . A magical remedy for pain, bowel complaints and a liniment for humans and horse flesh.</a:t>
            </a:r>
          </a:p>
        </p:txBody>
      </p:sp>
      <p:pic>
        <p:nvPicPr>
          <p:cNvPr id="13318" name="Picture 6" descr="image">
            <a:extLst>
              <a:ext uri="{FF2B5EF4-FFF2-40B4-BE49-F238E27FC236}">
                <a16:creationId xmlns:a16="http://schemas.microsoft.com/office/drawing/2014/main" id="{B0E03E65-B9AF-03C2-207F-6DBFFFF56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219200"/>
            <a:ext cx="1962324"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F54801E-4CA0-8E98-A732-B203B3B99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617537"/>
            <a:ext cx="301753" cy="4572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4CE951B-5C11-28C2-C3AD-F4D53BED5943}"/>
              </a:ext>
            </a:extLst>
          </p:cNvPr>
          <p:cNvSpPr>
            <a:spLocks noGrp="1" noChangeArrowheads="1"/>
          </p:cNvSpPr>
          <p:nvPr>
            <p:ph type="title"/>
          </p:nvPr>
        </p:nvSpPr>
        <p:spPr/>
        <p:txBody>
          <a:bodyPr/>
          <a:lstStyle/>
          <a:p>
            <a:r>
              <a:rPr lang="en-US" altLang="en-US" sz="2800" dirty="0"/>
              <a:t>Buffalo                                                   R. V. Pierce</a:t>
            </a:r>
          </a:p>
        </p:txBody>
      </p:sp>
      <p:sp>
        <p:nvSpPr>
          <p:cNvPr id="14339" name="Rectangle 3">
            <a:extLst>
              <a:ext uri="{FF2B5EF4-FFF2-40B4-BE49-F238E27FC236}">
                <a16:creationId xmlns:a16="http://schemas.microsoft.com/office/drawing/2014/main" id="{BBFD94E8-CF30-3C31-EA2B-206F65D04509}"/>
              </a:ext>
            </a:extLst>
          </p:cNvPr>
          <p:cNvSpPr>
            <a:spLocks noGrp="1" noChangeArrowheads="1"/>
          </p:cNvSpPr>
          <p:nvPr>
            <p:ph type="body" idx="1"/>
          </p:nvPr>
        </p:nvSpPr>
        <p:spPr>
          <a:xfrm>
            <a:off x="457200" y="1600200"/>
            <a:ext cx="5055572" cy="4525963"/>
          </a:xfrm>
        </p:spPr>
        <p:txBody>
          <a:bodyPr/>
          <a:lstStyle/>
          <a:p>
            <a:pPr marL="0" indent="0">
              <a:lnSpc>
                <a:spcPct val="90000"/>
              </a:lnSpc>
              <a:buFontTx/>
              <a:buNone/>
            </a:pPr>
            <a:r>
              <a:rPr lang="en-US" altLang="en-US" sz="2400" dirty="0"/>
              <a:t>2 cent 1870-1879 on old, silk, pink, watermarked and experimental</a:t>
            </a:r>
            <a:br>
              <a:rPr lang="en-US" altLang="en-US" sz="2400" dirty="0"/>
            </a:br>
            <a:r>
              <a:rPr lang="en-US" altLang="en-US" sz="2400" dirty="0"/>
              <a:t>silk paper (RS190 </a:t>
            </a:r>
            <a:r>
              <a:rPr lang="en-US" altLang="en-US" sz="2400" dirty="0" err="1"/>
              <a:t>a,b,c,d,e</a:t>
            </a:r>
            <a:r>
              <a:rPr lang="en-US" altLang="en-US" sz="2400" dirty="0"/>
              <a:t>)</a:t>
            </a:r>
          </a:p>
          <a:p>
            <a:pPr marL="0" indent="0">
              <a:lnSpc>
                <a:spcPct val="90000"/>
              </a:lnSpc>
              <a:buFontTx/>
              <a:buNone/>
            </a:pPr>
            <a:br>
              <a:rPr lang="en-US" altLang="en-US" sz="800" dirty="0"/>
            </a:br>
            <a:r>
              <a:rPr lang="en-US" altLang="en-US" sz="2400" dirty="0"/>
              <a:t>Mostly common stamps.</a:t>
            </a:r>
          </a:p>
          <a:p>
            <a:pPr marL="0" indent="0">
              <a:lnSpc>
                <a:spcPct val="90000"/>
              </a:lnSpc>
              <a:buFontTx/>
              <a:buNone/>
            </a:pPr>
            <a:endParaRPr lang="en-US" altLang="en-US" sz="800" dirty="0"/>
          </a:p>
          <a:p>
            <a:pPr marL="0" indent="0">
              <a:lnSpc>
                <a:spcPct val="90000"/>
              </a:lnSpc>
              <a:buFontTx/>
              <a:buNone/>
            </a:pPr>
            <a:r>
              <a:rPr lang="en-US" altLang="en-US" sz="2400" dirty="0"/>
              <a:t>Used on Dr. Sage’s Catarrh Remedy (for head colds), Dr. Pierce’s Golden Medical Discovery (for bronchitis &amp; coughs) and Dr. Pierce’s Favorite Prescription (a restorative tonic for chronic weaknesses and complaints particular to females).</a:t>
            </a:r>
          </a:p>
        </p:txBody>
      </p:sp>
      <p:pic>
        <p:nvPicPr>
          <p:cNvPr id="14341" name="Picture 5" descr="image">
            <a:extLst>
              <a:ext uri="{FF2B5EF4-FFF2-40B4-BE49-F238E27FC236}">
                <a16:creationId xmlns:a16="http://schemas.microsoft.com/office/drawing/2014/main" id="{A0A2BB8A-DBA3-4149-A06C-B528C584F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234281"/>
            <a:ext cx="131591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image">
            <a:extLst>
              <a:ext uri="{FF2B5EF4-FFF2-40B4-BE49-F238E27FC236}">
                <a16:creationId xmlns:a16="http://schemas.microsoft.com/office/drawing/2014/main" id="{EBDA434A-3E2F-9B3B-829D-5489AE22B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662" y="1234281"/>
            <a:ext cx="130714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E621A64-306D-86DB-592F-F5824B587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617537"/>
            <a:ext cx="301753" cy="4572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A1AD-A25D-A5DA-78FB-648D8432A039}"/>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087C4A88-F2FD-1DE1-587F-479325DE0D83}"/>
              </a:ext>
            </a:extLst>
          </p:cNvPr>
          <p:cNvSpPr>
            <a:spLocks noGrp="1" noChangeArrowheads="1"/>
          </p:cNvSpPr>
          <p:nvPr>
            <p:ph type="title"/>
          </p:nvPr>
        </p:nvSpPr>
        <p:spPr/>
        <p:txBody>
          <a:bodyPr/>
          <a:lstStyle/>
          <a:p>
            <a:r>
              <a:rPr lang="en-US" altLang="en-US" sz="2800" dirty="0"/>
              <a:t>Buffalo                                                   R. V. Pierce</a:t>
            </a:r>
          </a:p>
        </p:txBody>
      </p:sp>
      <p:pic>
        <p:nvPicPr>
          <p:cNvPr id="41986" name="Picture 2">
            <a:extLst>
              <a:ext uri="{FF2B5EF4-FFF2-40B4-BE49-F238E27FC236}">
                <a16:creationId xmlns:a16="http://schemas.microsoft.com/office/drawing/2014/main" id="{EB78DFED-44AC-245F-06CE-610B44000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 y="3797715"/>
            <a:ext cx="3581400" cy="227777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a:extLst>
              <a:ext uri="{FF2B5EF4-FFF2-40B4-BE49-F238E27FC236}">
                <a16:creationId xmlns:a16="http://schemas.microsoft.com/office/drawing/2014/main" id="{DE69AF9C-5910-C3E0-6054-1E04F6CB4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 y="1676400"/>
            <a:ext cx="3581400" cy="1604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39D60F85-4A36-3F0D-72C0-B3320D146417}"/>
              </a:ext>
            </a:extLst>
          </p:cNvPr>
          <p:cNvGraphicFramePr>
            <a:graphicFrameLocks noChangeAspect="1"/>
          </p:cNvGraphicFramePr>
          <p:nvPr>
            <p:extLst>
              <p:ext uri="{D42A27DB-BD31-4B8C-83A1-F6EECF244321}">
                <p14:modId xmlns:p14="http://schemas.microsoft.com/office/powerpoint/2010/main" val="701518982"/>
              </p:ext>
            </p:extLst>
          </p:nvPr>
        </p:nvGraphicFramePr>
        <p:xfrm>
          <a:off x="4419600" y="1676400"/>
          <a:ext cx="4147910" cy="4399085"/>
        </p:xfrm>
        <a:graphic>
          <a:graphicData uri="http://schemas.openxmlformats.org/presentationml/2006/ole">
            <mc:AlternateContent xmlns:mc="http://schemas.openxmlformats.org/markup-compatibility/2006">
              <mc:Choice xmlns:v="urn:schemas-microsoft-com:vml" Requires="v">
                <p:oleObj r:id="rId4" imgW="3723154" imgH="3948729" progId="">
                  <p:embed/>
                </p:oleObj>
              </mc:Choice>
              <mc:Fallback>
                <p:oleObj r:id="rId4" imgW="3723154" imgH="3948729" progId="">
                  <p:embed/>
                  <p:pic>
                    <p:nvPicPr>
                      <p:cNvPr id="0" name=""/>
                      <p:cNvPicPr/>
                      <p:nvPr/>
                    </p:nvPicPr>
                    <p:blipFill>
                      <a:blip r:embed="rId5"/>
                      <a:stretch>
                        <a:fillRect/>
                      </a:stretch>
                    </p:blipFill>
                    <p:spPr>
                      <a:xfrm>
                        <a:off x="4419600" y="1676400"/>
                        <a:ext cx="4147910" cy="4399085"/>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39B845B-CF54-588A-3894-A3D61A632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256" y="617537"/>
            <a:ext cx="301753" cy="457201"/>
          </a:xfrm>
          <a:prstGeom prst="rect">
            <a:avLst/>
          </a:prstGeom>
        </p:spPr>
      </p:pic>
    </p:spTree>
    <p:extLst>
      <p:ext uri="{BB962C8B-B14F-4D97-AF65-F5344CB8AC3E}">
        <p14:creationId xmlns:p14="http://schemas.microsoft.com/office/powerpoint/2010/main" val="1911321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4EE9FCC-B270-9CFB-1020-6EB5442FB6A8}"/>
              </a:ext>
            </a:extLst>
          </p:cNvPr>
          <p:cNvSpPr>
            <a:spLocks noGrp="1" noChangeArrowheads="1"/>
          </p:cNvSpPr>
          <p:nvPr>
            <p:ph type="title"/>
          </p:nvPr>
        </p:nvSpPr>
        <p:spPr/>
        <p:txBody>
          <a:bodyPr/>
          <a:lstStyle/>
          <a:p>
            <a:r>
              <a:rPr lang="en-US" altLang="en-US" sz="2800" dirty="0"/>
              <a:t>Buffalo                                                   R. V. Pierce</a:t>
            </a:r>
          </a:p>
        </p:txBody>
      </p:sp>
      <p:sp>
        <p:nvSpPr>
          <p:cNvPr id="18435" name="Rectangle 3">
            <a:extLst>
              <a:ext uri="{FF2B5EF4-FFF2-40B4-BE49-F238E27FC236}">
                <a16:creationId xmlns:a16="http://schemas.microsoft.com/office/drawing/2014/main" id="{FD2004BB-E8A3-0311-2C80-EA76E8A72A4D}"/>
              </a:ext>
            </a:extLst>
          </p:cNvPr>
          <p:cNvSpPr>
            <a:spLocks noGrp="1" noChangeArrowheads="1"/>
          </p:cNvSpPr>
          <p:nvPr>
            <p:ph type="body" idx="1"/>
          </p:nvPr>
        </p:nvSpPr>
        <p:spPr>
          <a:xfrm>
            <a:off x="457200" y="1295400"/>
            <a:ext cx="6588723" cy="5287962"/>
          </a:xfrm>
        </p:spPr>
        <p:txBody>
          <a:bodyPr/>
          <a:lstStyle/>
          <a:p>
            <a:pPr marL="0" indent="0">
              <a:buFontTx/>
              <a:buNone/>
            </a:pPr>
            <a:r>
              <a:rPr lang="en-US" altLang="en-US" sz="2400" dirty="0"/>
              <a:t>World’s Dispensary Medical Association</a:t>
            </a:r>
          </a:p>
          <a:p>
            <a:pPr marL="0" indent="0">
              <a:buFontTx/>
              <a:buNone/>
            </a:pPr>
            <a:r>
              <a:rPr lang="en-US" altLang="en-US" sz="2400" dirty="0"/>
              <a:t>(1879-1883)</a:t>
            </a:r>
          </a:p>
          <a:p>
            <a:pPr marL="0" indent="0">
              <a:buFontTx/>
              <a:buNone/>
            </a:pPr>
            <a:r>
              <a:rPr lang="en-US" altLang="en-US" sz="2400" dirty="0"/>
              <a:t>	             Expansion and incorporation of </a:t>
            </a:r>
            <a:br>
              <a:rPr lang="en-US" altLang="en-US" sz="2400" dirty="0"/>
            </a:br>
            <a:r>
              <a:rPr lang="en-US" altLang="en-US" sz="2400" dirty="0"/>
              <a:t>	             Dr. Pierce’s business in 1879</a:t>
            </a:r>
            <a:br>
              <a:rPr lang="en-US" altLang="en-US" sz="2400" dirty="0"/>
            </a:br>
            <a:r>
              <a:rPr lang="en-US" altLang="en-US" sz="2400" dirty="0"/>
              <a:t>	             founded this company.  It was</a:t>
            </a:r>
            <a:br>
              <a:rPr lang="en-US" altLang="en-US" sz="2400" dirty="0"/>
            </a:br>
            <a:r>
              <a:rPr lang="en-US" altLang="en-US" sz="2400" dirty="0"/>
              <a:t>	             still running in 1898.  </a:t>
            </a:r>
          </a:p>
          <a:p>
            <a:pPr marL="0" indent="0">
              <a:buFontTx/>
              <a:buNone/>
            </a:pPr>
            <a:r>
              <a:rPr lang="en-US" altLang="en-US" sz="2400" dirty="0"/>
              <a:t>	             RS272 and RS273 are on</a:t>
            </a:r>
          </a:p>
          <a:p>
            <a:pPr marL="0" indent="0">
              <a:buFontTx/>
              <a:buNone/>
            </a:pPr>
            <a:r>
              <a:rPr lang="en-US" altLang="en-US" sz="2400" dirty="0"/>
              <a:t>	             watermarked paper.  Common.</a:t>
            </a:r>
            <a:endParaRPr lang="en-US" altLang="en-US" sz="2800" dirty="0"/>
          </a:p>
        </p:txBody>
      </p:sp>
      <p:pic>
        <p:nvPicPr>
          <p:cNvPr id="18438" name="Picture 6">
            <a:extLst>
              <a:ext uri="{FF2B5EF4-FFF2-40B4-BE49-F238E27FC236}">
                <a16:creationId xmlns:a16="http://schemas.microsoft.com/office/drawing/2014/main" id="{7ADBCD5F-5F16-D1BF-D074-B011478E4E2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2000" y="2438400"/>
            <a:ext cx="1510055" cy="413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a:extLst>
              <a:ext uri="{FF2B5EF4-FFF2-40B4-BE49-F238E27FC236}">
                <a16:creationId xmlns:a16="http://schemas.microsoft.com/office/drawing/2014/main" id="{0994B901-00D1-CA13-1233-999D033208E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045923" y="1254806"/>
            <a:ext cx="1408541" cy="531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a:extLst>
              <a:ext uri="{FF2B5EF4-FFF2-40B4-BE49-F238E27FC236}">
                <a16:creationId xmlns:a16="http://schemas.microsoft.com/office/drawing/2014/main" id="{A5780206-59B6-3DC0-E422-2AD3EDB3D28C}"/>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386515" y="4812688"/>
            <a:ext cx="237097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E1F8994-10A0-5BBC-C2D0-0E5474B22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6200" y="617537"/>
            <a:ext cx="301753" cy="4572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8FA1D43-3940-73BD-2A37-A67EF310D2F4}"/>
              </a:ext>
            </a:extLst>
          </p:cNvPr>
          <p:cNvSpPr>
            <a:spLocks noGrp="1" noChangeArrowheads="1"/>
          </p:cNvSpPr>
          <p:nvPr>
            <p:ph type="title"/>
          </p:nvPr>
        </p:nvSpPr>
        <p:spPr/>
        <p:txBody>
          <a:bodyPr/>
          <a:lstStyle/>
          <a:p>
            <a:r>
              <a:rPr lang="en-US" altLang="en-US" sz="2800" dirty="0"/>
              <a:t>Buffalo                                D. Ransom &amp; Company</a:t>
            </a:r>
          </a:p>
        </p:txBody>
      </p:sp>
      <p:sp>
        <p:nvSpPr>
          <p:cNvPr id="16387" name="Rectangle 3">
            <a:extLst>
              <a:ext uri="{FF2B5EF4-FFF2-40B4-BE49-F238E27FC236}">
                <a16:creationId xmlns:a16="http://schemas.microsoft.com/office/drawing/2014/main" id="{E01D3B68-0DED-EDB1-8BE7-880E823832E5}"/>
              </a:ext>
            </a:extLst>
          </p:cNvPr>
          <p:cNvSpPr>
            <a:spLocks noGrp="1" noChangeArrowheads="1"/>
          </p:cNvSpPr>
          <p:nvPr>
            <p:ph type="body" idx="1"/>
          </p:nvPr>
        </p:nvSpPr>
        <p:spPr>
          <a:xfrm>
            <a:off x="457200" y="1295400"/>
            <a:ext cx="8229600" cy="5081844"/>
          </a:xfrm>
        </p:spPr>
        <p:txBody>
          <a:bodyPr/>
          <a:lstStyle/>
          <a:p>
            <a:pPr marL="0" indent="0">
              <a:buFontTx/>
              <a:buNone/>
            </a:pPr>
            <a:r>
              <a:rPr lang="en-US" altLang="en-US" sz="2400" dirty="0"/>
              <a:t>1865-1875 on old, silk, and  experimental silk paper (RS194 </a:t>
            </a:r>
            <a:r>
              <a:rPr lang="en-US" altLang="en-US" sz="2400" dirty="0" err="1"/>
              <a:t>b,c,d</a:t>
            </a:r>
            <a:r>
              <a:rPr lang="en-US" altLang="en-US" sz="2400" dirty="0"/>
              <a:t> – 4 million; RS195 </a:t>
            </a:r>
            <a:r>
              <a:rPr lang="en-US" altLang="en-US" sz="2400" dirty="0" err="1"/>
              <a:t>a,b,e</a:t>
            </a:r>
            <a:r>
              <a:rPr lang="en-US" altLang="en-US" sz="2400" dirty="0"/>
              <a:t> – 2 million)</a:t>
            </a:r>
          </a:p>
          <a:p>
            <a:pPr marL="0" indent="0">
              <a:buFontTx/>
              <a:buNone/>
            </a:pPr>
            <a:r>
              <a:rPr lang="en-US" altLang="en-US" sz="2400" dirty="0"/>
              <a:t>Relatively common stamps.</a:t>
            </a:r>
          </a:p>
        </p:txBody>
      </p:sp>
      <p:pic>
        <p:nvPicPr>
          <p:cNvPr id="16392" name="Picture 8" descr="image">
            <a:extLst>
              <a:ext uri="{FF2B5EF4-FFF2-40B4-BE49-F238E27FC236}">
                <a16:creationId xmlns:a16="http://schemas.microsoft.com/office/drawing/2014/main" id="{F74B551C-E7AD-F41C-1DA3-5FBB1C023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20077"/>
            <a:ext cx="3042953" cy="365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mage">
            <a:extLst>
              <a:ext uri="{FF2B5EF4-FFF2-40B4-BE49-F238E27FC236}">
                <a16:creationId xmlns:a16="http://schemas.microsoft.com/office/drawing/2014/main" id="{B413472C-FD47-D640-32C4-26306C1C4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448" y="2720077"/>
            <a:ext cx="3219069" cy="365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DF5AC53-5C20-C13E-C2E6-484D443F1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17538"/>
            <a:ext cx="301753" cy="4572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23D98D3-1A48-6EFE-064C-BD9CAB1B8536}"/>
              </a:ext>
            </a:extLst>
          </p:cNvPr>
          <p:cNvSpPr>
            <a:spLocks noGrp="1" noChangeArrowheads="1"/>
          </p:cNvSpPr>
          <p:nvPr>
            <p:ph type="title"/>
          </p:nvPr>
        </p:nvSpPr>
        <p:spPr/>
        <p:txBody>
          <a:bodyPr/>
          <a:lstStyle/>
          <a:p>
            <a:r>
              <a:rPr lang="en-US" altLang="en-US" sz="2800" dirty="0"/>
              <a:t>What are “Match &amp; Medicine” Stamps?</a:t>
            </a:r>
          </a:p>
        </p:txBody>
      </p:sp>
      <p:sp>
        <p:nvSpPr>
          <p:cNvPr id="3075" name="Rectangle 3">
            <a:extLst>
              <a:ext uri="{FF2B5EF4-FFF2-40B4-BE49-F238E27FC236}">
                <a16:creationId xmlns:a16="http://schemas.microsoft.com/office/drawing/2014/main" id="{5FFF0E9A-E6D4-FBD0-613C-96F3F2C66E1B}"/>
              </a:ext>
            </a:extLst>
          </p:cNvPr>
          <p:cNvSpPr>
            <a:spLocks noGrp="1" noChangeArrowheads="1"/>
          </p:cNvSpPr>
          <p:nvPr>
            <p:ph type="body" idx="1"/>
          </p:nvPr>
        </p:nvSpPr>
        <p:spPr>
          <a:xfrm>
            <a:off x="457200" y="1463676"/>
            <a:ext cx="8229600" cy="4937124"/>
          </a:xfrm>
        </p:spPr>
        <p:txBody>
          <a:bodyPr/>
          <a:lstStyle/>
          <a:p>
            <a:pPr marL="0" indent="0">
              <a:buNone/>
            </a:pPr>
            <a:r>
              <a:rPr lang="en-US" altLang="en-US" sz="2400" dirty="0"/>
              <a:t>To pay for the Civil War and its aftermath, the U.S. federal government collected excise tax using stamps on: </a:t>
            </a:r>
          </a:p>
          <a:p>
            <a:r>
              <a:rPr lang="en-US" altLang="en-US" sz="2400" u="sng" dirty="0"/>
              <a:t>documents</a:t>
            </a:r>
            <a:r>
              <a:rPr lang="en-US" altLang="en-US" sz="2400" dirty="0"/>
              <a:t>: deeds, insurance policies, checks</a:t>
            </a:r>
          </a:p>
          <a:p>
            <a:r>
              <a:rPr lang="en-US" altLang="en-US" sz="2400" u="sng" dirty="0"/>
              <a:t>consumer goods</a:t>
            </a:r>
            <a:r>
              <a:rPr lang="en-US" altLang="en-US" sz="2400" dirty="0"/>
              <a:t>: matches, medicine, playing cards</a:t>
            </a:r>
          </a:p>
          <a:p>
            <a:r>
              <a:rPr lang="en-US" altLang="en-US" sz="2400" u="sng" dirty="0"/>
              <a:t>services</a:t>
            </a:r>
            <a:r>
              <a:rPr lang="en-US" altLang="en-US" sz="2400" dirty="0"/>
              <a:t>: telegrams</a:t>
            </a:r>
          </a:p>
          <a:p>
            <a:r>
              <a:rPr lang="en-US" altLang="en-US" sz="2400" u="sng" dirty="0"/>
              <a:t>luxury items</a:t>
            </a:r>
            <a:r>
              <a:rPr lang="en-US" altLang="en-US" sz="2400" dirty="0"/>
              <a:t>: liquor, beer, tobacco, perfume, photos</a:t>
            </a:r>
          </a:p>
          <a:p>
            <a:endParaRPr lang="en-US" altLang="en-US" sz="2400" dirty="0"/>
          </a:p>
          <a:p>
            <a:pPr marL="0" indent="0">
              <a:buNone/>
            </a:pPr>
            <a:endParaRPr lang="en-US" altLang="en-US" sz="2400" dirty="0"/>
          </a:p>
          <a:p>
            <a:endParaRPr lang="en-US" altLang="en-US" sz="1200" dirty="0"/>
          </a:p>
          <a:p>
            <a:pPr marL="0" indent="0">
              <a:buNone/>
            </a:pPr>
            <a:endParaRPr lang="en-US" altLang="en-US" sz="800" dirty="0"/>
          </a:p>
          <a:p>
            <a:pPr marL="0" indent="0">
              <a:buNone/>
            </a:pPr>
            <a:endParaRPr lang="en-US" altLang="en-US" sz="1800" dirty="0"/>
          </a:p>
          <a:p>
            <a:pPr marL="0" indent="0">
              <a:buNone/>
            </a:pPr>
            <a:r>
              <a:rPr lang="en-US" altLang="en-US" sz="2400" dirty="0"/>
              <a:t>Not counting checks and stamped paper, over 7.8 billion revenue stamps were printed between 1862 and 1883.</a:t>
            </a:r>
          </a:p>
          <a:p>
            <a:pPr marL="0" indent="0">
              <a:buNone/>
            </a:pPr>
            <a:endParaRPr lang="en-US" altLang="en-US" sz="2400" dirty="0"/>
          </a:p>
        </p:txBody>
      </p:sp>
      <p:graphicFrame>
        <p:nvGraphicFramePr>
          <p:cNvPr id="5" name="Object 4">
            <a:extLst>
              <a:ext uri="{FF2B5EF4-FFF2-40B4-BE49-F238E27FC236}">
                <a16:creationId xmlns:a16="http://schemas.microsoft.com/office/drawing/2014/main" id="{56C94A34-6431-17B2-9156-CF607C0325D7}"/>
              </a:ext>
            </a:extLst>
          </p:cNvPr>
          <p:cNvGraphicFramePr>
            <a:graphicFrameLocks noChangeAspect="1"/>
          </p:cNvGraphicFramePr>
          <p:nvPr>
            <p:extLst>
              <p:ext uri="{D42A27DB-BD31-4B8C-83A1-F6EECF244321}">
                <p14:modId xmlns:p14="http://schemas.microsoft.com/office/powerpoint/2010/main" val="2773369686"/>
              </p:ext>
            </p:extLst>
          </p:nvPr>
        </p:nvGraphicFramePr>
        <p:xfrm>
          <a:off x="836983" y="4189498"/>
          <a:ext cx="1185691" cy="1380739"/>
        </p:xfrm>
        <a:graphic>
          <a:graphicData uri="http://schemas.openxmlformats.org/presentationml/2006/ole">
            <mc:AlternateContent xmlns:mc="http://schemas.openxmlformats.org/markup-compatibility/2006">
              <mc:Choice xmlns:v="urn:schemas-microsoft-com:vml" Requires="v">
                <p:oleObj r:id="rId2" imgW="734209" imgH="853888" progId="">
                  <p:embed/>
                </p:oleObj>
              </mc:Choice>
              <mc:Fallback>
                <p:oleObj r:id="rId2" imgW="734209" imgH="853888" progId="">
                  <p:embed/>
                  <p:pic>
                    <p:nvPicPr>
                      <p:cNvPr id="0" name=""/>
                      <p:cNvPicPr/>
                      <p:nvPr/>
                    </p:nvPicPr>
                    <p:blipFill>
                      <a:blip r:embed="rId3"/>
                      <a:stretch>
                        <a:fillRect/>
                      </a:stretch>
                    </p:blipFill>
                    <p:spPr>
                      <a:xfrm>
                        <a:off x="836983" y="4189498"/>
                        <a:ext cx="1185691" cy="138073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284F294-23A8-E625-DD7D-73C7F117B63B}"/>
              </a:ext>
            </a:extLst>
          </p:cNvPr>
          <p:cNvGraphicFramePr>
            <a:graphicFrameLocks noChangeAspect="1"/>
          </p:cNvGraphicFramePr>
          <p:nvPr>
            <p:extLst>
              <p:ext uri="{D42A27DB-BD31-4B8C-83A1-F6EECF244321}">
                <p14:modId xmlns:p14="http://schemas.microsoft.com/office/powerpoint/2010/main" val="2013920301"/>
              </p:ext>
            </p:extLst>
          </p:nvPr>
        </p:nvGraphicFramePr>
        <p:xfrm>
          <a:off x="6835888" y="4200348"/>
          <a:ext cx="1363638" cy="1363638"/>
        </p:xfrm>
        <a:graphic>
          <a:graphicData uri="http://schemas.openxmlformats.org/presentationml/2006/ole">
            <mc:AlternateContent xmlns:mc="http://schemas.openxmlformats.org/markup-compatibility/2006">
              <mc:Choice xmlns:v="urn:schemas-microsoft-com:vml" Requires="v">
                <p:oleObj r:id="rId4" imgW="853888" imgH="853888" progId="">
                  <p:embed/>
                </p:oleObj>
              </mc:Choice>
              <mc:Fallback>
                <p:oleObj r:id="rId4" imgW="853888" imgH="853888" progId="">
                  <p:embed/>
                  <p:pic>
                    <p:nvPicPr>
                      <p:cNvPr id="0" name=""/>
                      <p:cNvPicPr/>
                      <p:nvPr/>
                    </p:nvPicPr>
                    <p:blipFill>
                      <a:blip r:embed="rId5"/>
                      <a:stretch>
                        <a:fillRect/>
                      </a:stretch>
                    </p:blipFill>
                    <p:spPr>
                      <a:xfrm>
                        <a:off x="6835888" y="4200348"/>
                        <a:ext cx="1363638" cy="13636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223A336-3686-CD4E-3CC3-D2230922167D}"/>
              </a:ext>
            </a:extLst>
          </p:cNvPr>
          <p:cNvGraphicFramePr>
            <a:graphicFrameLocks noChangeAspect="1"/>
          </p:cNvGraphicFramePr>
          <p:nvPr>
            <p:extLst>
              <p:ext uri="{D42A27DB-BD31-4B8C-83A1-F6EECF244321}">
                <p14:modId xmlns:p14="http://schemas.microsoft.com/office/powerpoint/2010/main" val="2674191076"/>
              </p:ext>
            </p:extLst>
          </p:nvPr>
        </p:nvGraphicFramePr>
        <p:xfrm>
          <a:off x="3812306" y="4181861"/>
          <a:ext cx="1103565" cy="1380739"/>
        </p:xfrm>
        <a:graphic>
          <a:graphicData uri="http://schemas.openxmlformats.org/presentationml/2006/ole">
            <mc:AlternateContent xmlns:mc="http://schemas.openxmlformats.org/markup-compatibility/2006">
              <mc:Choice xmlns:v="urn:schemas-microsoft-com:vml" Requires="v">
                <p:oleObj r:id="rId6" imgW="683111" imgH="853888" progId="">
                  <p:embed/>
                </p:oleObj>
              </mc:Choice>
              <mc:Fallback>
                <p:oleObj r:id="rId6" imgW="683111" imgH="853888" progId="">
                  <p:embed/>
                  <p:pic>
                    <p:nvPicPr>
                      <p:cNvPr id="0" name=""/>
                      <p:cNvPicPr/>
                      <p:nvPr/>
                    </p:nvPicPr>
                    <p:blipFill>
                      <a:blip r:embed="rId7"/>
                      <a:stretch>
                        <a:fillRect/>
                      </a:stretch>
                    </p:blipFill>
                    <p:spPr>
                      <a:xfrm>
                        <a:off x="3812306" y="4181861"/>
                        <a:ext cx="1103565" cy="138073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C2B89D8-7779-4998-E88F-D9F924865748}"/>
              </a:ext>
            </a:extLst>
          </p:cNvPr>
          <p:cNvGraphicFramePr>
            <a:graphicFrameLocks noChangeAspect="1"/>
          </p:cNvGraphicFramePr>
          <p:nvPr>
            <p:extLst>
              <p:ext uri="{D42A27DB-BD31-4B8C-83A1-F6EECF244321}">
                <p14:modId xmlns:p14="http://schemas.microsoft.com/office/powerpoint/2010/main" val="1049344509"/>
              </p:ext>
            </p:extLst>
          </p:nvPr>
        </p:nvGraphicFramePr>
        <p:xfrm>
          <a:off x="2345243" y="4211169"/>
          <a:ext cx="1144493" cy="1362251"/>
        </p:xfrm>
        <a:graphic>
          <a:graphicData uri="http://schemas.openxmlformats.org/presentationml/2006/ole">
            <mc:AlternateContent xmlns:mc="http://schemas.openxmlformats.org/markup-compatibility/2006">
              <mc:Choice xmlns:v="urn:schemas-microsoft-com:vml" Requires="v">
                <p:oleObj r:id="rId8" imgW="717064" imgH="853888" progId="">
                  <p:embed/>
                </p:oleObj>
              </mc:Choice>
              <mc:Fallback>
                <p:oleObj r:id="rId8" imgW="717064" imgH="853888" progId="">
                  <p:embed/>
                  <p:pic>
                    <p:nvPicPr>
                      <p:cNvPr id="0" name=""/>
                      <p:cNvPicPr/>
                      <p:nvPr/>
                    </p:nvPicPr>
                    <p:blipFill>
                      <a:blip r:embed="rId9"/>
                      <a:stretch>
                        <a:fillRect/>
                      </a:stretch>
                    </p:blipFill>
                    <p:spPr>
                      <a:xfrm>
                        <a:off x="2345243" y="4211169"/>
                        <a:ext cx="1144493" cy="136225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49B6C14-968C-E42A-C4FA-E4091562DFF9}"/>
              </a:ext>
            </a:extLst>
          </p:cNvPr>
          <p:cNvGraphicFramePr>
            <a:graphicFrameLocks noChangeAspect="1"/>
          </p:cNvGraphicFramePr>
          <p:nvPr>
            <p:extLst>
              <p:ext uri="{D42A27DB-BD31-4B8C-83A1-F6EECF244321}">
                <p14:modId xmlns:p14="http://schemas.microsoft.com/office/powerpoint/2010/main" val="698166014"/>
              </p:ext>
            </p:extLst>
          </p:nvPr>
        </p:nvGraphicFramePr>
        <p:xfrm>
          <a:off x="5194434" y="4189498"/>
          <a:ext cx="1362891" cy="1373101"/>
        </p:xfrm>
        <a:graphic>
          <a:graphicData uri="http://schemas.openxmlformats.org/presentationml/2006/ole">
            <mc:AlternateContent xmlns:mc="http://schemas.openxmlformats.org/markup-compatibility/2006">
              <mc:Choice xmlns:v="urn:schemas-microsoft-com:vml" Requires="v">
                <p:oleObj r:id="rId10" imgW="1272092" imgH="1280832" progId="">
                  <p:embed/>
                </p:oleObj>
              </mc:Choice>
              <mc:Fallback>
                <p:oleObj r:id="rId10" imgW="1272092" imgH="1280832" progId="">
                  <p:embed/>
                  <p:pic>
                    <p:nvPicPr>
                      <p:cNvPr id="0" name=""/>
                      <p:cNvPicPr/>
                      <p:nvPr/>
                    </p:nvPicPr>
                    <p:blipFill>
                      <a:blip r:embed="rId11"/>
                      <a:stretch>
                        <a:fillRect/>
                      </a:stretch>
                    </p:blipFill>
                    <p:spPr>
                      <a:xfrm>
                        <a:off x="5194434" y="4189498"/>
                        <a:ext cx="1362891" cy="1373101"/>
                      </a:xfrm>
                      <a:prstGeom prst="rect">
                        <a:avLst/>
                      </a:prstGeom>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716AF04-BFFC-47AF-79AD-8A120EB7C373}"/>
              </a:ext>
            </a:extLst>
          </p:cNvPr>
          <p:cNvSpPr>
            <a:spLocks noGrp="1" noChangeArrowheads="1"/>
          </p:cNvSpPr>
          <p:nvPr>
            <p:ph type="title"/>
          </p:nvPr>
        </p:nvSpPr>
        <p:spPr/>
        <p:txBody>
          <a:bodyPr/>
          <a:lstStyle/>
          <a:p>
            <a:r>
              <a:rPr lang="en-US" altLang="en-US" sz="2800" dirty="0"/>
              <a:t>Buffalo                                D. Ransom &amp; Company</a:t>
            </a:r>
          </a:p>
        </p:txBody>
      </p:sp>
      <p:sp>
        <p:nvSpPr>
          <p:cNvPr id="17411" name="Rectangle 3">
            <a:extLst>
              <a:ext uri="{FF2B5EF4-FFF2-40B4-BE49-F238E27FC236}">
                <a16:creationId xmlns:a16="http://schemas.microsoft.com/office/drawing/2014/main" id="{E2D3D6B3-C6FD-3D9C-523E-C3ECAB28C2C5}"/>
              </a:ext>
            </a:extLst>
          </p:cNvPr>
          <p:cNvSpPr>
            <a:spLocks noGrp="1" noChangeArrowheads="1"/>
          </p:cNvSpPr>
          <p:nvPr>
            <p:ph type="body" idx="1"/>
          </p:nvPr>
        </p:nvSpPr>
        <p:spPr>
          <a:xfrm>
            <a:off x="457200" y="1295400"/>
            <a:ext cx="8229600" cy="4830763"/>
          </a:xfrm>
        </p:spPr>
        <p:txBody>
          <a:bodyPr/>
          <a:lstStyle/>
          <a:p>
            <a:pPr marL="0" indent="0">
              <a:buFontTx/>
              <a:buNone/>
            </a:pPr>
            <a:r>
              <a:rPr lang="en-US" altLang="en-US" sz="2400" dirty="0"/>
              <a:t>1876-1883 on old, silk, and watermarked paper (RS196 </a:t>
            </a:r>
            <a:r>
              <a:rPr lang="en-US" altLang="en-US" sz="2400" dirty="0" err="1"/>
              <a:t>b,c,d</a:t>
            </a:r>
            <a:r>
              <a:rPr lang="en-US" altLang="en-US" sz="2400" dirty="0"/>
              <a:t> – 2.3 million; RS197 </a:t>
            </a:r>
            <a:r>
              <a:rPr lang="en-US" altLang="en-US" sz="2400" dirty="0" err="1"/>
              <a:t>b,c,d</a:t>
            </a:r>
            <a:r>
              <a:rPr lang="en-US" altLang="en-US" sz="2400" dirty="0"/>
              <a:t> – 1.1 million).  Relatively common stamps except for 2c pink which cats for $82.</a:t>
            </a:r>
          </a:p>
        </p:txBody>
      </p:sp>
      <p:pic>
        <p:nvPicPr>
          <p:cNvPr id="17412" name="Picture 4">
            <a:extLst>
              <a:ext uri="{FF2B5EF4-FFF2-40B4-BE49-F238E27FC236}">
                <a16:creationId xmlns:a16="http://schemas.microsoft.com/office/drawing/2014/main" id="{6B697C46-93BB-CE24-1192-E94419877CC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63062" y="2689902"/>
            <a:ext cx="3136901" cy="365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5ED18AD-4B02-CCA9-100D-F80CF0721B9F}"/>
              </a:ext>
            </a:extLst>
          </p:cNvPr>
          <p:cNvPicPr>
            <a:picLocks noChangeAspect="1"/>
          </p:cNvPicPr>
          <p:nvPr/>
        </p:nvPicPr>
        <p:blipFill>
          <a:blip r:embed="rId4"/>
          <a:stretch>
            <a:fillRect/>
          </a:stretch>
        </p:blipFill>
        <p:spPr>
          <a:xfrm>
            <a:off x="3733800" y="2689902"/>
            <a:ext cx="3151905" cy="3670110"/>
          </a:xfrm>
          <a:prstGeom prst="rect">
            <a:avLst/>
          </a:prstGeom>
        </p:spPr>
      </p:pic>
      <p:pic>
        <p:nvPicPr>
          <p:cNvPr id="6" name="Picture 5">
            <a:extLst>
              <a:ext uri="{FF2B5EF4-FFF2-40B4-BE49-F238E27FC236}">
                <a16:creationId xmlns:a16="http://schemas.microsoft.com/office/drawing/2014/main" id="{B5F5F52A-70BF-E49A-012B-EB7AA745CC8D}"/>
              </a:ext>
            </a:extLst>
          </p:cNvPr>
          <p:cNvPicPr>
            <a:picLocks noChangeAspect="1"/>
          </p:cNvPicPr>
          <p:nvPr/>
        </p:nvPicPr>
        <p:blipFill>
          <a:blip r:embed="rId5"/>
          <a:stretch>
            <a:fillRect/>
          </a:stretch>
        </p:blipFill>
        <p:spPr>
          <a:xfrm>
            <a:off x="7019542" y="2920978"/>
            <a:ext cx="1661396" cy="3193462"/>
          </a:xfrm>
          <a:prstGeom prst="rect">
            <a:avLst/>
          </a:prstGeom>
        </p:spPr>
      </p:pic>
      <p:pic>
        <p:nvPicPr>
          <p:cNvPr id="2" name="Picture 1">
            <a:extLst>
              <a:ext uri="{FF2B5EF4-FFF2-40B4-BE49-F238E27FC236}">
                <a16:creationId xmlns:a16="http://schemas.microsoft.com/office/drawing/2014/main" id="{F1E0B67D-5982-02D0-2D6A-4F550CC2D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200" y="640739"/>
            <a:ext cx="301753" cy="45720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B3BA20D-E9D6-7A71-5E55-CC49E7C0DFDC}"/>
              </a:ext>
            </a:extLst>
          </p:cNvPr>
          <p:cNvSpPr>
            <a:spLocks noGrp="1" noChangeArrowheads="1"/>
          </p:cNvSpPr>
          <p:nvPr>
            <p:ph type="title"/>
          </p:nvPr>
        </p:nvSpPr>
        <p:spPr/>
        <p:txBody>
          <a:bodyPr/>
          <a:lstStyle/>
          <a:p>
            <a:r>
              <a:rPr lang="en-US" altLang="en-US" sz="2800" dirty="0"/>
              <a:t>Rochester      Hop Bitters Manufacturing Company </a:t>
            </a:r>
          </a:p>
        </p:txBody>
      </p:sp>
      <p:sp>
        <p:nvSpPr>
          <p:cNvPr id="19459" name="Rectangle 3">
            <a:extLst>
              <a:ext uri="{FF2B5EF4-FFF2-40B4-BE49-F238E27FC236}">
                <a16:creationId xmlns:a16="http://schemas.microsoft.com/office/drawing/2014/main" id="{AC67F026-BCF4-95DA-20F4-D181CC0AB7E2}"/>
              </a:ext>
            </a:extLst>
          </p:cNvPr>
          <p:cNvSpPr>
            <a:spLocks noGrp="1" noChangeArrowheads="1"/>
          </p:cNvSpPr>
          <p:nvPr>
            <p:ph type="body" idx="1"/>
          </p:nvPr>
        </p:nvSpPr>
        <p:spPr>
          <a:xfrm>
            <a:off x="457200" y="1417638"/>
            <a:ext cx="8229600" cy="4983162"/>
          </a:xfrm>
        </p:spPr>
        <p:txBody>
          <a:bodyPr/>
          <a:lstStyle/>
          <a:p>
            <a:pPr marL="0" indent="0">
              <a:buFontTx/>
              <a:buNone/>
            </a:pPr>
            <a:r>
              <a:rPr lang="en-US" altLang="en-US" sz="2400" dirty="0"/>
              <a:t>1879-1883    (RS131d on watermarked paper)</a:t>
            </a:r>
          </a:p>
          <a:p>
            <a:pPr marL="0" indent="0">
              <a:buFontTx/>
              <a:buNone/>
            </a:pPr>
            <a:endParaRPr lang="en-US" altLang="en-US" sz="800" dirty="0"/>
          </a:p>
          <a:p>
            <a:pPr marL="0" indent="0">
              <a:buFontTx/>
              <a:buNone/>
            </a:pPr>
            <a:r>
              <a:rPr lang="en-US" altLang="en-US" sz="2400" dirty="0"/>
              <a:t>Hop Bitters contained hops, water and alcohol and was sold by the pint.  It claimed to cure drunkenness. The stamp is common.</a:t>
            </a:r>
          </a:p>
          <a:p>
            <a:pPr marL="0" indent="0">
              <a:buFontTx/>
              <a:buNone/>
            </a:pPr>
            <a:endParaRPr lang="en-US" altLang="en-US" sz="2800" dirty="0"/>
          </a:p>
          <a:p>
            <a:pPr marL="0" indent="0">
              <a:buFontTx/>
              <a:buNone/>
            </a:pPr>
            <a:endParaRPr lang="en-US" altLang="en-US" sz="2800" dirty="0"/>
          </a:p>
        </p:txBody>
      </p:sp>
      <p:pic>
        <p:nvPicPr>
          <p:cNvPr id="19462" name="Picture 6" descr="image">
            <a:extLst>
              <a:ext uri="{FF2B5EF4-FFF2-40B4-BE49-F238E27FC236}">
                <a16:creationId xmlns:a16="http://schemas.microsoft.com/office/drawing/2014/main" id="{0F0758AD-7241-33AA-BD6F-714F4F9FB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32665"/>
            <a:ext cx="4486946" cy="176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E388A2C-F453-4652-D0C7-8DE97061B6C5}"/>
              </a:ext>
            </a:extLst>
          </p:cNvPr>
          <p:cNvPicPr>
            <a:picLocks noChangeAspect="1"/>
          </p:cNvPicPr>
          <p:nvPr/>
        </p:nvPicPr>
        <p:blipFill>
          <a:blip r:embed="rId3"/>
          <a:stretch>
            <a:fillRect/>
          </a:stretch>
        </p:blipFill>
        <p:spPr>
          <a:xfrm>
            <a:off x="5181600" y="2895600"/>
            <a:ext cx="3505200" cy="3505200"/>
          </a:xfrm>
          <a:prstGeom prst="rect">
            <a:avLst/>
          </a:prstGeom>
        </p:spPr>
      </p:pic>
      <p:pic>
        <p:nvPicPr>
          <p:cNvPr id="2" name="Picture 1">
            <a:extLst>
              <a:ext uri="{FF2B5EF4-FFF2-40B4-BE49-F238E27FC236}">
                <a16:creationId xmlns:a16="http://schemas.microsoft.com/office/drawing/2014/main" id="{D8ACB139-3FDE-2877-C824-EE1CD356D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609600"/>
            <a:ext cx="301753" cy="4572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BB8CB-ED49-1909-839B-3201C5C0F203}"/>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95302E78-FA2E-7EF9-095D-CB9DBC72FEE2}"/>
              </a:ext>
            </a:extLst>
          </p:cNvPr>
          <p:cNvSpPr>
            <a:spLocks noGrp="1" noChangeArrowheads="1"/>
          </p:cNvSpPr>
          <p:nvPr>
            <p:ph type="title"/>
          </p:nvPr>
        </p:nvSpPr>
        <p:spPr/>
        <p:txBody>
          <a:bodyPr/>
          <a:lstStyle/>
          <a:p>
            <a:r>
              <a:rPr lang="en-US" altLang="en-US" sz="2800" dirty="0"/>
              <a:t>Rochester                        H. H. Warner &amp; Company</a:t>
            </a:r>
          </a:p>
        </p:txBody>
      </p:sp>
      <p:pic>
        <p:nvPicPr>
          <p:cNvPr id="5" name="Video by salvagearc">
            <a:hlinkClick r:id="" action="ppaction://media"/>
            <a:extLst>
              <a:ext uri="{FF2B5EF4-FFF2-40B4-BE49-F238E27FC236}">
                <a16:creationId xmlns:a16="http://schemas.microsoft.com/office/drawing/2014/main" id="{99461924-4A0A-692E-4804-FA9AADF0EA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10706" y="1219200"/>
            <a:ext cx="2922587" cy="5194698"/>
          </a:xfrm>
        </p:spPr>
      </p:pic>
      <p:pic>
        <p:nvPicPr>
          <p:cNvPr id="2" name="Picture 1">
            <a:extLst>
              <a:ext uri="{FF2B5EF4-FFF2-40B4-BE49-F238E27FC236}">
                <a16:creationId xmlns:a16="http://schemas.microsoft.com/office/drawing/2014/main" id="{56D2DD0A-03B3-22D3-A7F7-F8B7B499F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617537"/>
            <a:ext cx="301753" cy="457201"/>
          </a:xfrm>
          <a:prstGeom prst="rect">
            <a:avLst/>
          </a:prstGeom>
        </p:spPr>
      </p:pic>
    </p:spTree>
    <p:extLst>
      <p:ext uri="{BB962C8B-B14F-4D97-AF65-F5344CB8AC3E}">
        <p14:creationId xmlns:p14="http://schemas.microsoft.com/office/powerpoint/2010/main" val="32333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EBE0D38-C49C-AD0F-10BD-D099F230CFDE}"/>
              </a:ext>
            </a:extLst>
          </p:cNvPr>
          <p:cNvSpPr>
            <a:spLocks noGrp="1" noChangeArrowheads="1"/>
          </p:cNvSpPr>
          <p:nvPr>
            <p:ph type="title"/>
          </p:nvPr>
        </p:nvSpPr>
        <p:spPr/>
        <p:txBody>
          <a:bodyPr/>
          <a:lstStyle/>
          <a:p>
            <a:r>
              <a:rPr lang="en-US" altLang="en-US" sz="2800" dirty="0"/>
              <a:t>Rochester                        H. H. Warner &amp; Company</a:t>
            </a:r>
          </a:p>
        </p:txBody>
      </p:sp>
      <p:sp>
        <p:nvSpPr>
          <p:cNvPr id="21507" name="Rectangle 3">
            <a:extLst>
              <a:ext uri="{FF2B5EF4-FFF2-40B4-BE49-F238E27FC236}">
                <a16:creationId xmlns:a16="http://schemas.microsoft.com/office/drawing/2014/main" id="{9D1DE72F-58E8-8564-B18E-DC400BECA668}"/>
              </a:ext>
            </a:extLst>
          </p:cNvPr>
          <p:cNvSpPr>
            <a:spLocks noGrp="1" noChangeArrowheads="1"/>
          </p:cNvSpPr>
          <p:nvPr>
            <p:ph type="body" idx="1"/>
          </p:nvPr>
        </p:nvSpPr>
        <p:spPr>
          <a:xfrm>
            <a:off x="457200" y="1295400"/>
            <a:ext cx="8229600" cy="4830763"/>
          </a:xfrm>
        </p:spPr>
        <p:txBody>
          <a:bodyPr/>
          <a:lstStyle/>
          <a:p>
            <a:pPr marL="0" indent="0">
              <a:buFontTx/>
              <a:buNone/>
            </a:pPr>
            <a:r>
              <a:rPr lang="en-US" altLang="en-US" sz="2400" dirty="0"/>
              <a:t>(RS254-258 all on watermarked paper)</a:t>
            </a:r>
          </a:p>
          <a:p>
            <a:pPr marL="0" indent="0">
              <a:buFontTx/>
              <a:buNone/>
            </a:pPr>
            <a:endParaRPr lang="en-US" altLang="en-US" sz="800" dirty="0"/>
          </a:p>
          <a:p>
            <a:pPr marL="0" indent="0">
              <a:buFontTx/>
              <a:buNone/>
            </a:pPr>
            <a:r>
              <a:rPr lang="en-US" altLang="en-US" sz="2400" dirty="0"/>
              <a:t>Located on St. Paul Street, this company made remedies for kidney and liver disease, gout, rheumatism, headaches, nervousness, asthma, colds, etc.</a:t>
            </a:r>
          </a:p>
          <a:p>
            <a:pPr marL="0" indent="0">
              <a:buFontTx/>
              <a:buNone/>
            </a:pPr>
            <a:r>
              <a:rPr lang="en-US" altLang="en-US" sz="2400" dirty="0"/>
              <a:t>		   </a:t>
            </a:r>
          </a:p>
          <a:p>
            <a:pPr marL="0" indent="0">
              <a:buFontTx/>
              <a:buNone/>
            </a:pPr>
            <a:r>
              <a:rPr lang="en-US" altLang="en-US" sz="2400" dirty="0"/>
              <a:t>		</a:t>
            </a:r>
          </a:p>
        </p:txBody>
      </p:sp>
      <p:pic>
        <p:nvPicPr>
          <p:cNvPr id="21509" name="Picture 5" descr="image">
            <a:extLst>
              <a:ext uri="{FF2B5EF4-FFF2-40B4-BE49-F238E27FC236}">
                <a16:creationId xmlns:a16="http://schemas.microsoft.com/office/drawing/2014/main" id="{E7D91474-910E-67AB-EB15-311D5775B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61" y="3102249"/>
            <a:ext cx="2732923" cy="326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image">
            <a:extLst>
              <a:ext uri="{FF2B5EF4-FFF2-40B4-BE49-F238E27FC236}">
                <a16:creationId xmlns:a16="http://schemas.microsoft.com/office/drawing/2014/main" id="{7B769189-CE10-A36D-2957-E311009C0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663" y="3102249"/>
            <a:ext cx="2667000" cy="326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4F2810-8837-A461-2676-B92AB6A0BD0A}"/>
              </a:ext>
            </a:extLst>
          </p:cNvPr>
          <p:cNvSpPr txBox="1"/>
          <p:nvPr/>
        </p:nvSpPr>
        <p:spPr>
          <a:xfrm>
            <a:off x="3238500" y="3382110"/>
            <a:ext cx="2667000" cy="2862322"/>
          </a:xfrm>
          <a:prstGeom prst="rect">
            <a:avLst/>
          </a:prstGeom>
          <a:noFill/>
        </p:spPr>
        <p:txBody>
          <a:bodyPr wrap="square" rtlCol="0">
            <a:spAutoFit/>
          </a:bodyPr>
          <a:lstStyle/>
          <a:p>
            <a:pPr marL="0" indent="0" algn="ctr">
              <a:buFontTx/>
              <a:buNone/>
            </a:pPr>
            <a:r>
              <a:rPr lang="en-US" altLang="en-US" sz="2400" dirty="0"/>
              <a:t>The 6c stamp did not fit well on bottles and was replaced.</a:t>
            </a:r>
          </a:p>
          <a:p>
            <a:pPr marL="0" indent="0" algn="ctr">
              <a:buFontTx/>
              <a:buNone/>
            </a:pPr>
            <a:endParaRPr lang="en-US" altLang="en-US" sz="1200" dirty="0"/>
          </a:p>
          <a:p>
            <a:pPr marL="0" indent="0" algn="ctr">
              <a:buFontTx/>
              <a:buNone/>
            </a:pPr>
            <a:r>
              <a:rPr lang="en-US" altLang="en-US" sz="2400" dirty="0"/>
              <a:t>Catalog- $90.     The others are common.</a:t>
            </a:r>
          </a:p>
        </p:txBody>
      </p:sp>
      <p:pic>
        <p:nvPicPr>
          <p:cNvPr id="2" name="Picture 1">
            <a:extLst>
              <a:ext uri="{FF2B5EF4-FFF2-40B4-BE49-F238E27FC236}">
                <a16:creationId xmlns:a16="http://schemas.microsoft.com/office/drawing/2014/main" id="{402E6F57-A134-5789-CBFE-8766614F8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601661"/>
            <a:ext cx="301753" cy="4572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2E5E552-FA77-DD80-C537-32E0F2088E2D}"/>
              </a:ext>
            </a:extLst>
          </p:cNvPr>
          <p:cNvSpPr>
            <a:spLocks noGrp="1" noChangeArrowheads="1"/>
          </p:cNvSpPr>
          <p:nvPr>
            <p:ph type="title"/>
          </p:nvPr>
        </p:nvSpPr>
        <p:spPr/>
        <p:txBody>
          <a:bodyPr/>
          <a:lstStyle/>
          <a:p>
            <a:r>
              <a:rPr lang="en-US" altLang="en-US" sz="2800" dirty="0"/>
              <a:t>Rochester                        H. H. Warner &amp; Company</a:t>
            </a:r>
          </a:p>
        </p:txBody>
      </p:sp>
      <p:sp>
        <p:nvSpPr>
          <p:cNvPr id="22531" name="Rectangle 3">
            <a:extLst>
              <a:ext uri="{FF2B5EF4-FFF2-40B4-BE49-F238E27FC236}">
                <a16:creationId xmlns:a16="http://schemas.microsoft.com/office/drawing/2014/main" id="{9B6B29A3-97BD-F0EC-92AD-A33FC928F0CB}"/>
              </a:ext>
            </a:extLst>
          </p:cNvPr>
          <p:cNvSpPr>
            <a:spLocks noGrp="1" noChangeArrowheads="1"/>
          </p:cNvSpPr>
          <p:nvPr>
            <p:ph type="body" idx="1"/>
          </p:nvPr>
        </p:nvSpPr>
        <p:spPr>
          <a:xfrm>
            <a:off x="457200" y="1295400"/>
            <a:ext cx="8229600" cy="4830763"/>
          </a:xfrm>
        </p:spPr>
        <p:txBody>
          <a:bodyPr/>
          <a:lstStyle/>
          <a:p>
            <a:pPr marL="0" indent="0">
              <a:buFontTx/>
              <a:buNone/>
            </a:pPr>
            <a:br>
              <a:rPr lang="en-US" altLang="en-US" sz="2800" dirty="0"/>
            </a:br>
            <a:endParaRPr lang="en-US" altLang="en-US" sz="2800" dirty="0"/>
          </a:p>
          <a:p>
            <a:pPr marL="0" indent="0">
              <a:buFontTx/>
              <a:buNone/>
            </a:pPr>
            <a:endParaRPr lang="en-US" altLang="en-US" sz="2800" dirty="0"/>
          </a:p>
        </p:txBody>
      </p:sp>
      <p:pic>
        <p:nvPicPr>
          <p:cNvPr id="22534" name="Picture 6" descr="image">
            <a:extLst>
              <a:ext uri="{FF2B5EF4-FFF2-40B4-BE49-F238E27FC236}">
                <a16:creationId xmlns:a16="http://schemas.microsoft.com/office/drawing/2014/main" id="{50055AFD-E040-542B-776C-0F99AEC3E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584" y="2100506"/>
            <a:ext cx="6324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a:extLst>
              <a:ext uri="{FF2B5EF4-FFF2-40B4-BE49-F238E27FC236}">
                <a16:creationId xmlns:a16="http://schemas.microsoft.com/office/drawing/2014/main" id="{FD05B081-0E33-7789-DEE3-929C9D5D61C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4784" y="4134887"/>
            <a:ext cx="69342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a:extLst>
              <a:ext uri="{FF2B5EF4-FFF2-40B4-BE49-F238E27FC236}">
                <a16:creationId xmlns:a16="http://schemas.microsoft.com/office/drawing/2014/main" id="{636CDB94-D263-C92C-70FC-617AD86F3FD5}"/>
              </a:ext>
            </a:extLst>
          </p:cNvPr>
          <p:cNvGraphicFramePr>
            <a:graphicFrameLocks noChangeAspect="1"/>
          </p:cNvGraphicFramePr>
          <p:nvPr>
            <p:extLst>
              <p:ext uri="{D42A27DB-BD31-4B8C-83A1-F6EECF244321}">
                <p14:modId xmlns:p14="http://schemas.microsoft.com/office/powerpoint/2010/main" val="3247141396"/>
              </p:ext>
            </p:extLst>
          </p:nvPr>
        </p:nvGraphicFramePr>
        <p:xfrm>
          <a:off x="7543801" y="1194869"/>
          <a:ext cx="1143000" cy="5291287"/>
        </p:xfrm>
        <a:graphic>
          <a:graphicData uri="http://schemas.openxmlformats.org/presentationml/2006/ole">
            <mc:AlternateContent xmlns:mc="http://schemas.openxmlformats.org/markup-compatibility/2006">
              <mc:Choice xmlns:v="urn:schemas-microsoft-com:vml" Requires="v">
                <p:oleObj r:id="rId5" imgW="1885278" imgH="8727477" progId="">
                  <p:embed/>
                </p:oleObj>
              </mc:Choice>
              <mc:Fallback>
                <p:oleObj r:id="rId5" imgW="1885278" imgH="8727477" progId="">
                  <p:embed/>
                  <p:pic>
                    <p:nvPicPr>
                      <p:cNvPr id="0" name=""/>
                      <p:cNvPicPr/>
                      <p:nvPr/>
                    </p:nvPicPr>
                    <p:blipFill>
                      <a:blip r:embed="rId6"/>
                      <a:stretch>
                        <a:fillRect/>
                      </a:stretch>
                    </p:blipFill>
                    <p:spPr>
                      <a:xfrm>
                        <a:off x="7543801" y="1194869"/>
                        <a:ext cx="1143000" cy="5291287"/>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EECDEA0-8904-C305-E78D-20849B7FA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617537"/>
            <a:ext cx="301753" cy="4572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9DA6AA2-F1A8-97CD-0F65-19794149BD13}"/>
              </a:ext>
            </a:extLst>
          </p:cNvPr>
          <p:cNvSpPr>
            <a:spLocks noGrp="1" noChangeArrowheads="1"/>
          </p:cNvSpPr>
          <p:nvPr>
            <p:ph type="title"/>
          </p:nvPr>
        </p:nvSpPr>
        <p:spPr/>
        <p:txBody>
          <a:bodyPr/>
          <a:lstStyle/>
          <a:p>
            <a:r>
              <a:rPr lang="en-US" altLang="en-US" sz="2800" dirty="0"/>
              <a:t>Rochester                 Warner’s Safe Cure Company</a:t>
            </a:r>
          </a:p>
        </p:txBody>
      </p:sp>
      <p:sp>
        <p:nvSpPr>
          <p:cNvPr id="20483" name="Rectangle 3">
            <a:extLst>
              <a:ext uri="{FF2B5EF4-FFF2-40B4-BE49-F238E27FC236}">
                <a16:creationId xmlns:a16="http://schemas.microsoft.com/office/drawing/2014/main" id="{CDBB95D7-C4E8-90D7-7CA5-23CFC9A0AC05}"/>
              </a:ext>
            </a:extLst>
          </p:cNvPr>
          <p:cNvSpPr>
            <a:spLocks noGrp="1" noChangeArrowheads="1"/>
          </p:cNvSpPr>
          <p:nvPr>
            <p:ph type="body" idx="1"/>
          </p:nvPr>
        </p:nvSpPr>
        <p:spPr>
          <a:xfrm>
            <a:off x="457200" y="1295400"/>
            <a:ext cx="8229600" cy="4830763"/>
          </a:xfrm>
        </p:spPr>
        <p:txBody>
          <a:bodyPr/>
          <a:lstStyle/>
          <a:p>
            <a:pPr marL="0" indent="0">
              <a:buFontTx/>
              <a:buNone/>
            </a:pPr>
            <a:r>
              <a:rPr lang="en-US" altLang="en-US" sz="2400" dirty="0"/>
              <a:t>(RS305)</a:t>
            </a:r>
          </a:p>
          <a:p>
            <a:pPr marL="0" indent="0">
              <a:buFontTx/>
              <a:buNone/>
            </a:pPr>
            <a:endParaRPr lang="en-US" altLang="en-US" sz="800" dirty="0"/>
          </a:p>
          <a:p>
            <a:pPr marL="0" indent="0">
              <a:buFontTx/>
              <a:buNone/>
            </a:pPr>
            <a:r>
              <a:rPr lang="en-US" altLang="en-US" sz="2400" dirty="0"/>
              <a:t>This stamp was made after the tax was reinstated during the Spanish American War.</a:t>
            </a:r>
          </a:p>
          <a:p>
            <a:pPr marL="0" indent="0">
              <a:buFontTx/>
              <a:buNone/>
            </a:pPr>
            <a:r>
              <a:rPr lang="en-US" altLang="en-US" sz="2400" dirty="0"/>
              <a:t>Warner was selling products in 1898 and beyond, although no longer able to claim being “cures” for diseases.</a:t>
            </a:r>
          </a:p>
        </p:txBody>
      </p:sp>
      <p:pic>
        <p:nvPicPr>
          <p:cNvPr id="20485" name="Picture 5">
            <a:extLst>
              <a:ext uri="{FF2B5EF4-FFF2-40B4-BE49-F238E27FC236}">
                <a16:creationId xmlns:a16="http://schemas.microsoft.com/office/drawing/2014/main" id="{8C94BEE6-AB2E-1C38-182E-27A056BF8C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98600" y="3710781"/>
            <a:ext cx="6146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8BDEEB-CB8A-0DD6-9C25-3C7114438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617537"/>
            <a:ext cx="301753" cy="4572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800EC40-90F9-0878-2F80-8C6ACC7A3FD7}"/>
              </a:ext>
            </a:extLst>
          </p:cNvPr>
          <p:cNvSpPr>
            <a:spLocks noGrp="1" noChangeArrowheads="1"/>
          </p:cNvSpPr>
          <p:nvPr>
            <p:ph type="title"/>
          </p:nvPr>
        </p:nvSpPr>
        <p:spPr/>
        <p:txBody>
          <a:bodyPr/>
          <a:lstStyle/>
          <a:p>
            <a:r>
              <a:rPr lang="en-US" altLang="en-US" sz="2800" dirty="0"/>
              <a:t>Rochester                           C. B. Woodworth &amp; Son</a:t>
            </a:r>
          </a:p>
        </p:txBody>
      </p:sp>
      <p:sp>
        <p:nvSpPr>
          <p:cNvPr id="23555" name="Rectangle 3">
            <a:extLst>
              <a:ext uri="{FF2B5EF4-FFF2-40B4-BE49-F238E27FC236}">
                <a16:creationId xmlns:a16="http://schemas.microsoft.com/office/drawing/2014/main" id="{AB335E8A-E0C4-DE79-6891-78825D5C38C0}"/>
              </a:ext>
            </a:extLst>
          </p:cNvPr>
          <p:cNvSpPr>
            <a:spLocks noGrp="1" noChangeArrowheads="1"/>
          </p:cNvSpPr>
          <p:nvPr>
            <p:ph type="body" idx="1"/>
          </p:nvPr>
        </p:nvSpPr>
        <p:spPr>
          <a:xfrm>
            <a:off x="457200" y="1295400"/>
            <a:ext cx="8229600" cy="4830763"/>
          </a:xfrm>
        </p:spPr>
        <p:txBody>
          <a:bodyPr/>
          <a:lstStyle/>
          <a:p>
            <a:pPr marL="0" indent="0">
              <a:buFontTx/>
              <a:buNone/>
            </a:pPr>
            <a:r>
              <a:rPr lang="en-US" altLang="en-US" sz="2400" dirty="0"/>
              <a:t>1872-1883</a:t>
            </a:r>
          </a:p>
          <a:p>
            <a:pPr marL="0" indent="0">
              <a:buFontTx/>
              <a:buNone/>
            </a:pPr>
            <a:r>
              <a:rPr lang="en-US" altLang="en-US" sz="2400" dirty="0"/>
              <a:t>(RT20 on silk, pink*, and watermarked papers)</a:t>
            </a:r>
            <a:br>
              <a:rPr lang="en-US" altLang="en-US" sz="2400" dirty="0"/>
            </a:br>
            <a:r>
              <a:rPr lang="en-US" altLang="en-US" sz="2400" dirty="0"/>
              <a:t>(RT21 on silk*, pink***, and watermarked papers)</a:t>
            </a:r>
          </a:p>
          <a:p>
            <a:pPr marL="0" indent="0">
              <a:buFontTx/>
              <a:buNone/>
            </a:pPr>
            <a:r>
              <a:rPr lang="en-US" altLang="en-US" sz="2000" dirty="0"/>
              <a:t>(* = somewhat rare, *** = very scarce – 9 copies)</a:t>
            </a:r>
          </a:p>
          <a:p>
            <a:pPr marL="0" indent="0">
              <a:buFontTx/>
              <a:buNone/>
            </a:pPr>
            <a:endParaRPr lang="en-US" altLang="en-US" sz="2800" dirty="0"/>
          </a:p>
          <a:p>
            <a:pPr marL="0" indent="0">
              <a:buFontTx/>
              <a:buNone/>
            </a:pPr>
            <a:endParaRPr lang="en-US" altLang="en-US" sz="2800" dirty="0"/>
          </a:p>
        </p:txBody>
      </p:sp>
      <p:pic>
        <p:nvPicPr>
          <p:cNvPr id="23557" name="Picture 5" descr="image">
            <a:extLst>
              <a:ext uri="{FF2B5EF4-FFF2-40B4-BE49-F238E27FC236}">
                <a16:creationId xmlns:a16="http://schemas.microsoft.com/office/drawing/2014/main" id="{A00FDC47-9153-F146-193B-B704C711F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69" y="3068760"/>
            <a:ext cx="2805847" cy="325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image">
            <a:extLst>
              <a:ext uri="{FF2B5EF4-FFF2-40B4-BE49-F238E27FC236}">
                <a16:creationId xmlns:a16="http://schemas.microsoft.com/office/drawing/2014/main" id="{EF8F6AB4-C4F4-D4E2-D903-97704D0ED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849" y="3068760"/>
            <a:ext cx="2954215" cy="327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31B7ECA-56AC-E046-0C8A-C24FC51052BF}"/>
              </a:ext>
            </a:extLst>
          </p:cNvPr>
          <p:cNvPicPr>
            <a:picLocks noChangeAspect="1"/>
          </p:cNvPicPr>
          <p:nvPr/>
        </p:nvPicPr>
        <p:blipFill>
          <a:blip r:embed="rId4"/>
          <a:stretch>
            <a:fillRect/>
          </a:stretch>
        </p:blipFill>
        <p:spPr>
          <a:xfrm>
            <a:off x="7239000" y="1238725"/>
            <a:ext cx="1447800" cy="5105400"/>
          </a:xfrm>
          <a:prstGeom prst="rect">
            <a:avLst/>
          </a:prstGeom>
        </p:spPr>
      </p:pic>
      <p:pic>
        <p:nvPicPr>
          <p:cNvPr id="3" name="Picture 2">
            <a:extLst>
              <a:ext uri="{FF2B5EF4-FFF2-40B4-BE49-F238E27FC236}">
                <a16:creationId xmlns:a16="http://schemas.microsoft.com/office/drawing/2014/main" id="{CB6E2D33-5803-2440-EE3E-5C264C3C3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617537"/>
            <a:ext cx="457201" cy="4572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AB97E-8EC4-8757-2D1F-4E863E90E316}"/>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7F39F44F-14DA-D0F7-0808-77EAC4B0E23C}"/>
              </a:ext>
            </a:extLst>
          </p:cNvPr>
          <p:cNvSpPr>
            <a:spLocks noGrp="1" noChangeArrowheads="1"/>
          </p:cNvSpPr>
          <p:nvPr>
            <p:ph type="title"/>
          </p:nvPr>
        </p:nvSpPr>
        <p:spPr/>
        <p:txBody>
          <a:bodyPr/>
          <a:lstStyle/>
          <a:p>
            <a:r>
              <a:rPr lang="en-US" altLang="en-US" sz="2800" dirty="0"/>
              <a:t>Lockport                              Merchant’s Gargling Oil</a:t>
            </a:r>
          </a:p>
        </p:txBody>
      </p:sp>
      <p:sp>
        <p:nvSpPr>
          <p:cNvPr id="3" name="TextBox 2">
            <a:extLst>
              <a:ext uri="{FF2B5EF4-FFF2-40B4-BE49-F238E27FC236}">
                <a16:creationId xmlns:a16="http://schemas.microsoft.com/office/drawing/2014/main" id="{3CEDDD95-3DFE-5054-16C9-71D915555211}"/>
              </a:ext>
            </a:extLst>
          </p:cNvPr>
          <p:cNvSpPr txBox="1"/>
          <p:nvPr/>
        </p:nvSpPr>
        <p:spPr>
          <a:xfrm>
            <a:off x="457200" y="1605424"/>
            <a:ext cx="8229600" cy="4524315"/>
          </a:xfrm>
          <a:prstGeom prst="rect">
            <a:avLst/>
          </a:prstGeom>
          <a:noFill/>
        </p:spPr>
        <p:txBody>
          <a:bodyPr wrap="square">
            <a:spAutoFit/>
          </a:bodyPr>
          <a:lstStyle/>
          <a:p>
            <a:pPr marL="0" indent="0">
              <a:buFontTx/>
              <a:buNone/>
            </a:pPr>
            <a:r>
              <a:rPr lang="en-US" altLang="en-US" sz="2400" dirty="0"/>
              <a:t>Founded by Dr. George Merchant in 1833, the product sold locally until …</a:t>
            </a:r>
            <a:br>
              <a:rPr lang="en-US" altLang="en-US" sz="2400" dirty="0"/>
            </a:br>
            <a:br>
              <a:rPr lang="en-US" altLang="en-US" sz="2400" dirty="0"/>
            </a:br>
            <a:r>
              <a:rPr lang="en-US" altLang="en-US" sz="2400" dirty="0"/>
              <a:t>He was bought out by M. H. Tucker in 1855 for $50,000.  Tucker expanded the sales nation-wide.</a:t>
            </a:r>
          </a:p>
          <a:p>
            <a:pPr marL="0" indent="0">
              <a:buFontTx/>
              <a:buNone/>
            </a:pPr>
            <a:br>
              <a:rPr lang="en-US" altLang="en-US" sz="2400" dirty="0"/>
            </a:br>
            <a:r>
              <a:rPr lang="en-US" altLang="en-US" sz="2400" dirty="0"/>
              <a:t>John Hodge, of Lockport, NY, married one of Tucker’s daughters and took over the company when Tucker died in 1865.</a:t>
            </a:r>
          </a:p>
          <a:p>
            <a:pPr marL="0" indent="0">
              <a:buFontTx/>
              <a:buNone/>
            </a:pPr>
            <a:br>
              <a:rPr lang="en-US" altLang="en-US" sz="2400" dirty="0"/>
            </a:br>
            <a:r>
              <a:rPr lang="en-US" altLang="en-US" sz="2400" dirty="0"/>
              <a:t>Hodge believed in the power of advertising and turned the company into a multi-million-dollar enterprise.</a:t>
            </a:r>
          </a:p>
        </p:txBody>
      </p:sp>
      <p:pic>
        <p:nvPicPr>
          <p:cNvPr id="2" name="Picture 1">
            <a:extLst>
              <a:ext uri="{FF2B5EF4-FFF2-40B4-BE49-F238E27FC236}">
                <a16:creationId xmlns:a16="http://schemas.microsoft.com/office/drawing/2014/main" id="{0A754303-1CF1-D537-8FCD-4E2B35BBD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617537"/>
            <a:ext cx="301753" cy="457201"/>
          </a:xfrm>
          <a:prstGeom prst="rect">
            <a:avLst/>
          </a:prstGeom>
        </p:spPr>
      </p:pic>
    </p:spTree>
    <p:extLst>
      <p:ext uri="{BB962C8B-B14F-4D97-AF65-F5344CB8AC3E}">
        <p14:creationId xmlns:p14="http://schemas.microsoft.com/office/powerpoint/2010/main" val="3902118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B056DC2-51D8-0D9E-DF75-B4E279949695}"/>
              </a:ext>
            </a:extLst>
          </p:cNvPr>
          <p:cNvSpPr>
            <a:spLocks noGrp="1" noChangeArrowheads="1"/>
          </p:cNvSpPr>
          <p:nvPr>
            <p:ph type="title"/>
          </p:nvPr>
        </p:nvSpPr>
        <p:spPr/>
        <p:txBody>
          <a:bodyPr/>
          <a:lstStyle/>
          <a:p>
            <a:r>
              <a:rPr lang="en-US" altLang="en-US" sz="2800" dirty="0"/>
              <a:t>Lockport                              Merchant’s Gargling Oil</a:t>
            </a:r>
          </a:p>
        </p:txBody>
      </p:sp>
      <p:sp>
        <p:nvSpPr>
          <p:cNvPr id="24579" name="Rectangle 3">
            <a:extLst>
              <a:ext uri="{FF2B5EF4-FFF2-40B4-BE49-F238E27FC236}">
                <a16:creationId xmlns:a16="http://schemas.microsoft.com/office/drawing/2014/main" id="{87C3D76F-841D-BE2C-52FA-6B560F3A7B41}"/>
              </a:ext>
            </a:extLst>
          </p:cNvPr>
          <p:cNvSpPr>
            <a:spLocks noGrp="1" noChangeArrowheads="1"/>
          </p:cNvSpPr>
          <p:nvPr>
            <p:ph type="body" idx="1"/>
          </p:nvPr>
        </p:nvSpPr>
        <p:spPr>
          <a:xfrm>
            <a:off x="457200" y="1295400"/>
            <a:ext cx="8229600" cy="4830763"/>
          </a:xfrm>
        </p:spPr>
        <p:txBody>
          <a:bodyPr/>
          <a:lstStyle/>
          <a:p>
            <a:pPr marL="0" indent="0">
              <a:buFontTx/>
              <a:buNone/>
            </a:pPr>
            <a:r>
              <a:rPr lang="en-US" altLang="en-US" sz="2400" dirty="0"/>
              <a:t>1869-1883</a:t>
            </a:r>
            <a:br>
              <a:rPr lang="en-US" altLang="en-US" sz="2400" dirty="0"/>
            </a:br>
            <a:r>
              <a:rPr lang="en-US" altLang="en-US" sz="2400" dirty="0"/>
              <a:t>on all papers (RS178 </a:t>
            </a:r>
            <a:r>
              <a:rPr lang="en-US" altLang="en-US" sz="2400" dirty="0" err="1"/>
              <a:t>a,b,c,d,e</a:t>
            </a:r>
            <a:r>
              <a:rPr lang="en-US" altLang="en-US" sz="2400" dirty="0"/>
              <a:t>; RS179 </a:t>
            </a:r>
            <a:r>
              <a:rPr lang="en-US" altLang="en-US" sz="2400" dirty="0" err="1"/>
              <a:t>a,b,c,d,e</a:t>
            </a:r>
            <a:r>
              <a:rPr lang="en-US" altLang="en-US" sz="2400" dirty="0"/>
              <a:t>)</a:t>
            </a:r>
          </a:p>
          <a:p>
            <a:pPr marL="0" indent="0">
              <a:buFontTx/>
              <a:buNone/>
            </a:pPr>
            <a:endParaRPr lang="en-US" altLang="en-US" sz="800" dirty="0"/>
          </a:p>
          <a:p>
            <a:pPr marL="0" indent="0">
              <a:buFontTx/>
              <a:buNone/>
            </a:pPr>
            <a:r>
              <a:rPr lang="en-US" altLang="en-US" sz="2400" dirty="0"/>
              <a:t>Most are common except 178e (12), 179c (20),</a:t>
            </a:r>
          </a:p>
          <a:p>
            <a:pPr marL="0" indent="0">
              <a:buFontTx/>
              <a:buNone/>
            </a:pPr>
            <a:r>
              <a:rPr lang="en-US" altLang="en-US" sz="2400" dirty="0"/>
              <a:t>and 179e (8)</a:t>
            </a:r>
          </a:p>
          <a:p>
            <a:pPr marL="0" indent="0">
              <a:buFontTx/>
              <a:buNone/>
            </a:pPr>
            <a:endParaRPr lang="en-US" altLang="en-US" sz="2800" dirty="0"/>
          </a:p>
        </p:txBody>
      </p:sp>
      <p:pic>
        <p:nvPicPr>
          <p:cNvPr id="24582" name="Picture 6" descr="image">
            <a:extLst>
              <a:ext uri="{FF2B5EF4-FFF2-40B4-BE49-F238E27FC236}">
                <a16:creationId xmlns:a16="http://schemas.microsoft.com/office/drawing/2014/main" id="{816763BE-1D6A-199E-0988-65D4008C5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84293"/>
            <a:ext cx="3833445" cy="318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image">
            <a:extLst>
              <a:ext uri="{FF2B5EF4-FFF2-40B4-BE49-F238E27FC236}">
                <a16:creationId xmlns:a16="http://schemas.microsoft.com/office/drawing/2014/main" id="{CB4657F9-E2CB-A06A-8603-4BE6D65CB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756" y="3284293"/>
            <a:ext cx="3681043" cy="318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5EB9ECE-CA6E-EC17-527D-4254424CD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617537"/>
            <a:ext cx="301753" cy="45720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01364-E4C0-E361-C4CB-3F086D5B4681}"/>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40C9EF22-0B70-A9D3-70D9-CA22468F7338}"/>
              </a:ext>
            </a:extLst>
          </p:cNvPr>
          <p:cNvSpPr>
            <a:spLocks noGrp="1" noChangeArrowheads="1"/>
          </p:cNvSpPr>
          <p:nvPr>
            <p:ph type="title"/>
          </p:nvPr>
        </p:nvSpPr>
        <p:spPr/>
        <p:txBody>
          <a:bodyPr/>
          <a:lstStyle/>
          <a:p>
            <a:r>
              <a:rPr lang="en-US" altLang="en-US" sz="2800" dirty="0"/>
              <a:t>Lockport                              Merchant’s Gargling Oil</a:t>
            </a:r>
          </a:p>
        </p:txBody>
      </p:sp>
      <p:sp>
        <p:nvSpPr>
          <p:cNvPr id="24579" name="Rectangle 3">
            <a:extLst>
              <a:ext uri="{FF2B5EF4-FFF2-40B4-BE49-F238E27FC236}">
                <a16:creationId xmlns:a16="http://schemas.microsoft.com/office/drawing/2014/main" id="{77B81805-C3CA-4AAD-7982-521E0A4C50D4}"/>
              </a:ext>
            </a:extLst>
          </p:cNvPr>
          <p:cNvSpPr>
            <a:spLocks noGrp="1" noChangeArrowheads="1"/>
          </p:cNvSpPr>
          <p:nvPr>
            <p:ph type="body" idx="1"/>
          </p:nvPr>
        </p:nvSpPr>
        <p:spPr>
          <a:xfrm>
            <a:off x="457200" y="1295400"/>
            <a:ext cx="8305800" cy="4830763"/>
          </a:xfrm>
        </p:spPr>
        <p:txBody>
          <a:bodyPr/>
          <a:lstStyle/>
          <a:p>
            <a:pPr marL="0" indent="0" algn="ctr">
              <a:buFontTx/>
              <a:buNone/>
            </a:pPr>
            <a:r>
              <a:rPr lang="en-US" altLang="en-US" sz="2400" dirty="0"/>
              <a:t>What was Merchant’s Gargling Oil?</a:t>
            </a:r>
          </a:p>
          <a:p>
            <a:pPr marL="0" indent="0">
              <a:buFontTx/>
              <a:buNone/>
            </a:pPr>
            <a:endParaRPr lang="en-US" altLang="en-US" sz="1600" dirty="0"/>
          </a:p>
          <a:p>
            <a:pPr marL="0" indent="0">
              <a:buFontTx/>
              <a:buNone/>
            </a:pPr>
            <a:r>
              <a:rPr lang="en-US" altLang="en-US" sz="2400" dirty="0"/>
              <a:t>Initially a liniment for horses and other animals, claimed to cure almost all ailments.  Eventually, a formula for humans was developed.</a:t>
            </a:r>
          </a:p>
          <a:p>
            <a:pPr marL="0" indent="0">
              <a:buFontTx/>
              <a:buNone/>
            </a:pPr>
            <a:endParaRPr lang="en-US" altLang="en-US" sz="800" dirty="0"/>
          </a:p>
          <a:p>
            <a:pPr marL="0" indent="0">
              <a:buFontTx/>
              <a:buNone/>
            </a:pPr>
            <a:r>
              <a:rPr lang="en-US" altLang="en-US" sz="2400" dirty="0"/>
              <a:t>Linseed oil (2.5 gal)	           Turpentine (2.5 gal)</a:t>
            </a:r>
            <a:br>
              <a:rPr lang="en-US" altLang="en-US" sz="2400" dirty="0"/>
            </a:br>
            <a:r>
              <a:rPr lang="en-US" altLang="en-US" sz="2400" dirty="0"/>
              <a:t>Petroleum (1 gal)		Liquor </a:t>
            </a:r>
            <a:r>
              <a:rPr lang="en-US" altLang="en-US" sz="2400" dirty="0" err="1"/>
              <a:t>Potass</a:t>
            </a:r>
            <a:r>
              <a:rPr lang="en-US" altLang="en-US" sz="2400" dirty="0"/>
              <a:t> (8 oz)</a:t>
            </a:r>
            <a:br>
              <a:rPr lang="en-US" altLang="en-US" sz="2400" dirty="0"/>
            </a:br>
            <a:r>
              <a:rPr lang="en-US" altLang="en-US" sz="2400" dirty="0"/>
              <a:t>Sap Green (1 oz)		mix</a:t>
            </a:r>
          </a:p>
          <a:p>
            <a:pPr marL="0" indent="0">
              <a:buFontTx/>
              <a:buChar char="-"/>
            </a:pPr>
            <a:r>
              <a:rPr lang="en-US" altLang="en-US" sz="2400" i="1" dirty="0"/>
              <a:t>From Mrs. Owen’s Cook Book and Other Useful Hints (1884)</a:t>
            </a:r>
          </a:p>
          <a:p>
            <a:pPr marL="0" indent="0">
              <a:buNone/>
            </a:pPr>
            <a:endParaRPr lang="en-US" altLang="en-US" sz="800" i="1" dirty="0"/>
          </a:p>
          <a:p>
            <a:pPr marL="0" indent="0">
              <a:buFontTx/>
              <a:buNone/>
            </a:pPr>
            <a:r>
              <a:rPr lang="en-US" altLang="en-US" sz="2400" dirty="0"/>
              <a:t>Also contained alcohol (44%) and a grain of opium.</a:t>
            </a:r>
          </a:p>
          <a:p>
            <a:pPr marL="0" indent="0">
              <a:buFontTx/>
              <a:buNone/>
            </a:pPr>
            <a:endParaRPr lang="en-US" altLang="en-US" sz="2800" dirty="0"/>
          </a:p>
          <a:p>
            <a:pPr marL="0" indent="0">
              <a:buFontTx/>
              <a:buNone/>
            </a:pPr>
            <a:endParaRPr lang="en-US" altLang="en-US" sz="2800" dirty="0"/>
          </a:p>
        </p:txBody>
      </p:sp>
      <p:pic>
        <p:nvPicPr>
          <p:cNvPr id="2" name="Picture 1">
            <a:extLst>
              <a:ext uri="{FF2B5EF4-FFF2-40B4-BE49-F238E27FC236}">
                <a16:creationId xmlns:a16="http://schemas.microsoft.com/office/drawing/2014/main" id="{C254EF61-A1CC-C6FC-6EDC-873CC13F8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617537"/>
            <a:ext cx="301753" cy="457201"/>
          </a:xfrm>
          <a:prstGeom prst="rect">
            <a:avLst/>
          </a:prstGeom>
        </p:spPr>
      </p:pic>
    </p:spTree>
    <p:extLst>
      <p:ext uri="{BB962C8B-B14F-4D97-AF65-F5344CB8AC3E}">
        <p14:creationId xmlns:p14="http://schemas.microsoft.com/office/powerpoint/2010/main" val="301275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D5EC98A-30BE-8C31-071E-73957D732CF8}"/>
              </a:ext>
            </a:extLst>
          </p:cNvPr>
          <p:cNvSpPr>
            <a:spLocks noGrp="1" noChangeArrowheads="1"/>
          </p:cNvSpPr>
          <p:nvPr>
            <p:ph type="title"/>
          </p:nvPr>
        </p:nvSpPr>
        <p:spPr/>
        <p:txBody>
          <a:bodyPr/>
          <a:lstStyle/>
          <a:p>
            <a:r>
              <a:rPr lang="en-US" altLang="en-US" sz="2800" dirty="0"/>
              <a:t>What are “Match &amp; Medicine” Stamps?</a:t>
            </a:r>
          </a:p>
        </p:txBody>
      </p:sp>
      <p:sp>
        <p:nvSpPr>
          <p:cNvPr id="4099" name="Rectangle 3">
            <a:extLst>
              <a:ext uri="{FF2B5EF4-FFF2-40B4-BE49-F238E27FC236}">
                <a16:creationId xmlns:a16="http://schemas.microsoft.com/office/drawing/2014/main" id="{77BE02E9-920A-4666-81BD-B15B0C37FD95}"/>
              </a:ext>
            </a:extLst>
          </p:cNvPr>
          <p:cNvSpPr>
            <a:spLocks noGrp="1" noChangeArrowheads="1"/>
          </p:cNvSpPr>
          <p:nvPr>
            <p:ph type="body" idx="1"/>
          </p:nvPr>
        </p:nvSpPr>
        <p:spPr>
          <a:xfrm>
            <a:off x="457200" y="1600200"/>
            <a:ext cx="8229600" cy="4572000"/>
          </a:xfrm>
        </p:spPr>
        <p:txBody>
          <a:bodyPr/>
          <a:lstStyle/>
          <a:p>
            <a:pPr marL="0" indent="0">
              <a:lnSpc>
                <a:spcPct val="80000"/>
              </a:lnSpc>
              <a:buNone/>
            </a:pPr>
            <a:r>
              <a:rPr lang="en-US" altLang="en-US" sz="2400" dirty="0"/>
              <a:t>The Revenue Act of 1862’s Schedule C (amended in 1864) included specific proprietary consumer goods to be taxed in advance and paid for by the manufacturer:</a:t>
            </a:r>
          </a:p>
          <a:p>
            <a:pPr marL="0" indent="0">
              <a:lnSpc>
                <a:spcPct val="80000"/>
              </a:lnSpc>
              <a:buNone/>
            </a:pPr>
            <a:endParaRPr lang="en-US" altLang="en-US" sz="800" dirty="0"/>
          </a:p>
          <a:p>
            <a:pPr>
              <a:lnSpc>
                <a:spcPct val="80000"/>
              </a:lnSpc>
            </a:pPr>
            <a:r>
              <a:rPr lang="en-US" altLang="en-US" sz="2400" u="sng" dirty="0"/>
              <a:t>Matches</a:t>
            </a:r>
            <a:r>
              <a:rPr lang="en-US" altLang="en-US" sz="2400" dirty="0"/>
              <a:t>: friction matches, wax tapers, and cigar lights taxed based on quantity</a:t>
            </a:r>
          </a:p>
          <a:p>
            <a:pPr>
              <a:lnSpc>
                <a:spcPct val="80000"/>
              </a:lnSpc>
            </a:pPr>
            <a:r>
              <a:rPr lang="en-US" altLang="en-US" sz="2400" u="sng" dirty="0"/>
              <a:t>Patent medicines</a:t>
            </a:r>
            <a:r>
              <a:rPr lang="en-US" altLang="en-US" sz="2400" dirty="0"/>
              <a:t>: taxed based on retail price</a:t>
            </a:r>
          </a:p>
          <a:p>
            <a:pPr>
              <a:lnSpc>
                <a:spcPct val="80000"/>
              </a:lnSpc>
            </a:pPr>
            <a:r>
              <a:rPr lang="en-US" altLang="en-US" sz="2400" u="sng" dirty="0"/>
              <a:t>Perfumery and cosmetics</a:t>
            </a:r>
            <a:r>
              <a:rPr lang="en-US" altLang="en-US" sz="2400" dirty="0"/>
              <a:t>: hair oil, tooth powder, and colognes taxed on a flat, per‑item basis</a:t>
            </a:r>
          </a:p>
          <a:p>
            <a:pPr>
              <a:lnSpc>
                <a:spcPct val="80000"/>
              </a:lnSpc>
            </a:pPr>
            <a:r>
              <a:rPr lang="en-US" altLang="en-US" sz="2400" u="sng" dirty="0"/>
              <a:t>Playing cards</a:t>
            </a:r>
            <a:r>
              <a:rPr lang="en-US" altLang="en-US" sz="2400" dirty="0"/>
              <a:t>: taxed per pack</a:t>
            </a:r>
          </a:p>
          <a:p>
            <a:pPr>
              <a:lnSpc>
                <a:spcPct val="80000"/>
              </a:lnSpc>
            </a:pPr>
            <a:r>
              <a:rPr lang="en-US" altLang="en-US" sz="2400" u="sng" dirty="0"/>
              <a:t>Photographs</a:t>
            </a:r>
            <a:r>
              <a:rPr lang="en-US" altLang="en-US" sz="2400" dirty="0"/>
              <a:t>: taxed based on retail price, repealed on August 1, 1866 due to pressure from photographers</a:t>
            </a:r>
          </a:p>
          <a:p>
            <a:pPr marL="0" indent="0">
              <a:lnSpc>
                <a:spcPct val="80000"/>
              </a:lnSpc>
              <a:buNone/>
            </a:pPr>
            <a:endParaRPr lang="en-US" altLang="en-US" sz="800" dirty="0"/>
          </a:p>
          <a:p>
            <a:pPr marL="0" indent="0">
              <a:lnSpc>
                <a:spcPct val="80000"/>
              </a:lnSpc>
              <a:buNone/>
            </a:pPr>
            <a:r>
              <a:rPr lang="en-US" altLang="en-US" sz="2400" dirty="0"/>
              <a:t>Stamps had to be destroyed on opening the package or item to prevent reuse.  Denominations were between 1-5¢.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C2B9-BAC4-C61B-7DE5-7E5ACA86D303}"/>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2868997F-B188-A3B4-6B05-AE02DBB95BC5}"/>
              </a:ext>
            </a:extLst>
          </p:cNvPr>
          <p:cNvSpPr>
            <a:spLocks noGrp="1" noChangeArrowheads="1"/>
          </p:cNvSpPr>
          <p:nvPr>
            <p:ph type="title"/>
          </p:nvPr>
        </p:nvSpPr>
        <p:spPr/>
        <p:txBody>
          <a:bodyPr/>
          <a:lstStyle/>
          <a:p>
            <a:r>
              <a:rPr lang="en-US" altLang="en-US" sz="2800" dirty="0"/>
              <a:t>Lockport                              Merchant’s Gargling Oil</a:t>
            </a:r>
          </a:p>
        </p:txBody>
      </p:sp>
      <p:sp>
        <p:nvSpPr>
          <p:cNvPr id="24579" name="Rectangle 3">
            <a:extLst>
              <a:ext uri="{FF2B5EF4-FFF2-40B4-BE49-F238E27FC236}">
                <a16:creationId xmlns:a16="http://schemas.microsoft.com/office/drawing/2014/main" id="{189169BE-5BD1-1EFA-7E84-19E969A3A811}"/>
              </a:ext>
            </a:extLst>
          </p:cNvPr>
          <p:cNvSpPr>
            <a:spLocks noGrp="1" noChangeArrowheads="1"/>
          </p:cNvSpPr>
          <p:nvPr>
            <p:ph type="body" idx="1"/>
          </p:nvPr>
        </p:nvSpPr>
        <p:spPr>
          <a:xfrm>
            <a:off x="457200" y="1295400"/>
            <a:ext cx="8229600" cy="5287962"/>
          </a:xfrm>
        </p:spPr>
        <p:txBody>
          <a:bodyPr/>
          <a:lstStyle/>
          <a:p>
            <a:pPr marL="0" indent="0">
              <a:buFontTx/>
              <a:buNone/>
            </a:pPr>
            <a:r>
              <a:rPr lang="en-US" altLang="en-US" sz="2400" dirty="0"/>
              <a:t>1c tax on the small size (package seal)</a:t>
            </a:r>
          </a:p>
          <a:p>
            <a:pPr marL="0" indent="0">
              <a:buFontTx/>
              <a:buNone/>
            </a:pPr>
            <a:r>
              <a:rPr lang="en-US" altLang="en-US" sz="2400" dirty="0"/>
              <a:t>2c on the medium (stamp on cork)</a:t>
            </a:r>
          </a:p>
          <a:p>
            <a:pPr marL="0" indent="0">
              <a:buFontTx/>
              <a:buNone/>
            </a:pPr>
            <a:r>
              <a:rPr lang="en-US" altLang="en-US" sz="2400" dirty="0"/>
              <a:t>2x2c on large (stamp on cork + stamp on bottle neck.</a:t>
            </a:r>
          </a:p>
        </p:txBody>
      </p:sp>
      <p:pic>
        <p:nvPicPr>
          <p:cNvPr id="2" name="Picture 7">
            <a:extLst>
              <a:ext uri="{FF2B5EF4-FFF2-40B4-BE49-F238E27FC236}">
                <a16:creationId xmlns:a16="http://schemas.microsoft.com/office/drawing/2014/main" id="{60230638-B139-048A-2329-193C95400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56" t="3238" r="4050" b="1619"/>
          <a:stretch>
            <a:fillRect/>
          </a:stretch>
        </p:blipFill>
        <p:spPr bwMode="auto">
          <a:xfrm>
            <a:off x="7277379" y="2795953"/>
            <a:ext cx="1409421" cy="367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54A3BEC-10B9-F96B-FA5A-3EBF500D514B}"/>
              </a:ext>
            </a:extLst>
          </p:cNvPr>
          <p:cNvPicPr>
            <a:picLocks noChangeAspect="1"/>
          </p:cNvPicPr>
          <p:nvPr/>
        </p:nvPicPr>
        <p:blipFill>
          <a:blip r:embed="rId3"/>
          <a:stretch>
            <a:fillRect/>
          </a:stretch>
        </p:blipFill>
        <p:spPr>
          <a:xfrm>
            <a:off x="2250614" y="2790091"/>
            <a:ext cx="4783015" cy="3683780"/>
          </a:xfrm>
          <a:prstGeom prst="rect">
            <a:avLst/>
          </a:prstGeom>
        </p:spPr>
      </p:pic>
      <p:pic>
        <p:nvPicPr>
          <p:cNvPr id="4" name="Picture 3">
            <a:extLst>
              <a:ext uri="{FF2B5EF4-FFF2-40B4-BE49-F238E27FC236}">
                <a16:creationId xmlns:a16="http://schemas.microsoft.com/office/drawing/2014/main" id="{DAF9E758-BDF7-3966-DA34-861567294EDF}"/>
              </a:ext>
            </a:extLst>
          </p:cNvPr>
          <p:cNvPicPr>
            <a:picLocks noChangeAspect="1"/>
          </p:cNvPicPr>
          <p:nvPr/>
        </p:nvPicPr>
        <p:blipFill>
          <a:blip r:embed="rId4"/>
          <a:stretch>
            <a:fillRect/>
          </a:stretch>
        </p:blipFill>
        <p:spPr>
          <a:xfrm>
            <a:off x="601508" y="2795954"/>
            <a:ext cx="1405357" cy="3683780"/>
          </a:xfrm>
          <a:prstGeom prst="rect">
            <a:avLst/>
          </a:prstGeom>
        </p:spPr>
      </p:pic>
      <p:pic>
        <p:nvPicPr>
          <p:cNvPr id="5" name="Picture 4">
            <a:extLst>
              <a:ext uri="{FF2B5EF4-FFF2-40B4-BE49-F238E27FC236}">
                <a16:creationId xmlns:a16="http://schemas.microsoft.com/office/drawing/2014/main" id="{F317E4A5-ED71-F0E8-2FF5-18E9D363C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0" y="617537"/>
            <a:ext cx="301753" cy="457201"/>
          </a:xfrm>
          <a:prstGeom prst="rect">
            <a:avLst/>
          </a:prstGeom>
        </p:spPr>
      </p:pic>
    </p:spTree>
    <p:extLst>
      <p:ext uri="{BB962C8B-B14F-4D97-AF65-F5344CB8AC3E}">
        <p14:creationId xmlns:p14="http://schemas.microsoft.com/office/powerpoint/2010/main" val="3893026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F2AEF-BB06-7D62-578F-04E842D3C33F}"/>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87905F56-0EA6-099A-330D-4EFE905BD22E}"/>
              </a:ext>
            </a:extLst>
          </p:cNvPr>
          <p:cNvSpPr>
            <a:spLocks noGrp="1" noChangeArrowheads="1"/>
          </p:cNvSpPr>
          <p:nvPr>
            <p:ph type="title"/>
          </p:nvPr>
        </p:nvSpPr>
        <p:spPr/>
        <p:txBody>
          <a:bodyPr/>
          <a:lstStyle/>
          <a:p>
            <a:r>
              <a:rPr lang="en-US" altLang="en-US" sz="2800" dirty="0"/>
              <a:t>Lockport                              Merchant’s Gargling Oil</a:t>
            </a:r>
          </a:p>
        </p:txBody>
      </p:sp>
      <p:pic>
        <p:nvPicPr>
          <p:cNvPr id="4" name="Picture 5">
            <a:extLst>
              <a:ext uri="{FF2B5EF4-FFF2-40B4-BE49-F238E27FC236}">
                <a16:creationId xmlns:a16="http://schemas.microsoft.com/office/drawing/2014/main" id="{0DED11A0-6686-2EE8-2168-FB70DC9A7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692" b="50156"/>
          <a:stretch>
            <a:fillRect/>
          </a:stretch>
        </p:blipFill>
        <p:spPr bwMode="auto">
          <a:xfrm>
            <a:off x="468923" y="1295400"/>
            <a:ext cx="610458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7C5B03B-9F3A-07C1-1867-42D467B80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742" y="3048001"/>
            <a:ext cx="5941781" cy="339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506A1E3-7DAA-C9F7-EBFE-F61599B37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609600"/>
            <a:ext cx="301753" cy="457201"/>
          </a:xfrm>
          <a:prstGeom prst="rect">
            <a:avLst/>
          </a:prstGeom>
        </p:spPr>
      </p:pic>
    </p:spTree>
    <p:extLst>
      <p:ext uri="{BB962C8B-B14F-4D97-AF65-F5344CB8AC3E}">
        <p14:creationId xmlns:p14="http://schemas.microsoft.com/office/powerpoint/2010/main" val="2414895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02171-9E18-C9AE-DC76-722B812AD256}"/>
            </a:ext>
          </a:extLst>
        </p:cNvPr>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89EAE7D4-BB83-60B8-5D42-99C6BF5EC813}"/>
              </a:ext>
            </a:extLst>
          </p:cNvPr>
          <p:cNvGraphicFramePr>
            <a:graphicFrameLocks noChangeAspect="1"/>
          </p:cNvGraphicFramePr>
          <p:nvPr>
            <p:extLst>
              <p:ext uri="{D42A27DB-BD31-4B8C-83A1-F6EECF244321}">
                <p14:modId xmlns:p14="http://schemas.microsoft.com/office/powerpoint/2010/main" val="1249084805"/>
              </p:ext>
            </p:extLst>
          </p:nvPr>
        </p:nvGraphicFramePr>
        <p:xfrm>
          <a:off x="3097360" y="1752600"/>
          <a:ext cx="2997285" cy="4373563"/>
        </p:xfrm>
        <a:graphic>
          <a:graphicData uri="http://schemas.openxmlformats.org/presentationml/2006/ole">
            <mc:AlternateContent xmlns:mc="http://schemas.openxmlformats.org/markup-compatibility/2006">
              <mc:Choice xmlns:v="urn:schemas-microsoft-com:vml" Requires="v">
                <p:oleObj r:id="rId2" imgW="3616586" imgH="5276626" progId="">
                  <p:embed/>
                </p:oleObj>
              </mc:Choice>
              <mc:Fallback>
                <p:oleObj r:id="rId2" imgW="3616586" imgH="5276626" progId="">
                  <p:embed/>
                  <p:pic>
                    <p:nvPicPr>
                      <p:cNvPr id="0" name=""/>
                      <p:cNvPicPr/>
                      <p:nvPr/>
                    </p:nvPicPr>
                    <p:blipFill>
                      <a:blip r:embed="rId3"/>
                      <a:stretch>
                        <a:fillRect/>
                      </a:stretch>
                    </p:blipFill>
                    <p:spPr>
                      <a:xfrm>
                        <a:off x="3097360" y="1752600"/>
                        <a:ext cx="2997285" cy="4373563"/>
                      </a:xfrm>
                      <a:prstGeom prst="rect">
                        <a:avLst/>
                      </a:prstGeom>
                    </p:spPr>
                  </p:pic>
                </p:oleObj>
              </mc:Fallback>
            </mc:AlternateContent>
          </a:graphicData>
        </a:graphic>
      </p:graphicFrame>
      <p:sp>
        <p:nvSpPr>
          <p:cNvPr id="24578" name="Rectangle 2">
            <a:extLst>
              <a:ext uri="{FF2B5EF4-FFF2-40B4-BE49-F238E27FC236}">
                <a16:creationId xmlns:a16="http://schemas.microsoft.com/office/drawing/2014/main" id="{8A0D389A-C74B-ED81-FC7A-0C6F94DB36EC}"/>
              </a:ext>
            </a:extLst>
          </p:cNvPr>
          <p:cNvSpPr>
            <a:spLocks noGrp="1" noChangeArrowheads="1"/>
          </p:cNvSpPr>
          <p:nvPr>
            <p:ph type="title"/>
          </p:nvPr>
        </p:nvSpPr>
        <p:spPr/>
        <p:txBody>
          <a:bodyPr/>
          <a:lstStyle/>
          <a:p>
            <a:r>
              <a:rPr lang="en-US" altLang="en-US" sz="2800" dirty="0"/>
              <a:t>Lockport                              Merchant’s Gargling Oil</a:t>
            </a:r>
          </a:p>
        </p:txBody>
      </p:sp>
      <p:sp>
        <p:nvSpPr>
          <p:cNvPr id="2" name="Rectangle 3">
            <a:extLst>
              <a:ext uri="{FF2B5EF4-FFF2-40B4-BE49-F238E27FC236}">
                <a16:creationId xmlns:a16="http://schemas.microsoft.com/office/drawing/2014/main" id="{0E107F25-2D05-81FC-B091-30B355155E9F}"/>
              </a:ext>
            </a:extLst>
          </p:cNvPr>
          <p:cNvSpPr txBox="1">
            <a:spLocks noChangeArrowheads="1"/>
          </p:cNvSpPr>
          <p:nvPr/>
        </p:nvSpPr>
        <p:spPr bwMode="auto">
          <a:xfrm>
            <a:off x="457200" y="1143000"/>
            <a:ext cx="822960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dirty="0"/>
              <a:t>Advertising Trade Cards</a:t>
            </a:r>
          </a:p>
          <a:p>
            <a:pPr>
              <a:buFontTx/>
              <a:buNone/>
            </a:pPr>
            <a:endParaRPr lang="en-US" altLang="en-US" dirty="0"/>
          </a:p>
        </p:txBody>
      </p:sp>
      <p:pic>
        <p:nvPicPr>
          <p:cNvPr id="3" name="Picture 10">
            <a:extLst>
              <a:ext uri="{FF2B5EF4-FFF2-40B4-BE49-F238E27FC236}">
                <a16:creationId xmlns:a16="http://schemas.microsoft.com/office/drawing/2014/main" id="{0CBB3C1D-306C-EA48-E87E-BF2195BC0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68" y="1752600"/>
            <a:ext cx="2739591" cy="43735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558465F2-6330-F307-E1E4-3ACBB5DD6F65}"/>
              </a:ext>
            </a:extLst>
          </p:cNvPr>
          <p:cNvGraphicFramePr>
            <a:graphicFrameLocks noChangeAspect="1"/>
          </p:cNvGraphicFramePr>
          <p:nvPr>
            <p:extLst>
              <p:ext uri="{D42A27DB-BD31-4B8C-83A1-F6EECF244321}">
                <p14:modId xmlns:p14="http://schemas.microsoft.com/office/powerpoint/2010/main" val="1166520906"/>
              </p:ext>
            </p:extLst>
          </p:nvPr>
        </p:nvGraphicFramePr>
        <p:xfrm>
          <a:off x="5955314" y="1752600"/>
          <a:ext cx="2835648" cy="4373562"/>
        </p:xfrm>
        <a:graphic>
          <a:graphicData uri="http://schemas.openxmlformats.org/presentationml/2006/ole">
            <mc:AlternateContent xmlns:mc="http://schemas.openxmlformats.org/markup-compatibility/2006">
              <mc:Choice xmlns:v="urn:schemas-microsoft-com:vml" Requires="v">
                <p:oleObj r:id="rId5" imgW="3592718" imgH="5217459" progId="">
                  <p:embed/>
                </p:oleObj>
              </mc:Choice>
              <mc:Fallback>
                <p:oleObj r:id="rId5" imgW="3592718" imgH="5217459" progId="">
                  <p:embed/>
                  <p:pic>
                    <p:nvPicPr>
                      <p:cNvPr id="0" name=""/>
                      <p:cNvPicPr/>
                      <p:nvPr/>
                    </p:nvPicPr>
                    <p:blipFill>
                      <a:blip r:embed="rId6"/>
                      <a:stretch>
                        <a:fillRect/>
                      </a:stretch>
                    </p:blipFill>
                    <p:spPr>
                      <a:xfrm>
                        <a:off x="5955314" y="1752600"/>
                        <a:ext cx="2835648" cy="4373562"/>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55233BE5-CB6D-B69B-2807-AD99F0FA9A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617537"/>
            <a:ext cx="301753" cy="457201"/>
          </a:xfrm>
          <a:prstGeom prst="rect">
            <a:avLst/>
          </a:prstGeom>
        </p:spPr>
      </p:pic>
    </p:spTree>
    <p:extLst>
      <p:ext uri="{BB962C8B-B14F-4D97-AF65-F5344CB8AC3E}">
        <p14:creationId xmlns:p14="http://schemas.microsoft.com/office/powerpoint/2010/main" val="4263229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62E2-E669-BB71-56DB-17EF2029FBAF}"/>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4E2DE932-858F-D89A-8984-56D7FEE09369}"/>
              </a:ext>
            </a:extLst>
          </p:cNvPr>
          <p:cNvSpPr>
            <a:spLocks noGrp="1" noChangeArrowheads="1"/>
          </p:cNvSpPr>
          <p:nvPr>
            <p:ph type="title"/>
          </p:nvPr>
        </p:nvSpPr>
        <p:spPr/>
        <p:txBody>
          <a:bodyPr/>
          <a:lstStyle/>
          <a:p>
            <a:r>
              <a:rPr lang="en-US" altLang="en-US" sz="2800" dirty="0"/>
              <a:t>The 1883 Repeal of the Proprietary Tax…</a:t>
            </a:r>
          </a:p>
        </p:txBody>
      </p:sp>
      <p:sp>
        <p:nvSpPr>
          <p:cNvPr id="10" name="TextBox 9">
            <a:extLst>
              <a:ext uri="{FF2B5EF4-FFF2-40B4-BE49-F238E27FC236}">
                <a16:creationId xmlns:a16="http://schemas.microsoft.com/office/drawing/2014/main" id="{3A483254-110B-B1E7-1AB6-94D78D281039}"/>
              </a:ext>
            </a:extLst>
          </p:cNvPr>
          <p:cNvSpPr txBox="1"/>
          <p:nvPr/>
        </p:nvSpPr>
        <p:spPr>
          <a:xfrm>
            <a:off x="7391400" y="6366449"/>
            <a:ext cx="1295399" cy="246221"/>
          </a:xfrm>
          <a:prstGeom prst="rect">
            <a:avLst/>
          </a:prstGeom>
          <a:noFill/>
        </p:spPr>
        <p:txBody>
          <a:bodyPr wrap="square">
            <a:spAutoFit/>
          </a:bodyPr>
          <a:lstStyle/>
          <a:p>
            <a:r>
              <a:rPr lang="en-US" sz="1000" dirty="0"/>
              <a:t>icons: Flaticon.com</a:t>
            </a:r>
          </a:p>
        </p:txBody>
      </p:sp>
      <p:graphicFrame>
        <p:nvGraphicFramePr>
          <p:cNvPr id="3" name="Object 2">
            <a:extLst>
              <a:ext uri="{FF2B5EF4-FFF2-40B4-BE49-F238E27FC236}">
                <a16:creationId xmlns:a16="http://schemas.microsoft.com/office/drawing/2014/main" id="{6CCE3016-90B0-B90D-ED0F-68C375044577}"/>
              </a:ext>
            </a:extLst>
          </p:cNvPr>
          <p:cNvGraphicFramePr>
            <a:graphicFrameLocks noChangeAspect="1"/>
          </p:cNvGraphicFramePr>
          <p:nvPr>
            <p:extLst>
              <p:ext uri="{D42A27DB-BD31-4B8C-83A1-F6EECF244321}">
                <p14:modId xmlns:p14="http://schemas.microsoft.com/office/powerpoint/2010/main" val="3651077142"/>
              </p:ext>
            </p:extLst>
          </p:nvPr>
        </p:nvGraphicFramePr>
        <p:xfrm>
          <a:off x="516665" y="1219200"/>
          <a:ext cx="8110670" cy="1981200"/>
        </p:xfrm>
        <a:graphic>
          <a:graphicData uri="http://schemas.openxmlformats.org/presentationml/2006/ole">
            <mc:AlternateContent xmlns:mc="http://schemas.openxmlformats.org/markup-compatibility/2006">
              <mc:Choice xmlns:v="urn:schemas-microsoft-com:vml" Requires="v">
                <p:oleObj r:id="rId2" imgW="13114916" imgH="3201409" progId="">
                  <p:embed/>
                </p:oleObj>
              </mc:Choice>
              <mc:Fallback>
                <p:oleObj r:id="rId2" imgW="13114916" imgH="3201409" progId="">
                  <p:embed/>
                  <p:pic>
                    <p:nvPicPr>
                      <p:cNvPr id="0" name=""/>
                      <p:cNvPicPr/>
                      <p:nvPr/>
                    </p:nvPicPr>
                    <p:blipFill>
                      <a:blip r:embed="rId3"/>
                      <a:stretch>
                        <a:fillRect/>
                      </a:stretch>
                    </p:blipFill>
                    <p:spPr>
                      <a:xfrm>
                        <a:off x="516665" y="1219200"/>
                        <a:ext cx="8110670" cy="19812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60CDDAE-12FE-984A-F18D-3B017AA21112}"/>
              </a:ext>
            </a:extLst>
          </p:cNvPr>
          <p:cNvPicPr>
            <a:picLocks noChangeAspect="1"/>
          </p:cNvPicPr>
          <p:nvPr/>
        </p:nvPicPr>
        <p:blipFill>
          <a:blip r:embed="rId4"/>
          <a:stretch>
            <a:fillRect/>
          </a:stretch>
        </p:blipFill>
        <p:spPr>
          <a:xfrm>
            <a:off x="2754964" y="3200400"/>
            <a:ext cx="3771606" cy="3382962"/>
          </a:xfrm>
          <a:prstGeom prst="rect">
            <a:avLst/>
          </a:prstGeom>
        </p:spPr>
      </p:pic>
    </p:spTree>
    <p:extLst>
      <p:ext uri="{BB962C8B-B14F-4D97-AF65-F5344CB8AC3E}">
        <p14:creationId xmlns:p14="http://schemas.microsoft.com/office/powerpoint/2010/main" val="213046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7E63986-0761-EF66-ABF7-B763A17AD4D9}"/>
              </a:ext>
            </a:extLst>
          </p:cNvPr>
          <p:cNvSpPr>
            <a:spLocks noGrp="1" noChangeArrowheads="1"/>
          </p:cNvSpPr>
          <p:nvPr>
            <p:ph type="title"/>
          </p:nvPr>
        </p:nvSpPr>
        <p:spPr/>
        <p:txBody>
          <a:bodyPr/>
          <a:lstStyle/>
          <a:p>
            <a:r>
              <a:rPr lang="en-US" altLang="en-US" sz="2800" dirty="0"/>
              <a:t>What are “Match &amp; Medicine” Stamps?</a:t>
            </a:r>
          </a:p>
        </p:txBody>
      </p:sp>
      <p:sp>
        <p:nvSpPr>
          <p:cNvPr id="5123" name="Rectangle 3">
            <a:extLst>
              <a:ext uri="{FF2B5EF4-FFF2-40B4-BE49-F238E27FC236}">
                <a16:creationId xmlns:a16="http://schemas.microsoft.com/office/drawing/2014/main" id="{0B6267CA-66E5-AE1D-CD1F-7404E7FDC1D7}"/>
              </a:ext>
            </a:extLst>
          </p:cNvPr>
          <p:cNvSpPr>
            <a:spLocks noGrp="1" noChangeArrowheads="1"/>
          </p:cNvSpPr>
          <p:nvPr>
            <p:ph type="body" idx="1"/>
          </p:nvPr>
        </p:nvSpPr>
        <p:spPr>
          <a:xfrm>
            <a:off x="457200" y="1524000"/>
            <a:ext cx="8229600" cy="4754563"/>
          </a:xfrm>
        </p:spPr>
        <p:txBody>
          <a:bodyPr/>
          <a:lstStyle/>
          <a:p>
            <a:pPr marL="0" indent="0">
              <a:lnSpc>
                <a:spcPct val="90000"/>
              </a:lnSpc>
              <a:buNone/>
            </a:pPr>
            <a:r>
              <a:rPr lang="en-US" altLang="en-US" sz="2400" dirty="0"/>
              <a:t>In 1864 manufacturers were allowed to create their own stamp designs to replace federal ones showing the tax paid on their items.  “Match and Medicine” refers collectively to these 'private die' tax stamps created for these goods:</a:t>
            </a:r>
          </a:p>
          <a:p>
            <a:pPr marL="0" indent="0">
              <a:lnSpc>
                <a:spcPct val="90000"/>
              </a:lnSpc>
              <a:buNone/>
            </a:pPr>
            <a:endParaRPr lang="en-US" altLang="en-US" sz="400" dirty="0"/>
          </a:p>
          <a:p>
            <a:pPr>
              <a:lnSpc>
                <a:spcPct val="90000"/>
              </a:lnSpc>
            </a:pPr>
            <a:r>
              <a:rPr lang="en-US" altLang="en-US" sz="2400" u="sng" dirty="0"/>
              <a:t>matches</a:t>
            </a:r>
            <a:r>
              <a:rPr lang="en-US" altLang="en-US" sz="2400" dirty="0"/>
              <a:t> (RO) – 183 varieties</a:t>
            </a:r>
          </a:p>
          <a:p>
            <a:pPr>
              <a:lnSpc>
                <a:spcPct val="90000"/>
              </a:lnSpc>
            </a:pPr>
            <a:r>
              <a:rPr lang="en-US" altLang="en-US" sz="2400" u="sng" dirty="0"/>
              <a:t>medicines</a:t>
            </a:r>
            <a:r>
              <a:rPr lang="en-US" altLang="en-US" sz="2400" dirty="0"/>
              <a:t> (RS) – 350 varieties</a:t>
            </a:r>
          </a:p>
          <a:p>
            <a:pPr>
              <a:lnSpc>
                <a:spcPct val="90000"/>
              </a:lnSpc>
            </a:pPr>
            <a:r>
              <a:rPr lang="en-US" altLang="en-US" sz="2400" u="sng" dirty="0"/>
              <a:t>perfumes</a:t>
            </a:r>
            <a:r>
              <a:rPr lang="en-US" altLang="en-US" sz="2400" dirty="0"/>
              <a:t> (RT) – 33 varieties</a:t>
            </a:r>
          </a:p>
          <a:p>
            <a:pPr>
              <a:lnSpc>
                <a:spcPct val="90000"/>
              </a:lnSpc>
            </a:pPr>
            <a:r>
              <a:rPr lang="en-US" altLang="en-US" sz="2400" u="sng" dirty="0"/>
              <a:t>playing cards</a:t>
            </a:r>
            <a:r>
              <a:rPr lang="en-US" altLang="en-US" sz="2400" dirty="0"/>
              <a:t> (RU) – 16 varieties</a:t>
            </a:r>
          </a:p>
          <a:p>
            <a:pPr>
              <a:lnSpc>
                <a:spcPct val="90000"/>
              </a:lnSpc>
            </a:pPr>
            <a:r>
              <a:rPr lang="en-US" altLang="en-US" sz="2400" u="sng" dirty="0"/>
              <a:t>canned fruit</a:t>
            </a:r>
            <a:r>
              <a:rPr lang="en-US" altLang="en-US" sz="2400" dirty="0"/>
              <a:t> (RP) – one stamp</a:t>
            </a:r>
          </a:p>
          <a:p>
            <a:pPr>
              <a:lnSpc>
                <a:spcPct val="90000"/>
              </a:lnSpc>
              <a:buFontTx/>
              <a:buNone/>
            </a:pPr>
            <a:endParaRPr lang="en-US" altLang="en-US" sz="800" dirty="0"/>
          </a:p>
          <a:p>
            <a:pPr>
              <a:lnSpc>
                <a:spcPct val="90000"/>
              </a:lnSpc>
              <a:buFontTx/>
              <a:buNone/>
            </a:pPr>
            <a:r>
              <a:rPr lang="en-US" altLang="en-US" sz="2400" dirty="0"/>
              <a:t>They are listed in the Scott Specialized</a:t>
            </a:r>
          </a:p>
          <a:p>
            <a:pPr>
              <a:lnSpc>
                <a:spcPct val="90000"/>
              </a:lnSpc>
              <a:buFontTx/>
              <a:buNone/>
            </a:pPr>
            <a:r>
              <a:rPr lang="en-US" altLang="en-US" sz="2400" dirty="0"/>
              <a:t>Catalogue of U.S. Stamps and Covers</a:t>
            </a:r>
          </a:p>
          <a:p>
            <a:pPr>
              <a:lnSpc>
                <a:spcPct val="90000"/>
              </a:lnSpc>
              <a:buFontTx/>
              <a:buNone/>
            </a:pPr>
            <a:r>
              <a:rPr lang="en-US" altLang="en-US" sz="2400" dirty="0"/>
              <a:t>using the two letter prefixes above.</a:t>
            </a:r>
          </a:p>
        </p:txBody>
      </p:sp>
      <p:pic>
        <p:nvPicPr>
          <p:cNvPr id="3" name="Picture 2">
            <a:extLst>
              <a:ext uri="{FF2B5EF4-FFF2-40B4-BE49-F238E27FC236}">
                <a16:creationId xmlns:a16="http://schemas.microsoft.com/office/drawing/2014/main" id="{C7E3F887-D9C0-7231-5C13-1FD7BC7D9DA2}"/>
              </a:ext>
            </a:extLst>
          </p:cNvPr>
          <p:cNvPicPr>
            <a:picLocks noChangeAspect="1"/>
          </p:cNvPicPr>
          <p:nvPr/>
        </p:nvPicPr>
        <p:blipFill>
          <a:blip r:embed="rId2"/>
          <a:stretch>
            <a:fillRect/>
          </a:stretch>
        </p:blipFill>
        <p:spPr>
          <a:xfrm>
            <a:off x="6277531" y="3076877"/>
            <a:ext cx="2409269" cy="3201686"/>
          </a:xfrm>
          <a:prstGeom prst="rect">
            <a:avLst/>
          </a:prstGeom>
          <a:ln>
            <a:solidFill>
              <a:schemeClr val="tx1">
                <a:lumMod val="95000"/>
                <a:lumOff val="5000"/>
              </a:schemeClr>
            </a:solidFill>
          </a:ln>
        </p:spPr>
      </p:pic>
      <p:pic>
        <p:nvPicPr>
          <p:cNvPr id="5" name="Picture 4">
            <a:extLst>
              <a:ext uri="{FF2B5EF4-FFF2-40B4-BE49-F238E27FC236}">
                <a16:creationId xmlns:a16="http://schemas.microsoft.com/office/drawing/2014/main" id="{92F20542-8401-6A84-D247-D06F5554E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194" y="2848277"/>
            <a:ext cx="603505" cy="457201"/>
          </a:xfrm>
          <a:prstGeom prst="rect">
            <a:avLst/>
          </a:prstGeom>
        </p:spPr>
      </p:pic>
      <p:pic>
        <p:nvPicPr>
          <p:cNvPr id="7" name="Picture 6">
            <a:extLst>
              <a:ext uri="{FF2B5EF4-FFF2-40B4-BE49-F238E27FC236}">
                <a16:creationId xmlns:a16="http://schemas.microsoft.com/office/drawing/2014/main" id="{5C1A9591-7939-8BC0-C5D2-C9606E956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0072" y="3324131"/>
            <a:ext cx="301753" cy="457201"/>
          </a:xfrm>
          <a:prstGeom prst="rect">
            <a:avLst/>
          </a:prstGeom>
        </p:spPr>
      </p:pic>
      <p:pic>
        <p:nvPicPr>
          <p:cNvPr id="9" name="Picture 8">
            <a:extLst>
              <a:ext uri="{FF2B5EF4-FFF2-40B4-BE49-F238E27FC236}">
                <a16:creationId xmlns:a16="http://schemas.microsoft.com/office/drawing/2014/main" id="{B0B2443F-91EB-ACDB-F932-B4648F1F7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347" y="3818637"/>
            <a:ext cx="457201" cy="4572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E8B44-C7F9-0199-3A4D-72F8663F2F3C}"/>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19DB404A-D4AB-7DE1-D541-C70A6CDC7477}"/>
              </a:ext>
            </a:extLst>
          </p:cNvPr>
          <p:cNvSpPr>
            <a:spLocks noGrp="1" noChangeArrowheads="1"/>
          </p:cNvSpPr>
          <p:nvPr>
            <p:ph type="title"/>
          </p:nvPr>
        </p:nvSpPr>
        <p:spPr/>
        <p:txBody>
          <a:bodyPr/>
          <a:lstStyle/>
          <a:p>
            <a:r>
              <a:rPr lang="en-US" altLang="en-US" sz="2800" dirty="0"/>
              <a:t>What are “Match &amp; Medicine” Stamps?</a:t>
            </a:r>
          </a:p>
        </p:txBody>
      </p:sp>
      <p:sp>
        <p:nvSpPr>
          <p:cNvPr id="4099" name="Rectangle 3">
            <a:extLst>
              <a:ext uri="{FF2B5EF4-FFF2-40B4-BE49-F238E27FC236}">
                <a16:creationId xmlns:a16="http://schemas.microsoft.com/office/drawing/2014/main" id="{E5517ED1-E3DD-32E8-B32E-2802BEA3F607}"/>
              </a:ext>
            </a:extLst>
          </p:cNvPr>
          <p:cNvSpPr>
            <a:spLocks noGrp="1" noChangeArrowheads="1"/>
          </p:cNvSpPr>
          <p:nvPr>
            <p:ph type="body" idx="1"/>
          </p:nvPr>
        </p:nvSpPr>
        <p:spPr>
          <a:xfrm>
            <a:off x="457200" y="1600200"/>
            <a:ext cx="8229600" cy="4572000"/>
          </a:xfrm>
        </p:spPr>
        <p:txBody>
          <a:bodyPr/>
          <a:lstStyle/>
          <a:p>
            <a:pPr marL="0" indent="0">
              <a:lnSpc>
                <a:spcPct val="80000"/>
              </a:lnSpc>
              <a:buNone/>
            </a:pPr>
            <a:r>
              <a:rPr lang="en-US" altLang="en-US" sz="2400" dirty="0"/>
              <a:t>Over two thirds of these stamps were privately printed under the authority of the government.  They did this to save engraving and printing costs.  Most were engraved to the high standards of postage stamps and bank notes on as many as five different paper types: old, double line watermarked (USIR), pink, silk and experimental.</a:t>
            </a:r>
          </a:p>
          <a:p>
            <a:pPr>
              <a:lnSpc>
                <a:spcPct val="80000"/>
              </a:lnSpc>
              <a:buFontTx/>
              <a:buNone/>
            </a:pPr>
            <a:endParaRPr lang="en-US" altLang="en-US" sz="1200" dirty="0"/>
          </a:p>
          <a:p>
            <a:pPr marL="0" indent="0">
              <a:lnSpc>
                <a:spcPct val="80000"/>
              </a:lnSpc>
              <a:buNone/>
            </a:pPr>
            <a:r>
              <a:rPr lang="en-US" altLang="en-US" sz="2400" dirty="0"/>
              <a:t>Firms using the stamps also saved money.  A private company received $11 in revenue stamps for every $10 spent.  Not only was it free advertising, but their clever designs implied government approval of their item’s beneficial claims, compulsorily bearing “U.S. Int’l Revenue.”</a:t>
            </a:r>
          </a:p>
          <a:p>
            <a:pPr>
              <a:lnSpc>
                <a:spcPct val="80000"/>
              </a:lnSpc>
              <a:buFontTx/>
              <a:buNone/>
            </a:pPr>
            <a:endParaRPr lang="en-US" altLang="en-US" sz="1200" dirty="0"/>
          </a:p>
          <a:p>
            <a:pPr marL="0" indent="0">
              <a:lnSpc>
                <a:spcPct val="80000"/>
              </a:lnSpc>
              <a:buNone/>
            </a:pPr>
            <a:r>
              <a:rPr lang="en-US" altLang="en-US" sz="2400" dirty="0"/>
              <a:t>With an average face value of about 1.25 cents, nearly $65 million was raised.</a:t>
            </a:r>
          </a:p>
        </p:txBody>
      </p:sp>
    </p:spTree>
    <p:extLst>
      <p:ext uri="{BB962C8B-B14F-4D97-AF65-F5344CB8AC3E}">
        <p14:creationId xmlns:p14="http://schemas.microsoft.com/office/powerpoint/2010/main" val="1865255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59377C8-BD77-BCB6-61F7-AFF24F19F19D}"/>
              </a:ext>
            </a:extLst>
          </p:cNvPr>
          <p:cNvSpPr>
            <a:spLocks noGrp="1" noChangeArrowheads="1"/>
          </p:cNvSpPr>
          <p:nvPr>
            <p:ph type="title"/>
          </p:nvPr>
        </p:nvSpPr>
        <p:spPr/>
        <p:txBody>
          <a:bodyPr/>
          <a:lstStyle/>
          <a:p>
            <a:r>
              <a:rPr lang="en-US" altLang="en-US" sz="2800" dirty="0"/>
              <a:t>The Stamp Printers</a:t>
            </a:r>
          </a:p>
        </p:txBody>
      </p:sp>
      <p:sp>
        <p:nvSpPr>
          <p:cNvPr id="6147" name="Rectangle 3">
            <a:extLst>
              <a:ext uri="{FF2B5EF4-FFF2-40B4-BE49-F238E27FC236}">
                <a16:creationId xmlns:a16="http://schemas.microsoft.com/office/drawing/2014/main" id="{31E29701-1893-166B-DCFA-236BF91FDEF8}"/>
              </a:ext>
            </a:extLst>
          </p:cNvPr>
          <p:cNvSpPr>
            <a:spLocks noGrp="1" noChangeArrowheads="1"/>
          </p:cNvSpPr>
          <p:nvPr>
            <p:ph type="body" idx="1"/>
          </p:nvPr>
        </p:nvSpPr>
        <p:spPr>
          <a:xfrm>
            <a:off x="457200" y="1524000"/>
            <a:ext cx="8229600" cy="4602163"/>
          </a:xfrm>
        </p:spPr>
        <p:txBody>
          <a:bodyPr/>
          <a:lstStyle/>
          <a:p>
            <a:pPr marL="0" indent="0">
              <a:buNone/>
            </a:pPr>
            <a:r>
              <a:rPr lang="en-US" altLang="en-US" sz="2400" dirty="0"/>
              <a:t>The private stamps were first engraved and printed by Butler &amp; Carpenter in Philadelphia. </a:t>
            </a:r>
          </a:p>
          <a:p>
            <a:pPr marL="0" indent="0">
              <a:buNone/>
            </a:pPr>
            <a:r>
              <a:rPr lang="en-US" altLang="en-US" sz="800" dirty="0"/>
              <a:t> </a:t>
            </a:r>
          </a:p>
          <a:p>
            <a:pPr marL="0" indent="0">
              <a:buNone/>
            </a:pPr>
            <a:r>
              <a:rPr lang="en-US" altLang="en-US" sz="2400" dirty="0"/>
              <a:t>John Butler died in 1868 and Joseph Carpenter continued until 1875.</a:t>
            </a:r>
          </a:p>
          <a:p>
            <a:pPr marL="0" indent="0">
              <a:buNone/>
            </a:pPr>
            <a:endParaRPr lang="en-US" altLang="en-US" sz="800" dirty="0"/>
          </a:p>
          <a:p>
            <a:pPr marL="0" indent="0">
              <a:buNone/>
            </a:pPr>
            <a:r>
              <a:rPr lang="en-US" altLang="en-US" sz="2400" dirty="0"/>
              <a:t>The contract passed to the National Bank Note Company, the Continental Bank Note Company, and the American Bank Note Company; the same firms that printed regularly issued postage stamps.</a:t>
            </a:r>
          </a:p>
          <a:p>
            <a:pPr marL="0" indent="0">
              <a:buNone/>
            </a:pPr>
            <a:endParaRPr lang="en-US" altLang="en-US" sz="800" dirty="0"/>
          </a:p>
          <a:p>
            <a:pPr marL="0" indent="0">
              <a:buNone/>
            </a:pPr>
            <a:r>
              <a:rPr lang="en-US" altLang="en-US" sz="2400" dirty="0"/>
              <a:t>The Bureau of Printing and Engraving took over in 1881.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9CD1085-288F-BEF3-54FB-DF17A75A3A75}"/>
              </a:ext>
            </a:extLst>
          </p:cNvPr>
          <p:cNvSpPr>
            <a:spLocks noGrp="1" noChangeArrowheads="1"/>
          </p:cNvSpPr>
          <p:nvPr>
            <p:ph type="title"/>
          </p:nvPr>
        </p:nvSpPr>
        <p:spPr/>
        <p:txBody>
          <a:bodyPr/>
          <a:lstStyle/>
          <a:p>
            <a:r>
              <a:rPr lang="en-US" altLang="en-US" sz="2800" dirty="0"/>
              <a:t>Why Many of the Stamps are Rare</a:t>
            </a:r>
          </a:p>
        </p:txBody>
      </p:sp>
      <p:sp>
        <p:nvSpPr>
          <p:cNvPr id="8195" name="Rectangle 3">
            <a:extLst>
              <a:ext uri="{FF2B5EF4-FFF2-40B4-BE49-F238E27FC236}">
                <a16:creationId xmlns:a16="http://schemas.microsoft.com/office/drawing/2014/main" id="{84730AB1-0F66-B8A5-EA38-FCC056F56A8E}"/>
              </a:ext>
            </a:extLst>
          </p:cNvPr>
          <p:cNvSpPr>
            <a:spLocks noGrp="1" noChangeArrowheads="1"/>
          </p:cNvSpPr>
          <p:nvPr>
            <p:ph type="body" idx="1"/>
          </p:nvPr>
        </p:nvSpPr>
        <p:spPr>
          <a:xfrm>
            <a:off x="457200" y="1524000"/>
            <a:ext cx="8229600" cy="4525963"/>
          </a:xfrm>
        </p:spPr>
        <p:txBody>
          <a:bodyPr/>
          <a:lstStyle/>
          <a:p>
            <a:r>
              <a:rPr lang="en-US" altLang="en-US" sz="2400" dirty="0"/>
              <a:t>M&amp;M stamps were never sold to the public.</a:t>
            </a:r>
          </a:p>
          <a:p>
            <a:pPr marL="0" indent="0">
              <a:buNone/>
            </a:pPr>
            <a:endParaRPr lang="en-US" altLang="en-US" sz="600" dirty="0"/>
          </a:p>
          <a:p>
            <a:r>
              <a:rPr lang="en-US" altLang="en-US" sz="2400" dirty="0"/>
              <a:t>M&amp;M stamps were not cancelled.</a:t>
            </a:r>
          </a:p>
          <a:p>
            <a:pPr marL="0" indent="0">
              <a:buNone/>
            </a:pPr>
            <a:endParaRPr lang="en-US" altLang="en-US" sz="600" dirty="0"/>
          </a:p>
          <a:p>
            <a:r>
              <a:rPr lang="en-US" altLang="en-US" sz="2400" dirty="0"/>
              <a:t>They were placed on the items intentionally to be destroyed when the  packaging was opened.</a:t>
            </a:r>
          </a:p>
          <a:p>
            <a:pPr marL="0" indent="0">
              <a:buNone/>
            </a:pPr>
            <a:endParaRPr lang="en-US" altLang="en-US" sz="600" dirty="0"/>
          </a:p>
          <a:p>
            <a:r>
              <a:rPr lang="en-US" altLang="en-US" sz="2400" dirty="0"/>
              <a:t>The only saved stamps were remainders and those that were carefully removed by the buyer.</a:t>
            </a:r>
          </a:p>
          <a:p>
            <a:pPr marL="0" indent="0">
              <a:buNone/>
            </a:pPr>
            <a:endParaRPr lang="en-US" altLang="en-US" sz="600" dirty="0"/>
          </a:p>
          <a:p>
            <a:r>
              <a:rPr lang="en-US" altLang="en-US" sz="2400" dirty="0"/>
              <a:t>Few buyers were stamp collectors.</a:t>
            </a:r>
          </a:p>
          <a:p>
            <a:endParaRPr lang="en-US" altLang="en-US" sz="600" dirty="0"/>
          </a:p>
          <a:p>
            <a:r>
              <a:rPr lang="en-US" altLang="en-US" sz="2400" dirty="0"/>
              <a:t>Faulty stamps are the norm.  Perfect stamps are the exception.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4D84DFA-7604-D0E9-E2DD-1B2828C5C7BD}"/>
              </a:ext>
            </a:extLst>
          </p:cNvPr>
          <p:cNvGraphicFramePr>
            <a:graphicFrameLocks noChangeAspect="1"/>
          </p:cNvGraphicFramePr>
          <p:nvPr>
            <p:extLst>
              <p:ext uri="{D42A27DB-BD31-4B8C-83A1-F6EECF244321}">
                <p14:modId xmlns:p14="http://schemas.microsoft.com/office/powerpoint/2010/main" val="2244462116"/>
              </p:ext>
            </p:extLst>
          </p:nvPr>
        </p:nvGraphicFramePr>
        <p:xfrm>
          <a:off x="5141631" y="2704977"/>
          <a:ext cx="3090900" cy="3619623"/>
        </p:xfrm>
        <a:graphic>
          <a:graphicData uri="http://schemas.openxmlformats.org/presentationml/2006/ole">
            <mc:AlternateContent xmlns:mc="http://schemas.openxmlformats.org/markup-compatibility/2006">
              <mc:Choice xmlns:v="urn:schemas-microsoft-com:vml" Requires="v">
                <p:oleObj r:id="rId2" imgW="3675754" imgH="4304404" progId="">
                  <p:embed/>
                </p:oleObj>
              </mc:Choice>
              <mc:Fallback>
                <p:oleObj r:id="rId2" imgW="3675754" imgH="4304404" progId="">
                  <p:embed/>
                  <p:pic>
                    <p:nvPicPr>
                      <p:cNvPr id="0" name=""/>
                      <p:cNvPicPr/>
                      <p:nvPr/>
                    </p:nvPicPr>
                    <p:blipFill>
                      <a:blip r:embed="rId3"/>
                      <a:stretch>
                        <a:fillRect/>
                      </a:stretch>
                    </p:blipFill>
                    <p:spPr>
                      <a:xfrm>
                        <a:off x="5141631" y="2704977"/>
                        <a:ext cx="3090900" cy="3619623"/>
                      </a:xfrm>
                      <a:prstGeom prst="rect">
                        <a:avLst/>
                      </a:prstGeom>
                    </p:spPr>
                  </p:pic>
                </p:oleObj>
              </mc:Fallback>
            </mc:AlternateContent>
          </a:graphicData>
        </a:graphic>
      </p:graphicFrame>
      <p:sp>
        <p:nvSpPr>
          <p:cNvPr id="7170" name="Rectangle 2">
            <a:extLst>
              <a:ext uri="{FF2B5EF4-FFF2-40B4-BE49-F238E27FC236}">
                <a16:creationId xmlns:a16="http://schemas.microsoft.com/office/drawing/2014/main" id="{87D1DDD0-EEF5-1847-BED4-A906B5EA882A}"/>
              </a:ext>
            </a:extLst>
          </p:cNvPr>
          <p:cNvSpPr>
            <a:spLocks noGrp="1" noChangeArrowheads="1"/>
          </p:cNvSpPr>
          <p:nvPr>
            <p:ph type="title"/>
          </p:nvPr>
        </p:nvSpPr>
        <p:spPr/>
        <p:txBody>
          <a:bodyPr/>
          <a:lstStyle/>
          <a:p>
            <a:r>
              <a:rPr lang="en-US" altLang="en-US" sz="2800" dirty="0">
                <a:latin typeface="+mn-lt"/>
              </a:rPr>
              <a:t>Syracuse                        Excelsior Match Company</a:t>
            </a:r>
          </a:p>
        </p:txBody>
      </p:sp>
      <p:sp>
        <p:nvSpPr>
          <p:cNvPr id="7171" name="Rectangle 3">
            <a:extLst>
              <a:ext uri="{FF2B5EF4-FFF2-40B4-BE49-F238E27FC236}">
                <a16:creationId xmlns:a16="http://schemas.microsoft.com/office/drawing/2014/main" id="{7CFCB4E2-6DD6-EC64-48C2-BB2F7610B7D5}"/>
              </a:ext>
            </a:extLst>
          </p:cNvPr>
          <p:cNvSpPr>
            <a:spLocks noGrp="1" noChangeArrowheads="1"/>
          </p:cNvSpPr>
          <p:nvPr>
            <p:ph type="body" idx="1"/>
          </p:nvPr>
        </p:nvSpPr>
        <p:spPr>
          <a:xfrm>
            <a:off x="457200" y="1417638"/>
            <a:ext cx="4267200" cy="4906962"/>
          </a:xfrm>
        </p:spPr>
        <p:txBody>
          <a:bodyPr/>
          <a:lstStyle/>
          <a:p>
            <a:pPr marL="0" indent="0">
              <a:lnSpc>
                <a:spcPct val="90000"/>
              </a:lnSpc>
              <a:buFontTx/>
              <a:buNone/>
            </a:pPr>
            <a:r>
              <a:rPr lang="en-US" altLang="en-US" sz="2400" dirty="0"/>
              <a:t>1875-1882 silk, pink and watermarked paper</a:t>
            </a:r>
          </a:p>
          <a:p>
            <a:pPr marL="0" indent="0">
              <a:lnSpc>
                <a:spcPct val="90000"/>
              </a:lnSpc>
              <a:buFontTx/>
              <a:buNone/>
            </a:pPr>
            <a:r>
              <a:rPr lang="en-US" altLang="en-US" sz="2400" dirty="0"/>
              <a:t>(RO82 b, c, d)</a:t>
            </a:r>
          </a:p>
          <a:p>
            <a:pPr marL="0" indent="0">
              <a:lnSpc>
                <a:spcPct val="90000"/>
              </a:lnSpc>
              <a:buFontTx/>
              <a:buNone/>
            </a:pPr>
            <a:endParaRPr lang="en-US" altLang="en-US" sz="800" dirty="0"/>
          </a:p>
          <a:p>
            <a:pPr marL="0" indent="0">
              <a:lnSpc>
                <a:spcPct val="90000"/>
              </a:lnSpc>
              <a:buFontTx/>
              <a:buNone/>
            </a:pPr>
            <a:r>
              <a:rPr lang="en-US" altLang="en-US" sz="2400" dirty="0"/>
              <a:t>Identical design to Watertown Company (RO81), but no connection (Syracuse Co. probably bought the die).</a:t>
            </a:r>
          </a:p>
          <a:p>
            <a:pPr marL="0" indent="0">
              <a:lnSpc>
                <a:spcPct val="90000"/>
              </a:lnSpc>
              <a:buFontTx/>
              <a:buNone/>
            </a:pPr>
            <a:endParaRPr lang="en-US" altLang="en-US" sz="800" dirty="0"/>
          </a:p>
          <a:p>
            <a:pPr marL="0" indent="0">
              <a:lnSpc>
                <a:spcPct val="90000"/>
              </a:lnSpc>
              <a:buFontTx/>
              <a:buNone/>
            </a:pPr>
            <a:r>
              <a:rPr lang="en-US" altLang="en-US" sz="2400" dirty="0"/>
              <a:t>Stamps are relatively common.</a:t>
            </a:r>
          </a:p>
          <a:p>
            <a:pPr marL="0" indent="0">
              <a:lnSpc>
                <a:spcPct val="90000"/>
              </a:lnSpc>
              <a:buFontTx/>
              <a:buNone/>
            </a:pPr>
            <a:r>
              <a:rPr lang="en-US" altLang="en-US" sz="2400" dirty="0"/>
              <a:t>(15 million, evenly divided)</a:t>
            </a:r>
          </a:p>
          <a:p>
            <a:pPr marL="0" indent="0">
              <a:lnSpc>
                <a:spcPct val="90000"/>
              </a:lnSpc>
              <a:buFontTx/>
              <a:buNone/>
            </a:pPr>
            <a:endParaRPr lang="en-US" altLang="en-US" sz="800" dirty="0"/>
          </a:p>
          <a:p>
            <a:pPr marL="0" indent="0">
              <a:lnSpc>
                <a:spcPct val="90000"/>
              </a:lnSpc>
              <a:buFontTx/>
              <a:buNone/>
            </a:pPr>
            <a:r>
              <a:rPr lang="en-US" altLang="en-US" sz="2400" dirty="0"/>
              <a:t>Company bought out by the</a:t>
            </a:r>
            <a:br>
              <a:rPr lang="en-US" altLang="en-US" sz="2400" dirty="0"/>
            </a:br>
            <a:r>
              <a:rPr lang="en-US" altLang="en-US" sz="2400" dirty="0"/>
              <a:t>Diamond Match Co in 1881. </a:t>
            </a:r>
          </a:p>
        </p:txBody>
      </p:sp>
      <p:pic>
        <p:nvPicPr>
          <p:cNvPr id="7172" name="Picture 4" descr="image">
            <a:extLst>
              <a:ext uri="{FF2B5EF4-FFF2-40B4-BE49-F238E27FC236}">
                <a16:creationId xmlns:a16="http://schemas.microsoft.com/office/drawing/2014/main" id="{6040F798-3F78-C9E4-A34E-4D1D4780B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631" y="1420214"/>
            <a:ext cx="3067454" cy="35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C6768D6-A991-D5BA-9BF8-96F583053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617537"/>
            <a:ext cx="603505" cy="457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FBAA28B-E8DF-E31A-DD38-FC1D7E803C03}"/>
              </a:ext>
            </a:extLst>
          </p:cNvPr>
          <p:cNvSpPr>
            <a:spLocks noGrp="1" noChangeArrowheads="1"/>
          </p:cNvSpPr>
          <p:nvPr>
            <p:ph type="title"/>
          </p:nvPr>
        </p:nvSpPr>
        <p:spPr/>
        <p:txBody>
          <a:bodyPr/>
          <a:lstStyle/>
          <a:p>
            <a:r>
              <a:rPr lang="en-US" altLang="en-US" sz="2800" dirty="0"/>
              <a:t>Syracuse                             Ryder, Crouse &amp; Welch</a:t>
            </a:r>
          </a:p>
        </p:txBody>
      </p:sp>
      <p:sp>
        <p:nvSpPr>
          <p:cNvPr id="9219" name="Rectangle 3">
            <a:extLst>
              <a:ext uri="{FF2B5EF4-FFF2-40B4-BE49-F238E27FC236}">
                <a16:creationId xmlns:a16="http://schemas.microsoft.com/office/drawing/2014/main" id="{8A10F5E7-47B8-2D7F-0FB3-6312D3561B1E}"/>
              </a:ext>
            </a:extLst>
          </p:cNvPr>
          <p:cNvSpPr>
            <a:spLocks noGrp="1" noChangeArrowheads="1"/>
          </p:cNvSpPr>
          <p:nvPr>
            <p:ph type="body" idx="1"/>
          </p:nvPr>
        </p:nvSpPr>
        <p:spPr>
          <a:xfrm>
            <a:off x="457200" y="1417638"/>
            <a:ext cx="3657600" cy="4708525"/>
          </a:xfrm>
        </p:spPr>
        <p:txBody>
          <a:bodyPr/>
          <a:lstStyle/>
          <a:p>
            <a:pPr marL="0" indent="0">
              <a:buFontTx/>
              <a:buNone/>
            </a:pPr>
            <a:r>
              <a:rPr lang="en-US" altLang="en-US" sz="2400" dirty="0"/>
              <a:t>1881-1882 all on watermarked paper (RO164d)</a:t>
            </a:r>
          </a:p>
          <a:p>
            <a:pPr marL="0" indent="0">
              <a:buFontTx/>
              <a:buNone/>
            </a:pPr>
            <a:endParaRPr lang="en-US" altLang="en-US" sz="800" dirty="0"/>
          </a:p>
          <a:p>
            <a:pPr marL="0" indent="0">
              <a:buFontTx/>
              <a:buNone/>
            </a:pPr>
            <a:r>
              <a:rPr lang="en-US" altLang="en-US" sz="2400" dirty="0"/>
              <a:t>Relatively rare due to small printing (2 million) and limited life.</a:t>
            </a:r>
          </a:p>
          <a:p>
            <a:pPr marL="0" indent="0">
              <a:buFontTx/>
              <a:buNone/>
            </a:pPr>
            <a:endParaRPr lang="en-US" altLang="en-US" sz="800" dirty="0"/>
          </a:p>
          <a:p>
            <a:pPr marL="0" indent="0">
              <a:buFontTx/>
              <a:buNone/>
            </a:pPr>
            <a:r>
              <a:rPr lang="en-US" altLang="en-US" sz="2400" dirty="0"/>
              <a:t>Shield reminiscent of 10c and 30c 1869 postage stamps, but with a small bird on top.</a:t>
            </a:r>
          </a:p>
        </p:txBody>
      </p:sp>
      <p:graphicFrame>
        <p:nvGraphicFramePr>
          <p:cNvPr id="2" name="Object 1">
            <a:extLst>
              <a:ext uri="{FF2B5EF4-FFF2-40B4-BE49-F238E27FC236}">
                <a16:creationId xmlns:a16="http://schemas.microsoft.com/office/drawing/2014/main" id="{C9BAFCFD-B37C-A025-C03E-3D94BE023922}"/>
              </a:ext>
            </a:extLst>
          </p:cNvPr>
          <p:cNvGraphicFramePr>
            <a:graphicFrameLocks noChangeAspect="1"/>
          </p:cNvGraphicFramePr>
          <p:nvPr>
            <p:extLst>
              <p:ext uri="{D42A27DB-BD31-4B8C-83A1-F6EECF244321}">
                <p14:modId xmlns:p14="http://schemas.microsoft.com/office/powerpoint/2010/main" val="3699986301"/>
              </p:ext>
            </p:extLst>
          </p:nvPr>
        </p:nvGraphicFramePr>
        <p:xfrm>
          <a:off x="4239953" y="1978025"/>
          <a:ext cx="4446847" cy="3587750"/>
        </p:xfrm>
        <a:graphic>
          <a:graphicData uri="http://schemas.openxmlformats.org/presentationml/2006/ole">
            <mc:AlternateContent xmlns:mc="http://schemas.openxmlformats.org/markup-compatibility/2006">
              <mc:Choice xmlns:v="urn:schemas-microsoft-com:vml" Requires="v">
                <p:oleObj r:id="rId2" imgW="9332259" imgH="7529681" progId="">
                  <p:embed/>
                </p:oleObj>
              </mc:Choice>
              <mc:Fallback>
                <p:oleObj r:id="rId2" imgW="9332259" imgH="7529681" progId="">
                  <p:embed/>
                  <p:pic>
                    <p:nvPicPr>
                      <p:cNvPr id="0" name=""/>
                      <p:cNvPicPr/>
                      <p:nvPr/>
                    </p:nvPicPr>
                    <p:blipFill>
                      <a:blip r:embed="rId3"/>
                      <a:stretch>
                        <a:fillRect/>
                      </a:stretch>
                    </p:blipFill>
                    <p:spPr>
                      <a:xfrm>
                        <a:off x="4239953" y="1978025"/>
                        <a:ext cx="4446847" cy="358775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E9E1DAE-E9C5-4B7C-0263-74E94975F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617538"/>
            <a:ext cx="603505" cy="457201"/>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2117</TotalTime>
  <Words>1768</Words>
  <Application>Microsoft Office PowerPoint</Application>
  <PresentationFormat>On-screen Show (4:3)</PresentationFormat>
  <Paragraphs>171</Paragraphs>
  <Slides>33</Slides>
  <Notes>0</Notes>
  <HiddenSlides>0</HiddenSlides>
  <MMClips>1</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0</vt:i4>
      </vt:variant>
      <vt:variant>
        <vt:lpstr>Slide Titles</vt:lpstr>
      </vt:variant>
      <vt:variant>
        <vt:i4>33</vt:i4>
      </vt:variant>
    </vt:vector>
  </HeadingPairs>
  <TitlesOfParts>
    <vt:vector size="35" baseType="lpstr">
      <vt:lpstr>Arial</vt:lpstr>
      <vt:lpstr>Default Design</vt:lpstr>
      <vt:lpstr>U.S. Match &amp; Medicine Stamps from Western New York</vt:lpstr>
      <vt:lpstr>What are “Match &amp; Medicine” Stamps?</vt:lpstr>
      <vt:lpstr>What are “Match &amp; Medicine” Stamps?</vt:lpstr>
      <vt:lpstr>What are “Match &amp; Medicine” Stamps?</vt:lpstr>
      <vt:lpstr>What are “Match &amp; Medicine” Stamps?</vt:lpstr>
      <vt:lpstr>The Stamp Printers</vt:lpstr>
      <vt:lpstr>Why Many of the Stamps are Rare</vt:lpstr>
      <vt:lpstr>Syracuse                        Excelsior Match Company</vt:lpstr>
      <vt:lpstr>Syracuse                             Ryder, Crouse &amp; Welch</vt:lpstr>
      <vt:lpstr>Syracuse                         Henry Stanton 1866-1880</vt:lpstr>
      <vt:lpstr>Syracuse                       Dr. E. L. Soule &amp; Company</vt:lpstr>
      <vt:lpstr>Syracuse                       Dr. E. L. Soule &amp; Company</vt:lpstr>
      <vt:lpstr>Syracuse                       Dr. E. L. Soule &amp; Company</vt:lpstr>
      <vt:lpstr>Buffalo                                                   R. V. Pierce</vt:lpstr>
      <vt:lpstr>Buffalo                                                   R. V. Pierce</vt:lpstr>
      <vt:lpstr>Buffalo                                                   R. V. Pierce</vt:lpstr>
      <vt:lpstr>Buffalo                                                   R. V. Pierce</vt:lpstr>
      <vt:lpstr>Buffalo                                                   R. V. Pierce</vt:lpstr>
      <vt:lpstr>Buffalo                                D. Ransom &amp; Company</vt:lpstr>
      <vt:lpstr>Buffalo                                D. Ransom &amp; Company</vt:lpstr>
      <vt:lpstr>Rochester      Hop Bitters Manufacturing Company </vt:lpstr>
      <vt:lpstr>Rochester                        H. H. Warner &amp; Company</vt:lpstr>
      <vt:lpstr>Rochester                        H. H. Warner &amp; Company</vt:lpstr>
      <vt:lpstr>Rochester                        H. H. Warner &amp; Company</vt:lpstr>
      <vt:lpstr>Rochester                 Warner’s Safe Cure Company</vt:lpstr>
      <vt:lpstr>Rochester                           C. B. Woodworth &amp; Son</vt:lpstr>
      <vt:lpstr>Lockport                              Merchant’s Gargling Oil</vt:lpstr>
      <vt:lpstr>Lockport                              Merchant’s Gargling Oil</vt:lpstr>
      <vt:lpstr>Lockport                              Merchant’s Gargling Oil</vt:lpstr>
      <vt:lpstr>Lockport                              Merchant’s Gargling Oil</vt:lpstr>
      <vt:lpstr>Lockport                              Merchant’s Gargling Oil</vt:lpstr>
      <vt:lpstr>Lockport                              Merchant’s Gargling Oil</vt:lpstr>
      <vt:lpstr>The 1883 Repeal of the Proprietary Tax…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Match &amp; Medicine Stamps from Western New York  with an emphasis on Merchant’s Gargling Oil</dc:title>
  <dc:creator>Mark</dc:creator>
  <cp:lastModifiedBy>Tom Fortunato</cp:lastModifiedBy>
  <cp:revision>51</cp:revision>
  <dcterms:created xsi:type="dcterms:W3CDTF">2011-02-25T17:28:48Z</dcterms:created>
  <dcterms:modified xsi:type="dcterms:W3CDTF">2026-03-20T17:24:47Z</dcterms:modified>
</cp:coreProperties>
</file>