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6" r:id="rId4"/>
    <p:sldId id="260" r:id="rId5"/>
    <p:sldId id="269" r:id="rId6"/>
    <p:sldId id="271" r:id="rId7"/>
    <p:sldId id="273" r:id="rId8"/>
    <p:sldId id="265" r:id="rId9"/>
    <p:sldId id="270" r:id="rId10"/>
    <p:sldId id="272" r:id="rId11"/>
    <p:sldId id="263" r:id="rId12"/>
    <p:sldId id="264" r:id="rId13"/>
    <p:sldId id="268" r:id="rId14"/>
    <p:sldId id="261" r:id="rId15"/>
    <p:sldId id="277" r:id="rId16"/>
    <p:sldId id="280" r:id="rId17"/>
    <p:sldId id="274" r:id="rId18"/>
    <p:sldId id="279" r:id="rId19"/>
    <p:sldId id="275" r:id="rId20"/>
    <p:sldId id="267" r:id="rId21"/>
    <p:sldId id="281" r:id="rId22"/>
    <p:sldId id="278" r:id="rId23"/>
    <p:sldId id="266" r:id="rId24"/>
    <p:sldId id="282" r:id="rId2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0099CC"/>
    <a:srgbClr val="660066"/>
    <a:srgbClr val="660033"/>
    <a:srgbClr val="01515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7" autoAdjust="0"/>
    <p:restoredTop sz="94652" autoAdjust="0"/>
  </p:normalViewPr>
  <p:slideViewPr>
    <p:cSldViewPr>
      <p:cViewPr varScale="1">
        <p:scale>
          <a:sx n="85" d="100"/>
          <a:sy n="85" d="100"/>
        </p:scale>
        <p:origin x="12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DCE76-B1E3-42B1-A665-74FA09F34A28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47734-148E-48A4-A581-B3F3E92F1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4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7734-148E-48A4-A581-B3F3E92F11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3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CC765-E952-4BB0-BD82-96A4C12967C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06200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B45A-1676-4193-9232-81602119DD3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5527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58784-6A0B-4DC7-97EF-E910046E593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7068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DB5BB-8A0F-4EEF-BB6D-9DA36FD0125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877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548253-6D2A-4A18-87E0-53C8B728033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6646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AC7C9-A608-457A-9F7D-8F0D2CB9AEB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899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B92C9-C3E2-415E-A8FE-75EED97169A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7128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39917-C744-46E6-9BC8-5743C091C31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6621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C8B10-FB39-4B72-85DD-6B7EC9D7F4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2393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84065-3ACC-41FD-A4A1-9629CFC68ED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8733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190FE-D7E5-401C-8C86-2AE4670A7B2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9096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283720C-E78A-4E0F-BDC7-B7AF881D1CA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medium.com/coinmonks/stamps-nfts-a-big-future-market-d50be03cf6d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hilaquelymoi.blogspot.com/" TargetMode="External"/><Relationship Id="rId7" Type="http://schemas.openxmlformats.org/officeDocument/2006/relationships/hyperlink" Target="https://www.nhb.gov.sg/spm/exhibitions/seeing_is_believing_unusual_stamps_201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tes.google.com/site/seloshow/concept" TargetMode="External"/><Relationship Id="rId5" Type="http://schemas.openxmlformats.org/officeDocument/2006/relationships/hyperlink" Target="https://www.ottawaphilatelicsociety.org/resources/exhibits/different-and-unusual-stamps/" TargetMode="External"/><Relationship Id="rId4" Type="http://schemas.openxmlformats.org/officeDocument/2006/relationships/hyperlink" Target="http://www.eryx.it/dentelli/index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296083" y="1506828"/>
            <a:ext cx="6552728" cy="1800200"/>
          </a:xfrm>
        </p:spPr>
        <p:txBody>
          <a:bodyPr anchor="ctr"/>
          <a:lstStyle/>
          <a:p>
            <a:r>
              <a:rPr lang="es-UY" altLang="en-US" sz="5600" b="1" dirty="0" smtClean="0">
                <a:solidFill>
                  <a:srgbClr val="996633"/>
                </a:solidFill>
              </a:rPr>
              <a:t>More Unusual Worldwide Stamps</a:t>
            </a:r>
            <a:endParaRPr lang="es-ES" altLang="en-US" sz="5600" b="1" dirty="0">
              <a:solidFill>
                <a:srgbClr val="996633"/>
              </a:solidFill>
            </a:endParaRPr>
          </a:p>
        </p:txBody>
      </p:sp>
      <p:sp>
        <p:nvSpPr>
          <p:cNvPr id="2213" name="Rectangle 165"/>
          <p:cNvSpPr>
            <a:spLocks noChangeArrowheads="1"/>
          </p:cNvSpPr>
          <p:nvPr/>
        </p:nvSpPr>
        <p:spPr bwMode="auto">
          <a:xfrm>
            <a:off x="2200997" y="3401451"/>
            <a:ext cx="47429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UY" altLang="en-US" sz="2800" b="1" dirty="0" smtClean="0">
                <a:solidFill>
                  <a:srgbClr val="996633"/>
                </a:solidFill>
              </a:rPr>
              <a:t>Issued between 2019-2021</a:t>
            </a:r>
            <a:endParaRPr lang="es-ES" altLang="en-US" sz="2800" b="1" dirty="0">
              <a:solidFill>
                <a:srgbClr val="996633"/>
              </a:solidFill>
            </a:endParaRPr>
          </a:p>
        </p:txBody>
      </p:sp>
      <p:sp>
        <p:nvSpPr>
          <p:cNvPr id="6" name="Rectangle 165"/>
          <p:cNvSpPr>
            <a:spLocks noChangeArrowheads="1"/>
          </p:cNvSpPr>
          <p:nvPr/>
        </p:nvSpPr>
        <p:spPr bwMode="auto">
          <a:xfrm>
            <a:off x="2123728" y="4365104"/>
            <a:ext cx="489743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UY" altLang="en-US" sz="2000" b="1" dirty="0" smtClean="0">
                <a:solidFill>
                  <a:srgbClr val="996633"/>
                </a:solidFill>
              </a:rPr>
              <a:t>By Tom Fortunato</a:t>
            </a:r>
          </a:p>
          <a:p>
            <a:r>
              <a:rPr lang="es-UY" altLang="en-US" sz="2000" b="1" dirty="0" smtClean="0">
                <a:solidFill>
                  <a:srgbClr val="996633"/>
                </a:solidFill>
              </a:rPr>
              <a:t>A presentation for the Rochester Philatelic Association</a:t>
            </a:r>
            <a:endParaRPr lang="es-ES" altLang="en-US" sz="2000" b="1" dirty="0">
              <a:solidFill>
                <a:srgbClr val="99663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98" y="5013176"/>
            <a:ext cx="1190625" cy="1195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692694"/>
            <a:ext cx="2746648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09/07/2020</a:t>
            </a:r>
          </a:p>
          <a:p>
            <a:pPr marL="0" indent="0">
              <a:buNone/>
            </a:pPr>
            <a:r>
              <a:rPr lang="en-US" altLang="en-US" sz="2600" dirty="0" smtClean="0"/>
              <a:t>Liechtenstein</a:t>
            </a:r>
          </a:p>
          <a:p>
            <a:pPr marL="0" indent="0">
              <a:buNone/>
            </a:pPr>
            <a:r>
              <a:rPr lang="en-US" altLang="en-US" sz="2600" dirty="0" smtClean="0"/>
              <a:t>Promoting an eco-friendly environment is this stamp made of </a:t>
            </a:r>
            <a:r>
              <a:rPr lang="en-US" altLang="en-US" sz="2600" dirty="0"/>
              <a:t>polyester yarn thread </a:t>
            </a:r>
            <a:r>
              <a:rPr lang="en-US" altLang="en-US" sz="2600" dirty="0" smtClean="0"/>
              <a:t>originating from 3,100 600 ml. (about </a:t>
            </a:r>
            <a:r>
              <a:rPr lang="en-US" altLang="en-US" sz="2600" dirty="0"/>
              <a:t>20 </a:t>
            </a:r>
            <a:r>
              <a:rPr lang="en-US" altLang="en-US" sz="2600" dirty="0" smtClean="0"/>
              <a:t>ounce) recycled </a:t>
            </a:r>
            <a:r>
              <a:rPr lang="en-US" altLang="en-US" sz="2600" dirty="0"/>
              <a:t>PET </a:t>
            </a:r>
            <a:r>
              <a:rPr lang="en-US" altLang="en-US" sz="2600" dirty="0" smtClean="0"/>
              <a:t>lightweight polyester bottles.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40" y="1144214"/>
            <a:ext cx="5256584" cy="4641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12048" y="5785789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Issue of 40,000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40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4088" y="692695"/>
            <a:ext cx="3250704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10/23/2020</a:t>
            </a:r>
          </a:p>
          <a:p>
            <a:pPr marL="0" indent="0">
              <a:buNone/>
            </a:pPr>
            <a:r>
              <a:rPr lang="en-US" altLang="en-US" sz="2600" dirty="0" smtClean="0"/>
              <a:t>Austria</a:t>
            </a:r>
          </a:p>
          <a:p>
            <a:pPr marL="0" indent="0">
              <a:buNone/>
            </a:pPr>
            <a:r>
              <a:rPr lang="en-US" altLang="en-US" sz="2600" dirty="0" smtClean="0"/>
              <a:t>Forming an alpine ski tip, this stamp is made from the same plastic composite and aluminum as the real thing, given its shape, edging and 3 mm thickness by means of a CNC-controlled milling machine.    </a:t>
            </a:r>
            <a:r>
              <a:rPr lang="en-US" altLang="en-US" sz="1400" dirty="0" smtClean="0"/>
              <a:t>Issue of 150,000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62359"/>
            <a:ext cx="4536504" cy="4075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770045"/>
            <a:ext cx="1368152" cy="1467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4801140"/>
            <a:ext cx="2952328" cy="14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692695"/>
            <a:ext cx="7848872" cy="190606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04/13/2021 Estonia</a:t>
            </a:r>
          </a:p>
          <a:p>
            <a:pPr marL="0" indent="0">
              <a:buNone/>
            </a:pPr>
            <a:r>
              <a:rPr lang="en-US" altLang="en-US" sz="2600" dirty="0" smtClean="0"/>
              <a:t>Estonia Post has issued a special wooden souvenir sheet to commemorate the 100th Anniversary of the country’s </a:t>
            </a:r>
            <a:r>
              <a:rPr lang="en-US" altLang="en-US" sz="2600" dirty="0" err="1" smtClean="0"/>
              <a:t>Järvselja</a:t>
            </a:r>
            <a:r>
              <a:rPr lang="en-US" altLang="en-US" sz="2600" dirty="0" smtClean="0"/>
              <a:t> Nature Reserve.</a:t>
            </a: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29" y="2598761"/>
            <a:ext cx="60769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2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133" y="692696"/>
            <a:ext cx="2818656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05/20/2021</a:t>
            </a:r>
          </a:p>
          <a:p>
            <a:pPr marL="0" indent="0">
              <a:buNone/>
            </a:pPr>
            <a:r>
              <a:rPr lang="en-US" altLang="en-US" sz="2600" dirty="0" smtClean="0"/>
              <a:t>Estonia</a:t>
            </a:r>
          </a:p>
          <a:p>
            <a:pPr marL="0" indent="0">
              <a:buNone/>
            </a:pPr>
            <a:r>
              <a:rPr lang="en-US" altLang="en-US" sz="2600" dirty="0" smtClean="0"/>
              <a:t>This stamp featuring the common poppy has seeds affixed with a transparent circular plastic sticker in the center of each flower that can be planted to grow poppy plants.</a:t>
            </a: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692696"/>
            <a:ext cx="3107562" cy="5472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348880"/>
            <a:ext cx="270970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104" y="692695"/>
            <a:ext cx="3034680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06/05/2021</a:t>
            </a:r>
          </a:p>
          <a:p>
            <a:pPr marL="0" indent="0">
              <a:buNone/>
            </a:pPr>
            <a:r>
              <a:rPr lang="en-US" altLang="en-US" sz="2600" dirty="0" smtClean="0"/>
              <a:t>Turkey</a:t>
            </a:r>
          </a:p>
          <a:p>
            <a:pPr marL="0" indent="0">
              <a:buNone/>
            </a:pPr>
            <a:r>
              <a:rPr lang="en-US" altLang="en-US" sz="2600" dirty="0" smtClean="0"/>
              <a:t>World Environment Day stamp promoting recycling and printed on recycled paper.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5"/>
            <a:ext cx="4320480" cy="55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696443"/>
            <a:ext cx="7992888" cy="21493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09/02/2021 Switzerland</a:t>
            </a:r>
          </a:p>
          <a:p>
            <a:pPr marL="0" indent="0">
              <a:buNone/>
            </a:pPr>
            <a:r>
              <a:rPr lang="en-US" altLang="en-US" sz="2600" dirty="0" smtClean="0"/>
              <a:t>What else other than plain linen canvas could Swiss Post have used to promote the country’s commitment to art?  If a picture is worth 1,000 words, do you see a polar bear in a snow storm?</a:t>
            </a: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8" y="2845775"/>
            <a:ext cx="5652120" cy="3395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3258415"/>
            <a:ext cx="2044745" cy="25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133" y="692696"/>
            <a:ext cx="2818656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09/17/2021</a:t>
            </a:r>
          </a:p>
          <a:p>
            <a:pPr marL="0" indent="0">
              <a:buNone/>
            </a:pPr>
            <a:r>
              <a:rPr lang="en-US" altLang="en-US" sz="2600" dirty="0" smtClean="0"/>
              <a:t>Austria</a:t>
            </a:r>
          </a:p>
          <a:p>
            <a:pPr marL="0" indent="0">
              <a:buNone/>
            </a:pPr>
            <a:r>
              <a:rPr lang="en-US" altLang="en-US" sz="2600" dirty="0" smtClean="0"/>
              <a:t>A stamp made from the same materials as a pandemic mask: two layers of non-woven fiber were embroidered, laser cut to shape and finished with two stitched ear loops. </a:t>
            </a: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89" y="4264121"/>
            <a:ext cx="3075203" cy="1973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92" y="704233"/>
            <a:ext cx="1873498" cy="5533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16384"/>
            <a:ext cx="406199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2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7066" y="692695"/>
            <a:ext cx="3297725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09/20/2021</a:t>
            </a:r>
          </a:p>
          <a:p>
            <a:pPr marL="0" indent="0">
              <a:buNone/>
            </a:pPr>
            <a:r>
              <a:rPr lang="en-US" altLang="en-US" sz="2600" dirty="0" smtClean="0"/>
              <a:t>Spain</a:t>
            </a:r>
          </a:p>
          <a:p>
            <a:pPr marL="0" indent="0">
              <a:buNone/>
            </a:pPr>
            <a:r>
              <a:rPr lang="en-US" altLang="en-US" sz="2600" dirty="0" smtClean="0"/>
              <a:t>An homage to the 1970’s youngster decalcomania fad.  These </a:t>
            </a:r>
            <a:r>
              <a:rPr lang="en-US" altLang="en-US" sz="2600" dirty="0" smtClean="0"/>
              <a:t>tattoo stamps </a:t>
            </a:r>
            <a:r>
              <a:rPr lang="en-US" altLang="en-US" sz="2600" dirty="0" smtClean="0"/>
              <a:t>on cardboard are removable when moistened and stick to skin (or anything) by a turpentine layer on the stamp’s face. </a:t>
            </a:r>
            <a:r>
              <a:rPr lang="en-US" altLang="en-US" sz="2400" dirty="0"/>
              <a:t>[</a:t>
            </a:r>
            <a:r>
              <a:rPr lang="en-US" altLang="en-US" sz="2400" dirty="0" smtClean="0"/>
              <a:t>I </a:t>
            </a:r>
            <a:r>
              <a:rPr lang="en-US" altLang="en-US" sz="2400" dirty="0" smtClean="0">
                <a:latin typeface="ZDingbats" panose="05000600020000020004" pitchFamily="2" charset="0"/>
              </a:rPr>
              <a:t>¤</a:t>
            </a:r>
            <a:r>
              <a:rPr lang="en-US" altLang="en-US" sz="2400" dirty="0" smtClean="0"/>
              <a:t> Stamps]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38757"/>
            <a:ext cx="4475905" cy="325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4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696443"/>
            <a:ext cx="7992888" cy="21493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11/01/2021 Australia</a:t>
            </a:r>
          </a:p>
          <a:p>
            <a:pPr marL="0" indent="0">
              <a:buNone/>
            </a:pPr>
            <a:r>
              <a:rPr lang="en-US" altLang="en-US" sz="2600" dirty="0" smtClean="0"/>
              <a:t>Another in a limited edition “Impression Series” of 3D UV-curable resin stamps is this bonsai stamped first day cover.  Still available as of August 2022, the FDC retails for A$119.95 from Australia Post.           </a:t>
            </a:r>
            <a:r>
              <a:rPr lang="en-US" altLang="en-US" sz="1400" dirty="0" smtClean="0"/>
              <a:t>Issue of 150</a:t>
            </a:r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9" y="3068960"/>
            <a:ext cx="5486400" cy="3163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59" y="3068960"/>
            <a:ext cx="2198280" cy="31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696443"/>
            <a:ext cx="3816424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11/02/2021</a:t>
            </a:r>
          </a:p>
          <a:p>
            <a:pPr marL="0" indent="0">
              <a:buNone/>
            </a:pPr>
            <a:r>
              <a:rPr lang="en-US" altLang="en-US" sz="2600" dirty="0" smtClean="0"/>
              <a:t>Austria</a:t>
            </a:r>
          </a:p>
          <a:p>
            <a:pPr marL="0" indent="0">
              <a:buNone/>
            </a:pPr>
            <a:r>
              <a:rPr lang="en-US" altLang="en-US" sz="2600" dirty="0" smtClean="0"/>
              <a:t>A sold out limited edition Gold Doge semi-official item selling for €500 (about $600) when released is </a:t>
            </a:r>
            <a:r>
              <a:rPr lang="en-US" altLang="en-US" sz="2600" dirty="0"/>
              <a:t>this </a:t>
            </a:r>
            <a:r>
              <a:rPr lang="en-US" altLang="en-US" sz="2600" dirty="0" smtClean="0"/>
              <a:t>50,000 Euro cent </a:t>
            </a:r>
            <a:r>
              <a:rPr lang="en-US" altLang="en-US" sz="2600" dirty="0"/>
              <a:t>crypto </a:t>
            </a:r>
            <a:r>
              <a:rPr lang="en-US" altLang="en-US" sz="2600" dirty="0" smtClean="0"/>
              <a:t>stamp and a one </a:t>
            </a:r>
            <a:r>
              <a:rPr lang="en-US" altLang="en-US" sz="2600" dirty="0" err="1" smtClean="0"/>
              <a:t>Kinegram</a:t>
            </a:r>
            <a:r>
              <a:rPr lang="en-US" altLang="en-US" sz="2600" dirty="0" smtClean="0"/>
              <a:t> gold </a:t>
            </a:r>
            <a:r>
              <a:rPr lang="en-US" altLang="en-US" sz="2600" dirty="0"/>
              <a:t>bar </a:t>
            </a:r>
            <a:r>
              <a:rPr lang="en-US" altLang="en-US" sz="2600" dirty="0" smtClean="0"/>
              <a:t>with </a:t>
            </a:r>
            <a:r>
              <a:rPr lang="en-US" sz="2600" dirty="0" smtClean="0"/>
              <a:t>Lipizzaner security mark </a:t>
            </a:r>
            <a:r>
              <a:rPr lang="en-US" altLang="en-US" sz="2600" dirty="0" smtClean="0"/>
              <a:t>released </a:t>
            </a:r>
            <a:r>
              <a:rPr lang="en-US" altLang="en-US" sz="2600" dirty="0"/>
              <a:t>at </a:t>
            </a:r>
            <a:r>
              <a:rPr lang="en-US" altLang="en-US" sz="2600" dirty="0" smtClean="0"/>
              <a:t>the </a:t>
            </a:r>
            <a:r>
              <a:rPr lang="en-US" altLang="en-US" sz="2600" dirty="0"/>
              <a:t>NFT Art Fair in New </a:t>
            </a:r>
            <a:r>
              <a:rPr lang="en-US" altLang="en-US" sz="2600" dirty="0" smtClean="0"/>
              <a:t>York. </a:t>
            </a:r>
            <a:r>
              <a:rPr lang="en-US" altLang="en-US" sz="2600" dirty="0" smtClean="0">
                <a:hlinkClick r:id="rId2"/>
              </a:rPr>
              <a:t>(read more)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48680"/>
            <a:ext cx="4163897" cy="2732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884" y="3445070"/>
            <a:ext cx="2795989" cy="2795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307" y="3468751"/>
            <a:ext cx="1367577" cy="22536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3968" y="5913829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Issue of 1,000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07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4704"/>
            <a:ext cx="8147248" cy="547260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600" dirty="0" smtClean="0"/>
              <a:t>The Covid pandemic has not stopped postal administrations around the world from continuing to issue out-of-the-ordinary and unusual postage stamps.  Here’s a sampling of some of them.  Enjoy!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60687"/>
            <a:ext cx="5343525" cy="347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7995" y="2760687"/>
            <a:ext cx="2520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10/20/2020</a:t>
            </a:r>
          </a:p>
          <a:p>
            <a:r>
              <a:rPr lang="en-US" dirty="0" smtClean="0"/>
              <a:t>Austria semi-postal 3-ply “toilet paper” stamp drawing attention to “distance” and the relative sizes of recognizable objects.  Ten of these side-by side make 1 meter, the recommended safe length to stay apart from others.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2160" y="692696"/>
            <a:ext cx="2520280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10/25/2021</a:t>
            </a:r>
          </a:p>
          <a:p>
            <a:pPr marL="0" indent="0">
              <a:buNone/>
            </a:pPr>
            <a:r>
              <a:rPr lang="en-US" altLang="en-US" sz="2600" dirty="0" smtClean="0"/>
              <a:t>Austria</a:t>
            </a:r>
          </a:p>
          <a:p>
            <a:pPr marL="0" indent="0">
              <a:buNone/>
            </a:pPr>
            <a:r>
              <a:rPr lang="en-US" altLang="en-US" sz="2600" dirty="0" smtClean="0"/>
              <a:t>Tennis ball felt highlights this stamp honoring Austrian tennis great Dominic </a:t>
            </a:r>
            <a:r>
              <a:rPr lang="en-US" altLang="en-US" sz="2600" dirty="0" err="1" smtClean="0"/>
              <a:t>Thiem</a:t>
            </a:r>
            <a:r>
              <a:rPr lang="en-US" altLang="en-US" sz="2600" dirty="0" smtClean="0"/>
              <a:t>, ranked #3 in the world and winner of the 2020 Grand Slam US Open.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53" y="696014"/>
            <a:ext cx="5230205" cy="5145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1760" y="584169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Issue of 150,000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72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719347"/>
            <a:ext cx="2674640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11/04/2021</a:t>
            </a:r>
          </a:p>
          <a:p>
            <a:pPr marL="0" indent="0">
              <a:buNone/>
            </a:pPr>
            <a:r>
              <a:rPr lang="en-US" altLang="en-US" sz="2600" dirty="0" smtClean="0"/>
              <a:t>Switzerland</a:t>
            </a:r>
          </a:p>
          <a:p>
            <a:pPr marL="0" indent="0">
              <a:buNone/>
            </a:pPr>
            <a:r>
              <a:rPr lang="en-US" altLang="en-US" sz="2600" dirty="0" smtClean="0"/>
              <a:t>Depicting plasters (a.k.a. bandages), including their air holes, this issue honors 50 years of the humanitarian organization “Doctors Without Borders.”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719347"/>
            <a:ext cx="4209088" cy="4221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110379"/>
            <a:ext cx="2754000" cy="21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6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8138" y="696443"/>
            <a:ext cx="4752528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11/12/2021</a:t>
            </a:r>
          </a:p>
          <a:p>
            <a:pPr marL="0" indent="0">
              <a:buNone/>
            </a:pPr>
            <a:r>
              <a:rPr lang="en-US" altLang="en-US" sz="2600" dirty="0" smtClean="0"/>
              <a:t>Austria </a:t>
            </a:r>
          </a:p>
          <a:p>
            <a:pPr marL="0" indent="0">
              <a:buNone/>
            </a:pPr>
            <a:r>
              <a:rPr lang="en-US" altLang="en-US" sz="2600" dirty="0" smtClean="0"/>
              <a:t>Continues its series of woven stamp designs with this mitten shaped stamp combining cloth, cotton and polyester preparing for the upcoming winter chill.  The </a:t>
            </a:r>
            <a:r>
              <a:rPr lang="en-US" altLang="en-US" sz="2600" dirty="0"/>
              <a:t>textile material </a:t>
            </a:r>
            <a:r>
              <a:rPr lang="en-US" altLang="en-US" sz="2600" dirty="0" smtClean="0"/>
              <a:t>was pre-heated before printing to prevent shrinkage</a:t>
            </a:r>
            <a:r>
              <a:rPr lang="en-US" altLang="en-US" sz="2600" dirty="0"/>
              <a:t>. </a:t>
            </a:r>
            <a:r>
              <a:rPr lang="en-US" altLang="en-US" sz="2600" dirty="0" smtClean="0"/>
              <a:t>It untypically bears </a:t>
            </a:r>
            <a:r>
              <a:rPr lang="en-US" altLang="en-US" sz="2600" dirty="0"/>
              <a:t>its country’s name in English instead of the native German “</a:t>
            </a:r>
            <a:r>
              <a:rPr lang="en-US" altLang="en-US" sz="2600" dirty="0" err="1"/>
              <a:t>Österreich</a:t>
            </a:r>
            <a:r>
              <a:rPr lang="en-US" altLang="en-US" sz="2600" dirty="0"/>
              <a:t>.” </a:t>
            </a:r>
            <a:endParaRPr lang="en-US" altLang="en-US" sz="2600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80940"/>
            <a:ext cx="3216578" cy="557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8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692694"/>
            <a:ext cx="7848872" cy="324036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11/14/2021 Luxembourg</a:t>
            </a:r>
          </a:p>
          <a:p>
            <a:pPr marL="0" indent="0">
              <a:buNone/>
            </a:pPr>
            <a:r>
              <a:rPr lang="en-US" altLang="en-US" sz="2600" dirty="0" smtClean="0"/>
              <a:t>Shaped like a Mobius, Luxembourg issued a stamp in the shape of its pavilion at the United Arab Emirates Expo in Dubai.  It was sold in a strip of stamps that replicated the same shape within a clear Plexiglas souvenir container as seen below using </a:t>
            </a:r>
            <a:r>
              <a:rPr lang="en-US" altLang="en-US" sz="2600" dirty="0"/>
              <a:t>5 </a:t>
            </a:r>
            <a:r>
              <a:rPr lang="en-US" altLang="en-US" sz="2600" dirty="0" smtClean="0"/>
              <a:t>€0.80 real stamps on one side, 7 non-denominated images of the design on the other.</a:t>
            </a: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135" y="4077072"/>
            <a:ext cx="4078176" cy="2165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63" y="4051129"/>
            <a:ext cx="3631572" cy="2191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4575" y="5902351"/>
            <a:ext cx="1484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Issue of 2,500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202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916832"/>
            <a:ext cx="7848872" cy="417646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There are plenty more unusual stamps from this time period you can see.  Here are a few online resources to explore further…</a:t>
            </a:r>
          </a:p>
          <a:p>
            <a:pPr marL="0" indent="0">
              <a:buNone/>
            </a:pPr>
            <a:endParaRPr lang="en-US" altLang="en-US" sz="1000" dirty="0" smtClean="0"/>
          </a:p>
          <a:p>
            <a:r>
              <a:rPr lang="en-US" altLang="en-US" sz="1800" dirty="0" smtClean="0"/>
              <a:t>Blog</a:t>
            </a:r>
            <a:r>
              <a:rPr lang="en-US" altLang="en-US" sz="1800" dirty="0"/>
              <a:t>: </a:t>
            </a:r>
            <a:r>
              <a:rPr lang="en-US" altLang="en-US" sz="1800" dirty="0">
                <a:hlinkClick r:id="rId3"/>
              </a:rPr>
              <a:t>http://philaquelymoi.blogspot.com</a:t>
            </a:r>
            <a:r>
              <a:rPr lang="en-US" altLang="en-US" sz="1800" dirty="0" smtClean="0">
                <a:hlinkClick r:id="rId3"/>
              </a:rPr>
              <a:t>/</a:t>
            </a:r>
            <a:r>
              <a:rPr lang="en-US" altLang="en-US" sz="1800" dirty="0" smtClean="0"/>
              <a:t> </a:t>
            </a:r>
          </a:p>
          <a:p>
            <a:r>
              <a:rPr lang="en-US" altLang="en-US" sz="1800" dirty="0"/>
              <a:t>Web site: </a:t>
            </a:r>
            <a:r>
              <a:rPr lang="en-US" altLang="en-US" sz="1800" dirty="0">
                <a:hlinkClick r:id="rId4"/>
              </a:rPr>
              <a:t>http://</a:t>
            </a:r>
            <a:r>
              <a:rPr lang="en-US" altLang="en-US" sz="1800" dirty="0" smtClean="0">
                <a:hlinkClick r:id="rId4"/>
              </a:rPr>
              <a:t>www.eryx.it/dentelli/index.htm</a:t>
            </a:r>
            <a:endParaRPr lang="en-US" altLang="en-US" sz="1800" dirty="0" smtClean="0"/>
          </a:p>
          <a:p>
            <a:r>
              <a:rPr lang="en-US" altLang="en-US" sz="1800" dirty="0" smtClean="0"/>
              <a:t>Exhibit</a:t>
            </a:r>
            <a:r>
              <a:rPr lang="en-US" altLang="en-US" sz="1800" dirty="0"/>
              <a:t>:  </a:t>
            </a:r>
            <a:r>
              <a:rPr lang="en-US" altLang="en-US" sz="1800" dirty="0">
                <a:hlinkClick r:id="rId5"/>
              </a:rPr>
              <a:t>https://www.ottawaphilatelicsociety.org/resources/exhibits/different-and-unusual-stamps</a:t>
            </a:r>
            <a:r>
              <a:rPr lang="en-US" altLang="en-US" sz="1800" dirty="0" smtClean="0">
                <a:hlinkClick r:id="rId5"/>
              </a:rPr>
              <a:t>/</a:t>
            </a:r>
            <a:r>
              <a:rPr lang="en-US" altLang="en-US" sz="1800" dirty="0" smtClean="0"/>
              <a:t> </a:t>
            </a:r>
            <a:endParaRPr lang="en-US" altLang="en-US" sz="1800" dirty="0"/>
          </a:p>
          <a:p>
            <a:r>
              <a:rPr lang="en-US" altLang="en-US" sz="1800" dirty="0" smtClean="0"/>
              <a:t>Exhibit</a:t>
            </a:r>
            <a:r>
              <a:rPr lang="en-US" altLang="en-US" sz="1800" dirty="0"/>
              <a:t>: </a:t>
            </a:r>
            <a:r>
              <a:rPr lang="en-US" altLang="en-US" sz="1800" dirty="0">
                <a:hlinkClick r:id="rId6"/>
              </a:rPr>
              <a:t>https://</a:t>
            </a:r>
            <a:r>
              <a:rPr lang="en-US" altLang="en-US" sz="1800" dirty="0" smtClean="0">
                <a:hlinkClick r:id="rId6"/>
              </a:rPr>
              <a:t>sites.google.com/site/seloshow/concept</a:t>
            </a:r>
            <a:endParaRPr lang="en-US" altLang="en-US" sz="1800" dirty="0" smtClean="0"/>
          </a:p>
          <a:p>
            <a:r>
              <a:rPr lang="en-US" altLang="en-US" sz="1800" dirty="0" smtClean="0"/>
              <a:t>Singapore Philatelic </a:t>
            </a:r>
            <a:r>
              <a:rPr lang="en-US" altLang="en-US" sz="1800" dirty="0"/>
              <a:t>Museum Exhibition: </a:t>
            </a:r>
            <a:r>
              <a:rPr lang="en-US" altLang="en-US" sz="1800" dirty="0">
                <a:hlinkClick r:id="rId7"/>
              </a:rPr>
              <a:t>https://</a:t>
            </a:r>
            <a:r>
              <a:rPr lang="en-US" altLang="en-US" sz="1800" dirty="0" smtClean="0">
                <a:hlinkClick r:id="rId7"/>
              </a:rPr>
              <a:t>www.nhb.gov.sg/spm/exhibitions/seeing_is_believing_unusual_stamps_2013</a:t>
            </a:r>
            <a:endParaRPr lang="en-US" altLang="en-US" sz="1800" dirty="0" smtClean="0"/>
          </a:p>
          <a:p>
            <a:endParaRPr lang="en-US" altLang="en-US" sz="1800" dirty="0" smtClean="0"/>
          </a:p>
          <a:p>
            <a:endParaRPr lang="en-US" altLang="en-US" sz="2400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57654" y="836712"/>
            <a:ext cx="63007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 smtClean="0"/>
              <a:t>Thanks for watching!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308045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36096" y="692695"/>
            <a:ext cx="3178696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05/17/2019</a:t>
            </a:r>
          </a:p>
          <a:p>
            <a:pPr marL="0" indent="0">
              <a:buNone/>
            </a:pPr>
            <a:r>
              <a:rPr lang="en-US" altLang="en-US" sz="2600" dirty="0" smtClean="0"/>
              <a:t>Spain</a:t>
            </a:r>
          </a:p>
          <a:p>
            <a:pPr marL="0" indent="0">
              <a:buNone/>
            </a:pPr>
            <a:r>
              <a:rPr lang="en-US" altLang="en-US" sz="2600" dirty="0" smtClean="0"/>
              <a:t>Host to </a:t>
            </a:r>
            <a:r>
              <a:rPr lang="en-US" altLang="en-US" sz="2600" dirty="0"/>
              <a:t>the final four of the </a:t>
            </a:r>
            <a:r>
              <a:rPr lang="en-US" altLang="en-US" sz="2600" dirty="0" smtClean="0"/>
              <a:t>Basketball 2019 </a:t>
            </a:r>
            <a:r>
              <a:rPr lang="en-US" altLang="en-US" sz="2600" dirty="0" err="1" smtClean="0"/>
              <a:t>EuroLeague</a:t>
            </a:r>
            <a:r>
              <a:rPr lang="en-US" altLang="en-US" sz="2600" dirty="0" smtClean="0"/>
              <a:t> in Vitoria </a:t>
            </a:r>
            <a:r>
              <a:rPr lang="en-US" altLang="en-US" sz="2600" dirty="0" err="1" smtClean="0"/>
              <a:t>Gastiez</a:t>
            </a:r>
            <a:r>
              <a:rPr lang="en-US" altLang="en-US" sz="2600" dirty="0"/>
              <a:t>. Spalding made the official game ball</a:t>
            </a:r>
            <a:r>
              <a:rPr lang="en-US" altLang="en-US" sz="2600" dirty="0" smtClean="0"/>
              <a:t>.  Real basketball netting was used on the stamps, seen rising above the paper.  </a:t>
            </a: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37" y="2785047"/>
            <a:ext cx="4396154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36" y="713443"/>
            <a:ext cx="1492007" cy="2323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732536"/>
            <a:ext cx="1720561" cy="22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9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64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51449" y="692695"/>
                <a:ext cx="2952328" cy="554461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en-US" sz="2600" dirty="0" smtClean="0"/>
                  <a:t>08/30/2019</a:t>
                </a:r>
              </a:p>
              <a:p>
                <a:pPr marL="0" indent="0">
                  <a:buNone/>
                </a:pPr>
                <a:r>
                  <a:rPr lang="en-US" altLang="en-US" sz="2600" dirty="0" smtClean="0"/>
                  <a:t>Sierra Leone</a:t>
                </a:r>
              </a:p>
              <a:p>
                <a:pPr marL="0" indent="0">
                  <a:buNone/>
                </a:pPr>
                <a:r>
                  <a:rPr lang="en-US" altLang="en-US" sz="2600" dirty="0" smtClean="0"/>
                  <a:t>Commemorating Apollo 11’s 50</a:t>
                </a:r>
                <a:r>
                  <a:rPr lang="en-US" altLang="en-US" sz="2600" baseline="30000" dirty="0" smtClean="0"/>
                  <a:t>th</a:t>
                </a:r>
                <a:r>
                  <a:rPr lang="en-US" altLang="en-US" sz="2600" dirty="0" smtClean="0"/>
                  <a:t> anniversary issue on thick cardboard (1,400 gr/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en-US" sz="2600" b="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en-US" sz="26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600" dirty="0" smtClean="0"/>
                  <a:t>) with coin-like embossing and a reproduction of the lunar module’s plaque left on the moon’s surface.</a:t>
                </a:r>
              </a:p>
              <a:p>
                <a:pPr marL="0" indent="0">
                  <a:buNone/>
                </a:pPr>
                <a:endParaRPr lang="en-US" altLang="en-US" dirty="0"/>
              </a:p>
              <a:p>
                <a:pPr marL="0" indent="0">
                  <a:buNone/>
                </a:pPr>
                <a:endParaRPr lang="en-US" altLang="en-US" dirty="0" smtClean="0"/>
              </a:p>
              <a:p>
                <a:pPr marL="0" indent="0" algn="ctr"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1064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51449" y="692695"/>
                <a:ext cx="2952328" cy="5544616"/>
              </a:xfrm>
              <a:blipFill rotWithShape="0">
                <a:blip r:embed="rId2"/>
                <a:stretch>
                  <a:fillRect l="-3719" t="-1100" r="-6612" b="-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78898"/>
            <a:ext cx="4905693" cy="497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4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6678" y="692696"/>
            <a:ext cx="3093724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10/22/2019</a:t>
            </a:r>
          </a:p>
          <a:p>
            <a:pPr marL="0" indent="0">
              <a:buNone/>
            </a:pPr>
            <a:r>
              <a:rPr lang="en-US" altLang="en-US" sz="2600" dirty="0" smtClean="0"/>
              <a:t>Portugal</a:t>
            </a:r>
          </a:p>
          <a:p>
            <a:pPr marL="0" indent="0">
              <a:buNone/>
            </a:pPr>
            <a:r>
              <a:rPr lang="en-US" altLang="en-US" sz="2600" dirty="0" smtClean="0"/>
              <a:t>This Christmas issue has a small LED light within the Bethlehem star that is </a:t>
            </a:r>
            <a:r>
              <a:rPr lang="en-US" altLang="en-US" sz="2600" dirty="0"/>
              <a:t>activated </a:t>
            </a:r>
            <a:r>
              <a:rPr lang="en-US" altLang="en-US" sz="2600" dirty="0" smtClean="0"/>
              <a:t>through NFC </a:t>
            </a:r>
            <a:r>
              <a:rPr lang="en-US" altLang="en-US" sz="2600" dirty="0"/>
              <a:t>(near field communication) </a:t>
            </a:r>
            <a:r>
              <a:rPr lang="en-US" altLang="en-US" sz="2600" dirty="0" smtClean="0"/>
              <a:t>technology by touching it with a  smartphone, causing it to flash.</a:t>
            </a: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3" y="1317607"/>
            <a:ext cx="3279104" cy="4294794"/>
          </a:xfrm>
          <a:prstGeom prst="rect">
            <a:avLst/>
          </a:prstGeom>
        </p:spPr>
      </p:pic>
      <p:pic>
        <p:nvPicPr>
          <p:cNvPr id="6" name="Portugal LED stamp- world's first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4175" y="2069976"/>
            <a:ext cx="1534531" cy="2790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39573" y="4941168"/>
            <a:ext cx="110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(click image above in a .</a:t>
            </a:r>
            <a:r>
              <a:rPr lang="en-US" sz="1200" dirty="0" err="1" smtClean="0"/>
              <a:t>pptx</a:t>
            </a:r>
            <a:r>
              <a:rPr lang="en-US" sz="1200" dirty="0" smtClean="0"/>
              <a:t> to view animation)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7707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224" y="696443"/>
            <a:ext cx="3538736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03/20/2020</a:t>
            </a:r>
          </a:p>
          <a:p>
            <a:pPr marL="0" indent="0">
              <a:buNone/>
            </a:pPr>
            <a:r>
              <a:rPr lang="en-US" altLang="en-US" sz="2600" dirty="0" smtClean="0"/>
              <a:t>Spain</a:t>
            </a:r>
          </a:p>
          <a:p>
            <a:pPr marL="0" indent="0">
              <a:buNone/>
            </a:pPr>
            <a:r>
              <a:rPr lang="en-US" altLang="en-US" sz="2600" dirty="0" smtClean="0"/>
              <a:t>Two traditional foods from Spain’s northern coastal </a:t>
            </a:r>
            <a:r>
              <a:rPr lang="en-US" altLang="en-US" sz="2600" dirty="0" err="1" smtClean="0"/>
              <a:t>Austuria</a:t>
            </a:r>
            <a:r>
              <a:rPr lang="en-US" altLang="en-US" sz="2600" dirty="0" smtClean="0"/>
              <a:t> region are featured here, </a:t>
            </a:r>
            <a:r>
              <a:rPr lang="en-US" altLang="en-US" sz="2600" dirty="0" err="1" smtClean="0"/>
              <a:t>faba</a:t>
            </a:r>
            <a:r>
              <a:rPr lang="en-US" altLang="en-US" sz="2600" dirty="0" smtClean="0"/>
              <a:t> beans and apple cider.  Licking the yellowish dripping pouring into the glass will taste like the drink.  Afterwards, is it still a “mint” stamp?</a:t>
            </a: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64939"/>
            <a:ext cx="4267952" cy="55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9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4048" y="639457"/>
            <a:ext cx="3538736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04/03/2020</a:t>
            </a:r>
          </a:p>
          <a:p>
            <a:pPr marL="0" indent="0">
              <a:buNone/>
            </a:pPr>
            <a:r>
              <a:rPr lang="en-US" altLang="en-US" sz="2600" dirty="0" smtClean="0"/>
              <a:t>France</a:t>
            </a:r>
          </a:p>
          <a:p>
            <a:pPr marL="0" indent="0">
              <a:buNone/>
            </a:pPr>
            <a:r>
              <a:rPr lang="en-US" altLang="en-US" sz="2600" dirty="0" smtClean="0"/>
              <a:t>Four stamps (center row of stamps in the sheet) and eight labels (top and bottom rows) of sequential photographs combine to make a flip </a:t>
            </a:r>
            <a:r>
              <a:rPr lang="en-US" altLang="en-US" sz="2600" dirty="0"/>
              <a:t>book showing </a:t>
            </a:r>
            <a:r>
              <a:rPr lang="en-US" altLang="en-US" sz="2600" dirty="0" smtClean="0"/>
              <a:t>self-portraits </a:t>
            </a:r>
            <a:r>
              <a:rPr lang="en-US" altLang="en-US" sz="2600" dirty="0"/>
              <a:t>of </a:t>
            </a:r>
            <a:r>
              <a:rPr lang="en-US" altLang="en-US" sz="2600" dirty="0" smtClean="0"/>
              <a:t>Felix </a:t>
            </a:r>
            <a:r>
              <a:rPr lang="en-US" altLang="en-US" sz="2600" dirty="0" err="1"/>
              <a:t>Nadar</a:t>
            </a:r>
            <a:r>
              <a:rPr lang="en-US" altLang="en-US" sz="2600" dirty="0"/>
              <a:t> </a:t>
            </a:r>
            <a:r>
              <a:rPr lang="en-US" altLang="en-US" sz="2600" dirty="0" smtClean="0"/>
              <a:t>(1820-1910) turning in a 360 degree circle.</a:t>
            </a: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5" y="2420888"/>
            <a:ext cx="4128070" cy="3905932"/>
          </a:xfrm>
          <a:prstGeom prst="rect">
            <a:avLst/>
          </a:prstGeom>
        </p:spPr>
      </p:pic>
      <p:pic>
        <p:nvPicPr>
          <p:cNvPr id="4" name="France GIF Nad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9200" y="596390"/>
            <a:ext cx="1440160" cy="1670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924" y="1084883"/>
            <a:ext cx="734400" cy="69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0093" y="1016184"/>
            <a:ext cx="110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(click image at right in a .</a:t>
            </a:r>
            <a:r>
              <a:rPr lang="en-US" sz="1200" dirty="0" err="1" smtClean="0"/>
              <a:t>pptx</a:t>
            </a:r>
            <a:r>
              <a:rPr lang="en-US" sz="1200" dirty="0" smtClean="0"/>
              <a:t> to view animation)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30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669" y="707355"/>
            <a:ext cx="2967562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05/20/2020</a:t>
            </a:r>
          </a:p>
          <a:p>
            <a:pPr marL="0" indent="0">
              <a:buNone/>
            </a:pPr>
            <a:r>
              <a:rPr lang="en-US" altLang="en-US" sz="2600" dirty="0" smtClean="0"/>
              <a:t>Spain</a:t>
            </a:r>
          </a:p>
          <a:p>
            <a:pPr marL="0" indent="0">
              <a:buNone/>
            </a:pPr>
            <a:r>
              <a:rPr lang="en-US" altLang="en-US" sz="2600" dirty="0" smtClean="0"/>
              <a:t>This translucent polyester stamp replicates Spain’s national identity document, established in 1944, consisting of a unique ID number, signature, fingerprint, and photograph.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5000" contrast="-3000"/>
          </a:blip>
          <a:stretch>
            <a:fillRect/>
          </a:stretch>
        </p:blipFill>
        <p:spPr>
          <a:xfrm rot="16200000">
            <a:off x="5089458" y="-484960"/>
            <a:ext cx="1938098" cy="4176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231" y="2738536"/>
            <a:ext cx="4968552" cy="35164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1636" y="6082694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Issue of 160,000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25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6136" y="692695"/>
            <a:ext cx="2818656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06/11/2020</a:t>
            </a:r>
          </a:p>
          <a:p>
            <a:pPr marL="0" indent="0">
              <a:buNone/>
            </a:pPr>
            <a:r>
              <a:rPr lang="en-US" altLang="en-US" sz="2600" dirty="0" smtClean="0"/>
              <a:t>Spain</a:t>
            </a:r>
          </a:p>
          <a:p>
            <a:pPr marL="0" indent="0">
              <a:buNone/>
            </a:pPr>
            <a:r>
              <a:rPr lang="en-US" altLang="en-US" sz="2600" dirty="0" smtClean="0"/>
              <a:t>The </a:t>
            </a:r>
            <a:r>
              <a:rPr lang="en-US" altLang="en-US" sz="2600" dirty="0"/>
              <a:t>Jack of Spades, </a:t>
            </a:r>
            <a:r>
              <a:rPr lang="en-US" altLang="en-US" sz="2600" dirty="0" smtClean="0"/>
              <a:t>Knight </a:t>
            </a:r>
            <a:r>
              <a:rPr lang="en-US" altLang="en-US" sz="2600" dirty="0"/>
              <a:t>of Cups, </a:t>
            </a:r>
            <a:r>
              <a:rPr lang="en-US" altLang="en-US" sz="2600" dirty="0" smtClean="0"/>
              <a:t>King </a:t>
            </a:r>
            <a:r>
              <a:rPr lang="en-US" altLang="en-US" sz="2600" dirty="0"/>
              <a:t>of Wands and </a:t>
            </a:r>
            <a:r>
              <a:rPr lang="en-US" altLang="en-US" sz="2600" dirty="0" smtClean="0"/>
              <a:t>Ace </a:t>
            </a:r>
            <a:r>
              <a:rPr lang="en-US" altLang="en-US" sz="2600" dirty="0"/>
              <a:t>of </a:t>
            </a:r>
            <a:r>
              <a:rPr lang="en-US" altLang="en-US" sz="2600" dirty="0" smtClean="0"/>
              <a:t>Pentacles are on this set honoring the </a:t>
            </a:r>
            <a:r>
              <a:rPr lang="en-US" altLang="en-US" sz="2600" dirty="0" err="1" smtClean="0"/>
              <a:t>Naipas</a:t>
            </a:r>
            <a:r>
              <a:rPr lang="en-US" altLang="en-US" sz="2600" dirty="0" smtClean="0"/>
              <a:t> Heraclius Fournier card manufacturer founded in 1870.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45533"/>
            <a:ext cx="5040560" cy="48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9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5938</TotalTime>
  <Words>976</Words>
  <Application>Microsoft Office PowerPoint</Application>
  <PresentationFormat>On-screen Show (4:3)</PresentationFormat>
  <Paragraphs>93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 Math</vt:lpstr>
      <vt:lpstr>ZDingbats</vt:lpstr>
      <vt:lpstr>Diseño predeterminado</vt:lpstr>
      <vt:lpstr>More Unusual Worldwide Stamps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Tom Fortunato</cp:lastModifiedBy>
  <cp:revision>772</cp:revision>
  <dcterms:created xsi:type="dcterms:W3CDTF">2010-05-23T14:28:12Z</dcterms:created>
  <dcterms:modified xsi:type="dcterms:W3CDTF">2022-08-21T22:08:21Z</dcterms:modified>
</cp:coreProperties>
</file>