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0" r:id="rId6"/>
    <p:sldId id="268" r:id="rId7"/>
    <p:sldId id="267" r:id="rId8"/>
    <p:sldId id="266" r:id="rId9"/>
    <p:sldId id="263" r:id="rId10"/>
    <p:sldId id="265" r:id="rId11"/>
    <p:sldId id="264" r:id="rId12"/>
    <p:sldId id="262" r:id="rId13"/>
    <p:sldId id="261" r:id="rId14"/>
    <p:sldId id="273" r:id="rId15"/>
    <p:sldId id="272" r:id="rId16"/>
    <p:sldId id="271" r:id="rId17"/>
    <p:sldId id="270"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7" d="100"/>
          <a:sy n="87" d="100"/>
        </p:scale>
        <p:origin x="12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871AD6-436E-46AB-A2C8-AD898F911E4D}"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210208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1AD6-436E-46AB-A2C8-AD898F911E4D}"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20780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1AD6-436E-46AB-A2C8-AD898F911E4D}"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8017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871AD6-436E-46AB-A2C8-AD898F911E4D}"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127815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871AD6-436E-46AB-A2C8-AD898F911E4D}"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31502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871AD6-436E-46AB-A2C8-AD898F911E4D}"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391931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871AD6-436E-46AB-A2C8-AD898F911E4D}"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5247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871AD6-436E-46AB-A2C8-AD898F911E4D}"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256348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1AD6-436E-46AB-A2C8-AD898F911E4D}"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155575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1AD6-436E-46AB-A2C8-AD898F911E4D}"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114489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71AD6-436E-46AB-A2C8-AD898F911E4D}"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DC6C6-B167-40AC-81BE-962DAC3D9A20}" type="slidenum">
              <a:rPr lang="en-US" smtClean="0"/>
              <a:t>‹#›</a:t>
            </a:fld>
            <a:endParaRPr lang="en-US"/>
          </a:p>
        </p:txBody>
      </p:sp>
    </p:spTree>
    <p:extLst>
      <p:ext uri="{BB962C8B-B14F-4D97-AF65-F5344CB8AC3E}">
        <p14:creationId xmlns:p14="http://schemas.microsoft.com/office/powerpoint/2010/main" val="185909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1AD6-436E-46AB-A2C8-AD898F911E4D}" type="datetimeFigureOut">
              <a:rPr lang="en-US" smtClean="0"/>
              <a:t>4/8/2023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DC6C6-B167-40AC-81BE-962DAC3D9A20}" type="slidenum">
              <a:rPr lang="en-US" smtClean="0"/>
              <a:t>‹#›</a:t>
            </a:fld>
            <a:endParaRPr lang="en-US"/>
          </a:p>
        </p:txBody>
      </p:sp>
    </p:spTree>
    <p:extLst>
      <p:ext uri="{BB962C8B-B14F-4D97-AF65-F5344CB8AC3E}">
        <p14:creationId xmlns:p14="http://schemas.microsoft.com/office/powerpoint/2010/main" val="216816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7.jpeg"/><Relationship Id="rId5" Type="http://schemas.openxmlformats.org/officeDocument/2006/relationships/image" Target="../media/image4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9.jpeg"/><Relationship Id="rId4" Type="http://schemas.openxmlformats.org/officeDocument/2006/relationships/image" Target="../media/image58.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5076"/>
            <a:ext cx="9144000" cy="2387600"/>
          </a:xfrm>
        </p:spPr>
        <p:txBody>
          <a:bodyPr/>
          <a:lstStyle/>
          <a:p>
            <a:r>
              <a:rPr lang="en-US" dirty="0" smtClean="0">
                <a:solidFill>
                  <a:srgbClr val="FFFF00"/>
                </a:solidFill>
                <a:latin typeface="Adobe Fan Heiti Std B" panose="020B0700000000000000" pitchFamily="34" charset="-128"/>
                <a:ea typeface="Adobe Fan Heiti Std B" panose="020B0700000000000000" pitchFamily="34" charset="-128"/>
              </a:rPr>
              <a:t>Stamps of</a:t>
            </a:r>
            <a:br>
              <a:rPr lang="en-US" dirty="0" smtClean="0">
                <a:solidFill>
                  <a:srgbClr val="FFFF00"/>
                </a:solidFill>
                <a:latin typeface="Adobe Fan Heiti Std B" panose="020B0700000000000000" pitchFamily="34" charset="-128"/>
                <a:ea typeface="Adobe Fan Heiti Std B" panose="020B0700000000000000" pitchFamily="34" charset="-128"/>
              </a:rPr>
            </a:br>
            <a:r>
              <a:rPr lang="en-US" dirty="0" smtClean="0">
                <a:solidFill>
                  <a:srgbClr val="FFFF00"/>
                </a:solidFill>
                <a:latin typeface="Adobe Fan Heiti Std B" panose="020B0700000000000000" pitchFamily="34" charset="-128"/>
                <a:ea typeface="Adobe Fan Heiti Std B" panose="020B0700000000000000" pitchFamily="34" charset="-128"/>
              </a:rPr>
              <a:t>Unique Materials</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3" name="Subtitle 2"/>
          <p:cNvSpPr>
            <a:spLocks noGrp="1"/>
          </p:cNvSpPr>
          <p:nvPr>
            <p:ph type="subTitle" idx="1"/>
          </p:nvPr>
        </p:nvSpPr>
        <p:spPr>
          <a:xfrm>
            <a:off x="1524000" y="3668618"/>
            <a:ext cx="9144000" cy="2186492"/>
          </a:xfrm>
        </p:spPr>
        <p:txBody>
          <a:bodyPr>
            <a:normAutofit/>
          </a:bodyPr>
          <a:lstStyle/>
          <a:p>
            <a:r>
              <a:rPr lang="en-US" sz="3200" dirty="0" smtClean="0">
                <a:solidFill>
                  <a:srgbClr val="FFFF00"/>
                </a:solidFill>
                <a:latin typeface="Adobe Fan Heiti Std B" panose="020B0700000000000000" pitchFamily="34" charset="-128"/>
                <a:ea typeface="Adobe Fan Heiti Std B" panose="020B0700000000000000" pitchFamily="34" charset="-128"/>
              </a:rPr>
              <a:t>by</a:t>
            </a:r>
          </a:p>
          <a:p>
            <a:r>
              <a:rPr lang="en-US" sz="3200" dirty="0" smtClean="0">
                <a:solidFill>
                  <a:srgbClr val="FFFF00"/>
                </a:solidFill>
                <a:latin typeface="Adobe Fan Heiti Std B" panose="020B0700000000000000" pitchFamily="34" charset="-128"/>
                <a:ea typeface="Adobe Fan Heiti Std B" panose="020B0700000000000000" pitchFamily="34" charset="-128"/>
              </a:rPr>
              <a:t>Kelly Armstrong</a:t>
            </a:r>
          </a:p>
          <a:p>
            <a:endParaRPr lang="en-US" dirty="0" smtClean="0">
              <a:solidFill>
                <a:srgbClr val="FFFF00"/>
              </a:solidFill>
              <a:latin typeface="Adobe Fan Heiti Std B" panose="020B0700000000000000" pitchFamily="34" charset="-128"/>
              <a:ea typeface="Adobe Fan Heiti Std B" panose="020B0700000000000000" pitchFamily="34" charset="-128"/>
            </a:endParaRPr>
          </a:p>
          <a:p>
            <a:r>
              <a:rPr lang="en-US" dirty="0" smtClean="0">
                <a:solidFill>
                  <a:srgbClr val="FFFF00"/>
                </a:solidFill>
                <a:latin typeface="Adobe Fan Heiti Std B" panose="020B0700000000000000" pitchFamily="34" charset="-128"/>
                <a:ea typeface="Adobe Fan Heiti Std B" panose="020B0700000000000000" pitchFamily="34" charset="-128"/>
              </a:rPr>
              <a:t>A 2023 Presentation for the Rochester Philatelic Association.</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81364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9107" y="3098192"/>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27A-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4824771" y="3826696"/>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28-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6110704" y="5689235"/>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29-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29" y="639572"/>
            <a:ext cx="3479744" cy="22880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05" y="642729"/>
            <a:ext cx="3459076" cy="2284894"/>
          </a:xfrm>
          <a:prstGeom prst="rect">
            <a:avLst/>
          </a:prstGeom>
        </p:spPr>
      </p:pic>
      <p:sp>
        <p:nvSpPr>
          <p:cNvPr id="8" name="Subtitle 2"/>
          <p:cNvSpPr txBox="1">
            <a:spLocks/>
          </p:cNvSpPr>
          <p:nvPr/>
        </p:nvSpPr>
        <p:spPr>
          <a:xfrm>
            <a:off x="7109179" y="3047390"/>
            <a:ext cx="2524128"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27B- Hong Kong</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699" y="3826696"/>
            <a:ext cx="2384341" cy="23458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6422" y="3704829"/>
            <a:ext cx="1463652" cy="2345807"/>
          </a:xfrm>
          <a:prstGeom prst="rect">
            <a:avLst/>
          </a:prstGeom>
        </p:spPr>
      </p:pic>
    </p:spTree>
    <p:extLst>
      <p:ext uri="{BB962C8B-B14F-4D97-AF65-F5344CB8AC3E}">
        <p14:creationId xmlns:p14="http://schemas.microsoft.com/office/powerpoint/2010/main" val="94611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0618" y="2682588"/>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30-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4172666" y="2765291"/>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31-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7926663" y="269866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32-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1401806" y="6126035"/>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33-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857" y="436905"/>
            <a:ext cx="3797606" cy="22216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3862" y="3484495"/>
            <a:ext cx="1899876" cy="257042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930" y="3453480"/>
            <a:ext cx="1902909" cy="25704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3031" y="3453480"/>
            <a:ext cx="3855364" cy="2508392"/>
          </a:xfrm>
          <a:prstGeom prst="rect">
            <a:avLst/>
          </a:prstGeom>
        </p:spPr>
      </p:pic>
      <p:sp>
        <p:nvSpPr>
          <p:cNvPr id="12" name="Subtitle 2"/>
          <p:cNvSpPr txBox="1">
            <a:spLocks/>
          </p:cNvSpPr>
          <p:nvPr/>
        </p:nvSpPr>
        <p:spPr>
          <a:xfrm>
            <a:off x="4001390" y="6126364"/>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34-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13" name="Subtitle 2"/>
          <p:cNvSpPr txBox="1">
            <a:spLocks/>
          </p:cNvSpPr>
          <p:nvPr/>
        </p:nvSpPr>
        <p:spPr>
          <a:xfrm>
            <a:off x="7664561" y="6046591"/>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35-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520" y="575427"/>
            <a:ext cx="1652350" cy="203604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561" y="436905"/>
            <a:ext cx="2928192" cy="2231242"/>
          </a:xfrm>
          <a:prstGeom prst="rect">
            <a:avLst/>
          </a:prstGeom>
        </p:spPr>
      </p:pic>
    </p:spTree>
    <p:extLst>
      <p:ext uri="{BB962C8B-B14F-4D97-AF65-F5344CB8AC3E}">
        <p14:creationId xmlns:p14="http://schemas.microsoft.com/office/powerpoint/2010/main" val="219464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482" y="3021171"/>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36-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3892125" y="3309931"/>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37-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2683344" y="6117549"/>
            <a:ext cx="2618524"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38- Faroe Islands</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8063046" y="6117548"/>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39- Netherlands</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61" y="1244400"/>
            <a:ext cx="1665383" cy="16820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387" y="330505"/>
            <a:ext cx="3371464" cy="29190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344" y="3853607"/>
            <a:ext cx="2790825" cy="2143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575" y="529497"/>
            <a:ext cx="3938930" cy="5467235"/>
          </a:xfrm>
          <a:prstGeom prst="rect">
            <a:avLst/>
          </a:prstGeom>
        </p:spPr>
      </p:pic>
    </p:spTree>
    <p:extLst>
      <p:ext uri="{BB962C8B-B14F-4D97-AF65-F5344CB8AC3E}">
        <p14:creationId xmlns:p14="http://schemas.microsoft.com/office/powerpoint/2010/main" val="139886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2569" y="3507810"/>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40- Spain</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6150404" y="378122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41- </a:t>
            </a:r>
            <a:r>
              <a:rPr lang="en-US" dirty="0" smtClean="0">
                <a:solidFill>
                  <a:srgbClr val="FFFF00"/>
                </a:solidFill>
                <a:latin typeface="Adobe Fan Heiti Std B" panose="020B0700000000000000" pitchFamily="34" charset="-128"/>
                <a:ea typeface="Adobe Fan Heiti Std B" panose="020B0700000000000000" pitchFamily="34" charset="-128"/>
              </a:rPr>
              <a:t>Bhutan</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129" y="441447"/>
            <a:ext cx="5764539" cy="326352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323498588"/>
              </p:ext>
            </p:extLst>
          </p:nvPr>
        </p:nvGraphicFramePr>
        <p:xfrm>
          <a:off x="1986054" y="448340"/>
          <a:ext cx="1737019" cy="2939571"/>
        </p:xfrm>
        <a:graphic>
          <a:graphicData uri="http://schemas.openxmlformats.org/presentationml/2006/ole">
            <mc:AlternateContent xmlns:mc="http://schemas.openxmlformats.org/markup-compatibility/2006">
              <mc:Choice xmlns:v="urn:schemas-microsoft-com:vml" Requires="v">
                <p:oleObj spid="_x0000_s1034" r:id="rId4" imgW="3136320" imgH="5307840" progId="">
                  <p:embed/>
                </p:oleObj>
              </mc:Choice>
              <mc:Fallback>
                <p:oleObj r:id="rId4" imgW="3136320" imgH="5307840" progId="">
                  <p:embed/>
                  <p:pic>
                    <p:nvPicPr>
                      <p:cNvPr id="0" name=""/>
                      <p:cNvPicPr/>
                      <p:nvPr/>
                    </p:nvPicPr>
                    <p:blipFill>
                      <a:blip r:embed="rId5"/>
                      <a:stretch>
                        <a:fillRect/>
                      </a:stretch>
                    </p:blipFill>
                    <p:spPr>
                      <a:xfrm>
                        <a:off x="1986054" y="448340"/>
                        <a:ext cx="1737019" cy="2939571"/>
                      </a:xfrm>
                      <a:prstGeom prst="rect">
                        <a:avLst/>
                      </a:prstGeom>
                    </p:spPr>
                  </p:pic>
                </p:oleObj>
              </mc:Fallback>
            </mc:AlternateContent>
          </a:graphicData>
        </a:graphic>
      </p:graphicFrame>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4180" y="4277185"/>
            <a:ext cx="2994841" cy="190580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816" y="4277185"/>
            <a:ext cx="3663752" cy="1905808"/>
          </a:xfrm>
          <a:prstGeom prst="rect">
            <a:avLst/>
          </a:prstGeom>
        </p:spPr>
      </p:pic>
      <p:sp>
        <p:nvSpPr>
          <p:cNvPr id="12" name="Subtitle 2"/>
          <p:cNvSpPr txBox="1">
            <a:spLocks/>
          </p:cNvSpPr>
          <p:nvPr/>
        </p:nvSpPr>
        <p:spPr>
          <a:xfrm>
            <a:off x="6634698" y="625925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43-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13" name="Subtitle 2"/>
          <p:cNvSpPr txBox="1">
            <a:spLocks/>
          </p:cNvSpPr>
          <p:nvPr/>
        </p:nvSpPr>
        <p:spPr>
          <a:xfrm>
            <a:off x="2939606" y="6271942"/>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42- </a:t>
            </a:r>
            <a:r>
              <a:rPr lang="en-US" dirty="0" smtClean="0">
                <a:solidFill>
                  <a:srgbClr val="FFFF00"/>
                </a:solidFill>
                <a:latin typeface="Adobe Fan Heiti Std B" panose="020B0700000000000000" pitchFamily="34" charset="-128"/>
                <a:ea typeface="Adobe Fan Heiti Std B" panose="020B0700000000000000" pitchFamily="34" charset="-128"/>
              </a:rPr>
              <a:t>Croatia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51693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8194" y="3033945"/>
            <a:ext cx="2836025"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44- Liechtenstein</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6895315" y="3405958"/>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45-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1082824" y="6103476"/>
            <a:ext cx="3060658"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46- Gibraltar</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8194" y="918080"/>
            <a:ext cx="2836026" cy="19587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885" y="394286"/>
            <a:ext cx="2602845" cy="28458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450" y="4050662"/>
            <a:ext cx="3114413" cy="18957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0072" y="4050662"/>
            <a:ext cx="3014896" cy="189573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5243" y="4055015"/>
            <a:ext cx="2940861" cy="1891377"/>
          </a:xfrm>
          <a:prstGeom prst="rect">
            <a:avLst/>
          </a:prstGeom>
        </p:spPr>
      </p:pic>
      <p:sp>
        <p:nvSpPr>
          <p:cNvPr id="11" name="Subtitle 2"/>
          <p:cNvSpPr txBox="1">
            <a:spLocks/>
          </p:cNvSpPr>
          <p:nvPr/>
        </p:nvSpPr>
        <p:spPr>
          <a:xfrm>
            <a:off x="8580896" y="610782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48-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12" name="Subtitle 2"/>
          <p:cNvSpPr txBox="1">
            <a:spLocks/>
          </p:cNvSpPr>
          <p:nvPr/>
        </p:nvSpPr>
        <p:spPr>
          <a:xfrm>
            <a:off x="4985526" y="6103476"/>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47- Croatia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81479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89109" y="5355264"/>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49- Belgium</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8130066" y="535526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50- Tonga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783" y="1595156"/>
            <a:ext cx="5549096" cy="36286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8" y="978105"/>
            <a:ext cx="6021090" cy="4245694"/>
          </a:xfrm>
          <a:prstGeom prst="rect">
            <a:avLst/>
          </a:prstGeom>
        </p:spPr>
      </p:pic>
    </p:spTree>
    <p:extLst>
      <p:ext uri="{BB962C8B-B14F-4D97-AF65-F5344CB8AC3E}">
        <p14:creationId xmlns:p14="http://schemas.microsoft.com/office/powerpoint/2010/main" val="405235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56944" y="2342187"/>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51- Tonga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7610537" y="2342187"/>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52- Tonga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2536222" y="6099894"/>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53- Tonga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7702776" y="609644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54- Tonga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715" y="633932"/>
            <a:ext cx="4873419" cy="163289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716" y="3988106"/>
            <a:ext cx="5127000" cy="202162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9619" y="2790540"/>
            <a:ext cx="4470303" cy="3219188"/>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2755868479"/>
              </p:ext>
            </p:extLst>
          </p:nvPr>
        </p:nvGraphicFramePr>
        <p:xfrm>
          <a:off x="6242506" y="633931"/>
          <a:ext cx="4897416" cy="1632889"/>
        </p:xfrm>
        <a:graphic>
          <a:graphicData uri="http://schemas.openxmlformats.org/presentationml/2006/ole">
            <mc:AlternateContent xmlns:mc="http://schemas.openxmlformats.org/markup-compatibility/2006">
              <mc:Choice xmlns:v="urn:schemas-microsoft-com:vml" Requires="v">
                <p:oleObj spid="_x0000_s2057" r:id="rId6" imgW="6209280" imgH="2069640" progId="">
                  <p:embed/>
                </p:oleObj>
              </mc:Choice>
              <mc:Fallback>
                <p:oleObj r:id="rId6" imgW="6209280" imgH="2069640" progId="">
                  <p:embed/>
                  <p:pic>
                    <p:nvPicPr>
                      <p:cNvPr id="0" name=""/>
                      <p:cNvPicPr/>
                      <p:nvPr/>
                    </p:nvPicPr>
                    <p:blipFill>
                      <a:blip r:embed="rId7"/>
                      <a:stretch>
                        <a:fillRect/>
                      </a:stretch>
                    </p:blipFill>
                    <p:spPr>
                      <a:xfrm>
                        <a:off x="6242506" y="633931"/>
                        <a:ext cx="4897416" cy="1632889"/>
                      </a:xfrm>
                      <a:prstGeom prst="rect">
                        <a:avLst/>
                      </a:prstGeom>
                    </p:spPr>
                  </p:pic>
                </p:oleObj>
              </mc:Fallback>
            </mc:AlternateContent>
          </a:graphicData>
        </a:graphic>
      </p:graphicFrame>
    </p:spTree>
    <p:extLst>
      <p:ext uri="{BB962C8B-B14F-4D97-AF65-F5344CB8AC3E}">
        <p14:creationId xmlns:p14="http://schemas.microsoft.com/office/powerpoint/2010/main" val="301868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3638" y="6326681"/>
            <a:ext cx="3603759"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55- Ukraine Issues</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7843" y="110169"/>
            <a:ext cx="4069534" cy="33991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8005" y="3627236"/>
            <a:ext cx="3689499" cy="269944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93" y="398468"/>
            <a:ext cx="4227004" cy="42399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959" y="3624311"/>
            <a:ext cx="3783953" cy="2676649"/>
          </a:xfrm>
          <a:prstGeom prst="rect">
            <a:avLst/>
          </a:prstGeom>
        </p:spPr>
      </p:pic>
    </p:spTree>
    <p:extLst>
      <p:ext uri="{BB962C8B-B14F-4D97-AF65-F5344CB8AC3E}">
        <p14:creationId xmlns:p14="http://schemas.microsoft.com/office/powerpoint/2010/main" val="239462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684" y="3039467"/>
            <a:ext cx="10972800" cy="763485"/>
          </a:xfrm>
        </p:spPr>
        <p:txBody>
          <a:bodyPr>
            <a:noAutofit/>
          </a:bodyPr>
          <a:lstStyle/>
          <a:p>
            <a:r>
              <a:rPr lang="en-US" sz="6000" dirty="0" smtClean="0">
                <a:solidFill>
                  <a:srgbClr val="FFFF00"/>
                </a:solidFill>
                <a:latin typeface="Adobe Fan Heiti Std B" panose="020B0700000000000000" pitchFamily="34" charset="-128"/>
                <a:ea typeface="Adobe Fan Heiti Std B" panose="020B0700000000000000" pitchFamily="34" charset="-128"/>
              </a:rPr>
              <a:t>Much more to come!</a:t>
            </a:r>
            <a:endParaRPr lang="en-US" sz="6000"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725869" y="6330079"/>
            <a:ext cx="11271499" cy="3687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dirty="0" smtClean="0">
                <a:solidFill>
                  <a:srgbClr val="FFFF00"/>
                </a:solidFill>
                <a:latin typeface="Adobe Fan Heiti Std B" panose="020B0700000000000000" pitchFamily="34" charset="-128"/>
                <a:ea typeface="Adobe Fan Heiti Std B" panose="020B0700000000000000" pitchFamily="34" charset="-128"/>
              </a:rPr>
              <a:t>Background by Vecteezy.com</a:t>
            </a:r>
            <a:endParaRPr lang="en-US" sz="1600" dirty="0">
              <a:solidFill>
                <a:srgbClr val="FF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358382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4684" y="681856"/>
            <a:ext cx="6644415" cy="596101"/>
          </a:xfrm>
        </p:spPr>
        <p:txBody>
          <a:bodyPr>
            <a:normAutofit lnSpcReduction="10000"/>
          </a:bodyPr>
          <a:lstStyle/>
          <a:p>
            <a:r>
              <a:rPr lang="en-US" sz="4000" dirty="0" smtClean="0">
                <a:solidFill>
                  <a:srgbClr val="FFFF00"/>
                </a:solidFill>
                <a:latin typeface="Adobe Fan Heiti Std B" panose="020B0700000000000000" pitchFamily="34" charset="-128"/>
                <a:ea typeface="Adobe Fan Heiti Std B" panose="020B0700000000000000" pitchFamily="34" charset="-128"/>
              </a:rPr>
              <a:t>Introduction</a:t>
            </a:r>
            <a:endParaRPr lang="en-US" sz="4000" dirty="0">
              <a:solidFill>
                <a:srgbClr val="FFFF00"/>
              </a:solidFill>
              <a:latin typeface="Adobe Fan Heiti Std B" panose="020B0700000000000000" pitchFamily="34" charset="-128"/>
              <a:ea typeface="Adobe Fan Heiti Std B" panose="020B0700000000000000"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723" y="3612085"/>
            <a:ext cx="4010140" cy="27651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723" y="803105"/>
            <a:ext cx="4010140" cy="2770997"/>
          </a:xfrm>
          <a:prstGeom prst="rect">
            <a:avLst/>
          </a:prstGeom>
        </p:spPr>
      </p:pic>
      <p:sp>
        <p:nvSpPr>
          <p:cNvPr id="6" name="Subtitle 2"/>
          <p:cNvSpPr txBox="1">
            <a:spLocks/>
          </p:cNvSpPr>
          <p:nvPr/>
        </p:nvSpPr>
        <p:spPr>
          <a:xfrm>
            <a:off x="440676" y="1497104"/>
            <a:ext cx="7216048" cy="4880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solidFill>
                  <a:srgbClr val="FFFF00"/>
                </a:solidFill>
                <a:latin typeface="Adobe Fan Heiti Std B" panose="020B0700000000000000" pitchFamily="34" charset="-128"/>
                <a:ea typeface="Adobe Fan Heiti Std B" panose="020B0700000000000000" pitchFamily="34" charset="-128"/>
              </a:rPr>
              <a:t>For more than a century postage stamps were, for the most part, all the same being printed on paper.  But things changed in the 1960s when countries started experimenting by using other materials as substrates and/or embellishing paper in ways never before seen.  Such creations have exploded onto the philatelic marketplace and continue into today.  Here is a small sample of them.</a:t>
            </a:r>
            <a:endParaRPr lang="en-US" sz="3200" dirty="0">
              <a:solidFill>
                <a:srgbClr val="FF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02306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3692" y="5898428"/>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1- Thailand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7159258" y="2791500"/>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 Malaysia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7282951" y="603732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3- Malaysia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384" y="803366"/>
            <a:ext cx="3762605" cy="49428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5530" y="607323"/>
            <a:ext cx="5351444" cy="21127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134" y="3297771"/>
            <a:ext cx="3609622" cy="2660379"/>
          </a:xfrm>
          <a:prstGeom prst="rect">
            <a:avLst/>
          </a:prstGeom>
        </p:spPr>
      </p:pic>
    </p:spTree>
    <p:extLst>
      <p:ext uri="{BB962C8B-B14F-4D97-AF65-F5344CB8AC3E}">
        <p14:creationId xmlns:p14="http://schemas.microsoft.com/office/powerpoint/2010/main" val="353883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3932" y="2635445"/>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4- Portugal</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6488201" y="2553924"/>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5- Switzerland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7554718" y="5821190"/>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7- China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752" y="3544908"/>
            <a:ext cx="2318206" cy="22006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282" y="3544908"/>
            <a:ext cx="2373893" cy="2200616"/>
          </a:xfrm>
          <a:prstGeom prst="rect">
            <a:avLst/>
          </a:prstGeom>
        </p:spPr>
      </p:pic>
      <p:sp>
        <p:nvSpPr>
          <p:cNvPr id="11" name="Subtitle 2"/>
          <p:cNvSpPr txBox="1">
            <a:spLocks/>
          </p:cNvSpPr>
          <p:nvPr/>
        </p:nvSpPr>
        <p:spPr>
          <a:xfrm>
            <a:off x="2534819" y="5855197"/>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6- Switzerland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740" y="3568850"/>
            <a:ext cx="4277944" cy="217667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528" y="599669"/>
            <a:ext cx="2321556" cy="189574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200" y="599669"/>
            <a:ext cx="2346217" cy="1895743"/>
          </a:xfrm>
          <a:prstGeom prst="rect">
            <a:avLst/>
          </a:prstGeom>
        </p:spPr>
      </p:pic>
    </p:spTree>
    <p:extLst>
      <p:ext uri="{BB962C8B-B14F-4D97-AF65-F5344CB8AC3E}">
        <p14:creationId xmlns:p14="http://schemas.microsoft.com/office/powerpoint/2010/main" val="308963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8966" y="2294203"/>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8- Spain</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7101293" y="5047588"/>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9- Singapore</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4912280" y="568530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10- Hong Kong</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8718" y="692452"/>
            <a:ext cx="1964484" cy="14006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640" y="2953888"/>
            <a:ext cx="3202640" cy="321632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596261715"/>
              </p:ext>
            </p:extLst>
          </p:nvPr>
        </p:nvGraphicFramePr>
        <p:xfrm>
          <a:off x="5493977" y="1014641"/>
          <a:ext cx="5618621" cy="3878493"/>
        </p:xfrm>
        <a:graphic>
          <a:graphicData uri="http://schemas.openxmlformats.org/presentationml/2006/ole">
            <mc:AlternateContent xmlns:mc="http://schemas.openxmlformats.org/markup-compatibility/2006">
              <mc:Choice xmlns:v="urn:schemas-microsoft-com:vml" Requires="v">
                <p:oleObj spid="_x0000_s3079" r:id="rId5" imgW="7212600" imgH="4977720" progId="">
                  <p:embed/>
                </p:oleObj>
              </mc:Choice>
              <mc:Fallback>
                <p:oleObj r:id="rId5" imgW="7212600" imgH="4977720" progId="">
                  <p:embed/>
                  <p:pic>
                    <p:nvPicPr>
                      <p:cNvPr id="0" name=""/>
                      <p:cNvPicPr/>
                      <p:nvPr/>
                    </p:nvPicPr>
                    <p:blipFill>
                      <a:blip r:embed="rId6"/>
                      <a:stretch>
                        <a:fillRect/>
                      </a:stretch>
                    </p:blipFill>
                    <p:spPr>
                      <a:xfrm>
                        <a:off x="5493977" y="1014641"/>
                        <a:ext cx="5618621" cy="3878493"/>
                      </a:xfrm>
                      <a:prstGeom prst="rect">
                        <a:avLst/>
                      </a:prstGeom>
                    </p:spPr>
                  </p:pic>
                </p:oleObj>
              </mc:Fallback>
            </mc:AlternateContent>
          </a:graphicData>
        </a:graphic>
      </p:graphicFrame>
    </p:spTree>
    <p:extLst>
      <p:ext uri="{BB962C8B-B14F-4D97-AF65-F5344CB8AC3E}">
        <p14:creationId xmlns:p14="http://schemas.microsoft.com/office/powerpoint/2010/main" val="45232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031" y="384654"/>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11- Thailand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5477653" y="3240434"/>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12- China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3334430" y="401056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13- North Korea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3805724" y="5846642"/>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14- Bhutan</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384" y="384654"/>
            <a:ext cx="2605765" cy="31781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372" y="481149"/>
            <a:ext cx="3723701" cy="30816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598" y="3723701"/>
            <a:ext cx="2469832" cy="25180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083" y="3811837"/>
            <a:ext cx="5712763" cy="2429936"/>
          </a:xfrm>
          <a:prstGeom prst="rect">
            <a:avLst/>
          </a:prstGeom>
        </p:spPr>
      </p:pic>
    </p:spTree>
    <p:extLst>
      <p:ext uri="{BB962C8B-B14F-4D97-AF65-F5344CB8AC3E}">
        <p14:creationId xmlns:p14="http://schemas.microsoft.com/office/powerpoint/2010/main" val="36670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9591" y="4462940"/>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15-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2974032" y="6052628"/>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18- Iceland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8343324" y="298729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17- Armenia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4996198" y="3065671"/>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16- Thailand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161" y="720404"/>
            <a:ext cx="2618849" cy="36026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180" y="720404"/>
            <a:ext cx="1646025" cy="22668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9854" y="3548938"/>
            <a:ext cx="4030408" cy="284694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5373" y="775687"/>
            <a:ext cx="2499891" cy="2133240"/>
          </a:xfrm>
          <a:prstGeom prst="rect">
            <a:avLst/>
          </a:prstGeom>
        </p:spPr>
      </p:pic>
    </p:spTree>
    <p:extLst>
      <p:ext uri="{BB962C8B-B14F-4D97-AF65-F5344CB8AC3E}">
        <p14:creationId xmlns:p14="http://schemas.microsoft.com/office/powerpoint/2010/main" val="335570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601" y="816640"/>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19- France</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7721580" y="6081795"/>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22- Spain</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2924393" y="6081794"/>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21- Gibraltar</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7622610" y="3288213"/>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20- Thailand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6252" y="502283"/>
            <a:ext cx="3558448" cy="37471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860" y="816640"/>
            <a:ext cx="3861488" cy="23597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602" y="4118877"/>
            <a:ext cx="3902670" cy="18511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326" y="4365841"/>
            <a:ext cx="6120123" cy="1604180"/>
          </a:xfrm>
          <a:prstGeom prst="rect">
            <a:avLst/>
          </a:prstGeom>
        </p:spPr>
      </p:pic>
    </p:spTree>
    <p:extLst>
      <p:ext uri="{BB962C8B-B14F-4D97-AF65-F5344CB8AC3E}">
        <p14:creationId xmlns:p14="http://schemas.microsoft.com/office/powerpoint/2010/main" val="200230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8578" y="990328"/>
            <a:ext cx="2403987" cy="483267"/>
          </a:xfrm>
        </p:spPr>
        <p:txBody>
          <a:bodyPr>
            <a:normAutofit/>
          </a:bodyPr>
          <a:lstStyle/>
          <a:p>
            <a:r>
              <a:rPr lang="en-US" dirty="0" smtClean="0">
                <a:solidFill>
                  <a:srgbClr val="FFFF00"/>
                </a:solidFill>
                <a:latin typeface="Adobe Fan Heiti Std B" panose="020B0700000000000000" pitchFamily="34" charset="-128"/>
                <a:ea typeface="Adobe Fan Heiti Std B" panose="020B0700000000000000" pitchFamily="34" charset="-128"/>
              </a:rPr>
              <a:t>23-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4" name="Subtitle 2"/>
          <p:cNvSpPr txBox="1">
            <a:spLocks/>
          </p:cNvSpPr>
          <p:nvPr/>
        </p:nvSpPr>
        <p:spPr>
          <a:xfrm>
            <a:off x="5574128" y="2953600"/>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24- Switzerland</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5" name="Subtitle 2"/>
          <p:cNvSpPr txBox="1">
            <a:spLocks/>
          </p:cNvSpPr>
          <p:nvPr/>
        </p:nvSpPr>
        <p:spPr>
          <a:xfrm>
            <a:off x="3835505" y="3722579"/>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25-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sp>
        <p:nvSpPr>
          <p:cNvPr id="6" name="Subtitle 2"/>
          <p:cNvSpPr txBox="1">
            <a:spLocks/>
          </p:cNvSpPr>
          <p:nvPr/>
        </p:nvSpPr>
        <p:spPr>
          <a:xfrm>
            <a:off x="4239932" y="5812332"/>
            <a:ext cx="2403987" cy="4832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rgbClr val="FFFF00"/>
                </a:solidFill>
                <a:latin typeface="Adobe Fan Heiti Std B" panose="020B0700000000000000" pitchFamily="34" charset="-128"/>
                <a:ea typeface="Adobe Fan Heiti Std B" panose="020B0700000000000000" pitchFamily="34" charset="-128"/>
              </a:rPr>
              <a:t>26- Austria</a:t>
            </a:r>
            <a:endParaRPr lang="en-US" dirty="0">
              <a:solidFill>
                <a:srgbClr val="FFFF00"/>
              </a:solidFill>
              <a:latin typeface="Adobe Fan Heiti Std B" panose="020B0700000000000000" pitchFamily="34" charset="-128"/>
              <a:ea typeface="Adobe Fan Heiti Std B" panose="020B0700000000000000"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115" y="578135"/>
            <a:ext cx="2286000" cy="28098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746" y="3652047"/>
            <a:ext cx="4553707" cy="26055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3477" y="578135"/>
            <a:ext cx="2188596" cy="28098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267" y="3700674"/>
            <a:ext cx="2693663" cy="2508278"/>
          </a:xfrm>
          <a:prstGeom prst="rect">
            <a:avLst/>
          </a:prstGeom>
        </p:spPr>
      </p:pic>
    </p:spTree>
    <p:extLst>
      <p:ext uri="{BB962C8B-B14F-4D97-AF65-F5344CB8AC3E}">
        <p14:creationId xmlns:p14="http://schemas.microsoft.com/office/powerpoint/2010/main" val="216122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208</Words>
  <Application>Microsoft Office PowerPoint</Application>
  <PresentationFormat>Widescreen</PresentationFormat>
  <Paragraphs>65</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3" baseType="lpstr">
      <vt:lpstr>Adobe Fan Heiti Std B</vt:lpstr>
      <vt:lpstr>Arial</vt:lpstr>
      <vt:lpstr>Calibri</vt:lpstr>
      <vt:lpstr>Calibri Light</vt:lpstr>
      <vt:lpstr>Office Theme</vt:lpstr>
      <vt:lpstr>Stamps of Unique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Stamps of Unique Materials</dc:title>
  <dc:creator>Tom Fortunato</dc:creator>
  <cp:lastModifiedBy>Tom Fortunato</cp:lastModifiedBy>
  <cp:revision>25</cp:revision>
  <dcterms:created xsi:type="dcterms:W3CDTF">2023-04-07T21:27:30Z</dcterms:created>
  <dcterms:modified xsi:type="dcterms:W3CDTF">2023-04-08T14:40:08Z</dcterms:modified>
</cp:coreProperties>
</file>