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3"/>
  </p:notesMasterIdLst>
  <p:handoutMasterIdLst>
    <p:handoutMasterId r:id="rId24"/>
  </p:handoutMasterIdLst>
  <p:sldIdLst>
    <p:sldId id="256" r:id="rId2"/>
    <p:sldId id="257" r:id="rId3"/>
    <p:sldId id="304" r:id="rId4"/>
    <p:sldId id="291" r:id="rId5"/>
    <p:sldId id="303" r:id="rId6"/>
    <p:sldId id="301" r:id="rId7"/>
    <p:sldId id="302" r:id="rId8"/>
    <p:sldId id="306" r:id="rId9"/>
    <p:sldId id="307" r:id="rId10"/>
    <p:sldId id="285" r:id="rId11"/>
    <p:sldId id="287" r:id="rId12"/>
    <p:sldId id="288" r:id="rId13"/>
    <p:sldId id="290" r:id="rId14"/>
    <p:sldId id="289" r:id="rId15"/>
    <p:sldId id="305" r:id="rId16"/>
    <p:sldId id="294" r:id="rId17"/>
    <p:sldId id="298" r:id="rId18"/>
    <p:sldId id="297" r:id="rId19"/>
    <p:sldId id="295" r:id="rId20"/>
    <p:sldId id="308" r:id="rId21"/>
    <p:sldId id="300"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4" autoAdjust="0"/>
    <p:restoredTop sz="94660"/>
  </p:normalViewPr>
  <p:slideViewPr>
    <p:cSldViewPr snapToGrid="0">
      <p:cViewPr varScale="1">
        <p:scale>
          <a:sx n="86" d="100"/>
          <a:sy n="86" d="100"/>
        </p:scale>
        <p:origin x="11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526B335-F43C-4238-B992-A70BF6D5F874}" type="datetimeFigureOut">
              <a:rPr lang="en-US" smtClean="0"/>
              <a:t>8/5/2026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E5FB737-E673-4D2C-91D1-D5F75154B160}" type="slidenum">
              <a:rPr lang="en-US" smtClean="0"/>
              <a:t>‹#›</a:t>
            </a:fld>
            <a:endParaRPr lang="en-US"/>
          </a:p>
        </p:txBody>
      </p:sp>
    </p:spTree>
    <p:extLst>
      <p:ext uri="{BB962C8B-B14F-4D97-AF65-F5344CB8AC3E}">
        <p14:creationId xmlns:p14="http://schemas.microsoft.com/office/powerpoint/2010/main" val="2745834602"/>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29B8BF-96A5-44D4-94B5-398C876DC672}" type="datetimeFigureOut">
              <a:rPr lang="en-US" smtClean="0"/>
              <a:t>8/5/2026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D32635-2467-47B4-AB40-CEC237B504EF}" type="slidenum">
              <a:rPr lang="en-US" smtClean="0"/>
              <a:t>‹#›</a:t>
            </a:fld>
            <a:endParaRPr lang="en-US"/>
          </a:p>
        </p:txBody>
      </p:sp>
    </p:spTree>
    <p:extLst>
      <p:ext uri="{BB962C8B-B14F-4D97-AF65-F5344CB8AC3E}">
        <p14:creationId xmlns:p14="http://schemas.microsoft.com/office/powerpoint/2010/main" val="64552770"/>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6569135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5E818E-B796-D076-DF6D-7448CFE51D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88ACF2-8B3A-2B82-F98A-FB098917C7F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AD7246F-5139-DDCA-1F4E-2A3B945063A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4726222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4C9CEC-E9D1-3F11-5DDA-07CC460CD1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482FD6-E21B-CB3F-90FD-D0C0957A74C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9CE7E8F-5175-9C17-C390-7F8A06AFD3D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634125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FC7189-0CF7-9FFA-5E82-1FCC635488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F001F1-DB93-EAA3-676D-EB0E7A69FD8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E5B0121-3F6B-8250-6DC2-01C009D7202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4023236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8113E5-E098-3F01-98EE-A8BA560957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407BB4-9970-6CE7-FDE3-15D77A5A62D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AC8B5DD-43B9-FFF0-5224-AB63A583D89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9077452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DEB3E-73A4-975D-D9FA-E05E657019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5AAD15-27E9-4AA8-3F33-3547E9F862D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06BE625-0FAA-6F2F-F6B9-53A3045B5E0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1029603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60D098-5DE8-E025-E301-8F7E0DD12A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FF6D7F-5ABE-8C7F-7506-9689248D707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EAB6249-7C9F-1D8B-60BC-87DDFD8E6A7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7513070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ABF548-8C83-5D26-6D21-DBB3ADF256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FDA708-4813-E51E-FBA5-52BA1B7575D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928EDDC-B86F-887E-9119-E12BB52CE92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5651248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8CB2C5-2B88-FB66-798A-4606F4C693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B17F9A-136B-792C-7B72-DEB1282E6D5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656E6E2-97EE-B055-03D0-5050E05514A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6807012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7B68D-1673-E628-AD5C-2798B7BF6C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14B51D-D224-FABD-54FF-679F66CB69B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D3F38AA-4C9E-5952-FF05-42EF16BE042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2922147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4A5F7C-1244-CAFE-EDCE-DB85CBA5A3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682CB7-63D3-C420-7AF3-8716AD8F597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D7B92E5-8DD1-C3D0-4191-AA898CF3911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5517783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6444516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B32BD0-E7E7-CBC8-A5FA-1DC2022303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77A6DF-9D3F-92A6-7B34-B68EA4A5830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336FE09-CC12-94DE-703D-459CD453F85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2963948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C422E0-B505-A30C-4A0A-C53DCD3920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8AE067-BEA0-8474-23E3-54D7435D34B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D397CBC-7561-6B4F-E4FA-50F0297FD60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3970368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924630-45C7-0CF5-E088-3C38DF26B2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9E8B04-87CE-8F7A-9A27-B62F40C39D6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EEB9EB3-9793-5646-EC43-1B369D9F219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5582685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6F2209-3784-D65B-58BC-A6BFDDB78B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C5EAF2-7B90-A747-259C-1414FC2D375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854CF71-57FE-03AF-53FC-D8F2BFA5295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505498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36BEBD-ED48-B022-DF5E-2FD1EABAF2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D5907A-D6D3-ED31-1EC1-81E8296F6CB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B8CD5E2-C923-D1DD-0E7F-ED8527D60C3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9748771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24E518-C2A5-51E4-B745-5876E38A22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371FC9-3C22-B00D-CAA9-B35BF588B3A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9C93972-6D45-51D8-97C6-08CC03713B3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7251984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C8C52-2435-C7FD-0BDE-01A62DC843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A2A4A8-71BE-D5C0-9987-64CC4B4B7A1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9FFF38C-01E5-B3BC-FCEE-899B54E1BC9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5494674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918DF6-DB37-F2C2-EED5-12D1561EEB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6739CB-F6C3-5AFB-3D9B-D71D9BC0A27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FE5B200-DDF2-D8DF-7325-B648AA16434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4448061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71F1E2-CAB5-BDD8-3746-15290D1AB1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031206-FCC5-FB70-88EF-CB5F98ED8BF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321B7D9-8194-F2AD-AB52-066DE88DA3D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86922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010DF79-0B8D-4278-81D4-D0F8159DB439}" type="datetime1">
              <a:rPr lang="en-US" smtClean="0"/>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F38B2C-097A-4D9E-A4A0-C76673CED790}" type="slidenum">
              <a:rPr lang="en-US" smtClean="0"/>
              <a:t>‹#›</a:t>
            </a:fld>
            <a:endParaRPr lang="en-US"/>
          </a:p>
        </p:txBody>
      </p:sp>
    </p:spTree>
    <p:extLst>
      <p:ext uri="{BB962C8B-B14F-4D97-AF65-F5344CB8AC3E}">
        <p14:creationId xmlns:p14="http://schemas.microsoft.com/office/powerpoint/2010/main" val="21101935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A2D3C86-24CF-4865-BC7A-87ACB6BD21AC}" type="datetime1">
              <a:rPr lang="en-US" smtClean="0"/>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F38B2C-097A-4D9E-A4A0-C76673CED790}" type="slidenum">
              <a:rPr lang="en-US" smtClean="0"/>
              <a:t>‹#›</a:t>
            </a:fld>
            <a:endParaRPr lang="en-US"/>
          </a:p>
        </p:txBody>
      </p:sp>
    </p:spTree>
    <p:extLst>
      <p:ext uri="{BB962C8B-B14F-4D97-AF65-F5344CB8AC3E}">
        <p14:creationId xmlns:p14="http://schemas.microsoft.com/office/powerpoint/2010/main" val="7589523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21CFF9F-F579-4F47-81E3-E17BC55062CD}" type="datetime1">
              <a:rPr lang="en-US" smtClean="0"/>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F38B2C-097A-4D9E-A4A0-C76673CED790}" type="slidenum">
              <a:rPr lang="en-US" smtClean="0"/>
              <a:t>‹#›</a:t>
            </a:fld>
            <a:endParaRPr lang="en-US"/>
          </a:p>
        </p:txBody>
      </p:sp>
    </p:spTree>
    <p:extLst>
      <p:ext uri="{BB962C8B-B14F-4D97-AF65-F5344CB8AC3E}">
        <p14:creationId xmlns:p14="http://schemas.microsoft.com/office/powerpoint/2010/main" val="23499774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26E14E5-89F3-40CE-BDD4-A40A70AA4882}" type="datetime1">
              <a:rPr lang="en-US" smtClean="0"/>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F38B2C-097A-4D9E-A4A0-C76673CED790}" type="slidenum">
              <a:rPr lang="en-US" smtClean="0"/>
              <a:t>‹#›</a:t>
            </a:fld>
            <a:endParaRPr lang="en-US"/>
          </a:p>
        </p:txBody>
      </p:sp>
    </p:spTree>
    <p:extLst>
      <p:ext uri="{BB962C8B-B14F-4D97-AF65-F5344CB8AC3E}">
        <p14:creationId xmlns:p14="http://schemas.microsoft.com/office/powerpoint/2010/main" val="732712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9404FAD-5B87-4BF0-8C87-84FD4FBF4AF2}" type="datetime1">
              <a:rPr lang="en-US" smtClean="0"/>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F38B2C-097A-4D9E-A4A0-C76673CED790}" type="slidenum">
              <a:rPr lang="en-US" smtClean="0"/>
              <a:t>‹#›</a:t>
            </a:fld>
            <a:endParaRPr lang="en-US"/>
          </a:p>
        </p:txBody>
      </p:sp>
    </p:spTree>
    <p:extLst>
      <p:ext uri="{BB962C8B-B14F-4D97-AF65-F5344CB8AC3E}">
        <p14:creationId xmlns:p14="http://schemas.microsoft.com/office/powerpoint/2010/main" val="12570171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91C797F-0059-4FCF-8D5F-657644B8D91B}" type="datetime1">
              <a:rPr lang="en-US" smtClean="0"/>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F38B2C-097A-4D9E-A4A0-C76673CED790}" type="slidenum">
              <a:rPr lang="en-US" smtClean="0"/>
              <a:t>‹#›</a:t>
            </a:fld>
            <a:endParaRPr lang="en-US"/>
          </a:p>
        </p:txBody>
      </p:sp>
    </p:spTree>
    <p:extLst>
      <p:ext uri="{BB962C8B-B14F-4D97-AF65-F5344CB8AC3E}">
        <p14:creationId xmlns:p14="http://schemas.microsoft.com/office/powerpoint/2010/main" val="27826749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4055E85-9DDB-472A-BE63-9E4E57924D4D}" type="datetime1">
              <a:rPr lang="en-US" smtClean="0"/>
              <a:t>8/5/2026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BF38B2C-097A-4D9E-A4A0-C76673CED790}" type="slidenum">
              <a:rPr lang="en-US" smtClean="0"/>
              <a:t>‹#›</a:t>
            </a:fld>
            <a:endParaRPr lang="en-US"/>
          </a:p>
        </p:txBody>
      </p:sp>
    </p:spTree>
    <p:extLst>
      <p:ext uri="{BB962C8B-B14F-4D97-AF65-F5344CB8AC3E}">
        <p14:creationId xmlns:p14="http://schemas.microsoft.com/office/powerpoint/2010/main" val="10462112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DA96DF6-68B6-40DE-ABEA-8D7C7AD2D041}" type="datetime1">
              <a:rPr lang="en-US" smtClean="0"/>
              <a:t>8/5/2026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BF38B2C-097A-4D9E-A4A0-C76673CED790}" type="slidenum">
              <a:rPr lang="en-US" smtClean="0"/>
              <a:t>‹#›</a:t>
            </a:fld>
            <a:endParaRPr lang="en-US"/>
          </a:p>
        </p:txBody>
      </p:sp>
    </p:spTree>
    <p:extLst>
      <p:ext uri="{BB962C8B-B14F-4D97-AF65-F5344CB8AC3E}">
        <p14:creationId xmlns:p14="http://schemas.microsoft.com/office/powerpoint/2010/main" val="12162323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F00C7D-C94D-4A0A-85B9-A99E57B1A92B}" type="datetime1">
              <a:rPr lang="en-US" smtClean="0"/>
              <a:t>8/5/2026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BF38B2C-097A-4D9E-A4A0-C76673CED790}" type="slidenum">
              <a:rPr lang="en-US" smtClean="0"/>
              <a:t>‹#›</a:t>
            </a:fld>
            <a:endParaRPr lang="en-US"/>
          </a:p>
        </p:txBody>
      </p:sp>
    </p:spTree>
    <p:extLst>
      <p:ext uri="{BB962C8B-B14F-4D97-AF65-F5344CB8AC3E}">
        <p14:creationId xmlns:p14="http://schemas.microsoft.com/office/powerpoint/2010/main" val="19531440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2FD0FC0-0025-42F0-A635-6E8EC8E77CDA}" type="datetime1">
              <a:rPr lang="en-US" smtClean="0"/>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F38B2C-097A-4D9E-A4A0-C76673CED790}" type="slidenum">
              <a:rPr lang="en-US" smtClean="0"/>
              <a:t>‹#›</a:t>
            </a:fld>
            <a:endParaRPr lang="en-US"/>
          </a:p>
        </p:txBody>
      </p:sp>
    </p:spTree>
    <p:extLst>
      <p:ext uri="{BB962C8B-B14F-4D97-AF65-F5344CB8AC3E}">
        <p14:creationId xmlns:p14="http://schemas.microsoft.com/office/powerpoint/2010/main" val="18489215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591856F-742B-499B-A25A-629E09640262}" type="datetime1">
              <a:rPr lang="en-US" smtClean="0"/>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F38B2C-097A-4D9E-A4A0-C76673CED790}" type="slidenum">
              <a:rPr lang="en-US" smtClean="0"/>
              <a:t>‹#›</a:t>
            </a:fld>
            <a:endParaRPr lang="en-US"/>
          </a:p>
        </p:txBody>
      </p:sp>
    </p:spTree>
    <p:extLst>
      <p:ext uri="{BB962C8B-B14F-4D97-AF65-F5344CB8AC3E}">
        <p14:creationId xmlns:p14="http://schemas.microsoft.com/office/powerpoint/2010/main" val="21719889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43EF8E-0532-4477-85B1-B1153A4CF93C}" type="datetime1">
              <a:rPr lang="en-US" smtClean="0"/>
              <a:t>8/5/2026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F38B2C-097A-4D9E-A4A0-C76673CED790}" type="slidenum">
              <a:rPr lang="en-US" smtClean="0"/>
              <a:t>‹#›</a:t>
            </a:fld>
            <a:endParaRPr lang="en-US"/>
          </a:p>
        </p:txBody>
      </p:sp>
    </p:spTree>
    <p:extLst>
      <p:ext uri="{BB962C8B-B14F-4D97-AF65-F5344CB8AC3E}">
        <p14:creationId xmlns:p14="http://schemas.microsoft.com/office/powerpoint/2010/main" val="28583835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hyperlink" Target="https://learningaboutstamps.org/" TargetMode="External"/></Relationships>
</file>

<file path=ppt/slides/_rels/slide1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jpg"/><Relationship Id="rId7" Type="http://schemas.openxmlformats.org/officeDocument/2006/relationships/hyperlink" Target="https://info.mysticstamp.com/learn/a-quick-guide-to-perforation-gauges-and-how-to-use-them-in-stamp-collecting/" TargetMode="External"/><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23.emf"/><Relationship Id="rId5" Type="http://schemas.openxmlformats.org/officeDocument/2006/relationships/oleObject" Target="../embeddings/oleObject5.bin"/><Relationship Id="rId4" Type="http://schemas.openxmlformats.org/officeDocument/2006/relationships/image" Target="../media/image22.gif"/></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hyperlink" Target="https://www.philatelicfoundation.org/educational-resources/research-articles/reperforation/" TargetMode="External"/><Relationship Id="rId4" Type="http://schemas.openxmlformats.org/officeDocument/2006/relationships/image" Target="../media/image24.emf"/></Relationships>
</file>

<file path=ppt/slides/_rels/slide1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jpg"/><Relationship Id="rId7" Type="http://schemas.openxmlformats.org/officeDocument/2006/relationships/hyperlink" Target="https://en.wikipedia.org/wiki/Watermark" TargetMode="External"/><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5.emf"/><Relationship Id="rId4" Type="http://schemas.openxmlformats.org/officeDocument/2006/relationships/oleObject" Target="../embeddings/oleObject6.bin"/></Relationships>
</file>

<file path=ppt/slides/_rels/slide13.xml.rels><?xml version="1.0" encoding="UTF-8" standalone="yes"?>
<Relationships xmlns="http://schemas.openxmlformats.org/package/2006/relationships"><Relationship Id="rId8" Type="http://schemas.openxmlformats.org/officeDocument/2006/relationships/hyperlink" Target="https://www.youtube.com/watch?v=_6wnx2dQOD8" TargetMode="External"/><Relationship Id="rId3" Type="http://schemas.openxmlformats.org/officeDocument/2006/relationships/image" Target="../media/image1.jpg"/><Relationship Id="rId7"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29.gif"/><Relationship Id="rId5" Type="http://schemas.openxmlformats.org/officeDocument/2006/relationships/image" Target="../media/image28.emf"/><Relationship Id="rId4" Type="http://schemas.openxmlformats.org/officeDocument/2006/relationships/image" Target="../media/image27.gif"/><Relationship Id="rId9"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hyperlink" Target="http://www.rpastamps.org/presentations/color.pptx" TargetMode="External"/><Relationship Id="rId4" Type="http://schemas.openxmlformats.org/officeDocument/2006/relationships/image" Target="../media/image31.jpg"/></Relationships>
</file>

<file path=ppt/slides/_rels/slide1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jpg"/><Relationship Id="rId7" Type="http://schemas.openxmlformats.org/officeDocument/2006/relationships/hyperlink" Target="http://www.jamesdire.net/W-F.html" TargetMode="External"/><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33.emf"/><Relationship Id="rId5" Type="http://schemas.openxmlformats.org/officeDocument/2006/relationships/oleObject" Target="../embeddings/oleObject7.bin"/><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1.jpg"/><Relationship Id="rId7" Type="http://schemas.openxmlformats.org/officeDocument/2006/relationships/image" Target="../media/image37.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35.gif"/><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42.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hyperlink" Target="https://stamps.org/collect/club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hyperlink" Target="https://learningaboutstamps.org/" TargetMode="External"/><Relationship Id="rId4" Type="http://schemas.openxmlformats.org/officeDocument/2006/relationships/image" Target="../media/image43.gif"/></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6.gif"/><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openxmlformats.org/officeDocument/2006/relationships/hyperlink" Target="https://scottstamp.com/" TargetMode="External"/><Relationship Id="rId3" Type="http://schemas.openxmlformats.org/officeDocument/2006/relationships/image" Target="../media/image1.jpg"/><Relationship Id="rId7" Type="http://schemas.openxmlformats.org/officeDocument/2006/relationships/image" Target="../media/image9.emf"/><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oleObject" Target="../embeddings/oleObject1.bin"/><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3.png"/></Relationships>
</file>

<file path=ppt/slides/_rels/slide6.xml.rels><?xml version="1.0" encoding="UTF-8" standalone="yes"?>
<Relationships xmlns="http://schemas.openxmlformats.org/package/2006/relationships"><Relationship Id="rId8" Type="http://schemas.openxmlformats.org/officeDocument/2006/relationships/hyperlink" Target="https://apps.apple.com/us/app/stamp-identifier/id1514872924" TargetMode="External"/><Relationship Id="rId3" Type="http://schemas.openxmlformats.org/officeDocument/2006/relationships/image" Target="../media/image1.jpg"/><Relationship Id="rId7" Type="http://schemas.openxmlformats.org/officeDocument/2006/relationships/hyperlink" Target="https://play.google.com/store/apps/details?id=com.colnect.identify.stamp&amp;hl=en_US" TargetMode="Externa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hyperlink" Target="https://www.kenmorestamp.com/us-stamp-identifier" TargetMode="External"/><Relationship Id="rId11" Type="http://schemas.openxmlformats.org/officeDocument/2006/relationships/hyperlink" Target="https://www.youtube.com/watch?v=D67LVeJ0y6E" TargetMode="External"/><Relationship Id="rId5" Type="http://schemas.openxmlformats.org/officeDocument/2006/relationships/image" Target="../media/image3.png"/><Relationship Id="rId10" Type="http://schemas.openxmlformats.org/officeDocument/2006/relationships/hyperlink" Target="https://play.google.com/store/apps/details?id=com.icollect.icollecteverything" TargetMode="External"/><Relationship Id="rId4" Type="http://schemas.openxmlformats.org/officeDocument/2006/relationships/hyperlink" Target="https://www.iswsc.org/iswsc_identifier.html" TargetMode="External"/><Relationship Id="rId9" Type="http://schemas.openxmlformats.org/officeDocument/2006/relationships/hyperlink" Target="https://apps.apple.com/us/app/icollect-stamps-scanner-list/id6754298939"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2.gif"/><Relationship Id="rId5" Type="http://schemas.openxmlformats.org/officeDocument/2006/relationships/image" Target="../media/image11.gif"/><Relationship Id="rId4" Type="http://schemas.openxmlformats.org/officeDocument/2006/relationships/image" Target="../media/image10.gif"/></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16.gif"/><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5.gif"/><Relationship Id="rId5" Type="http://schemas.openxmlformats.org/officeDocument/2006/relationships/image" Target="../media/image14.gif"/><Relationship Id="rId4" Type="http://schemas.openxmlformats.org/officeDocument/2006/relationships/image" Target="../media/image13.gif"/></Relationships>
</file>

<file path=ppt/slides/_rels/slide9.xml.rels><?xml version="1.0" encoding="UTF-8" standalone="yes"?>
<Relationships xmlns="http://schemas.openxmlformats.org/package/2006/relationships"><Relationship Id="rId8" Type="http://schemas.openxmlformats.org/officeDocument/2006/relationships/image" Target="../media/image18.emf"/><Relationship Id="rId13" Type="http://schemas.openxmlformats.org/officeDocument/2006/relationships/image" Target="../media/image21.emf"/><Relationship Id="rId3" Type="http://schemas.openxmlformats.org/officeDocument/2006/relationships/image" Target="../media/image1.jpg"/><Relationship Id="rId7" Type="http://schemas.openxmlformats.org/officeDocument/2006/relationships/oleObject" Target="../embeddings/oleObject2.bin"/><Relationship Id="rId12" Type="http://schemas.openxmlformats.org/officeDocument/2006/relationships/oleObject" Target="../embeddings/oleObject4.bin"/><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7.png"/><Relationship Id="rId11" Type="http://schemas.openxmlformats.org/officeDocument/2006/relationships/image" Target="../media/image20.emf"/><Relationship Id="rId5" Type="http://schemas.openxmlformats.org/officeDocument/2006/relationships/image" Target="../media/image3.png"/><Relationship Id="rId10" Type="http://schemas.openxmlformats.org/officeDocument/2006/relationships/oleObject" Target="../embeddings/oleObject3.bin"/><Relationship Id="rId4" Type="http://schemas.openxmlformats.org/officeDocument/2006/relationships/hyperlink" Target="https://www.youtube.com/watch?v=3OLJFowAEmw&amp;t=2s" TargetMode="External"/><Relationship Id="rId9" Type="http://schemas.openxmlformats.org/officeDocument/2006/relationships/image" Target="../media/image19.emf"/></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482850" y="618226"/>
            <a:ext cx="7226300" cy="1799303"/>
          </a:xfrm>
        </p:spPr>
        <p:txBody>
          <a:bodyPr>
            <a:normAutofit fontScale="90000"/>
          </a:bodyPr>
          <a:lstStyle/>
          <a:p>
            <a:r>
              <a:rPr lang="en-US" sz="6400" dirty="0">
                <a:latin typeface="Arial Black" panose="020B0A04020102020204" pitchFamily="34" charset="0"/>
              </a:rPr>
              <a:t>Stamp Collecting Basics</a:t>
            </a:r>
            <a:endParaRPr lang="en-US" sz="2400" dirty="0">
              <a:latin typeface="Arial Black" panose="020B0A04020102020204" pitchFamily="34" charset="0"/>
            </a:endParaRPr>
          </a:p>
        </p:txBody>
      </p:sp>
      <p:sp>
        <p:nvSpPr>
          <p:cNvPr id="3" name="Subtitle 2"/>
          <p:cNvSpPr>
            <a:spLocks noGrp="1"/>
          </p:cNvSpPr>
          <p:nvPr>
            <p:ph type="subTitle" idx="1"/>
          </p:nvPr>
        </p:nvSpPr>
        <p:spPr>
          <a:xfrm>
            <a:off x="3429000" y="2640606"/>
            <a:ext cx="5334000" cy="557007"/>
          </a:xfrm>
        </p:spPr>
        <p:txBody>
          <a:bodyPr>
            <a:noAutofit/>
          </a:bodyPr>
          <a:lstStyle/>
          <a:p>
            <a:r>
              <a:rPr lang="en-US" sz="3600" b="1" dirty="0"/>
              <a:t>Your Questions Answered</a:t>
            </a:r>
          </a:p>
        </p:txBody>
      </p:sp>
      <p:sp>
        <p:nvSpPr>
          <p:cNvPr id="4" name="Subtitle 2"/>
          <p:cNvSpPr txBox="1">
            <a:spLocks/>
          </p:cNvSpPr>
          <p:nvPr/>
        </p:nvSpPr>
        <p:spPr>
          <a:xfrm>
            <a:off x="1364476" y="3575849"/>
            <a:ext cx="5244790" cy="207996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3600" b="1" dirty="0"/>
              <a:t>by Tom Fortunato</a:t>
            </a:r>
          </a:p>
          <a:p>
            <a:r>
              <a:rPr lang="en-US" b="1" dirty="0"/>
              <a:t>August 18, 2026</a:t>
            </a:r>
          </a:p>
          <a:p>
            <a:r>
              <a:rPr lang="en-US" sz="3200" b="1" i="1" dirty="0"/>
              <a:t>A LASO presentation.</a:t>
            </a:r>
          </a:p>
          <a:p>
            <a:r>
              <a:rPr lang="en-US" sz="2200" i="1" dirty="0">
                <a:hlinkClick r:id="rId4"/>
              </a:rPr>
              <a:t>https://learningaboutstamps.org/</a:t>
            </a:r>
            <a:endParaRPr lang="en-US" sz="2200" i="1" dirty="0"/>
          </a:p>
        </p:txBody>
      </p:sp>
      <p:pic>
        <p:nvPicPr>
          <p:cNvPr id="8" name="Picture 7">
            <a:extLst>
              <a:ext uri="{FF2B5EF4-FFF2-40B4-BE49-F238E27FC236}">
                <a16:creationId xmlns:a16="http://schemas.microsoft.com/office/drawing/2014/main" id="{EC624CF8-D6E9-0345-D68E-17FCDD4FC54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51528" y="3328643"/>
            <a:ext cx="3022943" cy="3022943"/>
          </a:xfrm>
          <a:prstGeom prst="rect">
            <a:avLst/>
          </a:prstGeom>
        </p:spPr>
      </p:pic>
      <p:pic>
        <p:nvPicPr>
          <p:cNvPr id="9" name="Picture 8">
            <a:extLst>
              <a:ext uri="{FF2B5EF4-FFF2-40B4-BE49-F238E27FC236}">
                <a16:creationId xmlns:a16="http://schemas.microsoft.com/office/drawing/2014/main" id="{678AB57D-39D3-FF1B-C1E9-9ECDC22B9D8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19756" y="6011130"/>
            <a:ext cx="406349" cy="406349"/>
          </a:xfrm>
          <a:prstGeom prst="rect">
            <a:avLst/>
          </a:prstGeom>
        </p:spPr>
      </p:pic>
      <p:sp>
        <p:nvSpPr>
          <p:cNvPr id="10" name="TextBox 9">
            <a:extLst>
              <a:ext uri="{FF2B5EF4-FFF2-40B4-BE49-F238E27FC236}">
                <a16:creationId xmlns:a16="http://schemas.microsoft.com/office/drawing/2014/main" id="{DA92E1D7-64AF-A0B9-1C7D-657ADCF521D9}"/>
              </a:ext>
            </a:extLst>
          </p:cNvPr>
          <p:cNvSpPr txBox="1"/>
          <p:nvPr/>
        </p:nvSpPr>
        <p:spPr>
          <a:xfrm>
            <a:off x="2726104" y="6034055"/>
            <a:ext cx="2804901" cy="369332"/>
          </a:xfrm>
          <a:prstGeom prst="rect">
            <a:avLst/>
          </a:prstGeom>
          <a:noFill/>
        </p:spPr>
        <p:txBody>
          <a:bodyPr wrap="square" rtlCol="0">
            <a:spAutoFit/>
          </a:bodyPr>
          <a:lstStyle/>
          <a:p>
            <a:r>
              <a:rPr lang="en-US" dirty="0"/>
              <a:t>= link to related information</a:t>
            </a:r>
          </a:p>
        </p:txBody>
      </p:sp>
    </p:spTree>
    <p:extLst>
      <p:ext uri="{BB962C8B-B14F-4D97-AF65-F5344CB8AC3E}">
        <p14:creationId xmlns:p14="http://schemas.microsoft.com/office/powerpoint/2010/main" val="12376565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8E424674-AE58-9BB7-8F74-B5381950CD97}"/>
            </a:ext>
          </a:extLst>
        </p:cNvPr>
        <p:cNvGrpSpPr/>
        <p:nvPr/>
      </p:nvGrpSpPr>
      <p:grpSpPr>
        <a:xfrm>
          <a:off x="0" y="0"/>
          <a:ext cx="0" cy="0"/>
          <a:chOff x="0" y="0"/>
          <a:chExt cx="0" cy="0"/>
        </a:xfrm>
      </p:grpSpPr>
      <p:sp>
        <p:nvSpPr>
          <p:cNvPr id="2" name="Subtitle 2">
            <a:extLst>
              <a:ext uri="{FF2B5EF4-FFF2-40B4-BE49-F238E27FC236}">
                <a16:creationId xmlns:a16="http://schemas.microsoft.com/office/drawing/2014/main" id="{4DA59557-6709-1721-B8DE-835026B39A4E}"/>
              </a:ext>
            </a:extLst>
          </p:cNvPr>
          <p:cNvSpPr txBox="1">
            <a:spLocks/>
          </p:cNvSpPr>
          <p:nvPr/>
        </p:nvSpPr>
        <p:spPr>
          <a:xfrm>
            <a:off x="738130" y="495360"/>
            <a:ext cx="10741446" cy="44966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b="1" dirty="0"/>
              <a:t>Stamp Characteristics and Tools                                                                         Perforations</a:t>
            </a:r>
            <a:endParaRPr lang="en-US" dirty="0"/>
          </a:p>
          <a:p>
            <a:pPr algn="l"/>
            <a:endParaRPr lang="en-US" dirty="0">
              <a:latin typeface="Arial" panose="020B0604020202020204" pitchFamily="34" charset="0"/>
              <a:cs typeface="Arial" panose="020B0604020202020204" pitchFamily="34" charset="0"/>
            </a:endParaRPr>
          </a:p>
          <a:p>
            <a:pPr algn="l"/>
            <a:endParaRPr lang="en-US" dirty="0">
              <a:latin typeface="Arial" panose="020B0604020202020204" pitchFamily="34" charset="0"/>
              <a:cs typeface="Arial" panose="020B0604020202020204" pitchFamily="34" charset="0"/>
            </a:endParaRPr>
          </a:p>
          <a:p>
            <a:pPr algn="l"/>
            <a:endParaRPr lang="en-US" dirty="0">
              <a:latin typeface="Arial" panose="020B0604020202020204" pitchFamily="34" charset="0"/>
              <a:cs typeface="Arial" panose="020B0604020202020204" pitchFamily="34" charset="0"/>
            </a:endParaRPr>
          </a:p>
        </p:txBody>
      </p:sp>
      <p:sp>
        <p:nvSpPr>
          <p:cNvPr id="5" name="Subtitle 2">
            <a:extLst>
              <a:ext uri="{FF2B5EF4-FFF2-40B4-BE49-F238E27FC236}">
                <a16:creationId xmlns:a16="http://schemas.microsoft.com/office/drawing/2014/main" id="{80F6BB27-AE36-DDD9-6D4A-F131DF26AC23}"/>
              </a:ext>
            </a:extLst>
          </p:cNvPr>
          <p:cNvSpPr txBox="1">
            <a:spLocks/>
          </p:cNvSpPr>
          <p:nvPr/>
        </p:nvSpPr>
        <p:spPr>
          <a:xfrm>
            <a:off x="738130" y="495361"/>
            <a:ext cx="10763480" cy="44966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dirty="0">
              <a:latin typeface="Arial" panose="020B0604020202020204" pitchFamily="34" charset="0"/>
              <a:cs typeface="Arial" panose="020B0604020202020204" pitchFamily="34" charset="0"/>
            </a:endParaRPr>
          </a:p>
        </p:txBody>
      </p:sp>
      <p:sp>
        <p:nvSpPr>
          <p:cNvPr id="11" name="Subtitle 2">
            <a:extLst>
              <a:ext uri="{FF2B5EF4-FFF2-40B4-BE49-F238E27FC236}">
                <a16:creationId xmlns:a16="http://schemas.microsoft.com/office/drawing/2014/main" id="{A90BF423-BA51-2808-24A8-96B9032588B4}"/>
              </a:ext>
            </a:extLst>
          </p:cNvPr>
          <p:cNvSpPr txBox="1">
            <a:spLocks/>
          </p:cNvSpPr>
          <p:nvPr/>
        </p:nvSpPr>
        <p:spPr>
          <a:xfrm>
            <a:off x="749147" y="942205"/>
            <a:ext cx="10741446" cy="557427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dirty="0">
              <a:latin typeface="Arial" panose="020B0604020202020204" pitchFamily="34" charset="0"/>
              <a:cs typeface="Arial" panose="020B0604020202020204" pitchFamily="34" charset="0"/>
            </a:endParaRPr>
          </a:p>
        </p:txBody>
      </p:sp>
      <p:pic>
        <p:nvPicPr>
          <p:cNvPr id="13" name="Picture 12">
            <a:extLst>
              <a:ext uri="{FF2B5EF4-FFF2-40B4-BE49-F238E27FC236}">
                <a16:creationId xmlns:a16="http://schemas.microsoft.com/office/drawing/2014/main" id="{20B827D6-822E-915B-2120-F4EAD937395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56196" y="942827"/>
            <a:ext cx="5245132" cy="5567458"/>
          </a:xfrm>
          <a:prstGeom prst="rect">
            <a:avLst/>
          </a:prstGeom>
        </p:spPr>
      </p:pic>
      <p:sp>
        <p:nvSpPr>
          <p:cNvPr id="14" name="TextBox 13">
            <a:extLst>
              <a:ext uri="{FF2B5EF4-FFF2-40B4-BE49-F238E27FC236}">
                <a16:creationId xmlns:a16="http://schemas.microsoft.com/office/drawing/2014/main" id="{BA8615A9-CC25-A260-EC38-4ADFD1AF2978}"/>
              </a:ext>
            </a:extLst>
          </p:cNvPr>
          <p:cNvSpPr txBox="1"/>
          <p:nvPr/>
        </p:nvSpPr>
        <p:spPr>
          <a:xfrm>
            <a:off x="760164" y="942204"/>
            <a:ext cx="5496314" cy="5632311"/>
          </a:xfrm>
          <a:prstGeom prst="rect">
            <a:avLst/>
          </a:prstGeom>
          <a:noFill/>
        </p:spPr>
        <p:txBody>
          <a:bodyPr wrap="square" rtlCol="0">
            <a:spAutoFit/>
          </a:bodyPr>
          <a:lstStyle/>
          <a:p>
            <a:r>
              <a:rPr lang="en-US" sz="2400" dirty="0">
                <a:solidFill>
                  <a:srgbClr val="C00000"/>
                </a:solidFill>
              </a:rPr>
              <a:t>How do you use a stamp gauge?</a:t>
            </a:r>
          </a:p>
          <a:p>
            <a:r>
              <a:rPr lang="en-US" sz="2400" dirty="0"/>
              <a:t>Stamp perforations refer to the holes and bridges (aka “teeth”) that appear when separating stamps from a sheet.  They are measured using a perf gauge counting the teeth of various separations over a 20 mm span.  Simply match the holes and teeth with the gauge line closest matching them.</a:t>
            </a:r>
          </a:p>
          <a:p>
            <a:endParaRPr lang="en-US" sz="2400" dirty="0"/>
          </a:p>
          <a:p>
            <a:r>
              <a:rPr lang="en-US" sz="2400" dirty="0"/>
              <a:t>The stamp shown here is Perf 10½ on the horizontal edges and Perf 11 on the vertical, identified as a Perf 10½ x 11 stamp.  If both edges were identical in measurement as 11, for example, it would be considered a Perf 11 stamp.</a:t>
            </a:r>
          </a:p>
        </p:txBody>
      </p:sp>
      <p:graphicFrame>
        <p:nvGraphicFramePr>
          <p:cNvPr id="15" name="Object 14">
            <a:extLst>
              <a:ext uri="{FF2B5EF4-FFF2-40B4-BE49-F238E27FC236}">
                <a16:creationId xmlns:a16="http://schemas.microsoft.com/office/drawing/2014/main" id="{F8E24FA0-C812-D764-1DA1-3B3E1DFB835A}"/>
              </a:ext>
            </a:extLst>
          </p:cNvPr>
          <p:cNvGraphicFramePr>
            <a:graphicFrameLocks noChangeAspect="1"/>
          </p:cNvGraphicFramePr>
          <p:nvPr>
            <p:extLst>
              <p:ext uri="{D42A27DB-BD31-4B8C-83A1-F6EECF244321}">
                <p14:modId xmlns:p14="http://schemas.microsoft.com/office/powerpoint/2010/main" val="720217411"/>
              </p:ext>
            </p:extLst>
          </p:nvPr>
        </p:nvGraphicFramePr>
        <p:xfrm>
          <a:off x="10138907" y="4009658"/>
          <a:ext cx="1101522" cy="341614"/>
        </p:xfrm>
        <a:graphic>
          <a:graphicData uri="http://schemas.openxmlformats.org/presentationml/2006/ole">
            <mc:AlternateContent xmlns:mc="http://schemas.openxmlformats.org/markup-compatibility/2006">
              <mc:Choice xmlns:v="urn:schemas-microsoft-com:vml" Requires="v">
                <p:oleObj r:id="rId5" imgW="3592718" imgH="1126191" progId="">
                  <p:embed/>
                </p:oleObj>
              </mc:Choice>
              <mc:Fallback>
                <p:oleObj r:id="rId5" imgW="3592718" imgH="1126191" progId="">
                  <p:embed/>
                  <p:pic>
                    <p:nvPicPr>
                      <p:cNvPr id="0" name=""/>
                      <p:cNvPicPr/>
                      <p:nvPr/>
                    </p:nvPicPr>
                    <p:blipFill>
                      <a:blip r:embed="rId6"/>
                      <a:stretch>
                        <a:fillRect/>
                      </a:stretch>
                    </p:blipFill>
                    <p:spPr>
                      <a:xfrm>
                        <a:off x="10138907" y="4009658"/>
                        <a:ext cx="1101522" cy="341614"/>
                      </a:xfrm>
                      <a:prstGeom prst="rect">
                        <a:avLst/>
                      </a:prstGeom>
                    </p:spPr>
                  </p:pic>
                </p:oleObj>
              </mc:Fallback>
            </mc:AlternateContent>
          </a:graphicData>
        </a:graphic>
      </p:graphicFrame>
      <p:pic>
        <p:nvPicPr>
          <p:cNvPr id="6" name="Picture 5">
            <a:hlinkClick r:id="rId7"/>
            <a:extLst>
              <a:ext uri="{FF2B5EF4-FFF2-40B4-BE49-F238E27FC236}">
                <a16:creationId xmlns:a16="http://schemas.microsoft.com/office/drawing/2014/main" id="{2AD75B80-9F25-A656-06C9-7163317C82A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430000" y="89011"/>
            <a:ext cx="406349" cy="406349"/>
          </a:xfrm>
          <a:prstGeom prst="rect">
            <a:avLst/>
          </a:prstGeom>
        </p:spPr>
      </p:pic>
    </p:spTree>
    <p:extLst>
      <p:ext uri="{BB962C8B-B14F-4D97-AF65-F5344CB8AC3E}">
        <p14:creationId xmlns:p14="http://schemas.microsoft.com/office/powerpoint/2010/main" val="11565861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F32F3D4F-5B0E-BEAF-E772-101B089BBF95}"/>
            </a:ext>
          </a:extLst>
        </p:cNvPr>
        <p:cNvGrpSpPr/>
        <p:nvPr/>
      </p:nvGrpSpPr>
      <p:grpSpPr>
        <a:xfrm>
          <a:off x="0" y="0"/>
          <a:ext cx="0" cy="0"/>
          <a:chOff x="0" y="0"/>
          <a:chExt cx="0" cy="0"/>
        </a:xfrm>
      </p:grpSpPr>
      <p:sp>
        <p:nvSpPr>
          <p:cNvPr id="2" name="Subtitle 2">
            <a:extLst>
              <a:ext uri="{FF2B5EF4-FFF2-40B4-BE49-F238E27FC236}">
                <a16:creationId xmlns:a16="http://schemas.microsoft.com/office/drawing/2014/main" id="{D0950D0D-058F-DCBF-EA2A-30BB58ED5BB0}"/>
              </a:ext>
            </a:extLst>
          </p:cNvPr>
          <p:cNvSpPr txBox="1">
            <a:spLocks/>
          </p:cNvSpPr>
          <p:nvPr/>
        </p:nvSpPr>
        <p:spPr>
          <a:xfrm>
            <a:off x="738130" y="495360"/>
            <a:ext cx="10741446" cy="44966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b="1" dirty="0"/>
              <a:t>Stamp Characteristics and Tools                                                                         Perforations</a:t>
            </a:r>
            <a:endParaRPr lang="en-US" dirty="0"/>
          </a:p>
          <a:p>
            <a:pPr algn="l"/>
            <a:endParaRPr lang="en-US" dirty="0">
              <a:latin typeface="Arial" panose="020B0604020202020204" pitchFamily="34" charset="0"/>
              <a:cs typeface="Arial" panose="020B0604020202020204" pitchFamily="34" charset="0"/>
            </a:endParaRPr>
          </a:p>
          <a:p>
            <a:pPr algn="l"/>
            <a:endParaRPr lang="en-US" dirty="0">
              <a:latin typeface="Arial" panose="020B0604020202020204" pitchFamily="34" charset="0"/>
              <a:cs typeface="Arial" panose="020B0604020202020204" pitchFamily="34" charset="0"/>
            </a:endParaRPr>
          </a:p>
          <a:p>
            <a:pPr algn="l"/>
            <a:endParaRPr lang="en-US" dirty="0">
              <a:latin typeface="Arial" panose="020B0604020202020204" pitchFamily="34" charset="0"/>
              <a:cs typeface="Arial" panose="020B0604020202020204" pitchFamily="34" charset="0"/>
            </a:endParaRPr>
          </a:p>
        </p:txBody>
      </p:sp>
      <p:sp>
        <p:nvSpPr>
          <p:cNvPr id="5" name="Subtitle 2">
            <a:extLst>
              <a:ext uri="{FF2B5EF4-FFF2-40B4-BE49-F238E27FC236}">
                <a16:creationId xmlns:a16="http://schemas.microsoft.com/office/drawing/2014/main" id="{DEE97E9C-0D6C-B505-EA3A-5FD2485FEC05}"/>
              </a:ext>
            </a:extLst>
          </p:cNvPr>
          <p:cNvSpPr txBox="1">
            <a:spLocks/>
          </p:cNvSpPr>
          <p:nvPr/>
        </p:nvSpPr>
        <p:spPr>
          <a:xfrm>
            <a:off x="738130" y="495361"/>
            <a:ext cx="10763480" cy="44966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dirty="0">
              <a:latin typeface="Arial" panose="020B0604020202020204" pitchFamily="34" charset="0"/>
              <a:cs typeface="Arial" panose="020B0604020202020204" pitchFamily="34" charset="0"/>
            </a:endParaRPr>
          </a:p>
        </p:txBody>
      </p:sp>
      <p:sp>
        <p:nvSpPr>
          <p:cNvPr id="11" name="Subtitle 2">
            <a:extLst>
              <a:ext uri="{FF2B5EF4-FFF2-40B4-BE49-F238E27FC236}">
                <a16:creationId xmlns:a16="http://schemas.microsoft.com/office/drawing/2014/main" id="{B538F64B-3E65-A2CE-5414-07377F6CBDF4}"/>
              </a:ext>
            </a:extLst>
          </p:cNvPr>
          <p:cNvSpPr txBox="1">
            <a:spLocks/>
          </p:cNvSpPr>
          <p:nvPr/>
        </p:nvSpPr>
        <p:spPr>
          <a:xfrm>
            <a:off x="749147" y="942205"/>
            <a:ext cx="10741446" cy="557427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41C19FD5-F291-2C83-B79E-793F26222B3F}"/>
              </a:ext>
            </a:extLst>
          </p:cNvPr>
          <p:cNvSpPr txBox="1"/>
          <p:nvPr/>
        </p:nvSpPr>
        <p:spPr>
          <a:xfrm>
            <a:off x="760164" y="942204"/>
            <a:ext cx="10744200" cy="2831544"/>
          </a:xfrm>
          <a:prstGeom prst="rect">
            <a:avLst/>
          </a:prstGeom>
          <a:noFill/>
        </p:spPr>
        <p:txBody>
          <a:bodyPr wrap="square" rtlCol="0">
            <a:spAutoFit/>
          </a:bodyPr>
          <a:lstStyle/>
          <a:p>
            <a:r>
              <a:rPr lang="en-US" sz="2400" dirty="0">
                <a:solidFill>
                  <a:srgbClr val="C00000"/>
                </a:solidFill>
              </a:rPr>
              <a:t>What is a compound perf?</a:t>
            </a:r>
          </a:p>
          <a:p>
            <a:r>
              <a:rPr lang="en-US" sz="2400" dirty="0"/>
              <a:t>When the perforation measurements of the horizontal and vertical sides are not identical, the stamps is considered having compound </a:t>
            </a:r>
            <a:r>
              <a:rPr lang="en-US" sz="2400" dirty="0" err="1"/>
              <a:t>perfs</a:t>
            </a:r>
            <a:r>
              <a:rPr lang="en-US" sz="2400" dirty="0"/>
              <a:t>.  </a:t>
            </a:r>
          </a:p>
          <a:p>
            <a:endParaRPr lang="en-US" sz="1000" dirty="0"/>
          </a:p>
          <a:p>
            <a:r>
              <a:rPr lang="en-US" sz="2400" dirty="0">
                <a:solidFill>
                  <a:srgbClr val="C00000"/>
                </a:solidFill>
              </a:rPr>
              <a:t>What is a mixed perf?</a:t>
            </a:r>
          </a:p>
          <a:p>
            <a:r>
              <a:rPr lang="en-US" sz="2400" dirty="0"/>
              <a:t>Mixed </a:t>
            </a:r>
            <a:r>
              <a:rPr lang="en-US" sz="2400" dirty="0" err="1"/>
              <a:t>perfs</a:t>
            </a:r>
            <a:r>
              <a:rPr lang="en-US" sz="2400" dirty="0"/>
              <a:t> are when the top and bottom (or left and right) measurements are different.  They are very uncommon, created when a perforation production error  occurs and a different gauge of row punching pins is used compared to the original.</a:t>
            </a:r>
          </a:p>
        </p:txBody>
      </p:sp>
      <p:sp>
        <p:nvSpPr>
          <p:cNvPr id="3" name="TextBox 2">
            <a:extLst>
              <a:ext uri="{FF2B5EF4-FFF2-40B4-BE49-F238E27FC236}">
                <a16:creationId xmlns:a16="http://schemas.microsoft.com/office/drawing/2014/main" id="{6C18A182-0E20-349A-FBC2-875333622C5B}"/>
              </a:ext>
            </a:extLst>
          </p:cNvPr>
          <p:cNvSpPr txBox="1"/>
          <p:nvPr/>
        </p:nvSpPr>
        <p:spPr>
          <a:xfrm>
            <a:off x="749147" y="3773748"/>
            <a:ext cx="8795559" cy="2677656"/>
          </a:xfrm>
          <a:prstGeom prst="rect">
            <a:avLst/>
          </a:prstGeom>
          <a:noFill/>
        </p:spPr>
        <p:txBody>
          <a:bodyPr wrap="square" rtlCol="0">
            <a:spAutoFit/>
          </a:bodyPr>
          <a:lstStyle/>
          <a:p>
            <a:r>
              <a:rPr lang="en-US" sz="2400" dirty="0">
                <a:solidFill>
                  <a:srgbClr val="C00000"/>
                </a:solidFill>
              </a:rPr>
              <a:t>What is a re-perfed stamp, and how can you detect one?</a:t>
            </a:r>
          </a:p>
          <a:p>
            <a:r>
              <a:rPr lang="en-US" sz="2400" dirty="0"/>
              <a:t>Stamps with one or more straight edges have been doctored to make them appear as originally having proper </a:t>
            </a:r>
            <a:r>
              <a:rPr lang="en-US" sz="2400" dirty="0" err="1"/>
              <a:t>perfs</a:t>
            </a:r>
            <a:r>
              <a:rPr lang="en-US" sz="2400" dirty="0"/>
              <a:t>, done to enhance their appearance or fake a more valuable stamp variety.  These are known as re-perfed stamps.  How to tell?  Uneven hole distances, non-uniform horizontal and vertical hole alignment, different shaped holes are some of the indicators of a re-perfed stamp.</a:t>
            </a:r>
          </a:p>
        </p:txBody>
      </p:sp>
      <p:pic>
        <p:nvPicPr>
          <p:cNvPr id="7" name="Picture 6">
            <a:extLst>
              <a:ext uri="{FF2B5EF4-FFF2-40B4-BE49-F238E27FC236}">
                <a16:creationId xmlns:a16="http://schemas.microsoft.com/office/drawing/2014/main" id="{9D383EED-0EED-BB14-DC63-9F448587A71F}"/>
              </a:ext>
            </a:extLst>
          </p:cNvPr>
          <p:cNvPicPr>
            <a:picLocks noChangeAspect="1"/>
          </p:cNvPicPr>
          <p:nvPr/>
        </p:nvPicPr>
        <p:blipFill>
          <a:blip r:embed="rId4"/>
          <a:stretch>
            <a:fillRect/>
          </a:stretch>
        </p:blipFill>
        <p:spPr>
          <a:xfrm>
            <a:off x="9544706" y="3916644"/>
            <a:ext cx="1898147" cy="2391864"/>
          </a:xfrm>
          <a:prstGeom prst="rect">
            <a:avLst/>
          </a:prstGeom>
        </p:spPr>
      </p:pic>
      <p:pic>
        <p:nvPicPr>
          <p:cNvPr id="8" name="Picture 7">
            <a:hlinkClick r:id="rId5"/>
            <a:extLst>
              <a:ext uri="{FF2B5EF4-FFF2-40B4-BE49-F238E27FC236}">
                <a16:creationId xmlns:a16="http://schemas.microsoft.com/office/drawing/2014/main" id="{343F99A7-1A39-ACEA-FBF5-73697F711CB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430000" y="89011"/>
            <a:ext cx="406349" cy="406349"/>
          </a:xfrm>
          <a:prstGeom prst="rect">
            <a:avLst/>
          </a:prstGeom>
        </p:spPr>
      </p:pic>
    </p:spTree>
    <p:extLst>
      <p:ext uri="{BB962C8B-B14F-4D97-AF65-F5344CB8AC3E}">
        <p14:creationId xmlns:p14="http://schemas.microsoft.com/office/powerpoint/2010/main" val="29262002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58FBA81E-1192-5A5D-9D82-C19BB61119CE}"/>
            </a:ext>
          </a:extLst>
        </p:cNvPr>
        <p:cNvGrpSpPr/>
        <p:nvPr/>
      </p:nvGrpSpPr>
      <p:grpSpPr>
        <a:xfrm>
          <a:off x="0" y="0"/>
          <a:ext cx="0" cy="0"/>
          <a:chOff x="0" y="0"/>
          <a:chExt cx="0" cy="0"/>
        </a:xfrm>
      </p:grpSpPr>
      <p:sp>
        <p:nvSpPr>
          <p:cNvPr id="2" name="Subtitle 2">
            <a:extLst>
              <a:ext uri="{FF2B5EF4-FFF2-40B4-BE49-F238E27FC236}">
                <a16:creationId xmlns:a16="http://schemas.microsoft.com/office/drawing/2014/main" id="{760924CE-068A-44C1-B801-88B44D98C1F0}"/>
              </a:ext>
            </a:extLst>
          </p:cNvPr>
          <p:cNvSpPr txBox="1">
            <a:spLocks/>
          </p:cNvSpPr>
          <p:nvPr/>
        </p:nvSpPr>
        <p:spPr>
          <a:xfrm>
            <a:off x="738130" y="495360"/>
            <a:ext cx="10741446" cy="44966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b="1" dirty="0"/>
              <a:t>Stamp Characteristics and Tools                                                                         Watermarks</a:t>
            </a:r>
            <a:endParaRPr lang="en-US" dirty="0"/>
          </a:p>
          <a:p>
            <a:pPr algn="l"/>
            <a:endParaRPr lang="en-US" dirty="0">
              <a:latin typeface="Arial" panose="020B0604020202020204" pitchFamily="34" charset="0"/>
              <a:cs typeface="Arial" panose="020B0604020202020204" pitchFamily="34" charset="0"/>
            </a:endParaRPr>
          </a:p>
          <a:p>
            <a:pPr algn="l"/>
            <a:endParaRPr lang="en-US" dirty="0">
              <a:latin typeface="Arial" panose="020B0604020202020204" pitchFamily="34" charset="0"/>
              <a:cs typeface="Arial" panose="020B0604020202020204" pitchFamily="34" charset="0"/>
            </a:endParaRPr>
          </a:p>
          <a:p>
            <a:pPr algn="l"/>
            <a:endParaRPr lang="en-US" dirty="0">
              <a:latin typeface="Arial" panose="020B0604020202020204" pitchFamily="34" charset="0"/>
              <a:cs typeface="Arial" panose="020B0604020202020204" pitchFamily="34" charset="0"/>
            </a:endParaRPr>
          </a:p>
        </p:txBody>
      </p:sp>
      <p:sp>
        <p:nvSpPr>
          <p:cNvPr id="5" name="Subtitle 2">
            <a:extLst>
              <a:ext uri="{FF2B5EF4-FFF2-40B4-BE49-F238E27FC236}">
                <a16:creationId xmlns:a16="http://schemas.microsoft.com/office/drawing/2014/main" id="{8D94E317-0091-E2AD-6365-1E04A0C68D57}"/>
              </a:ext>
            </a:extLst>
          </p:cNvPr>
          <p:cNvSpPr txBox="1">
            <a:spLocks/>
          </p:cNvSpPr>
          <p:nvPr/>
        </p:nvSpPr>
        <p:spPr>
          <a:xfrm>
            <a:off x="738130" y="495361"/>
            <a:ext cx="10763480" cy="44966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dirty="0">
              <a:latin typeface="Arial" panose="020B0604020202020204" pitchFamily="34" charset="0"/>
              <a:cs typeface="Arial" panose="020B0604020202020204" pitchFamily="34" charset="0"/>
            </a:endParaRPr>
          </a:p>
        </p:txBody>
      </p:sp>
      <p:sp>
        <p:nvSpPr>
          <p:cNvPr id="11" name="Subtitle 2">
            <a:extLst>
              <a:ext uri="{FF2B5EF4-FFF2-40B4-BE49-F238E27FC236}">
                <a16:creationId xmlns:a16="http://schemas.microsoft.com/office/drawing/2014/main" id="{09D16311-EC80-476C-2760-BBDA35EB0004}"/>
              </a:ext>
            </a:extLst>
          </p:cNvPr>
          <p:cNvSpPr txBox="1">
            <a:spLocks/>
          </p:cNvSpPr>
          <p:nvPr/>
        </p:nvSpPr>
        <p:spPr>
          <a:xfrm>
            <a:off x="749147" y="942205"/>
            <a:ext cx="10741446" cy="557427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98B39948-C127-9713-7FE0-678CCF59E294}"/>
              </a:ext>
            </a:extLst>
          </p:cNvPr>
          <p:cNvSpPr txBox="1"/>
          <p:nvPr/>
        </p:nvSpPr>
        <p:spPr>
          <a:xfrm>
            <a:off x="760164" y="942204"/>
            <a:ext cx="10744200" cy="5570756"/>
          </a:xfrm>
          <a:prstGeom prst="rect">
            <a:avLst/>
          </a:prstGeom>
          <a:noFill/>
        </p:spPr>
        <p:txBody>
          <a:bodyPr wrap="square" rtlCol="0">
            <a:spAutoFit/>
          </a:bodyPr>
          <a:lstStyle/>
          <a:p>
            <a:r>
              <a:rPr lang="en-US" sz="2400" dirty="0">
                <a:solidFill>
                  <a:srgbClr val="C00000"/>
                </a:solidFill>
              </a:rPr>
              <a:t>What is a watermark?</a:t>
            </a:r>
          </a:p>
          <a:p>
            <a:r>
              <a:rPr lang="en-US" sz="2400" dirty="0"/>
              <a:t>Watermarks are impressions in the paper some stamps are printed on, acting as a security measure against counterfeits and can also identify a specific paper manufacturer.  They are produced during the paper making process by impressing a series of designs into the firming pulp slurry, creating a slight thinning indentation when dried.  Holding a stamp to a light makes the impression appear lighter than its surrounding area, but darker when up against a black surface. </a:t>
            </a:r>
          </a:p>
          <a:p>
            <a:endParaRPr lang="en-US" sz="2400" dirty="0"/>
          </a:p>
          <a:p>
            <a:endParaRPr lang="en-US" sz="2400" dirty="0"/>
          </a:p>
          <a:p>
            <a:endParaRPr lang="en-US" sz="2400" dirty="0"/>
          </a:p>
          <a:p>
            <a:endParaRPr lang="en-US" sz="2400" dirty="0"/>
          </a:p>
          <a:p>
            <a:endParaRPr lang="en-US" sz="2400" dirty="0"/>
          </a:p>
          <a:p>
            <a:r>
              <a:rPr lang="en-US" sz="2400" dirty="0"/>
              <a:t> </a:t>
            </a:r>
          </a:p>
          <a:p>
            <a:endParaRPr lang="en-US" sz="2400" dirty="0"/>
          </a:p>
          <a:p>
            <a:r>
              <a:rPr lang="en-US" sz="2000" i="1" dirty="0"/>
              <a:t>watermarks can appear over multiple stamps</a:t>
            </a:r>
          </a:p>
        </p:txBody>
      </p:sp>
      <p:graphicFrame>
        <p:nvGraphicFramePr>
          <p:cNvPr id="6" name="Object 5">
            <a:extLst>
              <a:ext uri="{FF2B5EF4-FFF2-40B4-BE49-F238E27FC236}">
                <a16:creationId xmlns:a16="http://schemas.microsoft.com/office/drawing/2014/main" id="{66714665-882E-8CA7-D25C-E4B47B27E3D1}"/>
              </a:ext>
            </a:extLst>
          </p:cNvPr>
          <p:cNvGraphicFramePr>
            <a:graphicFrameLocks noChangeAspect="1"/>
          </p:cNvGraphicFramePr>
          <p:nvPr>
            <p:extLst>
              <p:ext uri="{D42A27DB-BD31-4B8C-83A1-F6EECF244321}">
                <p14:modId xmlns:p14="http://schemas.microsoft.com/office/powerpoint/2010/main" val="1434897389"/>
              </p:ext>
            </p:extLst>
          </p:nvPr>
        </p:nvGraphicFramePr>
        <p:xfrm>
          <a:off x="749147" y="3727582"/>
          <a:ext cx="4841630" cy="2317223"/>
        </p:xfrm>
        <a:graphic>
          <a:graphicData uri="http://schemas.openxmlformats.org/presentationml/2006/ole">
            <mc:AlternateContent xmlns:mc="http://schemas.openxmlformats.org/markup-compatibility/2006">
              <mc:Choice xmlns:v="urn:schemas-microsoft-com:vml" Requires="v">
                <p:oleObj r:id="rId4" imgW="6640494" imgH="3177876" progId="">
                  <p:embed/>
                </p:oleObj>
              </mc:Choice>
              <mc:Fallback>
                <p:oleObj r:id="rId4" imgW="6640494" imgH="3177876" progId="">
                  <p:embed/>
                  <p:pic>
                    <p:nvPicPr>
                      <p:cNvPr id="0" name=""/>
                      <p:cNvPicPr/>
                      <p:nvPr/>
                    </p:nvPicPr>
                    <p:blipFill>
                      <a:blip r:embed="rId5"/>
                      <a:stretch>
                        <a:fillRect/>
                      </a:stretch>
                    </p:blipFill>
                    <p:spPr>
                      <a:xfrm>
                        <a:off x="749147" y="3727582"/>
                        <a:ext cx="4841630" cy="2317223"/>
                      </a:xfrm>
                      <a:prstGeom prst="rect">
                        <a:avLst/>
                      </a:prstGeom>
                    </p:spPr>
                  </p:pic>
                </p:oleObj>
              </mc:Fallback>
            </mc:AlternateContent>
          </a:graphicData>
        </a:graphic>
      </p:graphicFrame>
      <p:pic>
        <p:nvPicPr>
          <p:cNvPr id="10" name="Picture 9">
            <a:extLst>
              <a:ext uri="{FF2B5EF4-FFF2-40B4-BE49-F238E27FC236}">
                <a16:creationId xmlns:a16="http://schemas.microsoft.com/office/drawing/2014/main" id="{38D89821-BDCE-C869-496D-1B35BF9B0D3C}"/>
              </a:ext>
            </a:extLst>
          </p:cNvPr>
          <p:cNvPicPr>
            <a:picLocks noChangeAspect="1"/>
          </p:cNvPicPr>
          <p:nvPr/>
        </p:nvPicPr>
        <p:blipFill>
          <a:blip r:embed="rId6"/>
          <a:stretch>
            <a:fillRect/>
          </a:stretch>
        </p:blipFill>
        <p:spPr>
          <a:xfrm>
            <a:off x="5969813" y="3727582"/>
            <a:ext cx="5462023" cy="2317222"/>
          </a:xfrm>
          <a:prstGeom prst="rect">
            <a:avLst/>
          </a:prstGeom>
        </p:spPr>
      </p:pic>
      <p:pic>
        <p:nvPicPr>
          <p:cNvPr id="7" name="Picture 6">
            <a:hlinkClick r:id="rId7"/>
            <a:extLst>
              <a:ext uri="{FF2B5EF4-FFF2-40B4-BE49-F238E27FC236}">
                <a16:creationId xmlns:a16="http://schemas.microsoft.com/office/drawing/2014/main" id="{046FCC3A-CD1B-5608-9060-FDDB0543E20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430000" y="91440"/>
            <a:ext cx="406349" cy="406349"/>
          </a:xfrm>
          <a:prstGeom prst="rect">
            <a:avLst/>
          </a:prstGeom>
        </p:spPr>
      </p:pic>
    </p:spTree>
    <p:extLst>
      <p:ext uri="{BB962C8B-B14F-4D97-AF65-F5344CB8AC3E}">
        <p14:creationId xmlns:p14="http://schemas.microsoft.com/office/powerpoint/2010/main" val="41620043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3EC17379-6F81-3EEA-8ADA-D65511395BF7}"/>
            </a:ext>
          </a:extLst>
        </p:cNvPr>
        <p:cNvGrpSpPr/>
        <p:nvPr/>
      </p:nvGrpSpPr>
      <p:grpSpPr>
        <a:xfrm>
          <a:off x="0" y="0"/>
          <a:ext cx="0" cy="0"/>
          <a:chOff x="0" y="0"/>
          <a:chExt cx="0" cy="0"/>
        </a:xfrm>
      </p:grpSpPr>
      <p:sp>
        <p:nvSpPr>
          <p:cNvPr id="2" name="Subtitle 2">
            <a:extLst>
              <a:ext uri="{FF2B5EF4-FFF2-40B4-BE49-F238E27FC236}">
                <a16:creationId xmlns:a16="http://schemas.microsoft.com/office/drawing/2014/main" id="{DB682A37-DFED-C73D-D6D9-DB03F832383C}"/>
              </a:ext>
            </a:extLst>
          </p:cNvPr>
          <p:cNvSpPr txBox="1">
            <a:spLocks/>
          </p:cNvSpPr>
          <p:nvPr/>
        </p:nvSpPr>
        <p:spPr>
          <a:xfrm>
            <a:off x="738130" y="495360"/>
            <a:ext cx="10741446" cy="44966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b="1" dirty="0"/>
              <a:t>Stamp Characteristics and Tools                                                                         Watermarks</a:t>
            </a:r>
            <a:endParaRPr lang="en-US" dirty="0"/>
          </a:p>
          <a:p>
            <a:pPr algn="l"/>
            <a:endParaRPr lang="en-US" dirty="0">
              <a:latin typeface="Arial" panose="020B0604020202020204" pitchFamily="34" charset="0"/>
              <a:cs typeface="Arial" panose="020B0604020202020204" pitchFamily="34" charset="0"/>
            </a:endParaRPr>
          </a:p>
          <a:p>
            <a:pPr algn="l"/>
            <a:endParaRPr lang="en-US" dirty="0">
              <a:latin typeface="Arial" panose="020B0604020202020204" pitchFamily="34" charset="0"/>
              <a:cs typeface="Arial" panose="020B0604020202020204" pitchFamily="34" charset="0"/>
            </a:endParaRPr>
          </a:p>
          <a:p>
            <a:pPr algn="l"/>
            <a:endParaRPr lang="en-US" dirty="0">
              <a:latin typeface="Arial" panose="020B0604020202020204" pitchFamily="34" charset="0"/>
              <a:cs typeface="Arial" panose="020B0604020202020204" pitchFamily="34" charset="0"/>
            </a:endParaRPr>
          </a:p>
        </p:txBody>
      </p:sp>
      <p:sp>
        <p:nvSpPr>
          <p:cNvPr id="5" name="Subtitle 2">
            <a:extLst>
              <a:ext uri="{FF2B5EF4-FFF2-40B4-BE49-F238E27FC236}">
                <a16:creationId xmlns:a16="http://schemas.microsoft.com/office/drawing/2014/main" id="{E1811A57-DF13-F351-7F7D-B6D17ED62413}"/>
              </a:ext>
            </a:extLst>
          </p:cNvPr>
          <p:cNvSpPr txBox="1">
            <a:spLocks/>
          </p:cNvSpPr>
          <p:nvPr/>
        </p:nvSpPr>
        <p:spPr>
          <a:xfrm>
            <a:off x="738130" y="495361"/>
            <a:ext cx="10763480" cy="44966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dirty="0">
              <a:latin typeface="Arial" panose="020B0604020202020204" pitchFamily="34" charset="0"/>
              <a:cs typeface="Arial" panose="020B0604020202020204" pitchFamily="34" charset="0"/>
            </a:endParaRPr>
          </a:p>
        </p:txBody>
      </p:sp>
      <p:sp>
        <p:nvSpPr>
          <p:cNvPr id="11" name="Subtitle 2">
            <a:extLst>
              <a:ext uri="{FF2B5EF4-FFF2-40B4-BE49-F238E27FC236}">
                <a16:creationId xmlns:a16="http://schemas.microsoft.com/office/drawing/2014/main" id="{88F99416-0DD9-4002-917B-3F11A934064F}"/>
              </a:ext>
            </a:extLst>
          </p:cNvPr>
          <p:cNvSpPr txBox="1">
            <a:spLocks/>
          </p:cNvSpPr>
          <p:nvPr/>
        </p:nvSpPr>
        <p:spPr>
          <a:xfrm>
            <a:off x="749147" y="942205"/>
            <a:ext cx="10741446" cy="557427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92A6B068-4680-8FB7-1EDE-5744F98A87D4}"/>
              </a:ext>
            </a:extLst>
          </p:cNvPr>
          <p:cNvSpPr txBox="1"/>
          <p:nvPr/>
        </p:nvSpPr>
        <p:spPr>
          <a:xfrm>
            <a:off x="760164" y="942204"/>
            <a:ext cx="10744200" cy="3046988"/>
          </a:xfrm>
          <a:prstGeom prst="rect">
            <a:avLst/>
          </a:prstGeom>
          <a:noFill/>
        </p:spPr>
        <p:txBody>
          <a:bodyPr wrap="square" rtlCol="0">
            <a:spAutoFit/>
          </a:bodyPr>
          <a:lstStyle/>
          <a:p>
            <a:r>
              <a:rPr lang="en-US" sz="2400" dirty="0">
                <a:solidFill>
                  <a:srgbClr val="C00000"/>
                </a:solidFill>
              </a:rPr>
              <a:t>What methods detect watermarks?</a:t>
            </a:r>
          </a:p>
          <a:p>
            <a:r>
              <a:rPr lang="en-US" sz="2400" dirty="0"/>
              <a:t>Detecting a watermark can be tricky.  Always view the stamp from the reverse unprinted side and hold it to the light or place it on a dark surface. Orange, yellow and other light-colored inks make the watermark harder to see with the naked eye.  Most reliable is using a black tray and a few drops of watermark fluid, which will not harm mint or used stamps and evaporates quickly.  Pay particular attention for the moment when the fluid evaporates when the design is easiest to view.  Various pressure and electronic scopes can also be used with limited success.</a:t>
            </a:r>
          </a:p>
        </p:txBody>
      </p:sp>
      <p:pic>
        <p:nvPicPr>
          <p:cNvPr id="8" name="Picture 7">
            <a:extLst>
              <a:ext uri="{FF2B5EF4-FFF2-40B4-BE49-F238E27FC236}">
                <a16:creationId xmlns:a16="http://schemas.microsoft.com/office/drawing/2014/main" id="{F65689DF-0106-2B4A-2E99-4EC05DEB3F3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58474" y="3580852"/>
            <a:ext cx="1639822" cy="2935625"/>
          </a:xfrm>
          <a:prstGeom prst="rect">
            <a:avLst/>
          </a:prstGeom>
        </p:spPr>
      </p:pic>
      <p:pic>
        <p:nvPicPr>
          <p:cNvPr id="10" name="Picture 9">
            <a:extLst>
              <a:ext uri="{FF2B5EF4-FFF2-40B4-BE49-F238E27FC236}">
                <a16:creationId xmlns:a16="http://schemas.microsoft.com/office/drawing/2014/main" id="{B399B9F8-5900-8E86-7D13-A5CC0C446FDE}"/>
              </a:ext>
            </a:extLst>
          </p:cNvPr>
          <p:cNvPicPr>
            <a:picLocks noChangeAspect="1"/>
          </p:cNvPicPr>
          <p:nvPr/>
        </p:nvPicPr>
        <p:blipFill>
          <a:blip r:embed="rId5"/>
          <a:stretch>
            <a:fillRect/>
          </a:stretch>
        </p:blipFill>
        <p:spPr>
          <a:xfrm>
            <a:off x="3164738" y="4272394"/>
            <a:ext cx="3322320" cy="1960880"/>
          </a:xfrm>
          <a:prstGeom prst="rect">
            <a:avLst/>
          </a:prstGeom>
        </p:spPr>
      </p:pic>
      <p:pic>
        <p:nvPicPr>
          <p:cNvPr id="13" name="Picture 12">
            <a:extLst>
              <a:ext uri="{FF2B5EF4-FFF2-40B4-BE49-F238E27FC236}">
                <a16:creationId xmlns:a16="http://schemas.microsoft.com/office/drawing/2014/main" id="{A65F8E15-F984-4FC9-5A49-1AAECFC5B14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5555" y="3989192"/>
            <a:ext cx="2123343" cy="2527285"/>
          </a:xfrm>
          <a:prstGeom prst="rect">
            <a:avLst/>
          </a:prstGeom>
        </p:spPr>
      </p:pic>
      <p:pic>
        <p:nvPicPr>
          <p:cNvPr id="17" name="Picture 16">
            <a:extLst>
              <a:ext uri="{FF2B5EF4-FFF2-40B4-BE49-F238E27FC236}">
                <a16:creationId xmlns:a16="http://schemas.microsoft.com/office/drawing/2014/main" id="{5163B494-20BA-BDAD-BAB1-ACA32FB76841}"/>
              </a:ext>
            </a:extLst>
          </p:cNvPr>
          <p:cNvPicPr>
            <a:picLocks noChangeAspect="1"/>
          </p:cNvPicPr>
          <p:nvPr/>
        </p:nvPicPr>
        <p:blipFill>
          <a:blip r:embed="rId7"/>
          <a:stretch>
            <a:fillRect/>
          </a:stretch>
        </p:blipFill>
        <p:spPr>
          <a:xfrm>
            <a:off x="6862430" y="4284426"/>
            <a:ext cx="2420672" cy="1960880"/>
          </a:xfrm>
          <a:prstGeom prst="rect">
            <a:avLst/>
          </a:prstGeom>
        </p:spPr>
      </p:pic>
      <p:pic>
        <p:nvPicPr>
          <p:cNvPr id="6" name="Picture 5">
            <a:hlinkClick r:id="rId8"/>
            <a:extLst>
              <a:ext uri="{FF2B5EF4-FFF2-40B4-BE49-F238E27FC236}">
                <a16:creationId xmlns:a16="http://schemas.microsoft.com/office/drawing/2014/main" id="{4C18AD27-A0B1-6383-9E11-DD3AC202201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430000" y="91440"/>
            <a:ext cx="406349" cy="406349"/>
          </a:xfrm>
          <a:prstGeom prst="rect">
            <a:avLst/>
          </a:prstGeom>
        </p:spPr>
      </p:pic>
    </p:spTree>
    <p:extLst>
      <p:ext uri="{BB962C8B-B14F-4D97-AF65-F5344CB8AC3E}">
        <p14:creationId xmlns:p14="http://schemas.microsoft.com/office/powerpoint/2010/main" val="22923520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EFEDE1A6-EAEC-55F4-B6F4-C3D868FC5241}"/>
            </a:ext>
          </a:extLst>
        </p:cNvPr>
        <p:cNvGrpSpPr/>
        <p:nvPr/>
      </p:nvGrpSpPr>
      <p:grpSpPr>
        <a:xfrm>
          <a:off x="0" y="0"/>
          <a:ext cx="0" cy="0"/>
          <a:chOff x="0" y="0"/>
          <a:chExt cx="0" cy="0"/>
        </a:xfrm>
      </p:grpSpPr>
      <p:sp>
        <p:nvSpPr>
          <p:cNvPr id="2" name="Subtitle 2">
            <a:extLst>
              <a:ext uri="{FF2B5EF4-FFF2-40B4-BE49-F238E27FC236}">
                <a16:creationId xmlns:a16="http://schemas.microsoft.com/office/drawing/2014/main" id="{CDCE0668-6A68-9686-47D7-340D3AB93836}"/>
              </a:ext>
            </a:extLst>
          </p:cNvPr>
          <p:cNvSpPr txBox="1">
            <a:spLocks/>
          </p:cNvSpPr>
          <p:nvPr/>
        </p:nvSpPr>
        <p:spPr>
          <a:xfrm>
            <a:off x="738130" y="495360"/>
            <a:ext cx="10741446" cy="44966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b="1" dirty="0"/>
              <a:t>Stamp Characteristics and Tools                                                                Color and Shades</a:t>
            </a:r>
            <a:endParaRPr lang="en-US" dirty="0"/>
          </a:p>
          <a:p>
            <a:pPr algn="l"/>
            <a:endParaRPr lang="en-US" dirty="0">
              <a:latin typeface="Arial" panose="020B0604020202020204" pitchFamily="34" charset="0"/>
              <a:cs typeface="Arial" panose="020B0604020202020204" pitchFamily="34" charset="0"/>
            </a:endParaRPr>
          </a:p>
          <a:p>
            <a:pPr algn="l"/>
            <a:endParaRPr lang="en-US" dirty="0">
              <a:latin typeface="Arial" panose="020B0604020202020204" pitchFamily="34" charset="0"/>
              <a:cs typeface="Arial" panose="020B0604020202020204" pitchFamily="34" charset="0"/>
            </a:endParaRPr>
          </a:p>
          <a:p>
            <a:pPr algn="l"/>
            <a:endParaRPr lang="en-US" dirty="0">
              <a:latin typeface="Arial" panose="020B0604020202020204" pitchFamily="34" charset="0"/>
              <a:cs typeface="Arial" panose="020B0604020202020204" pitchFamily="34" charset="0"/>
            </a:endParaRPr>
          </a:p>
        </p:txBody>
      </p:sp>
      <p:sp>
        <p:nvSpPr>
          <p:cNvPr id="5" name="Subtitle 2">
            <a:extLst>
              <a:ext uri="{FF2B5EF4-FFF2-40B4-BE49-F238E27FC236}">
                <a16:creationId xmlns:a16="http://schemas.microsoft.com/office/drawing/2014/main" id="{2E889605-00B2-3937-CCF9-E01DD7604ACD}"/>
              </a:ext>
            </a:extLst>
          </p:cNvPr>
          <p:cNvSpPr txBox="1">
            <a:spLocks/>
          </p:cNvSpPr>
          <p:nvPr/>
        </p:nvSpPr>
        <p:spPr>
          <a:xfrm>
            <a:off x="738130" y="495361"/>
            <a:ext cx="10763480" cy="44966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dirty="0">
              <a:latin typeface="Arial" panose="020B0604020202020204" pitchFamily="34" charset="0"/>
              <a:cs typeface="Arial" panose="020B0604020202020204" pitchFamily="34" charset="0"/>
            </a:endParaRPr>
          </a:p>
        </p:txBody>
      </p:sp>
      <p:sp>
        <p:nvSpPr>
          <p:cNvPr id="11" name="Subtitle 2">
            <a:extLst>
              <a:ext uri="{FF2B5EF4-FFF2-40B4-BE49-F238E27FC236}">
                <a16:creationId xmlns:a16="http://schemas.microsoft.com/office/drawing/2014/main" id="{28E06F44-BBD9-603D-A8EC-71E209FAA8EB}"/>
              </a:ext>
            </a:extLst>
          </p:cNvPr>
          <p:cNvSpPr txBox="1">
            <a:spLocks/>
          </p:cNvSpPr>
          <p:nvPr/>
        </p:nvSpPr>
        <p:spPr>
          <a:xfrm>
            <a:off x="749147" y="942205"/>
            <a:ext cx="10741446" cy="557427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B8001304-2563-12A4-E02B-3DEF2496FC6B}"/>
              </a:ext>
            </a:extLst>
          </p:cNvPr>
          <p:cNvSpPr txBox="1"/>
          <p:nvPr/>
        </p:nvSpPr>
        <p:spPr>
          <a:xfrm>
            <a:off x="760164" y="942204"/>
            <a:ext cx="10744200" cy="2308324"/>
          </a:xfrm>
          <a:prstGeom prst="rect">
            <a:avLst/>
          </a:prstGeom>
          <a:noFill/>
        </p:spPr>
        <p:txBody>
          <a:bodyPr wrap="square" rtlCol="0">
            <a:spAutoFit/>
          </a:bodyPr>
          <a:lstStyle/>
          <a:p>
            <a:r>
              <a:rPr lang="en-US" sz="2400" dirty="0">
                <a:solidFill>
                  <a:srgbClr val="C00000"/>
                </a:solidFill>
              </a:rPr>
              <a:t>How do I determine a specific color or shade?</a:t>
            </a:r>
          </a:p>
          <a:p>
            <a:r>
              <a:rPr lang="en-US" sz="2400" dirty="0"/>
              <a:t>There are no absolute answers when it comes to identifying stamp color shades.  This is especially true of stamps from 1840-1920 or so.  Ink raw material components and formulations were not always consistent between batches, manufacturers changed, printing processes and aging oxidation all effected resulting stamp colors.  Stamp catalog editors even can name the same color differently.  Experts of specific stamp</a:t>
            </a:r>
          </a:p>
        </p:txBody>
      </p:sp>
      <p:pic>
        <p:nvPicPr>
          <p:cNvPr id="6" name="Picture 5">
            <a:extLst>
              <a:ext uri="{FF2B5EF4-FFF2-40B4-BE49-F238E27FC236}">
                <a16:creationId xmlns:a16="http://schemas.microsoft.com/office/drawing/2014/main" id="{E288A787-081D-7A75-8D6B-3AD7E28340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8644" y="3331758"/>
            <a:ext cx="4668774" cy="3173307"/>
          </a:xfrm>
          <a:prstGeom prst="rect">
            <a:avLst/>
          </a:prstGeom>
        </p:spPr>
      </p:pic>
      <p:sp>
        <p:nvSpPr>
          <p:cNvPr id="7" name="TextBox 6">
            <a:extLst>
              <a:ext uri="{FF2B5EF4-FFF2-40B4-BE49-F238E27FC236}">
                <a16:creationId xmlns:a16="http://schemas.microsoft.com/office/drawing/2014/main" id="{65527EB2-8A29-F0DA-5778-6839C75DDF88}"/>
              </a:ext>
            </a:extLst>
          </p:cNvPr>
          <p:cNvSpPr txBox="1"/>
          <p:nvPr/>
        </p:nvSpPr>
        <p:spPr>
          <a:xfrm>
            <a:off x="5688909" y="3153338"/>
            <a:ext cx="5864695" cy="3046988"/>
          </a:xfrm>
          <a:prstGeom prst="rect">
            <a:avLst/>
          </a:prstGeom>
          <a:noFill/>
        </p:spPr>
        <p:txBody>
          <a:bodyPr wrap="square" rtlCol="0">
            <a:spAutoFit/>
          </a:bodyPr>
          <a:lstStyle/>
          <a:p>
            <a:r>
              <a:rPr lang="en-US" sz="2400" dirty="0"/>
              <a:t>issues have standardized color shades among specialists.  One would need examples of each to compare with a questionable stamp to determine a particular shade, or submit that stamp to an expertizing firm to confirm the shade.  Slight variances could mean differences of thousands of dollars in a stamp’s value.</a:t>
            </a:r>
          </a:p>
        </p:txBody>
      </p:sp>
      <p:pic>
        <p:nvPicPr>
          <p:cNvPr id="4" name="Picture 3">
            <a:hlinkClick r:id="rId5"/>
            <a:extLst>
              <a:ext uri="{FF2B5EF4-FFF2-40B4-BE49-F238E27FC236}">
                <a16:creationId xmlns:a16="http://schemas.microsoft.com/office/drawing/2014/main" id="{1D57966E-A3DB-F387-D3E9-1CAB30E98DE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430000" y="91440"/>
            <a:ext cx="406349" cy="406349"/>
          </a:xfrm>
          <a:prstGeom prst="rect">
            <a:avLst/>
          </a:prstGeom>
        </p:spPr>
      </p:pic>
    </p:spTree>
    <p:extLst>
      <p:ext uri="{BB962C8B-B14F-4D97-AF65-F5344CB8AC3E}">
        <p14:creationId xmlns:p14="http://schemas.microsoft.com/office/powerpoint/2010/main" val="29172844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080BE2C-1326-22B8-7170-0F3A9B8BC5B4}"/>
            </a:ext>
          </a:extLst>
        </p:cNvPr>
        <p:cNvGrpSpPr/>
        <p:nvPr/>
      </p:nvGrpSpPr>
      <p:grpSpPr>
        <a:xfrm>
          <a:off x="0" y="0"/>
          <a:ext cx="0" cy="0"/>
          <a:chOff x="0" y="0"/>
          <a:chExt cx="0" cy="0"/>
        </a:xfrm>
      </p:grpSpPr>
      <p:sp>
        <p:nvSpPr>
          <p:cNvPr id="2" name="Subtitle 2">
            <a:extLst>
              <a:ext uri="{FF2B5EF4-FFF2-40B4-BE49-F238E27FC236}">
                <a16:creationId xmlns:a16="http://schemas.microsoft.com/office/drawing/2014/main" id="{B2D60E72-8E88-D5B6-FB47-4A11080D1D42}"/>
              </a:ext>
            </a:extLst>
          </p:cNvPr>
          <p:cNvSpPr txBox="1">
            <a:spLocks/>
          </p:cNvSpPr>
          <p:nvPr/>
        </p:nvSpPr>
        <p:spPr>
          <a:xfrm>
            <a:off x="738130" y="495360"/>
            <a:ext cx="10741446" cy="44966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b="1" dirty="0"/>
              <a:t>Stamp Characteristics and Tools                                                        Putting it All together</a:t>
            </a:r>
            <a:endParaRPr lang="en-US" dirty="0"/>
          </a:p>
          <a:p>
            <a:pPr algn="l"/>
            <a:endParaRPr lang="en-US" dirty="0">
              <a:latin typeface="Arial" panose="020B0604020202020204" pitchFamily="34" charset="0"/>
              <a:cs typeface="Arial" panose="020B0604020202020204" pitchFamily="34" charset="0"/>
            </a:endParaRPr>
          </a:p>
          <a:p>
            <a:pPr algn="l"/>
            <a:endParaRPr lang="en-US" dirty="0">
              <a:latin typeface="Arial" panose="020B0604020202020204" pitchFamily="34" charset="0"/>
              <a:cs typeface="Arial" panose="020B0604020202020204" pitchFamily="34" charset="0"/>
            </a:endParaRPr>
          </a:p>
          <a:p>
            <a:pPr algn="l"/>
            <a:endParaRPr lang="en-US" dirty="0">
              <a:latin typeface="Arial" panose="020B0604020202020204" pitchFamily="34" charset="0"/>
              <a:cs typeface="Arial" panose="020B0604020202020204" pitchFamily="34" charset="0"/>
            </a:endParaRPr>
          </a:p>
        </p:txBody>
      </p:sp>
      <p:sp>
        <p:nvSpPr>
          <p:cNvPr id="5" name="Subtitle 2">
            <a:extLst>
              <a:ext uri="{FF2B5EF4-FFF2-40B4-BE49-F238E27FC236}">
                <a16:creationId xmlns:a16="http://schemas.microsoft.com/office/drawing/2014/main" id="{C34AA2C4-1464-EAC6-0BA5-6AA0BCE2A132}"/>
              </a:ext>
            </a:extLst>
          </p:cNvPr>
          <p:cNvSpPr txBox="1">
            <a:spLocks/>
          </p:cNvSpPr>
          <p:nvPr/>
        </p:nvSpPr>
        <p:spPr>
          <a:xfrm>
            <a:off x="738130" y="495361"/>
            <a:ext cx="10763480" cy="44966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dirty="0">
              <a:latin typeface="Arial" panose="020B0604020202020204" pitchFamily="34" charset="0"/>
              <a:cs typeface="Arial" panose="020B0604020202020204" pitchFamily="34" charset="0"/>
            </a:endParaRPr>
          </a:p>
        </p:txBody>
      </p:sp>
      <p:sp>
        <p:nvSpPr>
          <p:cNvPr id="11" name="Subtitle 2">
            <a:extLst>
              <a:ext uri="{FF2B5EF4-FFF2-40B4-BE49-F238E27FC236}">
                <a16:creationId xmlns:a16="http://schemas.microsoft.com/office/drawing/2014/main" id="{388DF3B0-A6BE-9091-029F-CD24609ED1DE}"/>
              </a:ext>
            </a:extLst>
          </p:cNvPr>
          <p:cNvSpPr txBox="1">
            <a:spLocks/>
          </p:cNvSpPr>
          <p:nvPr/>
        </p:nvSpPr>
        <p:spPr>
          <a:xfrm>
            <a:off x="749147" y="942205"/>
            <a:ext cx="10741446" cy="557427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E53A402B-5F35-096A-BFDD-B9A2EB6310D7}"/>
              </a:ext>
            </a:extLst>
          </p:cNvPr>
          <p:cNvSpPr txBox="1"/>
          <p:nvPr/>
        </p:nvSpPr>
        <p:spPr>
          <a:xfrm>
            <a:off x="701407" y="1091308"/>
            <a:ext cx="3497263" cy="4893647"/>
          </a:xfrm>
          <a:prstGeom prst="rect">
            <a:avLst/>
          </a:prstGeom>
          <a:noFill/>
        </p:spPr>
        <p:txBody>
          <a:bodyPr wrap="square" rtlCol="0">
            <a:spAutoFit/>
          </a:bodyPr>
          <a:lstStyle/>
          <a:p>
            <a:r>
              <a:rPr lang="en-US" sz="2400" dirty="0">
                <a:cs typeface="Arial" panose="020B0604020202020204" pitchFamily="34" charset="0"/>
              </a:rPr>
              <a:t>Perforations, watermarks and color shades can all help identify look-alikes as listed in stamp catalogs.  The Washington-Franklin series running from 1908-1922 adds even more complexity to these, as different plates, printing techniques and papers were utilized over the years, creating additional varieties to the extreme. </a:t>
            </a:r>
          </a:p>
        </p:txBody>
      </p:sp>
      <p:pic>
        <p:nvPicPr>
          <p:cNvPr id="9" name="Picture 8">
            <a:extLst>
              <a:ext uri="{FF2B5EF4-FFF2-40B4-BE49-F238E27FC236}">
                <a16:creationId xmlns:a16="http://schemas.microsoft.com/office/drawing/2014/main" id="{A2177325-4D9C-3419-EE25-51724713AAAE}"/>
              </a:ext>
            </a:extLst>
          </p:cNvPr>
          <p:cNvPicPr>
            <a:picLocks noChangeAspect="1"/>
          </p:cNvPicPr>
          <p:nvPr/>
        </p:nvPicPr>
        <p:blipFill>
          <a:blip r:embed="rId4"/>
          <a:stretch>
            <a:fillRect/>
          </a:stretch>
        </p:blipFill>
        <p:spPr>
          <a:xfrm>
            <a:off x="8306176" y="1253497"/>
            <a:ext cx="3173400" cy="5262979"/>
          </a:xfrm>
          <a:prstGeom prst="rect">
            <a:avLst/>
          </a:prstGeom>
        </p:spPr>
      </p:pic>
      <p:graphicFrame>
        <p:nvGraphicFramePr>
          <p:cNvPr id="13" name="Object 12">
            <a:extLst>
              <a:ext uri="{FF2B5EF4-FFF2-40B4-BE49-F238E27FC236}">
                <a16:creationId xmlns:a16="http://schemas.microsoft.com/office/drawing/2014/main" id="{9228935A-798B-BB7C-0831-0D7C8035A428}"/>
              </a:ext>
            </a:extLst>
          </p:cNvPr>
          <p:cNvGraphicFramePr>
            <a:graphicFrameLocks noChangeAspect="1"/>
          </p:cNvGraphicFramePr>
          <p:nvPr>
            <p:extLst>
              <p:ext uri="{D42A27DB-BD31-4B8C-83A1-F6EECF244321}">
                <p14:modId xmlns:p14="http://schemas.microsoft.com/office/powerpoint/2010/main" val="2613226990"/>
              </p:ext>
            </p:extLst>
          </p:nvPr>
        </p:nvGraphicFramePr>
        <p:xfrm>
          <a:off x="4371238" y="1253498"/>
          <a:ext cx="3497263" cy="5262979"/>
        </p:xfrm>
        <a:graphic>
          <a:graphicData uri="http://schemas.openxmlformats.org/presentationml/2006/ole">
            <mc:AlternateContent xmlns:mc="http://schemas.openxmlformats.org/markup-compatibility/2006">
              <mc:Choice xmlns:v="urn:schemas-microsoft-com:vml" Requires="v">
                <p:oleObj r:id="rId5" imgW="10126644" imgH="15688011" progId="">
                  <p:embed/>
                </p:oleObj>
              </mc:Choice>
              <mc:Fallback>
                <p:oleObj r:id="rId5" imgW="10126644" imgH="15688011" progId="">
                  <p:embed/>
                  <p:pic>
                    <p:nvPicPr>
                      <p:cNvPr id="0" name=""/>
                      <p:cNvPicPr/>
                      <p:nvPr/>
                    </p:nvPicPr>
                    <p:blipFill>
                      <a:blip r:embed="rId6"/>
                      <a:stretch>
                        <a:fillRect/>
                      </a:stretch>
                    </p:blipFill>
                    <p:spPr>
                      <a:xfrm>
                        <a:off x="4371238" y="1253498"/>
                        <a:ext cx="3497263" cy="5262979"/>
                      </a:xfrm>
                      <a:prstGeom prst="rect">
                        <a:avLst/>
                      </a:prstGeom>
                    </p:spPr>
                  </p:pic>
                </p:oleObj>
              </mc:Fallback>
            </mc:AlternateContent>
          </a:graphicData>
        </a:graphic>
      </p:graphicFrame>
      <p:pic>
        <p:nvPicPr>
          <p:cNvPr id="16" name="Picture 15">
            <a:hlinkClick r:id="rId7"/>
            <a:extLst>
              <a:ext uri="{FF2B5EF4-FFF2-40B4-BE49-F238E27FC236}">
                <a16:creationId xmlns:a16="http://schemas.microsoft.com/office/drawing/2014/main" id="{7989034D-8DF8-A734-8D68-5826CFE88C9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430000" y="91440"/>
            <a:ext cx="406349" cy="406349"/>
          </a:xfrm>
          <a:prstGeom prst="rect">
            <a:avLst/>
          </a:prstGeom>
        </p:spPr>
      </p:pic>
    </p:spTree>
    <p:extLst>
      <p:ext uri="{BB962C8B-B14F-4D97-AF65-F5344CB8AC3E}">
        <p14:creationId xmlns:p14="http://schemas.microsoft.com/office/powerpoint/2010/main" val="37868469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C84C2BE5-01C2-4256-288A-ECCCF8404B48}"/>
            </a:ext>
          </a:extLst>
        </p:cNvPr>
        <p:cNvGrpSpPr/>
        <p:nvPr/>
      </p:nvGrpSpPr>
      <p:grpSpPr>
        <a:xfrm>
          <a:off x="0" y="0"/>
          <a:ext cx="0" cy="0"/>
          <a:chOff x="0" y="0"/>
          <a:chExt cx="0" cy="0"/>
        </a:xfrm>
      </p:grpSpPr>
      <p:sp>
        <p:nvSpPr>
          <p:cNvPr id="2" name="Subtitle 2">
            <a:extLst>
              <a:ext uri="{FF2B5EF4-FFF2-40B4-BE49-F238E27FC236}">
                <a16:creationId xmlns:a16="http://schemas.microsoft.com/office/drawing/2014/main" id="{A65E531F-2837-709E-7416-98557FC95F90}"/>
              </a:ext>
            </a:extLst>
          </p:cNvPr>
          <p:cNvSpPr txBox="1">
            <a:spLocks/>
          </p:cNvSpPr>
          <p:nvPr/>
        </p:nvSpPr>
        <p:spPr>
          <a:xfrm>
            <a:off x="738130" y="495360"/>
            <a:ext cx="10741446" cy="44966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b="1" dirty="0"/>
              <a:t>Buying/Selling/Trading                                                                                                 Sources</a:t>
            </a:r>
            <a:endParaRPr lang="en-US" dirty="0">
              <a:latin typeface="Arial" panose="020B0604020202020204" pitchFamily="34" charset="0"/>
              <a:cs typeface="Arial" panose="020B0604020202020204" pitchFamily="34" charset="0"/>
            </a:endParaRPr>
          </a:p>
          <a:p>
            <a:pPr algn="l"/>
            <a:endParaRPr lang="en-US" dirty="0">
              <a:latin typeface="Arial" panose="020B0604020202020204" pitchFamily="34" charset="0"/>
              <a:cs typeface="Arial" panose="020B0604020202020204" pitchFamily="34" charset="0"/>
            </a:endParaRPr>
          </a:p>
        </p:txBody>
      </p:sp>
      <p:sp>
        <p:nvSpPr>
          <p:cNvPr id="5" name="Subtitle 2">
            <a:extLst>
              <a:ext uri="{FF2B5EF4-FFF2-40B4-BE49-F238E27FC236}">
                <a16:creationId xmlns:a16="http://schemas.microsoft.com/office/drawing/2014/main" id="{7DC5C790-340A-8E47-6E04-8A67A00F6672}"/>
              </a:ext>
            </a:extLst>
          </p:cNvPr>
          <p:cNvSpPr txBox="1">
            <a:spLocks/>
          </p:cNvSpPr>
          <p:nvPr/>
        </p:nvSpPr>
        <p:spPr>
          <a:xfrm>
            <a:off x="738130" y="495361"/>
            <a:ext cx="10763480" cy="44966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dirty="0">
              <a:latin typeface="Arial" panose="020B0604020202020204" pitchFamily="34" charset="0"/>
              <a:cs typeface="Arial" panose="020B0604020202020204" pitchFamily="34" charset="0"/>
            </a:endParaRPr>
          </a:p>
        </p:txBody>
      </p:sp>
      <p:sp>
        <p:nvSpPr>
          <p:cNvPr id="11" name="Subtitle 2">
            <a:extLst>
              <a:ext uri="{FF2B5EF4-FFF2-40B4-BE49-F238E27FC236}">
                <a16:creationId xmlns:a16="http://schemas.microsoft.com/office/drawing/2014/main" id="{0834714A-A462-710C-9A64-8DCF39136EE8}"/>
              </a:ext>
            </a:extLst>
          </p:cNvPr>
          <p:cNvSpPr txBox="1">
            <a:spLocks/>
          </p:cNvSpPr>
          <p:nvPr/>
        </p:nvSpPr>
        <p:spPr>
          <a:xfrm>
            <a:off x="749147" y="942205"/>
            <a:ext cx="10741446" cy="557427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A08BEBCB-35EF-3D27-A7B6-BC22CC62F69E}"/>
              </a:ext>
            </a:extLst>
          </p:cNvPr>
          <p:cNvSpPr txBox="1"/>
          <p:nvPr/>
        </p:nvSpPr>
        <p:spPr>
          <a:xfrm>
            <a:off x="760164" y="942204"/>
            <a:ext cx="10744200" cy="4893647"/>
          </a:xfrm>
          <a:prstGeom prst="rect">
            <a:avLst/>
          </a:prstGeom>
          <a:noFill/>
        </p:spPr>
        <p:txBody>
          <a:bodyPr wrap="square" rtlCol="0">
            <a:spAutoFit/>
          </a:bodyPr>
          <a:lstStyle/>
          <a:p>
            <a:r>
              <a:rPr lang="en-US" sz="2400" dirty="0">
                <a:solidFill>
                  <a:srgbClr val="C00000"/>
                </a:solidFill>
              </a:rPr>
              <a:t>How can I obtain stamps?</a:t>
            </a:r>
          </a:p>
          <a:p>
            <a:r>
              <a:rPr lang="en-US" sz="2400" dirty="0"/>
              <a:t>Collectors have lots of options when it comes to building their collections—mainly through buying and trading stamps—in person, online and by mail.  Don’t forget to ask relatives, friends and neighbors to save them for you!</a:t>
            </a:r>
          </a:p>
          <a:p>
            <a:endParaRPr lang="en-US" sz="2400" dirty="0"/>
          </a:p>
          <a:p>
            <a:r>
              <a:rPr lang="en-US" sz="2400" u="sng" dirty="0"/>
              <a:t>Buying and Selling Sources</a:t>
            </a:r>
          </a:p>
          <a:p>
            <a:r>
              <a:rPr lang="en-US" sz="2400" dirty="0"/>
              <a:t>• Fellow collectors/stamp clubs   • Dealers   • Stamp shows   • Garage/rummage sales   • Thrift stores   • Online (eBay, APS </a:t>
            </a:r>
            <a:r>
              <a:rPr lang="en-US" sz="2400" dirty="0" err="1"/>
              <a:t>StampStore</a:t>
            </a:r>
            <a:r>
              <a:rPr lang="en-US" sz="2400" dirty="0"/>
              <a:t> Hip Stamp, Delcampe, Colnect, etc.)   • Craig’s List   • Facebook Marketplace   • Auctions</a:t>
            </a:r>
          </a:p>
          <a:p>
            <a:endParaRPr lang="en-US" sz="2400" dirty="0"/>
          </a:p>
          <a:p>
            <a:r>
              <a:rPr lang="en-US" sz="2400" dirty="0"/>
              <a:t>Sorry to say the days of stamp corners in department stores, stamp dollar bags at Woolworth’s and stamp approvals by mail have all gone passé.  The “action” today is mostly at stamp clubs, stamp shows and especially online.</a:t>
            </a:r>
          </a:p>
        </p:txBody>
      </p:sp>
    </p:spTree>
    <p:extLst>
      <p:ext uri="{BB962C8B-B14F-4D97-AF65-F5344CB8AC3E}">
        <p14:creationId xmlns:p14="http://schemas.microsoft.com/office/powerpoint/2010/main" val="42802055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239D2B91-1A66-08DB-77C9-EA73CDF6F5CD}"/>
            </a:ext>
          </a:extLst>
        </p:cNvPr>
        <p:cNvGrpSpPr/>
        <p:nvPr/>
      </p:nvGrpSpPr>
      <p:grpSpPr>
        <a:xfrm>
          <a:off x="0" y="0"/>
          <a:ext cx="0" cy="0"/>
          <a:chOff x="0" y="0"/>
          <a:chExt cx="0" cy="0"/>
        </a:xfrm>
      </p:grpSpPr>
      <p:sp>
        <p:nvSpPr>
          <p:cNvPr id="2" name="Subtitle 2">
            <a:extLst>
              <a:ext uri="{FF2B5EF4-FFF2-40B4-BE49-F238E27FC236}">
                <a16:creationId xmlns:a16="http://schemas.microsoft.com/office/drawing/2014/main" id="{E72E4BBB-C8A8-67A1-A3F6-6ED44B9FB30E}"/>
              </a:ext>
            </a:extLst>
          </p:cNvPr>
          <p:cNvSpPr txBox="1">
            <a:spLocks/>
          </p:cNvSpPr>
          <p:nvPr/>
        </p:nvSpPr>
        <p:spPr>
          <a:xfrm>
            <a:off x="738130" y="495360"/>
            <a:ext cx="10741446" cy="44966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b="1" dirty="0"/>
              <a:t>Buying/Selling/Trading                                                                                             Reliability</a:t>
            </a:r>
            <a:endParaRPr lang="en-US" dirty="0">
              <a:latin typeface="Arial" panose="020B0604020202020204" pitchFamily="34" charset="0"/>
              <a:cs typeface="Arial" panose="020B0604020202020204" pitchFamily="34" charset="0"/>
            </a:endParaRPr>
          </a:p>
          <a:p>
            <a:pPr algn="l"/>
            <a:endParaRPr lang="en-US" dirty="0">
              <a:latin typeface="Arial" panose="020B0604020202020204" pitchFamily="34" charset="0"/>
              <a:cs typeface="Arial" panose="020B0604020202020204" pitchFamily="34" charset="0"/>
            </a:endParaRPr>
          </a:p>
        </p:txBody>
      </p:sp>
      <p:sp>
        <p:nvSpPr>
          <p:cNvPr id="5" name="Subtitle 2">
            <a:extLst>
              <a:ext uri="{FF2B5EF4-FFF2-40B4-BE49-F238E27FC236}">
                <a16:creationId xmlns:a16="http://schemas.microsoft.com/office/drawing/2014/main" id="{CE45B3C1-1AF5-462C-6843-FD282B523EF1}"/>
              </a:ext>
            </a:extLst>
          </p:cNvPr>
          <p:cNvSpPr txBox="1">
            <a:spLocks/>
          </p:cNvSpPr>
          <p:nvPr/>
        </p:nvSpPr>
        <p:spPr>
          <a:xfrm>
            <a:off x="738130" y="495361"/>
            <a:ext cx="10763480" cy="44966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dirty="0">
              <a:latin typeface="Arial" panose="020B0604020202020204" pitchFamily="34" charset="0"/>
              <a:cs typeface="Arial" panose="020B0604020202020204" pitchFamily="34" charset="0"/>
            </a:endParaRPr>
          </a:p>
        </p:txBody>
      </p:sp>
      <p:sp>
        <p:nvSpPr>
          <p:cNvPr id="11" name="Subtitle 2">
            <a:extLst>
              <a:ext uri="{FF2B5EF4-FFF2-40B4-BE49-F238E27FC236}">
                <a16:creationId xmlns:a16="http://schemas.microsoft.com/office/drawing/2014/main" id="{24C8EE76-543D-AA09-F55A-2BFD3A99B6A4}"/>
              </a:ext>
            </a:extLst>
          </p:cNvPr>
          <p:cNvSpPr txBox="1">
            <a:spLocks/>
          </p:cNvSpPr>
          <p:nvPr/>
        </p:nvSpPr>
        <p:spPr>
          <a:xfrm>
            <a:off x="749147" y="942205"/>
            <a:ext cx="10741446" cy="557427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B8CED24A-9148-65FB-0EF4-6D377DA65959}"/>
              </a:ext>
            </a:extLst>
          </p:cNvPr>
          <p:cNvSpPr txBox="1"/>
          <p:nvPr/>
        </p:nvSpPr>
        <p:spPr>
          <a:xfrm>
            <a:off x="760165" y="942204"/>
            <a:ext cx="5740996" cy="5632311"/>
          </a:xfrm>
          <a:prstGeom prst="rect">
            <a:avLst/>
          </a:prstGeom>
          <a:noFill/>
        </p:spPr>
        <p:txBody>
          <a:bodyPr wrap="square" rtlCol="0">
            <a:spAutoFit/>
          </a:bodyPr>
          <a:lstStyle/>
          <a:p>
            <a:r>
              <a:rPr lang="en-US" sz="2400" dirty="0">
                <a:solidFill>
                  <a:srgbClr val="C00000"/>
                </a:solidFill>
              </a:rPr>
              <a:t>How do I know if the stamp business I’m dealing with is reliable/trustworthy?</a:t>
            </a:r>
          </a:p>
          <a:p>
            <a:r>
              <a:rPr lang="en-US" sz="2400" dirty="0"/>
              <a:t>Identifying as a member of an established professional trade association can relieve your concern.  The American Stamp Dealer’s Association, National Stamp Dealers Association, Canadian Stamp Dealers Association, Philatelic Traders’ Society and the Internet Philatelic Dealers Association are highly reputable organizations that have vetted their membership and can intervene if an interaction problem develops.  Their websites list member contact information to easily find them along with their specialties.  Look at their online reviews.</a:t>
            </a:r>
          </a:p>
        </p:txBody>
      </p:sp>
      <p:pic>
        <p:nvPicPr>
          <p:cNvPr id="6" name="Picture 5">
            <a:extLst>
              <a:ext uri="{FF2B5EF4-FFF2-40B4-BE49-F238E27FC236}">
                <a16:creationId xmlns:a16="http://schemas.microsoft.com/office/drawing/2014/main" id="{2294D286-123B-B60D-8A1E-94DB5959C04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03327" y="884167"/>
            <a:ext cx="2333049" cy="2041418"/>
          </a:xfrm>
          <a:prstGeom prst="rect">
            <a:avLst/>
          </a:prstGeom>
        </p:spPr>
      </p:pic>
      <p:pic>
        <p:nvPicPr>
          <p:cNvPr id="1026" name="Picture 2" descr="National Stamp Dealers Association">
            <a:extLst>
              <a:ext uri="{FF2B5EF4-FFF2-40B4-BE49-F238E27FC236}">
                <a16:creationId xmlns:a16="http://schemas.microsoft.com/office/drawing/2014/main" id="{E0601856-2B39-B44E-A347-5DAADC8187E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36376" y="1176379"/>
            <a:ext cx="2743200" cy="151447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8B356975-5D29-275A-A7B2-B3A677A1A41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204967" y="3098897"/>
            <a:ext cx="1027648" cy="1417278"/>
          </a:xfrm>
          <a:prstGeom prst="rect">
            <a:avLst/>
          </a:prstGeom>
        </p:spPr>
      </p:pic>
      <p:pic>
        <p:nvPicPr>
          <p:cNvPr id="10" name="Picture 9">
            <a:extLst>
              <a:ext uri="{FF2B5EF4-FFF2-40B4-BE49-F238E27FC236}">
                <a16:creationId xmlns:a16="http://schemas.microsoft.com/office/drawing/2014/main" id="{B11F4A8C-728B-74BA-0EE5-1DA9685D0F5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045525" y="4255611"/>
            <a:ext cx="2124901" cy="1718222"/>
          </a:xfrm>
          <a:prstGeom prst="rect">
            <a:avLst/>
          </a:prstGeom>
        </p:spPr>
      </p:pic>
      <p:pic>
        <p:nvPicPr>
          <p:cNvPr id="7" name="Picture 6">
            <a:extLst>
              <a:ext uri="{FF2B5EF4-FFF2-40B4-BE49-F238E27FC236}">
                <a16:creationId xmlns:a16="http://schemas.microsoft.com/office/drawing/2014/main" id="{E90C5028-E95B-DC6E-FDC5-FF0DEF62FDA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420910" y="4641062"/>
            <a:ext cx="2297881" cy="1332771"/>
          </a:xfrm>
          <a:prstGeom prst="rect">
            <a:avLst/>
          </a:prstGeom>
        </p:spPr>
      </p:pic>
    </p:spTree>
    <p:extLst>
      <p:ext uri="{BB962C8B-B14F-4D97-AF65-F5344CB8AC3E}">
        <p14:creationId xmlns:p14="http://schemas.microsoft.com/office/powerpoint/2010/main" val="33999543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B36BF646-1D01-4838-F648-D6BDC3F966ED}"/>
            </a:ext>
          </a:extLst>
        </p:cNvPr>
        <p:cNvGrpSpPr/>
        <p:nvPr/>
      </p:nvGrpSpPr>
      <p:grpSpPr>
        <a:xfrm>
          <a:off x="0" y="0"/>
          <a:ext cx="0" cy="0"/>
          <a:chOff x="0" y="0"/>
          <a:chExt cx="0" cy="0"/>
        </a:xfrm>
      </p:grpSpPr>
      <p:sp>
        <p:nvSpPr>
          <p:cNvPr id="2" name="Subtitle 2">
            <a:extLst>
              <a:ext uri="{FF2B5EF4-FFF2-40B4-BE49-F238E27FC236}">
                <a16:creationId xmlns:a16="http://schemas.microsoft.com/office/drawing/2014/main" id="{914898DD-D7D0-C4AB-E712-08712542179C}"/>
              </a:ext>
            </a:extLst>
          </p:cNvPr>
          <p:cNvSpPr txBox="1">
            <a:spLocks/>
          </p:cNvSpPr>
          <p:nvPr/>
        </p:nvSpPr>
        <p:spPr>
          <a:xfrm>
            <a:off x="738130" y="495360"/>
            <a:ext cx="10741446" cy="44966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b="1" dirty="0"/>
              <a:t>Buying/Selling/Trading                                                                                             Reliability</a:t>
            </a:r>
            <a:endParaRPr lang="en-US" dirty="0">
              <a:latin typeface="Arial" panose="020B0604020202020204" pitchFamily="34" charset="0"/>
              <a:cs typeface="Arial" panose="020B0604020202020204" pitchFamily="34" charset="0"/>
            </a:endParaRPr>
          </a:p>
          <a:p>
            <a:pPr algn="l"/>
            <a:endParaRPr lang="en-US" dirty="0">
              <a:latin typeface="Arial" panose="020B0604020202020204" pitchFamily="34" charset="0"/>
              <a:cs typeface="Arial" panose="020B0604020202020204" pitchFamily="34" charset="0"/>
            </a:endParaRPr>
          </a:p>
        </p:txBody>
      </p:sp>
      <p:sp>
        <p:nvSpPr>
          <p:cNvPr id="5" name="Subtitle 2">
            <a:extLst>
              <a:ext uri="{FF2B5EF4-FFF2-40B4-BE49-F238E27FC236}">
                <a16:creationId xmlns:a16="http://schemas.microsoft.com/office/drawing/2014/main" id="{4EC7C968-32AE-6035-B77C-4FEA1E435991}"/>
              </a:ext>
            </a:extLst>
          </p:cNvPr>
          <p:cNvSpPr txBox="1">
            <a:spLocks/>
          </p:cNvSpPr>
          <p:nvPr/>
        </p:nvSpPr>
        <p:spPr>
          <a:xfrm>
            <a:off x="738130" y="495361"/>
            <a:ext cx="10763480" cy="44966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dirty="0">
              <a:latin typeface="Arial" panose="020B0604020202020204" pitchFamily="34" charset="0"/>
              <a:cs typeface="Arial" panose="020B0604020202020204" pitchFamily="34" charset="0"/>
            </a:endParaRPr>
          </a:p>
        </p:txBody>
      </p:sp>
      <p:sp>
        <p:nvSpPr>
          <p:cNvPr id="11" name="Subtitle 2">
            <a:extLst>
              <a:ext uri="{FF2B5EF4-FFF2-40B4-BE49-F238E27FC236}">
                <a16:creationId xmlns:a16="http://schemas.microsoft.com/office/drawing/2014/main" id="{9DEA2B6E-2B53-4772-9D79-760697ECFA81}"/>
              </a:ext>
            </a:extLst>
          </p:cNvPr>
          <p:cNvSpPr txBox="1">
            <a:spLocks/>
          </p:cNvSpPr>
          <p:nvPr/>
        </p:nvSpPr>
        <p:spPr>
          <a:xfrm>
            <a:off x="749147" y="942205"/>
            <a:ext cx="10741446" cy="557427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570C4087-B8B6-D2DC-5D44-F16695F3851A}"/>
              </a:ext>
            </a:extLst>
          </p:cNvPr>
          <p:cNvSpPr txBox="1"/>
          <p:nvPr/>
        </p:nvSpPr>
        <p:spPr>
          <a:xfrm>
            <a:off x="760165" y="942204"/>
            <a:ext cx="5417611" cy="5632311"/>
          </a:xfrm>
          <a:prstGeom prst="rect">
            <a:avLst/>
          </a:prstGeom>
          <a:noFill/>
        </p:spPr>
        <p:txBody>
          <a:bodyPr wrap="square" rtlCol="0">
            <a:spAutoFit/>
          </a:bodyPr>
          <a:lstStyle/>
          <a:p>
            <a:r>
              <a:rPr lang="en-US" sz="2400" dirty="0">
                <a:solidFill>
                  <a:srgbClr val="C00000"/>
                </a:solidFill>
              </a:rPr>
              <a:t>How do I know the individual I’m dealing with is reliable/trustworthy?</a:t>
            </a:r>
          </a:p>
          <a:p>
            <a:r>
              <a:rPr lang="en-US" sz="2400" dirty="0"/>
              <a:t>Is he/she a member of a local/regional/ national stamp club or organization?  Ask for references.  If online, look for transaction ratings.  Is there a returns policy?  Like businesses, larger groups have disciplinary boards that will review disagreements with members to resolve any outstanding issues.  Look for memberships in the American Philatelic Society, American Topical Association, Royal Philatelic Society of Canada, British North America Philatelic Society and other major societies.</a:t>
            </a:r>
          </a:p>
        </p:txBody>
      </p:sp>
      <p:pic>
        <p:nvPicPr>
          <p:cNvPr id="13" name="Picture 12">
            <a:extLst>
              <a:ext uri="{FF2B5EF4-FFF2-40B4-BE49-F238E27FC236}">
                <a16:creationId xmlns:a16="http://schemas.microsoft.com/office/drawing/2014/main" id="{7CFEBACA-43C3-3C78-B051-70068A18D0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97607" y="3994523"/>
            <a:ext cx="1914226" cy="1914226"/>
          </a:xfrm>
          <a:prstGeom prst="rect">
            <a:avLst/>
          </a:prstGeom>
        </p:spPr>
      </p:pic>
      <p:pic>
        <p:nvPicPr>
          <p:cNvPr id="16" name="Picture 15">
            <a:extLst>
              <a:ext uri="{FF2B5EF4-FFF2-40B4-BE49-F238E27FC236}">
                <a16:creationId xmlns:a16="http://schemas.microsoft.com/office/drawing/2014/main" id="{9983B4AA-C623-414E-BE94-8A7BDD1C1E0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75459" y="1446911"/>
            <a:ext cx="2136374" cy="2100768"/>
          </a:xfrm>
          <a:prstGeom prst="rect">
            <a:avLst/>
          </a:prstGeom>
        </p:spPr>
      </p:pic>
      <p:pic>
        <p:nvPicPr>
          <p:cNvPr id="18" name="Picture 17">
            <a:extLst>
              <a:ext uri="{FF2B5EF4-FFF2-40B4-BE49-F238E27FC236}">
                <a16:creationId xmlns:a16="http://schemas.microsoft.com/office/drawing/2014/main" id="{911E0E0B-8333-E33A-8592-76E925C9838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93737" y="1391873"/>
            <a:ext cx="2302962" cy="2210844"/>
          </a:xfrm>
          <a:prstGeom prst="rect">
            <a:avLst/>
          </a:prstGeom>
        </p:spPr>
      </p:pic>
      <p:pic>
        <p:nvPicPr>
          <p:cNvPr id="20" name="Picture 19">
            <a:extLst>
              <a:ext uri="{FF2B5EF4-FFF2-40B4-BE49-F238E27FC236}">
                <a16:creationId xmlns:a16="http://schemas.microsoft.com/office/drawing/2014/main" id="{1E540E38-B25D-206A-6D18-9844F716F37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94495" y="4049560"/>
            <a:ext cx="2002204" cy="2002204"/>
          </a:xfrm>
          <a:prstGeom prst="rect">
            <a:avLst/>
          </a:prstGeom>
        </p:spPr>
      </p:pic>
    </p:spTree>
    <p:extLst>
      <p:ext uri="{BB962C8B-B14F-4D97-AF65-F5344CB8AC3E}">
        <p14:creationId xmlns:p14="http://schemas.microsoft.com/office/powerpoint/2010/main" val="22402404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F64B36C9-67AF-7583-1743-342C21627076}"/>
            </a:ext>
          </a:extLst>
        </p:cNvPr>
        <p:cNvGrpSpPr/>
        <p:nvPr/>
      </p:nvGrpSpPr>
      <p:grpSpPr>
        <a:xfrm>
          <a:off x="0" y="0"/>
          <a:ext cx="0" cy="0"/>
          <a:chOff x="0" y="0"/>
          <a:chExt cx="0" cy="0"/>
        </a:xfrm>
      </p:grpSpPr>
      <p:sp>
        <p:nvSpPr>
          <p:cNvPr id="2" name="Subtitle 2">
            <a:extLst>
              <a:ext uri="{FF2B5EF4-FFF2-40B4-BE49-F238E27FC236}">
                <a16:creationId xmlns:a16="http://schemas.microsoft.com/office/drawing/2014/main" id="{FC671866-9840-C7F5-F444-2F8CD675AF0E}"/>
              </a:ext>
            </a:extLst>
          </p:cNvPr>
          <p:cNvSpPr txBox="1">
            <a:spLocks/>
          </p:cNvSpPr>
          <p:nvPr/>
        </p:nvSpPr>
        <p:spPr>
          <a:xfrm>
            <a:off x="738130" y="495360"/>
            <a:ext cx="10741446" cy="44966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b="1" dirty="0"/>
              <a:t>Buying/Selling/Trading                                                                                              Swapping</a:t>
            </a:r>
          </a:p>
          <a:p>
            <a:pPr algn="l"/>
            <a:endParaRPr lang="en-US" dirty="0">
              <a:latin typeface="Arial" panose="020B0604020202020204" pitchFamily="34" charset="0"/>
              <a:cs typeface="Arial" panose="020B0604020202020204" pitchFamily="34" charset="0"/>
            </a:endParaRPr>
          </a:p>
          <a:p>
            <a:pPr algn="l"/>
            <a:endParaRPr lang="en-US" dirty="0">
              <a:latin typeface="Arial" panose="020B0604020202020204" pitchFamily="34" charset="0"/>
              <a:cs typeface="Arial" panose="020B0604020202020204" pitchFamily="34" charset="0"/>
            </a:endParaRPr>
          </a:p>
        </p:txBody>
      </p:sp>
      <p:sp>
        <p:nvSpPr>
          <p:cNvPr id="5" name="Subtitle 2">
            <a:extLst>
              <a:ext uri="{FF2B5EF4-FFF2-40B4-BE49-F238E27FC236}">
                <a16:creationId xmlns:a16="http://schemas.microsoft.com/office/drawing/2014/main" id="{CA94AD60-17A3-C30A-6029-FAA4F6D7ED9D}"/>
              </a:ext>
            </a:extLst>
          </p:cNvPr>
          <p:cNvSpPr txBox="1">
            <a:spLocks/>
          </p:cNvSpPr>
          <p:nvPr/>
        </p:nvSpPr>
        <p:spPr>
          <a:xfrm>
            <a:off x="738130" y="495361"/>
            <a:ext cx="10763480" cy="44966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dirty="0">
              <a:latin typeface="Arial" panose="020B0604020202020204" pitchFamily="34" charset="0"/>
              <a:cs typeface="Arial" panose="020B0604020202020204" pitchFamily="34" charset="0"/>
            </a:endParaRPr>
          </a:p>
        </p:txBody>
      </p:sp>
      <p:sp>
        <p:nvSpPr>
          <p:cNvPr id="11" name="Subtitle 2">
            <a:extLst>
              <a:ext uri="{FF2B5EF4-FFF2-40B4-BE49-F238E27FC236}">
                <a16:creationId xmlns:a16="http://schemas.microsoft.com/office/drawing/2014/main" id="{0CB47F2A-8EEE-7055-47D5-ACEAE4E05E44}"/>
              </a:ext>
            </a:extLst>
          </p:cNvPr>
          <p:cNvSpPr txBox="1">
            <a:spLocks/>
          </p:cNvSpPr>
          <p:nvPr/>
        </p:nvSpPr>
        <p:spPr>
          <a:xfrm>
            <a:off x="749147" y="942205"/>
            <a:ext cx="10741446" cy="557427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C731936D-053B-F338-FF03-8CBB9C61D089}"/>
              </a:ext>
            </a:extLst>
          </p:cNvPr>
          <p:cNvSpPr txBox="1"/>
          <p:nvPr/>
        </p:nvSpPr>
        <p:spPr>
          <a:xfrm>
            <a:off x="760164" y="942204"/>
            <a:ext cx="10744200" cy="5262979"/>
          </a:xfrm>
          <a:prstGeom prst="rect">
            <a:avLst/>
          </a:prstGeom>
          <a:noFill/>
        </p:spPr>
        <p:txBody>
          <a:bodyPr wrap="square" rtlCol="0">
            <a:spAutoFit/>
          </a:bodyPr>
          <a:lstStyle/>
          <a:p>
            <a:r>
              <a:rPr lang="en-US" sz="2400" dirty="0">
                <a:solidFill>
                  <a:srgbClr val="C00000"/>
                </a:solidFill>
              </a:rPr>
              <a:t>How can I trade stamps and how do I find others interested in doing so?</a:t>
            </a:r>
          </a:p>
          <a:p>
            <a:r>
              <a:rPr lang="en-US" sz="2400" dirty="0"/>
              <a:t>Swapping stamps is one of the fun parts of collecting.  The two most popular exchange types are one-for-one and catalog-value based.  One-for-one is easiest for most collectors.  Otherwise, both collectors must use the same catalog and publishing edition, then identify and price the stamp(s) being exchanged.  Retail prices listed can change from year to year.  Keep records of the values both ways.</a:t>
            </a:r>
          </a:p>
          <a:p>
            <a:endParaRPr lang="en-US" sz="2400" dirty="0"/>
          </a:p>
          <a:p>
            <a:r>
              <a:rPr lang="en-US" sz="2400" dirty="0"/>
              <a:t>Start first by finding collectors in your area.  Try a local stamp club first.  The APS has a listing of U.S. and Canadian clubs       .  A Google search of “online stamp exchanges” reveals many possibilities.  TradeOnlyStamps.com is frequently referenced with the more familiar sites of Colnect and Hip Stamps.  Read any requirements and guidelines they offer thoroughly.  Several organizations run multiple exchanges for members only, like the International Society of Worldwide Stamp Collectors, which are worth investigating.</a:t>
            </a:r>
          </a:p>
        </p:txBody>
      </p:sp>
      <p:pic>
        <p:nvPicPr>
          <p:cNvPr id="4" name="Picture 3">
            <a:hlinkClick r:id="rId4"/>
            <a:extLst>
              <a:ext uri="{FF2B5EF4-FFF2-40B4-BE49-F238E27FC236}">
                <a16:creationId xmlns:a16="http://schemas.microsoft.com/office/drawing/2014/main" id="{B14E595D-D5EE-8A15-25E2-4AB89236615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07025" y="3937024"/>
            <a:ext cx="406349" cy="406349"/>
          </a:xfrm>
          <a:prstGeom prst="rect">
            <a:avLst/>
          </a:prstGeom>
        </p:spPr>
      </p:pic>
    </p:spTree>
    <p:extLst>
      <p:ext uri="{BB962C8B-B14F-4D97-AF65-F5344CB8AC3E}">
        <p14:creationId xmlns:p14="http://schemas.microsoft.com/office/powerpoint/2010/main" val="17038626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738130" y="495361"/>
            <a:ext cx="10741446" cy="6026625"/>
          </a:xfrm>
        </p:spPr>
        <p:txBody>
          <a:bodyPr>
            <a:normAutofit/>
          </a:bodyPr>
          <a:lstStyle/>
          <a:p>
            <a:pPr algn="l"/>
            <a:r>
              <a:rPr lang="en-US" dirty="0">
                <a:cs typeface="Arial" panose="020B0604020202020204" pitchFamily="34" charset="0"/>
              </a:rPr>
              <a:t>Beginner stamp collectors have lots of questions.  We have been keeping track of these from among the LASO membership and have put together this presentation to help answer many of them.</a:t>
            </a:r>
          </a:p>
          <a:p>
            <a:pPr algn="l"/>
            <a:endParaRPr lang="en-US" dirty="0">
              <a:cs typeface="Arial" panose="020B0604020202020204" pitchFamily="34" charset="0"/>
            </a:endParaRPr>
          </a:p>
          <a:p>
            <a:pPr algn="l"/>
            <a:r>
              <a:rPr lang="en-US" b="1" u="sng" dirty="0">
                <a:cs typeface="Arial" panose="020B0604020202020204" pitchFamily="34" charset="0"/>
              </a:rPr>
              <a:t>Presentation Outline</a:t>
            </a:r>
          </a:p>
          <a:p>
            <a:pPr algn="l"/>
            <a:endParaRPr lang="en-US" sz="1000" dirty="0">
              <a:latin typeface="Arial" panose="020B0604020202020204" pitchFamily="34" charset="0"/>
              <a:cs typeface="Arial" panose="020B0604020202020204" pitchFamily="34" charset="0"/>
            </a:endParaRPr>
          </a:p>
          <a:p>
            <a:pPr algn="l"/>
            <a:r>
              <a:rPr lang="en-US" b="1" dirty="0"/>
              <a:t>Collecting Basics</a:t>
            </a:r>
          </a:p>
          <a:p>
            <a:pPr algn="l"/>
            <a:r>
              <a:rPr lang="en-US" dirty="0"/>
              <a:t>    &gt; Focus, Handling Stamps, Identifying Stamps, Stamp Storage, Hinges and Mounts </a:t>
            </a:r>
          </a:p>
          <a:p>
            <a:pPr algn="l"/>
            <a:r>
              <a:rPr lang="en-US" b="1" dirty="0"/>
              <a:t>Stamp Characteristics and Tools</a:t>
            </a:r>
          </a:p>
          <a:p>
            <a:pPr algn="l"/>
            <a:r>
              <a:rPr lang="en-US" dirty="0"/>
              <a:t>    &gt; Perforations, Watermarks, Color and Shades, Putting it All Together</a:t>
            </a:r>
          </a:p>
          <a:p>
            <a:pPr algn="l"/>
            <a:r>
              <a:rPr lang="en-US" b="1" dirty="0"/>
              <a:t>Buying/Selling/Trading</a:t>
            </a:r>
          </a:p>
          <a:p>
            <a:pPr algn="l"/>
            <a:r>
              <a:rPr lang="en-US" dirty="0"/>
              <a:t>    &gt; Sources, Reliability, Swapping, Open Questions</a:t>
            </a:r>
          </a:p>
          <a:p>
            <a:pPr algn="l"/>
            <a:endParaRPr lang="en-US" dirty="0">
              <a:latin typeface="Arial" panose="020B0604020202020204" pitchFamily="34" charset="0"/>
              <a:cs typeface="Arial" panose="020B0604020202020204" pitchFamily="34" charset="0"/>
            </a:endParaRPr>
          </a:p>
        </p:txBody>
      </p:sp>
      <p:sp>
        <p:nvSpPr>
          <p:cNvPr id="2" name="Subtitle 2">
            <a:extLst>
              <a:ext uri="{FF2B5EF4-FFF2-40B4-BE49-F238E27FC236}">
                <a16:creationId xmlns:a16="http://schemas.microsoft.com/office/drawing/2014/main" id="{B43B7C26-4AEA-65DA-5C45-3E62FB068420}"/>
              </a:ext>
            </a:extLst>
          </p:cNvPr>
          <p:cNvSpPr txBox="1">
            <a:spLocks/>
          </p:cNvSpPr>
          <p:nvPr/>
        </p:nvSpPr>
        <p:spPr>
          <a:xfrm>
            <a:off x="738130" y="495361"/>
            <a:ext cx="10741446" cy="49709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859398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4A918899-3CDC-7EFF-FA7D-F911976AD481}"/>
            </a:ext>
          </a:extLst>
        </p:cNvPr>
        <p:cNvGrpSpPr/>
        <p:nvPr/>
      </p:nvGrpSpPr>
      <p:grpSpPr>
        <a:xfrm>
          <a:off x="0" y="0"/>
          <a:ext cx="0" cy="0"/>
          <a:chOff x="0" y="0"/>
          <a:chExt cx="0" cy="0"/>
        </a:xfrm>
      </p:grpSpPr>
      <p:sp>
        <p:nvSpPr>
          <p:cNvPr id="2" name="Subtitle 2">
            <a:extLst>
              <a:ext uri="{FF2B5EF4-FFF2-40B4-BE49-F238E27FC236}">
                <a16:creationId xmlns:a16="http://schemas.microsoft.com/office/drawing/2014/main" id="{6DECFC2B-3B6E-8A45-26A8-A56548F76E74}"/>
              </a:ext>
            </a:extLst>
          </p:cNvPr>
          <p:cNvSpPr txBox="1">
            <a:spLocks/>
          </p:cNvSpPr>
          <p:nvPr/>
        </p:nvSpPr>
        <p:spPr>
          <a:xfrm>
            <a:off x="738130" y="495360"/>
            <a:ext cx="10741446" cy="44966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b="1" dirty="0"/>
              <a:t>Buying/Selling/Trading                                                                                  Open Questions</a:t>
            </a:r>
          </a:p>
          <a:p>
            <a:pPr algn="l"/>
            <a:endParaRPr lang="en-US" dirty="0">
              <a:latin typeface="Arial" panose="020B0604020202020204" pitchFamily="34" charset="0"/>
              <a:cs typeface="Arial" panose="020B0604020202020204" pitchFamily="34" charset="0"/>
            </a:endParaRPr>
          </a:p>
          <a:p>
            <a:pPr algn="l"/>
            <a:endParaRPr lang="en-US" dirty="0">
              <a:latin typeface="Arial" panose="020B0604020202020204" pitchFamily="34" charset="0"/>
              <a:cs typeface="Arial" panose="020B0604020202020204" pitchFamily="34" charset="0"/>
            </a:endParaRPr>
          </a:p>
        </p:txBody>
      </p:sp>
      <p:sp>
        <p:nvSpPr>
          <p:cNvPr id="5" name="Subtitle 2">
            <a:extLst>
              <a:ext uri="{FF2B5EF4-FFF2-40B4-BE49-F238E27FC236}">
                <a16:creationId xmlns:a16="http://schemas.microsoft.com/office/drawing/2014/main" id="{BB410C48-513B-E260-9332-4EFA48E3CB9A}"/>
              </a:ext>
            </a:extLst>
          </p:cNvPr>
          <p:cNvSpPr txBox="1">
            <a:spLocks/>
          </p:cNvSpPr>
          <p:nvPr/>
        </p:nvSpPr>
        <p:spPr>
          <a:xfrm>
            <a:off x="738130" y="495361"/>
            <a:ext cx="10763480" cy="44966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dirty="0">
              <a:latin typeface="Arial" panose="020B0604020202020204" pitchFamily="34" charset="0"/>
              <a:cs typeface="Arial" panose="020B0604020202020204" pitchFamily="34" charset="0"/>
            </a:endParaRPr>
          </a:p>
        </p:txBody>
      </p:sp>
      <p:sp>
        <p:nvSpPr>
          <p:cNvPr id="11" name="Subtitle 2">
            <a:extLst>
              <a:ext uri="{FF2B5EF4-FFF2-40B4-BE49-F238E27FC236}">
                <a16:creationId xmlns:a16="http://schemas.microsoft.com/office/drawing/2014/main" id="{F8D70C7F-B0E2-D07A-C32C-4BE9DB6BB8B2}"/>
              </a:ext>
            </a:extLst>
          </p:cNvPr>
          <p:cNvSpPr txBox="1">
            <a:spLocks/>
          </p:cNvSpPr>
          <p:nvPr/>
        </p:nvSpPr>
        <p:spPr>
          <a:xfrm>
            <a:off x="749147" y="942205"/>
            <a:ext cx="10741446" cy="557427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186FDED4-A721-7B57-5689-912B8E33EF67}"/>
              </a:ext>
            </a:extLst>
          </p:cNvPr>
          <p:cNvSpPr txBox="1"/>
          <p:nvPr/>
        </p:nvSpPr>
        <p:spPr>
          <a:xfrm>
            <a:off x="760164" y="942204"/>
            <a:ext cx="10744200" cy="4893647"/>
          </a:xfrm>
          <a:prstGeom prst="rect">
            <a:avLst/>
          </a:prstGeom>
          <a:noFill/>
        </p:spPr>
        <p:txBody>
          <a:bodyPr wrap="square" rtlCol="0">
            <a:spAutoFit/>
          </a:bodyPr>
          <a:lstStyle/>
          <a:p>
            <a:r>
              <a:rPr lang="en-US" sz="2400" dirty="0"/>
              <a:t>Up for discussion…</a:t>
            </a:r>
          </a:p>
          <a:p>
            <a:endParaRPr lang="en-US" sz="2400" dirty="0"/>
          </a:p>
          <a:p>
            <a:r>
              <a:rPr lang="en-US" sz="2400" dirty="0">
                <a:solidFill>
                  <a:srgbClr val="C00000"/>
                </a:solidFill>
              </a:rPr>
              <a:t>What’s the best way to buy or sell stamps--individually, in sets or whole collections?</a:t>
            </a:r>
          </a:p>
          <a:p>
            <a:endParaRPr lang="en-US" sz="2400" dirty="0">
              <a:solidFill>
                <a:srgbClr val="C00000"/>
              </a:solidFill>
            </a:endParaRPr>
          </a:p>
          <a:p>
            <a:r>
              <a:rPr lang="en-US" sz="2400" dirty="0">
                <a:solidFill>
                  <a:srgbClr val="C00000"/>
                </a:solidFill>
              </a:rPr>
              <a:t>Other then organizational references, what additional criteria do collectors have before doing business with sales listings on the internet?</a:t>
            </a:r>
          </a:p>
          <a:p>
            <a:endParaRPr lang="en-US" sz="2400" dirty="0"/>
          </a:p>
          <a:p>
            <a:r>
              <a:rPr lang="en-US" sz="2400" dirty="0">
                <a:solidFill>
                  <a:srgbClr val="C00000"/>
                </a:solidFill>
              </a:rPr>
              <a:t>What sources are out there for purchasing modern issues from the last 20-30 years, especially used U.S. (or for that matter, worldwide) rather than mint stamps?</a:t>
            </a:r>
          </a:p>
          <a:p>
            <a:endParaRPr lang="en-US" sz="2400" dirty="0">
              <a:solidFill>
                <a:srgbClr val="C00000"/>
              </a:solidFill>
            </a:endParaRPr>
          </a:p>
          <a:p>
            <a:r>
              <a:rPr lang="en-US" sz="2400" dirty="0">
                <a:solidFill>
                  <a:srgbClr val="C00000"/>
                </a:solidFill>
              </a:rPr>
              <a:t>What should be done with older stamp albums no longer needed?</a:t>
            </a:r>
          </a:p>
          <a:p>
            <a:endParaRPr lang="en-US" sz="2400" dirty="0">
              <a:solidFill>
                <a:srgbClr val="C00000"/>
              </a:solidFill>
            </a:endParaRPr>
          </a:p>
          <a:p>
            <a:r>
              <a:rPr lang="en-US" sz="2400" kern="0" dirty="0">
                <a:solidFill>
                  <a:srgbClr val="C00000"/>
                </a:solidFill>
                <a:effectLst/>
                <a:ea typeface="Times New Roman" panose="02020603050405020304" pitchFamily="18" charset="0"/>
              </a:rPr>
              <a:t>What do you do when you inherit a stamp collection?</a:t>
            </a:r>
            <a:endParaRPr lang="en-US" sz="2400" dirty="0">
              <a:solidFill>
                <a:srgbClr val="C00000"/>
              </a:solidFill>
            </a:endParaRPr>
          </a:p>
        </p:txBody>
      </p:sp>
    </p:spTree>
    <p:extLst>
      <p:ext uri="{BB962C8B-B14F-4D97-AF65-F5344CB8AC3E}">
        <p14:creationId xmlns:p14="http://schemas.microsoft.com/office/powerpoint/2010/main" val="5126251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418816F8-A622-F0BF-0F96-FFA8E26A0687}"/>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CDF06460-4C11-9479-1AA3-9A9FF78BD9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06700" y="205844"/>
            <a:ext cx="6464300" cy="6464300"/>
          </a:xfrm>
          <a:prstGeom prst="rect">
            <a:avLst/>
          </a:prstGeom>
        </p:spPr>
      </p:pic>
      <p:sp>
        <p:nvSpPr>
          <p:cNvPr id="2" name="Subtitle 2">
            <a:extLst>
              <a:ext uri="{FF2B5EF4-FFF2-40B4-BE49-F238E27FC236}">
                <a16:creationId xmlns:a16="http://schemas.microsoft.com/office/drawing/2014/main" id="{EA5BE278-5154-2827-1B0A-B17E1322A9D5}"/>
              </a:ext>
            </a:extLst>
          </p:cNvPr>
          <p:cNvSpPr txBox="1">
            <a:spLocks/>
          </p:cNvSpPr>
          <p:nvPr/>
        </p:nvSpPr>
        <p:spPr>
          <a:xfrm>
            <a:off x="738130" y="495360"/>
            <a:ext cx="10741446" cy="44966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b="1" dirty="0"/>
              <a:t>Wrapping it Up</a:t>
            </a:r>
            <a:endParaRPr lang="en-US" dirty="0">
              <a:latin typeface="Arial" panose="020B0604020202020204" pitchFamily="34" charset="0"/>
              <a:cs typeface="Arial" panose="020B0604020202020204" pitchFamily="34" charset="0"/>
            </a:endParaRPr>
          </a:p>
          <a:p>
            <a:pPr algn="l"/>
            <a:endParaRPr lang="en-US" dirty="0">
              <a:latin typeface="Arial" panose="020B0604020202020204" pitchFamily="34" charset="0"/>
              <a:cs typeface="Arial" panose="020B0604020202020204" pitchFamily="34" charset="0"/>
            </a:endParaRPr>
          </a:p>
          <a:p>
            <a:pPr algn="l"/>
            <a:endParaRPr lang="en-US" dirty="0">
              <a:latin typeface="Arial" panose="020B0604020202020204" pitchFamily="34" charset="0"/>
              <a:cs typeface="Arial" panose="020B0604020202020204" pitchFamily="34" charset="0"/>
            </a:endParaRPr>
          </a:p>
        </p:txBody>
      </p:sp>
      <p:sp>
        <p:nvSpPr>
          <p:cNvPr id="5" name="Subtitle 2">
            <a:extLst>
              <a:ext uri="{FF2B5EF4-FFF2-40B4-BE49-F238E27FC236}">
                <a16:creationId xmlns:a16="http://schemas.microsoft.com/office/drawing/2014/main" id="{1257FE42-0B48-CE0E-CF5B-931EE4C19AD1}"/>
              </a:ext>
            </a:extLst>
          </p:cNvPr>
          <p:cNvSpPr txBox="1">
            <a:spLocks/>
          </p:cNvSpPr>
          <p:nvPr/>
        </p:nvSpPr>
        <p:spPr>
          <a:xfrm>
            <a:off x="738130" y="495361"/>
            <a:ext cx="10763480" cy="44966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dirty="0">
              <a:latin typeface="Arial" panose="020B0604020202020204" pitchFamily="34" charset="0"/>
              <a:cs typeface="Arial" panose="020B0604020202020204" pitchFamily="34" charset="0"/>
            </a:endParaRPr>
          </a:p>
        </p:txBody>
      </p:sp>
      <p:sp>
        <p:nvSpPr>
          <p:cNvPr id="11" name="Subtitle 2">
            <a:extLst>
              <a:ext uri="{FF2B5EF4-FFF2-40B4-BE49-F238E27FC236}">
                <a16:creationId xmlns:a16="http://schemas.microsoft.com/office/drawing/2014/main" id="{980E717A-C195-F963-8B3B-949330DB194C}"/>
              </a:ext>
            </a:extLst>
          </p:cNvPr>
          <p:cNvSpPr txBox="1">
            <a:spLocks/>
          </p:cNvSpPr>
          <p:nvPr/>
        </p:nvSpPr>
        <p:spPr>
          <a:xfrm>
            <a:off x="749147" y="942205"/>
            <a:ext cx="10741446" cy="557427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8218B990-2342-F77E-3018-49D1F13CAEE5}"/>
              </a:ext>
            </a:extLst>
          </p:cNvPr>
          <p:cNvSpPr txBox="1"/>
          <p:nvPr/>
        </p:nvSpPr>
        <p:spPr>
          <a:xfrm>
            <a:off x="760164" y="942204"/>
            <a:ext cx="10744200" cy="5262979"/>
          </a:xfrm>
          <a:prstGeom prst="rect">
            <a:avLst/>
          </a:prstGeom>
          <a:noFill/>
        </p:spPr>
        <p:txBody>
          <a:bodyPr wrap="square" rtlCol="0">
            <a:spAutoFit/>
          </a:bodyPr>
          <a:lstStyle/>
          <a:p>
            <a:r>
              <a:rPr lang="en-US" sz="2400" dirty="0"/>
              <a:t>All this can be very overwhelming to a beginner collector.  Don’t let it scare you!  We all started out knowing very little, but through time, patience and the innate desire to study and learn new things are sharing our knowledge with you.</a:t>
            </a:r>
          </a:p>
          <a:p>
            <a:endParaRPr lang="en-US" sz="2400" dirty="0"/>
          </a:p>
          <a:p>
            <a:r>
              <a:rPr lang="en-US" sz="2400" dirty="0"/>
              <a:t>And LASO is here to help.</a:t>
            </a:r>
          </a:p>
          <a:p>
            <a:endParaRPr lang="en-US" sz="2400" dirty="0"/>
          </a:p>
          <a:p>
            <a:r>
              <a:rPr lang="en-US" sz="2400" dirty="0"/>
              <a:t>Our web site is full of information and links to assist beginning, intermediate, and advanced collectors.  The Resources page has links to hundreds of web sites covering a wide range of subjects.  Learn more by viewing links to stamp presentations.  Over 20 LASO members act as subject specialists to assist anyone with questions or are seeking mentors to guide on the Philatelic Guides page.   All </a:t>
            </a:r>
            <a:r>
              <a:rPr lang="en-US" sz="2400" u="sng" dirty="0"/>
              <a:t>you</a:t>
            </a:r>
            <a:r>
              <a:rPr lang="en-US" sz="2400" dirty="0"/>
              <a:t> need to do is ask!   </a:t>
            </a:r>
          </a:p>
          <a:p>
            <a:endParaRPr lang="en-US" sz="2400" dirty="0"/>
          </a:p>
          <a:p>
            <a:r>
              <a:rPr lang="en-US" sz="2400" dirty="0"/>
              <a:t>Thanks for watching!</a:t>
            </a:r>
          </a:p>
          <a:p>
            <a:r>
              <a:rPr lang="en-US" sz="2400" dirty="0">
                <a:hlinkClick r:id="rId5"/>
              </a:rPr>
              <a:t>https://learningaboutstamps.org</a:t>
            </a:r>
            <a:endParaRPr lang="en-US" sz="2400" dirty="0"/>
          </a:p>
        </p:txBody>
      </p:sp>
    </p:spTree>
    <p:extLst>
      <p:ext uri="{BB962C8B-B14F-4D97-AF65-F5344CB8AC3E}">
        <p14:creationId xmlns:p14="http://schemas.microsoft.com/office/powerpoint/2010/main" val="39348911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DF969AAF-3F66-83B0-3692-5DA03695C3D1}"/>
            </a:ext>
          </a:extLst>
        </p:cNvPr>
        <p:cNvGrpSpPr/>
        <p:nvPr/>
      </p:nvGrpSpPr>
      <p:grpSpPr>
        <a:xfrm>
          <a:off x="0" y="0"/>
          <a:ext cx="0" cy="0"/>
          <a:chOff x="0" y="0"/>
          <a:chExt cx="0" cy="0"/>
        </a:xfrm>
      </p:grpSpPr>
      <p:sp>
        <p:nvSpPr>
          <p:cNvPr id="2" name="Subtitle 2">
            <a:extLst>
              <a:ext uri="{FF2B5EF4-FFF2-40B4-BE49-F238E27FC236}">
                <a16:creationId xmlns:a16="http://schemas.microsoft.com/office/drawing/2014/main" id="{CB6F1383-9251-C282-C39A-1B7D37013A4E}"/>
              </a:ext>
            </a:extLst>
          </p:cNvPr>
          <p:cNvSpPr txBox="1">
            <a:spLocks/>
          </p:cNvSpPr>
          <p:nvPr/>
        </p:nvSpPr>
        <p:spPr>
          <a:xfrm>
            <a:off x="738130" y="495360"/>
            <a:ext cx="10741446" cy="44966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b="1" dirty="0"/>
              <a:t>Collecting Basics                                                                                                                 Focus</a:t>
            </a:r>
          </a:p>
          <a:p>
            <a:pPr algn="l"/>
            <a:endParaRPr lang="en-US" dirty="0">
              <a:latin typeface="Arial" panose="020B0604020202020204" pitchFamily="34" charset="0"/>
              <a:cs typeface="Arial" panose="020B0604020202020204" pitchFamily="34" charset="0"/>
            </a:endParaRPr>
          </a:p>
          <a:p>
            <a:pPr algn="l"/>
            <a:endParaRPr lang="en-US" dirty="0">
              <a:latin typeface="Arial" panose="020B0604020202020204" pitchFamily="34" charset="0"/>
              <a:cs typeface="Arial" panose="020B0604020202020204" pitchFamily="34" charset="0"/>
            </a:endParaRPr>
          </a:p>
        </p:txBody>
      </p:sp>
      <p:sp>
        <p:nvSpPr>
          <p:cNvPr id="5" name="Subtitle 2">
            <a:extLst>
              <a:ext uri="{FF2B5EF4-FFF2-40B4-BE49-F238E27FC236}">
                <a16:creationId xmlns:a16="http://schemas.microsoft.com/office/drawing/2014/main" id="{443D1D3E-7BBC-1FBC-F307-45908C867C8A}"/>
              </a:ext>
            </a:extLst>
          </p:cNvPr>
          <p:cNvSpPr txBox="1">
            <a:spLocks/>
          </p:cNvSpPr>
          <p:nvPr/>
        </p:nvSpPr>
        <p:spPr>
          <a:xfrm>
            <a:off x="738130" y="495361"/>
            <a:ext cx="10763480" cy="44966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dirty="0">
              <a:latin typeface="Arial" panose="020B0604020202020204" pitchFamily="34" charset="0"/>
              <a:cs typeface="Arial" panose="020B0604020202020204" pitchFamily="34" charset="0"/>
            </a:endParaRPr>
          </a:p>
        </p:txBody>
      </p:sp>
      <p:sp>
        <p:nvSpPr>
          <p:cNvPr id="11" name="Subtitle 2">
            <a:extLst>
              <a:ext uri="{FF2B5EF4-FFF2-40B4-BE49-F238E27FC236}">
                <a16:creationId xmlns:a16="http://schemas.microsoft.com/office/drawing/2014/main" id="{28D2033D-05EB-0E67-4D83-21490D0AEDB7}"/>
              </a:ext>
            </a:extLst>
          </p:cNvPr>
          <p:cNvSpPr txBox="1">
            <a:spLocks/>
          </p:cNvSpPr>
          <p:nvPr/>
        </p:nvSpPr>
        <p:spPr>
          <a:xfrm>
            <a:off x="749147" y="942205"/>
            <a:ext cx="10741446" cy="557427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47354D10-B286-0EFA-8A18-B418B4630B98}"/>
              </a:ext>
            </a:extLst>
          </p:cNvPr>
          <p:cNvSpPr txBox="1"/>
          <p:nvPr/>
        </p:nvSpPr>
        <p:spPr>
          <a:xfrm>
            <a:off x="760164" y="942204"/>
            <a:ext cx="10744200" cy="5262979"/>
          </a:xfrm>
          <a:prstGeom prst="rect">
            <a:avLst/>
          </a:prstGeom>
          <a:noFill/>
        </p:spPr>
        <p:txBody>
          <a:bodyPr wrap="square" rtlCol="0">
            <a:spAutoFit/>
          </a:bodyPr>
          <a:lstStyle/>
          <a:p>
            <a:r>
              <a:rPr lang="en-US" sz="2400" dirty="0">
                <a:solidFill>
                  <a:srgbClr val="C00000"/>
                </a:solidFill>
              </a:rPr>
              <a:t>How do I decide what to collect, especially if I’m on a budget?</a:t>
            </a:r>
          </a:p>
          <a:p>
            <a:r>
              <a:rPr lang="en-US" sz="2400" dirty="0">
                <a:solidFill>
                  <a:srgbClr val="C00000"/>
                </a:solidFill>
              </a:rPr>
              <a:t>How does one put together a collection?</a:t>
            </a:r>
          </a:p>
          <a:p>
            <a:r>
              <a:rPr lang="en-US" sz="2400" dirty="0"/>
              <a:t>The bottom line for any hobby is to collect what you like and makes you happy.   How big a challenge are you looking for?  Philately offers many options and the choice of what to collect and how to collect is totally yours!  </a:t>
            </a:r>
            <a:r>
              <a:rPr lang="en-US" sz="2400" u="sng" dirty="0"/>
              <a:t>You</a:t>
            </a:r>
            <a:r>
              <a:rPr lang="en-US" sz="2400" dirty="0"/>
              <a:t> make a great collection!  Many beginners start with something relatable.</a:t>
            </a:r>
          </a:p>
          <a:p>
            <a:endParaRPr lang="en-US" sz="2400" dirty="0"/>
          </a:p>
          <a:p>
            <a:r>
              <a:rPr lang="en-US" sz="2400" dirty="0"/>
              <a:t>&gt; Select a country of interest.  Collecting one of every stamp is a great goal, but beyond most wallets.  So, narrow your focus:</a:t>
            </a:r>
          </a:p>
          <a:p>
            <a:r>
              <a:rPr lang="en-US" sz="2400" dirty="0"/>
              <a:t>• select a time period (like 1960-1980 or your birth year)</a:t>
            </a:r>
          </a:p>
          <a:p>
            <a:r>
              <a:rPr lang="en-US" sz="2400" dirty="0"/>
              <a:t>• start by buying only stamps under a specific dollar amount, increase when possible</a:t>
            </a:r>
          </a:p>
          <a:p>
            <a:endParaRPr lang="en-US" sz="2400" dirty="0"/>
          </a:p>
          <a:p>
            <a:r>
              <a:rPr lang="en-US" sz="2400" dirty="0"/>
              <a:t>&gt; Picking a subject of interest (known as topical or thematic collecting) such as animals, sports or trains from one or multiple countries is another option.</a:t>
            </a:r>
          </a:p>
        </p:txBody>
      </p:sp>
    </p:spTree>
    <p:extLst>
      <p:ext uri="{BB962C8B-B14F-4D97-AF65-F5344CB8AC3E}">
        <p14:creationId xmlns:p14="http://schemas.microsoft.com/office/powerpoint/2010/main" val="15967957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D1181F38-A86E-25F9-7236-54A2E9F82AA9}"/>
            </a:ext>
          </a:extLst>
        </p:cNvPr>
        <p:cNvGrpSpPr/>
        <p:nvPr/>
      </p:nvGrpSpPr>
      <p:grpSpPr>
        <a:xfrm>
          <a:off x="0" y="0"/>
          <a:ext cx="0" cy="0"/>
          <a:chOff x="0" y="0"/>
          <a:chExt cx="0" cy="0"/>
        </a:xfrm>
      </p:grpSpPr>
      <p:sp>
        <p:nvSpPr>
          <p:cNvPr id="2" name="Subtitle 2">
            <a:extLst>
              <a:ext uri="{FF2B5EF4-FFF2-40B4-BE49-F238E27FC236}">
                <a16:creationId xmlns:a16="http://schemas.microsoft.com/office/drawing/2014/main" id="{10F06E55-DB35-33F1-92FB-3F68FA38FBFD}"/>
              </a:ext>
            </a:extLst>
          </p:cNvPr>
          <p:cNvSpPr txBox="1">
            <a:spLocks/>
          </p:cNvSpPr>
          <p:nvPr/>
        </p:nvSpPr>
        <p:spPr>
          <a:xfrm>
            <a:off x="738130" y="495360"/>
            <a:ext cx="10741446" cy="44966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b="1" dirty="0"/>
              <a:t>Collecting Basics                                                                                             Handling Stamps</a:t>
            </a:r>
            <a:endParaRPr lang="en-US" dirty="0"/>
          </a:p>
          <a:p>
            <a:pPr algn="l"/>
            <a:endParaRPr lang="en-US" dirty="0">
              <a:latin typeface="Arial" panose="020B0604020202020204" pitchFamily="34" charset="0"/>
              <a:cs typeface="Arial" panose="020B0604020202020204" pitchFamily="34" charset="0"/>
            </a:endParaRPr>
          </a:p>
          <a:p>
            <a:pPr algn="l"/>
            <a:endParaRPr lang="en-US" dirty="0">
              <a:latin typeface="Arial" panose="020B0604020202020204" pitchFamily="34" charset="0"/>
              <a:cs typeface="Arial" panose="020B0604020202020204" pitchFamily="34" charset="0"/>
            </a:endParaRPr>
          </a:p>
          <a:p>
            <a:pPr algn="l"/>
            <a:endParaRPr lang="en-US" dirty="0">
              <a:latin typeface="Arial" panose="020B0604020202020204" pitchFamily="34" charset="0"/>
              <a:cs typeface="Arial" panose="020B0604020202020204" pitchFamily="34" charset="0"/>
            </a:endParaRPr>
          </a:p>
        </p:txBody>
      </p:sp>
      <p:sp>
        <p:nvSpPr>
          <p:cNvPr id="5" name="Subtitle 2">
            <a:extLst>
              <a:ext uri="{FF2B5EF4-FFF2-40B4-BE49-F238E27FC236}">
                <a16:creationId xmlns:a16="http://schemas.microsoft.com/office/drawing/2014/main" id="{845F0726-BB85-2D13-985A-84EBF59DC3B6}"/>
              </a:ext>
            </a:extLst>
          </p:cNvPr>
          <p:cNvSpPr txBox="1">
            <a:spLocks/>
          </p:cNvSpPr>
          <p:nvPr/>
        </p:nvSpPr>
        <p:spPr>
          <a:xfrm>
            <a:off x="738130" y="495361"/>
            <a:ext cx="10763480" cy="44966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dirty="0">
              <a:latin typeface="Arial" panose="020B0604020202020204" pitchFamily="34" charset="0"/>
              <a:cs typeface="Arial" panose="020B0604020202020204" pitchFamily="34" charset="0"/>
            </a:endParaRPr>
          </a:p>
        </p:txBody>
      </p:sp>
      <p:sp>
        <p:nvSpPr>
          <p:cNvPr id="11" name="Subtitle 2">
            <a:extLst>
              <a:ext uri="{FF2B5EF4-FFF2-40B4-BE49-F238E27FC236}">
                <a16:creationId xmlns:a16="http://schemas.microsoft.com/office/drawing/2014/main" id="{85580920-E214-7E77-FDFF-74DF0A2E0A29}"/>
              </a:ext>
            </a:extLst>
          </p:cNvPr>
          <p:cNvSpPr txBox="1">
            <a:spLocks/>
          </p:cNvSpPr>
          <p:nvPr/>
        </p:nvSpPr>
        <p:spPr>
          <a:xfrm>
            <a:off x="749147" y="942205"/>
            <a:ext cx="10741446" cy="557427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0C1FF38C-7432-BBE4-C879-164553730392}"/>
              </a:ext>
            </a:extLst>
          </p:cNvPr>
          <p:cNvSpPr txBox="1"/>
          <p:nvPr/>
        </p:nvSpPr>
        <p:spPr>
          <a:xfrm>
            <a:off x="760165" y="942204"/>
            <a:ext cx="5016072" cy="5262979"/>
          </a:xfrm>
          <a:prstGeom prst="rect">
            <a:avLst/>
          </a:prstGeom>
          <a:noFill/>
        </p:spPr>
        <p:txBody>
          <a:bodyPr wrap="square" rtlCol="0">
            <a:spAutoFit/>
          </a:bodyPr>
          <a:lstStyle/>
          <a:p>
            <a:r>
              <a:rPr lang="en-US" sz="2400" dirty="0">
                <a:solidFill>
                  <a:srgbClr val="C00000"/>
                </a:solidFill>
              </a:rPr>
              <a:t>How should I handle loose stamps?</a:t>
            </a:r>
          </a:p>
          <a:p>
            <a:r>
              <a:rPr lang="en-US" sz="2400" dirty="0"/>
              <a:t>Mint (unused) stamps with full gum or any stamp of value are </a:t>
            </a:r>
            <a:r>
              <a:rPr lang="en-US" sz="2400" u="sng" dirty="0"/>
              <a:t>best</a:t>
            </a:r>
            <a:r>
              <a:rPr lang="en-US" sz="2400" dirty="0"/>
              <a:t> handled using tongs.  Also known as “tweezers” in the UK and abroad, they come in a variety of end tips as shown.  Those with a flat or rounded end are easiest to maneuver compared to a pointed tip more for seasoned collectors.</a:t>
            </a:r>
          </a:p>
          <a:p>
            <a:endParaRPr lang="en-US" sz="2400" dirty="0"/>
          </a:p>
          <a:p>
            <a:r>
              <a:rPr lang="en-US" sz="2400" dirty="0"/>
              <a:t>But it is fine to handle stamps with </a:t>
            </a:r>
            <a:r>
              <a:rPr lang="en-US" sz="2400" u="sng" dirty="0"/>
              <a:t>clean hands</a:t>
            </a:r>
            <a:r>
              <a:rPr lang="en-US" sz="2400" dirty="0"/>
              <a:t>, otherwise oils and dirt may transfer unintentionally to the stamps.</a:t>
            </a:r>
          </a:p>
        </p:txBody>
      </p:sp>
      <p:pic>
        <p:nvPicPr>
          <p:cNvPr id="10" name="Picture 9">
            <a:extLst>
              <a:ext uri="{FF2B5EF4-FFF2-40B4-BE49-F238E27FC236}">
                <a16:creationId xmlns:a16="http://schemas.microsoft.com/office/drawing/2014/main" id="{9A0C9F4A-7FB2-BAB1-0F02-F3928707C057}"/>
              </a:ext>
            </a:extLst>
          </p:cNvPr>
          <p:cNvPicPr>
            <a:picLocks noChangeAspect="1"/>
          </p:cNvPicPr>
          <p:nvPr/>
        </p:nvPicPr>
        <p:blipFill>
          <a:blip r:embed="rId4"/>
          <a:stretch>
            <a:fillRect/>
          </a:stretch>
        </p:blipFill>
        <p:spPr>
          <a:xfrm>
            <a:off x="6782896" y="3857902"/>
            <a:ext cx="3634225" cy="2618908"/>
          </a:xfrm>
          <a:prstGeom prst="rect">
            <a:avLst/>
          </a:prstGeom>
        </p:spPr>
      </p:pic>
      <p:pic>
        <p:nvPicPr>
          <p:cNvPr id="13" name="Picture 12">
            <a:extLst>
              <a:ext uri="{FF2B5EF4-FFF2-40B4-BE49-F238E27FC236}">
                <a16:creationId xmlns:a16="http://schemas.microsoft.com/office/drawing/2014/main" id="{2024B688-C974-8E95-7B9C-65779687B686}"/>
              </a:ext>
            </a:extLst>
          </p:cNvPr>
          <p:cNvPicPr>
            <a:picLocks noChangeAspect="1"/>
          </p:cNvPicPr>
          <p:nvPr/>
        </p:nvPicPr>
        <p:blipFill>
          <a:blip r:embed="rId5"/>
          <a:stretch>
            <a:fillRect/>
          </a:stretch>
        </p:blipFill>
        <p:spPr>
          <a:xfrm>
            <a:off x="9040764" y="999011"/>
            <a:ext cx="2391071" cy="2715004"/>
          </a:xfrm>
          <a:prstGeom prst="rect">
            <a:avLst/>
          </a:prstGeom>
        </p:spPr>
      </p:pic>
      <p:pic>
        <p:nvPicPr>
          <p:cNvPr id="8" name="Picture 7">
            <a:extLst>
              <a:ext uri="{FF2B5EF4-FFF2-40B4-BE49-F238E27FC236}">
                <a16:creationId xmlns:a16="http://schemas.microsoft.com/office/drawing/2014/main" id="{BB38C591-9943-A433-704A-35F43111DD2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665846" y="710855"/>
            <a:ext cx="3698491" cy="2982654"/>
          </a:xfrm>
          <a:prstGeom prst="rect">
            <a:avLst/>
          </a:prstGeom>
        </p:spPr>
      </p:pic>
    </p:spTree>
    <p:extLst>
      <p:ext uri="{BB962C8B-B14F-4D97-AF65-F5344CB8AC3E}">
        <p14:creationId xmlns:p14="http://schemas.microsoft.com/office/powerpoint/2010/main" val="5976120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3396A133-9179-6661-4412-50095BEA97F6}"/>
            </a:ext>
          </a:extLst>
        </p:cNvPr>
        <p:cNvGrpSpPr/>
        <p:nvPr/>
      </p:nvGrpSpPr>
      <p:grpSpPr>
        <a:xfrm>
          <a:off x="0" y="0"/>
          <a:ext cx="0" cy="0"/>
          <a:chOff x="0" y="0"/>
          <a:chExt cx="0" cy="0"/>
        </a:xfrm>
      </p:grpSpPr>
      <p:sp>
        <p:nvSpPr>
          <p:cNvPr id="2" name="Subtitle 2">
            <a:extLst>
              <a:ext uri="{FF2B5EF4-FFF2-40B4-BE49-F238E27FC236}">
                <a16:creationId xmlns:a16="http://schemas.microsoft.com/office/drawing/2014/main" id="{7B10B18E-6FE2-3A2E-7A19-7D91601785A3}"/>
              </a:ext>
            </a:extLst>
          </p:cNvPr>
          <p:cNvSpPr txBox="1">
            <a:spLocks/>
          </p:cNvSpPr>
          <p:nvPr/>
        </p:nvSpPr>
        <p:spPr>
          <a:xfrm>
            <a:off x="738130" y="495360"/>
            <a:ext cx="10741446" cy="44966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b="1" dirty="0"/>
              <a:t>Collecting Basics                                                                                         Identifying Stamps</a:t>
            </a:r>
          </a:p>
          <a:p>
            <a:pPr algn="l"/>
            <a:endParaRPr lang="en-US" dirty="0">
              <a:latin typeface="Arial" panose="020B0604020202020204" pitchFamily="34" charset="0"/>
              <a:cs typeface="Arial" panose="020B0604020202020204" pitchFamily="34" charset="0"/>
            </a:endParaRPr>
          </a:p>
          <a:p>
            <a:pPr algn="l"/>
            <a:endParaRPr lang="en-US" dirty="0">
              <a:latin typeface="Arial" panose="020B0604020202020204" pitchFamily="34" charset="0"/>
              <a:cs typeface="Arial" panose="020B0604020202020204" pitchFamily="34" charset="0"/>
            </a:endParaRPr>
          </a:p>
        </p:txBody>
      </p:sp>
      <p:sp>
        <p:nvSpPr>
          <p:cNvPr id="5" name="Subtitle 2">
            <a:extLst>
              <a:ext uri="{FF2B5EF4-FFF2-40B4-BE49-F238E27FC236}">
                <a16:creationId xmlns:a16="http://schemas.microsoft.com/office/drawing/2014/main" id="{B9A20811-72E2-1D23-8072-95866D72D2D5}"/>
              </a:ext>
            </a:extLst>
          </p:cNvPr>
          <p:cNvSpPr txBox="1">
            <a:spLocks/>
          </p:cNvSpPr>
          <p:nvPr/>
        </p:nvSpPr>
        <p:spPr>
          <a:xfrm>
            <a:off x="738130" y="495361"/>
            <a:ext cx="10763480" cy="44966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dirty="0">
              <a:latin typeface="Arial" panose="020B0604020202020204" pitchFamily="34" charset="0"/>
              <a:cs typeface="Arial" panose="020B0604020202020204" pitchFamily="34" charset="0"/>
            </a:endParaRPr>
          </a:p>
        </p:txBody>
      </p:sp>
      <p:sp>
        <p:nvSpPr>
          <p:cNvPr id="11" name="Subtitle 2">
            <a:extLst>
              <a:ext uri="{FF2B5EF4-FFF2-40B4-BE49-F238E27FC236}">
                <a16:creationId xmlns:a16="http://schemas.microsoft.com/office/drawing/2014/main" id="{529A03F0-0679-5DDF-35C4-F2CE3D7E53AB}"/>
              </a:ext>
            </a:extLst>
          </p:cNvPr>
          <p:cNvSpPr txBox="1">
            <a:spLocks/>
          </p:cNvSpPr>
          <p:nvPr/>
        </p:nvSpPr>
        <p:spPr>
          <a:xfrm>
            <a:off x="749147" y="942205"/>
            <a:ext cx="10741446" cy="557427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5EFF36C1-AE4E-89C1-3298-C8EAF21F597B}"/>
              </a:ext>
            </a:extLst>
          </p:cNvPr>
          <p:cNvSpPr txBox="1"/>
          <p:nvPr/>
        </p:nvSpPr>
        <p:spPr>
          <a:xfrm>
            <a:off x="760164" y="942204"/>
            <a:ext cx="10744200" cy="1938992"/>
          </a:xfrm>
          <a:prstGeom prst="rect">
            <a:avLst/>
          </a:prstGeom>
          <a:noFill/>
        </p:spPr>
        <p:txBody>
          <a:bodyPr wrap="square" rtlCol="0">
            <a:spAutoFit/>
          </a:bodyPr>
          <a:lstStyle/>
          <a:p>
            <a:r>
              <a:rPr lang="en-US" sz="2400" dirty="0">
                <a:solidFill>
                  <a:srgbClr val="C00000"/>
                </a:solidFill>
              </a:rPr>
              <a:t>How do I identify the stamps I need or have?</a:t>
            </a:r>
          </a:p>
          <a:p>
            <a:r>
              <a:rPr lang="en-US" sz="2400" dirty="0"/>
              <a:t>The “bible” used by stamp collectors in North America is called the Scott’s Standard Catalogue published yearly, available in most libraries.  The worldwide version has 6 sections in 12 volumes.  Its proprietary reference number system is used by sellers and buyers alike to identify stamps and gives retail values for mint and used copies.</a:t>
            </a:r>
          </a:p>
        </p:txBody>
      </p:sp>
      <p:pic>
        <p:nvPicPr>
          <p:cNvPr id="4" name="Picture 3">
            <a:extLst>
              <a:ext uri="{FF2B5EF4-FFF2-40B4-BE49-F238E27FC236}">
                <a16:creationId xmlns:a16="http://schemas.microsoft.com/office/drawing/2014/main" id="{89CFFE46-2DE3-B8C7-73DA-6CB045BFD92C}"/>
              </a:ext>
            </a:extLst>
          </p:cNvPr>
          <p:cNvPicPr>
            <a:picLocks noChangeAspect="1"/>
          </p:cNvPicPr>
          <p:nvPr/>
        </p:nvPicPr>
        <p:blipFill>
          <a:blip r:embed="rId4"/>
          <a:stretch>
            <a:fillRect/>
          </a:stretch>
        </p:blipFill>
        <p:spPr>
          <a:xfrm>
            <a:off x="8810121" y="4288675"/>
            <a:ext cx="2669455" cy="1811042"/>
          </a:xfrm>
          <a:prstGeom prst="rect">
            <a:avLst/>
          </a:prstGeom>
          <a:ln>
            <a:solidFill>
              <a:schemeClr val="tx1"/>
            </a:solidFill>
          </a:ln>
        </p:spPr>
      </p:pic>
      <p:pic>
        <p:nvPicPr>
          <p:cNvPr id="7" name="Picture 6">
            <a:extLst>
              <a:ext uri="{FF2B5EF4-FFF2-40B4-BE49-F238E27FC236}">
                <a16:creationId xmlns:a16="http://schemas.microsoft.com/office/drawing/2014/main" id="{919A6359-73F8-E30D-06B4-11D0FC44141D}"/>
              </a:ext>
            </a:extLst>
          </p:cNvPr>
          <p:cNvPicPr>
            <a:picLocks noChangeAspect="1"/>
          </p:cNvPicPr>
          <p:nvPr/>
        </p:nvPicPr>
        <p:blipFill>
          <a:blip r:embed="rId5"/>
          <a:stretch>
            <a:fillRect/>
          </a:stretch>
        </p:blipFill>
        <p:spPr>
          <a:xfrm>
            <a:off x="4523984" y="3626499"/>
            <a:ext cx="4156948" cy="2889978"/>
          </a:xfrm>
          <a:prstGeom prst="rect">
            <a:avLst/>
          </a:prstGeom>
        </p:spPr>
      </p:pic>
      <p:sp>
        <p:nvSpPr>
          <p:cNvPr id="8" name="TextBox 7">
            <a:extLst>
              <a:ext uri="{FF2B5EF4-FFF2-40B4-BE49-F238E27FC236}">
                <a16:creationId xmlns:a16="http://schemas.microsoft.com/office/drawing/2014/main" id="{09E09339-6153-54CC-9A5D-C7885EF94071}"/>
              </a:ext>
            </a:extLst>
          </p:cNvPr>
          <p:cNvSpPr txBox="1"/>
          <p:nvPr/>
        </p:nvSpPr>
        <p:spPr>
          <a:xfrm>
            <a:off x="4523984" y="2795502"/>
            <a:ext cx="6955592" cy="830997"/>
          </a:xfrm>
          <a:prstGeom prst="rect">
            <a:avLst/>
          </a:prstGeom>
          <a:noFill/>
        </p:spPr>
        <p:txBody>
          <a:bodyPr wrap="square" rtlCol="0">
            <a:spAutoFit/>
          </a:bodyPr>
          <a:lstStyle/>
          <a:p>
            <a:r>
              <a:rPr lang="en-US" sz="2400" dirty="0"/>
              <a:t>Caution- While dealer selling prices may be close to these values, buy-backs will be at a great discount.  </a:t>
            </a:r>
          </a:p>
        </p:txBody>
      </p:sp>
      <p:graphicFrame>
        <p:nvGraphicFramePr>
          <p:cNvPr id="3" name="Object 2">
            <a:extLst>
              <a:ext uri="{FF2B5EF4-FFF2-40B4-BE49-F238E27FC236}">
                <a16:creationId xmlns:a16="http://schemas.microsoft.com/office/drawing/2014/main" id="{DE78B505-2C92-F8E9-1995-D4DFDD27E02A}"/>
              </a:ext>
            </a:extLst>
          </p:cNvPr>
          <p:cNvGraphicFramePr>
            <a:graphicFrameLocks noChangeAspect="1"/>
          </p:cNvGraphicFramePr>
          <p:nvPr>
            <p:extLst>
              <p:ext uri="{D42A27DB-BD31-4B8C-83A1-F6EECF244321}">
                <p14:modId xmlns:p14="http://schemas.microsoft.com/office/powerpoint/2010/main" val="3987624986"/>
              </p:ext>
            </p:extLst>
          </p:nvPr>
        </p:nvGraphicFramePr>
        <p:xfrm>
          <a:off x="758277" y="2842459"/>
          <a:ext cx="3674016" cy="3674018"/>
        </p:xfrm>
        <a:graphic>
          <a:graphicData uri="http://schemas.openxmlformats.org/presentationml/2006/ole">
            <mc:AlternateContent xmlns:mc="http://schemas.openxmlformats.org/markup-compatibility/2006">
              <mc:Choice xmlns:v="urn:schemas-microsoft-com:vml" Requires="v">
                <p:oleObj r:id="rId6" imgW="3415553" imgH="3415553" progId="">
                  <p:embed/>
                </p:oleObj>
              </mc:Choice>
              <mc:Fallback>
                <p:oleObj r:id="rId6" imgW="3415553" imgH="3415553" progId="">
                  <p:embed/>
                  <p:pic>
                    <p:nvPicPr>
                      <p:cNvPr id="0" name=""/>
                      <p:cNvPicPr/>
                      <p:nvPr/>
                    </p:nvPicPr>
                    <p:blipFill>
                      <a:blip r:embed="rId7"/>
                      <a:stretch>
                        <a:fillRect/>
                      </a:stretch>
                    </p:blipFill>
                    <p:spPr>
                      <a:xfrm>
                        <a:off x="758277" y="2842459"/>
                        <a:ext cx="3674016" cy="3674018"/>
                      </a:xfrm>
                      <a:prstGeom prst="rect">
                        <a:avLst/>
                      </a:prstGeom>
                    </p:spPr>
                  </p:pic>
                </p:oleObj>
              </mc:Fallback>
            </mc:AlternateContent>
          </a:graphicData>
        </a:graphic>
      </p:graphicFrame>
      <p:pic>
        <p:nvPicPr>
          <p:cNvPr id="9" name="Picture 8">
            <a:hlinkClick r:id="rId8"/>
            <a:extLst>
              <a:ext uri="{FF2B5EF4-FFF2-40B4-BE49-F238E27FC236}">
                <a16:creationId xmlns:a16="http://schemas.microsoft.com/office/drawing/2014/main" id="{640B40CF-8F22-07D6-8064-345E92DF41F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430000" y="91440"/>
            <a:ext cx="406349" cy="406349"/>
          </a:xfrm>
          <a:prstGeom prst="rect">
            <a:avLst/>
          </a:prstGeom>
        </p:spPr>
      </p:pic>
    </p:spTree>
    <p:extLst>
      <p:ext uri="{BB962C8B-B14F-4D97-AF65-F5344CB8AC3E}">
        <p14:creationId xmlns:p14="http://schemas.microsoft.com/office/powerpoint/2010/main" val="42627714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3378117D-9D71-3345-1C72-6044C5EEECE0}"/>
            </a:ext>
          </a:extLst>
        </p:cNvPr>
        <p:cNvGrpSpPr/>
        <p:nvPr/>
      </p:nvGrpSpPr>
      <p:grpSpPr>
        <a:xfrm>
          <a:off x="0" y="0"/>
          <a:ext cx="0" cy="0"/>
          <a:chOff x="0" y="0"/>
          <a:chExt cx="0" cy="0"/>
        </a:xfrm>
      </p:grpSpPr>
      <p:sp>
        <p:nvSpPr>
          <p:cNvPr id="2" name="Subtitle 2">
            <a:extLst>
              <a:ext uri="{FF2B5EF4-FFF2-40B4-BE49-F238E27FC236}">
                <a16:creationId xmlns:a16="http://schemas.microsoft.com/office/drawing/2014/main" id="{EE7B4C51-FA49-EA8B-A2FF-D42D15578F93}"/>
              </a:ext>
            </a:extLst>
          </p:cNvPr>
          <p:cNvSpPr txBox="1">
            <a:spLocks/>
          </p:cNvSpPr>
          <p:nvPr/>
        </p:nvSpPr>
        <p:spPr>
          <a:xfrm>
            <a:off x="738130" y="495360"/>
            <a:ext cx="10741446" cy="44966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b="1" dirty="0"/>
              <a:t>Collecting Basics                                                                                         Identifying Stamps</a:t>
            </a:r>
          </a:p>
          <a:p>
            <a:pPr algn="l"/>
            <a:endParaRPr lang="en-US" dirty="0">
              <a:latin typeface="Arial" panose="020B0604020202020204" pitchFamily="34" charset="0"/>
              <a:cs typeface="Arial" panose="020B0604020202020204" pitchFamily="34" charset="0"/>
            </a:endParaRPr>
          </a:p>
          <a:p>
            <a:pPr algn="l"/>
            <a:endParaRPr lang="en-US" dirty="0">
              <a:latin typeface="Arial" panose="020B0604020202020204" pitchFamily="34" charset="0"/>
              <a:cs typeface="Arial" panose="020B0604020202020204" pitchFamily="34" charset="0"/>
            </a:endParaRPr>
          </a:p>
        </p:txBody>
      </p:sp>
      <p:sp>
        <p:nvSpPr>
          <p:cNvPr id="5" name="Subtitle 2">
            <a:extLst>
              <a:ext uri="{FF2B5EF4-FFF2-40B4-BE49-F238E27FC236}">
                <a16:creationId xmlns:a16="http://schemas.microsoft.com/office/drawing/2014/main" id="{5F424E9F-0F7D-B1C9-F7F9-E22D7F7AF951}"/>
              </a:ext>
            </a:extLst>
          </p:cNvPr>
          <p:cNvSpPr txBox="1">
            <a:spLocks/>
          </p:cNvSpPr>
          <p:nvPr/>
        </p:nvSpPr>
        <p:spPr>
          <a:xfrm>
            <a:off x="738130" y="495361"/>
            <a:ext cx="10763480" cy="44966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dirty="0">
              <a:latin typeface="Arial" panose="020B0604020202020204" pitchFamily="34" charset="0"/>
              <a:cs typeface="Arial" panose="020B0604020202020204" pitchFamily="34" charset="0"/>
            </a:endParaRPr>
          </a:p>
        </p:txBody>
      </p:sp>
      <p:sp>
        <p:nvSpPr>
          <p:cNvPr id="11" name="Subtitle 2">
            <a:extLst>
              <a:ext uri="{FF2B5EF4-FFF2-40B4-BE49-F238E27FC236}">
                <a16:creationId xmlns:a16="http://schemas.microsoft.com/office/drawing/2014/main" id="{DD6292E7-F77A-C514-84A8-CD579700D370}"/>
              </a:ext>
            </a:extLst>
          </p:cNvPr>
          <p:cNvSpPr txBox="1">
            <a:spLocks/>
          </p:cNvSpPr>
          <p:nvPr/>
        </p:nvSpPr>
        <p:spPr>
          <a:xfrm>
            <a:off x="749147" y="942205"/>
            <a:ext cx="10741446" cy="557427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8BBF9846-96F9-7D37-83C3-133E6581557B}"/>
              </a:ext>
            </a:extLst>
          </p:cNvPr>
          <p:cNvSpPr txBox="1"/>
          <p:nvPr/>
        </p:nvSpPr>
        <p:spPr>
          <a:xfrm>
            <a:off x="760164" y="942204"/>
            <a:ext cx="10744200" cy="5262979"/>
          </a:xfrm>
          <a:prstGeom prst="rect">
            <a:avLst/>
          </a:prstGeom>
          <a:noFill/>
        </p:spPr>
        <p:txBody>
          <a:bodyPr wrap="square" rtlCol="0">
            <a:spAutoFit/>
          </a:bodyPr>
          <a:lstStyle/>
          <a:p>
            <a:r>
              <a:rPr lang="en-US" sz="2400" dirty="0">
                <a:solidFill>
                  <a:srgbClr val="C00000"/>
                </a:solidFill>
              </a:rPr>
              <a:t>Are online stamp identification resources available?</a:t>
            </a:r>
          </a:p>
          <a:p>
            <a:r>
              <a:rPr lang="en-US" sz="2400" dirty="0"/>
              <a:t>Yes!  Worldwide stamps can especially frustrate beginner collectors in determining what country a stamp is from and in some cases, additional helpful details.</a:t>
            </a:r>
          </a:p>
          <a:p>
            <a:endParaRPr lang="en-US" sz="2400" dirty="0"/>
          </a:p>
          <a:p>
            <a:r>
              <a:rPr lang="en-US" sz="2400" dirty="0"/>
              <a:t>Try one or more of these:</a:t>
            </a:r>
          </a:p>
          <a:p>
            <a:r>
              <a:rPr lang="en-US" sz="2400" dirty="0"/>
              <a:t>• ISWSC World Wide Stamp Identifier         (text based to determine country)</a:t>
            </a:r>
          </a:p>
          <a:p>
            <a:r>
              <a:rPr lang="en-US" sz="2400" dirty="0"/>
              <a:t>• Kenmore Stamp U.S. Stamp Identifier         (visual guide listing Scott numbers)</a:t>
            </a:r>
          </a:p>
          <a:p>
            <a:r>
              <a:rPr lang="en-US" sz="2400" dirty="0"/>
              <a:t>• Colnect Stamp Image Identifier          (upload images, comprehensive data base)</a:t>
            </a:r>
          </a:p>
          <a:p>
            <a:endParaRPr lang="en-US" sz="2400" dirty="0"/>
          </a:p>
          <a:p>
            <a:r>
              <a:rPr lang="en-US" sz="2400" dirty="0"/>
              <a:t>There are also phone apps that can help:</a:t>
            </a:r>
          </a:p>
          <a:p>
            <a:r>
              <a:rPr lang="en-US" sz="2400" dirty="0"/>
              <a:t>• Colnect Stamp Image Identifier   Android            iOS </a:t>
            </a:r>
          </a:p>
          <a:p>
            <a:r>
              <a:rPr lang="en-US" sz="2400" dirty="0"/>
              <a:t>• </a:t>
            </a:r>
            <a:r>
              <a:rPr lang="en-US" sz="2400" dirty="0" err="1"/>
              <a:t>iCollect</a:t>
            </a:r>
            <a:r>
              <a:rPr lang="en-US" sz="2400" dirty="0"/>
              <a:t> Stamps    Android            iOS  </a:t>
            </a:r>
          </a:p>
          <a:p>
            <a:endParaRPr lang="en-US" sz="2400" dirty="0"/>
          </a:p>
          <a:p>
            <a:r>
              <a:rPr lang="en-US" sz="2400" dirty="0"/>
              <a:t>These apps are free, and may offer paid Pro versions with added features.</a:t>
            </a:r>
          </a:p>
        </p:txBody>
      </p:sp>
      <p:pic>
        <p:nvPicPr>
          <p:cNvPr id="10" name="Picture 9">
            <a:hlinkClick r:id="rId4"/>
            <a:extLst>
              <a:ext uri="{FF2B5EF4-FFF2-40B4-BE49-F238E27FC236}">
                <a16:creationId xmlns:a16="http://schemas.microsoft.com/office/drawing/2014/main" id="{0045DA14-C662-E6FF-6408-A1FFE3F5561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49107" y="2816355"/>
            <a:ext cx="406349" cy="406349"/>
          </a:xfrm>
          <a:prstGeom prst="rect">
            <a:avLst/>
          </a:prstGeom>
        </p:spPr>
      </p:pic>
      <p:pic>
        <p:nvPicPr>
          <p:cNvPr id="13" name="Picture 12">
            <a:hlinkClick r:id="rId6"/>
            <a:extLst>
              <a:ext uri="{FF2B5EF4-FFF2-40B4-BE49-F238E27FC236}">
                <a16:creationId xmlns:a16="http://schemas.microsoft.com/office/drawing/2014/main" id="{17859F72-18D0-1921-1E3D-F5717CC39B8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45396" y="3181978"/>
            <a:ext cx="406349" cy="406349"/>
          </a:xfrm>
          <a:prstGeom prst="rect">
            <a:avLst/>
          </a:prstGeom>
        </p:spPr>
      </p:pic>
      <p:pic>
        <p:nvPicPr>
          <p:cNvPr id="16" name="Picture 15">
            <a:hlinkClick r:id="rId6"/>
            <a:extLst>
              <a:ext uri="{FF2B5EF4-FFF2-40B4-BE49-F238E27FC236}">
                <a16:creationId xmlns:a16="http://schemas.microsoft.com/office/drawing/2014/main" id="{77BECFC6-89CE-AB47-4DB2-DA51F2737F4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16864" y="3543563"/>
            <a:ext cx="406349" cy="406349"/>
          </a:xfrm>
          <a:prstGeom prst="rect">
            <a:avLst/>
          </a:prstGeom>
        </p:spPr>
      </p:pic>
      <p:pic>
        <p:nvPicPr>
          <p:cNvPr id="18" name="Picture 17">
            <a:hlinkClick r:id="rId7"/>
            <a:extLst>
              <a:ext uri="{FF2B5EF4-FFF2-40B4-BE49-F238E27FC236}">
                <a16:creationId xmlns:a16="http://schemas.microsoft.com/office/drawing/2014/main" id="{03CB4074-192E-35D9-5B69-B221525FAEA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86744" y="4625302"/>
            <a:ext cx="406349" cy="406349"/>
          </a:xfrm>
          <a:prstGeom prst="rect">
            <a:avLst/>
          </a:prstGeom>
        </p:spPr>
      </p:pic>
      <p:pic>
        <p:nvPicPr>
          <p:cNvPr id="20" name="Picture 19">
            <a:hlinkClick r:id="rId8"/>
            <a:extLst>
              <a:ext uri="{FF2B5EF4-FFF2-40B4-BE49-F238E27FC236}">
                <a16:creationId xmlns:a16="http://schemas.microsoft.com/office/drawing/2014/main" id="{964F4796-9B6C-6546-E694-A6E9318C193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48935" y="4606226"/>
            <a:ext cx="406349" cy="406349"/>
          </a:xfrm>
          <a:prstGeom prst="rect">
            <a:avLst/>
          </a:prstGeom>
        </p:spPr>
      </p:pic>
      <p:pic>
        <p:nvPicPr>
          <p:cNvPr id="22" name="Picture 21">
            <a:hlinkClick r:id="rId9"/>
            <a:extLst>
              <a:ext uri="{FF2B5EF4-FFF2-40B4-BE49-F238E27FC236}">
                <a16:creationId xmlns:a16="http://schemas.microsoft.com/office/drawing/2014/main" id="{06CB25C5-28A0-2FF5-E9AB-5617F0697B9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71541" y="5012575"/>
            <a:ext cx="406349" cy="406349"/>
          </a:xfrm>
          <a:prstGeom prst="rect">
            <a:avLst/>
          </a:prstGeom>
        </p:spPr>
      </p:pic>
      <p:pic>
        <p:nvPicPr>
          <p:cNvPr id="24" name="Picture 23">
            <a:hlinkClick r:id="rId10"/>
            <a:extLst>
              <a:ext uri="{FF2B5EF4-FFF2-40B4-BE49-F238E27FC236}">
                <a16:creationId xmlns:a16="http://schemas.microsoft.com/office/drawing/2014/main" id="{AB49012C-9222-7850-3224-9F852486AB7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09350" y="4995176"/>
            <a:ext cx="406349" cy="406349"/>
          </a:xfrm>
          <a:prstGeom prst="rect">
            <a:avLst/>
          </a:prstGeom>
        </p:spPr>
      </p:pic>
      <p:pic>
        <p:nvPicPr>
          <p:cNvPr id="26" name="Picture 25">
            <a:hlinkClick r:id="rId11"/>
            <a:extLst>
              <a:ext uri="{FF2B5EF4-FFF2-40B4-BE49-F238E27FC236}">
                <a16:creationId xmlns:a16="http://schemas.microsoft.com/office/drawing/2014/main" id="{632C70ED-986E-90CB-4201-CB65B193912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453870" y="89010"/>
            <a:ext cx="406349" cy="406349"/>
          </a:xfrm>
          <a:prstGeom prst="rect">
            <a:avLst/>
          </a:prstGeom>
        </p:spPr>
      </p:pic>
    </p:spTree>
    <p:extLst>
      <p:ext uri="{BB962C8B-B14F-4D97-AF65-F5344CB8AC3E}">
        <p14:creationId xmlns:p14="http://schemas.microsoft.com/office/powerpoint/2010/main" val="33180826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60BE772B-879E-20CD-FFB6-7001E5B3AB38}"/>
            </a:ext>
          </a:extLst>
        </p:cNvPr>
        <p:cNvGrpSpPr/>
        <p:nvPr/>
      </p:nvGrpSpPr>
      <p:grpSpPr>
        <a:xfrm>
          <a:off x="0" y="0"/>
          <a:ext cx="0" cy="0"/>
          <a:chOff x="0" y="0"/>
          <a:chExt cx="0" cy="0"/>
        </a:xfrm>
      </p:grpSpPr>
      <p:sp>
        <p:nvSpPr>
          <p:cNvPr id="2" name="Subtitle 2">
            <a:extLst>
              <a:ext uri="{FF2B5EF4-FFF2-40B4-BE49-F238E27FC236}">
                <a16:creationId xmlns:a16="http://schemas.microsoft.com/office/drawing/2014/main" id="{E6329320-C742-7BF5-DE68-8495EFA34387}"/>
              </a:ext>
            </a:extLst>
          </p:cNvPr>
          <p:cNvSpPr txBox="1">
            <a:spLocks/>
          </p:cNvSpPr>
          <p:nvPr/>
        </p:nvSpPr>
        <p:spPr>
          <a:xfrm>
            <a:off x="738130" y="495360"/>
            <a:ext cx="10741446" cy="44966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b="1" dirty="0"/>
              <a:t>Collecting Basics                                                                                                 Stamp Storage</a:t>
            </a:r>
          </a:p>
          <a:p>
            <a:pPr algn="l"/>
            <a:endParaRPr lang="en-US" dirty="0">
              <a:latin typeface="Arial" panose="020B0604020202020204" pitchFamily="34" charset="0"/>
              <a:cs typeface="Arial" panose="020B0604020202020204" pitchFamily="34" charset="0"/>
            </a:endParaRPr>
          </a:p>
          <a:p>
            <a:pPr algn="l"/>
            <a:endParaRPr lang="en-US" dirty="0">
              <a:latin typeface="Arial" panose="020B0604020202020204" pitchFamily="34" charset="0"/>
              <a:cs typeface="Arial" panose="020B0604020202020204" pitchFamily="34" charset="0"/>
            </a:endParaRPr>
          </a:p>
        </p:txBody>
      </p:sp>
      <p:sp>
        <p:nvSpPr>
          <p:cNvPr id="5" name="Subtitle 2">
            <a:extLst>
              <a:ext uri="{FF2B5EF4-FFF2-40B4-BE49-F238E27FC236}">
                <a16:creationId xmlns:a16="http://schemas.microsoft.com/office/drawing/2014/main" id="{4AB1B949-CA55-E838-1752-0011F25FF04C}"/>
              </a:ext>
            </a:extLst>
          </p:cNvPr>
          <p:cNvSpPr txBox="1">
            <a:spLocks/>
          </p:cNvSpPr>
          <p:nvPr/>
        </p:nvSpPr>
        <p:spPr>
          <a:xfrm>
            <a:off x="738130" y="495361"/>
            <a:ext cx="10763480" cy="44966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dirty="0">
              <a:latin typeface="Arial" panose="020B0604020202020204" pitchFamily="34" charset="0"/>
              <a:cs typeface="Arial" panose="020B0604020202020204" pitchFamily="34" charset="0"/>
            </a:endParaRPr>
          </a:p>
        </p:txBody>
      </p:sp>
      <p:sp>
        <p:nvSpPr>
          <p:cNvPr id="11" name="Subtitle 2">
            <a:extLst>
              <a:ext uri="{FF2B5EF4-FFF2-40B4-BE49-F238E27FC236}">
                <a16:creationId xmlns:a16="http://schemas.microsoft.com/office/drawing/2014/main" id="{ECF9D575-3958-E0B2-AD68-2F55AAED903A}"/>
              </a:ext>
            </a:extLst>
          </p:cNvPr>
          <p:cNvSpPr txBox="1">
            <a:spLocks/>
          </p:cNvSpPr>
          <p:nvPr/>
        </p:nvSpPr>
        <p:spPr>
          <a:xfrm>
            <a:off x="749147" y="942205"/>
            <a:ext cx="10741446" cy="557427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74DD73DA-BB88-5EBF-D4B8-7E87C05F1427}"/>
              </a:ext>
            </a:extLst>
          </p:cNvPr>
          <p:cNvSpPr txBox="1"/>
          <p:nvPr/>
        </p:nvSpPr>
        <p:spPr>
          <a:xfrm>
            <a:off x="760164" y="942204"/>
            <a:ext cx="10744200" cy="5632311"/>
          </a:xfrm>
          <a:prstGeom prst="rect">
            <a:avLst/>
          </a:prstGeom>
          <a:noFill/>
        </p:spPr>
        <p:txBody>
          <a:bodyPr wrap="square" rtlCol="0">
            <a:spAutoFit/>
          </a:bodyPr>
          <a:lstStyle/>
          <a:p>
            <a:r>
              <a:rPr lang="en-US" sz="2400" dirty="0">
                <a:solidFill>
                  <a:srgbClr val="C00000"/>
                </a:solidFill>
              </a:rPr>
              <a:t>How should I store and “house” my collection?</a:t>
            </a:r>
          </a:p>
          <a:p>
            <a:r>
              <a:rPr lang="en-US" sz="2400" dirty="0"/>
              <a:t>Collectors have several storage options depending on your goals. Traditionalists collecting single or multiple countries should easily find preprinted albums.  Pages will have images and/or spaces to place each stamp using hinges or special mounts that protect any gum on the back.  Hingeless albums are also made.  Albums can be bound or have loose-leaf pages to allow for additional pages to be inserted.</a:t>
            </a:r>
          </a:p>
          <a:p>
            <a:endParaRPr lang="en-US" sz="2400" dirty="0"/>
          </a:p>
          <a:p>
            <a:endParaRPr lang="en-US" sz="2400" dirty="0"/>
          </a:p>
          <a:p>
            <a:endParaRPr lang="en-US" sz="2400" dirty="0"/>
          </a:p>
          <a:p>
            <a:endParaRPr lang="en-US" sz="2400" dirty="0"/>
          </a:p>
          <a:p>
            <a:endParaRPr lang="en-US" sz="2400" dirty="0"/>
          </a:p>
          <a:p>
            <a:endParaRPr lang="en-US" sz="2400" dirty="0"/>
          </a:p>
          <a:p>
            <a:endParaRPr lang="en-US" sz="2400" dirty="0"/>
          </a:p>
          <a:p>
            <a:endParaRPr lang="en-US" sz="2400" dirty="0"/>
          </a:p>
          <a:p>
            <a:endParaRPr lang="en-US" sz="2400" dirty="0"/>
          </a:p>
        </p:txBody>
      </p:sp>
      <p:pic>
        <p:nvPicPr>
          <p:cNvPr id="6" name="Picture 5">
            <a:extLst>
              <a:ext uri="{FF2B5EF4-FFF2-40B4-BE49-F238E27FC236}">
                <a16:creationId xmlns:a16="http://schemas.microsoft.com/office/drawing/2014/main" id="{662829D8-3566-4F5D-341A-52FF7052C9C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5376" y="3429000"/>
            <a:ext cx="4605254" cy="2970389"/>
          </a:xfrm>
          <a:prstGeom prst="rect">
            <a:avLst/>
          </a:prstGeom>
        </p:spPr>
      </p:pic>
      <p:pic>
        <p:nvPicPr>
          <p:cNvPr id="9" name="Picture 8">
            <a:extLst>
              <a:ext uri="{FF2B5EF4-FFF2-40B4-BE49-F238E27FC236}">
                <a16:creationId xmlns:a16="http://schemas.microsoft.com/office/drawing/2014/main" id="{5DA5C541-6512-DBC7-AF78-9F8C31062DB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08390" y="3341436"/>
            <a:ext cx="3234463" cy="3145515"/>
          </a:xfrm>
          <a:prstGeom prst="rect">
            <a:avLst/>
          </a:prstGeom>
        </p:spPr>
      </p:pic>
      <p:pic>
        <p:nvPicPr>
          <p:cNvPr id="12" name="Picture 11">
            <a:extLst>
              <a:ext uri="{FF2B5EF4-FFF2-40B4-BE49-F238E27FC236}">
                <a16:creationId xmlns:a16="http://schemas.microsoft.com/office/drawing/2014/main" id="{7C5AD151-BEC5-02E4-3E8D-6790C905D7E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64564" y="3429000"/>
            <a:ext cx="2619891" cy="3039915"/>
          </a:xfrm>
          <a:prstGeom prst="rect">
            <a:avLst/>
          </a:prstGeom>
        </p:spPr>
      </p:pic>
    </p:spTree>
    <p:extLst>
      <p:ext uri="{BB962C8B-B14F-4D97-AF65-F5344CB8AC3E}">
        <p14:creationId xmlns:p14="http://schemas.microsoft.com/office/powerpoint/2010/main" val="41256384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BC093A24-4658-4FD1-072E-B58419DB2633}"/>
            </a:ext>
          </a:extLst>
        </p:cNvPr>
        <p:cNvGrpSpPr/>
        <p:nvPr/>
      </p:nvGrpSpPr>
      <p:grpSpPr>
        <a:xfrm>
          <a:off x="0" y="0"/>
          <a:ext cx="0" cy="0"/>
          <a:chOff x="0" y="0"/>
          <a:chExt cx="0" cy="0"/>
        </a:xfrm>
      </p:grpSpPr>
      <p:sp>
        <p:nvSpPr>
          <p:cNvPr id="2" name="Subtitle 2">
            <a:extLst>
              <a:ext uri="{FF2B5EF4-FFF2-40B4-BE49-F238E27FC236}">
                <a16:creationId xmlns:a16="http://schemas.microsoft.com/office/drawing/2014/main" id="{4C5F7308-5243-D114-AEAA-BC9A7EFDC25D}"/>
              </a:ext>
            </a:extLst>
          </p:cNvPr>
          <p:cNvSpPr txBox="1">
            <a:spLocks/>
          </p:cNvSpPr>
          <p:nvPr/>
        </p:nvSpPr>
        <p:spPr>
          <a:xfrm>
            <a:off x="738130" y="495360"/>
            <a:ext cx="10741446" cy="44966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b="1" dirty="0"/>
              <a:t>Collecting Basics                                                                                                 Stamp Storage</a:t>
            </a:r>
          </a:p>
          <a:p>
            <a:pPr algn="l"/>
            <a:endParaRPr lang="en-US" dirty="0">
              <a:latin typeface="Arial" panose="020B0604020202020204" pitchFamily="34" charset="0"/>
              <a:cs typeface="Arial" panose="020B0604020202020204" pitchFamily="34" charset="0"/>
            </a:endParaRPr>
          </a:p>
          <a:p>
            <a:pPr algn="l"/>
            <a:endParaRPr lang="en-US" dirty="0">
              <a:latin typeface="Arial" panose="020B0604020202020204" pitchFamily="34" charset="0"/>
              <a:cs typeface="Arial" panose="020B0604020202020204" pitchFamily="34" charset="0"/>
            </a:endParaRPr>
          </a:p>
        </p:txBody>
      </p:sp>
      <p:sp>
        <p:nvSpPr>
          <p:cNvPr id="5" name="Subtitle 2">
            <a:extLst>
              <a:ext uri="{FF2B5EF4-FFF2-40B4-BE49-F238E27FC236}">
                <a16:creationId xmlns:a16="http://schemas.microsoft.com/office/drawing/2014/main" id="{17380B18-1ECE-38A1-D747-BA7805A24756}"/>
              </a:ext>
            </a:extLst>
          </p:cNvPr>
          <p:cNvSpPr txBox="1">
            <a:spLocks/>
          </p:cNvSpPr>
          <p:nvPr/>
        </p:nvSpPr>
        <p:spPr>
          <a:xfrm>
            <a:off x="738130" y="495361"/>
            <a:ext cx="10763480" cy="44966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dirty="0">
              <a:latin typeface="Arial" panose="020B0604020202020204" pitchFamily="34" charset="0"/>
              <a:cs typeface="Arial" panose="020B0604020202020204" pitchFamily="34" charset="0"/>
            </a:endParaRPr>
          </a:p>
        </p:txBody>
      </p:sp>
      <p:sp>
        <p:nvSpPr>
          <p:cNvPr id="11" name="Subtitle 2">
            <a:extLst>
              <a:ext uri="{FF2B5EF4-FFF2-40B4-BE49-F238E27FC236}">
                <a16:creationId xmlns:a16="http://schemas.microsoft.com/office/drawing/2014/main" id="{D79D6B74-3E8E-3AA3-38E5-6BE9C7EAAD03}"/>
              </a:ext>
            </a:extLst>
          </p:cNvPr>
          <p:cNvSpPr txBox="1">
            <a:spLocks/>
          </p:cNvSpPr>
          <p:nvPr/>
        </p:nvSpPr>
        <p:spPr>
          <a:xfrm>
            <a:off x="749147" y="942205"/>
            <a:ext cx="10741446" cy="557427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F6529324-C838-B91F-DBCF-46E49AFF81B2}"/>
              </a:ext>
            </a:extLst>
          </p:cNvPr>
          <p:cNvSpPr txBox="1"/>
          <p:nvPr/>
        </p:nvSpPr>
        <p:spPr>
          <a:xfrm>
            <a:off x="760164" y="942204"/>
            <a:ext cx="10744200" cy="5632311"/>
          </a:xfrm>
          <a:prstGeom prst="rect">
            <a:avLst/>
          </a:prstGeom>
          <a:noFill/>
        </p:spPr>
        <p:txBody>
          <a:bodyPr wrap="square" rtlCol="0">
            <a:spAutoFit/>
          </a:bodyPr>
          <a:lstStyle/>
          <a:p>
            <a:r>
              <a:rPr lang="en-US" sz="2400" dirty="0"/>
              <a:t>For subjects without their own album already produced, make your own pages up in a three-ring binder using a heavy stock grade paper, preferably acid free.  As before, place stamps using hinges or mounts.  Another option is to buy bound stockbooks or loose stock pages that have clear or glassine strips in rows.  You decide organization.</a:t>
            </a:r>
          </a:p>
          <a:p>
            <a:endParaRPr lang="en-US" sz="2400" dirty="0"/>
          </a:p>
          <a:p>
            <a:endParaRPr lang="en-US" sz="2400" dirty="0"/>
          </a:p>
          <a:p>
            <a:endParaRPr lang="en-US" sz="2400" dirty="0"/>
          </a:p>
          <a:p>
            <a:endParaRPr lang="en-US" sz="2400" dirty="0"/>
          </a:p>
          <a:p>
            <a:endParaRPr lang="en-US" sz="2400" dirty="0"/>
          </a:p>
          <a:p>
            <a:endParaRPr lang="en-US" sz="2400" dirty="0"/>
          </a:p>
          <a:p>
            <a:endParaRPr lang="en-US" sz="2400" dirty="0"/>
          </a:p>
          <a:p>
            <a:endParaRPr lang="en-US" sz="2400" dirty="0"/>
          </a:p>
          <a:p>
            <a:endParaRPr lang="en-US" sz="2400" dirty="0"/>
          </a:p>
          <a:p>
            <a:endParaRPr lang="en-US" sz="2400" dirty="0"/>
          </a:p>
          <a:p>
            <a:endParaRPr lang="en-US" sz="2400" dirty="0"/>
          </a:p>
        </p:txBody>
      </p:sp>
      <p:pic>
        <p:nvPicPr>
          <p:cNvPr id="16" name="Picture 15">
            <a:extLst>
              <a:ext uri="{FF2B5EF4-FFF2-40B4-BE49-F238E27FC236}">
                <a16:creationId xmlns:a16="http://schemas.microsoft.com/office/drawing/2014/main" id="{15D4F0E9-1F07-C1CF-9EBE-EDDD386EC2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61502" y="3138257"/>
            <a:ext cx="3476831" cy="2960914"/>
          </a:xfrm>
          <a:prstGeom prst="rect">
            <a:avLst/>
          </a:prstGeom>
        </p:spPr>
      </p:pic>
      <p:pic>
        <p:nvPicPr>
          <p:cNvPr id="18" name="Picture 17">
            <a:extLst>
              <a:ext uri="{FF2B5EF4-FFF2-40B4-BE49-F238E27FC236}">
                <a16:creationId xmlns:a16="http://schemas.microsoft.com/office/drawing/2014/main" id="{269DBBAB-5E24-AC6A-DA3C-3B29DB0C072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1407" y="2874789"/>
            <a:ext cx="3487850" cy="3487850"/>
          </a:xfrm>
          <a:prstGeom prst="rect">
            <a:avLst/>
          </a:prstGeom>
        </p:spPr>
      </p:pic>
      <p:pic>
        <p:nvPicPr>
          <p:cNvPr id="8" name="Picture 7">
            <a:extLst>
              <a:ext uri="{FF2B5EF4-FFF2-40B4-BE49-F238E27FC236}">
                <a16:creationId xmlns:a16="http://schemas.microsoft.com/office/drawing/2014/main" id="{1BFDC6E4-64A2-7B43-236F-94AF6154664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458572" y="4989517"/>
            <a:ext cx="3705548" cy="1584998"/>
          </a:xfrm>
          <a:prstGeom prst="rect">
            <a:avLst/>
          </a:prstGeom>
        </p:spPr>
      </p:pic>
      <p:pic>
        <p:nvPicPr>
          <p:cNvPr id="4" name="Picture 3">
            <a:extLst>
              <a:ext uri="{FF2B5EF4-FFF2-40B4-BE49-F238E27FC236}">
                <a16:creationId xmlns:a16="http://schemas.microsoft.com/office/drawing/2014/main" id="{8CF64C98-C801-92CD-243B-3FB6802EDAA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22990" y="2476421"/>
            <a:ext cx="4573120" cy="2954236"/>
          </a:xfrm>
          <a:prstGeom prst="rect">
            <a:avLst/>
          </a:prstGeom>
        </p:spPr>
      </p:pic>
    </p:spTree>
    <p:extLst>
      <p:ext uri="{BB962C8B-B14F-4D97-AF65-F5344CB8AC3E}">
        <p14:creationId xmlns:p14="http://schemas.microsoft.com/office/powerpoint/2010/main" val="32370997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E5A9E032-7ACD-58CF-E543-9B3753E0980A}"/>
            </a:ext>
          </a:extLst>
        </p:cNvPr>
        <p:cNvGrpSpPr/>
        <p:nvPr/>
      </p:nvGrpSpPr>
      <p:grpSpPr>
        <a:xfrm>
          <a:off x="0" y="0"/>
          <a:ext cx="0" cy="0"/>
          <a:chOff x="0" y="0"/>
          <a:chExt cx="0" cy="0"/>
        </a:xfrm>
      </p:grpSpPr>
      <p:sp>
        <p:nvSpPr>
          <p:cNvPr id="2" name="Subtitle 2">
            <a:extLst>
              <a:ext uri="{FF2B5EF4-FFF2-40B4-BE49-F238E27FC236}">
                <a16:creationId xmlns:a16="http://schemas.microsoft.com/office/drawing/2014/main" id="{C9189B4D-7BBB-B85B-D06E-0FD6CF8BF3F2}"/>
              </a:ext>
            </a:extLst>
          </p:cNvPr>
          <p:cNvSpPr txBox="1">
            <a:spLocks/>
          </p:cNvSpPr>
          <p:nvPr/>
        </p:nvSpPr>
        <p:spPr>
          <a:xfrm>
            <a:off x="738130" y="495360"/>
            <a:ext cx="10741446" cy="44966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b="1" dirty="0"/>
              <a:t>Collecting Basics                                                                                        Hinges and Mounts</a:t>
            </a:r>
          </a:p>
          <a:p>
            <a:pPr algn="l"/>
            <a:endParaRPr lang="en-US" dirty="0">
              <a:latin typeface="Arial" panose="020B0604020202020204" pitchFamily="34" charset="0"/>
              <a:cs typeface="Arial" panose="020B0604020202020204" pitchFamily="34" charset="0"/>
            </a:endParaRPr>
          </a:p>
          <a:p>
            <a:pPr algn="l"/>
            <a:endParaRPr lang="en-US" dirty="0">
              <a:latin typeface="Arial" panose="020B0604020202020204" pitchFamily="34" charset="0"/>
              <a:cs typeface="Arial" panose="020B0604020202020204" pitchFamily="34" charset="0"/>
            </a:endParaRPr>
          </a:p>
        </p:txBody>
      </p:sp>
      <p:sp>
        <p:nvSpPr>
          <p:cNvPr id="5" name="Subtitle 2">
            <a:extLst>
              <a:ext uri="{FF2B5EF4-FFF2-40B4-BE49-F238E27FC236}">
                <a16:creationId xmlns:a16="http://schemas.microsoft.com/office/drawing/2014/main" id="{B90CB7F3-83D7-C890-339B-62D0A1814C4C}"/>
              </a:ext>
            </a:extLst>
          </p:cNvPr>
          <p:cNvSpPr txBox="1">
            <a:spLocks/>
          </p:cNvSpPr>
          <p:nvPr/>
        </p:nvSpPr>
        <p:spPr>
          <a:xfrm>
            <a:off x="738130" y="495361"/>
            <a:ext cx="10763480" cy="44966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dirty="0">
              <a:latin typeface="Arial" panose="020B0604020202020204" pitchFamily="34" charset="0"/>
              <a:cs typeface="Arial" panose="020B0604020202020204" pitchFamily="34" charset="0"/>
            </a:endParaRPr>
          </a:p>
        </p:txBody>
      </p:sp>
      <p:sp>
        <p:nvSpPr>
          <p:cNvPr id="11" name="Subtitle 2">
            <a:extLst>
              <a:ext uri="{FF2B5EF4-FFF2-40B4-BE49-F238E27FC236}">
                <a16:creationId xmlns:a16="http://schemas.microsoft.com/office/drawing/2014/main" id="{F01AFFC3-F079-52C7-458B-16D8E443AA95}"/>
              </a:ext>
            </a:extLst>
          </p:cNvPr>
          <p:cNvSpPr txBox="1">
            <a:spLocks/>
          </p:cNvSpPr>
          <p:nvPr/>
        </p:nvSpPr>
        <p:spPr>
          <a:xfrm>
            <a:off x="749147" y="942205"/>
            <a:ext cx="10741446" cy="557427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08E571FA-D2DF-81D7-10EF-E173CA4B8FDE}"/>
              </a:ext>
            </a:extLst>
          </p:cNvPr>
          <p:cNvSpPr txBox="1"/>
          <p:nvPr/>
        </p:nvSpPr>
        <p:spPr>
          <a:xfrm>
            <a:off x="760164" y="942204"/>
            <a:ext cx="5234236" cy="5262979"/>
          </a:xfrm>
          <a:prstGeom prst="rect">
            <a:avLst/>
          </a:prstGeom>
          <a:noFill/>
        </p:spPr>
        <p:txBody>
          <a:bodyPr wrap="square" rtlCol="0">
            <a:spAutoFit/>
          </a:bodyPr>
          <a:lstStyle/>
          <a:p>
            <a:r>
              <a:rPr lang="en-US" sz="2400" dirty="0"/>
              <a:t>If you opt for an album rather than stockbook, you’ll need to find a safe way to attach your stamps to the page.  </a:t>
            </a:r>
            <a:r>
              <a:rPr lang="en-US" sz="2400" u="sng" dirty="0"/>
              <a:t>Do not </a:t>
            </a:r>
            <a:r>
              <a:rPr lang="en-US" sz="2400" dirty="0"/>
              <a:t>use cellophane tape! Stamp hinges are folded small strips gummed on one side.  Moisten the smaller part, attach it to the top of a stamp, then wet the larger portion and attach it to the album page.  Clear or black-backed protective mounts are best for mint (unused) stamps still with gum.  Long strips of various heights can be cut to the width of the stamp.  Adhering the top hinge to the page secures it in place.</a:t>
            </a:r>
          </a:p>
        </p:txBody>
      </p:sp>
      <p:pic>
        <p:nvPicPr>
          <p:cNvPr id="4" name="Picture 3">
            <a:hlinkClick r:id="rId4"/>
            <a:extLst>
              <a:ext uri="{FF2B5EF4-FFF2-40B4-BE49-F238E27FC236}">
                <a16:creationId xmlns:a16="http://schemas.microsoft.com/office/drawing/2014/main" id="{B975D640-47E5-11DF-2095-E71AC4C788A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430000" y="91440"/>
            <a:ext cx="406349" cy="406349"/>
          </a:xfrm>
          <a:prstGeom prst="rect">
            <a:avLst/>
          </a:prstGeom>
        </p:spPr>
      </p:pic>
      <p:pic>
        <p:nvPicPr>
          <p:cNvPr id="8" name="Picture 7">
            <a:extLst>
              <a:ext uri="{FF2B5EF4-FFF2-40B4-BE49-F238E27FC236}">
                <a16:creationId xmlns:a16="http://schemas.microsoft.com/office/drawing/2014/main" id="{1F521BEC-92D6-778D-6E14-E7DA702E0E31}"/>
              </a:ext>
            </a:extLst>
          </p:cNvPr>
          <p:cNvPicPr>
            <a:picLocks noChangeAspect="1"/>
          </p:cNvPicPr>
          <p:nvPr/>
        </p:nvPicPr>
        <p:blipFill>
          <a:blip r:embed="rId6"/>
          <a:stretch>
            <a:fillRect/>
          </a:stretch>
        </p:blipFill>
        <p:spPr>
          <a:xfrm>
            <a:off x="9778620" y="2469902"/>
            <a:ext cx="1700956" cy="1366708"/>
          </a:xfrm>
          <a:prstGeom prst="rect">
            <a:avLst/>
          </a:prstGeom>
        </p:spPr>
      </p:pic>
      <p:graphicFrame>
        <p:nvGraphicFramePr>
          <p:cNvPr id="10" name="Object 9">
            <a:extLst>
              <a:ext uri="{FF2B5EF4-FFF2-40B4-BE49-F238E27FC236}">
                <a16:creationId xmlns:a16="http://schemas.microsoft.com/office/drawing/2014/main" id="{D41A8C1D-68E2-7A16-9C0A-F1E4DA9BB5DC}"/>
              </a:ext>
            </a:extLst>
          </p:cNvPr>
          <p:cNvGraphicFramePr>
            <a:graphicFrameLocks noChangeAspect="1"/>
          </p:cNvGraphicFramePr>
          <p:nvPr>
            <p:extLst>
              <p:ext uri="{D42A27DB-BD31-4B8C-83A1-F6EECF244321}">
                <p14:modId xmlns:p14="http://schemas.microsoft.com/office/powerpoint/2010/main" val="1567227063"/>
              </p:ext>
            </p:extLst>
          </p:nvPr>
        </p:nvGraphicFramePr>
        <p:xfrm>
          <a:off x="5945322" y="1034316"/>
          <a:ext cx="3712761" cy="2802293"/>
        </p:xfrm>
        <a:graphic>
          <a:graphicData uri="http://schemas.openxmlformats.org/presentationml/2006/ole">
            <mc:AlternateContent xmlns:mc="http://schemas.openxmlformats.org/markup-compatibility/2006">
              <mc:Choice xmlns:v="urn:schemas-microsoft-com:vml" Requires="v">
                <p:oleObj r:id="rId7" imgW="3415553" imgH="2681007" progId="">
                  <p:embed/>
                </p:oleObj>
              </mc:Choice>
              <mc:Fallback>
                <p:oleObj r:id="rId7" imgW="3415553" imgH="2681007" progId="">
                  <p:embed/>
                  <p:pic>
                    <p:nvPicPr>
                      <p:cNvPr id="0" name=""/>
                      <p:cNvPicPr/>
                      <p:nvPr/>
                    </p:nvPicPr>
                    <p:blipFill>
                      <a:blip r:embed="rId8"/>
                      <a:stretch>
                        <a:fillRect/>
                      </a:stretch>
                    </p:blipFill>
                    <p:spPr>
                      <a:xfrm>
                        <a:off x="5945322" y="1034316"/>
                        <a:ext cx="3712761" cy="2802293"/>
                      </a:xfrm>
                      <a:prstGeom prst="rect">
                        <a:avLst/>
                      </a:prstGeom>
                    </p:spPr>
                  </p:pic>
                </p:oleObj>
              </mc:Fallback>
            </mc:AlternateContent>
          </a:graphicData>
        </a:graphic>
      </p:graphicFrame>
      <p:pic>
        <p:nvPicPr>
          <p:cNvPr id="15" name="Picture 14">
            <a:extLst>
              <a:ext uri="{FF2B5EF4-FFF2-40B4-BE49-F238E27FC236}">
                <a16:creationId xmlns:a16="http://schemas.microsoft.com/office/drawing/2014/main" id="{E343C7A0-DC18-7836-FA53-7B31BAB599AC}"/>
              </a:ext>
            </a:extLst>
          </p:cNvPr>
          <p:cNvPicPr>
            <a:picLocks noChangeAspect="1"/>
          </p:cNvPicPr>
          <p:nvPr/>
        </p:nvPicPr>
        <p:blipFill>
          <a:blip r:embed="rId9"/>
          <a:stretch>
            <a:fillRect/>
          </a:stretch>
        </p:blipFill>
        <p:spPr>
          <a:xfrm>
            <a:off x="9367181" y="4060032"/>
            <a:ext cx="2112395" cy="2046037"/>
          </a:xfrm>
          <a:prstGeom prst="rect">
            <a:avLst/>
          </a:prstGeom>
        </p:spPr>
      </p:pic>
      <p:graphicFrame>
        <p:nvGraphicFramePr>
          <p:cNvPr id="16" name="Object 15">
            <a:extLst>
              <a:ext uri="{FF2B5EF4-FFF2-40B4-BE49-F238E27FC236}">
                <a16:creationId xmlns:a16="http://schemas.microsoft.com/office/drawing/2014/main" id="{B4E95F72-B029-2721-EFB8-65D703BB1946}"/>
              </a:ext>
            </a:extLst>
          </p:cNvPr>
          <p:cNvGraphicFramePr>
            <a:graphicFrameLocks noChangeAspect="1"/>
          </p:cNvGraphicFramePr>
          <p:nvPr>
            <p:extLst>
              <p:ext uri="{D42A27DB-BD31-4B8C-83A1-F6EECF244321}">
                <p14:modId xmlns:p14="http://schemas.microsoft.com/office/powerpoint/2010/main" val="782732773"/>
              </p:ext>
            </p:extLst>
          </p:nvPr>
        </p:nvGraphicFramePr>
        <p:xfrm>
          <a:off x="6016433" y="4064000"/>
          <a:ext cx="3173165" cy="2046037"/>
        </p:xfrm>
        <a:graphic>
          <a:graphicData uri="http://schemas.openxmlformats.org/presentationml/2006/ole">
            <mc:AlternateContent xmlns:mc="http://schemas.openxmlformats.org/markup-compatibility/2006">
              <mc:Choice xmlns:v="urn:schemas-microsoft-com:vml" Requires="v">
                <p:oleObj r:id="rId10" imgW="3415553" imgH="1886959" progId="">
                  <p:embed/>
                </p:oleObj>
              </mc:Choice>
              <mc:Fallback>
                <p:oleObj r:id="rId10" imgW="3415553" imgH="1886959" progId="">
                  <p:embed/>
                  <p:pic>
                    <p:nvPicPr>
                      <p:cNvPr id="0" name=""/>
                      <p:cNvPicPr/>
                      <p:nvPr/>
                    </p:nvPicPr>
                    <p:blipFill>
                      <a:blip r:embed="rId11"/>
                      <a:stretch>
                        <a:fillRect/>
                      </a:stretch>
                    </p:blipFill>
                    <p:spPr>
                      <a:xfrm>
                        <a:off x="6016433" y="4064000"/>
                        <a:ext cx="3173165" cy="2046037"/>
                      </a:xfrm>
                      <a:prstGeom prst="rect">
                        <a:avLst/>
                      </a:prstGeom>
                    </p:spPr>
                  </p:pic>
                </p:oleObj>
              </mc:Fallback>
            </mc:AlternateContent>
          </a:graphicData>
        </a:graphic>
      </p:graphicFrame>
      <p:graphicFrame>
        <p:nvGraphicFramePr>
          <p:cNvPr id="17" name="Object 16">
            <a:extLst>
              <a:ext uri="{FF2B5EF4-FFF2-40B4-BE49-F238E27FC236}">
                <a16:creationId xmlns:a16="http://schemas.microsoft.com/office/drawing/2014/main" id="{E69BABAC-5807-9D27-9BE3-1D0458ADAA63}"/>
              </a:ext>
            </a:extLst>
          </p:cNvPr>
          <p:cNvGraphicFramePr>
            <a:graphicFrameLocks noChangeAspect="1"/>
          </p:cNvGraphicFramePr>
          <p:nvPr>
            <p:extLst>
              <p:ext uri="{D42A27DB-BD31-4B8C-83A1-F6EECF244321}">
                <p14:modId xmlns:p14="http://schemas.microsoft.com/office/powerpoint/2010/main" val="287150483"/>
              </p:ext>
            </p:extLst>
          </p:nvPr>
        </p:nvGraphicFramePr>
        <p:xfrm>
          <a:off x="9814238" y="1324709"/>
          <a:ext cx="1628615" cy="1023208"/>
        </p:xfrm>
        <a:graphic>
          <a:graphicData uri="http://schemas.openxmlformats.org/presentationml/2006/ole">
            <mc:AlternateContent xmlns:mc="http://schemas.openxmlformats.org/markup-compatibility/2006">
              <mc:Choice xmlns:v="urn:schemas-microsoft-com:vml" Requires="v">
                <p:oleObj r:id="rId12" imgW="1733326" imgH="1681891" progId="">
                  <p:embed/>
                </p:oleObj>
              </mc:Choice>
              <mc:Fallback>
                <p:oleObj r:id="rId12" imgW="1733326" imgH="1681891" progId="">
                  <p:embed/>
                  <p:pic>
                    <p:nvPicPr>
                      <p:cNvPr id="0" name=""/>
                      <p:cNvPicPr/>
                      <p:nvPr/>
                    </p:nvPicPr>
                    <p:blipFill>
                      <a:blip r:embed="rId13"/>
                      <a:stretch>
                        <a:fillRect/>
                      </a:stretch>
                    </p:blipFill>
                    <p:spPr>
                      <a:xfrm>
                        <a:off x="9814238" y="1324709"/>
                        <a:ext cx="1628615" cy="1023208"/>
                      </a:xfrm>
                      <a:prstGeom prst="rect">
                        <a:avLst/>
                      </a:prstGeom>
                    </p:spPr>
                  </p:pic>
                </p:oleObj>
              </mc:Fallback>
            </mc:AlternateContent>
          </a:graphicData>
        </a:graphic>
      </p:graphicFrame>
    </p:spTree>
    <p:extLst>
      <p:ext uri="{BB962C8B-B14F-4D97-AF65-F5344CB8AC3E}">
        <p14:creationId xmlns:p14="http://schemas.microsoft.com/office/powerpoint/2010/main" val="12843022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5132</TotalTime>
  <Words>2352</Words>
  <Application>Microsoft Office PowerPoint</Application>
  <PresentationFormat>Widescreen</PresentationFormat>
  <Paragraphs>153</Paragraphs>
  <Slides>21</Slides>
  <Notes>21</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0</vt:i4>
      </vt:variant>
      <vt:variant>
        <vt:lpstr>Slide Titles</vt:lpstr>
      </vt:variant>
      <vt:variant>
        <vt:i4>21</vt:i4>
      </vt:variant>
    </vt:vector>
  </HeadingPairs>
  <TitlesOfParts>
    <vt:vector size="27" baseType="lpstr">
      <vt:lpstr>Arial</vt:lpstr>
      <vt:lpstr>Arial Black</vt:lpstr>
      <vt:lpstr>Calibri</vt:lpstr>
      <vt:lpstr>Calibri Light</vt:lpstr>
      <vt:lpstr>Times New Roman</vt:lpstr>
      <vt:lpstr>Office Theme</vt:lpstr>
      <vt:lpstr>Stamp Collecting Basics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Hey, Turn Me Over!</dc:title>
  <dc:creator>Tom Fortunato</dc:creator>
  <cp:lastModifiedBy>Tom Fortunato</cp:lastModifiedBy>
  <cp:revision>215</cp:revision>
  <dcterms:created xsi:type="dcterms:W3CDTF">2022-08-29T01:25:33Z</dcterms:created>
  <dcterms:modified xsi:type="dcterms:W3CDTF">2026-08-05T15:52:47Z</dcterms:modified>
</cp:coreProperties>
</file>