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2"/>
  </p:notesMasterIdLst>
  <p:handoutMasterIdLst>
    <p:handoutMasterId r:id="rId33"/>
  </p:handoutMasterIdLst>
  <p:sldIdLst>
    <p:sldId id="256" r:id="rId3"/>
    <p:sldId id="257" r:id="rId4"/>
    <p:sldId id="261" r:id="rId5"/>
    <p:sldId id="263" r:id="rId6"/>
    <p:sldId id="290" r:id="rId7"/>
    <p:sldId id="291" r:id="rId8"/>
    <p:sldId id="292" r:id="rId9"/>
    <p:sldId id="294" r:id="rId10"/>
    <p:sldId id="295" r:id="rId11"/>
    <p:sldId id="296" r:id="rId12"/>
    <p:sldId id="297" r:id="rId13"/>
    <p:sldId id="298" r:id="rId14"/>
    <p:sldId id="299" r:id="rId15"/>
    <p:sldId id="300" r:id="rId16"/>
    <p:sldId id="301" r:id="rId17"/>
    <p:sldId id="302" r:id="rId18"/>
    <p:sldId id="303" r:id="rId19"/>
    <p:sldId id="304" r:id="rId20"/>
    <p:sldId id="305" r:id="rId21"/>
    <p:sldId id="317" r:id="rId22"/>
    <p:sldId id="315" r:id="rId23"/>
    <p:sldId id="316" r:id="rId24"/>
    <p:sldId id="308" r:id="rId25"/>
    <p:sldId id="310" r:id="rId26"/>
    <p:sldId id="312" r:id="rId27"/>
    <p:sldId id="311" r:id="rId28"/>
    <p:sldId id="313" r:id="rId29"/>
    <p:sldId id="314" r:id="rId30"/>
    <p:sldId id="259" r:id="rId31"/>
  </p:sldIdLst>
  <p:sldSz cx="9144000" cy="6858000" type="screen4x3"/>
  <p:notesSz cx="6858000" cy="9144000"/>
  <p:defaultTextStyle>
    <a:defPPr>
      <a:defRPr lang="ru-RU"/>
    </a:defPPr>
    <a:lvl1pPr algn="l" rtl="0" fontAlgn="base">
      <a:spcBef>
        <a:spcPct val="0"/>
      </a:spcBef>
      <a:spcAft>
        <a:spcPct val="0"/>
      </a:spcAft>
      <a:defRPr sz="3600" b="1" kern="1200">
        <a:solidFill>
          <a:schemeClr val="tx2"/>
        </a:solidFill>
        <a:latin typeface="Futura LT Book" pitchFamily="2" charset="0"/>
        <a:ea typeface="굴림" charset="-127"/>
        <a:cs typeface="+mn-cs"/>
      </a:defRPr>
    </a:lvl1pPr>
    <a:lvl2pPr marL="457200" algn="l" rtl="0" fontAlgn="base">
      <a:spcBef>
        <a:spcPct val="0"/>
      </a:spcBef>
      <a:spcAft>
        <a:spcPct val="0"/>
      </a:spcAft>
      <a:defRPr sz="3600" b="1" kern="1200">
        <a:solidFill>
          <a:schemeClr val="tx2"/>
        </a:solidFill>
        <a:latin typeface="Futura LT Book" pitchFamily="2" charset="0"/>
        <a:ea typeface="굴림" charset="-127"/>
        <a:cs typeface="+mn-cs"/>
      </a:defRPr>
    </a:lvl2pPr>
    <a:lvl3pPr marL="914400" algn="l" rtl="0" fontAlgn="base">
      <a:spcBef>
        <a:spcPct val="0"/>
      </a:spcBef>
      <a:spcAft>
        <a:spcPct val="0"/>
      </a:spcAft>
      <a:defRPr sz="3600" b="1" kern="1200">
        <a:solidFill>
          <a:schemeClr val="tx2"/>
        </a:solidFill>
        <a:latin typeface="Futura LT Book" pitchFamily="2" charset="0"/>
        <a:ea typeface="굴림" charset="-127"/>
        <a:cs typeface="+mn-cs"/>
      </a:defRPr>
    </a:lvl3pPr>
    <a:lvl4pPr marL="1371600" algn="l" rtl="0" fontAlgn="base">
      <a:spcBef>
        <a:spcPct val="0"/>
      </a:spcBef>
      <a:spcAft>
        <a:spcPct val="0"/>
      </a:spcAft>
      <a:defRPr sz="3600" b="1" kern="1200">
        <a:solidFill>
          <a:schemeClr val="tx2"/>
        </a:solidFill>
        <a:latin typeface="Futura LT Book" pitchFamily="2" charset="0"/>
        <a:ea typeface="굴림" charset="-127"/>
        <a:cs typeface="+mn-cs"/>
      </a:defRPr>
    </a:lvl4pPr>
    <a:lvl5pPr marL="1828800" algn="l" rtl="0" fontAlgn="base">
      <a:spcBef>
        <a:spcPct val="0"/>
      </a:spcBef>
      <a:spcAft>
        <a:spcPct val="0"/>
      </a:spcAft>
      <a:defRPr sz="3600" b="1" kern="1200">
        <a:solidFill>
          <a:schemeClr val="tx2"/>
        </a:solidFill>
        <a:latin typeface="Futura LT Book" pitchFamily="2" charset="0"/>
        <a:ea typeface="굴림" charset="-127"/>
        <a:cs typeface="+mn-cs"/>
      </a:defRPr>
    </a:lvl5pPr>
    <a:lvl6pPr marL="2286000" algn="l" defTabSz="914400" rtl="0" eaLnBrk="1" latinLnBrk="0" hangingPunct="1">
      <a:defRPr sz="3600" b="1" kern="1200">
        <a:solidFill>
          <a:schemeClr val="tx2"/>
        </a:solidFill>
        <a:latin typeface="Futura LT Book" pitchFamily="2" charset="0"/>
        <a:ea typeface="굴림" charset="-127"/>
        <a:cs typeface="+mn-cs"/>
      </a:defRPr>
    </a:lvl6pPr>
    <a:lvl7pPr marL="2743200" algn="l" defTabSz="914400" rtl="0" eaLnBrk="1" latinLnBrk="0" hangingPunct="1">
      <a:defRPr sz="3600" b="1" kern="1200">
        <a:solidFill>
          <a:schemeClr val="tx2"/>
        </a:solidFill>
        <a:latin typeface="Futura LT Book" pitchFamily="2" charset="0"/>
        <a:ea typeface="굴림" charset="-127"/>
        <a:cs typeface="+mn-cs"/>
      </a:defRPr>
    </a:lvl7pPr>
    <a:lvl8pPr marL="3200400" algn="l" defTabSz="914400" rtl="0" eaLnBrk="1" latinLnBrk="0" hangingPunct="1">
      <a:defRPr sz="3600" b="1" kern="1200">
        <a:solidFill>
          <a:schemeClr val="tx2"/>
        </a:solidFill>
        <a:latin typeface="Futura LT Book" pitchFamily="2" charset="0"/>
        <a:ea typeface="굴림" charset="-127"/>
        <a:cs typeface="+mn-cs"/>
      </a:defRPr>
    </a:lvl8pPr>
    <a:lvl9pPr marL="3657600" algn="l" defTabSz="914400" rtl="0" eaLnBrk="1" latinLnBrk="0" hangingPunct="1">
      <a:defRPr sz="3600" b="1" kern="1200">
        <a:solidFill>
          <a:schemeClr val="tx2"/>
        </a:solidFill>
        <a:latin typeface="Futura LT Book" pitchFamily="2" charset="0"/>
        <a:ea typeface="굴림" charset="-127"/>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8223"/>
    <a:srgbClr val="397B0D"/>
    <a:srgbClr val="000000"/>
    <a:srgbClr val="00499F"/>
    <a:srgbClr val="0CC1E0"/>
    <a:srgbClr val="666666"/>
    <a:srgbClr val="990D16"/>
    <a:srgbClr val="DD7E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725" autoAdjust="0"/>
    <p:restoredTop sz="94648" autoAdjust="0"/>
  </p:normalViewPr>
  <p:slideViewPr>
    <p:cSldViewPr>
      <p:cViewPr varScale="1">
        <p:scale>
          <a:sx n="86" d="100"/>
          <a:sy n="86" d="100"/>
        </p:scale>
        <p:origin x="1332" y="96"/>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171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986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solidFill>
                  <a:schemeClr val="tx1"/>
                </a:solidFill>
                <a:latin typeface="Arial" charset="0"/>
              </a:defRPr>
            </a:lvl1pPr>
          </a:lstStyle>
          <a:p>
            <a:endParaRPr lang="ru-RU"/>
          </a:p>
        </p:txBody>
      </p:sp>
      <p:sp>
        <p:nvSpPr>
          <p:cNvPr id="6963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charset="0"/>
              </a:defRPr>
            </a:lvl1pPr>
          </a:lstStyle>
          <a:p>
            <a:endParaRPr lang="ru-RU"/>
          </a:p>
        </p:txBody>
      </p:sp>
      <p:sp>
        <p:nvSpPr>
          <p:cNvPr id="696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963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p>
        </p:txBody>
      </p:sp>
      <p:sp>
        <p:nvSpPr>
          <p:cNvPr id="6963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charset="0"/>
              </a:defRPr>
            </a:lvl1pPr>
          </a:lstStyle>
          <a:p>
            <a:endParaRPr lang="ru-RU"/>
          </a:p>
        </p:txBody>
      </p:sp>
      <p:sp>
        <p:nvSpPr>
          <p:cNvPr id="6963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fld id="{EA455357-BAFC-4D45-8EB4-34BEC7715041}" type="slidenum">
              <a:rPr lang="ru-RU"/>
              <a:pPr/>
              <a:t>‹#›</a:t>
            </a:fld>
            <a:endParaRPr lang="ru-RU"/>
          </a:p>
        </p:txBody>
      </p:sp>
    </p:spTree>
    <p:extLst>
      <p:ext uri="{BB962C8B-B14F-4D97-AF65-F5344CB8AC3E}">
        <p14:creationId xmlns:p14="http://schemas.microsoft.com/office/powerpoint/2010/main" val="32021419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3708400" y="1844675"/>
            <a:ext cx="4895850" cy="1296988"/>
          </a:xfrm>
          <a:effectLst>
            <a:outerShdw dist="17961" dir="2700000" algn="ctr" rotWithShape="0">
              <a:schemeClr val="bg2"/>
            </a:outerShdw>
          </a:effectLst>
        </p:spPr>
        <p:txBody>
          <a:bodyPr/>
          <a:lstStyle>
            <a:lvl1pPr>
              <a:defRPr/>
            </a:lvl1pPr>
          </a:lstStyle>
          <a:p>
            <a:pPr lvl="0"/>
            <a:r>
              <a:rPr lang="en-US" noProof="0"/>
              <a:t>Click to edit Master title style</a:t>
            </a:r>
            <a:endParaRPr lang="ru-RU" noProof="0"/>
          </a:p>
        </p:txBody>
      </p:sp>
      <p:sp>
        <p:nvSpPr>
          <p:cNvPr id="5123" name="Rectangle 3"/>
          <p:cNvSpPr>
            <a:spLocks noGrp="1" noChangeArrowheads="1"/>
          </p:cNvSpPr>
          <p:nvPr>
            <p:ph type="subTitle" idx="1"/>
          </p:nvPr>
        </p:nvSpPr>
        <p:spPr>
          <a:xfrm>
            <a:off x="4643438" y="5516563"/>
            <a:ext cx="3959225" cy="504825"/>
          </a:xfrm>
          <a:effectLst>
            <a:outerShdw dist="17961" dir="2700000" algn="ctr" rotWithShape="0">
              <a:schemeClr val="bg2"/>
            </a:outerShdw>
          </a:effectLst>
        </p:spPr>
        <p:txBody>
          <a:bodyPr/>
          <a:lstStyle>
            <a:lvl1pPr marL="0" indent="0">
              <a:buFontTx/>
              <a:buNone/>
              <a:defRPr>
                <a:latin typeface="Futura LT Book" pitchFamily="2" charset="0"/>
              </a:defRPr>
            </a:lvl1pPr>
          </a:lstStyle>
          <a:p>
            <a:pPr lvl="0"/>
            <a:r>
              <a:rPr lang="en-US" noProof="0"/>
              <a:t>Click to edit Master subtitle style</a:t>
            </a:r>
            <a:endParaRPr lang="ru-RU"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4643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260350"/>
            <a:ext cx="2124075" cy="6264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3850" y="260350"/>
            <a:ext cx="6219825" cy="6264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6496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689939AF-03A8-49B7-9D66-90DA4E5A64BA}" type="slidenum">
              <a:rPr lang="ru-RU"/>
              <a:pPr/>
              <a:t>‹#›</a:t>
            </a:fld>
            <a:endParaRPr lang="ru-RU"/>
          </a:p>
        </p:txBody>
      </p:sp>
    </p:spTree>
    <p:extLst>
      <p:ext uri="{BB962C8B-B14F-4D97-AF65-F5344CB8AC3E}">
        <p14:creationId xmlns:p14="http://schemas.microsoft.com/office/powerpoint/2010/main" val="1350650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A585F140-61D9-4B22-9AE9-974920DF2FB4}" type="slidenum">
              <a:rPr lang="ru-RU"/>
              <a:pPr/>
              <a:t>‹#›</a:t>
            </a:fld>
            <a:endParaRPr lang="ru-RU"/>
          </a:p>
        </p:txBody>
      </p:sp>
    </p:spTree>
    <p:extLst>
      <p:ext uri="{BB962C8B-B14F-4D97-AF65-F5344CB8AC3E}">
        <p14:creationId xmlns:p14="http://schemas.microsoft.com/office/powerpoint/2010/main" val="4043963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B6A838B8-95D1-40F8-B749-A30DE7AC1729}" type="slidenum">
              <a:rPr lang="ru-RU"/>
              <a:pPr/>
              <a:t>‹#›</a:t>
            </a:fld>
            <a:endParaRPr lang="ru-RU"/>
          </a:p>
        </p:txBody>
      </p:sp>
    </p:spTree>
    <p:extLst>
      <p:ext uri="{BB962C8B-B14F-4D97-AF65-F5344CB8AC3E}">
        <p14:creationId xmlns:p14="http://schemas.microsoft.com/office/powerpoint/2010/main" val="793002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8175" y="1600200"/>
            <a:ext cx="33131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73688" y="1600200"/>
            <a:ext cx="33131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ru-RU"/>
          </a:p>
        </p:txBody>
      </p:sp>
      <p:sp>
        <p:nvSpPr>
          <p:cNvPr id="6" name="Footer Placeholder 5"/>
          <p:cNvSpPr>
            <a:spLocks noGrp="1"/>
          </p:cNvSpPr>
          <p:nvPr>
            <p:ph type="ftr" sz="quarter" idx="11"/>
          </p:nvPr>
        </p:nvSpPr>
        <p:spPr/>
        <p:txBody>
          <a:bodyPr/>
          <a:lstStyle>
            <a:lvl1pPr>
              <a:defRPr/>
            </a:lvl1pPr>
          </a:lstStyle>
          <a:p>
            <a:endParaRPr lang="ru-RU"/>
          </a:p>
        </p:txBody>
      </p:sp>
      <p:sp>
        <p:nvSpPr>
          <p:cNvPr id="7" name="Slide Number Placeholder 6"/>
          <p:cNvSpPr>
            <a:spLocks noGrp="1"/>
          </p:cNvSpPr>
          <p:nvPr>
            <p:ph type="sldNum" sz="quarter" idx="12"/>
          </p:nvPr>
        </p:nvSpPr>
        <p:spPr/>
        <p:txBody>
          <a:bodyPr/>
          <a:lstStyle>
            <a:lvl1pPr>
              <a:defRPr/>
            </a:lvl1pPr>
          </a:lstStyle>
          <a:p>
            <a:fld id="{1B559937-BA6A-46BE-B513-388589573D48}" type="slidenum">
              <a:rPr lang="ru-RU"/>
              <a:pPr/>
              <a:t>‹#›</a:t>
            </a:fld>
            <a:endParaRPr lang="ru-RU"/>
          </a:p>
        </p:txBody>
      </p:sp>
    </p:spTree>
    <p:extLst>
      <p:ext uri="{BB962C8B-B14F-4D97-AF65-F5344CB8AC3E}">
        <p14:creationId xmlns:p14="http://schemas.microsoft.com/office/powerpoint/2010/main" val="2598846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ru-RU"/>
          </a:p>
        </p:txBody>
      </p:sp>
      <p:sp>
        <p:nvSpPr>
          <p:cNvPr id="8" name="Footer Placeholder 7"/>
          <p:cNvSpPr>
            <a:spLocks noGrp="1"/>
          </p:cNvSpPr>
          <p:nvPr>
            <p:ph type="ftr" sz="quarter" idx="11"/>
          </p:nvPr>
        </p:nvSpPr>
        <p:spPr/>
        <p:txBody>
          <a:bodyPr/>
          <a:lstStyle>
            <a:lvl1pPr>
              <a:defRPr/>
            </a:lvl1pPr>
          </a:lstStyle>
          <a:p>
            <a:endParaRPr lang="ru-RU"/>
          </a:p>
        </p:txBody>
      </p:sp>
      <p:sp>
        <p:nvSpPr>
          <p:cNvPr id="9" name="Slide Number Placeholder 8"/>
          <p:cNvSpPr>
            <a:spLocks noGrp="1"/>
          </p:cNvSpPr>
          <p:nvPr>
            <p:ph type="sldNum" sz="quarter" idx="12"/>
          </p:nvPr>
        </p:nvSpPr>
        <p:spPr/>
        <p:txBody>
          <a:bodyPr/>
          <a:lstStyle>
            <a:lvl1pPr>
              <a:defRPr/>
            </a:lvl1pPr>
          </a:lstStyle>
          <a:p>
            <a:fld id="{01DD48F8-58ED-46B1-A9F0-5276878C0C0E}" type="slidenum">
              <a:rPr lang="ru-RU"/>
              <a:pPr/>
              <a:t>‹#›</a:t>
            </a:fld>
            <a:endParaRPr lang="ru-RU"/>
          </a:p>
        </p:txBody>
      </p:sp>
    </p:spTree>
    <p:extLst>
      <p:ext uri="{BB962C8B-B14F-4D97-AF65-F5344CB8AC3E}">
        <p14:creationId xmlns:p14="http://schemas.microsoft.com/office/powerpoint/2010/main" val="26164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ru-RU"/>
          </a:p>
        </p:txBody>
      </p:sp>
      <p:sp>
        <p:nvSpPr>
          <p:cNvPr id="4" name="Footer Placeholder 3"/>
          <p:cNvSpPr>
            <a:spLocks noGrp="1"/>
          </p:cNvSpPr>
          <p:nvPr>
            <p:ph type="ftr" sz="quarter" idx="11"/>
          </p:nvPr>
        </p:nvSpPr>
        <p:spPr/>
        <p:txBody>
          <a:bodyPr/>
          <a:lstStyle>
            <a:lvl1pPr>
              <a:defRPr/>
            </a:lvl1pPr>
          </a:lstStyle>
          <a:p>
            <a:endParaRPr lang="ru-RU"/>
          </a:p>
        </p:txBody>
      </p:sp>
      <p:sp>
        <p:nvSpPr>
          <p:cNvPr id="5" name="Slide Number Placeholder 4"/>
          <p:cNvSpPr>
            <a:spLocks noGrp="1"/>
          </p:cNvSpPr>
          <p:nvPr>
            <p:ph type="sldNum" sz="quarter" idx="12"/>
          </p:nvPr>
        </p:nvSpPr>
        <p:spPr/>
        <p:txBody>
          <a:bodyPr/>
          <a:lstStyle>
            <a:lvl1pPr>
              <a:defRPr/>
            </a:lvl1pPr>
          </a:lstStyle>
          <a:p>
            <a:fld id="{78E290C6-D8DE-480D-807B-D084CAF084BC}" type="slidenum">
              <a:rPr lang="ru-RU"/>
              <a:pPr/>
              <a:t>‹#›</a:t>
            </a:fld>
            <a:endParaRPr lang="ru-RU"/>
          </a:p>
        </p:txBody>
      </p:sp>
    </p:spTree>
    <p:extLst>
      <p:ext uri="{BB962C8B-B14F-4D97-AF65-F5344CB8AC3E}">
        <p14:creationId xmlns:p14="http://schemas.microsoft.com/office/powerpoint/2010/main" val="2445453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ru-RU"/>
          </a:p>
        </p:txBody>
      </p:sp>
      <p:sp>
        <p:nvSpPr>
          <p:cNvPr id="3" name="Footer Placeholder 2"/>
          <p:cNvSpPr>
            <a:spLocks noGrp="1"/>
          </p:cNvSpPr>
          <p:nvPr>
            <p:ph type="ftr" sz="quarter" idx="11"/>
          </p:nvPr>
        </p:nvSpPr>
        <p:spPr/>
        <p:txBody>
          <a:bodyPr/>
          <a:lstStyle>
            <a:lvl1pPr>
              <a:defRPr/>
            </a:lvl1pPr>
          </a:lstStyle>
          <a:p>
            <a:endParaRPr lang="ru-RU"/>
          </a:p>
        </p:txBody>
      </p:sp>
      <p:sp>
        <p:nvSpPr>
          <p:cNvPr id="4" name="Slide Number Placeholder 3"/>
          <p:cNvSpPr>
            <a:spLocks noGrp="1"/>
          </p:cNvSpPr>
          <p:nvPr>
            <p:ph type="sldNum" sz="quarter" idx="12"/>
          </p:nvPr>
        </p:nvSpPr>
        <p:spPr/>
        <p:txBody>
          <a:bodyPr/>
          <a:lstStyle>
            <a:lvl1pPr>
              <a:defRPr/>
            </a:lvl1pPr>
          </a:lstStyle>
          <a:p>
            <a:fld id="{46A4ACD6-2A8D-4EEB-9C22-9C81FB270665}" type="slidenum">
              <a:rPr lang="ru-RU"/>
              <a:pPr/>
              <a:t>‹#›</a:t>
            </a:fld>
            <a:endParaRPr lang="ru-RU"/>
          </a:p>
        </p:txBody>
      </p:sp>
    </p:spTree>
    <p:extLst>
      <p:ext uri="{BB962C8B-B14F-4D97-AF65-F5344CB8AC3E}">
        <p14:creationId xmlns:p14="http://schemas.microsoft.com/office/powerpoint/2010/main" val="1182110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ru-RU"/>
          </a:p>
        </p:txBody>
      </p:sp>
      <p:sp>
        <p:nvSpPr>
          <p:cNvPr id="6" name="Footer Placeholder 5"/>
          <p:cNvSpPr>
            <a:spLocks noGrp="1"/>
          </p:cNvSpPr>
          <p:nvPr>
            <p:ph type="ftr" sz="quarter" idx="11"/>
          </p:nvPr>
        </p:nvSpPr>
        <p:spPr/>
        <p:txBody>
          <a:bodyPr/>
          <a:lstStyle>
            <a:lvl1pPr>
              <a:defRPr/>
            </a:lvl1pPr>
          </a:lstStyle>
          <a:p>
            <a:endParaRPr lang="ru-RU"/>
          </a:p>
        </p:txBody>
      </p:sp>
      <p:sp>
        <p:nvSpPr>
          <p:cNvPr id="7" name="Slide Number Placeholder 6"/>
          <p:cNvSpPr>
            <a:spLocks noGrp="1"/>
          </p:cNvSpPr>
          <p:nvPr>
            <p:ph type="sldNum" sz="quarter" idx="12"/>
          </p:nvPr>
        </p:nvSpPr>
        <p:spPr/>
        <p:txBody>
          <a:bodyPr/>
          <a:lstStyle>
            <a:lvl1pPr>
              <a:defRPr/>
            </a:lvl1pPr>
          </a:lstStyle>
          <a:p>
            <a:fld id="{5FE1D4A1-71F1-4A88-927C-ED7D439B85CA}" type="slidenum">
              <a:rPr lang="ru-RU"/>
              <a:pPr/>
              <a:t>‹#›</a:t>
            </a:fld>
            <a:endParaRPr lang="ru-RU"/>
          </a:p>
        </p:txBody>
      </p:sp>
    </p:spTree>
    <p:extLst>
      <p:ext uri="{BB962C8B-B14F-4D97-AF65-F5344CB8AC3E}">
        <p14:creationId xmlns:p14="http://schemas.microsoft.com/office/powerpoint/2010/main" val="1880922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6486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ru-RU"/>
          </a:p>
        </p:txBody>
      </p:sp>
      <p:sp>
        <p:nvSpPr>
          <p:cNvPr id="6" name="Footer Placeholder 5"/>
          <p:cNvSpPr>
            <a:spLocks noGrp="1"/>
          </p:cNvSpPr>
          <p:nvPr>
            <p:ph type="ftr" sz="quarter" idx="11"/>
          </p:nvPr>
        </p:nvSpPr>
        <p:spPr/>
        <p:txBody>
          <a:bodyPr/>
          <a:lstStyle>
            <a:lvl1pPr>
              <a:defRPr/>
            </a:lvl1pPr>
          </a:lstStyle>
          <a:p>
            <a:endParaRPr lang="ru-RU"/>
          </a:p>
        </p:txBody>
      </p:sp>
      <p:sp>
        <p:nvSpPr>
          <p:cNvPr id="7" name="Slide Number Placeholder 6"/>
          <p:cNvSpPr>
            <a:spLocks noGrp="1"/>
          </p:cNvSpPr>
          <p:nvPr>
            <p:ph type="sldNum" sz="quarter" idx="12"/>
          </p:nvPr>
        </p:nvSpPr>
        <p:spPr/>
        <p:txBody>
          <a:bodyPr/>
          <a:lstStyle>
            <a:lvl1pPr>
              <a:defRPr/>
            </a:lvl1pPr>
          </a:lstStyle>
          <a:p>
            <a:fld id="{45AF7199-55CA-43D2-B319-9052F4B92D1C}" type="slidenum">
              <a:rPr lang="ru-RU"/>
              <a:pPr/>
              <a:t>‹#›</a:t>
            </a:fld>
            <a:endParaRPr lang="ru-RU"/>
          </a:p>
        </p:txBody>
      </p:sp>
    </p:spTree>
    <p:extLst>
      <p:ext uri="{BB962C8B-B14F-4D97-AF65-F5344CB8AC3E}">
        <p14:creationId xmlns:p14="http://schemas.microsoft.com/office/powerpoint/2010/main" val="2260776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96702FE3-3EC5-4381-A35C-8DC287FAB428}" type="slidenum">
              <a:rPr lang="ru-RU"/>
              <a:pPr/>
              <a:t>‹#›</a:t>
            </a:fld>
            <a:endParaRPr lang="ru-RU"/>
          </a:p>
        </p:txBody>
      </p:sp>
    </p:spTree>
    <p:extLst>
      <p:ext uri="{BB962C8B-B14F-4D97-AF65-F5344CB8AC3E}">
        <p14:creationId xmlns:p14="http://schemas.microsoft.com/office/powerpoint/2010/main" val="2353266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274638"/>
            <a:ext cx="1693862"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8175" y="274638"/>
            <a:ext cx="49323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EE150C28-13F3-420D-B0CB-51453C2CAC22}" type="slidenum">
              <a:rPr lang="ru-RU"/>
              <a:pPr/>
              <a:t>‹#›</a:t>
            </a:fld>
            <a:endParaRPr lang="ru-RU"/>
          </a:p>
        </p:txBody>
      </p:sp>
    </p:spTree>
    <p:extLst>
      <p:ext uri="{BB962C8B-B14F-4D97-AF65-F5344CB8AC3E}">
        <p14:creationId xmlns:p14="http://schemas.microsoft.com/office/powerpoint/2010/main" val="3095367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52048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3850" y="2205038"/>
            <a:ext cx="4171950"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05038"/>
            <a:ext cx="4171950"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9757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3431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53402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241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06546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69129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92275" y="260350"/>
            <a:ext cx="7127875"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ru-RU"/>
          </a:p>
        </p:txBody>
      </p:sp>
      <p:sp>
        <p:nvSpPr>
          <p:cNvPr id="1027" name="Rectangle 3"/>
          <p:cNvSpPr>
            <a:spLocks noGrp="1" noChangeArrowheads="1"/>
          </p:cNvSpPr>
          <p:nvPr>
            <p:ph type="body" idx="1"/>
          </p:nvPr>
        </p:nvSpPr>
        <p:spPr bwMode="auto">
          <a:xfrm>
            <a:off x="323850" y="2205038"/>
            <a:ext cx="8496300"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lvl1pPr algn="l" rtl="0" eaLnBrk="1" fontAlgn="base" hangingPunct="1">
        <a:spcBef>
          <a:spcPct val="0"/>
        </a:spcBef>
        <a:spcAft>
          <a:spcPct val="0"/>
        </a:spcAft>
        <a:defRPr sz="3200">
          <a:solidFill>
            <a:schemeClr val="bg1"/>
          </a:solidFill>
          <a:latin typeface="+mj-lt"/>
          <a:ea typeface="+mj-ea"/>
          <a:cs typeface="+mj-cs"/>
        </a:defRPr>
      </a:lvl1pPr>
      <a:lvl2pPr algn="l" rtl="0" eaLnBrk="1" fontAlgn="base" hangingPunct="1">
        <a:spcBef>
          <a:spcPct val="0"/>
        </a:spcBef>
        <a:spcAft>
          <a:spcPct val="0"/>
        </a:spcAft>
        <a:defRPr sz="3200">
          <a:solidFill>
            <a:schemeClr val="bg1"/>
          </a:solidFill>
          <a:latin typeface="Futura LT Book" pitchFamily="2" charset="0"/>
          <a:ea typeface="굴림" charset="-127"/>
        </a:defRPr>
      </a:lvl2pPr>
      <a:lvl3pPr algn="l" rtl="0" eaLnBrk="1" fontAlgn="base" hangingPunct="1">
        <a:spcBef>
          <a:spcPct val="0"/>
        </a:spcBef>
        <a:spcAft>
          <a:spcPct val="0"/>
        </a:spcAft>
        <a:defRPr sz="3200">
          <a:solidFill>
            <a:schemeClr val="bg1"/>
          </a:solidFill>
          <a:latin typeface="Futura LT Book" pitchFamily="2" charset="0"/>
          <a:ea typeface="굴림" charset="-127"/>
        </a:defRPr>
      </a:lvl3pPr>
      <a:lvl4pPr algn="l" rtl="0" eaLnBrk="1" fontAlgn="base" hangingPunct="1">
        <a:spcBef>
          <a:spcPct val="0"/>
        </a:spcBef>
        <a:spcAft>
          <a:spcPct val="0"/>
        </a:spcAft>
        <a:defRPr sz="3200">
          <a:solidFill>
            <a:schemeClr val="bg1"/>
          </a:solidFill>
          <a:latin typeface="Futura LT Book" pitchFamily="2" charset="0"/>
          <a:ea typeface="굴림" charset="-127"/>
        </a:defRPr>
      </a:lvl4pPr>
      <a:lvl5pPr algn="l" rtl="0" eaLnBrk="1" fontAlgn="base" hangingPunct="1">
        <a:spcBef>
          <a:spcPct val="0"/>
        </a:spcBef>
        <a:spcAft>
          <a:spcPct val="0"/>
        </a:spcAft>
        <a:defRPr sz="3200">
          <a:solidFill>
            <a:schemeClr val="bg1"/>
          </a:solidFill>
          <a:latin typeface="Futura LT Book" pitchFamily="2" charset="0"/>
          <a:ea typeface="굴림" charset="-127"/>
        </a:defRPr>
      </a:lvl5pPr>
      <a:lvl6pPr marL="457200" algn="l" rtl="0" eaLnBrk="1" fontAlgn="base" hangingPunct="1">
        <a:spcBef>
          <a:spcPct val="0"/>
        </a:spcBef>
        <a:spcAft>
          <a:spcPct val="0"/>
        </a:spcAft>
        <a:defRPr sz="3200">
          <a:solidFill>
            <a:schemeClr val="bg1"/>
          </a:solidFill>
          <a:latin typeface="Futura LT Book" pitchFamily="2" charset="0"/>
          <a:ea typeface="굴림" charset="-127"/>
        </a:defRPr>
      </a:lvl6pPr>
      <a:lvl7pPr marL="914400" algn="l" rtl="0" eaLnBrk="1" fontAlgn="base" hangingPunct="1">
        <a:spcBef>
          <a:spcPct val="0"/>
        </a:spcBef>
        <a:spcAft>
          <a:spcPct val="0"/>
        </a:spcAft>
        <a:defRPr sz="3200">
          <a:solidFill>
            <a:schemeClr val="bg1"/>
          </a:solidFill>
          <a:latin typeface="Futura LT Book" pitchFamily="2" charset="0"/>
          <a:ea typeface="굴림" charset="-127"/>
        </a:defRPr>
      </a:lvl7pPr>
      <a:lvl8pPr marL="1371600" algn="l" rtl="0" eaLnBrk="1" fontAlgn="base" hangingPunct="1">
        <a:spcBef>
          <a:spcPct val="0"/>
        </a:spcBef>
        <a:spcAft>
          <a:spcPct val="0"/>
        </a:spcAft>
        <a:defRPr sz="3200">
          <a:solidFill>
            <a:schemeClr val="bg1"/>
          </a:solidFill>
          <a:latin typeface="Futura LT Book" pitchFamily="2" charset="0"/>
          <a:ea typeface="굴림" charset="-127"/>
        </a:defRPr>
      </a:lvl8pPr>
      <a:lvl9pPr marL="1828800" algn="l" rtl="0" eaLnBrk="1" fontAlgn="base" hangingPunct="1">
        <a:spcBef>
          <a:spcPct val="0"/>
        </a:spcBef>
        <a:spcAft>
          <a:spcPct val="0"/>
        </a:spcAft>
        <a:defRPr sz="3200">
          <a:solidFill>
            <a:schemeClr val="bg1"/>
          </a:solidFill>
          <a:latin typeface="Futura LT Book" pitchFamily="2" charset="0"/>
          <a:ea typeface="굴림" charset="-127"/>
        </a:defRPr>
      </a:lvl9pPr>
    </p:titleStyle>
    <p:bodyStyle>
      <a:lvl1pPr marL="342900" indent="-342900" algn="l" rtl="0" eaLnBrk="1" fontAlgn="base" hangingPunct="1">
        <a:spcBef>
          <a:spcPct val="20000"/>
        </a:spcBef>
        <a:spcAft>
          <a:spcPct val="0"/>
        </a:spcAft>
        <a:buChar char="•"/>
        <a:defRPr sz="20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000">
          <a:solidFill>
            <a:srgbClr val="000000"/>
          </a:solidFill>
          <a:latin typeface="+mn-lt"/>
        </a:defRPr>
      </a:lvl2pPr>
      <a:lvl3pPr marL="1143000" indent="-228600" algn="l" rtl="0" eaLnBrk="1" fontAlgn="base" hangingPunct="1">
        <a:spcBef>
          <a:spcPct val="20000"/>
        </a:spcBef>
        <a:spcAft>
          <a:spcPct val="0"/>
        </a:spcAft>
        <a:buChar char="•"/>
        <a:defRPr sz="20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1908175" y="274638"/>
            <a:ext cx="676751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190467" name="Rectangle 3"/>
          <p:cNvSpPr>
            <a:spLocks noGrp="1" noChangeArrowheads="1"/>
          </p:cNvSpPr>
          <p:nvPr>
            <p:ph type="body" idx="1"/>
          </p:nvPr>
        </p:nvSpPr>
        <p:spPr bwMode="auto">
          <a:xfrm>
            <a:off x="1908175" y="1600200"/>
            <a:ext cx="677862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p>
        </p:txBody>
      </p:sp>
      <p:sp>
        <p:nvSpPr>
          <p:cNvPr id="1904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latin typeface="+mn-lt"/>
              </a:defRPr>
            </a:lvl1pPr>
          </a:lstStyle>
          <a:p>
            <a:endParaRPr lang="ru-RU"/>
          </a:p>
        </p:txBody>
      </p:sp>
      <p:sp>
        <p:nvSpPr>
          <p:cNvPr id="1904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mn-lt"/>
              </a:defRPr>
            </a:lvl1pPr>
          </a:lstStyle>
          <a:p>
            <a:endParaRPr lang="ru-RU"/>
          </a:p>
        </p:txBody>
      </p:sp>
      <p:sp>
        <p:nvSpPr>
          <p:cNvPr id="1904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mn-lt"/>
              </a:defRPr>
            </a:lvl1pPr>
          </a:lstStyle>
          <a:p>
            <a:fld id="{4A1E2F47-08F5-42C8-B73E-22B3ECF8C70E}"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fontAlgn="base">
        <a:spcBef>
          <a:spcPct val="0"/>
        </a:spcBef>
        <a:spcAft>
          <a:spcPct val="0"/>
        </a:spcAft>
        <a:defRPr sz="3200">
          <a:solidFill>
            <a:srgbClr val="666666"/>
          </a:solidFill>
          <a:latin typeface="+mj-lt"/>
          <a:ea typeface="+mj-ea"/>
          <a:cs typeface="+mj-cs"/>
        </a:defRPr>
      </a:lvl1pPr>
      <a:lvl2pPr algn="l" rtl="0" fontAlgn="base">
        <a:spcBef>
          <a:spcPct val="0"/>
        </a:spcBef>
        <a:spcAft>
          <a:spcPct val="0"/>
        </a:spcAft>
        <a:defRPr sz="3200">
          <a:solidFill>
            <a:srgbClr val="666666"/>
          </a:solidFill>
          <a:latin typeface="Futura LT Book" pitchFamily="2" charset="0"/>
        </a:defRPr>
      </a:lvl2pPr>
      <a:lvl3pPr algn="l" rtl="0" fontAlgn="base">
        <a:spcBef>
          <a:spcPct val="0"/>
        </a:spcBef>
        <a:spcAft>
          <a:spcPct val="0"/>
        </a:spcAft>
        <a:defRPr sz="3200">
          <a:solidFill>
            <a:srgbClr val="666666"/>
          </a:solidFill>
          <a:latin typeface="Futura LT Book" pitchFamily="2" charset="0"/>
        </a:defRPr>
      </a:lvl3pPr>
      <a:lvl4pPr algn="l" rtl="0" fontAlgn="base">
        <a:spcBef>
          <a:spcPct val="0"/>
        </a:spcBef>
        <a:spcAft>
          <a:spcPct val="0"/>
        </a:spcAft>
        <a:defRPr sz="3200">
          <a:solidFill>
            <a:srgbClr val="666666"/>
          </a:solidFill>
          <a:latin typeface="Futura LT Book" pitchFamily="2" charset="0"/>
        </a:defRPr>
      </a:lvl4pPr>
      <a:lvl5pPr algn="l" rtl="0" fontAlgn="base">
        <a:spcBef>
          <a:spcPct val="0"/>
        </a:spcBef>
        <a:spcAft>
          <a:spcPct val="0"/>
        </a:spcAft>
        <a:defRPr sz="3200">
          <a:solidFill>
            <a:srgbClr val="666666"/>
          </a:solidFill>
          <a:latin typeface="Futura LT Book" pitchFamily="2" charset="0"/>
        </a:defRPr>
      </a:lvl5pPr>
      <a:lvl6pPr marL="457200" algn="l" rtl="0" fontAlgn="base">
        <a:spcBef>
          <a:spcPct val="0"/>
        </a:spcBef>
        <a:spcAft>
          <a:spcPct val="0"/>
        </a:spcAft>
        <a:defRPr sz="3200">
          <a:solidFill>
            <a:srgbClr val="666666"/>
          </a:solidFill>
          <a:latin typeface="Futura LT Book" pitchFamily="2" charset="0"/>
        </a:defRPr>
      </a:lvl6pPr>
      <a:lvl7pPr marL="914400" algn="l" rtl="0" fontAlgn="base">
        <a:spcBef>
          <a:spcPct val="0"/>
        </a:spcBef>
        <a:spcAft>
          <a:spcPct val="0"/>
        </a:spcAft>
        <a:defRPr sz="3200">
          <a:solidFill>
            <a:srgbClr val="666666"/>
          </a:solidFill>
          <a:latin typeface="Futura LT Book" pitchFamily="2" charset="0"/>
        </a:defRPr>
      </a:lvl7pPr>
      <a:lvl8pPr marL="1371600" algn="l" rtl="0" fontAlgn="base">
        <a:spcBef>
          <a:spcPct val="0"/>
        </a:spcBef>
        <a:spcAft>
          <a:spcPct val="0"/>
        </a:spcAft>
        <a:defRPr sz="3200">
          <a:solidFill>
            <a:srgbClr val="666666"/>
          </a:solidFill>
          <a:latin typeface="Futura LT Book" pitchFamily="2" charset="0"/>
        </a:defRPr>
      </a:lvl8pPr>
      <a:lvl9pPr marL="1828800" algn="l" rtl="0" fontAlgn="base">
        <a:spcBef>
          <a:spcPct val="0"/>
        </a:spcBef>
        <a:spcAft>
          <a:spcPct val="0"/>
        </a:spcAft>
        <a:defRPr sz="3200">
          <a:solidFill>
            <a:srgbClr val="666666"/>
          </a:solidFill>
          <a:latin typeface="Futura LT Book" pitchFamily="2" charset="0"/>
        </a:defRPr>
      </a:lvl9pPr>
    </p:titleStyle>
    <p:bodyStyle>
      <a:lvl1pPr marL="342900" indent="-342900" algn="l" rtl="0" fontAlgn="base">
        <a:spcBef>
          <a:spcPct val="20000"/>
        </a:spcBef>
        <a:spcAft>
          <a:spcPct val="0"/>
        </a:spcAft>
        <a:buChar char="•"/>
        <a:defRPr sz="2000">
          <a:solidFill>
            <a:srgbClr val="666666"/>
          </a:solidFill>
          <a:latin typeface="+mn-lt"/>
          <a:ea typeface="+mn-ea"/>
          <a:cs typeface="+mn-cs"/>
        </a:defRPr>
      </a:lvl1pPr>
      <a:lvl2pPr marL="742950" indent="-285750" algn="l" rtl="0" fontAlgn="base">
        <a:spcBef>
          <a:spcPct val="20000"/>
        </a:spcBef>
        <a:spcAft>
          <a:spcPct val="0"/>
        </a:spcAft>
        <a:buChar char="–"/>
        <a:defRPr sz="2000">
          <a:solidFill>
            <a:srgbClr val="666666"/>
          </a:solidFill>
          <a:latin typeface="+mn-lt"/>
        </a:defRPr>
      </a:lvl2pPr>
      <a:lvl3pPr marL="1143000" indent="-228600" algn="l" rtl="0" fontAlgn="base">
        <a:spcBef>
          <a:spcPct val="20000"/>
        </a:spcBef>
        <a:spcAft>
          <a:spcPct val="0"/>
        </a:spcAft>
        <a:buChar char="•"/>
        <a:defRPr sz="2000">
          <a:solidFill>
            <a:srgbClr val="666666"/>
          </a:solidFill>
          <a:latin typeface="+mn-lt"/>
        </a:defRPr>
      </a:lvl3pPr>
      <a:lvl4pPr marL="1600200" indent="-228600" algn="l" rtl="0" fontAlgn="base">
        <a:spcBef>
          <a:spcPct val="20000"/>
        </a:spcBef>
        <a:spcAft>
          <a:spcPct val="0"/>
        </a:spcAft>
        <a:buChar char="–"/>
        <a:defRPr sz="2000">
          <a:solidFill>
            <a:srgbClr val="666666"/>
          </a:solidFill>
          <a:latin typeface="+mn-lt"/>
        </a:defRPr>
      </a:lvl4pPr>
      <a:lvl5pPr marL="2057400" indent="-228600" algn="l" rtl="0" fontAlgn="base">
        <a:spcBef>
          <a:spcPct val="20000"/>
        </a:spcBef>
        <a:spcAft>
          <a:spcPct val="0"/>
        </a:spcAft>
        <a:buChar char="»"/>
        <a:defRPr sz="2000">
          <a:solidFill>
            <a:srgbClr val="666666"/>
          </a:solidFill>
          <a:latin typeface="+mn-lt"/>
        </a:defRPr>
      </a:lvl5pPr>
      <a:lvl6pPr marL="2514600" indent="-228600" algn="l" rtl="0" fontAlgn="base">
        <a:spcBef>
          <a:spcPct val="20000"/>
        </a:spcBef>
        <a:spcAft>
          <a:spcPct val="0"/>
        </a:spcAft>
        <a:buChar char="»"/>
        <a:defRPr sz="2000">
          <a:solidFill>
            <a:srgbClr val="666666"/>
          </a:solidFill>
          <a:latin typeface="+mn-lt"/>
        </a:defRPr>
      </a:lvl6pPr>
      <a:lvl7pPr marL="2971800" indent="-228600" algn="l" rtl="0" fontAlgn="base">
        <a:spcBef>
          <a:spcPct val="20000"/>
        </a:spcBef>
        <a:spcAft>
          <a:spcPct val="0"/>
        </a:spcAft>
        <a:buChar char="»"/>
        <a:defRPr sz="2000">
          <a:solidFill>
            <a:srgbClr val="666666"/>
          </a:solidFill>
          <a:latin typeface="+mn-lt"/>
        </a:defRPr>
      </a:lvl7pPr>
      <a:lvl8pPr marL="3429000" indent="-228600" algn="l" rtl="0" fontAlgn="base">
        <a:spcBef>
          <a:spcPct val="20000"/>
        </a:spcBef>
        <a:spcAft>
          <a:spcPct val="0"/>
        </a:spcAft>
        <a:buChar char="»"/>
        <a:defRPr sz="2000">
          <a:solidFill>
            <a:srgbClr val="666666"/>
          </a:solidFill>
          <a:latin typeface="+mn-lt"/>
        </a:defRPr>
      </a:lvl8pPr>
      <a:lvl9pPr marL="3886200" indent="-228600" algn="l" rtl="0" fontAlgn="base">
        <a:spcBef>
          <a:spcPct val="20000"/>
        </a:spcBef>
        <a:spcAft>
          <a:spcPct val="0"/>
        </a:spcAft>
        <a:buChar char="»"/>
        <a:defRPr sz="2000">
          <a:solidFill>
            <a:srgbClr val="6666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emf"/></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2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4.emf"/><Relationship Id="rId5" Type="http://schemas.openxmlformats.org/officeDocument/2006/relationships/oleObject" Target="../embeddings/oleObject4.bin"/><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8.emf"/><Relationship Id="rId5" Type="http://schemas.openxmlformats.org/officeDocument/2006/relationships/oleObject" Target="../embeddings/oleObject5.bin"/><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emf"/></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5.emf"/><Relationship Id="rId5" Type="http://schemas.openxmlformats.org/officeDocument/2006/relationships/oleObject" Target="../embeddings/oleObject6.bin"/><Relationship Id="rId4" Type="http://schemas.openxmlformats.org/officeDocument/2006/relationships/image" Target="../media/image74.emf"/></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79.emf"/><Relationship Id="rId5" Type="http://schemas.openxmlformats.org/officeDocument/2006/relationships/oleObject" Target="../embeddings/oleObject7.bin"/><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2.png"/><Relationship Id="rId5" Type="http://schemas.openxmlformats.org/officeDocument/2006/relationships/image" Target="../media/image81.emf"/><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image" Target="../media/image84.gif"/><Relationship Id="rId1" Type="http://schemas.openxmlformats.org/officeDocument/2006/relationships/slideLayout" Target="../slideLayouts/slideLayout13.xml"/><Relationship Id="rId4" Type="http://schemas.openxmlformats.org/officeDocument/2006/relationships/image" Target="../media/image85.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8" name="Rectangle 12"/>
          <p:cNvSpPr>
            <a:spLocks noGrp="1" noChangeArrowheads="1"/>
          </p:cNvSpPr>
          <p:nvPr>
            <p:ph type="ctrTitle"/>
          </p:nvPr>
        </p:nvSpPr>
        <p:spPr>
          <a:xfrm>
            <a:off x="3851920" y="1557338"/>
            <a:ext cx="4895205" cy="1657350"/>
          </a:xfrm>
        </p:spPr>
        <p:txBody>
          <a:bodyPr/>
          <a:lstStyle/>
          <a:p>
            <a:pPr algn="ctr"/>
            <a:r>
              <a:rPr lang="en-US" sz="4800" b="1" dirty="0" err="1"/>
              <a:t>PUNderful</a:t>
            </a:r>
            <a:r>
              <a:rPr lang="en-US" sz="4800" b="1" dirty="0"/>
              <a:t> Cover Cachets</a:t>
            </a:r>
          </a:p>
        </p:txBody>
      </p:sp>
      <p:sp>
        <p:nvSpPr>
          <p:cNvPr id="34829" name="Rectangle 13"/>
          <p:cNvSpPr>
            <a:spLocks noGrp="1" noChangeArrowheads="1"/>
          </p:cNvSpPr>
          <p:nvPr>
            <p:ph type="subTitle" idx="1"/>
          </p:nvPr>
        </p:nvSpPr>
        <p:spPr>
          <a:xfrm>
            <a:off x="4139952" y="5157192"/>
            <a:ext cx="3600400" cy="1295597"/>
          </a:xfrm>
        </p:spPr>
        <p:txBody>
          <a:bodyPr/>
          <a:lstStyle/>
          <a:p>
            <a:pPr algn="ctr"/>
            <a:r>
              <a:rPr lang="en-US" sz="2400" b="1" dirty="0"/>
              <a:t>by Kelly Armstrong</a:t>
            </a:r>
          </a:p>
          <a:p>
            <a:pPr algn="ctr"/>
            <a:r>
              <a:rPr lang="en-US" sz="2400" b="1" dirty="0"/>
              <a:t>for the Rochester Philatelic Association</a:t>
            </a:r>
            <a:endParaRPr lang="uk-UA" sz="2400" b="1" dirty="0"/>
          </a:p>
          <a:p>
            <a:endParaRPr lang="uk-UA" dirty="0"/>
          </a:p>
        </p:txBody>
      </p:sp>
      <p:pic>
        <p:nvPicPr>
          <p:cNvPr id="3" name="Picture 2">
            <a:extLst>
              <a:ext uri="{FF2B5EF4-FFF2-40B4-BE49-F238E27FC236}">
                <a16:creationId xmlns:a16="http://schemas.microsoft.com/office/drawing/2014/main" id="{8715A3DB-9D8D-9931-2C8E-8115121407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6500" y="5207296"/>
            <a:ext cx="1190625" cy="119538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260350"/>
            <a:ext cx="6983413" cy="1152525"/>
          </a:xfrm>
        </p:spPr>
        <p:txBody>
          <a:bodyPr/>
          <a:lstStyle/>
          <a:p>
            <a:r>
              <a:rPr lang="en-US" sz="2400" dirty="0"/>
              <a:t>Popular books, movies and songs make great sources for puns!</a:t>
            </a:r>
            <a:endParaRPr lang="uk-UA" sz="2400" dirty="0"/>
          </a:p>
        </p:txBody>
      </p:sp>
      <p:sp>
        <p:nvSpPr>
          <p:cNvPr id="3" name="TextBox 2">
            <a:extLst>
              <a:ext uri="{FF2B5EF4-FFF2-40B4-BE49-F238E27FC236}">
                <a16:creationId xmlns:a16="http://schemas.microsoft.com/office/drawing/2014/main" id="{909E7B25-18D8-DFD7-5E54-2EADEAFAD919}"/>
              </a:ext>
            </a:extLst>
          </p:cNvPr>
          <p:cNvSpPr txBox="1"/>
          <p:nvPr/>
        </p:nvSpPr>
        <p:spPr>
          <a:xfrm>
            <a:off x="0" y="6597352"/>
            <a:ext cx="6444208" cy="276999"/>
          </a:xfrm>
          <a:prstGeom prst="rect">
            <a:avLst/>
          </a:prstGeom>
          <a:noFill/>
        </p:spPr>
        <p:txBody>
          <a:bodyPr wrap="square" rtlCol="0">
            <a:spAutoFit/>
          </a:bodyPr>
          <a:lstStyle/>
          <a:p>
            <a:r>
              <a:rPr lang="en-US" sz="1200" dirty="0"/>
              <a:t>2020 Fruits and Vegetables</a:t>
            </a:r>
          </a:p>
        </p:txBody>
      </p:sp>
      <p:pic>
        <p:nvPicPr>
          <p:cNvPr id="7" name="Picture 6">
            <a:extLst>
              <a:ext uri="{FF2B5EF4-FFF2-40B4-BE49-F238E27FC236}">
                <a16:creationId xmlns:a16="http://schemas.microsoft.com/office/drawing/2014/main" id="{CE9DEBAA-A086-FEFC-EC0A-AEFF5FDCAC18}"/>
              </a:ext>
            </a:extLst>
          </p:cNvPr>
          <p:cNvPicPr>
            <a:picLocks noChangeAspect="1"/>
          </p:cNvPicPr>
          <p:nvPr/>
        </p:nvPicPr>
        <p:blipFill>
          <a:blip r:embed="rId2"/>
          <a:stretch>
            <a:fillRect/>
          </a:stretch>
        </p:blipFill>
        <p:spPr>
          <a:xfrm>
            <a:off x="251520" y="2274702"/>
            <a:ext cx="4896544" cy="2686125"/>
          </a:xfrm>
          <a:prstGeom prst="rect">
            <a:avLst/>
          </a:prstGeom>
        </p:spPr>
      </p:pic>
      <p:pic>
        <p:nvPicPr>
          <p:cNvPr id="4" name="Picture 3">
            <a:extLst>
              <a:ext uri="{FF2B5EF4-FFF2-40B4-BE49-F238E27FC236}">
                <a16:creationId xmlns:a16="http://schemas.microsoft.com/office/drawing/2014/main" id="{871045A0-3BE1-7B1E-F051-AB9EED26DB57}"/>
              </a:ext>
            </a:extLst>
          </p:cNvPr>
          <p:cNvPicPr>
            <a:picLocks noChangeAspect="1"/>
          </p:cNvPicPr>
          <p:nvPr/>
        </p:nvPicPr>
        <p:blipFill>
          <a:blip r:embed="rId3"/>
          <a:stretch>
            <a:fillRect/>
          </a:stretch>
        </p:blipFill>
        <p:spPr>
          <a:xfrm>
            <a:off x="4283968" y="3993308"/>
            <a:ext cx="4608512" cy="2604044"/>
          </a:xfrm>
          <a:prstGeom prst="rect">
            <a:avLst/>
          </a:prstGeom>
        </p:spPr>
      </p:pic>
      <p:pic>
        <p:nvPicPr>
          <p:cNvPr id="2" name="Picture 1">
            <a:extLst>
              <a:ext uri="{FF2B5EF4-FFF2-40B4-BE49-F238E27FC236}">
                <a16:creationId xmlns:a16="http://schemas.microsoft.com/office/drawing/2014/main" id="{54FA1F1D-DAB9-E764-5715-F059E016619A}"/>
              </a:ext>
            </a:extLst>
          </p:cNvPr>
          <p:cNvPicPr>
            <a:picLocks noChangeAspect="1"/>
          </p:cNvPicPr>
          <p:nvPr/>
        </p:nvPicPr>
        <p:blipFill>
          <a:blip r:embed="rId4"/>
          <a:stretch>
            <a:fillRect/>
          </a:stretch>
        </p:blipFill>
        <p:spPr>
          <a:xfrm>
            <a:off x="411794" y="5142891"/>
            <a:ext cx="3688400" cy="1359526"/>
          </a:xfrm>
          <a:prstGeom prst="rect">
            <a:avLst/>
          </a:prstGeom>
        </p:spPr>
      </p:pic>
      <p:pic>
        <p:nvPicPr>
          <p:cNvPr id="5" name="Picture 4">
            <a:extLst>
              <a:ext uri="{FF2B5EF4-FFF2-40B4-BE49-F238E27FC236}">
                <a16:creationId xmlns:a16="http://schemas.microsoft.com/office/drawing/2014/main" id="{97717EE6-E1F6-7A53-5117-CEF816243EC1}"/>
              </a:ext>
            </a:extLst>
          </p:cNvPr>
          <p:cNvPicPr>
            <a:picLocks noChangeAspect="1"/>
          </p:cNvPicPr>
          <p:nvPr/>
        </p:nvPicPr>
        <p:blipFill>
          <a:blip r:embed="rId5"/>
          <a:stretch>
            <a:fillRect/>
          </a:stretch>
        </p:blipFill>
        <p:spPr>
          <a:xfrm>
            <a:off x="5340898" y="2412090"/>
            <a:ext cx="3542083" cy="1438781"/>
          </a:xfrm>
          <a:prstGeom prst="rect">
            <a:avLst/>
          </a:prstGeom>
        </p:spPr>
      </p:pic>
    </p:spTree>
    <p:extLst>
      <p:ext uri="{BB962C8B-B14F-4D97-AF65-F5344CB8AC3E}">
        <p14:creationId xmlns:p14="http://schemas.microsoft.com/office/powerpoint/2010/main" val="2885743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260350"/>
            <a:ext cx="6983413" cy="1152525"/>
          </a:xfrm>
        </p:spPr>
        <p:txBody>
          <a:bodyPr/>
          <a:lstStyle/>
          <a:p>
            <a:r>
              <a:rPr lang="en-US" sz="2400" dirty="0"/>
              <a:t>And you thought an “aubergine” (actually considered as a berry fruit by botanical definition) only referred to the emoji!</a:t>
            </a:r>
            <a:endParaRPr lang="uk-UA" sz="2400" dirty="0"/>
          </a:p>
        </p:txBody>
      </p:sp>
      <p:sp>
        <p:nvSpPr>
          <p:cNvPr id="3" name="TextBox 2">
            <a:extLst>
              <a:ext uri="{FF2B5EF4-FFF2-40B4-BE49-F238E27FC236}">
                <a16:creationId xmlns:a16="http://schemas.microsoft.com/office/drawing/2014/main" id="{909E7B25-18D8-DFD7-5E54-2EADEAFAD919}"/>
              </a:ext>
            </a:extLst>
          </p:cNvPr>
          <p:cNvSpPr txBox="1"/>
          <p:nvPr/>
        </p:nvSpPr>
        <p:spPr>
          <a:xfrm>
            <a:off x="0" y="6597352"/>
            <a:ext cx="6444208" cy="276999"/>
          </a:xfrm>
          <a:prstGeom prst="rect">
            <a:avLst/>
          </a:prstGeom>
          <a:noFill/>
        </p:spPr>
        <p:txBody>
          <a:bodyPr wrap="square" rtlCol="0">
            <a:spAutoFit/>
          </a:bodyPr>
          <a:lstStyle/>
          <a:p>
            <a:r>
              <a:rPr lang="en-US" sz="1200" dirty="0"/>
              <a:t>2020 Fruits and Vegetables</a:t>
            </a:r>
          </a:p>
        </p:txBody>
      </p:sp>
      <p:pic>
        <p:nvPicPr>
          <p:cNvPr id="2" name="Picture 1">
            <a:extLst>
              <a:ext uri="{FF2B5EF4-FFF2-40B4-BE49-F238E27FC236}">
                <a16:creationId xmlns:a16="http://schemas.microsoft.com/office/drawing/2014/main" id="{888D0B6C-F0A4-9688-C734-EE04C64F6308}"/>
              </a:ext>
            </a:extLst>
          </p:cNvPr>
          <p:cNvPicPr>
            <a:picLocks noChangeAspect="1"/>
          </p:cNvPicPr>
          <p:nvPr/>
        </p:nvPicPr>
        <p:blipFill>
          <a:blip r:embed="rId2"/>
          <a:stretch>
            <a:fillRect/>
          </a:stretch>
        </p:blipFill>
        <p:spPr>
          <a:xfrm>
            <a:off x="312855" y="2276872"/>
            <a:ext cx="4871126" cy="2688569"/>
          </a:xfrm>
          <a:prstGeom prst="rect">
            <a:avLst/>
          </a:prstGeom>
        </p:spPr>
      </p:pic>
      <p:pic>
        <p:nvPicPr>
          <p:cNvPr id="4" name="Picture 3">
            <a:extLst>
              <a:ext uri="{FF2B5EF4-FFF2-40B4-BE49-F238E27FC236}">
                <a16:creationId xmlns:a16="http://schemas.microsoft.com/office/drawing/2014/main" id="{487F5BEE-97C0-B884-D28C-4F037C5F14D8}"/>
              </a:ext>
            </a:extLst>
          </p:cNvPr>
          <p:cNvPicPr>
            <a:picLocks noChangeAspect="1"/>
          </p:cNvPicPr>
          <p:nvPr/>
        </p:nvPicPr>
        <p:blipFill>
          <a:blip r:embed="rId3"/>
          <a:stretch>
            <a:fillRect/>
          </a:stretch>
        </p:blipFill>
        <p:spPr>
          <a:xfrm>
            <a:off x="4130722" y="3908783"/>
            <a:ext cx="4700423" cy="2688569"/>
          </a:xfrm>
          <a:prstGeom prst="rect">
            <a:avLst/>
          </a:prstGeom>
        </p:spPr>
      </p:pic>
    </p:spTree>
    <p:extLst>
      <p:ext uri="{BB962C8B-B14F-4D97-AF65-F5344CB8AC3E}">
        <p14:creationId xmlns:p14="http://schemas.microsoft.com/office/powerpoint/2010/main" val="612040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260350"/>
            <a:ext cx="6983413" cy="1152525"/>
          </a:xfrm>
        </p:spPr>
        <p:txBody>
          <a:bodyPr/>
          <a:lstStyle/>
          <a:p>
            <a:r>
              <a:rPr lang="en-US" sz="2400" dirty="0"/>
              <a:t>Here’s the same set of 10 stamps using the standard black first day cancels with different cachets.</a:t>
            </a:r>
            <a:endParaRPr lang="uk-UA" sz="2400" dirty="0"/>
          </a:p>
        </p:txBody>
      </p:sp>
      <p:sp>
        <p:nvSpPr>
          <p:cNvPr id="3" name="TextBox 2">
            <a:extLst>
              <a:ext uri="{FF2B5EF4-FFF2-40B4-BE49-F238E27FC236}">
                <a16:creationId xmlns:a16="http://schemas.microsoft.com/office/drawing/2014/main" id="{909E7B25-18D8-DFD7-5E54-2EADEAFAD919}"/>
              </a:ext>
            </a:extLst>
          </p:cNvPr>
          <p:cNvSpPr txBox="1"/>
          <p:nvPr/>
        </p:nvSpPr>
        <p:spPr>
          <a:xfrm>
            <a:off x="0" y="6597352"/>
            <a:ext cx="6444208" cy="276999"/>
          </a:xfrm>
          <a:prstGeom prst="rect">
            <a:avLst/>
          </a:prstGeom>
          <a:noFill/>
        </p:spPr>
        <p:txBody>
          <a:bodyPr wrap="square" rtlCol="0">
            <a:spAutoFit/>
          </a:bodyPr>
          <a:lstStyle/>
          <a:p>
            <a:r>
              <a:rPr lang="en-US" sz="1200" dirty="0"/>
              <a:t>2020 Fruits and Vegetables</a:t>
            </a:r>
          </a:p>
        </p:txBody>
      </p:sp>
      <p:pic>
        <p:nvPicPr>
          <p:cNvPr id="2" name="Picture 1">
            <a:extLst>
              <a:ext uri="{FF2B5EF4-FFF2-40B4-BE49-F238E27FC236}">
                <a16:creationId xmlns:a16="http://schemas.microsoft.com/office/drawing/2014/main" id="{738B950B-72C4-72EE-8B1B-D6523AACDE7B}"/>
              </a:ext>
            </a:extLst>
          </p:cNvPr>
          <p:cNvPicPr>
            <a:picLocks noChangeAspect="1"/>
          </p:cNvPicPr>
          <p:nvPr/>
        </p:nvPicPr>
        <p:blipFill>
          <a:blip r:embed="rId2"/>
          <a:stretch>
            <a:fillRect/>
          </a:stretch>
        </p:blipFill>
        <p:spPr>
          <a:xfrm>
            <a:off x="323528" y="2276872"/>
            <a:ext cx="4316342" cy="2450804"/>
          </a:xfrm>
          <a:prstGeom prst="rect">
            <a:avLst/>
          </a:prstGeom>
        </p:spPr>
      </p:pic>
      <p:graphicFrame>
        <p:nvGraphicFramePr>
          <p:cNvPr id="4" name="Object 3">
            <a:extLst>
              <a:ext uri="{FF2B5EF4-FFF2-40B4-BE49-F238E27FC236}">
                <a16:creationId xmlns:a16="http://schemas.microsoft.com/office/drawing/2014/main" id="{CF47D973-0246-4A8E-35DF-DFDDEE44A9AB}"/>
              </a:ext>
            </a:extLst>
          </p:cNvPr>
          <p:cNvGraphicFramePr>
            <a:graphicFrameLocks noChangeAspect="1"/>
          </p:cNvGraphicFramePr>
          <p:nvPr>
            <p:extLst>
              <p:ext uri="{D42A27DB-BD31-4B8C-83A1-F6EECF244321}">
                <p14:modId xmlns:p14="http://schemas.microsoft.com/office/powerpoint/2010/main" val="2635368161"/>
              </p:ext>
            </p:extLst>
          </p:nvPr>
        </p:nvGraphicFramePr>
        <p:xfrm>
          <a:off x="2722209" y="4221088"/>
          <a:ext cx="4080530" cy="2376264"/>
        </p:xfrm>
        <a:graphic>
          <a:graphicData uri="http://schemas.openxmlformats.org/presentationml/2006/ole">
            <mc:AlternateContent xmlns:mc="http://schemas.openxmlformats.org/markup-compatibility/2006">
              <mc:Choice xmlns:v="urn:schemas-microsoft-com:vml" Requires="v">
                <p:oleObj r:id="rId3" imgW="2535779" imgH="1477159" progId="">
                  <p:embed/>
                </p:oleObj>
              </mc:Choice>
              <mc:Fallback>
                <p:oleObj r:id="rId3" imgW="2535779" imgH="1477159" progId="">
                  <p:embed/>
                  <p:pic>
                    <p:nvPicPr>
                      <p:cNvPr id="3" name="Object 2">
                        <a:extLst>
                          <a:ext uri="{FF2B5EF4-FFF2-40B4-BE49-F238E27FC236}">
                            <a16:creationId xmlns:a16="http://schemas.microsoft.com/office/drawing/2014/main" id="{7DD58D33-14DC-5F7A-A767-DB455372BE63}"/>
                          </a:ext>
                        </a:extLst>
                      </p:cNvPr>
                      <p:cNvPicPr/>
                      <p:nvPr/>
                    </p:nvPicPr>
                    <p:blipFill>
                      <a:blip r:embed="rId4"/>
                      <a:stretch>
                        <a:fillRect/>
                      </a:stretch>
                    </p:blipFill>
                    <p:spPr>
                      <a:xfrm>
                        <a:off x="2722209" y="4221088"/>
                        <a:ext cx="4080530" cy="2376264"/>
                      </a:xfrm>
                      <a:prstGeom prst="rect">
                        <a:avLst/>
                      </a:prstGeom>
                      <a:ln>
                        <a:solidFill>
                          <a:schemeClr val="accent1"/>
                        </a:solidFill>
                      </a:ln>
                    </p:spPr>
                  </p:pic>
                </p:oleObj>
              </mc:Fallback>
            </mc:AlternateContent>
          </a:graphicData>
        </a:graphic>
      </p:graphicFrame>
      <p:pic>
        <p:nvPicPr>
          <p:cNvPr id="5" name="Picture 4">
            <a:extLst>
              <a:ext uri="{FF2B5EF4-FFF2-40B4-BE49-F238E27FC236}">
                <a16:creationId xmlns:a16="http://schemas.microsoft.com/office/drawing/2014/main" id="{57396230-8158-F9FB-5361-9ECDE0D41D7C}"/>
              </a:ext>
            </a:extLst>
          </p:cNvPr>
          <p:cNvPicPr>
            <a:picLocks noChangeAspect="1"/>
          </p:cNvPicPr>
          <p:nvPr/>
        </p:nvPicPr>
        <p:blipFill>
          <a:blip r:embed="rId5"/>
          <a:stretch>
            <a:fillRect/>
          </a:stretch>
        </p:blipFill>
        <p:spPr>
          <a:xfrm>
            <a:off x="4762474" y="1764927"/>
            <a:ext cx="4121257" cy="2309780"/>
          </a:xfrm>
          <a:prstGeom prst="rect">
            <a:avLst/>
          </a:prstGeom>
        </p:spPr>
      </p:pic>
    </p:spTree>
    <p:extLst>
      <p:ext uri="{BB962C8B-B14F-4D97-AF65-F5344CB8AC3E}">
        <p14:creationId xmlns:p14="http://schemas.microsoft.com/office/powerpoint/2010/main" val="4277673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260350"/>
            <a:ext cx="6983413" cy="1152525"/>
          </a:xfrm>
        </p:spPr>
        <p:txBody>
          <a:bodyPr/>
          <a:lstStyle/>
          <a:p>
            <a:r>
              <a:rPr lang="en-US" sz="2400" dirty="0"/>
              <a:t>Vitamix these!</a:t>
            </a:r>
            <a:endParaRPr lang="uk-UA" sz="2400" dirty="0"/>
          </a:p>
        </p:txBody>
      </p:sp>
      <p:sp>
        <p:nvSpPr>
          <p:cNvPr id="3" name="TextBox 2">
            <a:extLst>
              <a:ext uri="{FF2B5EF4-FFF2-40B4-BE49-F238E27FC236}">
                <a16:creationId xmlns:a16="http://schemas.microsoft.com/office/drawing/2014/main" id="{909E7B25-18D8-DFD7-5E54-2EADEAFAD919}"/>
              </a:ext>
            </a:extLst>
          </p:cNvPr>
          <p:cNvSpPr txBox="1"/>
          <p:nvPr/>
        </p:nvSpPr>
        <p:spPr>
          <a:xfrm>
            <a:off x="0" y="6597352"/>
            <a:ext cx="6444208" cy="276999"/>
          </a:xfrm>
          <a:prstGeom prst="rect">
            <a:avLst/>
          </a:prstGeom>
          <a:noFill/>
        </p:spPr>
        <p:txBody>
          <a:bodyPr wrap="square" rtlCol="0">
            <a:spAutoFit/>
          </a:bodyPr>
          <a:lstStyle/>
          <a:p>
            <a:r>
              <a:rPr lang="en-US" sz="1200" dirty="0"/>
              <a:t>2020 Fruits and Vegetables</a:t>
            </a:r>
          </a:p>
        </p:txBody>
      </p:sp>
      <p:pic>
        <p:nvPicPr>
          <p:cNvPr id="2" name="Picture 1">
            <a:extLst>
              <a:ext uri="{FF2B5EF4-FFF2-40B4-BE49-F238E27FC236}">
                <a16:creationId xmlns:a16="http://schemas.microsoft.com/office/drawing/2014/main" id="{0039D567-2958-50B7-B5C1-8A585F4EEBA0}"/>
              </a:ext>
            </a:extLst>
          </p:cNvPr>
          <p:cNvPicPr>
            <a:picLocks noChangeAspect="1"/>
          </p:cNvPicPr>
          <p:nvPr/>
        </p:nvPicPr>
        <p:blipFill>
          <a:blip r:embed="rId2"/>
          <a:stretch>
            <a:fillRect/>
          </a:stretch>
        </p:blipFill>
        <p:spPr>
          <a:xfrm>
            <a:off x="251520" y="2348880"/>
            <a:ext cx="4541914" cy="2621507"/>
          </a:xfrm>
          <a:prstGeom prst="rect">
            <a:avLst/>
          </a:prstGeom>
        </p:spPr>
      </p:pic>
      <p:pic>
        <p:nvPicPr>
          <p:cNvPr id="4" name="Picture 3">
            <a:extLst>
              <a:ext uri="{FF2B5EF4-FFF2-40B4-BE49-F238E27FC236}">
                <a16:creationId xmlns:a16="http://schemas.microsoft.com/office/drawing/2014/main" id="{1B1831D9-1C7A-3E76-C212-89CED439E546}"/>
              </a:ext>
            </a:extLst>
          </p:cNvPr>
          <p:cNvPicPr>
            <a:picLocks noChangeAspect="1"/>
          </p:cNvPicPr>
          <p:nvPr/>
        </p:nvPicPr>
        <p:blipFill>
          <a:blip r:embed="rId3"/>
          <a:stretch>
            <a:fillRect/>
          </a:stretch>
        </p:blipFill>
        <p:spPr>
          <a:xfrm>
            <a:off x="3047148" y="4110489"/>
            <a:ext cx="4273666" cy="2481287"/>
          </a:xfrm>
          <a:prstGeom prst="rect">
            <a:avLst/>
          </a:prstGeom>
        </p:spPr>
      </p:pic>
      <p:pic>
        <p:nvPicPr>
          <p:cNvPr id="5" name="Picture 4">
            <a:extLst>
              <a:ext uri="{FF2B5EF4-FFF2-40B4-BE49-F238E27FC236}">
                <a16:creationId xmlns:a16="http://schemas.microsoft.com/office/drawing/2014/main" id="{19F56616-2155-72E5-5978-AF7DB32E23E2}"/>
              </a:ext>
            </a:extLst>
          </p:cNvPr>
          <p:cNvPicPr>
            <a:picLocks noChangeAspect="1"/>
          </p:cNvPicPr>
          <p:nvPr/>
        </p:nvPicPr>
        <p:blipFill>
          <a:blip r:embed="rId4"/>
          <a:stretch>
            <a:fillRect/>
          </a:stretch>
        </p:blipFill>
        <p:spPr>
          <a:xfrm>
            <a:off x="4917543" y="1772816"/>
            <a:ext cx="3974937" cy="2232248"/>
          </a:xfrm>
          <a:prstGeom prst="rect">
            <a:avLst/>
          </a:prstGeom>
        </p:spPr>
      </p:pic>
    </p:spTree>
    <p:extLst>
      <p:ext uri="{BB962C8B-B14F-4D97-AF65-F5344CB8AC3E}">
        <p14:creationId xmlns:p14="http://schemas.microsoft.com/office/powerpoint/2010/main" val="3342408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260350"/>
            <a:ext cx="6983413" cy="1152525"/>
          </a:xfrm>
        </p:spPr>
        <p:txBody>
          <a:bodyPr/>
          <a:lstStyle/>
          <a:p>
            <a:r>
              <a:rPr lang="en-US" sz="2400" dirty="0"/>
              <a:t>Don’t Vitamix these!</a:t>
            </a:r>
            <a:endParaRPr lang="uk-UA" sz="2400" dirty="0"/>
          </a:p>
        </p:txBody>
      </p:sp>
      <p:sp>
        <p:nvSpPr>
          <p:cNvPr id="3" name="TextBox 2">
            <a:extLst>
              <a:ext uri="{FF2B5EF4-FFF2-40B4-BE49-F238E27FC236}">
                <a16:creationId xmlns:a16="http://schemas.microsoft.com/office/drawing/2014/main" id="{909E7B25-18D8-DFD7-5E54-2EADEAFAD919}"/>
              </a:ext>
            </a:extLst>
          </p:cNvPr>
          <p:cNvSpPr txBox="1"/>
          <p:nvPr/>
        </p:nvSpPr>
        <p:spPr>
          <a:xfrm>
            <a:off x="0" y="6597352"/>
            <a:ext cx="6444208" cy="276999"/>
          </a:xfrm>
          <a:prstGeom prst="rect">
            <a:avLst/>
          </a:prstGeom>
          <a:noFill/>
        </p:spPr>
        <p:txBody>
          <a:bodyPr wrap="square" rtlCol="0">
            <a:spAutoFit/>
          </a:bodyPr>
          <a:lstStyle/>
          <a:p>
            <a:r>
              <a:rPr lang="en-US" sz="1200" dirty="0"/>
              <a:t>2020 Fruits and Vegetables</a:t>
            </a:r>
          </a:p>
        </p:txBody>
      </p:sp>
      <p:pic>
        <p:nvPicPr>
          <p:cNvPr id="2" name="Picture 1">
            <a:extLst>
              <a:ext uri="{FF2B5EF4-FFF2-40B4-BE49-F238E27FC236}">
                <a16:creationId xmlns:a16="http://schemas.microsoft.com/office/drawing/2014/main" id="{5A73BD34-7B0E-13E1-D03B-6AB3D42F5015}"/>
              </a:ext>
            </a:extLst>
          </p:cNvPr>
          <p:cNvPicPr>
            <a:picLocks noChangeAspect="1"/>
          </p:cNvPicPr>
          <p:nvPr/>
        </p:nvPicPr>
        <p:blipFill>
          <a:blip r:embed="rId2"/>
          <a:stretch>
            <a:fillRect/>
          </a:stretch>
        </p:blipFill>
        <p:spPr>
          <a:xfrm>
            <a:off x="323529" y="2276872"/>
            <a:ext cx="4680519" cy="2631731"/>
          </a:xfrm>
          <a:prstGeom prst="rect">
            <a:avLst/>
          </a:prstGeom>
        </p:spPr>
      </p:pic>
      <p:pic>
        <p:nvPicPr>
          <p:cNvPr id="4" name="Picture 3">
            <a:extLst>
              <a:ext uri="{FF2B5EF4-FFF2-40B4-BE49-F238E27FC236}">
                <a16:creationId xmlns:a16="http://schemas.microsoft.com/office/drawing/2014/main" id="{EAF90B37-1EA8-D0F7-8F84-72D2B898AA90}"/>
              </a:ext>
            </a:extLst>
          </p:cNvPr>
          <p:cNvPicPr>
            <a:picLocks noChangeAspect="1"/>
          </p:cNvPicPr>
          <p:nvPr/>
        </p:nvPicPr>
        <p:blipFill>
          <a:blip r:embed="rId3"/>
          <a:stretch>
            <a:fillRect/>
          </a:stretch>
        </p:blipFill>
        <p:spPr>
          <a:xfrm>
            <a:off x="4382651" y="3965621"/>
            <a:ext cx="4437821" cy="2631731"/>
          </a:xfrm>
          <a:prstGeom prst="rect">
            <a:avLst/>
          </a:prstGeom>
        </p:spPr>
      </p:pic>
    </p:spTree>
    <p:extLst>
      <p:ext uri="{BB962C8B-B14F-4D97-AF65-F5344CB8AC3E}">
        <p14:creationId xmlns:p14="http://schemas.microsoft.com/office/powerpoint/2010/main" val="2579399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260350"/>
            <a:ext cx="6983413" cy="1152525"/>
          </a:xfrm>
        </p:spPr>
        <p:txBody>
          <a:bodyPr/>
          <a:lstStyle/>
          <a:p>
            <a:r>
              <a:rPr lang="en-US" sz="2400" dirty="0"/>
              <a:t>I already discussed eggplant, but is a tomato a fruit or vegetable?</a:t>
            </a:r>
            <a:br>
              <a:rPr lang="en-US" sz="2400" dirty="0"/>
            </a:br>
            <a:r>
              <a:rPr lang="en-US" sz="2400" dirty="0"/>
              <a:t>Answer: It’s a fruit eaten as a vegetable.</a:t>
            </a:r>
            <a:endParaRPr lang="uk-UA" sz="2400" dirty="0"/>
          </a:p>
        </p:txBody>
      </p:sp>
      <p:sp>
        <p:nvSpPr>
          <p:cNvPr id="3" name="TextBox 2">
            <a:extLst>
              <a:ext uri="{FF2B5EF4-FFF2-40B4-BE49-F238E27FC236}">
                <a16:creationId xmlns:a16="http://schemas.microsoft.com/office/drawing/2014/main" id="{909E7B25-18D8-DFD7-5E54-2EADEAFAD919}"/>
              </a:ext>
            </a:extLst>
          </p:cNvPr>
          <p:cNvSpPr txBox="1"/>
          <p:nvPr/>
        </p:nvSpPr>
        <p:spPr>
          <a:xfrm>
            <a:off x="0" y="6597352"/>
            <a:ext cx="6444208" cy="276999"/>
          </a:xfrm>
          <a:prstGeom prst="rect">
            <a:avLst/>
          </a:prstGeom>
          <a:noFill/>
        </p:spPr>
        <p:txBody>
          <a:bodyPr wrap="square" rtlCol="0">
            <a:spAutoFit/>
          </a:bodyPr>
          <a:lstStyle/>
          <a:p>
            <a:r>
              <a:rPr lang="en-US" sz="1200" dirty="0"/>
              <a:t>2020 Fruits and Vegetables</a:t>
            </a:r>
          </a:p>
        </p:txBody>
      </p:sp>
      <p:pic>
        <p:nvPicPr>
          <p:cNvPr id="2" name="Picture 1">
            <a:extLst>
              <a:ext uri="{FF2B5EF4-FFF2-40B4-BE49-F238E27FC236}">
                <a16:creationId xmlns:a16="http://schemas.microsoft.com/office/drawing/2014/main" id="{FF4159F4-EBDF-A623-AAA2-F2518601745C}"/>
              </a:ext>
            </a:extLst>
          </p:cNvPr>
          <p:cNvPicPr>
            <a:picLocks noChangeAspect="1"/>
          </p:cNvPicPr>
          <p:nvPr/>
        </p:nvPicPr>
        <p:blipFill>
          <a:blip r:embed="rId2"/>
          <a:stretch>
            <a:fillRect/>
          </a:stretch>
        </p:blipFill>
        <p:spPr>
          <a:xfrm>
            <a:off x="290195" y="2306666"/>
            <a:ext cx="4641845" cy="2573197"/>
          </a:xfrm>
          <a:prstGeom prst="rect">
            <a:avLst/>
          </a:prstGeom>
          <a:ln>
            <a:solidFill>
              <a:schemeClr val="accent1"/>
            </a:solidFill>
          </a:ln>
        </p:spPr>
      </p:pic>
      <p:pic>
        <p:nvPicPr>
          <p:cNvPr id="4" name="Picture 3">
            <a:extLst>
              <a:ext uri="{FF2B5EF4-FFF2-40B4-BE49-F238E27FC236}">
                <a16:creationId xmlns:a16="http://schemas.microsoft.com/office/drawing/2014/main" id="{71CA59ED-58EC-E5FE-A8CF-F7A7C7931579}"/>
              </a:ext>
            </a:extLst>
          </p:cNvPr>
          <p:cNvPicPr>
            <a:picLocks noChangeAspect="1"/>
          </p:cNvPicPr>
          <p:nvPr/>
        </p:nvPicPr>
        <p:blipFill>
          <a:blip r:embed="rId3"/>
          <a:stretch>
            <a:fillRect/>
          </a:stretch>
        </p:blipFill>
        <p:spPr>
          <a:xfrm>
            <a:off x="4500884" y="3981941"/>
            <a:ext cx="4352921" cy="2615411"/>
          </a:xfrm>
          <a:prstGeom prst="rect">
            <a:avLst/>
          </a:prstGeom>
        </p:spPr>
      </p:pic>
    </p:spTree>
    <p:extLst>
      <p:ext uri="{BB962C8B-B14F-4D97-AF65-F5344CB8AC3E}">
        <p14:creationId xmlns:p14="http://schemas.microsoft.com/office/powerpoint/2010/main" val="2956350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260350"/>
            <a:ext cx="6983413" cy="1152525"/>
          </a:xfrm>
        </p:spPr>
        <p:txBody>
          <a:bodyPr/>
          <a:lstStyle/>
          <a:p>
            <a:r>
              <a:rPr lang="en-US" sz="2400" dirty="0"/>
              <a:t>My questionable humor at work again.        Just watch where you stick your tongue!</a:t>
            </a:r>
            <a:endParaRPr lang="uk-UA" sz="2400" dirty="0"/>
          </a:p>
        </p:txBody>
      </p:sp>
      <p:sp>
        <p:nvSpPr>
          <p:cNvPr id="3" name="TextBox 2">
            <a:extLst>
              <a:ext uri="{FF2B5EF4-FFF2-40B4-BE49-F238E27FC236}">
                <a16:creationId xmlns:a16="http://schemas.microsoft.com/office/drawing/2014/main" id="{909E7B25-18D8-DFD7-5E54-2EADEAFAD919}"/>
              </a:ext>
            </a:extLst>
          </p:cNvPr>
          <p:cNvSpPr txBox="1"/>
          <p:nvPr/>
        </p:nvSpPr>
        <p:spPr>
          <a:xfrm>
            <a:off x="0" y="6597352"/>
            <a:ext cx="6444208" cy="276999"/>
          </a:xfrm>
          <a:prstGeom prst="rect">
            <a:avLst/>
          </a:prstGeom>
          <a:noFill/>
        </p:spPr>
        <p:txBody>
          <a:bodyPr wrap="square" rtlCol="0">
            <a:spAutoFit/>
          </a:bodyPr>
          <a:lstStyle/>
          <a:p>
            <a:r>
              <a:rPr lang="en-US" sz="1200" dirty="0"/>
              <a:t>1989 Inauguration Day cancel      1972 Stamp Collecting     2021 Year of the Ox</a:t>
            </a:r>
          </a:p>
        </p:txBody>
      </p:sp>
      <p:pic>
        <p:nvPicPr>
          <p:cNvPr id="2" name="Picture 1">
            <a:extLst>
              <a:ext uri="{FF2B5EF4-FFF2-40B4-BE49-F238E27FC236}">
                <a16:creationId xmlns:a16="http://schemas.microsoft.com/office/drawing/2014/main" id="{CC2365FD-40FA-3E94-AA77-09A95708EF60}"/>
              </a:ext>
            </a:extLst>
          </p:cNvPr>
          <p:cNvPicPr>
            <a:picLocks noChangeAspect="1"/>
          </p:cNvPicPr>
          <p:nvPr/>
        </p:nvPicPr>
        <p:blipFill>
          <a:blip r:embed="rId2"/>
          <a:stretch>
            <a:fillRect/>
          </a:stretch>
        </p:blipFill>
        <p:spPr>
          <a:xfrm>
            <a:off x="303095" y="2348880"/>
            <a:ext cx="4846740" cy="2389839"/>
          </a:xfrm>
          <a:prstGeom prst="rect">
            <a:avLst/>
          </a:prstGeom>
        </p:spPr>
      </p:pic>
      <p:pic>
        <p:nvPicPr>
          <p:cNvPr id="4" name="Picture 3">
            <a:extLst>
              <a:ext uri="{FF2B5EF4-FFF2-40B4-BE49-F238E27FC236}">
                <a16:creationId xmlns:a16="http://schemas.microsoft.com/office/drawing/2014/main" id="{BF1AC22C-ACDF-6F43-38F4-F61A92E76509}"/>
              </a:ext>
            </a:extLst>
          </p:cNvPr>
          <p:cNvPicPr>
            <a:picLocks noChangeAspect="1"/>
          </p:cNvPicPr>
          <p:nvPr/>
        </p:nvPicPr>
        <p:blipFill>
          <a:blip r:embed="rId3"/>
          <a:stretch>
            <a:fillRect/>
          </a:stretch>
        </p:blipFill>
        <p:spPr>
          <a:xfrm>
            <a:off x="2394545" y="4207513"/>
            <a:ext cx="4664278" cy="2389839"/>
          </a:xfrm>
          <a:prstGeom prst="rect">
            <a:avLst/>
          </a:prstGeom>
          <a:ln>
            <a:solidFill>
              <a:schemeClr val="accent1"/>
            </a:solidFill>
          </a:ln>
        </p:spPr>
      </p:pic>
      <p:pic>
        <p:nvPicPr>
          <p:cNvPr id="5" name="Picture 4">
            <a:extLst>
              <a:ext uri="{FF2B5EF4-FFF2-40B4-BE49-F238E27FC236}">
                <a16:creationId xmlns:a16="http://schemas.microsoft.com/office/drawing/2014/main" id="{B29F5B40-4207-C72E-DACE-52BB384F68FA}"/>
              </a:ext>
            </a:extLst>
          </p:cNvPr>
          <p:cNvPicPr>
            <a:picLocks noChangeAspect="1"/>
          </p:cNvPicPr>
          <p:nvPr/>
        </p:nvPicPr>
        <p:blipFill>
          <a:blip r:embed="rId4"/>
          <a:stretch>
            <a:fillRect/>
          </a:stretch>
        </p:blipFill>
        <p:spPr>
          <a:xfrm>
            <a:off x="5292080" y="1778406"/>
            <a:ext cx="3604686" cy="2182557"/>
          </a:xfrm>
          <a:prstGeom prst="rect">
            <a:avLst/>
          </a:prstGeom>
        </p:spPr>
      </p:pic>
    </p:spTree>
    <p:extLst>
      <p:ext uri="{BB962C8B-B14F-4D97-AF65-F5344CB8AC3E}">
        <p14:creationId xmlns:p14="http://schemas.microsoft.com/office/powerpoint/2010/main" val="1461885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260350"/>
            <a:ext cx="6983413" cy="1152525"/>
          </a:xfrm>
        </p:spPr>
        <p:txBody>
          <a:bodyPr/>
          <a:lstStyle/>
          <a:p>
            <a:r>
              <a:rPr lang="en-US" sz="2400" dirty="0"/>
              <a:t>I “did it my way” and couldn’t wait to add this image to the ceremony’s program—</a:t>
            </a:r>
            <a:br>
              <a:rPr lang="en-US" sz="2400" dirty="0"/>
            </a:br>
            <a:r>
              <a:rPr lang="en-US" sz="2400" dirty="0"/>
              <a:t>and it had nothing to do with Florida.</a:t>
            </a:r>
            <a:endParaRPr lang="uk-UA" sz="2400" dirty="0"/>
          </a:p>
        </p:txBody>
      </p:sp>
      <p:sp>
        <p:nvSpPr>
          <p:cNvPr id="3" name="TextBox 2">
            <a:extLst>
              <a:ext uri="{FF2B5EF4-FFF2-40B4-BE49-F238E27FC236}">
                <a16:creationId xmlns:a16="http://schemas.microsoft.com/office/drawing/2014/main" id="{909E7B25-18D8-DFD7-5E54-2EADEAFAD919}"/>
              </a:ext>
            </a:extLst>
          </p:cNvPr>
          <p:cNvSpPr txBox="1"/>
          <p:nvPr/>
        </p:nvSpPr>
        <p:spPr>
          <a:xfrm>
            <a:off x="0" y="6597352"/>
            <a:ext cx="6444208" cy="276999"/>
          </a:xfrm>
          <a:prstGeom prst="rect">
            <a:avLst/>
          </a:prstGeom>
          <a:noFill/>
        </p:spPr>
        <p:txBody>
          <a:bodyPr wrap="square" rtlCol="0">
            <a:spAutoFit/>
          </a:bodyPr>
          <a:lstStyle/>
          <a:p>
            <a:r>
              <a:rPr lang="en-US" sz="1200" dirty="0"/>
              <a:t>2004 Snowy Egret</a:t>
            </a:r>
          </a:p>
        </p:txBody>
      </p:sp>
      <p:pic>
        <p:nvPicPr>
          <p:cNvPr id="2" name="Picture 1">
            <a:extLst>
              <a:ext uri="{FF2B5EF4-FFF2-40B4-BE49-F238E27FC236}">
                <a16:creationId xmlns:a16="http://schemas.microsoft.com/office/drawing/2014/main" id="{F7B851AF-4FD7-F923-73A6-4F6CE8774E68}"/>
              </a:ext>
            </a:extLst>
          </p:cNvPr>
          <p:cNvPicPr>
            <a:picLocks noChangeAspect="1"/>
          </p:cNvPicPr>
          <p:nvPr/>
        </p:nvPicPr>
        <p:blipFill>
          <a:blip r:embed="rId2"/>
          <a:stretch>
            <a:fillRect/>
          </a:stretch>
        </p:blipFill>
        <p:spPr>
          <a:xfrm>
            <a:off x="323528" y="2356152"/>
            <a:ext cx="6444208" cy="4209523"/>
          </a:xfrm>
          <a:prstGeom prst="rect">
            <a:avLst/>
          </a:prstGeom>
        </p:spPr>
      </p:pic>
      <p:pic>
        <p:nvPicPr>
          <p:cNvPr id="6" name="Picture 5">
            <a:extLst>
              <a:ext uri="{FF2B5EF4-FFF2-40B4-BE49-F238E27FC236}">
                <a16:creationId xmlns:a16="http://schemas.microsoft.com/office/drawing/2014/main" id="{EEE1C9E4-E1C9-2F3D-1336-83284DA9E09E}"/>
              </a:ext>
            </a:extLst>
          </p:cNvPr>
          <p:cNvPicPr>
            <a:picLocks noChangeAspect="1"/>
          </p:cNvPicPr>
          <p:nvPr/>
        </p:nvPicPr>
        <p:blipFill>
          <a:blip r:embed="rId3"/>
          <a:stretch>
            <a:fillRect/>
          </a:stretch>
        </p:blipFill>
        <p:spPr>
          <a:xfrm>
            <a:off x="4631233" y="3933056"/>
            <a:ext cx="4189239" cy="2020295"/>
          </a:xfrm>
          <a:prstGeom prst="rect">
            <a:avLst/>
          </a:prstGeom>
        </p:spPr>
      </p:pic>
      <p:pic>
        <p:nvPicPr>
          <p:cNvPr id="8" name="Picture 7">
            <a:extLst>
              <a:ext uri="{FF2B5EF4-FFF2-40B4-BE49-F238E27FC236}">
                <a16:creationId xmlns:a16="http://schemas.microsoft.com/office/drawing/2014/main" id="{D3BC159E-5FC1-6CFC-5A67-5E58B70061B8}"/>
              </a:ext>
            </a:extLst>
          </p:cNvPr>
          <p:cNvPicPr>
            <a:picLocks noChangeAspect="1"/>
          </p:cNvPicPr>
          <p:nvPr/>
        </p:nvPicPr>
        <p:blipFill>
          <a:blip r:embed="rId4"/>
          <a:stretch>
            <a:fillRect/>
          </a:stretch>
        </p:blipFill>
        <p:spPr>
          <a:xfrm>
            <a:off x="6971461" y="1772816"/>
            <a:ext cx="1849011" cy="2024181"/>
          </a:xfrm>
          <a:prstGeom prst="rect">
            <a:avLst/>
          </a:prstGeom>
        </p:spPr>
      </p:pic>
    </p:spTree>
    <p:extLst>
      <p:ext uri="{BB962C8B-B14F-4D97-AF65-F5344CB8AC3E}">
        <p14:creationId xmlns:p14="http://schemas.microsoft.com/office/powerpoint/2010/main" val="2825666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260350"/>
            <a:ext cx="6983413" cy="1152525"/>
          </a:xfrm>
        </p:spPr>
        <p:txBody>
          <a:bodyPr/>
          <a:lstStyle/>
          <a:p>
            <a:r>
              <a:rPr lang="en-US" sz="2400" dirty="0"/>
              <a:t>I had a lot of fun making this cachet for the 2021 Brush Rabbit additional ounce stamp, worth 20 cents at the time.  Hare-</a:t>
            </a:r>
            <a:r>
              <a:rPr lang="en-US" sz="2400" dirty="0" err="1"/>
              <a:t>Larious</a:t>
            </a:r>
            <a:r>
              <a:rPr lang="en-US" sz="2400" dirty="0"/>
              <a:t>, no?</a:t>
            </a:r>
            <a:endParaRPr lang="uk-UA" sz="2400" dirty="0"/>
          </a:p>
        </p:txBody>
      </p:sp>
      <p:sp>
        <p:nvSpPr>
          <p:cNvPr id="3" name="TextBox 2">
            <a:extLst>
              <a:ext uri="{FF2B5EF4-FFF2-40B4-BE49-F238E27FC236}">
                <a16:creationId xmlns:a16="http://schemas.microsoft.com/office/drawing/2014/main" id="{909E7B25-18D8-DFD7-5E54-2EADEAFAD919}"/>
              </a:ext>
            </a:extLst>
          </p:cNvPr>
          <p:cNvSpPr txBox="1"/>
          <p:nvPr/>
        </p:nvSpPr>
        <p:spPr>
          <a:xfrm>
            <a:off x="0" y="6597352"/>
            <a:ext cx="6444208" cy="276999"/>
          </a:xfrm>
          <a:prstGeom prst="rect">
            <a:avLst/>
          </a:prstGeom>
          <a:noFill/>
        </p:spPr>
        <p:txBody>
          <a:bodyPr wrap="square" rtlCol="0">
            <a:spAutoFit/>
          </a:bodyPr>
          <a:lstStyle/>
          <a:p>
            <a:r>
              <a:rPr lang="en-US" sz="1200" dirty="0"/>
              <a:t>2021 Brush Rabbit </a:t>
            </a:r>
          </a:p>
        </p:txBody>
      </p:sp>
      <p:pic>
        <p:nvPicPr>
          <p:cNvPr id="2" name="Picture 1">
            <a:extLst>
              <a:ext uri="{FF2B5EF4-FFF2-40B4-BE49-F238E27FC236}">
                <a16:creationId xmlns:a16="http://schemas.microsoft.com/office/drawing/2014/main" id="{5CF8A47B-9CDF-CCD8-AC4E-CA46297FF5B0}"/>
              </a:ext>
            </a:extLst>
          </p:cNvPr>
          <p:cNvPicPr>
            <a:picLocks noChangeAspect="1"/>
          </p:cNvPicPr>
          <p:nvPr/>
        </p:nvPicPr>
        <p:blipFill>
          <a:blip r:embed="rId2"/>
          <a:stretch>
            <a:fillRect/>
          </a:stretch>
        </p:blipFill>
        <p:spPr>
          <a:xfrm>
            <a:off x="444650" y="2564904"/>
            <a:ext cx="8254699" cy="3643423"/>
          </a:xfrm>
          <a:prstGeom prst="rect">
            <a:avLst/>
          </a:prstGeom>
        </p:spPr>
      </p:pic>
    </p:spTree>
    <p:extLst>
      <p:ext uri="{BB962C8B-B14F-4D97-AF65-F5344CB8AC3E}">
        <p14:creationId xmlns:p14="http://schemas.microsoft.com/office/powerpoint/2010/main" val="3013509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260350"/>
            <a:ext cx="6983413" cy="1152525"/>
          </a:xfrm>
        </p:spPr>
        <p:txBody>
          <a:bodyPr/>
          <a:lstStyle/>
          <a:p>
            <a:r>
              <a:rPr lang="en-US" sz="2400" dirty="0"/>
              <a:t>I could not resist creating cachets for the 2021 Heritage Breed set of 10 animal stamps.</a:t>
            </a:r>
            <a:endParaRPr lang="uk-UA" sz="2400" dirty="0"/>
          </a:p>
        </p:txBody>
      </p:sp>
      <p:sp>
        <p:nvSpPr>
          <p:cNvPr id="3" name="TextBox 2">
            <a:extLst>
              <a:ext uri="{FF2B5EF4-FFF2-40B4-BE49-F238E27FC236}">
                <a16:creationId xmlns:a16="http://schemas.microsoft.com/office/drawing/2014/main" id="{909E7B25-18D8-DFD7-5E54-2EADEAFAD919}"/>
              </a:ext>
            </a:extLst>
          </p:cNvPr>
          <p:cNvSpPr txBox="1"/>
          <p:nvPr/>
        </p:nvSpPr>
        <p:spPr>
          <a:xfrm>
            <a:off x="0" y="6597352"/>
            <a:ext cx="6444208" cy="276999"/>
          </a:xfrm>
          <a:prstGeom prst="rect">
            <a:avLst/>
          </a:prstGeom>
          <a:noFill/>
        </p:spPr>
        <p:txBody>
          <a:bodyPr wrap="square" rtlCol="0">
            <a:spAutoFit/>
          </a:bodyPr>
          <a:lstStyle/>
          <a:p>
            <a:r>
              <a:rPr lang="en-US" sz="1200" dirty="0"/>
              <a:t>2021 Heritage Breeds</a:t>
            </a:r>
          </a:p>
        </p:txBody>
      </p:sp>
      <p:pic>
        <p:nvPicPr>
          <p:cNvPr id="2" name="Picture 1">
            <a:extLst>
              <a:ext uri="{FF2B5EF4-FFF2-40B4-BE49-F238E27FC236}">
                <a16:creationId xmlns:a16="http://schemas.microsoft.com/office/drawing/2014/main" id="{569BF8DF-2038-BEEF-9B9F-1DBCD44CF069}"/>
              </a:ext>
            </a:extLst>
          </p:cNvPr>
          <p:cNvPicPr>
            <a:picLocks noChangeAspect="1"/>
          </p:cNvPicPr>
          <p:nvPr/>
        </p:nvPicPr>
        <p:blipFill>
          <a:blip r:embed="rId2"/>
          <a:stretch>
            <a:fillRect/>
          </a:stretch>
        </p:blipFill>
        <p:spPr>
          <a:xfrm>
            <a:off x="273201" y="2306204"/>
            <a:ext cx="4493141" cy="2444708"/>
          </a:xfrm>
          <a:prstGeom prst="rect">
            <a:avLst/>
          </a:prstGeom>
        </p:spPr>
      </p:pic>
      <p:pic>
        <p:nvPicPr>
          <p:cNvPr id="4" name="Picture 3">
            <a:extLst>
              <a:ext uri="{FF2B5EF4-FFF2-40B4-BE49-F238E27FC236}">
                <a16:creationId xmlns:a16="http://schemas.microsoft.com/office/drawing/2014/main" id="{AE7F63D6-9B63-7BFB-AC6C-B6D15CAACD9C}"/>
              </a:ext>
            </a:extLst>
          </p:cNvPr>
          <p:cNvPicPr>
            <a:picLocks noChangeAspect="1"/>
          </p:cNvPicPr>
          <p:nvPr/>
        </p:nvPicPr>
        <p:blipFill>
          <a:blip r:embed="rId3"/>
          <a:stretch>
            <a:fillRect/>
          </a:stretch>
        </p:blipFill>
        <p:spPr>
          <a:xfrm>
            <a:off x="2570098" y="4152644"/>
            <a:ext cx="4493141" cy="2444708"/>
          </a:xfrm>
          <a:prstGeom prst="rect">
            <a:avLst/>
          </a:prstGeom>
        </p:spPr>
      </p:pic>
      <p:pic>
        <p:nvPicPr>
          <p:cNvPr id="5" name="Picture 4">
            <a:extLst>
              <a:ext uri="{FF2B5EF4-FFF2-40B4-BE49-F238E27FC236}">
                <a16:creationId xmlns:a16="http://schemas.microsoft.com/office/drawing/2014/main" id="{643E8E03-553C-056E-B8DC-DF40982AE2B9}"/>
              </a:ext>
            </a:extLst>
          </p:cNvPr>
          <p:cNvPicPr>
            <a:picLocks noChangeAspect="1"/>
          </p:cNvPicPr>
          <p:nvPr/>
        </p:nvPicPr>
        <p:blipFill>
          <a:blip r:embed="rId4"/>
          <a:stretch>
            <a:fillRect/>
          </a:stretch>
        </p:blipFill>
        <p:spPr>
          <a:xfrm>
            <a:off x="4837422" y="1752327"/>
            <a:ext cx="4066384" cy="2252737"/>
          </a:xfrm>
          <a:prstGeom prst="rect">
            <a:avLst/>
          </a:prstGeom>
        </p:spPr>
      </p:pic>
    </p:spTree>
    <p:extLst>
      <p:ext uri="{BB962C8B-B14F-4D97-AF65-F5344CB8AC3E}">
        <p14:creationId xmlns:p14="http://schemas.microsoft.com/office/powerpoint/2010/main" val="3671075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260350"/>
            <a:ext cx="6983413" cy="1152525"/>
          </a:xfrm>
        </p:spPr>
        <p:txBody>
          <a:bodyPr/>
          <a:lstStyle/>
          <a:p>
            <a:r>
              <a:rPr lang="en-US" sz="1800" b="1" dirty="0"/>
              <a:t>Pun - A joke exploiting the different possible meanings of a word or the fact that there are words which sound alike but have different meanings.</a:t>
            </a:r>
            <a:endParaRPr lang="uk-UA" sz="1800" b="1" dirty="0"/>
          </a:p>
        </p:txBody>
      </p:sp>
      <p:sp>
        <p:nvSpPr>
          <p:cNvPr id="36867" name="Rectangle 3"/>
          <p:cNvSpPr>
            <a:spLocks noGrp="1" noChangeArrowheads="1"/>
          </p:cNvSpPr>
          <p:nvPr>
            <p:ph type="body" idx="1"/>
          </p:nvPr>
        </p:nvSpPr>
        <p:spPr>
          <a:xfrm>
            <a:off x="468313" y="2205038"/>
            <a:ext cx="8207375" cy="4464050"/>
          </a:xfrm>
        </p:spPr>
        <p:txBody>
          <a:bodyPr/>
          <a:lstStyle/>
          <a:p>
            <a:pPr marL="0" indent="0">
              <a:buNone/>
            </a:pPr>
            <a:endParaRPr lang="en-US" altLang="ko-KR" dirty="0">
              <a:ea typeface="굴림" charset="-127"/>
            </a:endParaRPr>
          </a:p>
          <a:p>
            <a:pPr marL="0" indent="0">
              <a:buNone/>
            </a:pPr>
            <a:r>
              <a:rPr lang="en-US" altLang="ko-KR" sz="2400" b="1" u="sng" dirty="0">
                <a:ea typeface="굴림" charset="-127"/>
              </a:rPr>
              <a:t>Introduction</a:t>
            </a:r>
          </a:p>
          <a:p>
            <a:pPr marL="0" indent="0">
              <a:buNone/>
            </a:pPr>
            <a:endParaRPr lang="en-US" altLang="ko-KR" sz="1600" dirty="0">
              <a:ea typeface="굴림" charset="-127"/>
            </a:endParaRPr>
          </a:p>
          <a:p>
            <a:pPr marL="0" indent="0">
              <a:buNone/>
            </a:pPr>
            <a:r>
              <a:rPr lang="en-US" altLang="ko-KR" sz="2400" dirty="0">
                <a:ea typeface="굴림" charset="-127"/>
              </a:rPr>
              <a:t>Puns are the type of humor that can be enjoyed by all ages.</a:t>
            </a:r>
          </a:p>
          <a:p>
            <a:pPr marL="0" indent="0">
              <a:buNone/>
            </a:pPr>
            <a:endParaRPr lang="en-US" altLang="ko-KR" sz="600" dirty="0">
              <a:ea typeface="굴림" charset="-127"/>
            </a:endParaRPr>
          </a:p>
          <a:p>
            <a:pPr marL="0" indent="0">
              <a:buNone/>
            </a:pPr>
            <a:r>
              <a:rPr lang="en-US" altLang="ko-KR" sz="2400" dirty="0">
                <a:ea typeface="굴림" charset="-127"/>
              </a:rPr>
              <a:t>They make us cringe, but they do bring laughter.</a:t>
            </a:r>
          </a:p>
          <a:p>
            <a:pPr marL="0" indent="0">
              <a:buNone/>
            </a:pPr>
            <a:endParaRPr lang="en-US" altLang="ko-KR" sz="600" dirty="0">
              <a:ea typeface="굴림" charset="-127"/>
            </a:endParaRPr>
          </a:p>
          <a:p>
            <a:pPr marL="0" indent="0">
              <a:buNone/>
            </a:pPr>
            <a:r>
              <a:rPr lang="en-US" altLang="ko-KR" sz="2400" dirty="0">
                <a:ea typeface="굴림" charset="-127"/>
              </a:rPr>
              <a:t>Puns are typically spontaneous “at the moment” type of humor. </a:t>
            </a:r>
          </a:p>
          <a:p>
            <a:pPr marL="0" indent="0">
              <a:buNone/>
            </a:pPr>
            <a:endParaRPr lang="en-US" altLang="ko-KR" sz="600" dirty="0">
              <a:ea typeface="굴림" charset="-127"/>
            </a:endParaRPr>
          </a:p>
          <a:p>
            <a:pPr marL="0" indent="0">
              <a:buNone/>
            </a:pPr>
            <a:r>
              <a:rPr lang="en-US" altLang="ko-KR" sz="2400" dirty="0">
                <a:ea typeface="굴림" charset="-127"/>
              </a:rPr>
              <a:t>They do require a good comprehension of the English language to deliver the pun successfully.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260350"/>
            <a:ext cx="6983413" cy="1152525"/>
          </a:xfrm>
        </p:spPr>
        <p:txBody>
          <a:bodyPr/>
          <a:lstStyle/>
          <a:p>
            <a:r>
              <a:rPr lang="en-US" sz="2400" dirty="0"/>
              <a:t>Animals and kids (as well as the </a:t>
            </a:r>
            <a:r>
              <a:rPr lang="en-US" sz="2400" i="1" u="sng" dirty="0"/>
              <a:t>goat</a:t>
            </a:r>
            <a:r>
              <a:rPr lang="en-US" sz="2400" dirty="0"/>
              <a:t> kind) have lots of pun-potential.</a:t>
            </a:r>
            <a:endParaRPr lang="uk-UA" sz="2400" dirty="0"/>
          </a:p>
        </p:txBody>
      </p:sp>
      <p:sp>
        <p:nvSpPr>
          <p:cNvPr id="3" name="TextBox 2">
            <a:extLst>
              <a:ext uri="{FF2B5EF4-FFF2-40B4-BE49-F238E27FC236}">
                <a16:creationId xmlns:a16="http://schemas.microsoft.com/office/drawing/2014/main" id="{909E7B25-18D8-DFD7-5E54-2EADEAFAD919}"/>
              </a:ext>
            </a:extLst>
          </p:cNvPr>
          <p:cNvSpPr txBox="1"/>
          <p:nvPr/>
        </p:nvSpPr>
        <p:spPr>
          <a:xfrm>
            <a:off x="0" y="6597352"/>
            <a:ext cx="6444208" cy="276999"/>
          </a:xfrm>
          <a:prstGeom prst="rect">
            <a:avLst/>
          </a:prstGeom>
          <a:noFill/>
        </p:spPr>
        <p:txBody>
          <a:bodyPr wrap="square" rtlCol="0">
            <a:spAutoFit/>
          </a:bodyPr>
          <a:lstStyle/>
          <a:p>
            <a:r>
              <a:rPr lang="en-US" sz="1200" dirty="0"/>
              <a:t>2021 Heritage Breeds</a:t>
            </a:r>
          </a:p>
        </p:txBody>
      </p:sp>
      <p:pic>
        <p:nvPicPr>
          <p:cNvPr id="2" name="Picture 1">
            <a:extLst>
              <a:ext uri="{FF2B5EF4-FFF2-40B4-BE49-F238E27FC236}">
                <a16:creationId xmlns:a16="http://schemas.microsoft.com/office/drawing/2014/main" id="{7CAF7BEE-51CE-81A6-88D8-DDB8C3A46464}"/>
              </a:ext>
            </a:extLst>
          </p:cNvPr>
          <p:cNvPicPr>
            <a:picLocks noChangeAspect="1"/>
          </p:cNvPicPr>
          <p:nvPr/>
        </p:nvPicPr>
        <p:blipFill>
          <a:blip r:embed="rId2"/>
          <a:stretch>
            <a:fillRect/>
          </a:stretch>
        </p:blipFill>
        <p:spPr>
          <a:xfrm>
            <a:off x="323528" y="2276872"/>
            <a:ext cx="4718713" cy="2578832"/>
          </a:xfrm>
          <a:prstGeom prst="rect">
            <a:avLst/>
          </a:prstGeom>
        </p:spPr>
      </p:pic>
      <p:pic>
        <p:nvPicPr>
          <p:cNvPr id="4" name="Picture 3">
            <a:extLst>
              <a:ext uri="{FF2B5EF4-FFF2-40B4-BE49-F238E27FC236}">
                <a16:creationId xmlns:a16="http://schemas.microsoft.com/office/drawing/2014/main" id="{B08DD539-7566-0435-4D00-93A6801C38F1}"/>
              </a:ext>
            </a:extLst>
          </p:cNvPr>
          <p:cNvPicPr>
            <a:picLocks noChangeAspect="1"/>
          </p:cNvPicPr>
          <p:nvPr/>
        </p:nvPicPr>
        <p:blipFill>
          <a:blip r:embed="rId3"/>
          <a:stretch>
            <a:fillRect/>
          </a:stretch>
        </p:blipFill>
        <p:spPr>
          <a:xfrm>
            <a:off x="4446630" y="4024096"/>
            <a:ext cx="4373842" cy="2578832"/>
          </a:xfrm>
          <a:prstGeom prst="rect">
            <a:avLst/>
          </a:prstGeom>
        </p:spPr>
      </p:pic>
      <p:pic>
        <p:nvPicPr>
          <p:cNvPr id="5" name="Picture 4">
            <a:extLst>
              <a:ext uri="{FF2B5EF4-FFF2-40B4-BE49-F238E27FC236}">
                <a16:creationId xmlns:a16="http://schemas.microsoft.com/office/drawing/2014/main" id="{3D40F311-2E4C-050E-520A-F34C2B5ABB84}"/>
              </a:ext>
            </a:extLst>
          </p:cNvPr>
          <p:cNvPicPr>
            <a:picLocks noChangeAspect="1"/>
          </p:cNvPicPr>
          <p:nvPr/>
        </p:nvPicPr>
        <p:blipFill>
          <a:blip r:embed="rId4"/>
          <a:stretch>
            <a:fillRect/>
          </a:stretch>
        </p:blipFill>
        <p:spPr>
          <a:xfrm>
            <a:off x="5187142" y="1901693"/>
            <a:ext cx="3633330" cy="1959355"/>
          </a:xfrm>
          <a:prstGeom prst="rect">
            <a:avLst/>
          </a:prstGeom>
        </p:spPr>
      </p:pic>
    </p:spTree>
    <p:extLst>
      <p:ext uri="{BB962C8B-B14F-4D97-AF65-F5344CB8AC3E}">
        <p14:creationId xmlns:p14="http://schemas.microsoft.com/office/powerpoint/2010/main" val="1855807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260350"/>
            <a:ext cx="6983413" cy="1152525"/>
          </a:xfrm>
        </p:spPr>
        <p:txBody>
          <a:bodyPr/>
          <a:lstStyle/>
          <a:p>
            <a:r>
              <a:rPr lang="en-US" sz="2400" dirty="0"/>
              <a:t>Ewe like these?</a:t>
            </a:r>
            <a:endParaRPr lang="uk-UA" sz="2400" dirty="0"/>
          </a:p>
        </p:txBody>
      </p:sp>
      <p:sp>
        <p:nvSpPr>
          <p:cNvPr id="3" name="TextBox 2">
            <a:extLst>
              <a:ext uri="{FF2B5EF4-FFF2-40B4-BE49-F238E27FC236}">
                <a16:creationId xmlns:a16="http://schemas.microsoft.com/office/drawing/2014/main" id="{909E7B25-18D8-DFD7-5E54-2EADEAFAD919}"/>
              </a:ext>
            </a:extLst>
          </p:cNvPr>
          <p:cNvSpPr txBox="1"/>
          <p:nvPr/>
        </p:nvSpPr>
        <p:spPr>
          <a:xfrm>
            <a:off x="0" y="6597352"/>
            <a:ext cx="6444208" cy="276999"/>
          </a:xfrm>
          <a:prstGeom prst="rect">
            <a:avLst/>
          </a:prstGeom>
          <a:noFill/>
        </p:spPr>
        <p:txBody>
          <a:bodyPr wrap="square" rtlCol="0">
            <a:spAutoFit/>
          </a:bodyPr>
          <a:lstStyle/>
          <a:p>
            <a:r>
              <a:rPr lang="en-US" sz="1200" dirty="0"/>
              <a:t>2021 Heritage Breeds</a:t>
            </a:r>
          </a:p>
        </p:txBody>
      </p:sp>
      <p:pic>
        <p:nvPicPr>
          <p:cNvPr id="2" name="Picture 1">
            <a:extLst>
              <a:ext uri="{FF2B5EF4-FFF2-40B4-BE49-F238E27FC236}">
                <a16:creationId xmlns:a16="http://schemas.microsoft.com/office/drawing/2014/main" id="{0525F804-DF53-8960-22D4-A9DB3681B729}"/>
              </a:ext>
            </a:extLst>
          </p:cNvPr>
          <p:cNvPicPr>
            <a:picLocks noChangeAspect="1"/>
          </p:cNvPicPr>
          <p:nvPr/>
        </p:nvPicPr>
        <p:blipFill>
          <a:blip r:embed="rId2"/>
          <a:stretch>
            <a:fillRect/>
          </a:stretch>
        </p:blipFill>
        <p:spPr>
          <a:xfrm>
            <a:off x="323528" y="2276873"/>
            <a:ext cx="4359018" cy="2520280"/>
          </a:xfrm>
          <a:prstGeom prst="rect">
            <a:avLst/>
          </a:prstGeom>
        </p:spPr>
      </p:pic>
      <p:pic>
        <p:nvPicPr>
          <p:cNvPr id="4" name="Picture 3">
            <a:extLst>
              <a:ext uri="{FF2B5EF4-FFF2-40B4-BE49-F238E27FC236}">
                <a16:creationId xmlns:a16="http://schemas.microsoft.com/office/drawing/2014/main" id="{89DBE3AF-887C-97C0-5CA1-1E85B4502F9F}"/>
              </a:ext>
            </a:extLst>
          </p:cNvPr>
          <p:cNvPicPr>
            <a:picLocks noChangeAspect="1"/>
          </p:cNvPicPr>
          <p:nvPr/>
        </p:nvPicPr>
        <p:blipFill>
          <a:blip r:embed="rId3"/>
          <a:stretch>
            <a:fillRect/>
          </a:stretch>
        </p:blipFill>
        <p:spPr>
          <a:xfrm>
            <a:off x="2693285" y="4190764"/>
            <a:ext cx="4189478" cy="2406588"/>
          </a:xfrm>
          <a:prstGeom prst="rect">
            <a:avLst/>
          </a:prstGeom>
        </p:spPr>
      </p:pic>
      <p:pic>
        <p:nvPicPr>
          <p:cNvPr id="5" name="Picture 4">
            <a:extLst>
              <a:ext uri="{FF2B5EF4-FFF2-40B4-BE49-F238E27FC236}">
                <a16:creationId xmlns:a16="http://schemas.microsoft.com/office/drawing/2014/main" id="{1CD79DD3-E2A0-6F85-640B-96B0F257231B}"/>
              </a:ext>
            </a:extLst>
          </p:cNvPr>
          <p:cNvPicPr>
            <a:picLocks noChangeAspect="1"/>
          </p:cNvPicPr>
          <p:nvPr/>
        </p:nvPicPr>
        <p:blipFill>
          <a:blip r:embed="rId4"/>
          <a:stretch>
            <a:fillRect/>
          </a:stretch>
        </p:blipFill>
        <p:spPr>
          <a:xfrm>
            <a:off x="4788024" y="1772816"/>
            <a:ext cx="4127350" cy="2328874"/>
          </a:xfrm>
          <a:prstGeom prst="rect">
            <a:avLst/>
          </a:prstGeom>
        </p:spPr>
      </p:pic>
    </p:spTree>
    <p:extLst>
      <p:ext uri="{BB962C8B-B14F-4D97-AF65-F5344CB8AC3E}">
        <p14:creationId xmlns:p14="http://schemas.microsoft.com/office/powerpoint/2010/main" val="3890398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260350"/>
            <a:ext cx="6983413" cy="1152525"/>
          </a:xfrm>
        </p:spPr>
        <p:txBody>
          <a:bodyPr/>
          <a:lstStyle/>
          <a:p>
            <a:r>
              <a:rPr lang="en-US" sz="2400" dirty="0"/>
              <a:t>You should have realized I like to add plenty of references about beer in my puns.</a:t>
            </a:r>
            <a:br>
              <a:rPr lang="en-US" sz="2400" dirty="0"/>
            </a:br>
            <a:r>
              <a:rPr lang="en-US" sz="2400" dirty="0"/>
              <a:t>Homer Simpson, “drink” your heart out!</a:t>
            </a:r>
            <a:endParaRPr lang="uk-UA" sz="2400" dirty="0"/>
          </a:p>
        </p:txBody>
      </p:sp>
      <p:sp>
        <p:nvSpPr>
          <p:cNvPr id="3" name="TextBox 2">
            <a:extLst>
              <a:ext uri="{FF2B5EF4-FFF2-40B4-BE49-F238E27FC236}">
                <a16:creationId xmlns:a16="http://schemas.microsoft.com/office/drawing/2014/main" id="{909E7B25-18D8-DFD7-5E54-2EADEAFAD919}"/>
              </a:ext>
            </a:extLst>
          </p:cNvPr>
          <p:cNvSpPr txBox="1"/>
          <p:nvPr/>
        </p:nvSpPr>
        <p:spPr>
          <a:xfrm>
            <a:off x="0" y="6597352"/>
            <a:ext cx="6444208" cy="276999"/>
          </a:xfrm>
          <a:prstGeom prst="rect">
            <a:avLst/>
          </a:prstGeom>
          <a:noFill/>
        </p:spPr>
        <p:txBody>
          <a:bodyPr wrap="square" rtlCol="0">
            <a:spAutoFit/>
          </a:bodyPr>
          <a:lstStyle/>
          <a:p>
            <a:r>
              <a:rPr lang="en-US" sz="1200" dirty="0"/>
              <a:t>2021 Heritage Breeds</a:t>
            </a:r>
          </a:p>
        </p:txBody>
      </p:sp>
      <p:pic>
        <p:nvPicPr>
          <p:cNvPr id="2" name="Picture 1">
            <a:extLst>
              <a:ext uri="{FF2B5EF4-FFF2-40B4-BE49-F238E27FC236}">
                <a16:creationId xmlns:a16="http://schemas.microsoft.com/office/drawing/2014/main" id="{4D6A9F80-2A4E-DFE1-D49D-8588B6DC677E}"/>
              </a:ext>
            </a:extLst>
          </p:cNvPr>
          <p:cNvPicPr>
            <a:picLocks noChangeAspect="1"/>
          </p:cNvPicPr>
          <p:nvPr/>
        </p:nvPicPr>
        <p:blipFill>
          <a:blip r:embed="rId2"/>
          <a:stretch>
            <a:fillRect/>
          </a:stretch>
        </p:blipFill>
        <p:spPr>
          <a:xfrm>
            <a:off x="323528" y="2276872"/>
            <a:ext cx="4608975" cy="2554445"/>
          </a:xfrm>
          <a:prstGeom prst="rect">
            <a:avLst/>
          </a:prstGeom>
        </p:spPr>
      </p:pic>
      <p:pic>
        <p:nvPicPr>
          <p:cNvPr id="4" name="Picture 3">
            <a:extLst>
              <a:ext uri="{FF2B5EF4-FFF2-40B4-BE49-F238E27FC236}">
                <a16:creationId xmlns:a16="http://schemas.microsoft.com/office/drawing/2014/main" id="{4AF18B63-5EDE-49E8-64D4-3B6C28128DE5}"/>
              </a:ext>
            </a:extLst>
          </p:cNvPr>
          <p:cNvPicPr>
            <a:picLocks noChangeAspect="1"/>
          </p:cNvPicPr>
          <p:nvPr/>
        </p:nvPicPr>
        <p:blipFill>
          <a:blip r:embed="rId3"/>
          <a:stretch>
            <a:fillRect/>
          </a:stretch>
        </p:blipFill>
        <p:spPr>
          <a:xfrm>
            <a:off x="4283968" y="4005064"/>
            <a:ext cx="4536504" cy="2592288"/>
          </a:xfrm>
          <a:prstGeom prst="rect">
            <a:avLst/>
          </a:prstGeom>
        </p:spPr>
      </p:pic>
      <p:pic>
        <p:nvPicPr>
          <p:cNvPr id="5" name="Picture 4">
            <a:extLst>
              <a:ext uri="{FF2B5EF4-FFF2-40B4-BE49-F238E27FC236}">
                <a16:creationId xmlns:a16="http://schemas.microsoft.com/office/drawing/2014/main" id="{79C01F56-B5C6-3FF1-145C-268F067FD43A}"/>
              </a:ext>
            </a:extLst>
          </p:cNvPr>
          <p:cNvPicPr>
            <a:picLocks noChangeAspect="1"/>
          </p:cNvPicPr>
          <p:nvPr/>
        </p:nvPicPr>
        <p:blipFill>
          <a:blip r:embed="rId4"/>
          <a:stretch>
            <a:fillRect/>
          </a:stretch>
        </p:blipFill>
        <p:spPr>
          <a:xfrm>
            <a:off x="6012160" y="1741296"/>
            <a:ext cx="1838366" cy="2139478"/>
          </a:xfrm>
          <a:prstGeom prst="rect">
            <a:avLst/>
          </a:prstGeom>
        </p:spPr>
      </p:pic>
    </p:spTree>
    <p:extLst>
      <p:ext uri="{BB962C8B-B14F-4D97-AF65-F5344CB8AC3E}">
        <p14:creationId xmlns:p14="http://schemas.microsoft.com/office/powerpoint/2010/main" val="845144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260350"/>
            <a:ext cx="6983413" cy="1152525"/>
          </a:xfrm>
        </p:spPr>
        <p:txBody>
          <a:bodyPr/>
          <a:lstStyle/>
          <a:p>
            <a:r>
              <a:rPr lang="en-US" sz="2400" dirty="0"/>
              <a:t>Later in 2021 the 4 stamp “Otters in the Snow” issue was released for Christmas.  I put together 2 combo-covers and 4 singles.</a:t>
            </a:r>
            <a:endParaRPr lang="uk-UA" sz="2400" dirty="0"/>
          </a:p>
        </p:txBody>
      </p:sp>
      <p:sp>
        <p:nvSpPr>
          <p:cNvPr id="3" name="TextBox 2">
            <a:extLst>
              <a:ext uri="{FF2B5EF4-FFF2-40B4-BE49-F238E27FC236}">
                <a16:creationId xmlns:a16="http://schemas.microsoft.com/office/drawing/2014/main" id="{909E7B25-18D8-DFD7-5E54-2EADEAFAD919}"/>
              </a:ext>
            </a:extLst>
          </p:cNvPr>
          <p:cNvSpPr txBox="1"/>
          <p:nvPr/>
        </p:nvSpPr>
        <p:spPr>
          <a:xfrm>
            <a:off x="0" y="6597352"/>
            <a:ext cx="6444208" cy="276999"/>
          </a:xfrm>
          <a:prstGeom prst="rect">
            <a:avLst/>
          </a:prstGeom>
          <a:noFill/>
        </p:spPr>
        <p:txBody>
          <a:bodyPr wrap="square" rtlCol="0">
            <a:spAutoFit/>
          </a:bodyPr>
          <a:lstStyle/>
          <a:p>
            <a:r>
              <a:rPr lang="en-US" sz="1200" dirty="0"/>
              <a:t>2021 Otters in the Snow</a:t>
            </a:r>
          </a:p>
        </p:txBody>
      </p:sp>
      <p:pic>
        <p:nvPicPr>
          <p:cNvPr id="2" name="Picture 1">
            <a:extLst>
              <a:ext uri="{FF2B5EF4-FFF2-40B4-BE49-F238E27FC236}">
                <a16:creationId xmlns:a16="http://schemas.microsoft.com/office/drawing/2014/main" id="{50A3D082-97AA-BE86-E0C3-CC517721DBA6}"/>
              </a:ext>
            </a:extLst>
          </p:cNvPr>
          <p:cNvPicPr>
            <a:picLocks noChangeAspect="1"/>
          </p:cNvPicPr>
          <p:nvPr/>
        </p:nvPicPr>
        <p:blipFill>
          <a:blip r:embed="rId2"/>
          <a:stretch>
            <a:fillRect/>
          </a:stretch>
        </p:blipFill>
        <p:spPr>
          <a:xfrm>
            <a:off x="323529" y="2276872"/>
            <a:ext cx="4536504" cy="2621507"/>
          </a:xfrm>
          <a:prstGeom prst="rect">
            <a:avLst/>
          </a:prstGeom>
        </p:spPr>
      </p:pic>
      <p:pic>
        <p:nvPicPr>
          <p:cNvPr id="4" name="Picture 3">
            <a:extLst>
              <a:ext uri="{FF2B5EF4-FFF2-40B4-BE49-F238E27FC236}">
                <a16:creationId xmlns:a16="http://schemas.microsoft.com/office/drawing/2014/main" id="{A6A2462F-E421-16C9-914A-323057DDB824}"/>
              </a:ext>
            </a:extLst>
          </p:cNvPr>
          <p:cNvPicPr>
            <a:picLocks noChangeAspect="1"/>
          </p:cNvPicPr>
          <p:nvPr/>
        </p:nvPicPr>
        <p:blipFill>
          <a:blip r:embed="rId3"/>
          <a:stretch>
            <a:fillRect/>
          </a:stretch>
        </p:blipFill>
        <p:spPr>
          <a:xfrm>
            <a:off x="2564789" y="4221088"/>
            <a:ext cx="4366625" cy="2376264"/>
          </a:xfrm>
          <a:prstGeom prst="rect">
            <a:avLst/>
          </a:prstGeom>
        </p:spPr>
      </p:pic>
      <p:pic>
        <p:nvPicPr>
          <p:cNvPr id="5" name="Picture 4">
            <a:extLst>
              <a:ext uri="{FF2B5EF4-FFF2-40B4-BE49-F238E27FC236}">
                <a16:creationId xmlns:a16="http://schemas.microsoft.com/office/drawing/2014/main" id="{6240FD35-373D-9B04-6FE5-321AA06CCF8F}"/>
              </a:ext>
            </a:extLst>
          </p:cNvPr>
          <p:cNvPicPr>
            <a:picLocks noChangeAspect="1"/>
          </p:cNvPicPr>
          <p:nvPr/>
        </p:nvPicPr>
        <p:blipFill>
          <a:blip r:embed="rId4"/>
          <a:stretch>
            <a:fillRect/>
          </a:stretch>
        </p:blipFill>
        <p:spPr>
          <a:xfrm>
            <a:off x="5004048" y="1788274"/>
            <a:ext cx="3888432" cy="2288797"/>
          </a:xfrm>
          <a:prstGeom prst="rect">
            <a:avLst/>
          </a:prstGeom>
        </p:spPr>
      </p:pic>
      <p:graphicFrame>
        <p:nvGraphicFramePr>
          <p:cNvPr id="6" name="Object 5">
            <a:extLst>
              <a:ext uri="{FF2B5EF4-FFF2-40B4-BE49-F238E27FC236}">
                <a16:creationId xmlns:a16="http://schemas.microsoft.com/office/drawing/2014/main" id="{5D55E0D4-8DB6-B5BD-7CCF-4A707B15089C}"/>
              </a:ext>
            </a:extLst>
          </p:cNvPr>
          <p:cNvGraphicFramePr>
            <a:graphicFrameLocks noChangeAspect="1"/>
          </p:cNvGraphicFramePr>
          <p:nvPr>
            <p:extLst>
              <p:ext uri="{D42A27DB-BD31-4B8C-83A1-F6EECF244321}">
                <p14:modId xmlns:p14="http://schemas.microsoft.com/office/powerpoint/2010/main" val="1713790805"/>
              </p:ext>
            </p:extLst>
          </p:nvPr>
        </p:nvGraphicFramePr>
        <p:xfrm>
          <a:off x="7101293" y="4221089"/>
          <a:ext cx="1785440" cy="2376264"/>
        </p:xfrm>
        <a:graphic>
          <a:graphicData uri="http://schemas.openxmlformats.org/presentationml/2006/ole">
            <mc:AlternateContent xmlns:mc="http://schemas.openxmlformats.org/markup-compatibility/2006">
              <mc:Choice xmlns:v="urn:schemas-microsoft-com:vml" Requires="v">
                <p:oleObj r:id="rId5" imgW="10636624" imgH="13636662" progId="">
                  <p:embed/>
                </p:oleObj>
              </mc:Choice>
              <mc:Fallback>
                <p:oleObj r:id="rId5" imgW="10636624" imgH="13636662" progId="">
                  <p:embed/>
                  <p:pic>
                    <p:nvPicPr>
                      <p:cNvPr id="0" name=""/>
                      <p:cNvPicPr/>
                      <p:nvPr/>
                    </p:nvPicPr>
                    <p:blipFill>
                      <a:blip r:embed="rId6"/>
                      <a:stretch>
                        <a:fillRect/>
                      </a:stretch>
                    </p:blipFill>
                    <p:spPr>
                      <a:xfrm>
                        <a:off x="7101293" y="4221089"/>
                        <a:ext cx="1785440" cy="2376264"/>
                      </a:xfrm>
                      <a:prstGeom prst="rect">
                        <a:avLst/>
                      </a:prstGeom>
                    </p:spPr>
                  </p:pic>
                </p:oleObj>
              </mc:Fallback>
            </mc:AlternateContent>
          </a:graphicData>
        </a:graphic>
      </p:graphicFrame>
    </p:spTree>
    <p:extLst>
      <p:ext uri="{BB962C8B-B14F-4D97-AF65-F5344CB8AC3E}">
        <p14:creationId xmlns:p14="http://schemas.microsoft.com/office/powerpoint/2010/main" val="714526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260350"/>
            <a:ext cx="6983413" cy="1152525"/>
          </a:xfrm>
        </p:spPr>
        <p:txBody>
          <a:bodyPr/>
          <a:lstStyle/>
          <a:p>
            <a:r>
              <a:rPr lang="en-US" sz="2400" dirty="0"/>
              <a:t>It was fun to work with these stamps.</a:t>
            </a:r>
            <a:endParaRPr lang="uk-UA" sz="2400" dirty="0"/>
          </a:p>
        </p:txBody>
      </p:sp>
      <p:sp>
        <p:nvSpPr>
          <p:cNvPr id="3" name="TextBox 2">
            <a:extLst>
              <a:ext uri="{FF2B5EF4-FFF2-40B4-BE49-F238E27FC236}">
                <a16:creationId xmlns:a16="http://schemas.microsoft.com/office/drawing/2014/main" id="{909E7B25-18D8-DFD7-5E54-2EADEAFAD919}"/>
              </a:ext>
            </a:extLst>
          </p:cNvPr>
          <p:cNvSpPr txBox="1"/>
          <p:nvPr/>
        </p:nvSpPr>
        <p:spPr>
          <a:xfrm>
            <a:off x="0" y="6597352"/>
            <a:ext cx="6444208" cy="276999"/>
          </a:xfrm>
          <a:prstGeom prst="rect">
            <a:avLst/>
          </a:prstGeom>
          <a:noFill/>
        </p:spPr>
        <p:txBody>
          <a:bodyPr wrap="square" rtlCol="0">
            <a:spAutoFit/>
          </a:bodyPr>
          <a:lstStyle/>
          <a:p>
            <a:r>
              <a:rPr lang="en-US" sz="1200" dirty="0"/>
              <a:t>2021 Otters in the Snow</a:t>
            </a:r>
          </a:p>
        </p:txBody>
      </p:sp>
      <p:pic>
        <p:nvPicPr>
          <p:cNvPr id="2" name="Picture 1">
            <a:extLst>
              <a:ext uri="{FF2B5EF4-FFF2-40B4-BE49-F238E27FC236}">
                <a16:creationId xmlns:a16="http://schemas.microsoft.com/office/drawing/2014/main" id="{9DBA8A60-0EA6-1DB0-D438-A6893ADDF498}"/>
              </a:ext>
            </a:extLst>
          </p:cNvPr>
          <p:cNvPicPr>
            <a:picLocks noChangeAspect="1"/>
          </p:cNvPicPr>
          <p:nvPr/>
        </p:nvPicPr>
        <p:blipFill>
          <a:blip r:embed="rId2"/>
          <a:stretch>
            <a:fillRect/>
          </a:stretch>
        </p:blipFill>
        <p:spPr>
          <a:xfrm>
            <a:off x="323529" y="2276872"/>
            <a:ext cx="4536504" cy="2621507"/>
          </a:xfrm>
          <a:prstGeom prst="rect">
            <a:avLst/>
          </a:prstGeom>
        </p:spPr>
      </p:pic>
      <p:pic>
        <p:nvPicPr>
          <p:cNvPr id="4" name="Picture 3">
            <a:extLst>
              <a:ext uri="{FF2B5EF4-FFF2-40B4-BE49-F238E27FC236}">
                <a16:creationId xmlns:a16="http://schemas.microsoft.com/office/drawing/2014/main" id="{E0D36A3A-6CFB-533C-DE42-1715BCC0304D}"/>
              </a:ext>
            </a:extLst>
          </p:cNvPr>
          <p:cNvPicPr>
            <a:picLocks noChangeAspect="1"/>
          </p:cNvPicPr>
          <p:nvPr/>
        </p:nvPicPr>
        <p:blipFill>
          <a:blip r:embed="rId3"/>
          <a:stretch>
            <a:fillRect/>
          </a:stretch>
        </p:blipFill>
        <p:spPr>
          <a:xfrm>
            <a:off x="4964164" y="4453132"/>
            <a:ext cx="3924175" cy="2144220"/>
          </a:xfrm>
          <a:prstGeom prst="rect">
            <a:avLst/>
          </a:prstGeom>
        </p:spPr>
      </p:pic>
      <p:pic>
        <p:nvPicPr>
          <p:cNvPr id="5" name="Picture 4">
            <a:extLst>
              <a:ext uri="{FF2B5EF4-FFF2-40B4-BE49-F238E27FC236}">
                <a16:creationId xmlns:a16="http://schemas.microsoft.com/office/drawing/2014/main" id="{134DCCBE-0E5C-4ABA-54A6-C940C6653522}"/>
              </a:ext>
            </a:extLst>
          </p:cNvPr>
          <p:cNvPicPr>
            <a:picLocks noChangeAspect="1"/>
          </p:cNvPicPr>
          <p:nvPr/>
        </p:nvPicPr>
        <p:blipFill>
          <a:blip r:embed="rId4"/>
          <a:stretch>
            <a:fillRect/>
          </a:stretch>
        </p:blipFill>
        <p:spPr>
          <a:xfrm>
            <a:off x="4999907" y="1884930"/>
            <a:ext cx="3888432" cy="2288135"/>
          </a:xfrm>
          <a:prstGeom prst="rect">
            <a:avLst/>
          </a:prstGeom>
        </p:spPr>
      </p:pic>
      <p:graphicFrame>
        <p:nvGraphicFramePr>
          <p:cNvPr id="6" name="Object 5">
            <a:extLst>
              <a:ext uri="{FF2B5EF4-FFF2-40B4-BE49-F238E27FC236}">
                <a16:creationId xmlns:a16="http://schemas.microsoft.com/office/drawing/2014/main" id="{3F206D9B-ACBB-772B-CBE0-62010683337C}"/>
              </a:ext>
            </a:extLst>
          </p:cNvPr>
          <p:cNvGraphicFramePr>
            <a:graphicFrameLocks noChangeAspect="1"/>
          </p:cNvGraphicFramePr>
          <p:nvPr>
            <p:extLst>
              <p:ext uri="{D42A27DB-BD31-4B8C-83A1-F6EECF244321}">
                <p14:modId xmlns:p14="http://schemas.microsoft.com/office/powerpoint/2010/main" val="146621724"/>
              </p:ext>
            </p:extLst>
          </p:nvPr>
        </p:nvGraphicFramePr>
        <p:xfrm>
          <a:off x="670906" y="4976563"/>
          <a:ext cx="3841750" cy="1571625"/>
        </p:xfrm>
        <a:graphic>
          <a:graphicData uri="http://schemas.openxmlformats.org/presentationml/2006/ole">
            <mc:AlternateContent xmlns:mc="http://schemas.openxmlformats.org/markup-compatibility/2006">
              <mc:Choice xmlns:v="urn:schemas-microsoft-com:vml" Requires="v">
                <p:oleObj r:id="rId5" imgW="3842497" imgH="1570953" progId="">
                  <p:embed/>
                </p:oleObj>
              </mc:Choice>
              <mc:Fallback>
                <p:oleObj r:id="rId5" imgW="3842497" imgH="1570953" progId="">
                  <p:embed/>
                  <p:pic>
                    <p:nvPicPr>
                      <p:cNvPr id="0" name=""/>
                      <p:cNvPicPr/>
                      <p:nvPr/>
                    </p:nvPicPr>
                    <p:blipFill>
                      <a:blip r:embed="rId6"/>
                      <a:stretch>
                        <a:fillRect/>
                      </a:stretch>
                    </p:blipFill>
                    <p:spPr>
                      <a:xfrm>
                        <a:off x="670906" y="4976563"/>
                        <a:ext cx="3841750" cy="1571625"/>
                      </a:xfrm>
                      <a:prstGeom prst="rect">
                        <a:avLst/>
                      </a:prstGeom>
                    </p:spPr>
                  </p:pic>
                </p:oleObj>
              </mc:Fallback>
            </mc:AlternateContent>
          </a:graphicData>
        </a:graphic>
      </p:graphicFrame>
    </p:spTree>
    <p:extLst>
      <p:ext uri="{BB962C8B-B14F-4D97-AF65-F5344CB8AC3E}">
        <p14:creationId xmlns:p14="http://schemas.microsoft.com/office/powerpoint/2010/main" val="2069732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260350"/>
            <a:ext cx="6983413" cy="1152525"/>
          </a:xfrm>
        </p:spPr>
        <p:txBody>
          <a:bodyPr/>
          <a:lstStyle/>
          <a:p>
            <a:r>
              <a:rPr lang="en-US" sz="2400" dirty="0"/>
              <a:t>Christmas and Santa Clause—</a:t>
            </a:r>
            <a:br>
              <a:rPr lang="en-US" sz="2400" dirty="0"/>
            </a:br>
            <a:r>
              <a:rPr lang="en-US" sz="2400" dirty="0"/>
              <a:t>So many possibilities for this 4 stamp set…</a:t>
            </a:r>
            <a:endParaRPr lang="uk-UA" sz="2400" dirty="0"/>
          </a:p>
        </p:txBody>
      </p:sp>
      <p:sp>
        <p:nvSpPr>
          <p:cNvPr id="3" name="TextBox 2">
            <a:extLst>
              <a:ext uri="{FF2B5EF4-FFF2-40B4-BE49-F238E27FC236}">
                <a16:creationId xmlns:a16="http://schemas.microsoft.com/office/drawing/2014/main" id="{909E7B25-18D8-DFD7-5E54-2EADEAFAD919}"/>
              </a:ext>
            </a:extLst>
          </p:cNvPr>
          <p:cNvSpPr txBox="1"/>
          <p:nvPr/>
        </p:nvSpPr>
        <p:spPr>
          <a:xfrm>
            <a:off x="0" y="6597352"/>
            <a:ext cx="6444208" cy="276999"/>
          </a:xfrm>
          <a:prstGeom prst="rect">
            <a:avLst/>
          </a:prstGeom>
          <a:noFill/>
        </p:spPr>
        <p:txBody>
          <a:bodyPr wrap="square" rtlCol="0">
            <a:spAutoFit/>
          </a:bodyPr>
          <a:lstStyle/>
          <a:p>
            <a:r>
              <a:rPr lang="en-US" sz="1200" dirty="0"/>
              <a:t>2021 A Visit from St. Nick</a:t>
            </a:r>
          </a:p>
        </p:txBody>
      </p:sp>
      <p:pic>
        <p:nvPicPr>
          <p:cNvPr id="2" name="Picture 1">
            <a:extLst>
              <a:ext uri="{FF2B5EF4-FFF2-40B4-BE49-F238E27FC236}">
                <a16:creationId xmlns:a16="http://schemas.microsoft.com/office/drawing/2014/main" id="{4D972FCA-1FE3-9A9B-8EE8-15242C3215B2}"/>
              </a:ext>
            </a:extLst>
          </p:cNvPr>
          <p:cNvPicPr>
            <a:picLocks noChangeAspect="1"/>
          </p:cNvPicPr>
          <p:nvPr/>
        </p:nvPicPr>
        <p:blipFill>
          <a:blip r:embed="rId2"/>
          <a:stretch>
            <a:fillRect/>
          </a:stretch>
        </p:blipFill>
        <p:spPr>
          <a:xfrm>
            <a:off x="323528" y="2276872"/>
            <a:ext cx="4986960" cy="2834886"/>
          </a:xfrm>
          <a:prstGeom prst="rect">
            <a:avLst/>
          </a:prstGeom>
        </p:spPr>
      </p:pic>
      <p:pic>
        <p:nvPicPr>
          <p:cNvPr id="4" name="Picture 3">
            <a:extLst>
              <a:ext uri="{FF2B5EF4-FFF2-40B4-BE49-F238E27FC236}">
                <a16:creationId xmlns:a16="http://schemas.microsoft.com/office/drawing/2014/main" id="{C6ECFC6E-4553-A0FE-C233-DA28D5F0EC1F}"/>
              </a:ext>
            </a:extLst>
          </p:cNvPr>
          <p:cNvPicPr>
            <a:picLocks noChangeAspect="1"/>
          </p:cNvPicPr>
          <p:nvPr/>
        </p:nvPicPr>
        <p:blipFill>
          <a:blip r:embed="rId3"/>
          <a:stretch>
            <a:fillRect/>
          </a:stretch>
        </p:blipFill>
        <p:spPr>
          <a:xfrm>
            <a:off x="3834336" y="3762467"/>
            <a:ext cx="4986136" cy="2834885"/>
          </a:xfrm>
          <a:prstGeom prst="rect">
            <a:avLst/>
          </a:prstGeom>
        </p:spPr>
      </p:pic>
      <p:pic>
        <p:nvPicPr>
          <p:cNvPr id="7" name="Picture 6">
            <a:extLst>
              <a:ext uri="{FF2B5EF4-FFF2-40B4-BE49-F238E27FC236}">
                <a16:creationId xmlns:a16="http://schemas.microsoft.com/office/drawing/2014/main" id="{C6827502-ABD2-F820-0526-D2CB87ABA3EC}"/>
              </a:ext>
            </a:extLst>
          </p:cNvPr>
          <p:cNvPicPr>
            <a:picLocks noChangeAspect="1"/>
          </p:cNvPicPr>
          <p:nvPr/>
        </p:nvPicPr>
        <p:blipFill>
          <a:blip r:embed="rId4"/>
          <a:stretch>
            <a:fillRect/>
          </a:stretch>
        </p:blipFill>
        <p:spPr>
          <a:xfrm>
            <a:off x="5724128" y="1742377"/>
            <a:ext cx="2088232" cy="2678522"/>
          </a:xfrm>
          <a:prstGeom prst="rect">
            <a:avLst/>
          </a:prstGeom>
        </p:spPr>
      </p:pic>
    </p:spTree>
    <p:extLst>
      <p:ext uri="{BB962C8B-B14F-4D97-AF65-F5344CB8AC3E}">
        <p14:creationId xmlns:p14="http://schemas.microsoft.com/office/powerpoint/2010/main" val="115992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260350"/>
            <a:ext cx="6983413" cy="1152525"/>
          </a:xfrm>
        </p:spPr>
        <p:txBody>
          <a:bodyPr/>
          <a:lstStyle/>
          <a:p>
            <a:r>
              <a:rPr lang="en-US" sz="2400" dirty="0"/>
              <a:t>Note Santa stuck in the chimney and the reindeer laughing and shouting Ho </a:t>
            </a:r>
            <a:r>
              <a:rPr lang="en-US" sz="2400" dirty="0" err="1"/>
              <a:t>Ho</a:t>
            </a:r>
            <a:r>
              <a:rPr lang="en-US" sz="2400" dirty="0"/>
              <a:t> </a:t>
            </a:r>
            <a:r>
              <a:rPr lang="en-US" sz="2400" dirty="0" err="1"/>
              <a:t>Ho</a:t>
            </a:r>
            <a:r>
              <a:rPr lang="en-US" sz="2400" dirty="0"/>
              <a:t>. </a:t>
            </a:r>
            <a:endParaRPr lang="uk-UA" sz="2400" dirty="0"/>
          </a:p>
        </p:txBody>
      </p:sp>
      <p:sp>
        <p:nvSpPr>
          <p:cNvPr id="3" name="TextBox 2">
            <a:extLst>
              <a:ext uri="{FF2B5EF4-FFF2-40B4-BE49-F238E27FC236}">
                <a16:creationId xmlns:a16="http://schemas.microsoft.com/office/drawing/2014/main" id="{909E7B25-18D8-DFD7-5E54-2EADEAFAD919}"/>
              </a:ext>
            </a:extLst>
          </p:cNvPr>
          <p:cNvSpPr txBox="1"/>
          <p:nvPr/>
        </p:nvSpPr>
        <p:spPr>
          <a:xfrm>
            <a:off x="0" y="6597352"/>
            <a:ext cx="6444208" cy="276999"/>
          </a:xfrm>
          <a:prstGeom prst="rect">
            <a:avLst/>
          </a:prstGeom>
          <a:noFill/>
        </p:spPr>
        <p:txBody>
          <a:bodyPr wrap="square" rtlCol="0">
            <a:spAutoFit/>
          </a:bodyPr>
          <a:lstStyle/>
          <a:p>
            <a:r>
              <a:rPr lang="en-US" sz="1200" dirty="0"/>
              <a:t>2021 A Visit from St. Nick</a:t>
            </a:r>
          </a:p>
        </p:txBody>
      </p:sp>
      <p:pic>
        <p:nvPicPr>
          <p:cNvPr id="2" name="Picture 1">
            <a:extLst>
              <a:ext uri="{FF2B5EF4-FFF2-40B4-BE49-F238E27FC236}">
                <a16:creationId xmlns:a16="http://schemas.microsoft.com/office/drawing/2014/main" id="{5E37B300-6D97-3DA3-BABF-ED65DDBDE682}"/>
              </a:ext>
            </a:extLst>
          </p:cNvPr>
          <p:cNvPicPr>
            <a:picLocks noChangeAspect="1"/>
          </p:cNvPicPr>
          <p:nvPr/>
        </p:nvPicPr>
        <p:blipFill>
          <a:blip r:embed="rId2"/>
          <a:stretch>
            <a:fillRect/>
          </a:stretch>
        </p:blipFill>
        <p:spPr>
          <a:xfrm>
            <a:off x="322720" y="2276872"/>
            <a:ext cx="4328534" cy="2493480"/>
          </a:xfrm>
          <a:prstGeom prst="rect">
            <a:avLst/>
          </a:prstGeom>
        </p:spPr>
      </p:pic>
      <p:pic>
        <p:nvPicPr>
          <p:cNvPr id="4" name="Picture 3">
            <a:extLst>
              <a:ext uri="{FF2B5EF4-FFF2-40B4-BE49-F238E27FC236}">
                <a16:creationId xmlns:a16="http://schemas.microsoft.com/office/drawing/2014/main" id="{92B5173A-E152-2D66-5FA6-20A815BA6A31}"/>
              </a:ext>
            </a:extLst>
          </p:cNvPr>
          <p:cNvPicPr>
            <a:picLocks noChangeAspect="1"/>
          </p:cNvPicPr>
          <p:nvPr/>
        </p:nvPicPr>
        <p:blipFill>
          <a:blip r:embed="rId3"/>
          <a:stretch>
            <a:fillRect/>
          </a:stretch>
        </p:blipFill>
        <p:spPr>
          <a:xfrm>
            <a:off x="4763630" y="4340905"/>
            <a:ext cx="4035101" cy="2277077"/>
          </a:xfrm>
          <a:prstGeom prst="rect">
            <a:avLst/>
          </a:prstGeom>
        </p:spPr>
      </p:pic>
      <p:pic>
        <p:nvPicPr>
          <p:cNvPr id="5" name="Picture 4">
            <a:extLst>
              <a:ext uri="{FF2B5EF4-FFF2-40B4-BE49-F238E27FC236}">
                <a16:creationId xmlns:a16="http://schemas.microsoft.com/office/drawing/2014/main" id="{E37CC9CD-8FD5-99CB-5EE7-608317213EC4}"/>
              </a:ext>
            </a:extLst>
          </p:cNvPr>
          <p:cNvPicPr>
            <a:picLocks noChangeAspect="1"/>
          </p:cNvPicPr>
          <p:nvPr/>
        </p:nvPicPr>
        <p:blipFill>
          <a:blip r:embed="rId4"/>
          <a:stretch>
            <a:fillRect/>
          </a:stretch>
        </p:blipFill>
        <p:spPr>
          <a:xfrm>
            <a:off x="4773936" y="1916832"/>
            <a:ext cx="4057650" cy="2274257"/>
          </a:xfrm>
          <a:prstGeom prst="rect">
            <a:avLst/>
          </a:prstGeom>
        </p:spPr>
      </p:pic>
      <p:graphicFrame>
        <p:nvGraphicFramePr>
          <p:cNvPr id="6" name="Object 5">
            <a:extLst>
              <a:ext uri="{FF2B5EF4-FFF2-40B4-BE49-F238E27FC236}">
                <a16:creationId xmlns:a16="http://schemas.microsoft.com/office/drawing/2014/main" id="{EF09C053-6734-5F0F-A66A-CEDD00C216F3}"/>
              </a:ext>
            </a:extLst>
          </p:cNvPr>
          <p:cNvGraphicFramePr>
            <a:graphicFrameLocks noChangeAspect="1"/>
          </p:cNvGraphicFramePr>
          <p:nvPr>
            <p:extLst>
              <p:ext uri="{D42A27DB-BD31-4B8C-83A1-F6EECF244321}">
                <p14:modId xmlns:p14="http://schemas.microsoft.com/office/powerpoint/2010/main" val="777720713"/>
              </p:ext>
            </p:extLst>
          </p:nvPr>
        </p:nvGraphicFramePr>
        <p:xfrm>
          <a:off x="526013" y="4874677"/>
          <a:ext cx="3921947" cy="1618350"/>
        </p:xfrm>
        <a:graphic>
          <a:graphicData uri="http://schemas.openxmlformats.org/presentationml/2006/ole">
            <mc:AlternateContent xmlns:mc="http://schemas.openxmlformats.org/markup-compatibility/2006">
              <mc:Choice xmlns:v="urn:schemas-microsoft-com:vml" Requires="v">
                <p:oleObj r:id="rId5" imgW="3415553" imgH="1408916" progId="">
                  <p:embed/>
                </p:oleObj>
              </mc:Choice>
              <mc:Fallback>
                <p:oleObj r:id="rId5" imgW="3415553" imgH="1408916" progId="">
                  <p:embed/>
                  <p:pic>
                    <p:nvPicPr>
                      <p:cNvPr id="0" name=""/>
                      <p:cNvPicPr/>
                      <p:nvPr/>
                    </p:nvPicPr>
                    <p:blipFill>
                      <a:blip r:embed="rId6"/>
                      <a:stretch>
                        <a:fillRect/>
                      </a:stretch>
                    </p:blipFill>
                    <p:spPr>
                      <a:xfrm>
                        <a:off x="526013" y="4874677"/>
                        <a:ext cx="3921947" cy="1618350"/>
                      </a:xfrm>
                      <a:prstGeom prst="rect">
                        <a:avLst/>
                      </a:prstGeom>
                    </p:spPr>
                  </p:pic>
                </p:oleObj>
              </mc:Fallback>
            </mc:AlternateContent>
          </a:graphicData>
        </a:graphic>
      </p:graphicFrame>
    </p:spTree>
    <p:extLst>
      <p:ext uri="{BB962C8B-B14F-4D97-AF65-F5344CB8AC3E}">
        <p14:creationId xmlns:p14="http://schemas.microsoft.com/office/powerpoint/2010/main" val="1307682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260350"/>
            <a:ext cx="6983413" cy="1152525"/>
          </a:xfrm>
        </p:spPr>
        <p:txBody>
          <a:bodyPr/>
          <a:lstStyle/>
          <a:p>
            <a:r>
              <a:rPr lang="en-US" sz="2400" dirty="0"/>
              <a:t>Who doesn’t like a monster movie?  This 1997 set of 5 was released for Stamp Collecting Month—now a dead USPS ‘celebration.’</a:t>
            </a:r>
            <a:endParaRPr lang="uk-UA" sz="2400" dirty="0"/>
          </a:p>
        </p:txBody>
      </p:sp>
      <p:sp>
        <p:nvSpPr>
          <p:cNvPr id="3" name="TextBox 2">
            <a:extLst>
              <a:ext uri="{FF2B5EF4-FFF2-40B4-BE49-F238E27FC236}">
                <a16:creationId xmlns:a16="http://schemas.microsoft.com/office/drawing/2014/main" id="{909E7B25-18D8-DFD7-5E54-2EADEAFAD919}"/>
              </a:ext>
            </a:extLst>
          </p:cNvPr>
          <p:cNvSpPr txBox="1"/>
          <p:nvPr/>
        </p:nvSpPr>
        <p:spPr>
          <a:xfrm>
            <a:off x="0" y="6597352"/>
            <a:ext cx="6444208" cy="276999"/>
          </a:xfrm>
          <a:prstGeom prst="rect">
            <a:avLst/>
          </a:prstGeom>
          <a:noFill/>
        </p:spPr>
        <p:txBody>
          <a:bodyPr wrap="square" rtlCol="0">
            <a:spAutoFit/>
          </a:bodyPr>
          <a:lstStyle/>
          <a:p>
            <a:r>
              <a:rPr lang="en-US" sz="1200" dirty="0"/>
              <a:t>1997 Classic Movie Monsters</a:t>
            </a:r>
          </a:p>
        </p:txBody>
      </p:sp>
      <p:pic>
        <p:nvPicPr>
          <p:cNvPr id="2" name="Picture 1">
            <a:extLst>
              <a:ext uri="{FF2B5EF4-FFF2-40B4-BE49-F238E27FC236}">
                <a16:creationId xmlns:a16="http://schemas.microsoft.com/office/drawing/2014/main" id="{391DE81C-BE7F-BC99-66B9-1C9894BAD340}"/>
              </a:ext>
            </a:extLst>
          </p:cNvPr>
          <p:cNvPicPr>
            <a:picLocks noChangeAspect="1"/>
          </p:cNvPicPr>
          <p:nvPr/>
        </p:nvPicPr>
        <p:blipFill>
          <a:blip r:embed="rId2"/>
          <a:stretch>
            <a:fillRect/>
          </a:stretch>
        </p:blipFill>
        <p:spPr>
          <a:xfrm>
            <a:off x="323528" y="2227984"/>
            <a:ext cx="4346825" cy="2402032"/>
          </a:xfrm>
          <a:prstGeom prst="rect">
            <a:avLst/>
          </a:prstGeom>
        </p:spPr>
      </p:pic>
      <p:pic>
        <p:nvPicPr>
          <p:cNvPr id="4" name="Picture 3">
            <a:extLst>
              <a:ext uri="{FF2B5EF4-FFF2-40B4-BE49-F238E27FC236}">
                <a16:creationId xmlns:a16="http://schemas.microsoft.com/office/drawing/2014/main" id="{3F4191ED-9387-624C-29DE-4C652FDB15F6}"/>
              </a:ext>
            </a:extLst>
          </p:cNvPr>
          <p:cNvPicPr>
            <a:picLocks noChangeAspect="1"/>
          </p:cNvPicPr>
          <p:nvPr/>
        </p:nvPicPr>
        <p:blipFill>
          <a:blip r:embed="rId3"/>
          <a:stretch>
            <a:fillRect/>
          </a:stretch>
        </p:blipFill>
        <p:spPr>
          <a:xfrm>
            <a:off x="2365308" y="4134536"/>
            <a:ext cx="4273666" cy="2469094"/>
          </a:xfrm>
          <a:prstGeom prst="rect">
            <a:avLst/>
          </a:prstGeom>
        </p:spPr>
      </p:pic>
      <p:pic>
        <p:nvPicPr>
          <p:cNvPr id="5" name="Picture 4">
            <a:extLst>
              <a:ext uri="{FF2B5EF4-FFF2-40B4-BE49-F238E27FC236}">
                <a16:creationId xmlns:a16="http://schemas.microsoft.com/office/drawing/2014/main" id="{D94F9737-E55D-607F-C685-B6153749717E}"/>
              </a:ext>
            </a:extLst>
          </p:cNvPr>
          <p:cNvPicPr>
            <a:picLocks noChangeAspect="1"/>
          </p:cNvPicPr>
          <p:nvPr/>
        </p:nvPicPr>
        <p:blipFill>
          <a:blip r:embed="rId4"/>
          <a:stretch>
            <a:fillRect/>
          </a:stretch>
        </p:blipFill>
        <p:spPr>
          <a:xfrm>
            <a:off x="4788025" y="1744517"/>
            <a:ext cx="4032448" cy="2260548"/>
          </a:xfrm>
          <a:prstGeom prst="rect">
            <a:avLst/>
          </a:prstGeom>
        </p:spPr>
      </p:pic>
      <p:graphicFrame>
        <p:nvGraphicFramePr>
          <p:cNvPr id="6" name="Object 5">
            <a:extLst>
              <a:ext uri="{FF2B5EF4-FFF2-40B4-BE49-F238E27FC236}">
                <a16:creationId xmlns:a16="http://schemas.microsoft.com/office/drawing/2014/main" id="{3093DE42-BEE2-FBC2-2539-41BB5711D312}"/>
              </a:ext>
            </a:extLst>
          </p:cNvPr>
          <p:cNvGraphicFramePr>
            <a:graphicFrameLocks noChangeAspect="1"/>
          </p:cNvGraphicFramePr>
          <p:nvPr>
            <p:extLst>
              <p:ext uri="{D42A27DB-BD31-4B8C-83A1-F6EECF244321}">
                <p14:modId xmlns:p14="http://schemas.microsoft.com/office/powerpoint/2010/main" val="1278561488"/>
              </p:ext>
            </p:extLst>
          </p:nvPr>
        </p:nvGraphicFramePr>
        <p:xfrm>
          <a:off x="6833739" y="4134536"/>
          <a:ext cx="1986733" cy="2462816"/>
        </p:xfrm>
        <a:graphic>
          <a:graphicData uri="http://schemas.openxmlformats.org/presentationml/2006/ole">
            <mc:AlternateContent xmlns:mc="http://schemas.openxmlformats.org/markup-compatibility/2006">
              <mc:Choice xmlns:v="urn:schemas-microsoft-com:vml" Requires="v">
                <p:oleObj r:id="rId5" imgW="2066141" imgH="2561665" progId="">
                  <p:embed/>
                </p:oleObj>
              </mc:Choice>
              <mc:Fallback>
                <p:oleObj r:id="rId5" imgW="2066141" imgH="2561665" progId="">
                  <p:embed/>
                  <p:pic>
                    <p:nvPicPr>
                      <p:cNvPr id="0" name=""/>
                      <p:cNvPicPr/>
                      <p:nvPr/>
                    </p:nvPicPr>
                    <p:blipFill>
                      <a:blip r:embed="rId6"/>
                      <a:stretch>
                        <a:fillRect/>
                      </a:stretch>
                    </p:blipFill>
                    <p:spPr>
                      <a:xfrm>
                        <a:off x="6833739" y="4134536"/>
                        <a:ext cx="1986733" cy="2462816"/>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3CBBAF2E-358C-D2C8-5ECD-EB190E1B5659}"/>
              </a:ext>
            </a:extLst>
          </p:cNvPr>
          <p:cNvSpPr txBox="1"/>
          <p:nvPr/>
        </p:nvSpPr>
        <p:spPr>
          <a:xfrm>
            <a:off x="179512" y="4717805"/>
            <a:ext cx="2185796" cy="1892826"/>
          </a:xfrm>
          <a:prstGeom prst="rect">
            <a:avLst/>
          </a:prstGeom>
          <a:noFill/>
        </p:spPr>
        <p:txBody>
          <a:bodyPr wrap="square" rtlCol="0">
            <a:spAutoFit/>
          </a:bodyPr>
          <a:lstStyle/>
          <a:p>
            <a:pPr algn="ctr"/>
            <a:r>
              <a:rPr lang="en-US" sz="1300" dirty="0"/>
              <a:t>All five stamps also display secret images when used with the USPS Stamp Decoder referenced earlier- opera masks, bats, lightning bolts, Egyptian deities and howling wolves.</a:t>
            </a:r>
          </a:p>
        </p:txBody>
      </p:sp>
    </p:spTree>
    <p:extLst>
      <p:ext uri="{BB962C8B-B14F-4D97-AF65-F5344CB8AC3E}">
        <p14:creationId xmlns:p14="http://schemas.microsoft.com/office/powerpoint/2010/main" val="2746433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260350"/>
            <a:ext cx="6983413" cy="1152525"/>
          </a:xfrm>
        </p:spPr>
        <p:txBody>
          <a:bodyPr/>
          <a:lstStyle/>
          <a:p>
            <a:r>
              <a:rPr lang="en-US" sz="2400" dirty="0"/>
              <a:t>That’s a wrap – like a director says when a movie is finished.  Did you get that one?</a:t>
            </a:r>
            <a:endParaRPr lang="uk-UA" sz="2400" dirty="0"/>
          </a:p>
        </p:txBody>
      </p:sp>
      <p:sp>
        <p:nvSpPr>
          <p:cNvPr id="3" name="TextBox 2">
            <a:extLst>
              <a:ext uri="{FF2B5EF4-FFF2-40B4-BE49-F238E27FC236}">
                <a16:creationId xmlns:a16="http://schemas.microsoft.com/office/drawing/2014/main" id="{909E7B25-18D8-DFD7-5E54-2EADEAFAD919}"/>
              </a:ext>
            </a:extLst>
          </p:cNvPr>
          <p:cNvSpPr txBox="1"/>
          <p:nvPr/>
        </p:nvSpPr>
        <p:spPr>
          <a:xfrm>
            <a:off x="0" y="6597352"/>
            <a:ext cx="6444208" cy="276999"/>
          </a:xfrm>
          <a:prstGeom prst="rect">
            <a:avLst/>
          </a:prstGeom>
          <a:noFill/>
        </p:spPr>
        <p:txBody>
          <a:bodyPr wrap="square" rtlCol="0">
            <a:spAutoFit/>
          </a:bodyPr>
          <a:lstStyle/>
          <a:p>
            <a:r>
              <a:rPr lang="en-US" sz="1200" dirty="0"/>
              <a:t>1997 Classic Movie Monsters</a:t>
            </a:r>
          </a:p>
        </p:txBody>
      </p:sp>
      <p:pic>
        <p:nvPicPr>
          <p:cNvPr id="2" name="Picture 1">
            <a:extLst>
              <a:ext uri="{FF2B5EF4-FFF2-40B4-BE49-F238E27FC236}">
                <a16:creationId xmlns:a16="http://schemas.microsoft.com/office/drawing/2014/main" id="{7FCD9234-151D-77FC-DDAE-0E507C654B35}"/>
              </a:ext>
            </a:extLst>
          </p:cNvPr>
          <p:cNvPicPr>
            <a:picLocks noChangeAspect="1"/>
          </p:cNvPicPr>
          <p:nvPr/>
        </p:nvPicPr>
        <p:blipFill>
          <a:blip r:embed="rId4"/>
          <a:stretch>
            <a:fillRect/>
          </a:stretch>
        </p:blipFill>
        <p:spPr>
          <a:xfrm>
            <a:off x="331144" y="2276873"/>
            <a:ext cx="4852837" cy="2592288"/>
          </a:xfrm>
          <a:prstGeom prst="rect">
            <a:avLst/>
          </a:prstGeom>
        </p:spPr>
      </p:pic>
      <p:pic>
        <p:nvPicPr>
          <p:cNvPr id="4" name="Picture 3">
            <a:extLst>
              <a:ext uri="{FF2B5EF4-FFF2-40B4-BE49-F238E27FC236}">
                <a16:creationId xmlns:a16="http://schemas.microsoft.com/office/drawing/2014/main" id="{3BE7048B-85B7-CD2E-81C8-40E9086AD0C9}"/>
              </a:ext>
            </a:extLst>
          </p:cNvPr>
          <p:cNvPicPr>
            <a:picLocks noChangeAspect="1"/>
          </p:cNvPicPr>
          <p:nvPr/>
        </p:nvPicPr>
        <p:blipFill>
          <a:blip r:embed="rId5"/>
          <a:stretch>
            <a:fillRect/>
          </a:stretch>
        </p:blipFill>
        <p:spPr>
          <a:xfrm>
            <a:off x="4644008" y="4005064"/>
            <a:ext cx="4168848" cy="2592288"/>
          </a:xfrm>
          <a:prstGeom prst="rect">
            <a:avLst/>
          </a:prstGeom>
        </p:spPr>
      </p:pic>
      <p:pic>
        <p:nvPicPr>
          <p:cNvPr id="5" name="Picture 4">
            <a:extLst>
              <a:ext uri="{FF2B5EF4-FFF2-40B4-BE49-F238E27FC236}">
                <a16:creationId xmlns:a16="http://schemas.microsoft.com/office/drawing/2014/main" id="{1868C26B-6AE1-EFA5-273C-8D3B7DBF8A0A}"/>
              </a:ext>
            </a:extLst>
          </p:cNvPr>
          <p:cNvPicPr>
            <a:picLocks noChangeAspect="1"/>
          </p:cNvPicPr>
          <p:nvPr/>
        </p:nvPicPr>
        <p:blipFill>
          <a:blip r:embed="rId6"/>
          <a:stretch>
            <a:fillRect/>
          </a:stretch>
        </p:blipFill>
        <p:spPr>
          <a:xfrm>
            <a:off x="5302250" y="2741590"/>
            <a:ext cx="3510606" cy="954446"/>
          </a:xfrm>
          <a:prstGeom prst="rect">
            <a:avLst/>
          </a:prstGeom>
        </p:spPr>
      </p:pic>
      <p:pic>
        <p:nvPicPr>
          <p:cNvPr id="11" name="roger-ebert-film-critic">
            <a:hlinkClick r:id="" action="ppaction://media"/>
            <a:extLst>
              <a:ext uri="{FF2B5EF4-FFF2-40B4-BE49-F238E27FC236}">
                <a16:creationId xmlns:a16="http://schemas.microsoft.com/office/drawing/2014/main" id="{A3BF90C8-D059-F93C-964E-697385BCFA2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07456" y="4977172"/>
            <a:ext cx="2160240" cy="1620180"/>
          </a:xfrm>
          <a:prstGeom prst="rect">
            <a:avLst/>
          </a:prstGeom>
        </p:spPr>
      </p:pic>
    </p:spTree>
    <p:extLst>
      <p:ext uri="{BB962C8B-B14F-4D97-AF65-F5344CB8AC3E}">
        <p14:creationId xmlns:p14="http://schemas.microsoft.com/office/powerpoint/2010/main" val="143053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00"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Rectangle 3"/>
          <p:cNvSpPr>
            <a:spLocks noGrp="1" noChangeArrowheads="1"/>
          </p:cNvSpPr>
          <p:nvPr>
            <p:ph type="body" idx="1"/>
          </p:nvPr>
        </p:nvSpPr>
        <p:spPr>
          <a:xfrm>
            <a:off x="1908175" y="260648"/>
            <a:ext cx="6911975" cy="6480720"/>
          </a:xfrm>
        </p:spPr>
        <p:txBody>
          <a:bodyPr/>
          <a:lstStyle/>
          <a:p>
            <a:pPr marL="0" indent="0" algn="ctr">
              <a:buNone/>
            </a:pPr>
            <a:r>
              <a:rPr lang="en-US" altLang="ko-KR" sz="4000" b="1" dirty="0">
                <a:latin typeface="+mj-lt"/>
                <a:ea typeface="굴림" charset="-127"/>
              </a:rPr>
              <a:t>By now </a:t>
            </a:r>
            <a:r>
              <a:rPr lang="en-US" altLang="ko-KR" sz="4000" b="1" u="sng" dirty="0">
                <a:latin typeface="+mj-lt"/>
                <a:ea typeface="굴림" charset="-127"/>
              </a:rPr>
              <a:t>you</a:t>
            </a:r>
            <a:r>
              <a:rPr lang="en-US" altLang="ko-KR" sz="4000" b="1" dirty="0">
                <a:latin typeface="+mj-lt"/>
                <a:ea typeface="굴림" charset="-127"/>
              </a:rPr>
              <a:t> should</a:t>
            </a:r>
          </a:p>
          <a:p>
            <a:pPr marL="0" indent="0" algn="ctr">
              <a:buNone/>
            </a:pPr>
            <a:r>
              <a:rPr lang="en-US" altLang="ko-KR" sz="4000" b="1" dirty="0">
                <a:latin typeface="+mj-lt"/>
                <a:ea typeface="굴림" charset="-127"/>
              </a:rPr>
              <a:t>be laughing your…</a:t>
            </a:r>
          </a:p>
          <a:p>
            <a:pPr marL="0" indent="0" algn="ctr">
              <a:buNone/>
            </a:pPr>
            <a:endParaRPr lang="en-US" altLang="ko-KR" sz="4800" b="1" dirty="0">
              <a:ea typeface="굴림" charset="-127"/>
            </a:endParaRPr>
          </a:p>
          <a:p>
            <a:pPr marL="0" indent="0" algn="ctr">
              <a:buNone/>
            </a:pPr>
            <a:endParaRPr lang="en-US" altLang="ko-KR" sz="4800" b="1" dirty="0">
              <a:ea typeface="굴림" charset="-127"/>
            </a:endParaRPr>
          </a:p>
          <a:p>
            <a:pPr marL="0" indent="0" algn="ctr">
              <a:buNone/>
            </a:pPr>
            <a:endParaRPr lang="en-US" altLang="ko-KR" sz="4800" b="1" dirty="0">
              <a:ea typeface="굴림" charset="-127"/>
            </a:endParaRPr>
          </a:p>
          <a:p>
            <a:pPr marL="0" indent="0" algn="ctr">
              <a:buNone/>
            </a:pPr>
            <a:endParaRPr lang="en-US" altLang="ko-KR" sz="400" b="1" dirty="0">
              <a:ea typeface="굴림" charset="-127"/>
            </a:endParaRPr>
          </a:p>
          <a:p>
            <a:pPr marL="0" indent="0" algn="ctr">
              <a:buNone/>
            </a:pPr>
            <a:endParaRPr lang="en-US" altLang="ko-KR" sz="400" b="1" dirty="0">
              <a:ea typeface="굴림" charset="-127"/>
            </a:endParaRPr>
          </a:p>
          <a:p>
            <a:pPr marL="0" indent="0" algn="ctr">
              <a:buNone/>
            </a:pPr>
            <a:endParaRPr lang="en-US" altLang="ko-KR" sz="400" b="1" dirty="0">
              <a:ea typeface="굴림" charset="-127"/>
            </a:endParaRPr>
          </a:p>
          <a:p>
            <a:pPr marL="0" indent="0" algn="ctr">
              <a:buNone/>
            </a:pPr>
            <a:endParaRPr lang="en-US" altLang="ko-KR" sz="400" b="1" dirty="0">
              <a:ea typeface="굴림" charset="-127"/>
            </a:endParaRPr>
          </a:p>
          <a:p>
            <a:pPr marL="0" indent="0" algn="ctr">
              <a:buNone/>
            </a:pPr>
            <a:endParaRPr lang="en-US" altLang="ko-KR" sz="400" b="1" dirty="0">
              <a:ea typeface="굴림" charset="-127"/>
            </a:endParaRPr>
          </a:p>
          <a:p>
            <a:pPr marL="0" indent="0" algn="ctr">
              <a:buNone/>
            </a:pPr>
            <a:endParaRPr lang="en-US" altLang="ko-KR" sz="400" b="1" dirty="0">
              <a:ea typeface="굴림" charset="-127"/>
            </a:endParaRPr>
          </a:p>
          <a:p>
            <a:pPr marL="0" indent="0" algn="ctr">
              <a:buNone/>
            </a:pPr>
            <a:endParaRPr lang="en-US" altLang="ko-KR" sz="400" b="1" dirty="0">
              <a:ea typeface="굴림" charset="-127"/>
            </a:endParaRPr>
          </a:p>
          <a:p>
            <a:pPr marL="0" indent="0" algn="ctr">
              <a:buNone/>
            </a:pPr>
            <a:r>
              <a:rPr lang="en-US" altLang="ko-KR" sz="4000" b="1" dirty="0">
                <a:latin typeface="+mj-lt"/>
                <a:ea typeface="굴림" charset="-127"/>
              </a:rPr>
              <a:t>off!</a:t>
            </a:r>
          </a:p>
          <a:p>
            <a:pPr marL="0" indent="0" algn="ctr">
              <a:buNone/>
            </a:pPr>
            <a:r>
              <a:rPr lang="en-US" altLang="ko-KR" sz="4000" b="1" dirty="0">
                <a:latin typeface="+mj-lt"/>
                <a:ea typeface="굴림" charset="-127"/>
              </a:rPr>
              <a:t>Thanks for Watching!</a:t>
            </a:r>
          </a:p>
          <a:p>
            <a:pPr marL="0" indent="0" algn="ctr">
              <a:buNone/>
            </a:pPr>
            <a:endParaRPr lang="en-US" altLang="ko-KR" sz="1600" b="1" dirty="0">
              <a:latin typeface="+mj-lt"/>
              <a:ea typeface="굴림" charset="-127"/>
            </a:endParaRPr>
          </a:p>
          <a:p>
            <a:pPr marL="0" indent="0" algn="r">
              <a:buNone/>
            </a:pPr>
            <a:r>
              <a:rPr lang="en-US" sz="1200" dirty="0">
                <a:latin typeface="+mj-lt"/>
                <a:ea typeface="굴림" charset="-127"/>
              </a:rPr>
              <a:t>  Background template by poweredtemplate.com</a:t>
            </a:r>
            <a:endParaRPr lang="en-US" sz="1200" dirty="0">
              <a:latin typeface="+mj-lt"/>
            </a:endParaRPr>
          </a:p>
        </p:txBody>
      </p:sp>
      <p:pic>
        <p:nvPicPr>
          <p:cNvPr id="4" name="Picture 3">
            <a:extLst>
              <a:ext uri="{FF2B5EF4-FFF2-40B4-BE49-F238E27FC236}">
                <a16:creationId xmlns:a16="http://schemas.microsoft.com/office/drawing/2014/main" id="{9C197195-EDB9-CFE0-8820-0D3E3D065C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8004" y="1844824"/>
            <a:ext cx="5152316" cy="2901079"/>
          </a:xfrm>
          <a:prstGeom prst="rect">
            <a:avLst/>
          </a:prstGeom>
        </p:spPr>
      </p:pic>
      <p:graphicFrame>
        <p:nvGraphicFramePr>
          <p:cNvPr id="2" name="Object 1">
            <a:extLst>
              <a:ext uri="{FF2B5EF4-FFF2-40B4-BE49-F238E27FC236}">
                <a16:creationId xmlns:a16="http://schemas.microsoft.com/office/drawing/2014/main" id="{972FC594-D69B-8A7B-67EF-22F4FA51E476}"/>
              </a:ext>
            </a:extLst>
          </p:cNvPr>
          <p:cNvGraphicFramePr>
            <a:graphicFrameLocks noChangeAspect="1"/>
          </p:cNvGraphicFramePr>
          <p:nvPr>
            <p:extLst>
              <p:ext uri="{D42A27DB-BD31-4B8C-83A1-F6EECF244321}">
                <p14:modId xmlns:p14="http://schemas.microsoft.com/office/powerpoint/2010/main" val="3237055347"/>
              </p:ext>
            </p:extLst>
          </p:nvPr>
        </p:nvGraphicFramePr>
        <p:xfrm>
          <a:off x="200249" y="260648"/>
          <a:ext cx="2355527" cy="2057426"/>
        </p:xfrm>
        <a:graphic>
          <a:graphicData uri="http://schemas.openxmlformats.org/presentationml/2006/ole">
            <mc:AlternateContent xmlns:mc="http://schemas.openxmlformats.org/markup-compatibility/2006">
              <mc:Choice xmlns:v="urn:schemas-microsoft-com:vml" Requires="v">
                <p:oleObj r:id="rId3" imgW="2430892" imgH="2170019" progId="">
                  <p:embed/>
                </p:oleObj>
              </mc:Choice>
              <mc:Fallback>
                <p:oleObj r:id="rId3" imgW="2430892" imgH="2170019" progId="">
                  <p:embed/>
                  <p:pic>
                    <p:nvPicPr>
                      <p:cNvPr id="0" name=""/>
                      <p:cNvPicPr/>
                      <p:nvPr/>
                    </p:nvPicPr>
                    <p:blipFill>
                      <a:blip r:embed="rId4"/>
                      <a:stretch>
                        <a:fillRect/>
                      </a:stretch>
                    </p:blipFill>
                    <p:spPr>
                      <a:xfrm>
                        <a:off x="200249" y="260648"/>
                        <a:ext cx="2355527" cy="2057426"/>
                      </a:xfrm>
                      <a:prstGeom prst="rect">
                        <a:avLst/>
                      </a:prstGeom>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260350"/>
            <a:ext cx="6983413" cy="1152525"/>
          </a:xfrm>
        </p:spPr>
        <p:txBody>
          <a:bodyPr/>
          <a:lstStyle/>
          <a:p>
            <a:r>
              <a:rPr lang="en-US" sz="2400" dirty="0"/>
              <a:t>My “standard” FDC and commemorative covers can be viewed on my web site.</a:t>
            </a:r>
            <a:endParaRPr lang="uk-UA" sz="2400" dirty="0"/>
          </a:p>
        </p:txBody>
      </p:sp>
      <p:pic>
        <p:nvPicPr>
          <p:cNvPr id="2" name="Picture 1">
            <a:extLst>
              <a:ext uri="{FF2B5EF4-FFF2-40B4-BE49-F238E27FC236}">
                <a16:creationId xmlns:a16="http://schemas.microsoft.com/office/drawing/2014/main" id="{F4E30713-F2F0-5516-ACEA-E5AF41A063DA}"/>
              </a:ext>
            </a:extLst>
          </p:cNvPr>
          <p:cNvPicPr>
            <a:picLocks noChangeAspect="1"/>
          </p:cNvPicPr>
          <p:nvPr/>
        </p:nvPicPr>
        <p:blipFill>
          <a:blip r:embed="rId2"/>
          <a:stretch>
            <a:fillRect/>
          </a:stretch>
        </p:blipFill>
        <p:spPr>
          <a:xfrm>
            <a:off x="5436096" y="1916832"/>
            <a:ext cx="3368154" cy="4680818"/>
          </a:xfrm>
          <a:prstGeom prst="rect">
            <a:avLst/>
          </a:prstGeom>
        </p:spPr>
      </p:pic>
      <p:pic>
        <p:nvPicPr>
          <p:cNvPr id="4" name="Picture 3">
            <a:extLst>
              <a:ext uri="{FF2B5EF4-FFF2-40B4-BE49-F238E27FC236}">
                <a16:creationId xmlns:a16="http://schemas.microsoft.com/office/drawing/2014/main" id="{437971EC-386D-EB6F-1304-4F90A0BE7CEE}"/>
              </a:ext>
            </a:extLst>
          </p:cNvPr>
          <p:cNvPicPr>
            <a:picLocks noChangeAspect="1"/>
          </p:cNvPicPr>
          <p:nvPr/>
        </p:nvPicPr>
        <p:blipFill>
          <a:blip r:embed="rId3"/>
          <a:stretch>
            <a:fillRect/>
          </a:stretch>
        </p:blipFill>
        <p:spPr>
          <a:xfrm>
            <a:off x="341650" y="2492896"/>
            <a:ext cx="4817990" cy="3744416"/>
          </a:xfrm>
          <a:prstGeom prst="rect">
            <a:avLst/>
          </a:prstGeom>
        </p:spPr>
      </p:pic>
      <p:sp>
        <p:nvSpPr>
          <p:cNvPr id="5" name="TextBox 4">
            <a:extLst>
              <a:ext uri="{FF2B5EF4-FFF2-40B4-BE49-F238E27FC236}">
                <a16:creationId xmlns:a16="http://schemas.microsoft.com/office/drawing/2014/main" id="{5F458A25-CA62-E392-C6EA-DA8A80384A83}"/>
              </a:ext>
            </a:extLst>
          </p:cNvPr>
          <p:cNvSpPr txBox="1"/>
          <p:nvPr/>
        </p:nvSpPr>
        <p:spPr>
          <a:xfrm>
            <a:off x="1066568" y="6289873"/>
            <a:ext cx="3368154" cy="307777"/>
          </a:xfrm>
          <a:prstGeom prst="rect">
            <a:avLst/>
          </a:prstGeom>
          <a:noFill/>
        </p:spPr>
        <p:txBody>
          <a:bodyPr wrap="square" rtlCol="0">
            <a:spAutoFit/>
          </a:bodyPr>
          <a:lstStyle/>
          <a:p>
            <a:r>
              <a:rPr lang="en-US" sz="1400" dirty="0"/>
              <a:t>http://www.armstrongcachets.com</a:t>
            </a:r>
          </a:p>
        </p:txBody>
      </p:sp>
    </p:spTree>
    <p:extLst>
      <p:ext uri="{BB962C8B-B14F-4D97-AF65-F5344CB8AC3E}">
        <p14:creationId xmlns:p14="http://schemas.microsoft.com/office/powerpoint/2010/main" val="3926811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260350"/>
            <a:ext cx="6983413" cy="1152525"/>
          </a:xfrm>
        </p:spPr>
        <p:txBody>
          <a:bodyPr/>
          <a:lstStyle/>
          <a:p>
            <a:r>
              <a:rPr lang="en-US" sz="2400" dirty="0"/>
              <a:t>Florida has so many iconic symbols.  I used several of them in the stamps and cachet to highlight the unique Miami cancel’s design.</a:t>
            </a:r>
            <a:endParaRPr lang="uk-UA" sz="2400" dirty="0"/>
          </a:p>
        </p:txBody>
      </p:sp>
      <p:pic>
        <p:nvPicPr>
          <p:cNvPr id="2" name="Picture 1">
            <a:extLst>
              <a:ext uri="{FF2B5EF4-FFF2-40B4-BE49-F238E27FC236}">
                <a16:creationId xmlns:a16="http://schemas.microsoft.com/office/drawing/2014/main" id="{74E9EE22-6D0D-3C41-205B-E1F4C4DBAE86}"/>
              </a:ext>
            </a:extLst>
          </p:cNvPr>
          <p:cNvPicPr>
            <a:picLocks noChangeAspect="1"/>
          </p:cNvPicPr>
          <p:nvPr/>
        </p:nvPicPr>
        <p:blipFill>
          <a:blip r:embed="rId2"/>
          <a:stretch>
            <a:fillRect/>
          </a:stretch>
        </p:blipFill>
        <p:spPr>
          <a:xfrm>
            <a:off x="447811" y="2321332"/>
            <a:ext cx="8248378" cy="3593936"/>
          </a:xfrm>
          <a:prstGeom prst="rect">
            <a:avLst/>
          </a:prstGeom>
          <a:ln w="9525">
            <a:solidFill>
              <a:schemeClr val="accent1"/>
            </a:solidFill>
          </a:ln>
        </p:spPr>
      </p:pic>
      <p:sp>
        <p:nvSpPr>
          <p:cNvPr id="3" name="TextBox 2">
            <a:extLst>
              <a:ext uri="{FF2B5EF4-FFF2-40B4-BE49-F238E27FC236}">
                <a16:creationId xmlns:a16="http://schemas.microsoft.com/office/drawing/2014/main" id="{909E7B25-18D8-DFD7-5E54-2EADEAFAD919}"/>
              </a:ext>
            </a:extLst>
          </p:cNvPr>
          <p:cNvSpPr txBox="1"/>
          <p:nvPr/>
        </p:nvSpPr>
        <p:spPr>
          <a:xfrm>
            <a:off x="0" y="6597352"/>
            <a:ext cx="6444208" cy="276999"/>
          </a:xfrm>
          <a:prstGeom prst="rect">
            <a:avLst/>
          </a:prstGeom>
          <a:noFill/>
        </p:spPr>
        <p:txBody>
          <a:bodyPr wrap="square" rtlCol="0">
            <a:spAutoFit/>
          </a:bodyPr>
          <a:lstStyle/>
          <a:p>
            <a:r>
              <a:rPr lang="en-US" sz="1200" dirty="0"/>
              <a:t>Commemorative cancel – February 5, 2023</a:t>
            </a:r>
          </a:p>
        </p:txBody>
      </p:sp>
      <p:pic>
        <p:nvPicPr>
          <p:cNvPr id="4" name="Picture 3">
            <a:extLst>
              <a:ext uri="{FF2B5EF4-FFF2-40B4-BE49-F238E27FC236}">
                <a16:creationId xmlns:a16="http://schemas.microsoft.com/office/drawing/2014/main" id="{B2302543-B354-CD55-5D98-A62C81541790}"/>
              </a:ext>
            </a:extLst>
          </p:cNvPr>
          <p:cNvPicPr>
            <a:picLocks noChangeAspect="1"/>
          </p:cNvPicPr>
          <p:nvPr/>
        </p:nvPicPr>
        <p:blipFill>
          <a:blip r:embed="rId3"/>
          <a:stretch>
            <a:fillRect/>
          </a:stretch>
        </p:blipFill>
        <p:spPr>
          <a:xfrm>
            <a:off x="4967399" y="5257304"/>
            <a:ext cx="3877978" cy="1313224"/>
          </a:xfrm>
          <a:prstGeom prst="rect">
            <a:avLst/>
          </a:prstGeom>
        </p:spPr>
      </p:pic>
      <p:sp>
        <p:nvSpPr>
          <p:cNvPr id="5" name="TextBox 4">
            <a:extLst>
              <a:ext uri="{FF2B5EF4-FFF2-40B4-BE49-F238E27FC236}">
                <a16:creationId xmlns:a16="http://schemas.microsoft.com/office/drawing/2014/main" id="{61582AC2-0DBF-558E-76FC-E78CF37652CD}"/>
              </a:ext>
            </a:extLst>
          </p:cNvPr>
          <p:cNvSpPr txBox="1"/>
          <p:nvPr/>
        </p:nvSpPr>
        <p:spPr>
          <a:xfrm>
            <a:off x="1547665" y="1694344"/>
            <a:ext cx="7297712" cy="600164"/>
          </a:xfrm>
          <a:prstGeom prst="rect">
            <a:avLst/>
          </a:prstGeom>
          <a:noFill/>
        </p:spPr>
        <p:txBody>
          <a:bodyPr wrap="square" rtlCol="0">
            <a:spAutoFit/>
          </a:bodyPr>
          <a:lstStyle/>
          <a:p>
            <a:r>
              <a:rPr lang="en-US" sz="1100" dirty="0"/>
              <a:t>The term “barefoot mailman” refers to the carriers on the first U.S. Mail route (1885-1892) between Palm Beach and the settlements around the body of water known as Lake Worth on the north, and Miami, Coconut Grove, and Lemon City to the south.  Mail was delivered on foot or by boat!</a:t>
            </a:r>
          </a:p>
        </p:txBody>
      </p:sp>
    </p:spTree>
    <p:extLst>
      <p:ext uri="{BB962C8B-B14F-4D97-AF65-F5344CB8AC3E}">
        <p14:creationId xmlns:p14="http://schemas.microsoft.com/office/powerpoint/2010/main" val="1435002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260350"/>
            <a:ext cx="6983413" cy="1152525"/>
          </a:xfrm>
        </p:spPr>
        <p:txBody>
          <a:bodyPr/>
          <a:lstStyle/>
          <a:p>
            <a:r>
              <a:rPr lang="en-US" sz="2400" dirty="0"/>
              <a:t>This set of 5 stamps features images taken by the 320 mile high Hubble telescope of interestingly named nebulae and galaxies.</a:t>
            </a:r>
            <a:endParaRPr lang="uk-UA" sz="2400" dirty="0"/>
          </a:p>
        </p:txBody>
      </p:sp>
      <p:sp>
        <p:nvSpPr>
          <p:cNvPr id="3" name="TextBox 2">
            <a:extLst>
              <a:ext uri="{FF2B5EF4-FFF2-40B4-BE49-F238E27FC236}">
                <a16:creationId xmlns:a16="http://schemas.microsoft.com/office/drawing/2014/main" id="{909E7B25-18D8-DFD7-5E54-2EADEAFAD919}"/>
              </a:ext>
            </a:extLst>
          </p:cNvPr>
          <p:cNvSpPr txBox="1"/>
          <p:nvPr/>
        </p:nvSpPr>
        <p:spPr>
          <a:xfrm>
            <a:off x="0" y="6597352"/>
            <a:ext cx="6444208" cy="276999"/>
          </a:xfrm>
          <a:prstGeom prst="rect">
            <a:avLst/>
          </a:prstGeom>
          <a:noFill/>
        </p:spPr>
        <p:txBody>
          <a:bodyPr wrap="square" rtlCol="0">
            <a:spAutoFit/>
          </a:bodyPr>
          <a:lstStyle/>
          <a:p>
            <a:r>
              <a:rPr lang="en-US" sz="1200" dirty="0"/>
              <a:t>2000 Hubble Space Telescope 10th Anniversary</a:t>
            </a:r>
          </a:p>
        </p:txBody>
      </p:sp>
      <p:pic>
        <p:nvPicPr>
          <p:cNvPr id="4" name="Picture 3">
            <a:extLst>
              <a:ext uri="{FF2B5EF4-FFF2-40B4-BE49-F238E27FC236}">
                <a16:creationId xmlns:a16="http://schemas.microsoft.com/office/drawing/2014/main" id="{54C3802F-FD74-6D4F-5F9A-B0FD7E92936E}"/>
              </a:ext>
            </a:extLst>
          </p:cNvPr>
          <p:cNvPicPr>
            <a:picLocks noChangeAspect="1"/>
          </p:cNvPicPr>
          <p:nvPr/>
        </p:nvPicPr>
        <p:blipFill>
          <a:blip r:embed="rId2"/>
          <a:stretch>
            <a:fillRect/>
          </a:stretch>
        </p:blipFill>
        <p:spPr>
          <a:xfrm>
            <a:off x="251520" y="2276872"/>
            <a:ext cx="5243014" cy="2920237"/>
          </a:xfrm>
          <a:prstGeom prst="rect">
            <a:avLst/>
          </a:prstGeom>
        </p:spPr>
      </p:pic>
      <p:pic>
        <p:nvPicPr>
          <p:cNvPr id="5" name="Picture 4">
            <a:extLst>
              <a:ext uri="{FF2B5EF4-FFF2-40B4-BE49-F238E27FC236}">
                <a16:creationId xmlns:a16="http://schemas.microsoft.com/office/drawing/2014/main" id="{EADAFD9F-D37A-F57F-E6F9-361BE2D2F650}"/>
              </a:ext>
            </a:extLst>
          </p:cNvPr>
          <p:cNvPicPr>
            <a:picLocks noChangeAspect="1"/>
          </p:cNvPicPr>
          <p:nvPr/>
        </p:nvPicPr>
        <p:blipFill>
          <a:blip r:embed="rId3"/>
          <a:stretch>
            <a:fillRect/>
          </a:stretch>
        </p:blipFill>
        <p:spPr>
          <a:xfrm>
            <a:off x="3491805" y="3721564"/>
            <a:ext cx="5400675" cy="2924175"/>
          </a:xfrm>
          <a:prstGeom prst="rect">
            <a:avLst/>
          </a:prstGeom>
        </p:spPr>
      </p:pic>
      <p:pic>
        <p:nvPicPr>
          <p:cNvPr id="2" name="Picture 1">
            <a:extLst>
              <a:ext uri="{FF2B5EF4-FFF2-40B4-BE49-F238E27FC236}">
                <a16:creationId xmlns:a16="http://schemas.microsoft.com/office/drawing/2014/main" id="{A37E63F2-A50A-827A-B94F-F5B6EB94CC54}"/>
              </a:ext>
            </a:extLst>
          </p:cNvPr>
          <p:cNvPicPr>
            <a:picLocks noChangeAspect="1"/>
          </p:cNvPicPr>
          <p:nvPr/>
        </p:nvPicPr>
        <p:blipFill>
          <a:blip r:embed="rId4"/>
          <a:stretch>
            <a:fillRect/>
          </a:stretch>
        </p:blipFill>
        <p:spPr>
          <a:xfrm>
            <a:off x="5611266" y="2491262"/>
            <a:ext cx="3281214" cy="1049238"/>
          </a:xfrm>
          <a:prstGeom prst="rect">
            <a:avLst/>
          </a:prstGeom>
        </p:spPr>
      </p:pic>
    </p:spTree>
    <p:extLst>
      <p:ext uri="{BB962C8B-B14F-4D97-AF65-F5344CB8AC3E}">
        <p14:creationId xmlns:p14="http://schemas.microsoft.com/office/powerpoint/2010/main" val="2250730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260350"/>
            <a:ext cx="6983413" cy="1152525"/>
          </a:xfrm>
        </p:spPr>
        <p:txBody>
          <a:bodyPr/>
          <a:lstStyle/>
          <a:p>
            <a:r>
              <a:rPr lang="en-US" sz="2400" dirty="0"/>
              <a:t>As you can see I decided to interject a little humor in these covers.  Austin Powers and Dr. Evil must be out there somewhere!</a:t>
            </a:r>
            <a:endParaRPr lang="uk-UA" sz="2400" dirty="0"/>
          </a:p>
        </p:txBody>
      </p:sp>
      <p:sp>
        <p:nvSpPr>
          <p:cNvPr id="3" name="TextBox 2">
            <a:extLst>
              <a:ext uri="{FF2B5EF4-FFF2-40B4-BE49-F238E27FC236}">
                <a16:creationId xmlns:a16="http://schemas.microsoft.com/office/drawing/2014/main" id="{909E7B25-18D8-DFD7-5E54-2EADEAFAD919}"/>
              </a:ext>
            </a:extLst>
          </p:cNvPr>
          <p:cNvSpPr txBox="1"/>
          <p:nvPr/>
        </p:nvSpPr>
        <p:spPr>
          <a:xfrm>
            <a:off x="0" y="6597352"/>
            <a:ext cx="6444208" cy="276999"/>
          </a:xfrm>
          <a:prstGeom prst="rect">
            <a:avLst/>
          </a:prstGeom>
          <a:noFill/>
        </p:spPr>
        <p:txBody>
          <a:bodyPr wrap="square" rtlCol="0">
            <a:spAutoFit/>
          </a:bodyPr>
          <a:lstStyle/>
          <a:p>
            <a:r>
              <a:rPr lang="en-US" sz="1200" dirty="0"/>
              <a:t>2000 Hubble Space Telescope 10th Anniversary</a:t>
            </a:r>
          </a:p>
        </p:txBody>
      </p:sp>
      <p:pic>
        <p:nvPicPr>
          <p:cNvPr id="2" name="Picture 1">
            <a:extLst>
              <a:ext uri="{FF2B5EF4-FFF2-40B4-BE49-F238E27FC236}">
                <a16:creationId xmlns:a16="http://schemas.microsoft.com/office/drawing/2014/main" id="{F3A41345-63C9-E485-09A6-42193F346C96}"/>
              </a:ext>
            </a:extLst>
          </p:cNvPr>
          <p:cNvPicPr>
            <a:picLocks noChangeAspect="1"/>
          </p:cNvPicPr>
          <p:nvPr/>
        </p:nvPicPr>
        <p:blipFill>
          <a:blip r:embed="rId2"/>
          <a:stretch>
            <a:fillRect/>
          </a:stretch>
        </p:blipFill>
        <p:spPr>
          <a:xfrm>
            <a:off x="297262" y="2276872"/>
            <a:ext cx="4460457" cy="2448272"/>
          </a:xfrm>
          <a:prstGeom prst="rect">
            <a:avLst/>
          </a:prstGeom>
          <a:ln>
            <a:solidFill>
              <a:schemeClr val="accent1"/>
            </a:solidFill>
          </a:ln>
        </p:spPr>
      </p:pic>
      <p:graphicFrame>
        <p:nvGraphicFramePr>
          <p:cNvPr id="4" name="Object 3">
            <a:extLst>
              <a:ext uri="{FF2B5EF4-FFF2-40B4-BE49-F238E27FC236}">
                <a16:creationId xmlns:a16="http://schemas.microsoft.com/office/drawing/2014/main" id="{C621929D-CE23-58BE-3CB3-E285A4AC8C3C}"/>
              </a:ext>
            </a:extLst>
          </p:cNvPr>
          <p:cNvGraphicFramePr>
            <a:graphicFrameLocks noChangeAspect="1"/>
          </p:cNvGraphicFramePr>
          <p:nvPr>
            <p:extLst>
              <p:ext uri="{D42A27DB-BD31-4B8C-83A1-F6EECF244321}">
                <p14:modId xmlns:p14="http://schemas.microsoft.com/office/powerpoint/2010/main" val="1028050313"/>
              </p:ext>
            </p:extLst>
          </p:nvPr>
        </p:nvGraphicFramePr>
        <p:xfrm>
          <a:off x="1657273" y="4106715"/>
          <a:ext cx="4460458" cy="2490637"/>
        </p:xfrm>
        <a:graphic>
          <a:graphicData uri="http://schemas.openxmlformats.org/presentationml/2006/ole">
            <mc:AlternateContent xmlns:mc="http://schemas.openxmlformats.org/markup-compatibility/2006">
              <mc:Choice xmlns:v="urn:schemas-microsoft-com:vml" Requires="v">
                <p:oleObj r:id="rId3" imgW="2746562" imgH="1533973" progId="">
                  <p:embed/>
                </p:oleObj>
              </mc:Choice>
              <mc:Fallback>
                <p:oleObj r:id="rId3" imgW="2746562" imgH="1533973" progId="">
                  <p:embed/>
                  <p:pic>
                    <p:nvPicPr>
                      <p:cNvPr id="3" name="Object 2">
                        <a:extLst>
                          <a:ext uri="{FF2B5EF4-FFF2-40B4-BE49-F238E27FC236}">
                            <a16:creationId xmlns:a16="http://schemas.microsoft.com/office/drawing/2014/main" id="{D6EAFD24-FA6C-9BCF-64A1-770657454D92}"/>
                          </a:ext>
                        </a:extLst>
                      </p:cNvPr>
                      <p:cNvPicPr/>
                      <p:nvPr/>
                    </p:nvPicPr>
                    <p:blipFill>
                      <a:blip r:embed="rId4"/>
                      <a:stretch>
                        <a:fillRect/>
                      </a:stretch>
                    </p:blipFill>
                    <p:spPr>
                      <a:xfrm>
                        <a:off x="1657273" y="4106715"/>
                        <a:ext cx="4460458" cy="2490637"/>
                      </a:xfrm>
                      <a:prstGeom prst="rect">
                        <a:avLst/>
                      </a:prstGeom>
                      <a:ln>
                        <a:solidFill>
                          <a:schemeClr val="accent1"/>
                        </a:solidFill>
                      </a:ln>
                    </p:spPr>
                  </p:pic>
                </p:oleObj>
              </mc:Fallback>
            </mc:AlternateContent>
          </a:graphicData>
        </a:graphic>
      </p:graphicFrame>
      <p:pic>
        <p:nvPicPr>
          <p:cNvPr id="5" name="Picture 4">
            <a:extLst>
              <a:ext uri="{FF2B5EF4-FFF2-40B4-BE49-F238E27FC236}">
                <a16:creationId xmlns:a16="http://schemas.microsoft.com/office/drawing/2014/main" id="{CE470C51-426D-A69D-539D-D3FE3877BC9F}"/>
              </a:ext>
            </a:extLst>
          </p:cNvPr>
          <p:cNvPicPr>
            <a:picLocks noChangeAspect="1"/>
          </p:cNvPicPr>
          <p:nvPr/>
        </p:nvPicPr>
        <p:blipFill>
          <a:blip r:embed="rId5"/>
          <a:stretch>
            <a:fillRect/>
          </a:stretch>
        </p:blipFill>
        <p:spPr>
          <a:xfrm>
            <a:off x="4860032" y="1700808"/>
            <a:ext cx="3992053" cy="2299354"/>
          </a:xfrm>
          <a:prstGeom prst="rect">
            <a:avLst/>
          </a:prstGeom>
          <a:ln>
            <a:solidFill>
              <a:schemeClr val="accent1"/>
            </a:solidFill>
          </a:ln>
        </p:spPr>
      </p:pic>
      <p:pic>
        <p:nvPicPr>
          <p:cNvPr id="6" name="Picture 5">
            <a:extLst>
              <a:ext uri="{FF2B5EF4-FFF2-40B4-BE49-F238E27FC236}">
                <a16:creationId xmlns:a16="http://schemas.microsoft.com/office/drawing/2014/main" id="{6C95D235-5358-A6F5-E2A5-18D593B8432E}"/>
              </a:ext>
            </a:extLst>
          </p:cNvPr>
          <p:cNvPicPr>
            <a:picLocks noChangeAspect="1"/>
          </p:cNvPicPr>
          <p:nvPr/>
        </p:nvPicPr>
        <p:blipFill>
          <a:blip r:embed="rId6"/>
          <a:stretch>
            <a:fillRect/>
          </a:stretch>
        </p:blipFill>
        <p:spPr>
          <a:xfrm>
            <a:off x="6298245" y="4288095"/>
            <a:ext cx="2548493" cy="2060847"/>
          </a:xfrm>
          <a:prstGeom prst="rect">
            <a:avLst/>
          </a:prstGeom>
        </p:spPr>
      </p:pic>
    </p:spTree>
    <p:extLst>
      <p:ext uri="{BB962C8B-B14F-4D97-AF65-F5344CB8AC3E}">
        <p14:creationId xmlns:p14="http://schemas.microsoft.com/office/powerpoint/2010/main" val="3744136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260350"/>
            <a:ext cx="6983413" cy="1152525"/>
          </a:xfrm>
        </p:spPr>
        <p:txBody>
          <a:bodyPr/>
          <a:lstStyle/>
          <a:p>
            <a:r>
              <a:rPr lang="en-US" sz="2400" dirty="0"/>
              <a:t>These two stamp issues are not necessarily related, except for an X-Files TV series episode I somehow subconsciously remembered...</a:t>
            </a:r>
            <a:endParaRPr lang="uk-UA" sz="2400" dirty="0"/>
          </a:p>
        </p:txBody>
      </p:sp>
      <p:sp>
        <p:nvSpPr>
          <p:cNvPr id="3" name="TextBox 2">
            <a:extLst>
              <a:ext uri="{FF2B5EF4-FFF2-40B4-BE49-F238E27FC236}">
                <a16:creationId xmlns:a16="http://schemas.microsoft.com/office/drawing/2014/main" id="{909E7B25-18D8-DFD7-5E54-2EADEAFAD919}"/>
              </a:ext>
            </a:extLst>
          </p:cNvPr>
          <p:cNvSpPr txBox="1"/>
          <p:nvPr/>
        </p:nvSpPr>
        <p:spPr>
          <a:xfrm>
            <a:off x="0" y="6597352"/>
            <a:ext cx="6444208" cy="276999"/>
          </a:xfrm>
          <a:prstGeom prst="rect">
            <a:avLst/>
          </a:prstGeom>
          <a:noFill/>
        </p:spPr>
        <p:txBody>
          <a:bodyPr wrap="square" rtlCol="0">
            <a:spAutoFit/>
          </a:bodyPr>
          <a:lstStyle/>
          <a:p>
            <a:r>
              <a:rPr lang="en-US" sz="1200" dirty="0"/>
              <a:t>1998 Wisconsin Statehood and 1964 Robert Goddard</a:t>
            </a:r>
          </a:p>
        </p:txBody>
      </p:sp>
      <p:pic>
        <p:nvPicPr>
          <p:cNvPr id="2" name="Picture 1">
            <a:extLst>
              <a:ext uri="{FF2B5EF4-FFF2-40B4-BE49-F238E27FC236}">
                <a16:creationId xmlns:a16="http://schemas.microsoft.com/office/drawing/2014/main" id="{AFE0AB65-4CC2-93F2-C5E0-C6D5A973DC69}"/>
              </a:ext>
            </a:extLst>
          </p:cNvPr>
          <p:cNvPicPr>
            <a:picLocks noChangeAspect="1"/>
          </p:cNvPicPr>
          <p:nvPr/>
        </p:nvPicPr>
        <p:blipFill>
          <a:blip r:embed="rId2"/>
          <a:stretch>
            <a:fillRect/>
          </a:stretch>
        </p:blipFill>
        <p:spPr>
          <a:xfrm>
            <a:off x="323528" y="2276872"/>
            <a:ext cx="4596782" cy="2548349"/>
          </a:xfrm>
          <a:prstGeom prst="rect">
            <a:avLst/>
          </a:prstGeom>
        </p:spPr>
      </p:pic>
      <p:pic>
        <p:nvPicPr>
          <p:cNvPr id="4" name="Picture 3">
            <a:extLst>
              <a:ext uri="{FF2B5EF4-FFF2-40B4-BE49-F238E27FC236}">
                <a16:creationId xmlns:a16="http://schemas.microsoft.com/office/drawing/2014/main" id="{FB2B702B-0450-DC18-CDC9-AD12141B8955}"/>
              </a:ext>
            </a:extLst>
          </p:cNvPr>
          <p:cNvPicPr>
            <a:picLocks noChangeAspect="1"/>
          </p:cNvPicPr>
          <p:nvPr/>
        </p:nvPicPr>
        <p:blipFill>
          <a:blip r:embed="rId3"/>
          <a:stretch>
            <a:fillRect/>
          </a:stretch>
        </p:blipFill>
        <p:spPr>
          <a:xfrm>
            <a:off x="3819847" y="3846728"/>
            <a:ext cx="5000625" cy="2762250"/>
          </a:xfrm>
          <a:prstGeom prst="rect">
            <a:avLst/>
          </a:prstGeom>
        </p:spPr>
      </p:pic>
      <p:graphicFrame>
        <p:nvGraphicFramePr>
          <p:cNvPr id="5" name="Object 4">
            <a:extLst>
              <a:ext uri="{FF2B5EF4-FFF2-40B4-BE49-F238E27FC236}">
                <a16:creationId xmlns:a16="http://schemas.microsoft.com/office/drawing/2014/main" id="{C1B87FF7-49A3-2366-722B-C14C54A8BB54}"/>
              </a:ext>
            </a:extLst>
          </p:cNvPr>
          <p:cNvGraphicFramePr>
            <a:graphicFrameLocks noChangeAspect="1"/>
          </p:cNvGraphicFramePr>
          <p:nvPr>
            <p:extLst>
              <p:ext uri="{D42A27DB-BD31-4B8C-83A1-F6EECF244321}">
                <p14:modId xmlns:p14="http://schemas.microsoft.com/office/powerpoint/2010/main" val="746317851"/>
              </p:ext>
            </p:extLst>
          </p:nvPr>
        </p:nvGraphicFramePr>
        <p:xfrm>
          <a:off x="5076057" y="1769826"/>
          <a:ext cx="2016224" cy="1944216"/>
        </p:xfrm>
        <a:graphic>
          <a:graphicData uri="http://schemas.openxmlformats.org/presentationml/2006/ole">
            <mc:AlternateContent xmlns:mc="http://schemas.openxmlformats.org/markup-compatibility/2006">
              <mc:Choice xmlns:v="urn:schemas-microsoft-com:vml" Requires="v">
                <p:oleObj r:id="rId4" imgW="2703531" imgH="2739166" progId="">
                  <p:embed/>
                </p:oleObj>
              </mc:Choice>
              <mc:Fallback>
                <p:oleObj r:id="rId4" imgW="2703531" imgH="2739166" progId="">
                  <p:embed/>
                  <p:pic>
                    <p:nvPicPr>
                      <p:cNvPr id="0" name=""/>
                      <p:cNvPicPr/>
                      <p:nvPr/>
                    </p:nvPicPr>
                    <p:blipFill>
                      <a:blip r:embed="rId5"/>
                      <a:stretch>
                        <a:fillRect/>
                      </a:stretch>
                    </p:blipFill>
                    <p:spPr>
                      <a:xfrm>
                        <a:off x="5076057" y="1769826"/>
                        <a:ext cx="2016224" cy="1944216"/>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825A12D3-ADF6-7555-46C7-55DA88F7F75D}"/>
              </a:ext>
            </a:extLst>
          </p:cNvPr>
          <p:cNvSpPr txBox="1"/>
          <p:nvPr/>
        </p:nvSpPr>
        <p:spPr>
          <a:xfrm>
            <a:off x="7092280" y="1980917"/>
            <a:ext cx="1728192" cy="1600438"/>
          </a:xfrm>
          <a:prstGeom prst="rect">
            <a:avLst/>
          </a:prstGeom>
          <a:noFill/>
        </p:spPr>
        <p:txBody>
          <a:bodyPr wrap="square" rtlCol="0">
            <a:spAutoFit/>
          </a:bodyPr>
          <a:lstStyle/>
          <a:p>
            <a:pPr algn="ctr"/>
            <a:r>
              <a:rPr lang="en-US" sz="1400" dirty="0"/>
              <a:t>Using the special USPS Stamp Decoder on the stamp reveals the state’s animal, a badger, among the clouds!</a:t>
            </a:r>
          </a:p>
        </p:txBody>
      </p:sp>
      <p:pic>
        <p:nvPicPr>
          <p:cNvPr id="7" name="Picture 6">
            <a:extLst>
              <a:ext uri="{FF2B5EF4-FFF2-40B4-BE49-F238E27FC236}">
                <a16:creationId xmlns:a16="http://schemas.microsoft.com/office/drawing/2014/main" id="{13F52C29-63B6-E4C2-EB77-48E884178C0C}"/>
              </a:ext>
            </a:extLst>
          </p:cNvPr>
          <p:cNvPicPr>
            <a:picLocks noChangeAspect="1"/>
          </p:cNvPicPr>
          <p:nvPr/>
        </p:nvPicPr>
        <p:blipFill>
          <a:blip r:embed="rId6"/>
          <a:stretch>
            <a:fillRect/>
          </a:stretch>
        </p:blipFill>
        <p:spPr>
          <a:xfrm>
            <a:off x="683568" y="4915195"/>
            <a:ext cx="2691451" cy="1682157"/>
          </a:xfrm>
          <a:prstGeom prst="rect">
            <a:avLst/>
          </a:prstGeom>
        </p:spPr>
      </p:pic>
    </p:spTree>
    <p:extLst>
      <p:ext uri="{BB962C8B-B14F-4D97-AF65-F5344CB8AC3E}">
        <p14:creationId xmlns:p14="http://schemas.microsoft.com/office/powerpoint/2010/main" val="3193075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260350"/>
            <a:ext cx="6983413" cy="1152525"/>
          </a:xfrm>
        </p:spPr>
        <p:txBody>
          <a:bodyPr/>
          <a:lstStyle/>
          <a:p>
            <a:r>
              <a:rPr lang="en-US" sz="2400" dirty="0"/>
              <a:t>Here is the 2020 Fruits and Vegetables set of 10 stamps using their color cancel versions.</a:t>
            </a:r>
            <a:endParaRPr lang="uk-UA" sz="2400" dirty="0"/>
          </a:p>
        </p:txBody>
      </p:sp>
      <p:sp>
        <p:nvSpPr>
          <p:cNvPr id="3" name="TextBox 2">
            <a:extLst>
              <a:ext uri="{FF2B5EF4-FFF2-40B4-BE49-F238E27FC236}">
                <a16:creationId xmlns:a16="http://schemas.microsoft.com/office/drawing/2014/main" id="{909E7B25-18D8-DFD7-5E54-2EADEAFAD919}"/>
              </a:ext>
            </a:extLst>
          </p:cNvPr>
          <p:cNvSpPr txBox="1"/>
          <p:nvPr/>
        </p:nvSpPr>
        <p:spPr>
          <a:xfrm>
            <a:off x="0" y="6597352"/>
            <a:ext cx="6444208" cy="276999"/>
          </a:xfrm>
          <a:prstGeom prst="rect">
            <a:avLst/>
          </a:prstGeom>
          <a:noFill/>
        </p:spPr>
        <p:txBody>
          <a:bodyPr wrap="square" rtlCol="0">
            <a:spAutoFit/>
          </a:bodyPr>
          <a:lstStyle/>
          <a:p>
            <a:r>
              <a:rPr lang="en-US" sz="1200" dirty="0"/>
              <a:t>2020 Fruits and Vegetables</a:t>
            </a:r>
          </a:p>
        </p:txBody>
      </p:sp>
      <p:pic>
        <p:nvPicPr>
          <p:cNvPr id="2" name="Picture 1">
            <a:extLst>
              <a:ext uri="{FF2B5EF4-FFF2-40B4-BE49-F238E27FC236}">
                <a16:creationId xmlns:a16="http://schemas.microsoft.com/office/drawing/2014/main" id="{0615D19F-CAE2-8E2C-3017-ED7F93788ADF}"/>
              </a:ext>
            </a:extLst>
          </p:cNvPr>
          <p:cNvPicPr>
            <a:picLocks noChangeAspect="1"/>
          </p:cNvPicPr>
          <p:nvPr/>
        </p:nvPicPr>
        <p:blipFill>
          <a:blip r:embed="rId2"/>
          <a:stretch>
            <a:fillRect/>
          </a:stretch>
        </p:blipFill>
        <p:spPr>
          <a:xfrm>
            <a:off x="323528" y="2276872"/>
            <a:ext cx="4389500" cy="2469094"/>
          </a:xfrm>
          <a:prstGeom prst="rect">
            <a:avLst/>
          </a:prstGeom>
        </p:spPr>
      </p:pic>
      <p:pic>
        <p:nvPicPr>
          <p:cNvPr id="4" name="Picture 3">
            <a:extLst>
              <a:ext uri="{FF2B5EF4-FFF2-40B4-BE49-F238E27FC236}">
                <a16:creationId xmlns:a16="http://schemas.microsoft.com/office/drawing/2014/main" id="{90371845-41DD-2556-72C5-8343F698DB1B}"/>
              </a:ext>
            </a:extLst>
          </p:cNvPr>
          <p:cNvPicPr>
            <a:picLocks noChangeAspect="1"/>
          </p:cNvPicPr>
          <p:nvPr/>
        </p:nvPicPr>
        <p:blipFill>
          <a:blip r:embed="rId3"/>
          <a:stretch>
            <a:fillRect/>
          </a:stretch>
        </p:blipFill>
        <p:spPr>
          <a:xfrm>
            <a:off x="4821149" y="1749397"/>
            <a:ext cx="3999323" cy="2255716"/>
          </a:xfrm>
          <a:prstGeom prst="rect">
            <a:avLst/>
          </a:prstGeom>
        </p:spPr>
      </p:pic>
      <p:pic>
        <p:nvPicPr>
          <p:cNvPr id="6" name="Picture 5">
            <a:extLst>
              <a:ext uri="{FF2B5EF4-FFF2-40B4-BE49-F238E27FC236}">
                <a16:creationId xmlns:a16="http://schemas.microsoft.com/office/drawing/2014/main" id="{D8CFB80D-CE06-BD11-76CF-DAC2DFD9ABAC}"/>
              </a:ext>
            </a:extLst>
          </p:cNvPr>
          <p:cNvPicPr>
            <a:picLocks noChangeAspect="1"/>
          </p:cNvPicPr>
          <p:nvPr/>
        </p:nvPicPr>
        <p:blipFill>
          <a:blip r:embed="rId4"/>
          <a:stretch>
            <a:fillRect/>
          </a:stretch>
        </p:blipFill>
        <p:spPr>
          <a:xfrm>
            <a:off x="2654200" y="4149080"/>
            <a:ext cx="4333898" cy="2448272"/>
          </a:xfrm>
          <a:prstGeom prst="rect">
            <a:avLst/>
          </a:prstGeom>
          <a:ln>
            <a:solidFill>
              <a:schemeClr val="accent1"/>
            </a:solidFill>
          </a:ln>
        </p:spPr>
      </p:pic>
    </p:spTree>
    <p:extLst>
      <p:ext uri="{BB962C8B-B14F-4D97-AF65-F5344CB8AC3E}">
        <p14:creationId xmlns:p14="http://schemas.microsoft.com/office/powerpoint/2010/main" val="3927979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692275" y="260350"/>
            <a:ext cx="6983413" cy="1152525"/>
          </a:xfrm>
        </p:spPr>
        <p:txBody>
          <a:bodyPr/>
          <a:lstStyle/>
          <a:p>
            <a:r>
              <a:rPr lang="en-US" sz="2400" dirty="0"/>
              <a:t>They celebrate the tradition of using fruits and vegetables as subjects for still life paintings.  I think Picasso would “relish” my artwork.</a:t>
            </a:r>
            <a:endParaRPr lang="uk-UA" sz="2400" dirty="0"/>
          </a:p>
        </p:txBody>
      </p:sp>
      <p:sp>
        <p:nvSpPr>
          <p:cNvPr id="3" name="TextBox 2">
            <a:extLst>
              <a:ext uri="{FF2B5EF4-FFF2-40B4-BE49-F238E27FC236}">
                <a16:creationId xmlns:a16="http://schemas.microsoft.com/office/drawing/2014/main" id="{909E7B25-18D8-DFD7-5E54-2EADEAFAD919}"/>
              </a:ext>
            </a:extLst>
          </p:cNvPr>
          <p:cNvSpPr txBox="1"/>
          <p:nvPr/>
        </p:nvSpPr>
        <p:spPr>
          <a:xfrm>
            <a:off x="0" y="6597352"/>
            <a:ext cx="6444208" cy="276999"/>
          </a:xfrm>
          <a:prstGeom prst="rect">
            <a:avLst/>
          </a:prstGeom>
          <a:noFill/>
        </p:spPr>
        <p:txBody>
          <a:bodyPr wrap="square" rtlCol="0">
            <a:spAutoFit/>
          </a:bodyPr>
          <a:lstStyle/>
          <a:p>
            <a:r>
              <a:rPr lang="en-US" sz="1200" dirty="0"/>
              <a:t>2020 Fruits and Vegetables</a:t>
            </a:r>
          </a:p>
        </p:txBody>
      </p:sp>
      <p:pic>
        <p:nvPicPr>
          <p:cNvPr id="2" name="Picture 1">
            <a:extLst>
              <a:ext uri="{FF2B5EF4-FFF2-40B4-BE49-F238E27FC236}">
                <a16:creationId xmlns:a16="http://schemas.microsoft.com/office/drawing/2014/main" id="{81947C82-1BD3-A6E2-F89E-F54681A6BA68}"/>
              </a:ext>
            </a:extLst>
          </p:cNvPr>
          <p:cNvPicPr>
            <a:picLocks noChangeAspect="1"/>
          </p:cNvPicPr>
          <p:nvPr/>
        </p:nvPicPr>
        <p:blipFill>
          <a:blip r:embed="rId2"/>
          <a:stretch>
            <a:fillRect/>
          </a:stretch>
        </p:blipFill>
        <p:spPr>
          <a:xfrm>
            <a:off x="332540" y="2264562"/>
            <a:ext cx="4314438" cy="2388573"/>
          </a:xfrm>
          <a:prstGeom prst="rect">
            <a:avLst/>
          </a:prstGeom>
        </p:spPr>
      </p:pic>
      <p:pic>
        <p:nvPicPr>
          <p:cNvPr id="4" name="Picture 3">
            <a:extLst>
              <a:ext uri="{FF2B5EF4-FFF2-40B4-BE49-F238E27FC236}">
                <a16:creationId xmlns:a16="http://schemas.microsoft.com/office/drawing/2014/main" id="{BFF55C01-C2F6-23A0-F68D-B36390ED4EDE}"/>
              </a:ext>
            </a:extLst>
          </p:cNvPr>
          <p:cNvPicPr>
            <a:picLocks noChangeAspect="1"/>
          </p:cNvPicPr>
          <p:nvPr/>
        </p:nvPicPr>
        <p:blipFill>
          <a:blip r:embed="rId3"/>
          <a:stretch>
            <a:fillRect/>
          </a:stretch>
        </p:blipFill>
        <p:spPr>
          <a:xfrm>
            <a:off x="2541453" y="4128837"/>
            <a:ext cx="4493141" cy="2469094"/>
          </a:xfrm>
          <a:prstGeom prst="rect">
            <a:avLst/>
          </a:prstGeom>
        </p:spPr>
      </p:pic>
      <p:pic>
        <p:nvPicPr>
          <p:cNvPr id="5" name="Picture 4">
            <a:extLst>
              <a:ext uri="{FF2B5EF4-FFF2-40B4-BE49-F238E27FC236}">
                <a16:creationId xmlns:a16="http://schemas.microsoft.com/office/drawing/2014/main" id="{E9CE673E-91DA-DE23-4888-988062E53C8F}"/>
              </a:ext>
            </a:extLst>
          </p:cNvPr>
          <p:cNvPicPr>
            <a:picLocks noChangeAspect="1"/>
          </p:cNvPicPr>
          <p:nvPr/>
        </p:nvPicPr>
        <p:blipFill>
          <a:blip r:embed="rId4"/>
          <a:stretch>
            <a:fillRect/>
          </a:stretch>
        </p:blipFill>
        <p:spPr>
          <a:xfrm>
            <a:off x="4788024" y="1765853"/>
            <a:ext cx="4033989" cy="2255716"/>
          </a:xfrm>
          <a:prstGeom prst="rect">
            <a:avLst/>
          </a:prstGeom>
        </p:spPr>
      </p:pic>
    </p:spTree>
    <p:extLst>
      <p:ext uri="{BB962C8B-B14F-4D97-AF65-F5344CB8AC3E}">
        <p14:creationId xmlns:p14="http://schemas.microsoft.com/office/powerpoint/2010/main" val="3026876413"/>
      </p:ext>
    </p:extLst>
  </p:cSld>
  <p:clrMapOvr>
    <a:masterClrMapping/>
  </p:clrMapOvr>
</p:sld>
</file>

<file path=ppt/theme/theme1.xml><?xml version="1.0" encoding="utf-8"?>
<a:theme xmlns:a="http://schemas.openxmlformats.org/drawingml/2006/main" name="template">
  <a:themeElements>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fontScheme name="template">
      <a:majorFont>
        <a:latin typeface="Futura LT Book"/>
        <a:ea typeface="굴림"/>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3600" b="1" i="0" u="none" strike="noStrike" cap="none" normalizeH="0" baseline="0" smtClean="0">
            <a:ln>
              <a:noFill/>
            </a:ln>
            <a:solidFill>
              <a:schemeClr val="tx2"/>
            </a:solidFill>
            <a:effectLst/>
            <a:latin typeface="Futura LT Book" pitchFamily="2" charset="0"/>
            <a:ea typeface="굴림" charset="-127"/>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3600" b="1" i="0" u="none" strike="noStrike" cap="none" normalizeH="0" baseline="0" smtClean="0">
            <a:ln>
              <a:noFill/>
            </a:ln>
            <a:solidFill>
              <a:schemeClr val="tx2"/>
            </a:solidFill>
            <a:effectLst/>
            <a:latin typeface="Futura LT Book" pitchFamily="2" charset="0"/>
            <a:ea typeface="굴림" charset="-127"/>
          </a:defRPr>
        </a:defPPr>
      </a:lstStyle>
    </a:lnDef>
  </a:objectDefaults>
  <a:extraClrSchemeLst>
    <a:extraClrScheme>
      <a:clrScheme name="template 1">
        <a:dk1>
          <a:srgbClr val="4D4D4D"/>
        </a:dk1>
        <a:lt1>
          <a:srgbClr val="FFFFFF"/>
        </a:lt1>
        <a:dk2>
          <a:srgbClr val="000000"/>
        </a:dk2>
        <a:lt2>
          <a:srgbClr val="D5E1F3"/>
        </a:lt2>
        <a:accent1>
          <a:srgbClr val="BC4417"/>
        </a:accent1>
        <a:accent2>
          <a:srgbClr val="CF9C1C"/>
        </a:accent2>
        <a:accent3>
          <a:srgbClr val="FFFFFF"/>
        </a:accent3>
        <a:accent4>
          <a:srgbClr val="404040"/>
        </a:accent4>
        <a:accent5>
          <a:srgbClr val="DAB0AB"/>
        </a:accent5>
        <a:accent6>
          <a:srgbClr val="BB8D18"/>
        </a:accent6>
        <a:hlink>
          <a:srgbClr val="E8C97C"/>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986615"/>
        </a:lt2>
        <a:accent1>
          <a:srgbClr val="BF4413"/>
        </a:accent1>
        <a:accent2>
          <a:srgbClr val="FFAB21"/>
        </a:accent2>
        <a:accent3>
          <a:srgbClr val="FFFFFF"/>
        </a:accent3>
        <a:accent4>
          <a:srgbClr val="404040"/>
        </a:accent4>
        <a:accent5>
          <a:srgbClr val="DCB0AA"/>
        </a:accent5>
        <a:accent6>
          <a:srgbClr val="E79B1D"/>
        </a:accent6>
        <a:hlink>
          <a:srgbClr val="C5A379"/>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000000"/>
        </a:dk2>
        <a:lt2>
          <a:srgbClr val="4A1B17"/>
        </a:lt2>
        <a:accent1>
          <a:srgbClr val="C66C00"/>
        </a:accent1>
        <a:accent2>
          <a:srgbClr val="FED416"/>
        </a:accent2>
        <a:accent3>
          <a:srgbClr val="FFFFFF"/>
        </a:accent3>
        <a:accent4>
          <a:srgbClr val="404040"/>
        </a:accent4>
        <a:accent5>
          <a:srgbClr val="DFBAAA"/>
        </a:accent5>
        <a:accent6>
          <a:srgbClr val="E6C013"/>
        </a:accent6>
        <a:hlink>
          <a:srgbClr val="FFDE93"/>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570301"/>
        </a:lt2>
        <a:accent1>
          <a:srgbClr val="D37E00"/>
        </a:accent1>
        <a:accent2>
          <a:srgbClr val="F5CB03"/>
        </a:accent2>
        <a:accent3>
          <a:srgbClr val="FFFFFF"/>
        </a:accent3>
        <a:accent4>
          <a:srgbClr val="404040"/>
        </a:accent4>
        <a:accent5>
          <a:srgbClr val="E6C0AA"/>
        </a:accent5>
        <a:accent6>
          <a:srgbClr val="DEB802"/>
        </a:accent6>
        <a:hlink>
          <a:srgbClr val="D86001"/>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713C0C"/>
        </a:lt2>
        <a:accent1>
          <a:srgbClr val="E4B058"/>
        </a:accent1>
        <a:accent2>
          <a:srgbClr val="FDD912"/>
        </a:accent2>
        <a:accent3>
          <a:srgbClr val="FFFFFF"/>
        </a:accent3>
        <a:accent4>
          <a:srgbClr val="404040"/>
        </a:accent4>
        <a:accent5>
          <a:srgbClr val="EFD4B4"/>
        </a:accent5>
        <a:accent6>
          <a:srgbClr val="E5C40F"/>
        </a:accent6>
        <a:hlink>
          <a:srgbClr val="E06301"/>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953900"/>
        </a:lt2>
        <a:accent1>
          <a:srgbClr val="B65300"/>
        </a:accent1>
        <a:accent2>
          <a:srgbClr val="CE6A00"/>
        </a:accent2>
        <a:accent3>
          <a:srgbClr val="FFFFFF"/>
        </a:accent3>
        <a:accent4>
          <a:srgbClr val="404040"/>
        </a:accent4>
        <a:accent5>
          <a:srgbClr val="D7B3AA"/>
        </a:accent5>
        <a:accent6>
          <a:srgbClr val="BA5F00"/>
        </a:accent6>
        <a:hlink>
          <a:srgbClr val="F0A806"/>
        </a:hlink>
        <a:folHlink>
          <a:srgbClr val="FFE6C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000000"/>
        </a:dk2>
        <a:lt2>
          <a:srgbClr val="D87200"/>
        </a:lt2>
        <a:accent1>
          <a:srgbClr val="E29B07"/>
        </a:accent1>
        <a:accent2>
          <a:srgbClr val="EDBF03"/>
        </a:accent2>
        <a:accent3>
          <a:srgbClr val="FFFFFF"/>
        </a:accent3>
        <a:accent4>
          <a:srgbClr val="404040"/>
        </a:accent4>
        <a:accent5>
          <a:srgbClr val="EECBAA"/>
        </a:accent5>
        <a:accent6>
          <a:srgbClr val="D7AD02"/>
        </a:accent6>
        <a:hlink>
          <a:srgbClr val="7CA43F"/>
        </a:hlink>
        <a:folHlink>
          <a:srgbClr val="FFE6C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000000"/>
        </a:dk2>
        <a:lt2>
          <a:srgbClr val="D24D06"/>
        </a:lt2>
        <a:accent1>
          <a:srgbClr val="E59709"/>
        </a:accent1>
        <a:accent2>
          <a:srgbClr val="E9AC24"/>
        </a:accent2>
        <a:accent3>
          <a:srgbClr val="FFFFFF"/>
        </a:accent3>
        <a:accent4>
          <a:srgbClr val="404040"/>
        </a:accent4>
        <a:accent5>
          <a:srgbClr val="F0C9AA"/>
        </a:accent5>
        <a:accent6>
          <a:srgbClr val="D39B20"/>
        </a:accent6>
        <a:hlink>
          <a:srgbClr val="F7B80B"/>
        </a:hlink>
        <a:folHlink>
          <a:srgbClr val="FFE6C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000000"/>
        </a:dk2>
        <a:lt2>
          <a:srgbClr val="CD5003"/>
        </a:lt2>
        <a:accent1>
          <a:srgbClr val="419DCF"/>
        </a:accent1>
        <a:accent2>
          <a:srgbClr val="BC1F1F"/>
        </a:accent2>
        <a:accent3>
          <a:srgbClr val="FFFFFF"/>
        </a:accent3>
        <a:accent4>
          <a:srgbClr val="404040"/>
        </a:accent4>
        <a:accent5>
          <a:srgbClr val="B0CCE4"/>
        </a:accent5>
        <a:accent6>
          <a:srgbClr val="AA1B1B"/>
        </a:accent6>
        <a:hlink>
          <a:srgbClr val="FFE42F"/>
        </a:hlink>
        <a:folHlink>
          <a:srgbClr val="FFE6C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000000"/>
        </a:dk2>
        <a:lt2>
          <a:srgbClr val="DF2905"/>
        </a:lt2>
        <a:accent1>
          <a:srgbClr val="D05203"/>
        </a:accent1>
        <a:accent2>
          <a:srgbClr val="72A3E1"/>
        </a:accent2>
        <a:accent3>
          <a:srgbClr val="FFFFFF"/>
        </a:accent3>
        <a:accent4>
          <a:srgbClr val="404040"/>
        </a:accent4>
        <a:accent5>
          <a:srgbClr val="E4B3AA"/>
        </a:accent5>
        <a:accent6>
          <a:srgbClr val="6793CC"/>
        </a:accent6>
        <a:hlink>
          <a:srgbClr val="F3A105"/>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Futura LT Boo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3600" b="1" i="0" u="none" strike="noStrike" cap="none" normalizeH="0" baseline="0" smtClean="0">
            <a:ln>
              <a:noFill/>
            </a:ln>
            <a:solidFill>
              <a:schemeClr val="tx2"/>
            </a:solidFill>
            <a:effectLst/>
            <a:latin typeface="Futura LT Book" pitchFamily="2" charset="0"/>
            <a:ea typeface="굴림" charset="-127"/>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3600" b="1" i="0" u="none" strike="noStrike" cap="none" normalizeH="0" baseline="0" smtClean="0">
            <a:ln>
              <a:noFill/>
            </a:ln>
            <a:solidFill>
              <a:schemeClr val="tx2"/>
            </a:solidFill>
            <a:effectLst/>
            <a:latin typeface="Futura LT Book" pitchFamily="2" charset="0"/>
            <a:ea typeface="굴림" charset="-127"/>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1056</TotalTime>
  <Words>846</Words>
  <Application>Microsoft Office PowerPoint</Application>
  <PresentationFormat>On-screen Show (4:3)</PresentationFormat>
  <Paragraphs>85</Paragraphs>
  <Slides>29</Slides>
  <Notes>0</Notes>
  <HiddenSlides>0</HiddenSlides>
  <MMClips>1</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0</vt:i4>
      </vt:variant>
      <vt:variant>
        <vt:lpstr>Slide Titles</vt:lpstr>
      </vt:variant>
      <vt:variant>
        <vt:i4>29</vt:i4>
      </vt:variant>
    </vt:vector>
  </HeadingPairs>
  <TitlesOfParts>
    <vt:vector size="34" baseType="lpstr">
      <vt:lpstr>굴림</vt:lpstr>
      <vt:lpstr>Arial</vt:lpstr>
      <vt:lpstr>Futura LT Book</vt:lpstr>
      <vt:lpstr>template</vt:lpstr>
      <vt:lpstr>Custom Design</vt:lpstr>
      <vt:lpstr>PUNderful Cover Cachets</vt:lpstr>
      <vt:lpstr>Pun - A joke exploiting the different possible meanings of a word or the fact that there are words which sound alike but have different meanings.</vt:lpstr>
      <vt:lpstr>My “standard” FDC and commemorative covers can be viewed on my web site.</vt:lpstr>
      <vt:lpstr>Florida has so many iconic symbols.  I used several of them in the stamps and cachet to highlight the unique Miami cancel’s design.</vt:lpstr>
      <vt:lpstr>This set of 5 stamps features images taken by the 320 mile high Hubble telescope of interestingly named nebulae and galaxies.</vt:lpstr>
      <vt:lpstr>As you can see I decided to interject a little humor in these covers.  Austin Powers and Dr. Evil must be out there somewhere!</vt:lpstr>
      <vt:lpstr>These two stamp issues are not necessarily related, except for an X-Files TV series episode I somehow subconsciously remembered...</vt:lpstr>
      <vt:lpstr>Here is the 2020 Fruits and Vegetables set of 10 stamps using their color cancel versions.</vt:lpstr>
      <vt:lpstr>They celebrate the tradition of using fruits and vegetables as subjects for still life paintings.  I think Picasso would “relish” my artwork.</vt:lpstr>
      <vt:lpstr>Popular books, movies and songs make great sources for puns!</vt:lpstr>
      <vt:lpstr>And you thought an “aubergine” (actually considered as a berry fruit by botanical definition) only referred to the emoji!</vt:lpstr>
      <vt:lpstr>Here’s the same set of 10 stamps using the standard black first day cancels with different cachets.</vt:lpstr>
      <vt:lpstr>Vitamix these!</vt:lpstr>
      <vt:lpstr>Don’t Vitamix these!</vt:lpstr>
      <vt:lpstr>I already discussed eggplant, but is a tomato a fruit or vegetable? Answer: It’s a fruit eaten as a vegetable.</vt:lpstr>
      <vt:lpstr>My questionable humor at work again.        Just watch where you stick your tongue!</vt:lpstr>
      <vt:lpstr>I “did it my way” and couldn’t wait to add this image to the ceremony’s program— and it had nothing to do with Florida.</vt:lpstr>
      <vt:lpstr>I had a lot of fun making this cachet for the 2021 Brush Rabbit additional ounce stamp, worth 20 cents at the time.  Hare-Larious, no?</vt:lpstr>
      <vt:lpstr>I could not resist creating cachets for the 2021 Heritage Breed set of 10 animal stamps.</vt:lpstr>
      <vt:lpstr>Animals and kids (as well as the goat kind) have lots of pun-potential.</vt:lpstr>
      <vt:lpstr>Ewe like these?</vt:lpstr>
      <vt:lpstr>You should have realized I like to add plenty of references about beer in my puns. Homer Simpson, “drink” your heart out!</vt:lpstr>
      <vt:lpstr>Later in 2021 the 4 stamp “Otters in the Snow” issue was released for Christmas.  I put together 2 combo-covers and 4 singles.</vt:lpstr>
      <vt:lpstr>It was fun to work with these stamps.</vt:lpstr>
      <vt:lpstr>Christmas and Santa Clause— So many possibilities for this 4 stamp set…</vt:lpstr>
      <vt:lpstr>Note Santa stuck in the chimney and the reindeer laughing and shouting Ho Ho Ho. </vt:lpstr>
      <vt:lpstr>Who doesn’t like a monster movie?  This 1997 set of 5 was released for Stamp Collecting Month—now a dead USPS ‘celebration.’</vt:lpstr>
      <vt:lpstr>That’s a wrap – like a director says when a movie is finished.  Did you get that one?</vt:lpstr>
      <vt:lpstr>PowerPoint Presentation</vt:lpstr>
    </vt:vector>
  </TitlesOfParts>
  <Company>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PUNderful Cover Cachets</dc:title>
  <dc:creator>ADMIN</dc:creator>
  <cp:lastModifiedBy>Tom Fortunato</cp:lastModifiedBy>
  <cp:revision>37</cp:revision>
  <dcterms:created xsi:type="dcterms:W3CDTF">2015-08-04T06:51:46Z</dcterms:created>
  <dcterms:modified xsi:type="dcterms:W3CDTF">2024-04-12T23:48:05Z</dcterms:modified>
</cp:coreProperties>
</file>