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Roboto" panose="02000000000000000000" pitchFamily="2" charset="0"/>
      <p:regular r:id="rId40"/>
      <p:bold r:id="rId41"/>
      <p:italic r:id="rId42"/>
      <p:boldItalic r:id="rId43"/>
    </p:embeddedFont>
    <p:embeddedFont>
      <p:font typeface="Roboto Slab"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49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08292d28c_0_2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208292d28c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08292d28c_0_2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208292d28c_0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08292d28c_0_2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208292d28c_0_2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208292d28c_0_2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208292d28c_0_2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08292d28c_0_2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08292d28c_0_2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208292d28c_0_2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208292d28c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208292d28c_0_2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208292d28c_0_2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208292d28c_0_2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208292d28c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208292d28c_0_2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208292d28c_0_2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208292d28c_0_2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208292d28c_0_2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208292d28c_0_2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208292d28c_0_2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208292d28c_0_2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208292d28c_0_2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208292d28c_0_2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208292d28c_0_2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208292d28c_0_2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208292d28c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208292d28c_0_2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208292d28c_0_2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208292d28c_0_2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208292d28c_0_2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208292d28c_0_2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208292d28c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21963d9eef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21963d9ee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208292d28c_0_2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208292d28c_0_2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17c1414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217c1414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08292d28c_0_2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208292d28c_0_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208292d28c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208292d28c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208292d28c_0_2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208292d28c_0_2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08292d28c_0_2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208292d28c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208292d28c_0_2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208292d28c_0_2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208292d28c_0_2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208292d28c_0_2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208292d28c_0_2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208292d28c_0_2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217c1414f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217c1414f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208292d28c_0_2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208292d28c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208292d28c_0_2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208292d28c_0_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208292d28c_0_2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208292d28c_0_2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208292d28c_0_2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208292d28c_0_2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208292d28c_0_2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208292d28c_0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08292d28c_0_2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208292d28c_0_2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208292d28c_0_2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208292d28c_0_2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208292d28c_0_2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208292d28c_0_2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Nu2WOxXxsH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ymTGorWj9K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Pre-adhesive mail</a:t>
            </a:r>
            <a:endParaRPr/>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By Gabriel Foltz</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37875" y="2329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Paris to London August 2, 1848</a:t>
            </a:r>
            <a:endParaRPr/>
          </a:p>
        </p:txBody>
      </p:sp>
      <p:sp>
        <p:nvSpPr>
          <p:cNvPr id="127" name="Google Shape;127;p22"/>
          <p:cNvSpPr txBox="1">
            <a:spLocks noGrp="1"/>
          </p:cNvSpPr>
          <p:nvPr>
            <p:ph type="body" idx="1"/>
          </p:nvPr>
        </p:nvSpPr>
        <p:spPr>
          <a:xfrm>
            <a:off x="93675" y="1366800"/>
            <a:ext cx="3448200" cy="24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recipient was Daniel Meinertzhagen who managed Frederick Huth &amp; Co. His son is the controversial Colonel Richard Meinertzhagen who played a role in the Haversack Ruse in WWI. Green Paris postmark and black backstamp August 2. Red London receiving stamp.</a:t>
            </a:r>
            <a:endParaRPr sz="1600"/>
          </a:p>
          <a:p>
            <a:pPr marL="0" lvl="0" indent="0" algn="l" rtl="0">
              <a:spcBef>
                <a:spcPts val="1200"/>
              </a:spcBef>
              <a:spcAft>
                <a:spcPts val="1200"/>
              </a:spcAft>
              <a:buNone/>
            </a:pPr>
            <a:endParaRPr/>
          </a:p>
        </p:txBody>
      </p:sp>
      <p:pic>
        <p:nvPicPr>
          <p:cNvPr id="128" name="Google Shape;128;p22"/>
          <p:cNvPicPr preferRelativeResize="0"/>
          <p:nvPr/>
        </p:nvPicPr>
        <p:blipFill>
          <a:blip r:embed="rId3">
            <a:alphaModFix/>
          </a:blip>
          <a:stretch>
            <a:fillRect/>
          </a:stretch>
        </p:blipFill>
        <p:spPr>
          <a:xfrm>
            <a:off x="3465525" y="1563950"/>
            <a:ext cx="5678474" cy="3579549"/>
          </a:xfrm>
          <a:prstGeom prst="rect">
            <a:avLst/>
          </a:prstGeom>
          <a:noFill/>
          <a:ln>
            <a:noFill/>
          </a:ln>
        </p:spPr>
      </p:pic>
      <p:pic>
        <p:nvPicPr>
          <p:cNvPr id="129" name="Google Shape;129;p22"/>
          <p:cNvPicPr preferRelativeResize="0"/>
          <p:nvPr/>
        </p:nvPicPr>
        <p:blipFill>
          <a:blip r:embed="rId4">
            <a:alphaModFix/>
          </a:blip>
          <a:stretch>
            <a:fillRect/>
          </a:stretch>
        </p:blipFill>
        <p:spPr>
          <a:xfrm>
            <a:off x="2027250" y="3710725"/>
            <a:ext cx="1438275" cy="1432775"/>
          </a:xfrm>
          <a:prstGeom prst="rect">
            <a:avLst/>
          </a:prstGeom>
          <a:noFill/>
          <a:ln>
            <a:noFill/>
          </a:ln>
        </p:spPr>
      </p:pic>
      <p:pic>
        <p:nvPicPr>
          <p:cNvPr id="130" name="Google Shape;130;p22"/>
          <p:cNvPicPr preferRelativeResize="0"/>
          <p:nvPr/>
        </p:nvPicPr>
        <p:blipFill>
          <a:blip r:embed="rId5">
            <a:alphaModFix/>
          </a:blip>
          <a:stretch>
            <a:fillRect/>
          </a:stretch>
        </p:blipFill>
        <p:spPr>
          <a:xfrm>
            <a:off x="5966188" y="0"/>
            <a:ext cx="1599336" cy="1563950"/>
          </a:xfrm>
          <a:prstGeom prst="rect">
            <a:avLst/>
          </a:prstGeom>
          <a:noFill/>
          <a:ln>
            <a:noFill/>
          </a:ln>
        </p:spPr>
      </p:pic>
      <p:pic>
        <p:nvPicPr>
          <p:cNvPr id="131" name="Google Shape;131;p22"/>
          <p:cNvPicPr preferRelativeResize="0"/>
          <p:nvPr/>
        </p:nvPicPr>
        <p:blipFill>
          <a:blip r:embed="rId6">
            <a:alphaModFix/>
          </a:blip>
          <a:stretch>
            <a:fillRect/>
          </a:stretch>
        </p:blipFill>
        <p:spPr>
          <a:xfrm>
            <a:off x="7565518" y="-1"/>
            <a:ext cx="1578482" cy="1563950"/>
          </a:xfrm>
          <a:prstGeom prst="rect">
            <a:avLst/>
          </a:prstGeom>
          <a:noFill/>
          <a:ln>
            <a:noFill/>
          </a:ln>
        </p:spPr>
      </p:pic>
      <p:sp>
        <p:nvSpPr>
          <p:cNvPr id="132" name="Google Shape;132;p22"/>
          <p:cNvSpPr txBox="1"/>
          <p:nvPr/>
        </p:nvSpPr>
        <p:spPr>
          <a:xfrm>
            <a:off x="93675" y="3577375"/>
            <a:ext cx="2028900" cy="14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Malton to Aislaby September 2, 1798</a:t>
            </a:r>
            <a:endParaRPr/>
          </a:p>
        </p:txBody>
      </p:sp>
      <p:sp>
        <p:nvSpPr>
          <p:cNvPr id="138" name="Google Shape;138;p23"/>
          <p:cNvSpPr txBox="1">
            <a:spLocks noGrp="1"/>
          </p:cNvSpPr>
          <p:nvPr>
            <p:ph type="body" idx="1"/>
          </p:nvPr>
        </p:nvSpPr>
        <p:spPr>
          <a:xfrm>
            <a:off x="387900" y="1394575"/>
            <a:ext cx="32301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Hayes cafe where this cover is addressed to, is run by the Hayes family, who are the subject of a book and other literature. Below is a Malton straightline mark. Straightline marks are hand stamped and indicate origin town.</a:t>
            </a:r>
            <a:endParaRPr/>
          </a:p>
        </p:txBody>
      </p:sp>
      <p:pic>
        <p:nvPicPr>
          <p:cNvPr id="139" name="Google Shape;139;p23"/>
          <p:cNvPicPr preferRelativeResize="0"/>
          <p:nvPr/>
        </p:nvPicPr>
        <p:blipFill>
          <a:blip r:embed="rId3">
            <a:alphaModFix/>
          </a:blip>
          <a:stretch>
            <a:fillRect/>
          </a:stretch>
        </p:blipFill>
        <p:spPr>
          <a:xfrm>
            <a:off x="3756772" y="1267075"/>
            <a:ext cx="5387225" cy="3876425"/>
          </a:xfrm>
          <a:prstGeom prst="rect">
            <a:avLst/>
          </a:prstGeom>
          <a:noFill/>
          <a:ln>
            <a:noFill/>
          </a:ln>
        </p:spPr>
      </p:pic>
      <p:pic>
        <p:nvPicPr>
          <p:cNvPr id="140" name="Google Shape;140;p23"/>
          <p:cNvPicPr preferRelativeResize="0"/>
          <p:nvPr/>
        </p:nvPicPr>
        <p:blipFill>
          <a:blip r:embed="rId4">
            <a:alphaModFix/>
          </a:blip>
          <a:stretch>
            <a:fillRect/>
          </a:stretch>
        </p:blipFill>
        <p:spPr>
          <a:xfrm>
            <a:off x="0" y="4341670"/>
            <a:ext cx="3756775" cy="8018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Garstang to Prescot October, 14 1815</a:t>
            </a:r>
            <a:endParaRPr/>
          </a:p>
        </p:txBody>
      </p:sp>
      <p:sp>
        <p:nvSpPr>
          <p:cNvPr id="146" name="Google Shape;146;p24"/>
          <p:cNvSpPr txBox="1">
            <a:spLocks noGrp="1"/>
          </p:cNvSpPr>
          <p:nvPr>
            <p:ph type="body" idx="1"/>
          </p:nvPr>
        </p:nvSpPr>
        <p:spPr>
          <a:xfrm>
            <a:off x="171775" y="1489825"/>
            <a:ext cx="29814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Garstang 228 mileage mark from London. Provincial postal marks issued with the mileage from London so the receiving clerk was able to check the charge.</a:t>
            </a:r>
            <a:endParaRPr/>
          </a:p>
        </p:txBody>
      </p:sp>
      <p:pic>
        <p:nvPicPr>
          <p:cNvPr id="147" name="Google Shape;147;p24"/>
          <p:cNvPicPr preferRelativeResize="0"/>
          <p:nvPr/>
        </p:nvPicPr>
        <p:blipFill>
          <a:blip r:embed="rId3">
            <a:alphaModFix/>
          </a:blip>
          <a:stretch>
            <a:fillRect/>
          </a:stretch>
        </p:blipFill>
        <p:spPr>
          <a:xfrm>
            <a:off x="2981528" y="1343100"/>
            <a:ext cx="6162473" cy="3800399"/>
          </a:xfrm>
          <a:prstGeom prst="rect">
            <a:avLst/>
          </a:prstGeom>
          <a:noFill/>
          <a:ln>
            <a:noFill/>
          </a:ln>
        </p:spPr>
      </p:pic>
      <p:pic>
        <p:nvPicPr>
          <p:cNvPr id="148" name="Google Shape;148;p24"/>
          <p:cNvPicPr preferRelativeResize="0"/>
          <p:nvPr/>
        </p:nvPicPr>
        <p:blipFill>
          <a:blip r:embed="rId4">
            <a:alphaModFix/>
          </a:blip>
          <a:stretch>
            <a:fillRect/>
          </a:stretch>
        </p:blipFill>
        <p:spPr>
          <a:xfrm>
            <a:off x="0" y="4102300"/>
            <a:ext cx="2752650" cy="104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87900" y="135100"/>
            <a:ext cx="5949300" cy="1029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Leith Scotland to London England August 27, 1819</a:t>
            </a:r>
            <a:endParaRPr/>
          </a:p>
        </p:txBody>
      </p:sp>
      <p:sp>
        <p:nvSpPr>
          <p:cNvPr id="154" name="Google Shape;154;p25"/>
          <p:cNvSpPr txBox="1">
            <a:spLocks noGrp="1"/>
          </p:cNvSpPr>
          <p:nvPr>
            <p:ph type="body" idx="1"/>
          </p:nvPr>
        </p:nvSpPr>
        <p:spPr>
          <a:xfrm>
            <a:off x="63600" y="1208150"/>
            <a:ext cx="6273600" cy="155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Leith Scotland became a separate burgh of Edinburgh in 1833 but Leith was in possession of a regular date-stamp prior to this. The marks were impressed with a distinct blueish ink.</a:t>
            </a:r>
            <a:endParaRPr sz="1400"/>
          </a:p>
          <a:p>
            <a:pPr marL="0" lvl="0" indent="0" algn="l" rtl="0">
              <a:spcBef>
                <a:spcPts val="0"/>
              </a:spcBef>
              <a:spcAft>
                <a:spcPts val="1200"/>
              </a:spcAft>
              <a:buNone/>
            </a:pPr>
            <a:r>
              <a:rPr lang="en"/>
              <a:t>  </a:t>
            </a:r>
            <a:endParaRPr/>
          </a:p>
        </p:txBody>
      </p:sp>
      <p:pic>
        <p:nvPicPr>
          <p:cNvPr id="155" name="Google Shape;155;p25"/>
          <p:cNvPicPr preferRelativeResize="0"/>
          <p:nvPr/>
        </p:nvPicPr>
        <p:blipFill>
          <a:blip r:embed="rId3">
            <a:alphaModFix/>
          </a:blip>
          <a:stretch>
            <a:fillRect/>
          </a:stretch>
        </p:blipFill>
        <p:spPr>
          <a:xfrm>
            <a:off x="1796450" y="2176500"/>
            <a:ext cx="7347548" cy="2967001"/>
          </a:xfrm>
          <a:prstGeom prst="rect">
            <a:avLst/>
          </a:prstGeom>
          <a:noFill/>
          <a:ln>
            <a:noFill/>
          </a:ln>
        </p:spPr>
      </p:pic>
      <p:pic>
        <p:nvPicPr>
          <p:cNvPr id="156" name="Google Shape;156;p25"/>
          <p:cNvPicPr preferRelativeResize="0"/>
          <p:nvPr/>
        </p:nvPicPr>
        <p:blipFill rotWithShape="1">
          <a:blip r:embed="rId4">
            <a:alphaModFix/>
          </a:blip>
          <a:srcRect l="32820" t="44620" r="30744" b="9788"/>
          <a:stretch/>
        </p:blipFill>
        <p:spPr>
          <a:xfrm rot="10800000">
            <a:off x="6956326" y="1"/>
            <a:ext cx="2187674" cy="1710874"/>
          </a:xfrm>
          <a:prstGeom prst="rect">
            <a:avLst/>
          </a:prstGeom>
          <a:noFill/>
          <a:ln>
            <a:noFill/>
          </a:ln>
        </p:spPr>
      </p:pic>
      <p:sp>
        <p:nvSpPr>
          <p:cNvPr id="157" name="Google Shape;157;p25"/>
          <p:cNvSpPr txBox="1"/>
          <p:nvPr/>
        </p:nvSpPr>
        <p:spPr>
          <a:xfrm>
            <a:off x="63600" y="2029150"/>
            <a:ext cx="1732800" cy="21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Roboto"/>
                <a:ea typeface="Roboto"/>
                <a:cs typeface="Roboto"/>
                <a:sym typeface="Roboto"/>
              </a:rPr>
              <a:t>Add! Halfpenny  surcharge to mail going over toll roads in Scotland.</a:t>
            </a:r>
            <a:endParaRPr sz="1600">
              <a:solidFill>
                <a:schemeClr val="dk1"/>
              </a:solidFill>
              <a:latin typeface="Roboto"/>
              <a:ea typeface="Roboto"/>
              <a:cs typeface="Roboto"/>
              <a:sym typeface="Roboto"/>
            </a:endParaRPr>
          </a:p>
        </p:txBody>
      </p:sp>
      <p:pic>
        <p:nvPicPr>
          <p:cNvPr id="158" name="Google Shape;158;p25"/>
          <p:cNvPicPr preferRelativeResize="0"/>
          <p:nvPr/>
        </p:nvPicPr>
        <p:blipFill>
          <a:blip r:embed="rId5">
            <a:alphaModFix/>
          </a:blip>
          <a:stretch>
            <a:fillRect/>
          </a:stretch>
        </p:blipFill>
        <p:spPr>
          <a:xfrm>
            <a:off x="-1" y="3952425"/>
            <a:ext cx="1098525" cy="1191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87900" y="127575"/>
            <a:ext cx="8368200" cy="1016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Stirling Scotland to Edinburgh September 3, 1827</a:t>
            </a:r>
            <a:endParaRPr/>
          </a:p>
        </p:txBody>
      </p:sp>
      <p:sp>
        <p:nvSpPr>
          <p:cNvPr id="164" name="Google Shape;164;p26"/>
          <p:cNvSpPr txBox="1">
            <a:spLocks noGrp="1"/>
          </p:cNvSpPr>
          <p:nvPr>
            <p:ph type="body" idx="1"/>
          </p:nvPr>
        </p:nvSpPr>
        <p:spPr>
          <a:xfrm>
            <a:off x="341175" y="1489825"/>
            <a:ext cx="24300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Stirling 3 Sep 1827 postmark and red receiving </a:t>
            </a:r>
            <a:endParaRPr/>
          </a:p>
          <a:p>
            <a:pPr marL="0" lvl="0" indent="0" algn="l" rtl="0">
              <a:spcBef>
                <a:spcPts val="0"/>
              </a:spcBef>
              <a:spcAft>
                <a:spcPts val="0"/>
              </a:spcAft>
              <a:buNone/>
            </a:pPr>
            <a:r>
              <a:rPr lang="en"/>
              <a:t>mark. </a:t>
            </a:r>
            <a:endParaRPr/>
          </a:p>
        </p:txBody>
      </p:sp>
      <p:pic>
        <p:nvPicPr>
          <p:cNvPr id="165" name="Google Shape;165;p26"/>
          <p:cNvPicPr preferRelativeResize="0"/>
          <p:nvPr/>
        </p:nvPicPr>
        <p:blipFill>
          <a:blip r:embed="rId3">
            <a:alphaModFix/>
          </a:blip>
          <a:stretch>
            <a:fillRect/>
          </a:stretch>
        </p:blipFill>
        <p:spPr>
          <a:xfrm>
            <a:off x="2771100" y="1303583"/>
            <a:ext cx="6372900" cy="3839918"/>
          </a:xfrm>
          <a:prstGeom prst="rect">
            <a:avLst/>
          </a:prstGeom>
          <a:noFill/>
          <a:ln>
            <a:noFill/>
          </a:ln>
        </p:spPr>
      </p:pic>
      <p:pic>
        <p:nvPicPr>
          <p:cNvPr id="166" name="Google Shape;166;p26"/>
          <p:cNvPicPr preferRelativeResize="0"/>
          <p:nvPr/>
        </p:nvPicPr>
        <p:blipFill>
          <a:blip r:embed="rId4">
            <a:alphaModFix/>
          </a:blip>
          <a:stretch>
            <a:fillRect/>
          </a:stretch>
        </p:blipFill>
        <p:spPr>
          <a:xfrm>
            <a:off x="-4" y="3536371"/>
            <a:ext cx="2771100" cy="1607125"/>
          </a:xfrm>
          <a:prstGeom prst="rect">
            <a:avLst/>
          </a:prstGeom>
          <a:noFill/>
          <a:ln>
            <a:noFill/>
          </a:ln>
        </p:spPr>
      </p:pic>
      <p:pic>
        <p:nvPicPr>
          <p:cNvPr id="167" name="Google Shape;167;p26"/>
          <p:cNvPicPr preferRelativeResize="0"/>
          <p:nvPr/>
        </p:nvPicPr>
        <p:blipFill>
          <a:blip r:embed="rId5">
            <a:alphaModFix/>
          </a:blip>
          <a:stretch>
            <a:fillRect/>
          </a:stretch>
        </p:blipFill>
        <p:spPr>
          <a:xfrm>
            <a:off x="1467524" y="2232799"/>
            <a:ext cx="1303575" cy="1303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541350" y="334388"/>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London to Cirencester October 7, 1827</a:t>
            </a:r>
            <a:endParaRPr/>
          </a:p>
        </p:txBody>
      </p:sp>
      <p:sp>
        <p:nvSpPr>
          <p:cNvPr id="173" name="Google Shape;173;p27"/>
          <p:cNvSpPr txBox="1">
            <a:spLocks noGrp="1"/>
          </p:cNvSpPr>
          <p:nvPr>
            <p:ph type="body" idx="1"/>
          </p:nvPr>
        </p:nvSpPr>
        <p:spPr>
          <a:xfrm>
            <a:off x="101925" y="1354875"/>
            <a:ext cx="8760000" cy="362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Grayhurst &amp; Harvey is a watchmaker based in London. Their watches have been displayed in the Metropolitan Museum of Art. The company is still in business to this day now under the name of Harvey and Gore Jewellers. The recipient Charles Lawrence was one of the founders of the Royal Agricultural College at Cirencester and brother to Sir William Lawrence, baronet, Serjeant surgeon to </a:t>
            </a:r>
            <a:endParaRPr sz="1600"/>
          </a:p>
          <a:p>
            <a:pPr marL="0" lvl="0" indent="0" algn="l" rtl="0">
              <a:spcBef>
                <a:spcPts val="0"/>
              </a:spcBef>
              <a:spcAft>
                <a:spcPts val="0"/>
              </a:spcAft>
              <a:buNone/>
            </a:pPr>
            <a:r>
              <a:rPr lang="en" sz="1600"/>
              <a:t>the queen </a:t>
            </a:r>
            <a:endParaRPr sz="1600"/>
          </a:p>
          <a:p>
            <a:pPr marL="0" lvl="0" indent="0" algn="l" rtl="0">
              <a:spcBef>
                <a:spcPts val="0"/>
              </a:spcBef>
              <a:spcAft>
                <a:spcPts val="0"/>
              </a:spcAft>
              <a:buNone/>
            </a:pPr>
            <a:r>
              <a:rPr lang="en" sz="1600"/>
              <a:t>Victoria.</a:t>
            </a:r>
            <a:endParaRPr sz="1600"/>
          </a:p>
          <a:p>
            <a:pPr marL="0" lvl="0" indent="0" algn="l" rtl="0">
              <a:spcBef>
                <a:spcPts val="0"/>
              </a:spcBef>
              <a:spcAft>
                <a:spcPts val="0"/>
              </a:spcAft>
              <a:buNone/>
            </a:pPr>
            <a:r>
              <a:rPr lang="en" sz="1600"/>
              <a:t>London</a:t>
            </a:r>
            <a:endParaRPr sz="1600"/>
          </a:p>
          <a:p>
            <a:pPr marL="0" lvl="0" indent="0" algn="l" rtl="0">
              <a:spcBef>
                <a:spcPts val="0"/>
              </a:spcBef>
              <a:spcAft>
                <a:spcPts val="0"/>
              </a:spcAft>
              <a:buNone/>
            </a:pPr>
            <a:r>
              <a:rPr lang="en" sz="1600"/>
              <a:t>evening</a:t>
            </a:r>
            <a:endParaRPr sz="1600"/>
          </a:p>
          <a:p>
            <a:pPr marL="0" lvl="0" indent="0" algn="l" rtl="0">
              <a:spcBef>
                <a:spcPts val="0"/>
              </a:spcBef>
              <a:spcAft>
                <a:spcPts val="0"/>
              </a:spcAft>
              <a:buNone/>
            </a:pPr>
            <a:r>
              <a:rPr lang="en" sz="1600"/>
              <a:t>double ring</a:t>
            </a:r>
            <a:endParaRPr sz="1600"/>
          </a:p>
          <a:p>
            <a:pPr marL="0" lvl="0" indent="0" algn="l" rtl="0">
              <a:spcBef>
                <a:spcPts val="0"/>
              </a:spcBef>
              <a:spcAft>
                <a:spcPts val="0"/>
              </a:spcAft>
              <a:buNone/>
            </a:pPr>
            <a:r>
              <a:rPr lang="en" sz="1600"/>
              <a:t>backstamp.</a:t>
            </a:r>
            <a:endParaRPr sz="1600"/>
          </a:p>
          <a:p>
            <a:pPr marL="0" lvl="0" indent="0" algn="l" rtl="0">
              <a:spcBef>
                <a:spcPts val="0"/>
              </a:spcBef>
              <a:spcAft>
                <a:spcPts val="0"/>
              </a:spcAft>
              <a:buNone/>
            </a:pPr>
            <a:endParaRPr sz="1600"/>
          </a:p>
        </p:txBody>
      </p:sp>
      <p:pic>
        <p:nvPicPr>
          <p:cNvPr id="174" name="Google Shape;174;p27"/>
          <p:cNvPicPr preferRelativeResize="0"/>
          <p:nvPr/>
        </p:nvPicPr>
        <p:blipFill>
          <a:blip r:embed="rId3">
            <a:alphaModFix/>
          </a:blip>
          <a:stretch>
            <a:fillRect/>
          </a:stretch>
        </p:blipFill>
        <p:spPr>
          <a:xfrm>
            <a:off x="1273725" y="2660975"/>
            <a:ext cx="7870275" cy="2482525"/>
          </a:xfrm>
          <a:prstGeom prst="rect">
            <a:avLst/>
          </a:prstGeom>
          <a:noFill/>
          <a:ln>
            <a:noFill/>
          </a:ln>
        </p:spPr>
      </p:pic>
      <p:pic>
        <p:nvPicPr>
          <p:cNvPr id="175" name="Google Shape;175;p27"/>
          <p:cNvPicPr preferRelativeResize="0"/>
          <p:nvPr/>
        </p:nvPicPr>
        <p:blipFill>
          <a:blip r:embed="rId4">
            <a:alphaModFix/>
          </a:blip>
          <a:stretch>
            <a:fillRect/>
          </a:stretch>
        </p:blipFill>
        <p:spPr>
          <a:xfrm>
            <a:off x="7779575" y="0"/>
            <a:ext cx="1364425" cy="1354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Exmouth to Bicton November 16, 1823</a:t>
            </a:r>
            <a:endParaRPr/>
          </a:p>
        </p:txBody>
      </p:sp>
      <p:sp>
        <p:nvSpPr>
          <p:cNvPr id="181" name="Google Shape;181;p28"/>
          <p:cNvSpPr txBox="1">
            <a:spLocks noGrp="1"/>
          </p:cNvSpPr>
          <p:nvPr>
            <p:ph type="body" idx="1"/>
          </p:nvPr>
        </p:nvSpPr>
        <p:spPr>
          <a:xfrm>
            <a:off x="387900" y="1431550"/>
            <a:ext cx="4251600" cy="350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The next 13 letters revolve around three people. Baron John Rolle who was a Member of Parliament and a member of the House of Lords. Rolle was a advocate for William Pitt the Younger and had significant landholdings, but was most known for falling during the coronation of Queen Victoria. The two people in the letter are John Rolle’s second wife Louisa Trefusis and his solicitor John Daw.</a:t>
            </a:r>
            <a:endParaRPr/>
          </a:p>
        </p:txBody>
      </p:sp>
      <p:pic>
        <p:nvPicPr>
          <p:cNvPr id="182" name="Google Shape;182;p28"/>
          <p:cNvPicPr preferRelativeResize="0"/>
          <p:nvPr/>
        </p:nvPicPr>
        <p:blipFill>
          <a:blip r:embed="rId3">
            <a:alphaModFix/>
          </a:blip>
          <a:stretch>
            <a:fillRect/>
          </a:stretch>
        </p:blipFill>
        <p:spPr>
          <a:xfrm>
            <a:off x="4674007" y="1489825"/>
            <a:ext cx="4469996" cy="36536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Torrington to Exeter November 27, 1821</a:t>
            </a:r>
            <a:endParaRPr/>
          </a:p>
        </p:txBody>
      </p:sp>
      <p:sp>
        <p:nvSpPr>
          <p:cNvPr id="188" name="Google Shape;188;p2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Undated Torrington Postmark.</a:t>
            </a:r>
            <a:endParaRPr/>
          </a:p>
        </p:txBody>
      </p:sp>
      <p:pic>
        <p:nvPicPr>
          <p:cNvPr id="189" name="Google Shape;189;p29"/>
          <p:cNvPicPr preferRelativeResize="0"/>
          <p:nvPr/>
        </p:nvPicPr>
        <p:blipFill>
          <a:blip r:embed="rId3">
            <a:alphaModFix/>
          </a:blip>
          <a:stretch>
            <a:fillRect/>
          </a:stretch>
        </p:blipFill>
        <p:spPr>
          <a:xfrm>
            <a:off x="2002251" y="2207300"/>
            <a:ext cx="7141750" cy="2936199"/>
          </a:xfrm>
          <a:prstGeom prst="rect">
            <a:avLst/>
          </a:prstGeom>
          <a:noFill/>
          <a:ln>
            <a:noFill/>
          </a:ln>
        </p:spPr>
      </p:pic>
      <p:pic>
        <p:nvPicPr>
          <p:cNvPr id="190" name="Google Shape;190;p29"/>
          <p:cNvPicPr preferRelativeResize="0"/>
          <p:nvPr/>
        </p:nvPicPr>
        <p:blipFill>
          <a:blip r:embed="rId4">
            <a:alphaModFix/>
          </a:blip>
          <a:stretch>
            <a:fillRect/>
          </a:stretch>
        </p:blipFill>
        <p:spPr>
          <a:xfrm>
            <a:off x="0" y="3602250"/>
            <a:ext cx="1608850" cy="154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Exmouth to Bicton May 16, 1822</a:t>
            </a:r>
            <a:endParaRPr/>
          </a:p>
        </p:txBody>
      </p:sp>
      <p:sp>
        <p:nvSpPr>
          <p:cNvPr id="196" name="Google Shape;196;p30"/>
          <p:cNvSpPr txBox="1">
            <a:spLocks noGrp="1"/>
          </p:cNvSpPr>
          <p:nvPr>
            <p:ph type="body" idx="1"/>
          </p:nvPr>
        </p:nvSpPr>
        <p:spPr>
          <a:xfrm>
            <a:off x="387900" y="1489825"/>
            <a:ext cx="2605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Exmouth 176 mileage mark from London.</a:t>
            </a:r>
            <a:endParaRPr/>
          </a:p>
        </p:txBody>
      </p:sp>
      <p:pic>
        <p:nvPicPr>
          <p:cNvPr id="197" name="Google Shape;197;p30"/>
          <p:cNvPicPr preferRelativeResize="0"/>
          <p:nvPr/>
        </p:nvPicPr>
        <p:blipFill>
          <a:blip r:embed="rId3">
            <a:alphaModFix/>
          </a:blip>
          <a:stretch>
            <a:fillRect/>
          </a:stretch>
        </p:blipFill>
        <p:spPr>
          <a:xfrm>
            <a:off x="2866549" y="1489825"/>
            <a:ext cx="6277453" cy="3653674"/>
          </a:xfrm>
          <a:prstGeom prst="rect">
            <a:avLst/>
          </a:prstGeom>
          <a:noFill/>
          <a:ln>
            <a:noFill/>
          </a:ln>
        </p:spPr>
      </p:pic>
      <p:pic>
        <p:nvPicPr>
          <p:cNvPr id="198" name="Google Shape;198;p30"/>
          <p:cNvPicPr preferRelativeResize="0"/>
          <p:nvPr/>
        </p:nvPicPr>
        <p:blipFill>
          <a:blip r:embed="rId4">
            <a:alphaModFix/>
          </a:blip>
          <a:stretch>
            <a:fillRect/>
          </a:stretch>
        </p:blipFill>
        <p:spPr>
          <a:xfrm>
            <a:off x="0" y="4272975"/>
            <a:ext cx="2502125" cy="900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Exmouth to Bicton September 22, 1823</a:t>
            </a:r>
            <a:endParaRPr/>
          </a:p>
        </p:txBody>
      </p:sp>
      <p:sp>
        <p:nvSpPr>
          <p:cNvPr id="204" name="Google Shape;204;p31"/>
          <p:cNvSpPr txBox="1">
            <a:spLocks noGrp="1"/>
          </p:cNvSpPr>
          <p:nvPr>
            <p:ph type="body" idx="1"/>
          </p:nvPr>
        </p:nvSpPr>
        <p:spPr>
          <a:xfrm>
            <a:off x="387900" y="1489825"/>
            <a:ext cx="27000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Another Exmouth 176 mileage mark from London.</a:t>
            </a:r>
            <a:endParaRPr/>
          </a:p>
        </p:txBody>
      </p:sp>
      <p:pic>
        <p:nvPicPr>
          <p:cNvPr id="205" name="Google Shape;205;p31"/>
          <p:cNvPicPr preferRelativeResize="0"/>
          <p:nvPr/>
        </p:nvPicPr>
        <p:blipFill>
          <a:blip r:embed="rId3">
            <a:alphaModFix/>
          </a:blip>
          <a:stretch>
            <a:fillRect/>
          </a:stretch>
        </p:blipFill>
        <p:spPr>
          <a:xfrm>
            <a:off x="3057725" y="1410900"/>
            <a:ext cx="6086277" cy="3732600"/>
          </a:xfrm>
          <a:prstGeom prst="rect">
            <a:avLst/>
          </a:prstGeom>
          <a:noFill/>
          <a:ln>
            <a:noFill/>
          </a:ln>
        </p:spPr>
      </p:pic>
      <p:pic>
        <p:nvPicPr>
          <p:cNvPr id="206" name="Google Shape;206;p31"/>
          <p:cNvPicPr preferRelativeResize="0"/>
          <p:nvPr/>
        </p:nvPicPr>
        <p:blipFill>
          <a:blip r:embed="rId4">
            <a:alphaModFix/>
          </a:blip>
          <a:stretch>
            <a:fillRect/>
          </a:stretch>
        </p:blipFill>
        <p:spPr>
          <a:xfrm>
            <a:off x="0" y="4103006"/>
            <a:ext cx="2700000" cy="10404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70" name="Google Shape;70;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1" name="Google Shape;71;p14" descr="Support Wendover Productions and get $20 off the perfect suitcase from Away using the code &quot;Wendover&quot; at http://awaytravel.com/wendover &#10;&#10;Check out my new podcast with Brian from Real Engineering:&#10;https://itunes.apple.com/us/podcast/showmakers/id1224583218?mt=2 (iTunes link)&#10;https://www.youtube.com/channel/UC_10vJJqf2ZK0lWrb5BXAPg (YouTube link)&#10;&#10;Support Wendover Productions on Patreon: https://www.patreon.com/wendoverproductions  &#10;&#10;Get a Wendover Productions t-shirt for $20: https://store.dftba.com/products/wendover-productions-shirt&#10;&#10;Youtube: http://www.YouTube.com/WendoverProductions&#10;Twitter: http://www.Twitter.com/WendoverPro&#10;Email: WendoverProductions@gmail.com&#10;Reddit: http://Reddit.com/r/WendoverProductions&#10;&#10;Select visuals courtesy http://www.Shutterstock.com&#10;&#10;Music is &quot;Another Version of You&quot; by Chris Zabriskie&#10;&#10;The full script with sources can be found here: https://drive.google.com/file/d/0B2p-HoK9KXEASGdjNEdhZnAxYjQ/view?usp=sharing&#10;&#10;Animation by Josh Sherrington (https://www.youtube.com/heliosphere)&#10;Sound by Graham Haerther (http://www.Haerther.net)&#10;Thumbnail by Joseph Cieplinski (http://joec.design)&#10;Research by William Mayne&#10;&#10;Big thanks to Patreon supporters: Ark Balagan, David Cichowski, Venkata Kaushik Nunna, Josh Berger, Vincent Mooney, Marcelo Teivelis, Victor Zimmer, &#10;Paul Jihoon Choi, Huang MingLei, Dylan Benson, Maximillian van Kasbergen, Etienne Dechamps, Alex Duvall, Rob Harvey, Ark Balagan, Hagai Bloch Gadot, Aitan Magence, William Chappell, Eyal Matsliah, Sihien, Joseph Bull, Marcelo Alves Vieira, Hank Green, Plinio Correa, Connor J Smith, and Brady Bellini" title="How the Post Office Made America">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Long Melford to Bicton July 24, 1828</a:t>
            </a:r>
            <a:endParaRPr/>
          </a:p>
        </p:txBody>
      </p:sp>
      <p:sp>
        <p:nvSpPr>
          <p:cNvPr id="212" name="Google Shape;212;p32"/>
          <p:cNvSpPr txBox="1">
            <a:spLocks noGrp="1"/>
          </p:cNvSpPr>
          <p:nvPr>
            <p:ph type="body" idx="1"/>
          </p:nvPr>
        </p:nvSpPr>
        <p:spPr>
          <a:xfrm>
            <a:off x="387900" y="1489825"/>
            <a:ext cx="25539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Melford 23 mileage mark (from London). </a:t>
            </a:r>
            <a:endParaRPr/>
          </a:p>
        </p:txBody>
      </p:sp>
      <p:pic>
        <p:nvPicPr>
          <p:cNvPr id="213" name="Google Shape;213;p32"/>
          <p:cNvPicPr preferRelativeResize="0"/>
          <p:nvPr/>
        </p:nvPicPr>
        <p:blipFill>
          <a:blip r:embed="rId3">
            <a:alphaModFix/>
          </a:blip>
          <a:stretch>
            <a:fillRect/>
          </a:stretch>
        </p:blipFill>
        <p:spPr>
          <a:xfrm>
            <a:off x="2941848" y="1424625"/>
            <a:ext cx="6202148" cy="3718875"/>
          </a:xfrm>
          <a:prstGeom prst="rect">
            <a:avLst/>
          </a:prstGeom>
          <a:noFill/>
          <a:ln>
            <a:noFill/>
          </a:ln>
        </p:spPr>
      </p:pic>
      <p:pic>
        <p:nvPicPr>
          <p:cNvPr id="214" name="Google Shape;214;p32"/>
          <p:cNvPicPr preferRelativeResize="0"/>
          <p:nvPr/>
        </p:nvPicPr>
        <p:blipFill>
          <a:blip r:embed="rId4">
            <a:alphaModFix/>
          </a:blip>
          <a:stretch>
            <a:fillRect/>
          </a:stretch>
        </p:blipFill>
        <p:spPr>
          <a:xfrm>
            <a:off x="0" y="4181075"/>
            <a:ext cx="2745375" cy="962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387900" y="42577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Topsham to Bicton May 9, 1833</a:t>
            </a:r>
            <a:endParaRPr/>
          </a:p>
        </p:txBody>
      </p:sp>
      <p:sp>
        <p:nvSpPr>
          <p:cNvPr id="220" name="Google Shape;220;p33"/>
          <p:cNvSpPr txBox="1">
            <a:spLocks noGrp="1"/>
          </p:cNvSpPr>
          <p:nvPr>
            <p:ph type="body" idx="1"/>
          </p:nvPr>
        </p:nvSpPr>
        <p:spPr>
          <a:xfrm>
            <a:off x="387900" y="1489825"/>
            <a:ext cx="35445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Topsham straightline mark.</a:t>
            </a:r>
            <a:endParaRPr/>
          </a:p>
        </p:txBody>
      </p:sp>
      <p:pic>
        <p:nvPicPr>
          <p:cNvPr id="221" name="Google Shape;221;p33"/>
          <p:cNvPicPr preferRelativeResize="0"/>
          <p:nvPr/>
        </p:nvPicPr>
        <p:blipFill>
          <a:blip r:embed="rId3">
            <a:alphaModFix/>
          </a:blip>
          <a:stretch>
            <a:fillRect/>
          </a:stretch>
        </p:blipFill>
        <p:spPr>
          <a:xfrm>
            <a:off x="4133849" y="1111886"/>
            <a:ext cx="5010150" cy="4031614"/>
          </a:xfrm>
          <a:prstGeom prst="rect">
            <a:avLst/>
          </a:prstGeom>
          <a:noFill/>
          <a:ln>
            <a:noFill/>
          </a:ln>
        </p:spPr>
      </p:pic>
      <p:pic>
        <p:nvPicPr>
          <p:cNvPr id="222" name="Google Shape;222;p33"/>
          <p:cNvPicPr preferRelativeResize="0"/>
          <p:nvPr/>
        </p:nvPicPr>
        <p:blipFill>
          <a:blip r:embed="rId4">
            <a:alphaModFix/>
          </a:blip>
          <a:stretch>
            <a:fillRect/>
          </a:stretch>
        </p:blipFill>
        <p:spPr>
          <a:xfrm>
            <a:off x="0" y="4374074"/>
            <a:ext cx="3838174" cy="769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387900" y="39080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Exmouth to Bicton July 1, 1833</a:t>
            </a:r>
            <a:endParaRPr/>
          </a:p>
        </p:txBody>
      </p:sp>
      <p:sp>
        <p:nvSpPr>
          <p:cNvPr id="228" name="Google Shape;228;p34"/>
          <p:cNvSpPr txBox="1">
            <a:spLocks noGrp="1"/>
          </p:cNvSpPr>
          <p:nvPr>
            <p:ph type="body" idx="1"/>
          </p:nvPr>
        </p:nvSpPr>
        <p:spPr>
          <a:xfrm>
            <a:off x="387900" y="1489825"/>
            <a:ext cx="3706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Exmouth straightline mark.</a:t>
            </a:r>
            <a:endParaRPr/>
          </a:p>
        </p:txBody>
      </p:sp>
      <p:pic>
        <p:nvPicPr>
          <p:cNvPr id="229" name="Google Shape;229;p34"/>
          <p:cNvPicPr preferRelativeResize="0"/>
          <p:nvPr/>
        </p:nvPicPr>
        <p:blipFill>
          <a:blip r:embed="rId3">
            <a:alphaModFix/>
          </a:blip>
          <a:stretch>
            <a:fillRect/>
          </a:stretch>
        </p:blipFill>
        <p:spPr>
          <a:xfrm>
            <a:off x="4156950" y="1076907"/>
            <a:ext cx="4987049" cy="4066592"/>
          </a:xfrm>
          <a:prstGeom prst="rect">
            <a:avLst/>
          </a:prstGeom>
          <a:noFill/>
          <a:ln>
            <a:noFill/>
          </a:ln>
        </p:spPr>
      </p:pic>
      <p:pic>
        <p:nvPicPr>
          <p:cNvPr id="230" name="Google Shape;230;p34"/>
          <p:cNvPicPr preferRelativeResize="0"/>
          <p:nvPr/>
        </p:nvPicPr>
        <p:blipFill>
          <a:blip r:embed="rId4">
            <a:alphaModFix/>
          </a:blip>
          <a:stretch>
            <a:fillRect/>
          </a:stretch>
        </p:blipFill>
        <p:spPr>
          <a:xfrm>
            <a:off x="0" y="4491975"/>
            <a:ext cx="3947450" cy="651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Topsham to Bicton March 20, 1835</a:t>
            </a:r>
            <a:endParaRPr/>
          </a:p>
        </p:txBody>
      </p:sp>
      <p:sp>
        <p:nvSpPr>
          <p:cNvPr id="236" name="Google Shape;236;p35"/>
          <p:cNvSpPr txBox="1">
            <a:spLocks noGrp="1"/>
          </p:cNvSpPr>
          <p:nvPr>
            <p:ph type="body" idx="1"/>
          </p:nvPr>
        </p:nvSpPr>
        <p:spPr>
          <a:xfrm>
            <a:off x="387900" y="1489825"/>
            <a:ext cx="31443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Another Topsham straightline mark.</a:t>
            </a:r>
            <a:endParaRPr/>
          </a:p>
        </p:txBody>
      </p:sp>
      <p:pic>
        <p:nvPicPr>
          <p:cNvPr id="237" name="Google Shape;237;p35"/>
          <p:cNvPicPr preferRelativeResize="0"/>
          <p:nvPr/>
        </p:nvPicPr>
        <p:blipFill>
          <a:blip r:embed="rId3">
            <a:alphaModFix/>
          </a:blip>
          <a:stretch>
            <a:fillRect/>
          </a:stretch>
        </p:blipFill>
        <p:spPr>
          <a:xfrm>
            <a:off x="3760525" y="1747278"/>
            <a:ext cx="5383475" cy="3396222"/>
          </a:xfrm>
          <a:prstGeom prst="rect">
            <a:avLst/>
          </a:prstGeom>
          <a:noFill/>
          <a:ln>
            <a:noFill/>
          </a:ln>
        </p:spPr>
      </p:pic>
      <p:pic>
        <p:nvPicPr>
          <p:cNvPr id="238" name="Google Shape;238;p35"/>
          <p:cNvPicPr preferRelativeResize="0"/>
          <p:nvPr/>
        </p:nvPicPr>
        <p:blipFill>
          <a:blip r:embed="rId4">
            <a:alphaModFix/>
          </a:blip>
          <a:stretch>
            <a:fillRect/>
          </a:stretch>
        </p:blipFill>
        <p:spPr>
          <a:xfrm>
            <a:off x="0" y="4488425"/>
            <a:ext cx="3590475" cy="655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Exmouth to Budleigh November 25, 1836</a:t>
            </a:r>
            <a:endParaRPr/>
          </a:p>
        </p:txBody>
      </p:sp>
      <p:sp>
        <p:nvSpPr>
          <p:cNvPr id="244" name="Google Shape;244;p3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Another Exmouth straightline mark.</a:t>
            </a:r>
            <a:endParaRPr/>
          </a:p>
        </p:txBody>
      </p:sp>
      <p:pic>
        <p:nvPicPr>
          <p:cNvPr id="245" name="Google Shape;245;p36"/>
          <p:cNvPicPr preferRelativeResize="0"/>
          <p:nvPr/>
        </p:nvPicPr>
        <p:blipFill>
          <a:blip r:embed="rId3">
            <a:alphaModFix/>
          </a:blip>
          <a:stretch>
            <a:fillRect/>
          </a:stretch>
        </p:blipFill>
        <p:spPr>
          <a:xfrm>
            <a:off x="1666300" y="2152925"/>
            <a:ext cx="7477699" cy="2975750"/>
          </a:xfrm>
          <a:prstGeom prst="rect">
            <a:avLst/>
          </a:prstGeom>
          <a:noFill/>
          <a:ln>
            <a:noFill/>
          </a:ln>
        </p:spPr>
      </p:pic>
      <p:pic>
        <p:nvPicPr>
          <p:cNvPr id="246" name="Google Shape;246;p36"/>
          <p:cNvPicPr preferRelativeResize="0"/>
          <p:nvPr/>
        </p:nvPicPr>
        <p:blipFill>
          <a:blip r:embed="rId4">
            <a:alphaModFix/>
          </a:blip>
          <a:stretch>
            <a:fillRect/>
          </a:stretch>
        </p:blipFill>
        <p:spPr>
          <a:xfrm>
            <a:off x="5562275" y="1144125"/>
            <a:ext cx="3581725" cy="601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August 27, 1837 Turned Cover: cover reused for second letter after being turned inside out.</a:t>
            </a:r>
            <a:endParaRPr/>
          </a:p>
        </p:txBody>
      </p:sp>
      <p:sp>
        <p:nvSpPr>
          <p:cNvPr id="252" name="Google Shape;252;p3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3" name="Google Shape;253;p37"/>
          <p:cNvPicPr preferRelativeResize="0"/>
          <p:nvPr/>
        </p:nvPicPr>
        <p:blipFill>
          <a:blip r:embed="rId3">
            <a:alphaModFix/>
          </a:blip>
          <a:stretch>
            <a:fillRect/>
          </a:stretch>
        </p:blipFill>
        <p:spPr>
          <a:xfrm>
            <a:off x="0" y="1451062"/>
            <a:ext cx="9144003" cy="36924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Turned Cover Cont.</a:t>
            </a:r>
            <a:endParaRPr/>
          </a:p>
        </p:txBody>
      </p:sp>
      <p:sp>
        <p:nvSpPr>
          <p:cNvPr id="259" name="Google Shape;259;p38"/>
          <p:cNvSpPr txBox="1">
            <a:spLocks noGrp="1"/>
          </p:cNvSpPr>
          <p:nvPr>
            <p:ph type="body" idx="1"/>
          </p:nvPr>
        </p:nvSpPr>
        <p:spPr>
          <a:xfrm>
            <a:off x="173625" y="1489825"/>
            <a:ext cx="4597200" cy="33951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 sz="1600"/>
              <a:t>The early mail service revolved around delivering and receiving mail to and from the Post town. If you lived outside the post town, no door-to-door service was available. The fifth clause of the postal act of 1801 allowed private arrangements to be made between the postmaster </a:t>
            </a:r>
            <a:endParaRPr sz="1600"/>
          </a:p>
          <a:p>
            <a:pPr marL="0" lvl="0" indent="0" algn="l" rtl="0">
              <a:lnSpc>
                <a:spcPct val="105000"/>
              </a:lnSpc>
              <a:spcBef>
                <a:spcPts val="0"/>
              </a:spcBef>
              <a:spcAft>
                <a:spcPts val="0"/>
              </a:spcAft>
              <a:buNone/>
            </a:pPr>
            <a:r>
              <a:rPr lang="en" sz="1600"/>
              <a:t>of local British towns and the </a:t>
            </a:r>
            <a:endParaRPr sz="1600"/>
          </a:p>
          <a:p>
            <a:pPr marL="0" lvl="0" indent="0" algn="l" rtl="0">
              <a:lnSpc>
                <a:spcPct val="105000"/>
              </a:lnSpc>
              <a:spcBef>
                <a:spcPts val="0"/>
              </a:spcBef>
              <a:spcAft>
                <a:spcPts val="0"/>
              </a:spcAft>
              <a:buNone/>
            </a:pPr>
            <a:r>
              <a:rPr lang="en" sz="1600"/>
              <a:t>inhabitants. The charges agreed by</a:t>
            </a:r>
            <a:endParaRPr sz="1600"/>
          </a:p>
          <a:p>
            <a:pPr marL="0" lvl="0" indent="0" algn="l" rtl="0">
              <a:lnSpc>
                <a:spcPct val="105000"/>
              </a:lnSpc>
              <a:spcBef>
                <a:spcPts val="0"/>
              </a:spcBef>
              <a:spcAft>
                <a:spcPts val="0"/>
              </a:spcAft>
              <a:buNone/>
            </a:pPr>
            <a:r>
              <a:rPr lang="en" sz="1600"/>
              <a:t>the inhabitants tended to be one </a:t>
            </a:r>
            <a:endParaRPr sz="1600"/>
          </a:p>
          <a:p>
            <a:pPr marL="0" lvl="0" indent="0" algn="l" rtl="0">
              <a:lnSpc>
                <a:spcPct val="105000"/>
              </a:lnSpc>
              <a:spcBef>
                <a:spcPts val="0"/>
              </a:spcBef>
              <a:spcAft>
                <a:spcPts val="0"/>
              </a:spcAft>
              <a:buNone/>
            </a:pPr>
            <a:r>
              <a:rPr lang="en" sz="1600"/>
              <a:t>penny (Penny Posts namesake). </a:t>
            </a:r>
            <a:endParaRPr sz="1600"/>
          </a:p>
          <a:p>
            <a:pPr marL="0" lvl="0" indent="0" algn="l" rtl="0">
              <a:lnSpc>
                <a:spcPct val="105000"/>
              </a:lnSpc>
              <a:spcBef>
                <a:spcPts val="0"/>
              </a:spcBef>
              <a:spcAft>
                <a:spcPts val="0"/>
              </a:spcAft>
              <a:buNone/>
            </a:pPr>
            <a:r>
              <a:rPr lang="en" sz="1600"/>
              <a:t>Torrington undated postmark.</a:t>
            </a:r>
            <a:endParaRPr sz="1600"/>
          </a:p>
        </p:txBody>
      </p:sp>
      <p:pic>
        <p:nvPicPr>
          <p:cNvPr id="260" name="Google Shape;260;p38"/>
          <p:cNvPicPr preferRelativeResize="0"/>
          <p:nvPr/>
        </p:nvPicPr>
        <p:blipFill>
          <a:blip r:embed="rId3">
            <a:alphaModFix/>
          </a:blip>
          <a:stretch>
            <a:fillRect/>
          </a:stretch>
        </p:blipFill>
        <p:spPr>
          <a:xfrm>
            <a:off x="7134213" y="-12"/>
            <a:ext cx="2009775" cy="1152525"/>
          </a:xfrm>
          <a:prstGeom prst="rect">
            <a:avLst/>
          </a:prstGeom>
          <a:noFill/>
          <a:ln>
            <a:noFill/>
          </a:ln>
        </p:spPr>
      </p:pic>
      <p:pic>
        <p:nvPicPr>
          <p:cNvPr id="261" name="Google Shape;261;p38"/>
          <p:cNvPicPr preferRelativeResize="0"/>
          <p:nvPr/>
        </p:nvPicPr>
        <p:blipFill>
          <a:blip r:embed="rId4">
            <a:alphaModFix/>
          </a:blip>
          <a:stretch>
            <a:fillRect/>
          </a:stretch>
        </p:blipFill>
        <p:spPr>
          <a:xfrm>
            <a:off x="4705350" y="1152513"/>
            <a:ext cx="4438650" cy="1762125"/>
          </a:xfrm>
          <a:prstGeom prst="rect">
            <a:avLst/>
          </a:prstGeom>
          <a:noFill/>
          <a:ln>
            <a:noFill/>
          </a:ln>
        </p:spPr>
      </p:pic>
      <p:pic>
        <p:nvPicPr>
          <p:cNvPr id="262" name="Google Shape;262;p38"/>
          <p:cNvPicPr preferRelativeResize="0"/>
          <p:nvPr/>
        </p:nvPicPr>
        <p:blipFill>
          <a:blip r:embed="rId5">
            <a:alphaModFix/>
          </a:blip>
          <a:stretch>
            <a:fillRect/>
          </a:stretch>
        </p:blipFill>
        <p:spPr>
          <a:xfrm>
            <a:off x="6902409" y="2914650"/>
            <a:ext cx="2241591" cy="2228850"/>
          </a:xfrm>
          <a:prstGeom prst="rect">
            <a:avLst/>
          </a:prstGeom>
          <a:noFill/>
          <a:ln>
            <a:noFill/>
          </a:ln>
        </p:spPr>
      </p:pic>
      <p:pic>
        <p:nvPicPr>
          <p:cNvPr id="263" name="Google Shape;263;p38"/>
          <p:cNvPicPr preferRelativeResize="0"/>
          <p:nvPr/>
        </p:nvPicPr>
        <p:blipFill>
          <a:blip r:embed="rId6">
            <a:alphaModFix/>
          </a:blip>
          <a:stretch>
            <a:fillRect/>
          </a:stretch>
        </p:blipFill>
        <p:spPr>
          <a:xfrm>
            <a:off x="3562833" y="2914650"/>
            <a:ext cx="3339567" cy="222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Budleigh to Exeter March, 7 1842</a:t>
            </a:r>
            <a:endParaRPr/>
          </a:p>
        </p:txBody>
      </p:sp>
      <p:sp>
        <p:nvSpPr>
          <p:cNvPr id="269" name="Google Shape;269;p39"/>
          <p:cNvSpPr txBox="1">
            <a:spLocks noGrp="1"/>
          </p:cNvSpPr>
          <p:nvPr>
            <p:ph type="body" idx="1"/>
          </p:nvPr>
        </p:nvSpPr>
        <p:spPr>
          <a:xfrm>
            <a:off x="19800" y="1326225"/>
            <a:ext cx="9104400" cy="728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a:t>These stamps were employed starting in 1822 for provincial post offices. It is claimed by the inventor that a bad impression was impossible and they were made by a “mathematical engine”. </a:t>
            </a:r>
            <a:endParaRPr sz="7200"/>
          </a:p>
          <a:p>
            <a:pPr marL="0" lvl="0" indent="0" algn="l" rtl="0">
              <a:spcBef>
                <a:spcPts val="1200"/>
              </a:spcBef>
              <a:spcAft>
                <a:spcPts val="1200"/>
              </a:spcAft>
              <a:buNone/>
            </a:pPr>
            <a:endParaRPr/>
          </a:p>
        </p:txBody>
      </p:sp>
      <p:pic>
        <p:nvPicPr>
          <p:cNvPr id="270" name="Google Shape;270;p39"/>
          <p:cNvPicPr preferRelativeResize="0"/>
          <p:nvPr/>
        </p:nvPicPr>
        <p:blipFill>
          <a:blip r:embed="rId3">
            <a:alphaModFix/>
          </a:blip>
          <a:stretch>
            <a:fillRect/>
          </a:stretch>
        </p:blipFill>
        <p:spPr>
          <a:xfrm>
            <a:off x="2095800" y="2290493"/>
            <a:ext cx="7048202" cy="2853008"/>
          </a:xfrm>
          <a:prstGeom prst="rect">
            <a:avLst/>
          </a:prstGeom>
          <a:noFill/>
          <a:ln>
            <a:noFill/>
          </a:ln>
        </p:spPr>
      </p:pic>
      <p:pic>
        <p:nvPicPr>
          <p:cNvPr id="271" name="Google Shape;271;p39"/>
          <p:cNvPicPr preferRelativeResize="0"/>
          <p:nvPr/>
        </p:nvPicPr>
        <p:blipFill rotWithShape="1">
          <a:blip r:embed="rId4">
            <a:alphaModFix/>
          </a:blip>
          <a:srcRect l="35253" t="29970" r="25228" b="18159"/>
          <a:stretch/>
        </p:blipFill>
        <p:spPr>
          <a:xfrm>
            <a:off x="0" y="3424263"/>
            <a:ext cx="2095800" cy="1719226"/>
          </a:xfrm>
          <a:prstGeom prst="rect">
            <a:avLst/>
          </a:prstGeom>
          <a:noFill/>
          <a:ln>
            <a:noFill/>
          </a:ln>
        </p:spPr>
      </p:pic>
      <p:sp>
        <p:nvSpPr>
          <p:cNvPr id="272" name="Google Shape;272;p39"/>
          <p:cNvSpPr txBox="1"/>
          <p:nvPr/>
        </p:nvSpPr>
        <p:spPr>
          <a:xfrm>
            <a:off x="19950" y="2133600"/>
            <a:ext cx="2055900" cy="30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Otterton Penny Post (Budleigh Salterton drop off).</a:t>
            </a:r>
            <a:endParaRPr sz="1800">
              <a:solidFill>
                <a:schemeClr val="dk1"/>
              </a:solidFill>
              <a:latin typeface="Roboto"/>
              <a:ea typeface="Roboto"/>
              <a:cs typeface="Roboto"/>
              <a:sym typeface="Roboto"/>
            </a:endParaRPr>
          </a:p>
        </p:txBody>
      </p:sp>
      <p:pic>
        <p:nvPicPr>
          <p:cNvPr id="273" name="Google Shape;273;p39"/>
          <p:cNvPicPr preferRelativeResize="0"/>
          <p:nvPr/>
        </p:nvPicPr>
        <p:blipFill>
          <a:blip r:embed="rId5">
            <a:alphaModFix/>
          </a:blip>
          <a:stretch>
            <a:fillRect/>
          </a:stretch>
        </p:blipFill>
        <p:spPr>
          <a:xfrm>
            <a:off x="6432950" y="0"/>
            <a:ext cx="2711050" cy="130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Free Frank: </a:t>
            </a:r>
            <a:r>
              <a:rPr lang="en" sz="3044">
                <a:latin typeface="Roboto"/>
                <a:ea typeface="Roboto"/>
                <a:cs typeface="Roboto"/>
                <a:sym typeface="Roboto"/>
              </a:rPr>
              <a:t>allows specific government officials to send mail for free without paying postage</a:t>
            </a:r>
            <a:r>
              <a:rPr lang="en" sz="2311">
                <a:latin typeface="Roboto"/>
                <a:ea typeface="Roboto"/>
                <a:cs typeface="Roboto"/>
                <a:sym typeface="Roboto"/>
              </a:rPr>
              <a:t>.</a:t>
            </a:r>
            <a:endParaRPr sz="3777"/>
          </a:p>
        </p:txBody>
      </p:sp>
      <p:sp>
        <p:nvSpPr>
          <p:cNvPr id="279" name="Google Shape;279;p40"/>
          <p:cNvSpPr txBox="1">
            <a:spLocks noGrp="1"/>
          </p:cNvSpPr>
          <p:nvPr>
            <p:ph type="body" idx="1"/>
          </p:nvPr>
        </p:nvSpPr>
        <p:spPr>
          <a:xfrm>
            <a:off x="48700" y="1429775"/>
            <a:ext cx="3876900" cy="38220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534"/>
              <a:t>In Britain, it was hand stamped to parliamentary mail and taxpayers took on the cost of this mail. The system was eliminated in 1840 by Rowland Hill because of various abuses and such abuses included companies appointing MPs to boards in order to take advantage of the free franking privilege. In the United States, the President did not have a free frank privilege; however, the Vice President and members of Congress were able to use it.                        </a:t>
            </a:r>
            <a:r>
              <a:rPr lang="en"/>
              <a:t>                                                  </a:t>
            </a:r>
            <a:endParaRPr/>
          </a:p>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280" name="Google Shape;280;p40"/>
          <p:cNvPicPr preferRelativeResize="0"/>
          <p:nvPr/>
        </p:nvPicPr>
        <p:blipFill>
          <a:blip r:embed="rId3">
            <a:alphaModFix/>
          </a:blip>
          <a:stretch>
            <a:fillRect/>
          </a:stretch>
        </p:blipFill>
        <p:spPr>
          <a:xfrm>
            <a:off x="3925600" y="1229700"/>
            <a:ext cx="5218400" cy="3913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Watton to Cirencester November 30, 1838</a:t>
            </a:r>
            <a:endParaRPr/>
          </a:p>
        </p:txBody>
      </p:sp>
      <p:sp>
        <p:nvSpPr>
          <p:cNvPr id="286" name="Google Shape;286;p41"/>
          <p:cNvSpPr txBox="1">
            <a:spLocks noGrp="1"/>
          </p:cNvSpPr>
          <p:nvPr>
            <p:ph type="body" idx="1"/>
          </p:nvPr>
        </p:nvSpPr>
        <p:spPr>
          <a:xfrm>
            <a:off x="387900" y="1489825"/>
            <a:ext cx="39825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Watton straightline mark and December 1 receiving backstamp.</a:t>
            </a:r>
            <a:endParaRPr/>
          </a:p>
        </p:txBody>
      </p:sp>
      <p:pic>
        <p:nvPicPr>
          <p:cNvPr id="287" name="Google Shape;287;p41"/>
          <p:cNvPicPr preferRelativeResize="0"/>
          <p:nvPr/>
        </p:nvPicPr>
        <p:blipFill>
          <a:blip r:embed="rId3">
            <a:alphaModFix/>
          </a:blip>
          <a:stretch>
            <a:fillRect/>
          </a:stretch>
        </p:blipFill>
        <p:spPr>
          <a:xfrm>
            <a:off x="4418025" y="1262100"/>
            <a:ext cx="4725975" cy="3881400"/>
          </a:xfrm>
          <a:prstGeom prst="rect">
            <a:avLst/>
          </a:prstGeom>
          <a:noFill/>
          <a:ln>
            <a:noFill/>
          </a:ln>
        </p:spPr>
      </p:pic>
      <p:pic>
        <p:nvPicPr>
          <p:cNvPr id="288" name="Google Shape;288;p41"/>
          <p:cNvPicPr preferRelativeResize="0"/>
          <p:nvPr/>
        </p:nvPicPr>
        <p:blipFill>
          <a:blip r:embed="rId4">
            <a:alphaModFix/>
          </a:blip>
          <a:stretch>
            <a:fillRect/>
          </a:stretch>
        </p:blipFill>
        <p:spPr>
          <a:xfrm>
            <a:off x="1051277" y="4405275"/>
            <a:ext cx="3366750" cy="738225"/>
          </a:xfrm>
          <a:prstGeom prst="rect">
            <a:avLst/>
          </a:prstGeom>
          <a:noFill/>
          <a:ln>
            <a:noFill/>
          </a:ln>
        </p:spPr>
      </p:pic>
      <p:pic>
        <p:nvPicPr>
          <p:cNvPr id="289" name="Google Shape;289;p41"/>
          <p:cNvPicPr preferRelativeResize="0"/>
          <p:nvPr/>
        </p:nvPicPr>
        <p:blipFill>
          <a:blip r:embed="rId5">
            <a:alphaModFix/>
          </a:blip>
          <a:stretch>
            <a:fillRect/>
          </a:stretch>
        </p:blipFill>
        <p:spPr>
          <a:xfrm>
            <a:off x="2601895" y="2619300"/>
            <a:ext cx="1816125" cy="178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77" name="Google Shape;77;p1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 name="Google Shape;78;p15" descr="We explain the history of the Post Office in America, from how people sent mail in medieval ages, to the colonial era, to the founding of the United States Postal Service or USPS during the Revolutionary War. Learn about Ben Franklin, George Washington, and The Postal Act of 1792.&#10;&#10;🔴 Don’t Miss History. SUBSCRIBE ► http://bit.ly/1U0izNE &#10;📸 Follow on INSTAGRAM ► http://instagram.com/laughinghistorically &#10;&#10;#history #postoffice #voting #usps&#10;&#10;— &#10;&#10;📚 RELATED HISTORY&#10;Democrats &amp; Republicans: History of Political Parties in America:&#10;https://youtu.be/DTe_Kv1CvyE&#10;&#10;The Electoral College Explained:&#10;https://youtu.be/n7lkR1-GwvY&#10;&#10;Why Red States &amp; Blue States:&#10;https://youtu.be/WMb22djtY0c&#10;&#10;— &#10;WHO ARE WE? &#10;&#10;We are two brothers who love the weird, interesting, and unbelievable from the past. Join us on an educational and sometimes stupid journey through time." title="The Post Office: An Express History | The Origin of the US Postal Service // Laughing Historically">
            <a:hlinkClick r:id="rId3"/>
          </p:cNvPr>
          <p:cNvPicPr preferRelativeResize="0"/>
          <p:nvPr/>
        </p:nvPicPr>
        <p:blipFill>
          <a:blip r:embed="rId4">
            <a:alphaModFix/>
          </a:blip>
          <a:stretch>
            <a:fillRect/>
          </a:stretch>
        </p:blipFill>
        <p:spPr>
          <a:xfrm>
            <a:off x="6"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387900" y="1428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Liverpool to Glasgow April 4, 1839</a:t>
            </a:r>
            <a:endParaRPr/>
          </a:p>
        </p:txBody>
      </p:sp>
      <p:sp>
        <p:nvSpPr>
          <p:cNvPr id="295" name="Google Shape;295;p42"/>
          <p:cNvSpPr txBox="1">
            <a:spLocks noGrp="1"/>
          </p:cNvSpPr>
          <p:nvPr>
            <p:ph type="body" idx="1"/>
          </p:nvPr>
        </p:nvSpPr>
        <p:spPr>
          <a:xfrm>
            <a:off x="169875" y="1357275"/>
            <a:ext cx="3114600" cy="3211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Certain Glasgow receiving backstamps bore the hour along with the date. The flat rate Halfpenny surcharge was imposed by the Scots on the letter.</a:t>
            </a:r>
            <a:endParaRPr/>
          </a:p>
        </p:txBody>
      </p:sp>
      <p:pic>
        <p:nvPicPr>
          <p:cNvPr id="296" name="Google Shape;296;p42"/>
          <p:cNvPicPr preferRelativeResize="0"/>
          <p:nvPr/>
        </p:nvPicPr>
        <p:blipFill>
          <a:blip r:embed="rId3">
            <a:alphaModFix/>
          </a:blip>
          <a:stretch>
            <a:fillRect/>
          </a:stretch>
        </p:blipFill>
        <p:spPr>
          <a:xfrm>
            <a:off x="4337575" y="1242975"/>
            <a:ext cx="4806426" cy="3900527"/>
          </a:xfrm>
          <a:prstGeom prst="rect">
            <a:avLst/>
          </a:prstGeom>
          <a:noFill/>
          <a:ln>
            <a:noFill/>
          </a:ln>
        </p:spPr>
      </p:pic>
      <p:pic>
        <p:nvPicPr>
          <p:cNvPr id="297" name="Google Shape;297;p42"/>
          <p:cNvPicPr preferRelativeResize="0"/>
          <p:nvPr/>
        </p:nvPicPr>
        <p:blipFill>
          <a:blip r:embed="rId4">
            <a:alphaModFix/>
          </a:blip>
          <a:stretch>
            <a:fillRect/>
          </a:stretch>
        </p:blipFill>
        <p:spPr>
          <a:xfrm>
            <a:off x="1703400" y="3421200"/>
            <a:ext cx="2662351" cy="1722300"/>
          </a:xfrm>
          <a:prstGeom prst="rect">
            <a:avLst/>
          </a:prstGeom>
          <a:noFill/>
          <a:ln>
            <a:noFill/>
          </a:ln>
        </p:spPr>
      </p:pic>
      <p:pic>
        <p:nvPicPr>
          <p:cNvPr id="298" name="Google Shape;298;p42"/>
          <p:cNvPicPr preferRelativeResize="0"/>
          <p:nvPr/>
        </p:nvPicPr>
        <p:blipFill>
          <a:blip r:embed="rId5">
            <a:alphaModFix/>
          </a:blip>
          <a:stretch>
            <a:fillRect/>
          </a:stretch>
        </p:blipFill>
        <p:spPr>
          <a:xfrm>
            <a:off x="3224325" y="1746625"/>
            <a:ext cx="1141425" cy="1650250"/>
          </a:xfrm>
          <a:prstGeom prst="rect">
            <a:avLst/>
          </a:prstGeom>
          <a:noFill/>
          <a:ln>
            <a:noFill/>
          </a:ln>
        </p:spPr>
      </p:pic>
      <p:pic>
        <p:nvPicPr>
          <p:cNvPr id="299" name="Google Shape;299;p42"/>
          <p:cNvPicPr preferRelativeResize="0"/>
          <p:nvPr/>
        </p:nvPicPr>
        <p:blipFill>
          <a:blip r:embed="rId6">
            <a:alphaModFix/>
          </a:blip>
          <a:stretch>
            <a:fillRect/>
          </a:stretch>
        </p:blipFill>
        <p:spPr>
          <a:xfrm>
            <a:off x="0" y="3421200"/>
            <a:ext cx="1703400" cy="1722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87900" y="458025"/>
            <a:ext cx="5897100" cy="585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Liverpool to Prescot August 2, 1842</a:t>
            </a:r>
            <a:endParaRPr/>
          </a:p>
        </p:txBody>
      </p:sp>
      <p:sp>
        <p:nvSpPr>
          <p:cNvPr id="305" name="Google Shape;305;p43"/>
          <p:cNvSpPr txBox="1">
            <a:spLocks noGrp="1"/>
          </p:cNvSpPr>
          <p:nvPr>
            <p:ph type="body" idx="1"/>
          </p:nvPr>
        </p:nvSpPr>
        <p:spPr>
          <a:xfrm>
            <a:off x="387900" y="1489825"/>
            <a:ext cx="34206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Low Hill Liverpool post office mark.</a:t>
            </a:r>
            <a:endParaRPr/>
          </a:p>
        </p:txBody>
      </p:sp>
      <p:pic>
        <p:nvPicPr>
          <p:cNvPr id="306" name="Google Shape;306;p43"/>
          <p:cNvPicPr preferRelativeResize="0"/>
          <p:nvPr/>
        </p:nvPicPr>
        <p:blipFill>
          <a:blip r:embed="rId3">
            <a:alphaModFix/>
          </a:blip>
          <a:stretch>
            <a:fillRect/>
          </a:stretch>
        </p:blipFill>
        <p:spPr>
          <a:xfrm>
            <a:off x="3892575" y="1804950"/>
            <a:ext cx="5251425" cy="3338549"/>
          </a:xfrm>
          <a:prstGeom prst="rect">
            <a:avLst/>
          </a:prstGeom>
          <a:noFill/>
          <a:ln>
            <a:noFill/>
          </a:ln>
        </p:spPr>
      </p:pic>
      <p:pic>
        <p:nvPicPr>
          <p:cNvPr id="307" name="Google Shape;307;p43"/>
          <p:cNvPicPr preferRelativeResize="0"/>
          <p:nvPr/>
        </p:nvPicPr>
        <p:blipFill>
          <a:blip r:embed="rId4">
            <a:alphaModFix/>
          </a:blip>
          <a:stretch>
            <a:fillRect/>
          </a:stretch>
        </p:blipFill>
        <p:spPr>
          <a:xfrm>
            <a:off x="6189675" y="0"/>
            <a:ext cx="2954325" cy="1226200"/>
          </a:xfrm>
          <a:prstGeom prst="rect">
            <a:avLst/>
          </a:prstGeom>
          <a:noFill/>
          <a:ln>
            <a:noFill/>
          </a:ln>
        </p:spPr>
      </p:pic>
      <p:pic>
        <p:nvPicPr>
          <p:cNvPr id="308" name="Google Shape;308;p43"/>
          <p:cNvPicPr preferRelativeResize="0"/>
          <p:nvPr/>
        </p:nvPicPr>
        <p:blipFill>
          <a:blip r:embed="rId5">
            <a:alphaModFix/>
          </a:blip>
          <a:stretch>
            <a:fillRect/>
          </a:stretch>
        </p:blipFill>
        <p:spPr>
          <a:xfrm>
            <a:off x="1834125" y="3054599"/>
            <a:ext cx="2059475" cy="2088900"/>
          </a:xfrm>
          <a:prstGeom prst="rect">
            <a:avLst/>
          </a:prstGeom>
          <a:noFill/>
          <a:ln>
            <a:noFill/>
          </a:ln>
        </p:spPr>
      </p:pic>
      <p:pic>
        <p:nvPicPr>
          <p:cNvPr id="309" name="Google Shape;309;p43"/>
          <p:cNvPicPr preferRelativeResize="0"/>
          <p:nvPr/>
        </p:nvPicPr>
        <p:blipFill>
          <a:blip r:embed="rId6">
            <a:alphaModFix/>
          </a:blip>
          <a:stretch>
            <a:fillRect/>
          </a:stretch>
        </p:blipFill>
        <p:spPr>
          <a:xfrm>
            <a:off x="0" y="3352141"/>
            <a:ext cx="1834125" cy="17913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278600" y="499250"/>
            <a:ext cx="7245000" cy="568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Demerara “Dutch Guiana” to Liverpool June, 17 1811</a:t>
            </a:r>
            <a:endParaRPr/>
          </a:p>
        </p:txBody>
      </p:sp>
      <p:sp>
        <p:nvSpPr>
          <p:cNvPr id="315" name="Google Shape;315;p44"/>
          <p:cNvSpPr txBox="1">
            <a:spLocks noGrp="1"/>
          </p:cNvSpPr>
          <p:nvPr>
            <p:ph type="body" idx="1"/>
          </p:nvPr>
        </p:nvSpPr>
        <p:spPr>
          <a:xfrm>
            <a:off x="69050" y="1313875"/>
            <a:ext cx="7578000" cy="144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Demerara (present day Guyana) was a colony of the Netherlands from 1648 to 1815. Demerara was occupied by the British in 1803 during the Napoleonic Wars and Demerara was combined with the colony Essequibo April 28, 1812. Has a London evening</a:t>
            </a:r>
            <a:endParaRPr sz="1600"/>
          </a:p>
          <a:p>
            <a:pPr marL="0" lvl="0" indent="0" algn="l" rtl="0">
              <a:spcBef>
                <a:spcPts val="0"/>
              </a:spcBef>
              <a:spcAft>
                <a:spcPts val="1200"/>
              </a:spcAft>
              <a:buNone/>
            </a:pPr>
            <a:r>
              <a:rPr lang="en" sz="1600"/>
              <a:t>backstamp.</a:t>
            </a:r>
            <a:endParaRPr sz="1600"/>
          </a:p>
        </p:txBody>
      </p:sp>
      <p:pic>
        <p:nvPicPr>
          <p:cNvPr id="316" name="Google Shape;316;p44"/>
          <p:cNvPicPr preferRelativeResize="0"/>
          <p:nvPr/>
        </p:nvPicPr>
        <p:blipFill>
          <a:blip r:embed="rId3">
            <a:alphaModFix/>
          </a:blip>
          <a:stretch>
            <a:fillRect/>
          </a:stretch>
        </p:blipFill>
        <p:spPr>
          <a:xfrm>
            <a:off x="1946175" y="2271900"/>
            <a:ext cx="7197824" cy="2892475"/>
          </a:xfrm>
          <a:prstGeom prst="rect">
            <a:avLst/>
          </a:prstGeom>
          <a:noFill/>
          <a:ln>
            <a:noFill/>
          </a:ln>
        </p:spPr>
      </p:pic>
      <p:sp>
        <p:nvSpPr>
          <p:cNvPr id="317" name="Google Shape;317;p44"/>
          <p:cNvSpPr txBox="1"/>
          <p:nvPr/>
        </p:nvSpPr>
        <p:spPr>
          <a:xfrm>
            <a:off x="69050" y="2711950"/>
            <a:ext cx="1990200" cy="23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Roboto"/>
                <a:ea typeface="Roboto"/>
                <a:cs typeface="Roboto"/>
                <a:sym typeface="Roboto"/>
              </a:rPr>
              <a:t>The letter is addressed to Samuel Sandbach mayor of Liverpool who made his fortune off the slave trade and owned plantations in the colony of Demerara.</a:t>
            </a:r>
            <a:endParaRPr sz="1600">
              <a:solidFill>
                <a:schemeClr val="dk1"/>
              </a:solidFill>
              <a:latin typeface="Roboto"/>
              <a:ea typeface="Roboto"/>
              <a:cs typeface="Roboto"/>
              <a:sym typeface="Roboto"/>
            </a:endParaRPr>
          </a:p>
        </p:txBody>
      </p:sp>
      <p:pic>
        <p:nvPicPr>
          <p:cNvPr id="318" name="Google Shape;318;p44"/>
          <p:cNvPicPr preferRelativeResize="0"/>
          <p:nvPr/>
        </p:nvPicPr>
        <p:blipFill>
          <a:blip r:embed="rId4">
            <a:alphaModFix/>
          </a:blip>
          <a:stretch>
            <a:fillRect/>
          </a:stretch>
        </p:blipFill>
        <p:spPr>
          <a:xfrm>
            <a:off x="7399725" y="0"/>
            <a:ext cx="1744325" cy="1738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387900" y="3056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Burgos Spain to London via Paris June 1839</a:t>
            </a:r>
            <a:endParaRPr/>
          </a:p>
        </p:txBody>
      </p:sp>
      <p:sp>
        <p:nvSpPr>
          <p:cNvPr id="324" name="Google Shape;324;p45"/>
          <p:cNvSpPr txBox="1">
            <a:spLocks noGrp="1"/>
          </p:cNvSpPr>
          <p:nvPr>
            <p:ph type="body" idx="1"/>
          </p:nvPr>
        </p:nvSpPr>
        <p:spPr>
          <a:xfrm>
            <a:off x="76200" y="1423150"/>
            <a:ext cx="17511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Spain June 26 postmark and a Paris June 30 transit backstamp. Two Spanish pesos paid. </a:t>
            </a:r>
            <a:endParaRPr/>
          </a:p>
        </p:txBody>
      </p:sp>
      <p:pic>
        <p:nvPicPr>
          <p:cNvPr id="325" name="Google Shape;325;p45"/>
          <p:cNvPicPr preferRelativeResize="0"/>
          <p:nvPr/>
        </p:nvPicPr>
        <p:blipFill>
          <a:blip r:embed="rId3">
            <a:alphaModFix/>
          </a:blip>
          <a:stretch>
            <a:fillRect/>
          </a:stretch>
        </p:blipFill>
        <p:spPr>
          <a:xfrm>
            <a:off x="3577695" y="1542250"/>
            <a:ext cx="5566305" cy="3601251"/>
          </a:xfrm>
          <a:prstGeom prst="rect">
            <a:avLst/>
          </a:prstGeom>
          <a:noFill/>
          <a:ln>
            <a:noFill/>
          </a:ln>
        </p:spPr>
      </p:pic>
      <p:pic>
        <p:nvPicPr>
          <p:cNvPr id="326" name="Google Shape;326;p45"/>
          <p:cNvPicPr preferRelativeResize="0"/>
          <p:nvPr/>
        </p:nvPicPr>
        <p:blipFill>
          <a:blip r:embed="rId4">
            <a:alphaModFix/>
          </a:blip>
          <a:stretch>
            <a:fillRect/>
          </a:stretch>
        </p:blipFill>
        <p:spPr>
          <a:xfrm>
            <a:off x="754375" y="3776625"/>
            <a:ext cx="1022700" cy="1366875"/>
          </a:xfrm>
          <a:prstGeom prst="rect">
            <a:avLst/>
          </a:prstGeom>
          <a:noFill/>
          <a:ln>
            <a:noFill/>
          </a:ln>
        </p:spPr>
      </p:pic>
      <p:sp>
        <p:nvSpPr>
          <p:cNvPr id="327" name="Google Shape;327;p45"/>
          <p:cNvSpPr txBox="1"/>
          <p:nvPr/>
        </p:nvSpPr>
        <p:spPr>
          <a:xfrm>
            <a:off x="1350975" y="4671975"/>
            <a:ext cx="13146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Roboto"/>
              <a:ea typeface="Roboto"/>
              <a:cs typeface="Roboto"/>
              <a:sym typeface="Roboto"/>
            </a:endParaRPr>
          </a:p>
        </p:txBody>
      </p:sp>
      <p:pic>
        <p:nvPicPr>
          <p:cNvPr id="328" name="Google Shape;328;p45"/>
          <p:cNvPicPr preferRelativeResize="0"/>
          <p:nvPr/>
        </p:nvPicPr>
        <p:blipFill>
          <a:blip r:embed="rId5">
            <a:alphaModFix/>
          </a:blip>
          <a:stretch>
            <a:fillRect/>
          </a:stretch>
        </p:blipFill>
        <p:spPr>
          <a:xfrm>
            <a:off x="1777075" y="3342875"/>
            <a:ext cx="1800625" cy="1800625"/>
          </a:xfrm>
          <a:prstGeom prst="rect">
            <a:avLst/>
          </a:prstGeom>
          <a:noFill/>
          <a:ln>
            <a:noFill/>
          </a:ln>
        </p:spPr>
      </p:pic>
      <p:pic>
        <p:nvPicPr>
          <p:cNvPr id="329" name="Google Shape;329;p45"/>
          <p:cNvPicPr preferRelativeResize="0"/>
          <p:nvPr/>
        </p:nvPicPr>
        <p:blipFill>
          <a:blip r:embed="rId6">
            <a:alphaModFix/>
          </a:blip>
          <a:stretch>
            <a:fillRect/>
          </a:stretch>
        </p:blipFill>
        <p:spPr>
          <a:xfrm>
            <a:off x="1777075" y="1542250"/>
            <a:ext cx="1800625" cy="1800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Baltimore Maryland to Hood(s) Mill Maryland</a:t>
            </a:r>
            <a:endParaRPr/>
          </a:p>
        </p:txBody>
      </p:sp>
      <p:sp>
        <p:nvSpPr>
          <p:cNvPr id="335" name="Google Shape;335;p46"/>
          <p:cNvSpPr txBox="1">
            <a:spLocks noGrp="1"/>
          </p:cNvSpPr>
          <p:nvPr>
            <p:ph type="body" idx="1"/>
          </p:nvPr>
        </p:nvSpPr>
        <p:spPr>
          <a:xfrm>
            <a:off x="209250" y="1489825"/>
            <a:ext cx="26727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Descendants of an early colonist Edward Dorsey who is a subject of many genealogical literature.</a:t>
            </a:r>
            <a:endParaRPr/>
          </a:p>
        </p:txBody>
      </p:sp>
      <p:pic>
        <p:nvPicPr>
          <p:cNvPr id="336" name="Google Shape;336;p46"/>
          <p:cNvPicPr preferRelativeResize="0"/>
          <p:nvPr/>
        </p:nvPicPr>
        <p:blipFill>
          <a:blip r:embed="rId3">
            <a:alphaModFix/>
          </a:blip>
          <a:stretch>
            <a:fillRect/>
          </a:stretch>
        </p:blipFill>
        <p:spPr>
          <a:xfrm>
            <a:off x="3059300" y="1257375"/>
            <a:ext cx="6084700" cy="3886124"/>
          </a:xfrm>
          <a:prstGeom prst="rect">
            <a:avLst/>
          </a:prstGeom>
          <a:noFill/>
          <a:ln>
            <a:noFill/>
          </a:ln>
        </p:spPr>
      </p:pic>
      <p:pic>
        <p:nvPicPr>
          <p:cNvPr id="337" name="Google Shape;337;p46"/>
          <p:cNvPicPr preferRelativeResize="0"/>
          <p:nvPr/>
        </p:nvPicPr>
        <p:blipFill>
          <a:blip r:embed="rId4">
            <a:alphaModFix/>
          </a:blip>
          <a:stretch>
            <a:fillRect/>
          </a:stretch>
        </p:blipFill>
        <p:spPr>
          <a:xfrm>
            <a:off x="0" y="3251600"/>
            <a:ext cx="2474925" cy="1891900"/>
          </a:xfrm>
          <a:prstGeom prst="rect">
            <a:avLst/>
          </a:prstGeom>
          <a:noFill/>
          <a:ln>
            <a:noFill/>
          </a:ln>
        </p:spPr>
      </p:pic>
      <p:pic>
        <p:nvPicPr>
          <p:cNvPr id="338" name="Google Shape;338;p46"/>
          <p:cNvPicPr preferRelativeResize="0"/>
          <p:nvPr/>
        </p:nvPicPr>
        <p:blipFill>
          <a:blip r:embed="rId5">
            <a:alphaModFix/>
          </a:blip>
          <a:stretch>
            <a:fillRect/>
          </a:stretch>
        </p:blipFill>
        <p:spPr>
          <a:xfrm>
            <a:off x="7929625" y="0"/>
            <a:ext cx="1214375" cy="1052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387900" y="458025"/>
            <a:ext cx="85545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Massillon Ohio to Mapleton Ohio March 11, 1850</a:t>
            </a:r>
            <a:endParaRPr/>
          </a:p>
        </p:txBody>
      </p:sp>
      <p:sp>
        <p:nvSpPr>
          <p:cNvPr id="344" name="Google Shape;344;p47"/>
          <p:cNvSpPr txBox="1">
            <a:spLocks noGrp="1"/>
          </p:cNvSpPr>
          <p:nvPr>
            <p:ph type="body" idx="1"/>
          </p:nvPr>
        </p:nvSpPr>
        <p:spPr>
          <a:xfrm>
            <a:off x="131775" y="1300275"/>
            <a:ext cx="8810700" cy="21336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Charity School of Kendall: one of the first vocational schools in Ohio.The school is loaning a person </a:t>
            </a:r>
            <a:endParaRPr/>
          </a:p>
          <a:p>
            <a:pPr marL="0" lvl="0" indent="0" algn="l" rtl="0">
              <a:spcBef>
                <a:spcPts val="0"/>
              </a:spcBef>
              <a:spcAft>
                <a:spcPts val="0"/>
              </a:spcAft>
              <a:buNone/>
            </a:pPr>
            <a:r>
              <a:rPr lang="en"/>
              <a:t>$238.05 (~$9000) </a:t>
            </a:r>
            <a:endParaRPr/>
          </a:p>
          <a:p>
            <a:pPr marL="0" lvl="0" indent="0" algn="l" rtl="0">
              <a:spcBef>
                <a:spcPts val="0"/>
              </a:spcBef>
              <a:spcAft>
                <a:spcPts val="0"/>
              </a:spcAft>
              <a:buNone/>
            </a:pPr>
            <a:r>
              <a:rPr lang="en"/>
              <a:t>at 7% interest. Below</a:t>
            </a:r>
            <a:endParaRPr/>
          </a:p>
          <a:p>
            <a:pPr marL="0" lvl="0" indent="0" algn="l" rtl="0">
              <a:spcBef>
                <a:spcPts val="0"/>
              </a:spcBef>
              <a:spcAft>
                <a:spcPts val="0"/>
              </a:spcAft>
              <a:buNone/>
            </a:pPr>
            <a:r>
              <a:rPr lang="en"/>
              <a:t>is Massillon Ohio’s </a:t>
            </a:r>
            <a:endParaRPr/>
          </a:p>
          <a:p>
            <a:pPr marL="0" lvl="0" indent="0" algn="l" rtl="0">
              <a:spcBef>
                <a:spcPts val="0"/>
              </a:spcBef>
              <a:spcAft>
                <a:spcPts val="0"/>
              </a:spcAft>
              <a:buNone/>
            </a:pPr>
            <a:r>
              <a:rPr lang="en"/>
              <a:t>postmark.</a:t>
            </a:r>
            <a:endParaRPr/>
          </a:p>
          <a:p>
            <a:pPr marL="0" lvl="0" indent="0" algn="l" rtl="0">
              <a:spcBef>
                <a:spcPts val="0"/>
              </a:spcBef>
              <a:spcAft>
                <a:spcPts val="0"/>
              </a:spcAft>
              <a:buNone/>
            </a:pPr>
            <a:endParaRPr/>
          </a:p>
        </p:txBody>
      </p:sp>
      <p:pic>
        <p:nvPicPr>
          <p:cNvPr id="345" name="Google Shape;345;p47"/>
          <p:cNvPicPr preferRelativeResize="0"/>
          <p:nvPr/>
        </p:nvPicPr>
        <p:blipFill>
          <a:blip r:embed="rId3">
            <a:alphaModFix/>
          </a:blip>
          <a:stretch>
            <a:fillRect/>
          </a:stretch>
        </p:blipFill>
        <p:spPr>
          <a:xfrm>
            <a:off x="2388425" y="1881150"/>
            <a:ext cx="6755574" cy="3262350"/>
          </a:xfrm>
          <a:prstGeom prst="rect">
            <a:avLst/>
          </a:prstGeom>
          <a:noFill/>
          <a:ln>
            <a:noFill/>
          </a:ln>
        </p:spPr>
      </p:pic>
      <p:pic>
        <p:nvPicPr>
          <p:cNvPr id="346" name="Google Shape;346;p47"/>
          <p:cNvPicPr preferRelativeResize="0"/>
          <p:nvPr/>
        </p:nvPicPr>
        <p:blipFill>
          <a:blip r:embed="rId4">
            <a:alphaModFix/>
          </a:blip>
          <a:stretch>
            <a:fillRect/>
          </a:stretch>
        </p:blipFill>
        <p:spPr>
          <a:xfrm>
            <a:off x="8191500" y="147638"/>
            <a:ext cx="895350" cy="1038225"/>
          </a:xfrm>
          <a:prstGeom prst="rect">
            <a:avLst/>
          </a:prstGeom>
          <a:noFill/>
          <a:ln>
            <a:noFill/>
          </a:ln>
        </p:spPr>
      </p:pic>
      <p:pic>
        <p:nvPicPr>
          <p:cNvPr id="347" name="Google Shape;347;p47"/>
          <p:cNvPicPr preferRelativeResize="0"/>
          <p:nvPr/>
        </p:nvPicPr>
        <p:blipFill>
          <a:blip r:embed="rId5">
            <a:alphaModFix/>
          </a:blip>
          <a:stretch>
            <a:fillRect/>
          </a:stretch>
        </p:blipFill>
        <p:spPr>
          <a:xfrm>
            <a:off x="0" y="3009900"/>
            <a:ext cx="2106378" cy="213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Owl Creek Ohio to Clear Spring Maryland </a:t>
            </a:r>
            <a:r>
              <a:rPr lang="en">
                <a:latin typeface="Roboto"/>
                <a:ea typeface="Roboto"/>
                <a:cs typeface="Roboto"/>
                <a:sym typeface="Roboto"/>
              </a:rPr>
              <a:t>February 20, 1854</a:t>
            </a:r>
            <a:endParaRPr/>
          </a:p>
        </p:txBody>
      </p:sp>
      <p:sp>
        <p:nvSpPr>
          <p:cNvPr id="353" name="Google Shape;353;p48"/>
          <p:cNvSpPr txBox="1">
            <a:spLocks noGrp="1"/>
          </p:cNvSpPr>
          <p:nvPr>
            <p:ph type="body" idx="1"/>
          </p:nvPr>
        </p:nvSpPr>
        <p:spPr>
          <a:xfrm>
            <a:off x="387900" y="1489825"/>
            <a:ext cx="22701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Looks like it was stamped free first by mistake and then restamped paid.</a:t>
            </a:r>
            <a:endParaRPr/>
          </a:p>
        </p:txBody>
      </p:sp>
      <p:pic>
        <p:nvPicPr>
          <p:cNvPr id="354" name="Google Shape;354;p48"/>
          <p:cNvPicPr preferRelativeResize="0"/>
          <p:nvPr/>
        </p:nvPicPr>
        <p:blipFill>
          <a:blip r:embed="rId3">
            <a:alphaModFix/>
          </a:blip>
          <a:stretch>
            <a:fillRect/>
          </a:stretch>
        </p:blipFill>
        <p:spPr>
          <a:xfrm>
            <a:off x="2658000" y="1184731"/>
            <a:ext cx="6486001" cy="3958769"/>
          </a:xfrm>
          <a:prstGeom prst="rect">
            <a:avLst/>
          </a:prstGeom>
          <a:noFill/>
          <a:ln>
            <a:noFill/>
          </a:ln>
        </p:spPr>
      </p:pic>
      <p:pic>
        <p:nvPicPr>
          <p:cNvPr id="355" name="Google Shape;355;p48"/>
          <p:cNvPicPr preferRelativeResize="0"/>
          <p:nvPr/>
        </p:nvPicPr>
        <p:blipFill>
          <a:blip r:embed="rId4">
            <a:alphaModFix/>
          </a:blip>
          <a:stretch>
            <a:fillRect/>
          </a:stretch>
        </p:blipFill>
        <p:spPr>
          <a:xfrm>
            <a:off x="268513" y="2971475"/>
            <a:ext cx="2181225" cy="876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title"/>
          </p:nvPr>
        </p:nvSpPr>
        <p:spPr>
          <a:xfrm>
            <a:off x="387900" y="395400"/>
            <a:ext cx="83682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Owl Creek Ohio to Clear Spring Maryland</a:t>
            </a:r>
            <a:endParaRPr/>
          </a:p>
          <a:p>
            <a:pPr marL="0" lvl="0" indent="0" algn="l" rtl="0">
              <a:spcBef>
                <a:spcPts val="0"/>
              </a:spcBef>
              <a:spcAft>
                <a:spcPts val="0"/>
              </a:spcAft>
              <a:buNone/>
            </a:pPr>
            <a:r>
              <a:rPr lang="en"/>
              <a:t>September 14, 1853</a:t>
            </a:r>
            <a:endParaRPr/>
          </a:p>
        </p:txBody>
      </p:sp>
      <p:sp>
        <p:nvSpPr>
          <p:cNvPr id="361" name="Google Shape;361;p49"/>
          <p:cNvSpPr txBox="1">
            <a:spLocks noGrp="1"/>
          </p:cNvSpPr>
          <p:nvPr>
            <p:ph type="body" idx="1"/>
          </p:nvPr>
        </p:nvSpPr>
        <p:spPr>
          <a:xfrm>
            <a:off x="446175" y="1351399"/>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pic>
        <p:nvPicPr>
          <p:cNvPr id="362" name="Google Shape;362;p49"/>
          <p:cNvPicPr preferRelativeResize="0"/>
          <p:nvPr/>
        </p:nvPicPr>
        <p:blipFill>
          <a:blip r:embed="rId3">
            <a:alphaModFix/>
          </a:blip>
          <a:stretch>
            <a:fillRect/>
          </a:stretch>
        </p:blipFill>
        <p:spPr>
          <a:xfrm>
            <a:off x="656450" y="1835561"/>
            <a:ext cx="8368200" cy="3307940"/>
          </a:xfrm>
          <a:prstGeom prst="rect">
            <a:avLst/>
          </a:prstGeom>
          <a:noFill/>
          <a:ln>
            <a:noFill/>
          </a:ln>
        </p:spPr>
      </p:pic>
      <p:pic>
        <p:nvPicPr>
          <p:cNvPr id="363" name="Google Shape;363;p49"/>
          <p:cNvPicPr preferRelativeResize="0"/>
          <p:nvPr/>
        </p:nvPicPr>
        <p:blipFill>
          <a:blip r:embed="rId4">
            <a:alphaModFix/>
          </a:blip>
          <a:stretch>
            <a:fillRect/>
          </a:stretch>
        </p:blipFill>
        <p:spPr>
          <a:xfrm>
            <a:off x="7669400" y="71025"/>
            <a:ext cx="1355250" cy="1334840"/>
          </a:xfrm>
          <a:prstGeom prst="rect">
            <a:avLst/>
          </a:prstGeom>
          <a:noFill/>
          <a:ln>
            <a:noFill/>
          </a:ln>
        </p:spPr>
      </p:pic>
      <p:sp>
        <p:nvSpPr>
          <p:cNvPr id="364" name="Google Shape;364;p49"/>
          <p:cNvSpPr txBox="1"/>
          <p:nvPr/>
        </p:nvSpPr>
        <p:spPr>
          <a:xfrm>
            <a:off x="5193275" y="1269075"/>
            <a:ext cx="21201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Paid 3 cents mark.</a:t>
            </a:r>
            <a:endParaRPr sz="18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Pre-adhesive mail: Introduction</a:t>
            </a:r>
            <a:endParaRPr/>
          </a:p>
        </p:txBody>
      </p:sp>
      <p:sp>
        <p:nvSpPr>
          <p:cNvPr id="84" name="Google Shape;84;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Most Americans did not exchange mail at this time</a:t>
            </a:r>
            <a:endParaRPr/>
          </a:p>
          <a:p>
            <a:pPr marL="1371600" lvl="2" indent="-317500" algn="l" rtl="0">
              <a:spcBef>
                <a:spcPts val="0"/>
              </a:spcBef>
              <a:spcAft>
                <a:spcPts val="0"/>
              </a:spcAft>
              <a:buSzPts val="1400"/>
              <a:buChar char="○"/>
            </a:pPr>
            <a:r>
              <a:rPr lang="en"/>
              <a:t>Was seen as an event	</a:t>
            </a:r>
            <a:endParaRPr/>
          </a:p>
          <a:p>
            <a:pPr marL="457200" lvl="0" indent="-342900" algn="l" rtl="0">
              <a:spcBef>
                <a:spcPts val="0"/>
              </a:spcBef>
              <a:spcAft>
                <a:spcPts val="0"/>
              </a:spcAft>
              <a:buSzPts val="1800"/>
              <a:buChar char="●"/>
            </a:pPr>
            <a:r>
              <a:rPr lang="en"/>
              <a:t>Delivered along networks of personal acquaintance</a:t>
            </a:r>
            <a:endParaRPr/>
          </a:p>
          <a:p>
            <a:pPr marL="457200" lvl="0" indent="-342900" algn="l" rtl="0">
              <a:spcBef>
                <a:spcPts val="0"/>
              </a:spcBef>
              <a:spcAft>
                <a:spcPts val="0"/>
              </a:spcAft>
              <a:buSzPts val="1800"/>
              <a:buChar char="●"/>
            </a:pPr>
            <a:r>
              <a:rPr lang="en"/>
              <a:t>In 1799: delivery to Canandaigua from New York City took twenty days</a:t>
            </a:r>
            <a:endParaRPr/>
          </a:p>
          <a:p>
            <a:pPr marL="457200" lvl="0" indent="-342900" algn="l" rtl="0">
              <a:spcBef>
                <a:spcPts val="0"/>
              </a:spcBef>
              <a:spcAft>
                <a:spcPts val="0"/>
              </a:spcAft>
              <a:buSzPts val="1800"/>
              <a:buChar char="●"/>
            </a:pPr>
            <a:r>
              <a:rPr lang="en"/>
              <a:t>Majority of stampless mail sent “collect”</a:t>
            </a:r>
            <a:endParaRPr/>
          </a:p>
          <a:p>
            <a:pPr marL="1371600" lvl="1" indent="-317500" algn="l" rtl="0">
              <a:spcBef>
                <a:spcPts val="0"/>
              </a:spcBef>
              <a:spcAft>
                <a:spcPts val="0"/>
              </a:spcAft>
              <a:buSzPts val="1400"/>
              <a:buChar char="○"/>
            </a:pPr>
            <a:r>
              <a:rPr lang="en"/>
              <a:t>Recipient paid the postage</a:t>
            </a:r>
            <a:endParaRPr/>
          </a:p>
          <a:p>
            <a:pPr marL="457200" lvl="0" indent="-342900" algn="l" rtl="0">
              <a:spcBef>
                <a:spcPts val="0"/>
              </a:spcBef>
              <a:spcAft>
                <a:spcPts val="0"/>
              </a:spcAft>
              <a:buSzPts val="1800"/>
              <a:buChar char="●"/>
            </a:pPr>
            <a:r>
              <a:rPr lang="en"/>
              <a:t>Recipient and sender could also share the cost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Introduction Cont.</a:t>
            </a:r>
            <a:endParaRPr/>
          </a:p>
        </p:txBody>
      </p:sp>
      <p:sp>
        <p:nvSpPr>
          <p:cNvPr id="90" name="Google Shape;90;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1790-1845: Incremental pricing system</a:t>
            </a:r>
            <a:endParaRPr/>
          </a:p>
          <a:p>
            <a:pPr marL="1371600" lvl="2" indent="-317500" algn="l" rtl="0">
              <a:spcBef>
                <a:spcPts val="0"/>
              </a:spcBef>
              <a:spcAft>
                <a:spcPts val="0"/>
              </a:spcAft>
              <a:buSzPts val="1400"/>
              <a:buChar char="○"/>
            </a:pPr>
            <a:r>
              <a:rPr lang="en"/>
              <a:t>Seen as confusing</a:t>
            </a:r>
            <a:endParaRPr/>
          </a:p>
          <a:p>
            <a:pPr marL="1371600" lvl="2" indent="-317500" algn="l" rtl="0">
              <a:spcBef>
                <a:spcPts val="0"/>
              </a:spcBef>
              <a:spcAft>
                <a:spcPts val="0"/>
              </a:spcAft>
              <a:buSzPts val="1400"/>
              <a:buChar char="○"/>
            </a:pPr>
            <a:r>
              <a:rPr lang="en"/>
              <a:t>Assessed on distance and number of sheets</a:t>
            </a:r>
            <a:endParaRPr/>
          </a:p>
          <a:p>
            <a:pPr marL="457200" lvl="0" indent="-342900" algn="l" rtl="0">
              <a:spcBef>
                <a:spcPts val="0"/>
              </a:spcBef>
              <a:spcAft>
                <a:spcPts val="0"/>
              </a:spcAft>
              <a:buSzPts val="1800"/>
              <a:buChar char="●"/>
            </a:pPr>
            <a:r>
              <a:rPr lang="en"/>
              <a:t>Starting in 1845: Charged on the basis of weight</a:t>
            </a:r>
            <a:endParaRPr/>
          </a:p>
          <a:p>
            <a:pPr marL="1371600" lvl="2" indent="-317500" algn="l" rtl="0">
              <a:spcBef>
                <a:spcPts val="0"/>
              </a:spcBef>
              <a:spcAft>
                <a:spcPts val="0"/>
              </a:spcAft>
              <a:buSzPts val="1400"/>
              <a:buChar char="○"/>
            </a:pPr>
            <a:r>
              <a:rPr lang="en"/>
              <a:t>5 cents per half ounce</a:t>
            </a:r>
            <a:endParaRPr/>
          </a:p>
          <a:p>
            <a:pPr marL="1371600" lvl="2" indent="-317500" algn="l" rtl="0">
              <a:spcBef>
                <a:spcPts val="0"/>
              </a:spcBef>
              <a:spcAft>
                <a:spcPts val="0"/>
              </a:spcAft>
              <a:buSzPts val="1400"/>
              <a:buChar char="○"/>
            </a:pPr>
            <a:r>
              <a:rPr lang="en"/>
              <a:t>10 cents per half ounce for distance greater than 300 miles</a:t>
            </a:r>
            <a:endParaRPr/>
          </a:p>
          <a:p>
            <a:pPr marL="457200" lvl="0" indent="-342900" algn="l" rtl="0">
              <a:spcBef>
                <a:spcPts val="0"/>
              </a:spcBef>
              <a:spcAft>
                <a:spcPts val="0"/>
              </a:spcAft>
              <a:buSzPts val="1800"/>
              <a:buChar char="●"/>
            </a:pPr>
            <a:r>
              <a:rPr lang="en"/>
              <a:t>Postal act of 1851: Eliminated distance as determinant of cost</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96" name="Google Shape;96;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7" name="Google Shape;97;p18"/>
          <p:cNvPicPr preferRelativeResize="0"/>
          <p:nvPr/>
        </p:nvPicPr>
        <p:blipFill rotWithShape="1">
          <a:blip r:embed="rId3">
            <a:alphaModFix/>
          </a:blip>
          <a:srcRect l="3729" t="8908" r="3497"/>
          <a:stretch/>
        </p:blipFill>
        <p:spPr>
          <a:xfrm>
            <a:off x="501450" y="8156"/>
            <a:ext cx="8368200" cy="51353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Introduction Cont.</a:t>
            </a:r>
            <a:endParaRPr/>
          </a:p>
        </p:txBody>
      </p:sp>
      <p:sp>
        <p:nvSpPr>
          <p:cNvPr id="103" name="Google Shape;103;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Act of March 3, 1855 </a:t>
            </a:r>
            <a:endParaRPr/>
          </a:p>
          <a:p>
            <a:pPr marL="1371600" lvl="2" indent="-317500" algn="l" rtl="0">
              <a:spcBef>
                <a:spcPts val="0"/>
              </a:spcBef>
              <a:spcAft>
                <a:spcPts val="0"/>
              </a:spcAft>
              <a:buSzPts val="1400"/>
              <a:buChar char="○"/>
            </a:pPr>
            <a:r>
              <a:rPr lang="en"/>
              <a:t>Made paying Pre-postage mandatory</a:t>
            </a:r>
            <a:endParaRPr/>
          </a:p>
          <a:p>
            <a:pPr marL="1371600" lvl="2" indent="-317500" algn="l" rtl="0">
              <a:spcBef>
                <a:spcPts val="0"/>
              </a:spcBef>
              <a:spcAft>
                <a:spcPts val="0"/>
              </a:spcAft>
              <a:buSzPts val="1400"/>
              <a:buChar char="○"/>
            </a:pPr>
            <a:r>
              <a:rPr lang="en"/>
              <a:t>Led to a significant increase in stamp usage</a:t>
            </a:r>
            <a:endParaRPr/>
          </a:p>
          <a:p>
            <a:pPr marL="1828800" lvl="3" indent="-317500" algn="l" rtl="0">
              <a:spcBef>
                <a:spcPts val="0"/>
              </a:spcBef>
              <a:spcAft>
                <a:spcPts val="0"/>
              </a:spcAft>
              <a:buSzPts val="1400"/>
              <a:buChar char="●"/>
            </a:pPr>
            <a:r>
              <a:rPr lang="en"/>
              <a:t>Stamp use doubled over next two years</a:t>
            </a:r>
            <a:endParaRPr/>
          </a:p>
          <a:p>
            <a:pPr marL="457200" lvl="0" indent="-342900" algn="l" rtl="0">
              <a:spcBef>
                <a:spcPts val="0"/>
              </a:spcBef>
              <a:spcAft>
                <a:spcPts val="0"/>
              </a:spcAft>
              <a:buSzPts val="1800"/>
              <a:buChar char="●"/>
            </a:pPr>
            <a:r>
              <a:rPr lang="en"/>
              <a:t>1856: Mailers required to prepay postage only using postage stamps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87900" y="2675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Paris to London: August 31 1847</a:t>
            </a:r>
            <a:endParaRPr/>
          </a:p>
        </p:txBody>
      </p:sp>
      <p:sp>
        <p:nvSpPr>
          <p:cNvPr id="109" name="Google Shape;109;p20"/>
          <p:cNvSpPr txBox="1">
            <a:spLocks noGrp="1"/>
          </p:cNvSpPr>
          <p:nvPr>
            <p:ph type="body" idx="1"/>
          </p:nvPr>
        </p:nvSpPr>
        <p:spPr>
          <a:xfrm>
            <a:off x="55675" y="1341650"/>
            <a:ext cx="3838500" cy="2692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next three detail information about Frederick Huth &amp; Company which was one of the leading merchant banks in Britain in the 19th century. Red British paid mark.        </a:t>
            </a:r>
            <a:endParaRPr/>
          </a:p>
        </p:txBody>
      </p:sp>
      <p:pic>
        <p:nvPicPr>
          <p:cNvPr id="110" name="Google Shape;110;p20"/>
          <p:cNvPicPr preferRelativeResize="0"/>
          <p:nvPr/>
        </p:nvPicPr>
        <p:blipFill>
          <a:blip r:embed="rId3">
            <a:alphaModFix/>
          </a:blip>
          <a:stretch>
            <a:fillRect/>
          </a:stretch>
        </p:blipFill>
        <p:spPr>
          <a:xfrm>
            <a:off x="3758825" y="1662075"/>
            <a:ext cx="5385175" cy="3481425"/>
          </a:xfrm>
          <a:prstGeom prst="rect">
            <a:avLst/>
          </a:prstGeom>
          <a:noFill/>
          <a:ln>
            <a:noFill/>
          </a:ln>
        </p:spPr>
      </p:pic>
      <p:pic>
        <p:nvPicPr>
          <p:cNvPr id="111" name="Google Shape;111;p20"/>
          <p:cNvPicPr preferRelativeResize="0"/>
          <p:nvPr/>
        </p:nvPicPr>
        <p:blipFill>
          <a:blip r:embed="rId4">
            <a:alphaModFix/>
          </a:blip>
          <a:stretch>
            <a:fillRect/>
          </a:stretch>
        </p:blipFill>
        <p:spPr>
          <a:xfrm>
            <a:off x="2055125" y="3420575"/>
            <a:ext cx="1703700" cy="1722925"/>
          </a:xfrm>
          <a:prstGeom prst="rect">
            <a:avLst/>
          </a:prstGeom>
          <a:noFill/>
          <a:ln>
            <a:noFill/>
          </a:ln>
        </p:spPr>
      </p:pic>
      <p:pic>
        <p:nvPicPr>
          <p:cNvPr id="112" name="Google Shape;112;p20"/>
          <p:cNvPicPr preferRelativeResize="0"/>
          <p:nvPr/>
        </p:nvPicPr>
        <p:blipFill>
          <a:blip r:embed="rId5">
            <a:alphaModFix/>
          </a:blip>
          <a:stretch>
            <a:fillRect/>
          </a:stretch>
        </p:blipFill>
        <p:spPr>
          <a:xfrm>
            <a:off x="0" y="3420575"/>
            <a:ext cx="1609066" cy="172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87900" y="2389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Paris to London: January 3, 1848</a:t>
            </a:r>
            <a:endParaRPr/>
          </a:p>
        </p:txBody>
      </p:sp>
      <p:sp>
        <p:nvSpPr>
          <p:cNvPr id="118" name="Google Shape;118;p21"/>
          <p:cNvSpPr txBox="1">
            <a:spLocks noGrp="1"/>
          </p:cNvSpPr>
          <p:nvPr>
            <p:ph type="body" idx="1"/>
          </p:nvPr>
        </p:nvSpPr>
        <p:spPr>
          <a:xfrm>
            <a:off x="169700" y="1393850"/>
            <a:ext cx="3051900" cy="3477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French Revolution in 1848 (February Revolution) where King Louis Philippe abdicated the throne was caused by economic factors like currency outflows, bank runs, and credit market failure. Green Paris postmark and red London receiving stamp.</a:t>
            </a:r>
            <a:endParaRPr/>
          </a:p>
        </p:txBody>
      </p:sp>
      <p:pic>
        <p:nvPicPr>
          <p:cNvPr id="119" name="Google Shape;119;p21"/>
          <p:cNvPicPr preferRelativeResize="0"/>
          <p:nvPr/>
        </p:nvPicPr>
        <p:blipFill>
          <a:blip r:embed="rId3">
            <a:alphaModFix/>
          </a:blip>
          <a:stretch>
            <a:fillRect/>
          </a:stretch>
        </p:blipFill>
        <p:spPr>
          <a:xfrm>
            <a:off x="3221600" y="1366800"/>
            <a:ext cx="5922401" cy="3776701"/>
          </a:xfrm>
          <a:prstGeom prst="rect">
            <a:avLst/>
          </a:prstGeom>
          <a:noFill/>
          <a:ln>
            <a:noFill/>
          </a:ln>
        </p:spPr>
      </p:pic>
      <p:pic>
        <p:nvPicPr>
          <p:cNvPr id="120" name="Google Shape;120;p21"/>
          <p:cNvPicPr preferRelativeResize="0"/>
          <p:nvPr/>
        </p:nvPicPr>
        <p:blipFill>
          <a:blip r:embed="rId4">
            <a:alphaModFix/>
          </a:blip>
          <a:stretch>
            <a:fillRect/>
          </a:stretch>
        </p:blipFill>
        <p:spPr>
          <a:xfrm>
            <a:off x="6329525" y="-20562"/>
            <a:ext cx="1436525" cy="1414425"/>
          </a:xfrm>
          <a:prstGeom prst="rect">
            <a:avLst/>
          </a:prstGeom>
          <a:noFill/>
          <a:ln>
            <a:noFill/>
          </a:ln>
        </p:spPr>
      </p:pic>
      <p:pic>
        <p:nvPicPr>
          <p:cNvPr id="121" name="Google Shape;121;p21"/>
          <p:cNvPicPr preferRelativeResize="0"/>
          <p:nvPr/>
        </p:nvPicPr>
        <p:blipFill>
          <a:blip r:embed="rId5">
            <a:alphaModFix/>
          </a:blip>
          <a:stretch>
            <a:fillRect/>
          </a:stretch>
        </p:blipFill>
        <p:spPr>
          <a:xfrm>
            <a:off x="7766044" y="0"/>
            <a:ext cx="1377950" cy="1373300"/>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1258</Words>
  <Application>Microsoft Office PowerPoint</Application>
  <PresentationFormat>On-screen Show (16:9)</PresentationFormat>
  <Paragraphs>106</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Roboto Slab</vt:lpstr>
      <vt:lpstr>Arial</vt:lpstr>
      <vt:lpstr>Roboto</vt:lpstr>
      <vt:lpstr>Marina</vt:lpstr>
      <vt:lpstr>Pre-adhesive mail</vt:lpstr>
      <vt:lpstr>PowerPoint Presentation</vt:lpstr>
      <vt:lpstr>PowerPoint Presentation</vt:lpstr>
      <vt:lpstr>Pre-adhesive mail: Introduction</vt:lpstr>
      <vt:lpstr>Introduction Cont.</vt:lpstr>
      <vt:lpstr>PowerPoint Presentation</vt:lpstr>
      <vt:lpstr>Introduction Cont.</vt:lpstr>
      <vt:lpstr>Paris to London: August 31 1847</vt:lpstr>
      <vt:lpstr>Paris to London: January 3, 1848</vt:lpstr>
      <vt:lpstr>Paris to London August 2, 1848</vt:lpstr>
      <vt:lpstr>Malton to Aislaby September 2, 1798</vt:lpstr>
      <vt:lpstr>Garstang to Prescot October, 14 1815</vt:lpstr>
      <vt:lpstr>Leith Scotland to London England August 27, 1819</vt:lpstr>
      <vt:lpstr>Stirling Scotland to Edinburgh September 3, 1827</vt:lpstr>
      <vt:lpstr>London to Cirencester October 7, 1827</vt:lpstr>
      <vt:lpstr>Exmouth to Bicton November 16, 1823</vt:lpstr>
      <vt:lpstr>Torrington to Exeter November 27, 1821</vt:lpstr>
      <vt:lpstr>Exmouth to Bicton May 16, 1822</vt:lpstr>
      <vt:lpstr>Exmouth to Bicton September 22, 1823</vt:lpstr>
      <vt:lpstr>Long Melford to Bicton July 24, 1828</vt:lpstr>
      <vt:lpstr>Topsham to Bicton May 9, 1833</vt:lpstr>
      <vt:lpstr>Exmouth to Bicton July 1, 1833</vt:lpstr>
      <vt:lpstr>Topsham to Bicton March 20, 1835</vt:lpstr>
      <vt:lpstr>Exmouth to Budleigh November 25, 1836</vt:lpstr>
      <vt:lpstr>August 27, 1837 Turned Cover: cover reused for second letter after being turned inside out.</vt:lpstr>
      <vt:lpstr>Turned Cover Cont.</vt:lpstr>
      <vt:lpstr>Budleigh to Exeter March, 7 1842</vt:lpstr>
      <vt:lpstr>Free Frank: allows specific government officials to send mail for free without paying postage.</vt:lpstr>
      <vt:lpstr>Watton to Cirencester November 30, 1838</vt:lpstr>
      <vt:lpstr>Liverpool to Glasgow April 4, 1839</vt:lpstr>
      <vt:lpstr>Liverpool to Prescot August 2, 1842</vt:lpstr>
      <vt:lpstr>Demerara “Dutch Guiana” to Liverpool June, 17 1811</vt:lpstr>
      <vt:lpstr>Burgos Spain to London via Paris June 1839</vt:lpstr>
      <vt:lpstr>Baltimore Maryland to Hood(s) Mill Maryland</vt:lpstr>
      <vt:lpstr>Massillon Ohio to Mapleton Ohio March 11, 1850</vt:lpstr>
      <vt:lpstr>Owl Creek Ohio to Clear Spring Maryland February 20, 1854</vt:lpstr>
      <vt:lpstr>Owl Creek Ohio to Clear Spring Maryland September 14, 1853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 Fortunato</dc:creator>
  <cp:lastModifiedBy>Tom Fortunato</cp:lastModifiedBy>
  <cp:revision>1</cp:revision>
  <dcterms:modified xsi:type="dcterms:W3CDTF">2025-01-19T02:37:52Z</dcterms:modified>
</cp:coreProperties>
</file>