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6" r:id="rId2"/>
    <p:sldId id="257" r:id="rId3"/>
    <p:sldId id="258" r:id="rId4"/>
    <p:sldId id="259" r:id="rId5"/>
    <p:sldId id="264" r:id="rId6"/>
    <p:sldId id="262" r:id="rId7"/>
    <p:sldId id="272" r:id="rId8"/>
    <p:sldId id="279" r:id="rId9"/>
    <p:sldId id="281" r:id="rId10"/>
    <p:sldId id="284" r:id="rId11"/>
    <p:sldId id="286" r:id="rId12"/>
    <p:sldId id="285" r:id="rId13"/>
    <p:sldId id="287" r:id="rId14"/>
    <p:sldId id="282" r:id="rId15"/>
    <p:sldId id="265" r:id="rId16"/>
    <p:sldId id="266" r:id="rId17"/>
    <p:sldId id="270" r:id="rId18"/>
    <p:sldId id="267" r:id="rId19"/>
    <p:sldId id="273" r:id="rId20"/>
    <p:sldId id="277" r:id="rId21"/>
    <p:sldId id="269" r:id="rId22"/>
    <p:sldId id="274" r:id="rId23"/>
    <p:sldId id="268" r:id="rId24"/>
    <p:sldId id="280"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85" d="100"/>
          <a:sy n="85" d="100"/>
        </p:scale>
        <p:origin x="2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206043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370712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192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268685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003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4290359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1309923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80457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386819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182127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290992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14595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372099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273279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230259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F1400-A108-4BD0-B923-5D6CDB0A5F98}" type="datetimeFigureOut">
              <a:rPr lang="en-US" smtClean="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BE661-D59D-44F3-8148-C3EF33414C80}" type="slidenum">
              <a:rPr lang="en-US" smtClean="0"/>
              <a:t>‹#›</a:t>
            </a:fld>
            <a:endParaRPr lang="en-US" dirty="0"/>
          </a:p>
        </p:txBody>
      </p:sp>
    </p:spTree>
    <p:extLst>
      <p:ext uri="{BB962C8B-B14F-4D97-AF65-F5344CB8AC3E}">
        <p14:creationId xmlns:p14="http://schemas.microsoft.com/office/powerpoint/2010/main" val="2080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BF1400-A108-4BD0-B923-5D6CDB0A5F98}" type="datetimeFigureOut">
              <a:rPr lang="en-US" smtClean="0"/>
              <a:t>1/28/2016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DBE661-D59D-44F3-8148-C3EF33414C80}" type="slidenum">
              <a:rPr lang="en-US" smtClean="0"/>
              <a:t>‹#›</a:t>
            </a:fld>
            <a:endParaRPr lang="en-US" dirty="0"/>
          </a:p>
        </p:txBody>
      </p:sp>
    </p:spTree>
    <p:extLst>
      <p:ext uri="{BB962C8B-B14F-4D97-AF65-F5344CB8AC3E}">
        <p14:creationId xmlns:p14="http://schemas.microsoft.com/office/powerpoint/2010/main" val="3313582530"/>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Major_(United_States)" TargetMode="External"/><Relationship Id="rId2" Type="http://schemas.openxmlformats.org/officeDocument/2006/relationships/hyperlink" Target="https://en.wikipedia.org/wiki/Continental_Army"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en.wikipedia.org/wiki/New_Hampshire_Senate" TargetMode="External"/><Relationship Id="rId4" Type="http://schemas.openxmlformats.org/officeDocument/2006/relationships/hyperlink" Target="https://en.wikipedia.org/wiki/Suncook,_New_Hampshir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18Pmm24fKAhWFRyYKHaqBA98QjRwIBw&amp;url=http://www.hikyaku.com/summit/okrouteg.html&amp;psig=AFQjCNE4nrRv4m1UUJ0EgvQ-wswHPVcdgQ&amp;ust=1451706774650196"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bay.com/itm/WWII-German-Dress-Dagger-Bayonet-w-Frog-Sheath-/321936615394?hash=item4af4eae7e2:g:oBEAAOSwys5WU3VZ"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postalmuseum.si.edu/collections/images/1d_FDR-05.jpg"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anstockphoto.com/vintage-us-commemorative-postage-stamp-3386985.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6169" y="784500"/>
            <a:ext cx="8718115" cy="2482105"/>
          </a:xfrm>
        </p:spPr>
        <p:txBody>
          <a:bodyPr>
            <a:noAutofit/>
          </a:bodyPr>
          <a:lstStyle/>
          <a:p>
            <a:r>
              <a:rPr lang="en-US" sz="3200" dirty="0" smtClean="0">
                <a:latin typeface="+mn-lt"/>
              </a:rPr>
              <a:t>Philatelic Treasures from the Dollar Box – 3</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Richard Spinelli</a:t>
            </a:r>
            <a:br>
              <a:rPr lang="en-US" sz="3200" dirty="0" smtClean="0">
                <a:latin typeface="+mn-lt"/>
              </a:rPr>
            </a:br>
            <a:r>
              <a:rPr lang="en-US" sz="3200" dirty="0" smtClean="0">
                <a:latin typeface="+mn-lt"/>
              </a:rPr>
              <a:t>President, Rochester Philatelic Association</a:t>
            </a:r>
            <a:br>
              <a:rPr lang="en-US" sz="3200" dirty="0" smtClean="0">
                <a:latin typeface="+mn-lt"/>
              </a:rPr>
            </a:br>
            <a:r>
              <a:rPr lang="en-US" sz="3200" dirty="0" smtClean="0">
                <a:latin typeface="+mn-lt"/>
              </a:rPr>
              <a:t>January 2016</a:t>
            </a:r>
            <a:endParaRPr lang="en-US" sz="3200" dirty="0">
              <a:latin typeface="+mn-lt"/>
            </a:endParaRPr>
          </a:p>
        </p:txBody>
      </p:sp>
      <p:sp>
        <p:nvSpPr>
          <p:cNvPr id="3" name="Subtitle 2"/>
          <p:cNvSpPr>
            <a:spLocks noGrp="1"/>
          </p:cNvSpPr>
          <p:nvPr>
            <p:ph type="subTitle" idx="1"/>
          </p:nvPr>
        </p:nvSpPr>
        <p:spPr>
          <a:xfrm>
            <a:off x="947802" y="3626291"/>
            <a:ext cx="9536482" cy="2142332"/>
          </a:xfrm>
        </p:spPr>
        <p:txBody>
          <a:bodyPr>
            <a:noAutofit/>
          </a:bodyPr>
          <a:lstStyle/>
          <a:p>
            <a:r>
              <a:rPr lang="en-US" sz="3200" dirty="0" smtClean="0"/>
              <a:t>My definition of a “Philatelic Treasure” is a collectable postal item usually found in a dealer’s unsorted lot (a box of inexpensive items), which has an historical significance and interest.</a:t>
            </a:r>
            <a:endParaRPr lang="en-US" sz="3200" dirty="0"/>
          </a:p>
        </p:txBody>
      </p:sp>
    </p:spTree>
    <p:extLst>
      <p:ext uri="{BB962C8B-B14F-4D97-AF65-F5344CB8AC3E}">
        <p14:creationId xmlns:p14="http://schemas.microsoft.com/office/powerpoint/2010/main" val="1958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0317" y="280230"/>
            <a:ext cx="4607616" cy="62215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68941" y="699247"/>
            <a:ext cx="3295894" cy="2308324"/>
          </a:xfrm>
          <a:prstGeom prst="rect">
            <a:avLst/>
          </a:prstGeom>
          <a:noFill/>
        </p:spPr>
        <p:txBody>
          <a:bodyPr wrap="square" rtlCol="0">
            <a:spAutoFit/>
          </a:bodyPr>
          <a:lstStyle/>
          <a:p>
            <a:pPr algn="ctr"/>
            <a:r>
              <a:rPr lang="en-US" b="1" dirty="0" smtClean="0"/>
              <a:t>Hand Written  December 7, 1777 Revolutionary War Era “Warrant of Appraisement” Document (disposition of a deceased’s assets).  Signed by Ten (10) Founders of the State of Georgia, United States of America</a:t>
            </a:r>
            <a:endParaRPr lang="en-US" b="1" dirty="0"/>
          </a:p>
        </p:txBody>
      </p:sp>
      <p:sp>
        <p:nvSpPr>
          <p:cNvPr id="4" name="TextBox 3"/>
          <p:cNvSpPr txBox="1"/>
          <p:nvPr/>
        </p:nvSpPr>
        <p:spPr>
          <a:xfrm>
            <a:off x="598296" y="3007571"/>
            <a:ext cx="2670997" cy="2308324"/>
          </a:xfrm>
          <a:prstGeom prst="rect">
            <a:avLst/>
          </a:prstGeom>
          <a:noFill/>
        </p:spPr>
        <p:txBody>
          <a:bodyPr wrap="square" rtlCol="0">
            <a:spAutoFit/>
          </a:bodyPr>
          <a:lstStyle/>
          <a:p>
            <a:pPr algn="ctr"/>
            <a:r>
              <a:rPr lang="en-US" dirty="0" smtClean="0"/>
              <a:t>The area of Georgia was inhabited by Native Americans before English Settlers arrived in the 1730’s led by James Oglethorpe, a member of British Parliament.</a:t>
            </a:r>
            <a:endParaRPr lang="en-US" dirty="0"/>
          </a:p>
        </p:txBody>
      </p:sp>
      <p:sp>
        <p:nvSpPr>
          <p:cNvPr id="5" name="TextBox 4"/>
          <p:cNvSpPr txBox="1"/>
          <p:nvPr/>
        </p:nvSpPr>
        <p:spPr>
          <a:xfrm>
            <a:off x="8878957" y="699247"/>
            <a:ext cx="2968486" cy="3693319"/>
          </a:xfrm>
          <a:prstGeom prst="rect">
            <a:avLst/>
          </a:prstGeom>
          <a:noFill/>
        </p:spPr>
        <p:txBody>
          <a:bodyPr wrap="square" rtlCol="0">
            <a:spAutoFit/>
          </a:bodyPr>
          <a:lstStyle/>
          <a:p>
            <a:pPr algn="ctr"/>
            <a:r>
              <a:rPr lang="en-US" dirty="0" smtClean="0"/>
              <a:t>Oglethorpe proposed that the area be colonized with the “worthy poor” of England to provide an alternative to overcrowded Debtor’s Prisons.  He initially did not support slavery but capitulated since there was not a way to get enough labor</a:t>
            </a:r>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274624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114" y="638055"/>
            <a:ext cx="8784374" cy="5632311"/>
          </a:xfrm>
          <a:prstGeom prst="rect">
            <a:avLst/>
          </a:prstGeom>
          <a:noFill/>
        </p:spPr>
        <p:txBody>
          <a:bodyPr wrap="square" rtlCol="0">
            <a:spAutoFit/>
          </a:bodyPr>
          <a:lstStyle/>
          <a:p>
            <a:pPr algn="ctr"/>
            <a:r>
              <a:rPr lang="en-US" b="1" u="sng" dirty="0" smtClean="0">
                <a:solidFill>
                  <a:srgbClr val="FF0000"/>
                </a:solidFill>
              </a:rPr>
              <a:t>Signers of this Document</a:t>
            </a:r>
          </a:p>
          <a:p>
            <a:pPr algn="ctr"/>
            <a:endParaRPr lang="en-US" b="1" u="sng" dirty="0" smtClean="0">
              <a:solidFill>
                <a:srgbClr val="FF0000"/>
              </a:solidFill>
            </a:endParaRPr>
          </a:p>
          <a:p>
            <a:pPr marL="342900" indent="-342900">
              <a:lnSpc>
                <a:spcPct val="150000"/>
              </a:lnSpc>
              <a:buAutoNum type="arabicParenR"/>
            </a:pPr>
            <a:r>
              <a:rPr lang="en-US" b="1" dirty="0" smtClean="0">
                <a:solidFill>
                  <a:srgbClr val="FF0000"/>
                </a:solidFill>
              </a:rPr>
              <a:t>Jonathan Bryan</a:t>
            </a:r>
            <a:r>
              <a:rPr lang="en-US" dirty="0" smtClean="0"/>
              <a:t>:  American born, friend of Oglethorpe, supporter of independence, financier of Continental troops, captured and held prisoner for two years by British</a:t>
            </a:r>
          </a:p>
          <a:p>
            <a:pPr marL="342900" indent="-342900">
              <a:lnSpc>
                <a:spcPct val="150000"/>
              </a:lnSpc>
              <a:buAutoNum type="arabicParenR"/>
            </a:pPr>
            <a:r>
              <a:rPr lang="en-US" b="1" dirty="0" smtClean="0">
                <a:solidFill>
                  <a:srgbClr val="FF0000"/>
                </a:solidFill>
              </a:rPr>
              <a:t>James McKay</a:t>
            </a:r>
            <a:r>
              <a:rPr lang="en-US" dirty="0" smtClean="0"/>
              <a:t>:  Planter, captained George Militia, pillaged and sunk British boats, killed 10-25 King’s Rangers who refused to support the Patriots</a:t>
            </a:r>
          </a:p>
          <a:p>
            <a:pPr marL="342900" indent="-342900">
              <a:lnSpc>
                <a:spcPct val="150000"/>
              </a:lnSpc>
              <a:buAutoNum type="arabicParenR"/>
            </a:pPr>
            <a:r>
              <a:rPr lang="en-US" b="1" dirty="0" smtClean="0">
                <a:solidFill>
                  <a:srgbClr val="FF0000"/>
                </a:solidFill>
              </a:rPr>
              <a:t>George </a:t>
            </a:r>
            <a:r>
              <a:rPr lang="en-US" b="1" dirty="0">
                <a:solidFill>
                  <a:srgbClr val="FF0000"/>
                </a:solidFill>
              </a:rPr>
              <a:t>G</a:t>
            </a:r>
            <a:r>
              <a:rPr lang="en-US" b="1" dirty="0" smtClean="0">
                <a:solidFill>
                  <a:srgbClr val="FF0000"/>
                </a:solidFill>
              </a:rPr>
              <a:t>ray</a:t>
            </a:r>
            <a:r>
              <a:rPr lang="en-US" dirty="0" smtClean="0"/>
              <a:t>:  An original receiver of British Plantation Land grants,  whose last will demanded that his “Negroes and chattels be sold to pay debts”</a:t>
            </a:r>
          </a:p>
          <a:p>
            <a:pPr marL="342900" indent="-342900">
              <a:lnSpc>
                <a:spcPct val="150000"/>
              </a:lnSpc>
              <a:buAutoNum type="arabicParenR"/>
            </a:pPr>
            <a:r>
              <a:rPr lang="en-US" b="1" dirty="0" smtClean="0">
                <a:solidFill>
                  <a:srgbClr val="FF0000"/>
                </a:solidFill>
              </a:rPr>
              <a:t>Hugh Morrison</a:t>
            </a:r>
            <a:r>
              <a:rPr lang="en-US" dirty="0" smtClean="0"/>
              <a:t>:  Scottish immigrant granted Georgia lands between 1757 and 1769</a:t>
            </a:r>
          </a:p>
          <a:p>
            <a:pPr marL="342900" indent="-342900">
              <a:lnSpc>
                <a:spcPct val="150000"/>
              </a:lnSpc>
              <a:buAutoNum type="arabicParenR"/>
            </a:pPr>
            <a:r>
              <a:rPr lang="en-US" b="1" dirty="0" smtClean="0">
                <a:solidFill>
                  <a:srgbClr val="FF0000"/>
                </a:solidFill>
              </a:rPr>
              <a:t>Roderick McIntosh</a:t>
            </a:r>
            <a:r>
              <a:rPr lang="en-US" dirty="0" smtClean="0"/>
              <a:t>:  British Army Officer who turned sides against the British, part of Continental garrison which attacked Savannah, received wound to face</a:t>
            </a:r>
          </a:p>
          <a:p>
            <a:pPr marL="342900" indent="-342900">
              <a:lnSpc>
                <a:spcPct val="150000"/>
              </a:lnSpc>
              <a:buAutoNum type="arabicParenR"/>
            </a:pPr>
            <a:endParaRPr lang="en-US" dirty="0" smtClean="0"/>
          </a:p>
        </p:txBody>
      </p:sp>
    </p:spTree>
    <p:extLst>
      <p:ext uri="{BB962C8B-B14F-4D97-AF65-F5344CB8AC3E}">
        <p14:creationId xmlns:p14="http://schemas.microsoft.com/office/powerpoint/2010/main" val="21016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279" y="230572"/>
            <a:ext cx="8617906" cy="6463308"/>
          </a:xfrm>
          <a:prstGeom prst="rect">
            <a:avLst/>
          </a:prstGeom>
          <a:noFill/>
        </p:spPr>
        <p:txBody>
          <a:bodyPr wrap="square" rtlCol="0">
            <a:spAutoFit/>
          </a:bodyPr>
          <a:lstStyle/>
          <a:p>
            <a:pPr algn="ctr"/>
            <a:r>
              <a:rPr lang="en-US" b="1" dirty="0" smtClean="0">
                <a:solidFill>
                  <a:srgbClr val="FF0000"/>
                </a:solidFill>
              </a:rPr>
              <a:t>Signers of this Document</a:t>
            </a:r>
          </a:p>
          <a:p>
            <a:pPr algn="ctr"/>
            <a:endParaRPr lang="en-US" b="1" dirty="0" smtClean="0">
              <a:solidFill>
                <a:srgbClr val="FF0000"/>
              </a:solidFill>
            </a:endParaRPr>
          </a:p>
          <a:p>
            <a:pPr marL="342900" indent="-342900">
              <a:lnSpc>
                <a:spcPct val="150000"/>
              </a:lnSpc>
              <a:buAutoNum type="arabicParenR" startAt="6"/>
            </a:pPr>
            <a:r>
              <a:rPr lang="en-US" b="1" dirty="0" smtClean="0">
                <a:solidFill>
                  <a:srgbClr val="FF0000"/>
                </a:solidFill>
              </a:rPr>
              <a:t>Peter Nephew</a:t>
            </a:r>
            <a:r>
              <a:rPr lang="en-US" dirty="0" smtClean="0"/>
              <a:t>:  Immigrated to Georgia by 1756, received an early 100 acre British Land </a:t>
            </a:r>
            <a:r>
              <a:rPr lang="en-US" dirty="0"/>
              <a:t>G</a:t>
            </a:r>
            <a:r>
              <a:rPr lang="en-US" dirty="0" smtClean="0"/>
              <a:t>rant, ultimately received 1250 acres in 27 years in Georgia</a:t>
            </a:r>
          </a:p>
          <a:p>
            <a:pPr marL="342900" indent="-342900">
              <a:lnSpc>
                <a:spcPct val="150000"/>
              </a:lnSpc>
              <a:buAutoNum type="arabicParenR" startAt="6"/>
            </a:pPr>
            <a:r>
              <a:rPr lang="en-US" b="1" dirty="0" smtClean="0">
                <a:solidFill>
                  <a:srgbClr val="FF0000"/>
                </a:solidFill>
              </a:rPr>
              <a:t>Donald </a:t>
            </a:r>
            <a:r>
              <a:rPr lang="en-US" b="1" dirty="0">
                <a:solidFill>
                  <a:srgbClr val="FF0000"/>
                </a:solidFill>
              </a:rPr>
              <a:t>B</a:t>
            </a:r>
            <a:r>
              <a:rPr lang="en-US" b="1" dirty="0" smtClean="0">
                <a:solidFill>
                  <a:srgbClr val="FF0000"/>
                </a:solidFill>
              </a:rPr>
              <a:t>ain McIntosh</a:t>
            </a:r>
            <a:r>
              <a:rPr lang="en-US" dirty="0" smtClean="0"/>
              <a:t>:  Land Grant recipient, rice grower and neighbor and probably relative </a:t>
            </a:r>
            <a:r>
              <a:rPr lang="en-US" dirty="0"/>
              <a:t>of Roderick </a:t>
            </a:r>
            <a:r>
              <a:rPr lang="en-US" dirty="0" smtClean="0"/>
              <a:t>McIntosh</a:t>
            </a:r>
          </a:p>
          <a:p>
            <a:pPr marL="342900" indent="-342900">
              <a:lnSpc>
                <a:spcPct val="150000"/>
              </a:lnSpc>
              <a:buAutoNum type="arabicParenR" startAt="6"/>
            </a:pPr>
            <a:r>
              <a:rPr lang="en-US" b="1" dirty="0" smtClean="0">
                <a:solidFill>
                  <a:srgbClr val="FF0000"/>
                </a:solidFill>
              </a:rPr>
              <a:t>John Hampton</a:t>
            </a:r>
            <a:r>
              <a:rPr lang="en-US" dirty="0" smtClean="0"/>
              <a:t>:  First mentioned in Georgia in  1747 as selling cattle to a neighbor.</a:t>
            </a:r>
          </a:p>
          <a:p>
            <a:pPr marL="342900" indent="-342900">
              <a:lnSpc>
                <a:spcPct val="150000"/>
              </a:lnSpc>
              <a:buAutoNum type="arabicParenR" startAt="6"/>
            </a:pPr>
            <a:r>
              <a:rPr lang="en-US" b="1" dirty="0" smtClean="0">
                <a:solidFill>
                  <a:srgbClr val="FF0000"/>
                </a:solidFill>
              </a:rPr>
              <a:t>Thomas Whitefield</a:t>
            </a:r>
            <a:r>
              <a:rPr lang="en-US" dirty="0" smtClean="0"/>
              <a:t>:  Probable son of George Whitefield, noted British Preacher, co-founder of Methodism and early leader of  evangelical movement in Georgia and America.  Anti-slavery in 1740, but by 1770  convinced Georgia needed slaves.   Co-founder with his father of the first and oldest child-caring institution in the Country</a:t>
            </a:r>
          </a:p>
          <a:p>
            <a:pPr marL="342900" indent="-342900">
              <a:lnSpc>
                <a:spcPct val="150000"/>
              </a:lnSpc>
              <a:buAutoNum type="arabicParenR" startAt="6"/>
            </a:pPr>
            <a:r>
              <a:rPr lang="en-US" b="1" dirty="0" smtClean="0">
                <a:solidFill>
                  <a:srgbClr val="FF0000"/>
                </a:solidFill>
              </a:rPr>
              <a:t> John Sandiford</a:t>
            </a:r>
            <a:r>
              <a:rPr lang="en-US" dirty="0" smtClean="0"/>
              <a:t>:  Georgia conservator of the peace,  his father left him “one half of tract mentioned above, Negro girl named Beck, eleven cows and calves”</a:t>
            </a:r>
            <a:endParaRPr lang="en-US" dirty="0"/>
          </a:p>
        </p:txBody>
      </p:sp>
    </p:spTree>
    <p:extLst>
      <p:ext uri="{BB962C8B-B14F-4D97-AF65-F5344CB8AC3E}">
        <p14:creationId xmlns:p14="http://schemas.microsoft.com/office/powerpoint/2010/main" val="93205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303" y="488515"/>
            <a:ext cx="8524597" cy="6186309"/>
          </a:xfrm>
          <a:prstGeom prst="rect">
            <a:avLst/>
          </a:prstGeom>
          <a:noFill/>
        </p:spPr>
        <p:txBody>
          <a:bodyPr wrap="square" rtlCol="0">
            <a:spAutoFit/>
          </a:bodyPr>
          <a:lstStyle/>
          <a:p>
            <a:pPr>
              <a:lnSpc>
                <a:spcPct val="150000"/>
              </a:lnSpc>
            </a:pPr>
            <a:r>
              <a:rPr lang="en-US" dirty="0" smtClean="0"/>
              <a:t>By the late 1770’s, two facts are believed:  (1) James McKay and the other “W</a:t>
            </a:r>
            <a:r>
              <a:rPr lang="en-US" dirty="0"/>
              <a:t>orthy</a:t>
            </a:r>
            <a:r>
              <a:rPr lang="en-US" dirty="0" smtClean="0"/>
              <a:t> Poor” were slave holders, but their sentiments were anti slavery.   (2) The political emotions of these men were with the Patriots.</a:t>
            </a:r>
          </a:p>
          <a:p>
            <a:pPr>
              <a:lnSpc>
                <a:spcPct val="150000"/>
              </a:lnSpc>
            </a:pPr>
            <a:endParaRPr lang="en-US" dirty="0"/>
          </a:p>
          <a:p>
            <a:pPr>
              <a:lnSpc>
                <a:spcPct val="150000"/>
              </a:lnSpc>
            </a:pPr>
            <a:r>
              <a:rPr lang="en-US" dirty="0" smtClean="0"/>
              <a:t>In 1775, residents of St. Andrews Parish, including these men,  met in convention and adopted six resolutions:</a:t>
            </a:r>
          </a:p>
          <a:p>
            <a:pPr marL="342900" indent="-342900">
              <a:lnSpc>
                <a:spcPct val="150000"/>
              </a:lnSpc>
              <a:buAutoNum type="arabicParenR"/>
            </a:pPr>
            <a:r>
              <a:rPr lang="en-US" dirty="0" smtClean="0"/>
              <a:t>Approval for” the decent, but firm and manly conduct of the loyal and brave people of Boston and Massachusetts Bay to preserve their liberty”.</a:t>
            </a:r>
          </a:p>
          <a:p>
            <a:pPr marL="342900" indent="-342900">
              <a:lnSpc>
                <a:spcPct val="150000"/>
              </a:lnSpc>
              <a:buAutoNum type="arabicParenR"/>
            </a:pPr>
            <a:r>
              <a:rPr lang="en-US" dirty="0" smtClean="0"/>
              <a:t>Approved three resolutions against specific British colonial practices</a:t>
            </a:r>
          </a:p>
          <a:p>
            <a:pPr marL="342900" indent="-342900">
              <a:lnSpc>
                <a:spcPct val="150000"/>
              </a:lnSpc>
              <a:buAutoNum type="arabicParenR"/>
            </a:pPr>
            <a:r>
              <a:rPr lang="en-US" dirty="0" smtClean="0"/>
              <a:t>…Confirmed “our disapprobation and abhorrence of the unnatural practice of slavery in America…”</a:t>
            </a:r>
          </a:p>
          <a:p>
            <a:pPr marL="342900" indent="-342900">
              <a:lnSpc>
                <a:spcPct val="150000"/>
              </a:lnSpc>
              <a:buAutoNum type="arabicParenR"/>
            </a:pPr>
            <a:r>
              <a:rPr lang="en-US" dirty="0" smtClean="0"/>
              <a:t>Named delegates to an upcoming provincial congress in Georgia and requested that Georgia appoint delegates to the upcoming Continental Congress</a:t>
            </a:r>
          </a:p>
          <a:p>
            <a:endParaRPr lang="en-US" dirty="0"/>
          </a:p>
        </p:txBody>
      </p:sp>
    </p:spTree>
    <p:extLst>
      <p:ext uri="{BB962C8B-B14F-4D97-AF65-F5344CB8AC3E}">
        <p14:creationId xmlns:p14="http://schemas.microsoft.com/office/powerpoint/2010/main" val="4488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4210" y="184788"/>
            <a:ext cx="9240253" cy="646331"/>
          </a:xfrm>
          <a:prstGeom prst="rect">
            <a:avLst/>
          </a:prstGeom>
          <a:noFill/>
        </p:spPr>
        <p:txBody>
          <a:bodyPr wrap="square" rtlCol="0">
            <a:spAutoFit/>
          </a:bodyPr>
          <a:lstStyle/>
          <a:p>
            <a:pPr algn="ctr"/>
            <a:r>
              <a:rPr lang="en-US" b="1" dirty="0" smtClean="0"/>
              <a:t>1853 </a:t>
            </a:r>
            <a:r>
              <a:rPr lang="en-US" b="1" dirty="0" err="1" smtClean="0"/>
              <a:t>Stampless</a:t>
            </a:r>
            <a:r>
              <a:rPr lang="en-US" b="1" dirty="0" smtClean="0"/>
              <a:t> Cover from New York City Addressed to Mrs. Laura Hawke, East Randolph, Vermont </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305" y="1768478"/>
            <a:ext cx="8390832" cy="5089521"/>
          </a:xfrm>
          <a:prstGeom prst="rect">
            <a:avLst/>
          </a:prstGeom>
        </p:spPr>
      </p:pic>
      <p:sp>
        <p:nvSpPr>
          <p:cNvPr id="6" name="TextBox 5"/>
          <p:cNvSpPr txBox="1"/>
          <p:nvPr/>
        </p:nvSpPr>
        <p:spPr>
          <a:xfrm>
            <a:off x="5101389" y="1904156"/>
            <a:ext cx="5743074" cy="3693319"/>
          </a:xfrm>
          <a:prstGeom prst="rect">
            <a:avLst/>
          </a:prstGeom>
          <a:noFill/>
        </p:spPr>
        <p:txBody>
          <a:bodyPr wrap="square" rtlCol="0">
            <a:spAutoFit/>
          </a:bodyPr>
          <a:lstStyle/>
          <a:p>
            <a:pPr algn="just"/>
            <a:r>
              <a:rPr lang="en-US" dirty="0" smtClean="0">
                <a:solidFill>
                  <a:schemeClr val="bg1"/>
                </a:solidFill>
              </a:rPr>
              <a:t>Aaron </a:t>
            </a:r>
            <a:r>
              <a:rPr lang="en-US" dirty="0" err="1" smtClean="0">
                <a:solidFill>
                  <a:schemeClr val="bg1"/>
                </a:solidFill>
              </a:rPr>
              <a:t>Swarts</a:t>
            </a:r>
            <a:r>
              <a:rPr lang="en-US" dirty="0" smtClean="0">
                <a:solidFill>
                  <a:schemeClr val="bg1"/>
                </a:solidFill>
              </a:rPr>
              <a:t> was employed by the Post Office Department at Chatham Square (NYC) in 1845 and 1846.  On January 5, 1847 the Chatham Square branch was discontinued leaving area residents and businesses without a convenient nearby post office.   </a:t>
            </a:r>
            <a:r>
              <a:rPr lang="en-US" dirty="0" err="1" smtClean="0">
                <a:solidFill>
                  <a:schemeClr val="bg1"/>
                </a:solidFill>
              </a:rPr>
              <a:t>Swarts</a:t>
            </a:r>
            <a:r>
              <a:rPr lang="en-US" dirty="0" smtClean="0">
                <a:solidFill>
                  <a:schemeClr val="bg1"/>
                </a:solidFill>
              </a:rPr>
              <a:t> saw an opportunity and on January 15</a:t>
            </a:r>
            <a:r>
              <a:rPr lang="en-US" baseline="30000" dirty="0" smtClean="0">
                <a:solidFill>
                  <a:schemeClr val="bg1"/>
                </a:solidFill>
              </a:rPr>
              <a:t>th</a:t>
            </a:r>
            <a:r>
              <a:rPr lang="en-US" dirty="0" smtClean="0">
                <a:solidFill>
                  <a:schemeClr val="bg1"/>
                </a:solidFill>
              </a:rPr>
              <a:t> announced the opening of his local branch, advertising it as the Branch Post Office, although there was no official connection to the government Post Office.  The Company lasted until 1863.</a:t>
            </a:r>
          </a:p>
          <a:p>
            <a:pPr algn="just"/>
            <a:endParaRPr lang="en-US" dirty="0">
              <a:solidFill>
                <a:schemeClr val="bg1"/>
              </a:solidFill>
            </a:endParaRPr>
          </a:p>
          <a:p>
            <a:pPr algn="just"/>
            <a:r>
              <a:rPr lang="en-US" dirty="0" smtClean="0">
                <a:solidFill>
                  <a:schemeClr val="bg1"/>
                </a:solidFill>
              </a:rPr>
              <a:t>Robert Siegel recently auctioned three similar </a:t>
            </a:r>
            <a:r>
              <a:rPr lang="en-US" dirty="0" err="1" smtClean="0">
                <a:solidFill>
                  <a:schemeClr val="bg1"/>
                </a:solidFill>
              </a:rPr>
              <a:t>Swarts</a:t>
            </a:r>
            <a:r>
              <a:rPr lang="en-US" dirty="0" smtClean="0">
                <a:solidFill>
                  <a:schemeClr val="bg1"/>
                </a:solidFill>
              </a:rPr>
              <a:t> covers at an average price of $400 each.</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92" y="1768478"/>
            <a:ext cx="3833311" cy="2290975"/>
          </a:xfrm>
          <a:prstGeom prst="rect">
            <a:avLst/>
          </a:prstGeom>
        </p:spPr>
      </p:pic>
      <p:sp>
        <p:nvSpPr>
          <p:cNvPr id="2" name="TextBox 1"/>
          <p:cNvSpPr txBox="1"/>
          <p:nvPr/>
        </p:nvSpPr>
        <p:spPr>
          <a:xfrm>
            <a:off x="1882588" y="1101963"/>
            <a:ext cx="9218549" cy="369332"/>
          </a:xfrm>
          <a:prstGeom prst="rect">
            <a:avLst/>
          </a:prstGeom>
          <a:noFill/>
        </p:spPr>
        <p:txBody>
          <a:bodyPr wrap="square" rtlCol="0">
            <a:spAutoFit/>
          </a:bodyPr>
          <a:lstStyle/>
          <a:p>
            <a:pPr algn="ctr"/>
            <a:r>
              <a:rPr lang="en-US" dirty="0" err="1" smtClean="0"/>
              <a:t>Swarts</a:t>
            </a:r>
            <a:r>
              <a:rPr lang="en-US" dirty="0" smtClean="0"/>
              <a:t> City post Dispatch Local Stamp on Reverse</a:t>
            </a:r>
            <a:endParaRPr lang="en-US" dirty="0"/>
          </a:p>
        </p:txBody>
      </p:sp>
    </p:spTree>
    <p:extLst>
      <p:ext uri="{BB962C8B-B14F-4D97-AF65-F5344CB8AC3E}">
        <p14:creationId xmlns:p14="http://schemas.microsoft.com/office/powerpoint/2010/main" val="5311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411" y="212434"/>
            <a:ext cx="11368217" cy="2062103"/>
          </a:xfrm>
          <a:prstGeom prst="rect">
            <a:avLst/>
          </a:prstGeom>
          <a:noFill/>
        </p:spPr>
        <p:txBody>
          <a:bodyPr wrap="square" rtlCol="0">
            <a:spAutoFit/>
          </a:bodyPr>
          <a:lstStyle/>
          <a:p>
            <a:pPr algn="ctr"/>
            <a:r>
              <a:rPr lang="en-US" sz="2000" b="1" dirty="0" smtClean="0"/>
              <a:t>1943 World </a:t>
            </a:r>
            <a:r>
              <a:rPr lang="en-US" sz="2000" b="1" dirty="0"/>
              <a:t>War II </a:t>
            </a:r>
            <a:r>
              <a:rPr lang="en-US" sz="2000" b="1" dirty="0" smtClean="0"/>
              <a:t>“Return to Sender” Cover Without Letter</a:t>
            </a:r>
          </a:p>
          <a:p>
            <a:pPr algn="ctr"/>
            <a:endParaRPr lang="en-US" dirty="0" smtClean="0"/>
          </a:p>
          <a:p>
            <a:pPr algn="ctr"/>
            <a:r>
              <a:rPr lang="en-US" dirty="0" smtClean="0"/>
              <a:t>From the John M. Gill Family , 129W. Sixth Street Oswego, New York</a:t>
            </a:r>
          </a:p>
          <a:p>
            <a:pPr algn="ctr"/>
            <a:r>
              <a:rPr lang="en-US" dirty="0" smtClean="0"/>
              <a:t>To S/Sgt. George K. Gill</a:t>
            </a:r>
          </a:p>
          <a:p>
            <a:pPr algn="ctr"/>
            <a:r>
              <a:rPr lang="en-US" dirty="0" smtClean="0"/>
              <a:t>341</a:t>
            </a:r>
            <a:r>
              <a:rPr lang="en-US" baseline="30000" dirty="0" smtClean="0"/>
              <a:t>st</a:t>
            </a:r>
            <a:r>
              <a:rPr lang="en-US" dirty="0" smtClean="0"/>
              <a:t> Bomb Squadron, 97</a:t>
            </a:r>
            <a:r>
              <a:rPr lang="en-US" baseline="30000" dirty="0" smtClean="0"/>
              <a:t>th</a:t>
            </a:r>
            <a:r>
              <a:rPr lang="en-US" dirty="0" smtClean="0"/>
              <a:t> Bomb Group</a:t>
            </a:r>
          </a:p>
          <a:p>
            <a:pPr algn="ctr"/>
            <a:r>
              <a:rPr lang="en-US" dirty="0" smtClean="0"/>
              <a:t>APO 520, no. 32476357, Postmaster, New York</a:t>
            </a:r>
          </a:p>
          <a:p>
            <a:pPr algn="ctr"/>
            <a:r>
              <a:rPr lang="en-US" dirty="0" smtClean="0"/>
              <a:t> </a:t>
            </a:r>
            <a:endParaRPr lang="en-US" dirty="0"/>
          </a:p>
        </p:txBody>
      </p:sp>
      <p:sp>
        <p:nvSpPr>
          <p:cNvPr id="3" name="TextBox 2"/>
          <p:cNvSpPr txBox="1"/>
          <p:nvPr/>
        </p:nvSpPr>
        <p:spPr>
          <a:xfrm>
            <a:off x="481950" y="2123041"/>
            <a:ext cx="6118662" cy="4801314"/>
          </a:xfrm>
          <a:prstGeom prst="rect">
            <a:avLst/>
          </a:prstGeom>
          <a:noFill/>
        </p:spPr>
        <p:txBody>
          <a:bodyPr wrap="square" rtlCol="0">
            <a:spAutoFit/>
          </a:bodyPr>
          <a:lstStyle/>
          <a:p>
            <a:pPr algn="just"/>
            <a:r>
              <a:rPr lang="en-US" dirty="0" smtClean="0"/>
              <a:t>This envelope with letter left Oswego, New York on November 3, 1943 and was returned to sender on  December 21, 1943 with a notation by 1</a:t>
            </a:r>
            <a:r>
              <a:rPr lang="en-US" baseline="30000" dirty="0" smtClean="0"/>
              <a:t>st</a:t>
            </a:r>
            <a:r>
              <a:rPr lang="en-US" dirty="0" smtClean="0"/>
              <a:t> Lieutenant E. H. Rupp that </a:t>
            </a:r>
            <a:r>
              <a:rPr lang="en-US" b="1" dirty="0" smtClean="0"/>
              <a:t>S/Sgt. Gill was </a:t>
            </a:r>
            <a:r>
              <a:rPr lang="en-US" b="1" dirty="0"/>
              <a:t>M</a:t>
            </a:r>
            <a:r>
              <a:rPr lang="en-US" b="1" dirty="0" smtClean="0"/>
              <a:t>issing </a:t>
            </a:r>
            <a:r>
              <a:rPr lang="en-US" b="1" dirty="0"/>
              <a:t>I</a:t>
            </a:r>
            <a:r>
              <a:rPr lang="en-US" b="1" dirty="0" smtClean="0"/>
              <a:t>n Action</a:t>
            </a:r>
            <a:r>
              <a:rPr lang="en-US" dirty="0" smtClean="0"/>
              <a:t>.</a:t>
            </a:r>
          </a:p>
          <a:p>
            <a:pPr algn="just"/>
            <a:endParaRPr lang="en-US" dirty="0"/>
          </a:p>
          <a:p>
            <a:pPr algn="just"/>
            <a:r>
              <a:rPr lang="en-US" dirty="0" smtClean="0"/>
              <a:t>S/Sgt. George K. Gill was born about 1920 and enlisted in the US Army on September 16, 1942.  He was assigned to the 341</a:t>
            </a:r>
            <a:r>
              <a:rPr lang="en-US" baseline="30000" dirty="0" smtClean="0"/>
              <a:t>st</a:t>
            </a:r>
            <a:r>
              <a:rPr lang="en-US" dirty="0" smtClean="0"/>
              <a:t> Bombardment Squadron, 97</a:t>
            </a:r>
            <a:r>
              <a:rPr lang="en-US" baseline="30000" dirty="0" smtClean="0"/>
              <a:t>th</a:t>
            </a:r>
            <a:r>
              <a:rPr lang="en-US" dirty="0" smtClean="0"/>
              <a:t> Bombardment Group, XII Air Force as a tail gunner in a B-17 Heavy Bomber.</a:t>
            </a:r>
          </a:p>
          <a:p>
            <a:pPr algn="just"/>
            <a:endParaRPr lang="en-US" dirty="0" smtClean="0"/>
          </a:p>
          <a:p>
            <a:pPr algn="just"/>
            <a:r>
              <a:rPr lang="en-US" dirty="0" smtClean="0"/>
              <a:t>On November 8, 1943, 81 B-17’s bombed the Turin, Italy ball bearing works, marshalling yard, motor and aircraft engine works</a:t>
            </a:r>
            <a:r>
              <a:rPr lang="en-US" b="1" dirty="0" smtClean="0"/>
              <a:t>.  S/Sgt</a:t>
            </a:r>
            <a:r>
              <a:rPr lang="en-US" b="1" dirty="0"/>
              <a:t>.</a:t>
            </a:r>
            <a:r>
              <a:rPr lang="en-US" b="1" dirty="0" smtClean="0"/>
              <a:t> Gill was shot down in his B-17 and declared lost on November 8, five days after the posting of his family’s letter.  His remains were never found.  The letter was returned to the family.</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151" y="2123040"/>
            <a:ext cx="5361536" cy="3004771"/>
          </a:xfrm>
          <a:prstGeom prst="rect">
            <a:avLst/>
          </a:prstGeom>
        </p:spPr>
      </p:pic>
    </p:spTree>
    <p:extLst>
      <p:ext uri="{BB962C8B-B14F-4D97-AF65-F5344CB8AC3E}">
        <p14:creationId xmlns:p14="http://schemas.microsoft.com/office/powerpoint/2010/main" val="16986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659" y="119057"/>
            <a:ext cx="6777317" cy="6463308"/>
          </a:xfrm>
          <a:prstGeom prst="rect">
            <a:avLst/>
          </a:prstGeom>
          <a:noFill/>
        </p:spPr>
        <p:txBody>
          <a:bodyPr wrap="square" rtlCol="0">
            <a:spAutoFit/>
          </a:bodyPr>
          <a:lstStyle/>
          <a:p>
            <a:pPr algn="ctr"/>
            <a:r>
              <a:rPr lang="en-US" b="1" dirty="0" smtClean="0"/>
              <a:t>1942 Censored Letter From </a:t>
            </a:r>
            <a:r>
              <a:rPr lang="en-US" b="1" dirty="0"/>
              <a:t>O</a:t>
            </a:r>
            <a:r>
              <a:rPr lang="en-US" b="1" dirty="0" smtClean="0"/>
              <a:t>ne of First Seven American Women Doctors in WWII, Eleanor K. Peck</a:t>
            </a:r>
          </a:p>
          <a:p>
            <a:pPr algn="just"/>
            <a:endParaRPr lang="en-US" dirty="0"/>
          </a:p>
          <a:p>
            <a:pPr algn="just"/>
            <a:r>
              <a:rPr lang="en-US" dirty="0" smtClean="0"/>
              <a:t>Women doctors in the United states sought to use their medical skills in support of the American war effort during WWII.  Commissions in the Army and Navy, however, did not become available to them until 1943.  In the summer of 1941, the American Red Cross sought women doctors for the British Emergency Medical Services.   </a:t>
            </a:r>
            <a:r>
              <a:rPr lang="en-US" b="1" dirty="0" smtClean="0"/>
              <a:t>Seven medical doctors responded to this call, including Eleanor K. Peck.</a:t>
            </a:r>
          </a:p>
          <a:p>
            <a:pPr algn="just"/>
            <a:endParaRPr lang="en-US" dirty="0"/>
          </a:p>
          <a:p>
            <a:pPr algn="just"/>
            <a:r>
              <a:rPr lang="en-US" dirty="0" smtClean="0"/>
              <a:t>Dr. Peck served as a pediatrician in London in 1941 and 1942.  In 1943, she transferred from the Red Cross to the US Army.  </a:t>
            </a:r>
          </a:p>
          <a:p>
            <a:pPr algn="just"/>
            <a:endParaRPr lang="en-US" dirty="0" smtClean="0"/>
          </a:p>
          <a:p>
            <a:pPr algn="just"/>
            <a:r>
              <a:rPr lang="en-US" b="1" dirty="0" smtClean="0"/>
              <a:t>In her letters, Dr</a:t>
            </a:r>
            <a:r>
              <a:rPr lang="en-US" b="1" dirty="0"/>
              <a:t>. Peck describes her trip overseas, air raids, the hospital, rationing, commissioning of female doctors and her reaction to the bombing of Pearl Harbor.  </a:t>
            </a:r>
          </a:p>
          <a:p>
            <a:pPr algn="just"/>
            <a:endParaRPr lang="en-US" dirty="0"/>
          </a:p>
          <a:p>
            <a:pPr algn="just"/>
            <a:r>
              <a:rPr lang="en-US" b="1" dirty="0" smtClean="0"/>
              <a:t>Fifteen of Dr. Peck’s letters home to her aunt and uncle are contained in the Library of the University of North Carolina</a:t>
            </a:r>
            <a:r>
              <a:rPr lang="en-US" dirty="0" smtClean="0"/>
              <a:t>.  </a:t>
            </a:r>
            <a:r>
              <a:rPr lang="en-US" b="1" dirty="0" smtClean="0"/>
              <a:t>Three of Dr. Peck’s letters are contained in my personal collection.  </a:t>
            </a:r>
          </a:p>
          <a:p>
            <a:pPr algn="just"/>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8356" y="563669"/>
            <a:ext cx="4214550" cy="5574083"/>
          </a:xfrm>
          <a:prstGeom prst="rect">
            <a:avLst/>
          </a:prstGeom>
        </p:spPr>
      </p:pic>
    </p:spTree>
    <p:extLst>
      <p:ext uri="{BB962C8B-B14F-4D97-AF65-F5344CB8AC3E}">
        <p14:creationId xmlns:p14="http://schemas.microsoft.com/office/powerpoint/2010/main" val="211067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668" y="107434"/>
            <a:ext cx="5231756" cy="7007046"/>
          </a:xfrm>
          <a:prstGeom prst="rect">
            <a:avLst/>
          </a:prstGeom>
        </p:spPr>
        <p:txBody>
          <a:bodyPr wrap="square">
            <a:spAutoFit/>
          </a:bodyPr>
          <a:lstStyle/>
          <a:p>
            <a:pPr algn="ctr"/>
            <a:r>
              <a:rPr lang="en-US" b="1" dirty="0" smtClean="0">
                <a:latin typeface="Arial" panose="020B0604020202020204" pitchFamily="34" charset="0"/>
              </a:rPr>
              <a:t>1901 Cover Addressed to Paul Friedrich </a:t>
            </a:r>
            <a:r>
              <a:rPr lang="en-US" b="1" dirty="0" err="1" smtClean="0">
                <a:latin typeface="Arial" panose="020B0604020202020204" pitchFamily="34" charset="0"/>
              </a:rPr>
              <a:t>Wolfskehl</a:t>
            </a:r>
            <a:r>
              <a:rPr lang="en-US" b="1" dirty="0" smtClean="0">
                <a:latin typeface="Arial" panose="020B0604020202020204" pitchFamily="34" charset="0"/>
              </a:rPr>
              <a:t>, Industrialist and Mathematician</a:t>
            </a:r>
          </a:p>
          <a:p>
            <a:pPr algn="ctr">
              <a:lnSpc>
                <a:spcPts val="1600"/>
              </a:lnSpc>
            </a:pPr>
            <a:endParaRPr lang="en-US" b="1" dirty="0">
              <a:latin typeface="Arial" panose="020B0604020202020204" pitchFamily="34" charset="0"/>
            </a:endParaRPr>
          </a:p>
          <a:p>
            <a:pPr algn="just">
              <a:lnSpc>
                <a:spcPts val="2000"/>
              </a:lnSpc>
            </a:pPr>
            <a:r>
              <a:rPr lang="en-US" dirty="0" err="1" smtClean="0">
                <a:latin typeface="Arial" panose="020B0604020202020204" pitchFamily="34" charset="0"/>
              </a:rPr>
              <a:t>Wolfskehl</a:t>
            </a:r>
            <a:r>
              <a:rPr lang="en-US" dirty="0" smtClean="0">
                <a:latin typeface="Arial" panose="020B0604020202020204" pitchFamily="34" charset="0"/>
              </a:rPr>
              <a:t> bequeathed 100,000 Marks (1,000,000 pounds today) to the first person to prove Fermat’s last theorem.</a:t>
            </a:r>
            <a:endParaRPr lang="en-US" dirty="0">
              <a:latin typeface="Arial" panose="020B0604020202020204" pitchFamily="34" charset="0"/>
            </a:endParaRPr>
          </a:p>
          <a:p>
            <a:pPr algn="just">
              <a:lnSpc>
                <a:spcPts val="2000"/>
              </a:lnSpc>
            </a:pPr>
            <a:endParaRPr lang="en-US" b="1" dirty="0" smtClean="0">
              <a:latin typeface="Arial" panose="020B0604020202020204" pitchFamily="34" charset="0"/>
            </a:endParaRPr>
          </a:p>
          <a:p>
            <a:pPr algn="just">
              <a:lnSpc>
                <a:spcPts val="2000"/>
              </a:lnSpc>
            </a:pPr>
            <a:r>
              <a:rPr lang="en-US" b="1" dirty="0" smtClean="0">
                <a:latin typeface="Arial" panose="020B0604020202020204" pitchFamily="34" charset="0"/>
              </a:rPr>
              <a:t>Fermat's </a:t>
            </a:r>
            <a:r>
              <a:rPr lang="en-US" b="1" dirty="0">
                <a:latin typeface="Arial" panose="020B0604020202020204" pitchFamily="34" charset="0"/>
              </a:rPr>
              <a:t>Last </a:t>
            </a:r>
            <a:r>
              <a:rPr lang="en-US" b="1" dirty="0" smtClean="0">
                <a:latin typeface="Arial" panose="020B0604020202020204" pitchFamily="34" charset="0"/>
              </a:rPr>
              <a:t>Theorem </a:t>
            </a:r>
            <a:r>
              <a:rPr lang="en-US" b="1" dirty="0">
                <a:latin typeface="Arial" panose="020B0604020202020204" pitchFamily="34" charset="0"/>
              </a:rPr>
              <a:t>states that no </a:t>
            </a:r>
            <a:r>
              <a:rPr lang="en-US" b="1" dirty="0" smtClean="0">
                <a:latin typeface="Arial" panose="020B0604020202020204" pitchFamily="34" charset="0"/>
              </a:rPr>
              <a:t>three positive integers </a:t>
            </a:r>
            <a:r>
              <a:rPr lang="en-US" b="1" i="1" dirty="0" smtClean="0">
                <a:latin typeface="Arial" panose="020B0604020202020204" pitchFamily="34" charset="0"/>
              </a:rPr>
              <a:t>a</a:t>
            </a:r>
            <a:r>
              <a:rPr lang="en-US" b="1" dirty="0">
                <a:latin typeface="Arial" panose="020B0604020202020204" pitchFamily="34" charset="0"/>
              </a:rPr>
              <a:t>, </a:t>
            </a:r>
            <a:r>
              <a:rPr lang="en-US" b="1" i="1" dirty="0">
                <a:latin typeface="Arial" panose="020B0604020202020204" pitchFamily="34" charset="0"/>
              </a:rPr>
              <a:t>b</a:t>
            </a:r>
            <a:r>
              <a:rPr lang="en-US" b="1" dirty="0">
                <a:latin typeface="Arial" panose="020B0604020202020204" pitchFamily="34" charset="0"/>
              </a:rPr>
              <a:t>, and </a:t>
            </a:r>
            <a:r>
              <a:rPr lang="en-US" b="1" i="1" dirty="0">
                <a:latin typeface="Arial" panose="020B0604020202020204" pitchFamily="34" charset="0"/>
              </a:rPr>
              <a:t>c</a:t>
            </a:r>
            <a:r>
              <a:rPr lang="en-US" b="1" dirty="0">
                <a:latin typeface="Arial" panose="020B0604020202020204" pitchFamily="34" charset="0"/>
              </a:rPr>
              <a:t> satisfy the equation </a:t>
            </a:r>
            <a:r>
              <a:rPr lang="en-US" b="1" i="1" dirty="0">
                <a:latin typeface="Arial" panose="020B0604020202020204" pitchFamily="34" charset="0"/>
              </a:rPr>
              <a:t>a</a:t>
            </a:r>
            <a:r>
              <a:rPr lang="en-US" b="1" i="1" baseline="30000" dirty="0">
                <a:latin typeface="Arial" panose="020B0604020202020204" pitchFamily="34" charset="0"/>
              </a:rPr>
              <a:t>n</a:t>
            </a:r>
            <a:r>
              <a:rPr lang="en-US" b="1" dirty="0">
                <a:latin typeface="Arial" panose="020B0604020202020204" pitchFamily="34" charset="0"/>
              </a:rPr>
              <a:t> + </a:t>
            </a:r>
            <a:r>
              <a:rPr lang="en-US" b="1" i="1" dirty="0" err="1">
                <a:latin typeface="Arial" panose="020B0604020202020204" pitchFamily="34" charset="0"/>
              </a:rPr>
              <a:t>b</a:t>
            </a:r>
            <a:r>
              <a:rPr lang="en-US" b="1" i="1" baseline="30000" dirty="0" err="1">
                <a:latin typeface="Arial" panose="020B0604020202020204" pitchFamily="34" charset="0"/>
              </a:rPr>
              <a:t>n</a:t>
            </a:r>
            <a:r>
              <a:rPr lang="en-US" b="1" dirty="0">
                <a:latin typeface="Arial" panose="020B0604020202020204" pitchFamily="34" charset="0"/>
              </a:rPr>
              <a:t> = </a:t>
            </a:r>
            <a:r>
              <a:rPr lang="en-US" b="1" i="1" dirty="0" err="1">
                <a:latin typeface="Arial" panose="020B0604020202020204" pitchFamily="34" charset="0"/>
              </a:rPr>
              <a:t>c</a:t>
            </a:r>
            <a:r>
              <a:rPr lang="en-US" b="1" i="1" baseline="30000" dirty="0" err="1">
                <a:latin typeface="Arial" panose="020B0604020202020204" pitchFamily="34" charset="0"/>
              </a:rPr>
              <a:t>n</a:t>
            </a:r>
            <a:r>
              <a:rPr lang="en-US" b="1" dirty="0">
                <a:latin typeface="Arial" panose="020B0604020202020204" pitchFamily="34" charset="0"/>
              </a:rPr>
              <a:t> for any integer value of </a:t>
            </a:r>
            <a:r>
              <a:rPr lang="en-US" b="1" i="1" dirty="0">
                <a:latin typeface="Arial" panose="020B0604020202020204" pitchFamily="34" charset="0"/>
              </a:rPr>
              <a:t>n</a:t>
            </a:r>
            <a:r>
              <a:rPr lang="en-US" b="1" dirty="0">
                <a:latin typeface="Arial" panose="020B0604020202020204" pitchFamily="34" charset="0"/>
              </a:rPr>
              <a:t> greater than two. </a:t>
            </a:r>
            <a:endParaRPr lang="en-US" b="1" dirty="0" smtClean="0">
              <a:latin typeface="Arial" panose="020B0604020202020204" pitchFamily="34" charset="0"/>
            </a:endParaRPr>
          </a:p>
          <a:p>
            <a:pPr>
              <a:lnSpc>
                <a:spcPts val="2000"/>
              </a:lnSpc>
            </a:pPr>
            <a:endParaRPr lang="en-US" dirty="0">
              <a:latin typeface="Arial" panose="020B0604020202020204" pitchFamily="34" charset="0"/>
            </a:endParaRPr>
          </a:p>
          <a:p>
            <a:pPr algn="just">
              <a:lnSpc>
                <a:spcPts val="2000"/>
              </a:lnSpc>
            </a:pPr>
            <a:r>
              <a:rPr lang="en-US" dirty="0" smtClean="0">
                <a:latin typeface="Arial" panose="020B0604020202020204" pitchFamily="34" charset="0"/>
              </a:rPr>
              <a:t>The </a:t>
            </a:r>
            <a:r>
              <a:rPr lang="en-US" dirty="0">
                <a:latin typeface="Arial" panose="020B0604020202020204" pitchFamily="34" charset="0"/>
              </a:rPr>
              <a:t>cases </a:t>
            </a:r>
            <a:r>
              <a:rPr lang="en-US" i="1" dirty="0">
                <a:latin typeface="Arial" panose="020B0604020202020204" pitchFamily="34" charset="0"/>
              </a:rPr>
              <a:t>n</a:t>
            </a:r>
            <a:r>
              <a:rPr lang="en-US" dirty="0">
                <a:latin typeface="Arial" panose="020B0604020202020204" pitchFamily="34" charset="0"/>
              </a:rPr>
              <a:t> = 1 and </a:t>
            </a:r>
            <a:r>
              <a:rPr lang="en-US" i="1" dirty="0">
                <a:latin typeface="Arial" panose="020B0604020202020204" pitchFamily="34" charset="0"/>
              </a:rPr>
              <a:t>n</a:t>
            </a:r>
            <a:r>
              <a:rPr lang="en-US" dirty="0">
                <a:latin typeface="Arial" panose="020B0604020202020204" pitchFamily="34" charset="0"/>
              </a:rPr>
              <a:t> = 2 were known to have infinitely many </a:t>
            </a:r>
            <a:r>
              <a:rPr lang="en-US" dirty="0" smtClean="0">
                <a:latin typeface="Arial" panose="020B0604020202020204" pitchFamily="34" charset="0"/>
              </a:rPr>
              <a:t>solutions, including: </a:t>
            </a:r>
          </a:p>
          <a:p>
            <a:pPr>
              <a:lnSpc>
                <a:spcPts val="2000"/>
              </a:lnSpc>
            </a:pPr>
            <a:r>
              <a:rPr lang="en-US" dirty="0">
                <a:latin typeface="Arial" panose="020B0604020202020204" pitchFamily="34" charset="0"/>
              </a:rPr>
              <a:t>	</a:t>
            </a:r>
            <a:r>
              <a:rPr lang="en-US" dirty="0" smtClean="0">
                <a:latin typeface="Arial" panose="020B0604020202020204" pitchFamily="34" charset="0"/>
              </a:rPr>
              <a:t>	                   a</a:t>
            </a:r>
            <a:r>
              <a:rPr lang="en-US" baseline="30000" dirty="0" smtClean="0">
                <a:latin typeface="Arial" panose="020B0604020202020204" pitchFamily="34" charset="0"/>
              </a:rPr>
              <a:t>2</a:t>
            </a:r>
            <a:r>
              <a:rPr lang="en-US" dirty="0" smtClean="0">
                <a:latin typeface="Arial" panose="020B0604020202020204" pitchFamily="34" charset="0"/>
              </a:rPr>
              <a:t> + b</a:t>
            </a:r>
            <a:r>
              <a:rPr lang="en-US" baseline="30000" dirty="0" smtClean="0">
                <a:latin typeface="Arial" panose="020B0604020202020204" pitchFamily="34" charset="0"/>
              </a:rPr>
              <a:t>2</a:t>
            </a:r>
            <a:r>
              <a:rPr lang="en-US" dirty="0" smtClean="0">
                <a:latin typeface="Arial" panose="020B0604020202020204" pitchFamily="34" charset="0"/>
              </a:rPr>
              <a:t> = c</a:t>
            </a:r>
            <a:r>
              <a:rPr lang="en-US" baseline="30000" dirty="0" smtClean="0">
                <a:latin typeface="Arial" panose="020B0604020202020204" pitchFamily="34" charset="0"/>
              </a:rPr>
              <a:t>2</a:t>
            </a:r>
          </a:p>
          <a:p>
            <a:pPr>
              <a:lnSpc>
                <a:spcPts val="2000"/>
              </a:lnSpc>
            </a:pPr>
            <a:r>
              <a:rPr lang="en-US" dirty="0">
                <a:latin typeface="Arial" panose="020B0604020202020204" pitchFamily="34" charset="0"/>
              </a:rPr>
              <a:t>	</a:t>
            </a:r>
            <a:r>
              <a:rPr lang="en-US" dirty="0" smtClean="0">
                <a:latin typeface="Arial" panose="020B0604020202020204" pitchFamily="34" charset="0"/>
              </a:rPr>
              <a:t>		a = 3, b = 4, c = 5	</a:t>
            </a:r>
          </a:p>
          <a:p>
            <a:pPr>
              <a:lnSpc>
                <a:spcPts val="2000"/>
              </a:lnSpc>
            </a:pPr>
            <a:r>
              <a:rPr lang="en-US" dirty="0">
                <a:latin typeface="Arial" panose="020B0604020202020204" pitchFamily="34" charset="0"/>
              </a:rPr>
              <a:t> </a:t>
            </a:r>
            <a:r>
              <a:rPr lang="en-US" dirty="0" smtClean="0">
                <a:latin typeface="Arial" panose="020B0604020202020204" pitchFamily="34" charset="0"/>
              </a:rPr>
              <a:t>        			</a:t>
            </a:r>
            <a:r>
              <a:rPr lang="en-US" dirty="0">
                <a:latin typeface="Arial" panose="020B0604020202020204" pitchFamily="34" charset="0"/>
              </a:rPr>
              <a:t> </a:t>
            </a:r>
            <a:r>
              <a:rPr lang="en-US" dirty="0" smtClean="0">
                <a:latin typeface="Arial" panose="020B0604020202020204" pitchFamily="34" charset="0"/>
              </a:rPr>
              <a:t>   3</a:t>
            </a:r>
            <a:r>
              <a:rPr lang="en-US" baseline="30000" dirty="0" smtClean="0">
                <a:latin typeface="Arial" panose="020B0604020202020204" pitchFamily="34" charset="0"/>
              </a:rPr>
              <a:t>2</a:t>
            </a:r>
            <a:r>
              <a:rPr lang="en-US" dirty="0" smtClean="0">
                <a:latin typeface="Arial" panose="020B0604020202020204" pitchFamily="34" charset="0"/>
              </a:rPr>
              <a:t> + 4</a:t>
            </a:r>
            <a:r>
              <a:rPr lang="en-US" baseline="30000" dirty="0" smtClean="0">
                <a:latin typeface="Arial" panose="020B0604020202020204" pitchFamily="34" charset="0"/>
              </a:rPr>
              <a:t>2</a:t>
            </a:r>
            <a:r>
              <a:rPr lang="en-US" dirty="0" smtClean="0">
                <a:latin typeface="Arial" panose="020B0604020202020204" pitchFamily="34" charset="0"/>
              </a:rPr>
              <a:t>  = 5</a:t>
            </a:r>
            <a:r>
              <a:rPr lang="en-US" baseline="30000" dirty="0" smtClean="0">
                <a:latin typeface="Arial" panose="020B0604020202020204" pitchFamily="34" charset="0"/>
              </a:rPr>
              <a:t>2 </a:t>
            </a:r>
            <a:endParaRPr lang="en-US" dirty="0">
              <a:latin typeface="Arial" panose="020B0604020202020204" pitchFamily="34" charset="0"/>
            </a:endParaRPr>
          </a:p>
          <a:p>
            <a:pPr>
              <a:lnSpc>
                <a:spcPts val="2000"/>
              </a:lnSpc>
            </a:pPr>
            <a:r>
              <a:rPr lang="en-US" dirty="0" smtClean="0">
                <a:latin typeface="Arial" panose="020B0604020202020204" pitchFamily="34" charset="0"/>
              </a:rPr>
              <a:t>		                   9  + 16 = 25                  </a:t>
            </a:r>
          </a:p>
          <a:p>
            <a:pPr>
              <a:lnSpc>
                <a:spcPts val="2000"/>
              </a:lnSpc>
            </a:pPr>
            <a:endParaRPr lang="en-US" dirty="0">
              <a:latin typeface="Arial" panose="020B0604020202020204" pitchFamily="34" charset="0"/>
            </a:endParaRPr>
          </a:p>
          <a:p>
            <a:pPr algn="just">
              <a:lnSpc>
                <a:spcPts val="2000"/>
              </a:lnSpc>
            </a:pPr>
            <a:r>
              <a:rPr lang="en-US" dirty="0">
                <a:latin typeface="Arial" panose="020B0604020202020204" pitchFamily="34" charset="0"/>
              </a:rPr>
              <a:t>This theorem was </a:t>
            </a:r>
            <a:r>
              <a:rPr lang="en-US" dirty="0" smtClean="0">
                <a:latin typeface="Arial" panose="020B0604020202020204" pitchFamily="34" charset="0"/>
              </a:rPr>
              <a:t>first conjectured </a:t>
            </a:r>
            <a:r>
              <a:rPr lang="en-US" dirty="0">
                <a:latin typeface="Arial" panose="020B0604020202020204" pitchFamily="34" charset="0"/>
              </a:rPr>
              <a:t> by </a:t>
            </a:r>
            <a:r>
              <a:rPr lang="en-US" dirty="0" smtClean="0">
                <a:latin typeface="Arial" panose="020B0604020202020204" pitchFamily="34" charset="0"/>
              </a:rPr>
              <a:t>Pierre de Fermat in </a:t>
            </a:r>
            <a:r>
              <a:rPr lang="en-US" dirty="0">
                <a:latin typeface="Arial" panose="020B0604020202020204" pitchFamily="34" charset="0"/>
              </a:rPr>
              <a:t>1637 in the margin of a copy </a:t>
            </a:r>
            <a:r>
              <a:rPr lang="en-US" dirty="0" smtClean="0">
                <a:latin typeface="Arial" panose="020B0604020202020204" pitchFamily="34" charset="0"/>
              </a:rPr>
              <a:t>of </a:t>
            </a:r>
            <a:r>
              <a:rPr lang="en-US" i="1" dirty="0" err="1" smtClean="0">
                <a:latin typeface="Arial" panose="020B0604020202020204" pitchFamily="34" charset="0"/>
              </a:rPr>
              <a:t>Arithmetica</a:t>
            </a:r>
            <a:r>
              <a:rPr lang="en-US" dirty="0">
                <a:latin typeface="Arial" panose="020B0604020202020204" pitchFamily="34" charset="0"/>
              </a:rPr>
              <a:t> where he claimed he had a proof that was too large to fit in the margin</a:t>
            </a:r>
            <a:r>
              <a:rPr lang="en-US" dirty="0" smtClean="0">
                <a:latin typeface="Arial" panose="020B0604020202020204" pitchFamily="34" charset="0"/>
              </a:rPr>
              <a:t>.  The first successful proof</a:t>
            </a:r>
            <a:r>
              <a:rPr lang="en-US" dirty="0">
                <a:latin typeface="Arial" panose="020B0604020202020204" pitchFamily="34" charset="0"/>
              </a:rPr>
              <a:t> </a:t>
            </a:r>
            <a:r>
              <a:rPr lang="en-US" dirty="0" smtClean="0">
                <a:latin typeface="Arial" panose="020B0604020202020204" pitchFamily="34" charset="0"/>
              </a:rPr>
              <a:t>was </a:t>
            </a:r>
            <a:r>
              <a:rPr lang="en-US" dirty="0">
                <a:latin typeface="Arial" panose="020B0604020202020204" pitchFamily="34" charset="0"/>
              </a:rPr>
              <a:t>released in 1994 by </a:t>
            </a:r>
            <a:r>
              <a:rPr lang="en-US" dirty="0" smtClean="0">
                <a:latin typeface="Arial" panose="020B0604020202020204" pitchFamily="34" charset="0"/>
              </a:rPr>
              <a:t>Andrew Wile, </a:t>
            </a:r>
            <a:r>
              <a:rPr lang="en-US" dirty="0">
                <a:latin typeface="Arial" panose="020B0604020202020204" pitchFamily="34" charset="0"/>
              </a:rPr>
              <a:t>and formally published in 1995, after 358 years of effort by mathematicians. </a:t>
            </a:r>
            <a:endParaRPr lang="en-US" b="0" i="0" dirty="0">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589" y="493489"/>
            <a:ext cx="5764347" cy="3681681"/>
          </a:xfrm>
          <a:prstGeom prst="rect">
            <a:avLst/>
          </a:prstGeom>
        </p:spPr>
      </p:pic>
      <p:sp>
        <p:nvSpPr>
          <p:cNvPr id="5" name="TextBox 4"/>
          <p:cNvSpPr txBox="1"/>
          <p:nvPr/>
        </p:nvSpPr>
        <p:spPr>
          <a:xfrm>
            <a:off x="5694589" y="4670854"/>
            <a:ext cx="5920762" cy="2031325"/>
          </a:xfrm>
          <a:prstGeom prst="rect">
            <a:avLst/>
          </a:prstGeom>
          <a:noFill/>
        </p:spPr>
        <p:txBody>
          <a:bodyPr wrap="square" rtlCol="0">
            <a:spAutoFit/>
          </a:bodyPr>
          <a:lstStyle/>
          <a:p>
            <a:pPr algn="just"/>
            <a:r>
              <a:rPr lang="en-US" dirty="0" smtClean="0"/>
              <a:t>Why the prize?  Theory one is that </a:t>
            </a:r>
            <a:r>
              <a:rPr lang="en-US" dirty="0" err="1" smtClean="0"/>
              <a:t>Wolfskehl</a:t>
            </a:r>
            <a:r>
              <a:rPr lang="en-US" dirty="0" smtClean="0"/>
              <a:t> was spurned by a young lady and decided to commit suicide, but was distracted by an error in a paper on Fermat’s famous problem.  This rekindled his will to live, and  in thanks, he established  his prize.  Theory two is that he missed his suicide time because he was in a library studying Fermat’s theorem.</a:t>
            </a:r>
            <a:endParaRPr lang="en-US" dirty="0"/>
          </a:p>
        </p:txBody>
      </p:sp>
    </p:spTree>
    <p:extLst>
      <p:ext uri="{BB962C8B-B14F-4D97-AF65-F5344CB8AC3E}">
        <p14:creationId xmlns:p14="http://schemas.microsoft.com/office/powerpoint/2010/main" val="27561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4939" y="356111"/>
            <a:ext cx="10230194" cy="3693319"/>
          </a:xfrm>
          <a:prstGeom prst="rect">
            <a:avLst/>
          </a:prstGeom>
          <a:noFill/>
        </p:spPr>
        <p:txBody>
          <a:bodyPr wrap="square" rtlCol="0">
            <a:spAutoFit/>
          </a:bodyPr>
          <a:lstStyle/>
          <a:p>
            <a:pPr algn="ctr"/>
            <a:r>
              <a:rPr lang="en-US" b="1" dirty="0" smtClean="0"/>
              <a:t>Lette</a:t>
            </a:r>
            <a:r>
              <a:rPr lang="en-US" b="1" dirty="0"/>
              <a:t>r</a:t>
            </a:r>
            <a:r>
              <a:rPr lang="en-US" b="1" dirty="0" smtClean="0"/>
              <a:t> to Caleb Stark (1759 – 1838), Revolutionary War Veteran and </a:t>
            </a:r>
          </a:p>
          <a:p>
            <a:pPr algn="ctr"/>
            <a:r>
              <a:rPr lang="en-US" b="1" dirty="0" smtClean="0"/>
              <a:t>Eldest </a:t>
            </a:r>
            <a:r>
              <a:rPr lang="en-US" b="1" dirty="0"/>
              <a:t>S</a:t>
            </a:r>
            <a:r>
              <a:rPr lang="en-US" b="1" dirty="0" smtClean="0"/>
              <a:t>on of Revolutionary War Hero General John Stark </a:t>
            </a:r>
          </a:p>
          <a:p>
            <a:endParaRPr lang="en-US" dirty="0"/>
          </a:p>
          <a:p>
            <a:pPr algn="just"/>
            <a:r>
              <a:rPr lang="en-US" dirty="0" smtClean="0"/>
              <a:t>During the Revolutionary War, Caleb served with his father in the 1</a:t>
            </a:r>
            <a:r>
              <a:rPr lang="en-US" baseline="30000" dirty="0" smtClean="0"/>
              <a:t>st</a:t>
            </a:r>
            <a:r>
              <a:rPr lang="en-US" dirty="0" smtClean="0"/>
              <a:t>  New </a:t>
            </a:r>
            <a:r>
              <a:rPr lang="en-US" dirty="0"/>
              <a:t>H</a:t>
            </a:r>
            <a:r>
              <a:rPr lang="en-US" dirty="0" smtClean="0"/>
              <a:t>ampshire Regiment at the Battles of Bunker Hill, Trenton and Princeton. General  John Stark is credited with </a:t>
            </a:r>
            <a:r>
              <a:rPr lang="en-US" b="1" dirty="0" smtClean="0"/>
              <a:t>“Live free or die:  Death is not the worst of evils”, </a:t>
            </a:r>
            <a:r>
              <a:rPr lang="en-US" dirty="0" smtClean="0"/>
              <a:t>the phrase which ultimately became New Hampshire’s state motto.</a:t>
            </a:r>
            <a:r>
              <a:rPr lang="en-US" dirty="0"/>
              <a:t> </a:t>
            </a:r>
            <a:r>
              <a:rPr lang="en-US" dirty="0" smtClean="0"/>
              <a:t> John was personally thanked for his War efforts by George Washington and was the last surviving General of the War.</a:t>
            </a:r>
          </a:p>
          <a:p>
            <a:pPr algn="just"/>
            <a:endParaRPr lang="en-US" dirty="0"/>
          </a:p>
          <a:p>
            <a:pPr algn="just"/>
            <a:r>
              <a:rPr lang="en-US" dirty="0" smtClean="0"/>
              <a:t>After </a:t>
            </a:r>
            <a:r>
              <a:rPr lang="en-US" dirty="0"/>
              <a:t>his father resigned his commission Caleb remained in the </a:t>
            </a:r>
            <a:r>
              <a:rPr lang="en-US" dirty="0">
                <a:hlinkClick r:id="rId2" tooltip="Continental Army"/>
              </a:rPr>
              <a:t>Continental Army</a:t>
            </a:r>
            <a:r>
              <a:rPr lang="en-US" dirty="0"/>
              <a:t>, serving the rest of the war and rising to the rank of </a:t>
            </a:r>
            <a:r>
              <a:rPr lang="en-US" dirty="0">
                <a:hlinkClick r:id="rId3" tooltip="Major (United States)"/>
              </a:rPr>
              <a:t>major</a:t>
            </a:r>
            <a:r>
              <a:rPr lang="en-US" dirty="0" smtClean="0"/>
              <a:t>.  He was </a:t>
            </a:r>
            <a:r>
              <a:rPr lang="en-US" smtClean="0"/>
              <a:t>the youngest survivor </a:t>
            </a:r>
            <a:r>
              <a:rPr lang="en-US" dirty="0" smtClean="0"/>
              <a:t>of the Battle of Bunker Hill.  In </a:t>
            </a:r>
            <a:r>
              <a:rPr lang="en-US" dirty="0"/>
              <a:t>1811, Caleb Stark started the first </a:t>
            </a:r>
            <a:r>
              <a:rPr lang="en-US" dirty="0" smtClean="0"/>
              <a:t>cotton </a:t>
            </a:r>
            <a:r>
              <a:rPr lang="en-US" dirty="0"/>
              <a:t>mill in </a:t>
            </a:r>
            <a:r>
              <a:rPr lang="en-US" dirty="0">
                <a:hlinkClick r:id="rId4" tooltip="Suncook, New Hampshire"/>
              </a:rPr>
              <a:t>Suncook, New Hampshire</a:t>
            </a:r>
            <a:r>
              <a:rPr lang="en-US" dirty="0"/>
              <a:t>. </a:t>
            </a:r>
            <a:r>
              <a:rPr lang="en-US" dirty="0" smtClean="0"/>
              <a:t>He also </a:t>
            </a:r>
            <a:r>
              <a:rPr lang="en-US" dirty="0"/>
              <a:t>practiced law and became a historian, and a member of the </a:t>
            </a:r>
            <a:r>
              <a:rPr lang="en-US" dirty="0">
                <a:hlinkClick r:id="rId5" tooltip="New Hampshire Senate"/>
              </a:rPr>
              <a:t>New Hampshire State Senate</a:t>
            </a:r>
            <a:r>
              <a:rPr lang="en-US" dirty="0"/>
              <a:t>. </a:t>
            </a:r>
            <a:endParaRPr lang="en-US" dirty="0" smtClean="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1240" y="4052045"/>
            <a:ext cx="3799003" cy="2517857"/>
          </a:xfrm>
          <a:prstGeom prst="rect">
            <a:avLst/>
          </a:prstGeom>
        </p:spPr>
      </p:pic>
      <p:sp>
        <p:nvSpPr>
          <p:cNvPr id="7" name="TextBox 6"/>
          <p:cNvSpPr txBox="1"/>
          <p:nvPr/>
        </p:nvSpPr>
        <p:spPr>
          <a:xfrm>
            <a:off x="1500312" y="4029870"/>
            <a:ext cx="2648125" cy="1200329"/>
          </a:xfrm>
          <a:prstGeom prst="rect">
            <a:avLst/>
          </a:prstGeom>
          <a:noFill/>
        </p:spPr>
        <p:txBody>
          <a:bodyPr wrap="square" rtlCol="0">
            <a:spAutoFit/>
          </a:bodyPr>
          <a:lstStyle/>
          <a:p>
            <a:pPr algn="ctr"/>
            <a:r>
              <a:rPr lang="en-US" dirty="0" smtClean="0"/>
              <a:t>1829 – 25 cents</a:t>
            </a:r>
          </a:p>
          <a:p>
            <a:pPr algn="ctr"/>
            <a:r>
              <a:rPr lang="en-US" dirty="0" smtClean="0"/>
              <a:t>Richmond </a:t>
            </a:r>
            <a:r>
              <a:rPr lang="en-US" dirty="0"/>
              <a:t>V</a:t>
            </a:r>
            <a:r>
              <a:rPr lang="en-US" dirty="0" smtClean="0"/>
              <a:t>a. To Pembroke, New </a:t>
            </a:r>
            <a:r>
              <a:rPr lang="en-US" dirty="0"/>
              <a:t>H</a:t>
            </a:r>
            <a:r>
              <a:rPr lang="en-US" dirty="0" smtClean="0"/>
              <a:t>ampshire</a:t>
            </a:r>
            <a:endParaRPr lang="en-US" dirty="0"/>
          </a:p>
        </p:txBody>
      </p:sp>
    </p:spTree>
    <p:extLst>
      <p:ext uri="{BB962C8B-B14F-4D97-AF65-F5344CB8AC3E}">
        <p14:creationId xmlns:p14="http://schemas.microsoft.com/office/powerpoint/2010/main" val="6428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944" y="2167365"/>
            <a:ext cx="4429421" cy="4172716"/>
          </a:xfrm>
          <a:prstGeom prst="rect">
            <a:avLst/>
          </a:prstGeom>
        </p:spPr>
      </p:pic>
      <p:sp>
        <p:nvSpPr>
          <p:cNvPr id="4" name="TextBox 3"/>
          <p:cNvSpPr txBox="1"/>
          <p:nvPr/>
        </p:nvSpPr>
        <p:spPr>
          <a:xfrm>
            <a:off x="762707" y="387570"/>
            <a:ext cx="10127848" cy="1477328"/>
          </a:xfrm>
          <a:prstGeom prst="rect">
            <a:avLst/>
          </a:prstGeom>
          <a:noFill/>
        </p:spPr>
        <p:txBody>
          <a:bodyPr wrap="square" rtlCol="0">
            <a:spAutoFit/>
          </a:bodyPr>
          <a:lstStyle/>
          <a:p>
            <a:pPr algn="ctr"/>
            <a:endParaRPr lang="en-US" b="1" dirty="0"/>
          </a:p>
          <a:p>
            <a:pPr algn="ctr"/>
            <a:r>
              <a:rPr lang="en-US" dirty="0" err="1" smtClean="0"/>
              <a:t>Stamples</a:t>
            </a:r>
            <a:r>
              <a:rPr lang="en-US" dirty="0" smtClean="0"/>
              <a:t> Cover to Miss </a:t>
            </a:r>
            <a:r>
              <a:rPr lang="en-US" dirty="0"/>
              <a:t>H</a:t>
            </a:r>
            <a:r>
              <a:rPr lang="en-US" dirty="0" smtClean="0"/>
              <a:t>arriet Stark, Dumbarton, New Hampshire </a:t>
            </a:r>
          </a:p>
          <a:p>
            <a:endParaRPr lang="en-US" dirty="0"/>
          </a:p>
          <a:p>
            <a:r>
              <a:rPr lang="en-US" dirty="0" smtClean="0"/>
              <a:t>Harriet was the daughter of </a:t>
            </a:r>
            <a:r>
              <a:rPr lang="en-US" dirty="0"/>
              <a:t>C</a:t>
            </a:r>
            <a:r>
              <a:rPr lang="en-US" dirty="0" smtClean="0"/>
              <a:t>aleb Stark and granddaughter of General John Stark.  She lived to be 85 years old and “left a big estate”.</a:t>
            </a:r>
            <a:endParaRPr lang="en-US" dirty="0"/>
          </a:p>
        </p:txBody>
      </p:sp>
    </p:spTree>
    <p:extLst>
      <p:ext uri="{BB962C8B-B14F-4D97-AF65-F5344CB8AC3E}">
        <p14:creationId xmlns:p14="http://schemas.microsoft.com/office/powerpoint/2010/main" val="243780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333" y="252263"/>
            <a:ext cx="4602708" cy="25826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954" y="252263"/>
            <a:ext cx="4610025" cy="2637330"/>
          </a:xfrm>
          <a:prstGeom prst="rect">
            <a:avLst/>
          </a:prstGeom>
        </p:spPr>
      </p:pic>
      <p:sp>
        <p:nvSpPr>
          <p:cNvPr id="4" name="TextBox 3"/>
          <p:cNvSpPr txBox="1"/>
          <p:nvPr/>
        </p:nvSpPr>
        <p:spPr>
          <a:xfrm>
            <a:off x="413893" y="2889593"/>
            <a:ext cx="11048122" cy="3968407"/>
          </a:xfrm>
          <a:prstGeom prst="rect">
            <a:avLst/>
          </a:prstGeom>
          <a:noFill/>
        </p:spPr>
        <p:txBody>
          <a:bodyPr wrap="square" rtlCol="0">
            <a:spAutoFit/>
          </a:bodyPr>
          <a:lstStyle/>
          <a:p>
            <a:pPr algn="ctr"/>
            <a:r>
              <a:rPr lang="en-US" b="1" dirty="0" smtClean="0"/>
              <a:t>1959 Cuban Airmail Letter with Fidel Castro Propaganda Message</a:t>
            </a:r>
          </a:p>
          <a:p>
            <a:pPr algn="ctr"/>
            <a:endParaRPr lang="en-US" dirty="0"/>
          </a:p>
          <a:p>
            <a:pPr algn="just"/>
            <a:r>
              <a:rPr lang="en-US" dirty="0" smtClean="0"/>
              <a:t>Before assuming the presidency of the Island of Cuba, Fidel Castro </a:t>
            </a:r>
            <a:r>
              <a:rPr lang="en-US" dirty="0"/>
              <a:t>s</a:t>
            </a:r>
            <a:r>
              <a:rPr lang="en-US" dirty="0" smtClean="0"/>
              <a:t>tressed that </a:t>
            </a:r>
            <a:r>
              <a:rPr lang="en-US" b="1" dirty="0" smtClean="0"/>
              <a:t>the pillars of the future administration – “the right to peace, justice and freedom” -  do not communicate with Communist ideas</a:t>
            </a:r>
            <a:r>
              <a:rPr lang="en-US" dirty="0" smtClean="0"/>
              <a:t>.</a:t>
            </a:r>
          </a:p>
          <a:p>
            <a:pPr algn="just"/>
            <a:endParaRPr lang="en-US" dirty="0"/>
          </a:p>
          <a:p>
            <a:pPr algn="just"/>
            <a:r>
              <a:rPr lang="en-US" dirty="0" smtClean="0"/>
              <a:t>In 1959, the year Castro took power from the fallen Bastista regime, he introduced a stamp which said</a:t>
            </a:r>
            <a:r>
              <a:rPr lang="en-US" b="1" dirty="0" smtClean="0"/>
              <a:t>:  “Our Revolution is not Communist.  Our revolution is Humanistic.   Cubans only want the right to education, the right to work, the right to eat without fear, the right to peace, justice and freedom”.</a:t>
            </a:r>
          </a:p>
          <a:p>
            <a:pPr algn="just"/>
            <a:endParaRPr lang="en-US" dirty="0"/>
          </a:p>
          <a:p>
            <a:pPr algn="just"/>
            <a:r>
              <a:rPr lang="en-US" b="1" dirty="0" smtClean="0"/>
              <a:t>The Royal Bank of Canada</a:t>
            </a:r>
            <a:r>
              <a:rPr lang="en-US" dirty="0" smtClean="0"/>
              <a:t>, the only bank in Cuba not nationalized by Castro since he needed financial contact with the West, released this cover with </a:t>
            </a:r>
            <a:r>
              <a:rPr lang="en-US" dirty="0"/>
              <a:t>C</a:t>
            </a:r>
            <a:r>
              <a:rPr lang="en-US" dirty="0" smtClean="0"/>
              <a:t>astro’s message imprinted  twice on the  back and once on the front.  It is believed </a:t>
            </a:r>
            <a:r>
              <a:rPr lang="en-US" dirty="0"/>
              <a:t>C</a:t>
            </a:r>
            <a:r>
              <a:rPr lang="en-US" dirty="0" smtClean="0"/>
              <a:t>astro’s message disappeared forever on airmail covers after it’s 1959 usage.</a:t>
            </a:r>
          </a:p>
          <a:p>
            <a:pPr algn="ctr"/>
            <a:endParaRPr lang="en-US" b="1" dirty="0"/>
          </a:p>
        </p:txBody>
      </p:sp>
    </p:spTree>
    <p:extLst>
      <p:ext uri="{BB962C8B-B14F-4D97-AF65-F5344CB8AC3E}">
        <p14:creationId xmlns:p14="http://schemas.microsoft.com/office/powerpoint/2010/main" val="42659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5359" y="588578"/>
            <a:ext cx="5891605" cy="6269421"/>
          </a:xfrm>
          <a:prstGeom prst="rect">
            <a:avLst/>
          </a:prstGeom>
          <a:noFill/>
        </p:spPr>
        <p:txBody>
          <a:bodyPr wrap="square" rtlCol="0">
            <a:spAutoFit/>
          </a:bodyPr>
          <a:lstStyle/>
          <a:p>
            <a:pPr algn="ctr"/>
            <a:r>
              <a:rPr lang="en-US" b="1" dirty="0" smtClean="0"/>
              <a:t>1794 Promissory Note from Robert Turner to Peter Light with Connection to War of 1812</a:t>
            </a:r>
            <a:endParaRPr lang="en-US" dirty="0" smtClean="0"/>
          </a:p>
          <a:p>
            <a:pPr algn="ctr"/>
            <a:r>
              <a:rPr lang="en-US" dirty="0" smtClean="0"/>
              <a:t>Obverse Content  </a:t>
            </a:r>
          </a:p>
          <a:p>
            <a:r>
              <a:rPr lang="en-US" b="1" dirty="0" err="1" smtClean="0">
                <a:latin typeface="Bradley Hand ITC" panose="03070402050302030203" pitchFamily="66" charset="0"/>
              </a:rPr>
              <a:t>Woldoboro</a:t>
            </a:r>
            <a:r>
              <a:rPr lang="en-US" b="1" dirty="0" smtClean="0">
                <a:latin typeface="Bradley Hand ITC" panose="03070402050302030203" pitchFamily="66" charset="0"/>
              </a:rPr>
              <a:t>, Maine  </a:t>
            </a:r>
          </a:p>
          <a:p>
            <a:pPr algn="just"/>
            <a:r>
              <a:rPr lang="en-US" b="1" dirty="0" smtClean="0">
                <a:latin typeface="Bradley Hand ITC" panose="03070402050302030203" pitchFamily="66" charset="0"/>
              </a:rPr>
              <a:t>	For value received, I promise to pay Peter Light thirty </a:t>
            </a:r>
            <a:r>
              <a:rPr lang="en-US" b="1" dirty="0" err="1" smtClean="0">
                <a:latin typeface="Bradley Hand ITC" panose="03070402050302030203" pitchFamily="66" charset="0"/>
              </a:rPr>
              <a:t>dolars</a:t>
            </a:r>
            <a:r>
              <a:rPr lang="en-US" b="1" dirty="0" smtClean="0">
                <a:latin typeface="Bradley Hand ITC" panose="03070402050302030203" pitchFamily="66" charset="0"/>
              </a:rPr>
              <a:t> on demand with interest as witnessed my hand.</a:t>
            </a:r>
          </a:p>
          <a:p>
            <a:pPr algn="r"/>
            <a:r>
              <a:rPr lang="en-US" b="1" dirty="0">
                <a:latin typeface="Bradley Hand ITC" panose="03070402050302030203" pitchFamily="66" charset="0"/>
              </a:rPr>
              <a:t>(</a:t>
            </a:r>
            <a:r>
              <a:rPr lang="en-US" b="1" dirty="0" smtClean="0">
                <a:latin typeface="Bradley Hand ITC" panose="03070402050302030203" pitchFamily="66" charset="0"/>
              </a:rPr>
              <a:t>Signed) Robert Turner</a:t>
            </a:r>
            <a:endParaRPr lang="en-US" dirty="0" smtClean="0"/>
          </a:p>
          <a:p>
            <a:pPr algn="ctr"/>
            <a:endParaRPr lang="en-US" dirty="0" smtClean="0"/>
          </a:p>
          <a:p>
            <a:pPr algn="ctr"/>
            <a:r>
              <a:rPr lang="en-US" dirty="0" smtClean="0"/>
              <a:t>Reverse Content</a:t>
            </a:r>
          </a:p>
          <a:p>
            <a:r>
              <a:rPr lang="en-US" b="1" dirty="0" smtClean="0">
                <a:latin typeface="Bradley Hand ITC" panose="03070402050302030203" pitchFamily="66" charset="0"/>
              </a:rPr>
              <a:t>February 18, 1795</a:t>
            </a:r>
          </a:p>
          <a:p>
            <a:r>
              <a:rPr lang="en-US" b="1" dirty="0" smtClean="0">
                <a:latin typeface="Bradley Hand ITC" panose="03070402050302030203" pitchFamily="66" charset="0"/>
              </a:rPr>
              <a:t>	Rec’d four dollars in part payment of this note.</a:t>
            </a:r>
            <a:endParaRPr lang="en-US" b="1" dirty="0">
              <a:latin typeface="Bradley Hand ITC" panose="03070402050302030203" pitchFamily="66" charset="0"/>
            </a:endParaRPr>
          </a:p>
          <a:p>
            <a:pPr algn="r"/>
            <a:r>
              <a:rPr lang="en-US" b="1" dirty="0" smtClean="0">
                <a:latin typeface="Bradley Hand ITC" panose="03070402050302030203" pitchFamily="66" charset="0"/>
              </a:rPr>
              <a:t>Peter Light</a:t>
            </a:r>
          </a:p>
          <a:p>
            <a:pPr algn="r"/>
            <a:endParaRPr lang="en-US" b="1" dirty="0" smtClean="0">
              <a:latin typeface="Bradley Hand ITC" panose="03070402050302030203" pitchFamily="66" charset="0"/>
            </a:endParaRPr>
          </a:p>
          <a:p>
            <a:pPr algn="just"/>
            <a:r>
              <a:rPr lang="en-US" dirty="0" smtClean="0"/>
              <a:t>During the war of 1812, </a:t>
            </a:r>
            <a:r>
              <a:rPr lang="en-US" b="1" dirty="0" smtClean="0"/>
              <a:t>Peter Ligh</a:t>
            </a:r>
            <a:r>
              <a:rPr lang="en-US" dirty="0" smtClean="0"/>
              <a:t>t, a fisherman, was captured by a British privateer and carried to Halifax, NS.  The crew, having gone ashore for a holiday, left Light and the cook on-board the vessel.  Light and the cook cut the cable, stole the ship and steered for the New England coast.  </a:t>
            </a:r>
            <a:r>
              <a:rPr lang="en-US" b="1" dirty="0" smtClean="0"/>
              <a:t>As they sailed up the Waldoboro River, they fired several guns which alarmed the people in the vicinity.</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9276" y="712146"/>
            <a:ext cx="2708887" cy="281806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276" y="3650521"/>
            <a:ext cx="2607275" cy="2529251"/>
          </a:xfrm>
          <a:prstGeom prst="rect">
            <a:avLst/>
          </a:prstGeom>
        </p:spPr>
      </p:pic>
    </p:spTree>
    <p:extLst>
      <p:ext uri="{BB962C8B-B14F-4D97-AF65-F5344CB8AC3E}">
        <p14:creationId xmlns:p14="http://schemas.microsoft.com/office/powerpoint/2010/main" val="199774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835" y="377903"/>
            <a:ext cx="9167150" cy="646331"/>
          </a:xfrm>
          <a:prstGeom prst="rect">
            <a:avLst/>
          </a:prstGeom>
          <a:noFill/>
        </p:spPr>
        <p:txBody>
          <a:bodyPr wrap="square" rtlCol="0">
            <a:spAutoFit/>
          </a:bodyPr>
          <a:lstStyle/>
          <a:p>
            <a:pPr algn="ctr"/>
            <a:r>
              <a:rPr lang="en-US" b="1" dirty="0" smtClean="0"/>
              <a:t>1849 </a:t>
            </a:r>
            <a:r>
              <a:rPr lang="en-US" b="1" dirty="0" err="1" smtClean="0"/>
              <a:t>Stampless</a:t>
            </a:r>
            <a:r>
              <a:rPr lang="en-US" b="1" dirty="0" smtClean="0"/>
              <a:t> Cover to William Hickey</a:t>
            </a:r>
          </a:p>
          <a:p>
            <a:pPr algn="ctr"/>
            <a:r>
              <a:rPr lang="en-US" b="1" dirty="0" smtClean="0"/>
              <a:t>Office of the Secretary of the US Senate</a:t>
            </a:r>
            <a:endParaRPr lang="en-US" b="1" dirty="0"/>
          </a:p>
        </p:txBody>
      </p:sp>
      <p:sp>
        <p:nvSpPr>
          <p:cNvPr id="3" name="TextBox 2"/>
          <p:cNvSpPr txBox="1"/>
          <p:nvPr/>
        </p:nvSpPr>
        <p:spPr>
          <a:xfrm>
            <a:off x="1597306" y="1024234"/>
            <a:ext cx="9132426" cy="2308324"/>
          </a:xfrm>
          <a:prstGeom prst="rect">
            <a:avLst/>
          </a:prstGeom>
          <a:noFill/>
        </p:spPr>
        <p:txBody>
          <a:bodyPr wrap="square" rtlCol="0">
            <a:spAutoFit/>
          </a:bodyPr>
          <a:lstStyle/>
          <a:p>
            <a:pPr algn="ctr"/>
            <a:r>
              <a:rPr lang="en-US" b="1" dirty="0" smtClean="0"/>
              <a:t>William Hickey – 1798 – 1866</a:t>
            </a:r>
          </a:p>
          <a:p>
            <a:endParaRPr lang="en-US" dirty="0"/>
          </a:p>
          <a:p>
            <a:pPr algn="just"/>
            <a:r>
              <a:rPr lang="en-US" dirty="0" smtClean="0"/>
              <a:t>Assistant Secretary of the United States Senate. 42 Years in Service of the Senate.  Author of works on the Senate.  Edited an official printed version of the Constitution </a:t>
            </a:r>
            <a:r>
              <a:rPr lang="en-US" dirty="0"/>
              <a:t>used by the Government </a:t>
            </a:r>
            <a:r>
              <a:rPr lang="en-US" dirty="0" smtClean="0"/>
              <a:t>and certified by then Secretary of State James Buchanan (corrected several words and 65 punctuation errors).  Ordered survey map of land tracts in Washington DC.   Was involved in the creation of the official Vice Presidential Seal of the day.  </a:t>
            </a:r>
            <a:r>
              <a:rPr lang="en-US" dirty="0"/>
              <a:t>O</a:t>
            </a:r>
            <a:r>
              <a:rPr lang="en-US" dirty="0" smtClean="0"/>
              <a:t>nly one impression - on – cover (1850 - Millard Fillmore), is known today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242" y="3332558"/>
            <a:ext cx="4974336" cy="2889504"/>
          </a:xfrm>
          <a:prstGeom prst="rect">
            <a:avLst/>
          </a:prstGeom>
        </p:spPr>
      </p:pic>
      <p:sp>
        <p:nvSpPr>
          <p:cNvPr id="5" name="TextBox 4"/>
          <p:cNvSpPr txBox="1"/>
          <p:nvPr/>
        </p:nvSpPr>
        <p:spPr>
          <a:xfrm>
            <a:off x="1731110" y="3657602"/>
            <a:ext cx="1678329" cy="1200329"/>
          </a:xfrm>
          <a:prstGeom prst="rect">
            <a:avLst/>
          </a:prstGeom>
          <a:noFill/>
        </p:spPr>
        <p:txBody>
          <a:bodyPr wrap="square" rtlCol="0">
            <a:spAutoFit/>
          </a:bodyPr>
          <a:lstStyle/>
          <a:p>
            <a:pPr algn="ctr"/>
            <a:r>
              <a:rPr lang="en-US" dirty="0" smtClean="0"/>
              <a:t>1849 Philadelphia to Washington – 6 cents</a:t>
            </a:r>
            <a:endParaRPr lang="en-US" dirty="0"/>
          </a:p>
        </p:txBody>
      </p:sp>
    </p:spTree>
    <p:extLst>
      <p:ext uri="{BB962C8B-B14F-4D97-AF65-F5344CB8AC3E}">
        <p14:creationId xmlns:p14="http://schemas.microsoft.com/office/powerpoint/2010/main" val="218094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835" y="292113"/>
            <a:ext cx="9167150" cy="369332"/>
          </a:xfrm>
          <a:prstGeom prst="rect">
            <a:avLst/>
          </a:prstGeom>
          <a:noFill/>
        </p:spPr>
        <p:txBody>
          <a:bodyPr wrap="square" rtlCol="0">
            <a:spAutoFit/>
          </a:bodyPr>
          <a:lstStyle/>
          <a:p>
            <a:pPr algn="ctr"/>
            <a:r>
              <a:rPr lang="en-US" b="1" dirty="0" smtClean="0"/>
              <a:t>Other Friends I Have Met Through </a:t>
            </a:r>
            <a:r>
              <a:rPr lang="en-US" b="1" dirty="0" err="1" smtClean="0"/>
              <a:t>Stampless</a:t>
            </a:r>
            <a:r>
              <a:rPr lang="en-US" b="1" dirty="0" smtClean="0"/>
              <a:t> </a:t>
            </a:r>
            <a:r>
              <a:rPr lang="en-US" b="1" dirty="0"/>
              <a:t>Covers </a:t>
            </a:r>
          </a:p>
        </p:txBody>
      </p:sp>
      <p:sp>
        <p:nvSpPr>
          <p:cNvPr id="3" name="TextBox 2"/>
          <p:cNvSpPr txBox="1"/>
          <p:nvPr/>
        </p:nvSpPr>
        <p:spPr>
          <a:xfrm>
            <a:off x="445398" y="1129551"/>
            <a:ext cx="11208720" cy="4888518"/>
          </a:xfrm>
          <a:prstGeom prst="rect">
            <a:avLst/>
          </a:prstGeom>
          <a:noFill/>
        </p:spPr>
        <p:txBody>
          <a:bodyPr wrap="square" rtlCol="0">
            <a:spAutoFit/>
          </a:bodyPr>
          <a:lstStyle/>
          <a:p>
            <a:pPr marL="285750" indent="-285750">
              <a:lnSpc>
                <a:spcPts val="2160"/>
              </a:lnSpc>
              <a:buFont typeface="Arial" panose="020B0604020202020204" pitchFamily="34" charset="0"/>
              <a:buChar char="•"/>
            </a:pPr>
            <a:r>
              <a:rPr lang="en-US" b="1" dirty="0" smtClean="0">
                <a:solidFill>
                  <a:srgbClr val="FF0000"/>
                </a:solidFill>
              </a:rPr>
              <a:t>James Smith Bush  </a:t>
            </a:r>
            <a:r>
              <a:rPr lang="en-US" dirty="0" smtClean="0">
                <a:solidFill>
                  <a:srgbClr val="FF0000"/>
                </a:solidFill>
              </a:rPr>
              <a:t>(1800 – 1867) </a:t>
            </a:r>
            <a:r>
              <a:rPr lang="en-US" dirty="0" smtClean="0"/>
              <a:t>– Great-Great Grandfather of President George W. Bush and a Rochester resident</a:t>
            </a:r>
          </a:p>
          <a:p>
            <a:pPr marL="285750" indent="-285750">
              <a:lnSpc>
                <a:spcPts val="2160"/>
              </a:lnSpc>
              <a:buFont typeface="Arial" panose="020B0604020202020204" pitchFamily="34" charset="0"/>
              <a:buChar char="•"/>
            </a:pPr>
            <a:r>
              <a:rPr lang="en-US" b="1" dirty="0" smtClean="0">
                <a:solidFill>
                  <a:srgbClr val="FF0000"/>
                </a:solidFill>
              </a:rPr>
              <a:t>Virgil Douglas Parris </a:t>
            </a:r>
            <a:r>
              <a:rPr lang="en-US" dirty="0" smtClean="0">
                <a:solidFill>
                  <a:srgbClr val="FF0000"/>
                </a:solidFill>
              </a:rPr>
              <a:t>(1807 – 1874) </a:t>
            </a:r>
            <a:r>
              <a:rPr lang="en-US" dirty="0" smtClean="0"/>
              <a:t>- US Congressional Representative from Maine</a:t>
            </a:r>
          </a:p>
          <a:p>
            <a:pPr marL="285750" indent="-285750">
              <a:lnSpc>
                <a:spcPts val="2160"/>
              </a:lnSpc>
              <a:buFont typeface="Arial" panose="020B0604020202020204" pitchFamily="34" charset="0"/>
              <a:buChar char="•"/>
            </a:pPr>
            <a:r>
              <a:rPr lang="en-US" b="1" dirty="0" smtClean="0">
                <a:solidFill>
                  <a:srgbClr val="FF0000"/>
                </a:solidFill>
              </a:rPr>
              <a:t>Jonathon Tarbell </a:t>
            </a:r>
            <a:r>
              <a:rPr lang="en-US" dirty="0" smtClean="0">
                <a:solidFill>
                  <a:srgbClr val="FF0000"/>
                </a:solidFill>
              </a:rPr>
              <a:t>(1830 – 1888) </a:t>
            </a:r>
            <a:r>
              <a:rPr lang="en-US" dirty="0" smtClean="0"/>
              <a:t>-  US Civil War Brigadier General</a:t>
            </a:r>
          </a:p>
          <a:p>
            <a:pPr marL="285750" indent="-285750">
              <a:lnSpc>
                <a:spcPts val="2160"/>
              </a:lnSpc>
              <a:buFont typeface="Arial" panose="020B0604020202020204" pitchFamily="34" charset="0"/>
              <a:buChar char="•"/>
            </a:pPr>
            <a:r>
              <a:rPr lang="en-US" b="1" dirty="0" smtClean="0"/>
              <a:t>Amy Kirby Post </a:t>
            </a:r>
            <a:r>
              <a:rPr lang="en-US" dirty="0" smtClean="0"/>
              <a:t>(1818 – 1914) </a:t>
            </a:r>
            <a:r>
              <a:rPr lang="en-US" b="1" dirty="0" smtClean="0"/>
              <a:t>– 19</a:t>
            </a:r>
            <a:r>
              <a:rPr lang="en-US" b="1" baseline="30000" dirty="0" smtClean="0"/>
              <a:t>th</a:t>
            </a:r>
            <a:r>
              <a:rPr lang="en-US" b="1" dirty="0" smtClean="0"/>
              <a:t> Century US Women’s rights suffragette and her abolitionist friends Frederick Douglas, William L. Chapman, </a:t>
            </a:r>
            <a:r>
              <a:rPr lang="en-US" b="1" dirty="0" err="1" smtClean="0"/>
              <a:t>Issac</a:t>
            </a:r>
            <a:r>
              <a:rPr lang="en-US" b="1" dirty="0" smtClean="0"/>
              <a:t> Post (her husband), J. C. Hathaway, J. C. Jackson plus six run-away underground railway slaves; this is my most prized </a:t>
            </a:r>
            <a:r>
              <a:rPr lang="en-US" b="1" dirty="0" err="1" smtClean="0"/>
              <a:t>stampless</a:t>
            </a:r>
            <a:r>
              <a:rPr lang="en-US" b="1" dirty="0" smtClean="0"/>
              <a:t> cover; Amy’s papers reside at U of Rochester</a:t>
            </a:r>
          </a:p>
          <a:p>
            <a:pPr marL="285750" indent="-285750">
              <a:lnSpc>
                <a:spcPts val="2160"/>
              </a:lnSpc>
              <a:buFont typeface="Arial" panose="020B0604020202020204" pitchFamily="34" charset="0"/>
              <a:buChar char="•"/>
            </a:pPr>
            <a:r>
              <a:rPr lang="en-US" b="1" dirty="0" smtClean="0">
                <a:solidFill>
                  <a:srgbClr val="FF0000"/>
                </a:solidFill>
              </a:rPr>
              <a:t>Charles P. </a:t>
            </a:r>
            <a:r>
              <a:rPr lang="en-US" b="1" dirty="0" err="1" smtClean="0">
                <a:solidFill>
                  <a:srgbClr val="FF0000"/>
                </a:solidFill>
              </a:rPr>
              <a:t>Leverich</a:t>
            </a:r>
            <a:r>
              <a:rPr lang="en-US" b="1" dirty="0" smtClean="0">
                <a:solidFill>
                  <a:srgbClr val="FF0000"/>
                </a:solidFill>
              </a:rPr>
              <a:t> </a:t>
            </a:r>
            <a:r>
              <a:rPr lang="en-US" dirty="0" smtClean="0"/>
              <a:t>(1803 – 1876) – New Orleans cotton broker and business partner of Confederate President Jefferson Davis</a:t>
            </a:r>
          </a:p>
          <a:p>
            <a:pPr marL="285750" indent="-285750">
              <a:lnSpc>
                <a:spcPts val="2160"/>
              </a:lnSpc>
              <a:buFont typeface="Arial" panose="020B0604020202020204" pitchFamily="34" charset="0"/>
              <a:buChar char="•"/>
            </a:pPr>
            <a:r>
              <a:rPr lang="en-US" b="1" dirty="0" err="1" smtClean="0">
                <a:solidFill>
                  <a:srgbClr val="FF0000"/>
                </a:solidFill>
              </a:rPr>
              <a:t>Gouverneur</a:t>
            </a:r>
            <a:r>
              <a:rPr lang="en-US" b="1" dirty="0" smtClean="0">
                <a:solidFill>
                  <a:srgbClr val="FF0000"/>
                </a:solidFill>
              </a:rPr>
              <a:t> Morris Jr. </a:t>
            </a:r>
            <a:r>
              <a:rPr lang="en-US" dirty="0" smtClean="0">
                <a:solidFill>
                  <a:srgbClr val="FF0000"/>
                </a:solidFill>
              </a:rPr>
              <a:t>(1813 – 1883) </a:t>
            </a:r>
            <a:r>
              <a:rPr lang="en-US" dirty="0" smtClean="0"/>
              <a:t>- Son of a US founding father and a New York railroad tycoon</a:t>
            </a:r>
          </a:p>
          <a:p>
            <a:pPr marL="285750" indent="-285750">
              <a:lnSpc>
                <a:spcPts val="2160"/>
              </a:lnSpc>
              <a:buFont typeface="Arial" panose="020B0604020202020204" pitchFamily="34" charset="0"/>
              <a:buChar char="•"/>
            </a:pPr>
            <a:r>
              <a:rPr lang="en-US" b="1" dirty="0" smtClean="0">
                <a:solidFill>
                  <a:srgbClr val="FF0000"/>
                </a:solidFill>
              </a:rPr>
              <a:t>Judge Augustus Seymour Porter </a:t>
            </a:r>
            <a:r>
              <a:rPr lang="en-US" dirty="0" smtClean="0"/>
              <a:t>– The first white settler of what is now Niagara Falls, New York; promoter of the power of the Niagara River and a pioneer of Great Lakes transportation</a:t>
            </a:r>
          </a:p>
          <a:p>
            <a:pPr marL="285750" indent="-285750">
              <a:lnSpc>
                <a:spcPts val="2160"/>
              </a:lnSpc>
              <a:buFont typeface="Arial" panose="020B0604020202020204" pitchFamily="34" charset="0"/>
              <a:buChar char="•"/>
            </a:pPr>
            <a:r>
              <a:rPr lang="en-US" b="1" dirty="0" smtClean="0">
                <a:solidFill>
                  <a:srgbClr val="FF0000"/>
                </a:solidFill>
              </a:rPr>
              <a:t>Royal Chapin Taft </a:t>
            </a:r>
            <a:r>
              <a:rPr lang="en-US" dirty="0" smtClean="0">
                <a:solidFill>
                  <a:srgbClr val="FF0000"/>
                </a:solidFill>
              </a:rPr>
              <a:t>(1823 – 1912) </a:t>
            </a:r>
            <a:r>
              <a:rPr lang="en-US" dirty="0" smtClean="0"/>
              <a:t>– Member of the political Taft family (shared a great-great-great-great grandfather with President William Howard </a:t>
            </a:r>
            <a:r>
              <a:rPr lang="en-US" dirty="0"/>
              <a:t>T</a:t>
            </a:r>
            <a:r>
              <a:rPr lang="en-US" dirty="0" smtClean="0"/>
              <a:t>aft), Governor of Rhode Island, banker and railroad executive.  His extensive art collection resides at RI School of Design</a:t>
            </a:r>
          </a:p>
          <a:p>
            <a:pPr marL="285750" indent="-285750">
              <a:lnSpc>
                <a:spcPts val="2160"/>
              </a:lnSpc>
              <a:buFont typeface="Arial" panose="020B0604020202020204" pitchFamily="34" charset="0"/>
              <a:buChar char="•"/>
            </a:pPr>
            <a:r>
              <a:rPr lang="en-US" b="1" dirty="0" smtClean="0">
                <a:solidFill>
                  <a:srgbClr val="FF0000"/>
                </a:solidFill>
              </a:rPr>
              <a:t>Lewis Bradley </a:t>
            </a:r>
            <a:r>
              <a:rPr lang="en-US" dirty="0" smtClean="0">
                <a:solidFill>
                  <a:srgbClr val="FF0000"/>
                </a:solidFill>
              </a:rPr>
              <a:t>(1815 – 1900) </a:t>
            </a:r>
            <a:r>
              <a:rPr lang="en-US" dirty="0" smtClean="0"/>
              <a:t>– Noted American landscape painter, lithographer and drawing master</a:t>
            </a:r>
          </a:p>
        </p:txBody>
      </p:sp>
    </p:spTree>
    <p:extLst>
      <p:ext uri="{BB962C8B-B14F-4D97-AF65-F5344CB8AC3E}">
        <p14:creationId xmlns:p14="http://schemas.microsoft.com/office/powerpoint/2010/main" val="94869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835" y="590308"/>
            <a:ext cx="9167150" cy="369332"/>
          </a:xfrm>
          <a:prstGeom prst="rect">
            <a:avLst/>
          </a:prstGeom>
          <a:noFill/>
        </p:spPr>
        <p:txBody>
          <a:bodyPr wrap="square" rtlCol="0">
            <a:spAutoFit/>
          </a:bodyPr>
          <a:lstStyle/>
          <a:p>
            <a:pPr algn="ctr"/>
            <a:r>
              <a:rPr lang="en-US" b="1" dirty="0" smtClean="0"/>
              <a:t>Other Friends I Have Met Through </a:t>
            </a:r>
            <a:r>
              <a:rPr lang="en-US" b="1" dirty="0" err="1" smtClean="0"/>
              <a:t>Stampless</a:t>
            </a:r>
            <a:r>
              <a:rPr lang="en-US" b="1" dirty="0" smtClean="0"/>
              <a:t> </a:t>
            </a:r>
            <a:r>
              <a:rPr lang="en-US" b="1" dirty="0"/>
              <a:t>Covers </a:t>
            </a:r>
          </a:p>
        </p:txBody>
      </p:sp>
      <p:sp>
        <p:nvSpPr>
          <p:cNvPr id="4" name="TextBox 3"/>
          <p:cNvSpPr txBox="1"/>
          <p:nvPr/>
        </p:nvSpPr>
        <p:spPr>
          <a:xfrm>
            <a:off x="692290" y="959640"/>
            <a:ext cx="10943897" cy="504671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FF0000"/>
                </a:solidFill>
              </a:rPr>
              <a:t>John </a:t>
            </a:r>
            <a:r>
              <a:rPr lang="en-US" b="1" dirty="0" err="1" smtClean="0">
                <a:solidFill>
                  <a:srgbClr val="FF0000"/>
                </a:solidFill>
              </a:rPr>
              <a:t>Savin</a:t>
            </a:r>
            <a:r>
              <a:rPr lang="en-US" b="1" dirty="0" smtClean="0">
                <a:solidFill>
                  <a:srgbClr val="FF0000"/>
                </a:solidFill>
              </a:rPr>
              <a:t> (1820 - ?) </a:t>
            </a:r>
            <a:r>
              <a:rPr lang="en-US" dirty="0" smtClean="0"/>
              <a:t>– White slave </a:t>
            </a:r>
            <a:r>
              <a:rPr lang="en-US" dirty="0"/>
              <a:t>h</a:t>
            </a:r>
            <a:r>
              <a:rPr lang="en-US" dirty="0" smtClean="0"/>
              <a:t>older great grandfather of American writer and poetess Maya Angelou</a:t>
            </a:r>
          </a:p>
          <a:p>
            <a:pPr marL="285750" indent="-285750">
              <a:buFont typeface="Arial" panose="020B0604020202020204" pitchFamily="34" charset="0"/>
              <a:buChar char="•"/>
            </a:pPr>
            <a:r>
              <a:rPr lang="en-US" b="1" dirty="0" smtClean="0">
                <a:solidFill>
                  <a:srgbClr val="FF0000"/>
                </a:solidFill>
              </a:rPr>
              <a:t>Edgar Ketchum </a:t>
            </a:r>
            <a:r>
              <a:rPr lang="en-US" dirty="0" smtClean="0">
                <a:solidFill>
                  <a:srgbClr val="FF0000"/>
                </a:solidFill>
              </a:rPr>
              <a:t>(1811 – 1882) </a:t>
            </a:r>
            <a:r>
              <a:rPr lang="en-US" dirty="0" smtClean="0"/>
              <a:t>– Appointer by President Abraham Lincoln as Collector of Internal Revenue.  Wife’s grandfather delivered the welcoming speech to George Washington upon his entry to New York for his inauguration </a:t>
            </a:r>
            <a:r>
              <a:rPr lang="en-US" dirty="0"/>
              <a:t>address </a:t>
            </a:r>
            <a:endParaRPr lang="en-US" dirty="0" smtClean="0"/>
          </a:p>
          <a:p>
            <a:pPr marL="285750" indent="-285750">
              <a:buFont typeface="Arial" panose="020B0604020202020204" pitchFamily="34" charset="0"/>
              <a:buChar char="•"/>
            </a:pPr>
            <a:r>
              <a:rPr lang="en-US" b="1" dirty="0" smtClean="0">
                <a:solidFill>
                  <a:srgbClr val="FF0000"/>
                </a:solidFill>
              </a:rPr>
              <a:t>John H. Swift </a:t>
            </a:r>
            <a:r>
              <a:rPr lang="en-US" dirty="0" smtClean="0"/>
              <a:t>– </a:t>
            </a:r>
            <a:r>
              <a:rPr lang="en-US" dirty="0"/>
              <a:t>Last member of the New York </a:t>
            </a:r>
            <a:r>
              <a:rPr lang="en-US" dirty="0" smtClean="0"/>
              <a:t>State </a:t>
            </a:r>
            <a:r>
              <a:rPr lang="en-US" dirty="0"/>
              <a:t>Assembly </a:t>
            </a:r>
            <a:r>
              <a:rPr lang="en-US" dirty="0" smtClean="0"/>
              <a:t>who </a:t>
            </a:r>
            <a:r>
              <a:rPr lang="en-US" dirty="0"/>
              <a:t>served in the Civil </a:t>
            </a:r>
            <a:r>
              <a:rPr lang="en-US" dirty="0" smtClean="0"/>
              <a:t>War (</a:t>
            </a:r>
            <a:r>
              <a:rPr lang="en-US" dirty="0"/>
              <a:t>1900 – 1901</a:t>
            </a:r>
            <a:r>
              <a:rPr lang="en-US" dirty="0" smtClean="0"/>
              <a:t>)</a:t>
            </a:r>
          </a:p>
          <a:p>
            <a:pPr marL="285750" indent="-285750">
              <a:buFont typeface="Arial" panose="020B0604020202020204" pitchFamily="34" charset="0"/>
              <a:buChar char="•"/>
            </a:pPr>
            <a:r>
              <a:rPr lang="en-US" b="1" dirty="0" smtClean="0">
                <a:solidFill>
                  <a:srgbClr val="FF0000"/>
                </a:solidFill>
              </a:rPr>
              <a:t>David Rittenhouse Porter </a:t>
            </a:r>
            <a:r>
              <a:rPr lang="en-US" dirty="0" smtClean="0"/>
              <a:t>– Governor of Pennsylvania, 1838 – 1845</a:t>
            </a:r>
          </a:p>
          <a:p>
            <a:pPr marL="285750" indent="-285750">
              <a:buFont typeface="Arial" panose="020B0604020202020204" pitchFamily="34" charset="0"/>
              <a:buChar char="•"/>
            </a:pPr>
            <a:r>
              <a:rPr lang="en-US" b="1" dirty="0" smtClean="0">
                <a:solidFill>
                  <a:srgbClr val="FF0000"/>
                </a:solidFill>
              </a:rPr>
              <a:t>Silas Wright </a:t>
            </a:r>
            <a:r>
              <a:rPr lang="en-US" dirty="0" smtClean="0">
                <a:solidFill>
                  <a:srgbClr val="FF0000"/>
                </a:solidFill>
              </a:rPr>
              <a:t>(1795 – 1847) </a:t>
            </a:r>
            <a:r>
              <a:rPr lang="en-US" dirty="0" smtClean="0"/>
              <a:t>– New York Senator, Brigadier General New York State Militia,  20</a:t>
            </a:r>
            <a:r>
              <a:rPr lang="en-US" baseline="30000" dirty="0" smtClean="0"/>
              <a:t>th</a:t>
            </a:r>
            <a:r>
              <a:rPr lang="en-US" dirty="0" smtClean="0"/>
              <a:t> US Congress (1827 – 1829),  New York State Comptroller, US Senator from New York (1833 – 1844)</a:t>
            </a:r>
          </a:p>
          <a:p>
            <a:pPr marL="285750" indent="-285750">
              <a:buFont typeface="Arial" panose="020B0604020202020204" pitchFamily="34" charset="0"/>
              <a:buChar char="•"/>
            </a:pPr>
            <a:r>
              <a:rPr lang="en-US" b="1" dirty="0" err="1" smtClean="0">
                <a:solidFill>
                  <a:srgbClr val="FF0000"/>
                </a:solidFill>
              </a:rPr>
              <a:t>Azariah</a:t>
            </a:r>
            <a:r>
              <a:rPr lang="en-US" b="1" dirty="0" smtClean="0">
                <a:solidFill>
                  <a:srgbClr val="FF0000"/>
                </a:solidFill>
              </a:rPr>
              <a:t> Cutting Flagg </a:t>
            </a:r>
            <a:r>
              <a:rPr lang="en-US" dirty="0" smtClean="0">
                <a:solidFill>
                  <a:srgbClr val="FF0000"/>
                </a:solidFill>
              </a:rPr>
              <a:t>(1790 – 1873) </a:t>
            </a:r>
            <a:r>
              <a:rPr lang="en-US" dirty="0" smtClean="0"/>
              <a:t>– New York Secretary of State, State Comptroller and NYC Comptroller.  Political crony of President Martin Van Buren</a:t>
            </a:r>
          </a:p>
          <a:p>
            <a:pPr marL="285750" indent="-285750">
              <a:buFont typeface="Arial" panose="020B0604020202020204" pitchFamily="34" charset="0"/>
              <a:buChar char="•"/>
            </a:pPr>
            <a:r>
              <a:rPr lang="en-US" b="1" dirty="0" smtClean="0">
                <a:solidFill>
                  <a:srgbClr val="FF0000"/>
                </a:solidFill>
              </a:rPr>
              <a:t>Job Mann </a:t>
            </a:r>
            <a:r>
              <a:rPr lang="en-US" dirty="0" smtClean="0"/>
              <a:t>– Pennsylvania State Treasurer and three term US congressman from PA</a:t>
            </a:r>
          </a:p>
          <a:p>
            <a:pPr marL="285750" indent="-285750">
              <a:buFont typeface="Arial" panose="020B0604020202020204" pitchFamily="34" charset="0"/>
              <a:buChar char="•"/>
            </a:pPr>
            <a:r>
              <a:rPr lang="en-US" b="1" dirty="0" smtClean="0">
                <a:solidFill>
                  <a:srgbClr val="FF0000"/>
                </a:solidFill>
              </a:rPr>
              <a:t>Albert Sands Southworth </a:t>
            </a:r>
            <a:r>
              <a:rPr lang="en-US" dirty="0" smtClean="0">
                <a:solidFill>
                  <a:srgbClr val="FF0000"/>
                </a:solidFill>
              </a:rPr>
              <a:t>(1811 – 1894) </a:t>
            </a:r>
            <a:r>
              <a:rPr lang="en-US" dirty="0" smtClean="0"/>
              <a:t>– Operator of Southworth and Hawes  </a:t>
            </a:r>
            <a:r>
              <a:rPr lang="en-US" dirty="0" err="1" smtClean="0"/>
              <a:t>Daguerrotype</a:t>
            </a:r>
            <a:r>
              <a:rPr lang="en-US" dirty="0" smtClean="0"/>
              <a:t> studio and student of Samuel F. B. Morse.</a:t>
            </a:r>
          </a:p>
          <a:p>
            <a:pPr marL="285750" indent="-285750">
              <a:buFont typeface="Arial" panose="020B0604020202020204" pitchFamily="34" charset="0"/>
              <a:buChar char="•"/>
            </a:pPr>
            <a:r>
              <a:rPr lang="en-US" b="1" dirty="0" smtClean="0">
                <a:solidFill>
                  <a:srgbClr val="FF0000"/>
                </a:solidFill>
              </a:rPr>
              <a:t>Myron H. Clark </a:t>
            </a:r>
            <a:r>
              <a:rPr lang="en-US" dirty="0" smtClean="0">
                <a:solidFill>
                  <a:srgbClr val="FF0000"/>
                </a:solidFill>
              </a:rPr>
              <a:t>(1806 – 1892) </a:t>
            </a:r>
            <a:r>
              <a:rPr lang="en-US" dirty="0" smtClean="0"/>
              <a:t>– Governor of New York (1855 – 1857), State Senator and Ontario County Sheriff</a:t>
            </a: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0606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376" y="765302"/>
            <a:ext cx="10512298" cy="2631490"/>
          </a:xfrm>
          <a:prstGeom prst="rect">
            <a:avLst/>
          </a:prstGeom>
        </p:spPr>
        <p:txBody>
          <a:bodyPr wrap="square">
            <a:spAutoFit/>
          </a:bodyPr>
          <a:lstStyle/>
          <a:p>
            <a:pPr marL="285750" indent="-285750">
              <a:lnSpc>
                <a:spcPts val="2160"/>
              </a:lnSpc>
              <a:buFont typeface="Arial" panose="020B0604020202020204" pitchFamily="34" charset="0"/>
              <a:buChar char="•"/>
            </a:pPr>
            <a:r>
              <a:rPr lang="en-US" b="1" dirty="0">
                <a:solidFill>
                  <a:srgbClr val="FF0000"/>
                </a:solidFill>
              </a:rPr>
              <a:t>George E. Paine </a:t>
            </a:r>
            <a:r>
              <a:rPr lang="en-US" dirty="0"/>
              <a:t>– New Orleans cotton broker for Southern growers, including Confederate States President Jefferson Davis.  Arranged for transport and sale of black slaves and Chinese coolies as labor for cotton </a:t>
            </a:r>
            <a:r>
              <a:rPr lang="en-US" dirty="0" smtClean="0"/>
              <a:t>trade</a:t>
            </a:r>
          </a:p>
          <a:p>
            <a:pPr marL="285750" indent="-285750">
              <a:lnSpc>
                <a:spcPts val="2160"/>
              </a:lnSpc>
              <a:buFont typeface="Arial" panose="020B0604020202020204" pitchFamily="34" charset="0"/>
              <a:buChar char="•"/>
            </a:pPr>
            <a:endParaRPr lang="en-US" dirty="0"/>
          </a:p>
          <a:p>
            <a:pPr marL="285750" indent="-285750">
              <a:lnSpc>
                <a:spcPts val="2160"/>
              </a:lnSpc>
              <a:buFont typeface="Arial" panose="020B0604020202020204" pitchFamily="34" charset="0"/>
              <a:buChar char="•"/>
            </a:pPr>
            <a:r>
              <a:rPr lang="en-US" b="1" dirty="0">
                <a:solidFill>
                  <a:srgbClr val="FF0000"/>
                </a:solidFill>
              </a:rPr>
              <a:t>David Elder </a:t>
            </a:r>
            <a:r>
              <a:rPr lang="en-US" dirty="0"/>
              <a:t>– Builder of  the only Wire Suspension Bride (1866) still  standing in America (</a:t>
            </a:r>
            <a:r>
              <a:rPr lang="en-US" dirty="0" err="1"/>
              <a:t>Carrabassett</a:t>
            </a:r>
            <a:r>
              <a:rPr lang="en-US" dirty="0"/>
              <a:t> River, Maine</a:t>
            </a:r>
            <a:r>
              <a:rPr lang="en-US" dirty="0" smtClean="0"/>
              <a:t>)</a:t>
            </a:r>
          </a:p>
          <a:p>
            <a:pPr marL="285750" indent="-285750">
              <a:lnSpc>
                <a:spcPts val="2160"/>
              </a:lnSpc>
              <a:buFont typeface="Arial" panose="020B0604020202020204" pitchFamily="34" charset="0"/>
              <a:buChar char="•"/>
            </a:pPr>
            <a:endParaRPr lang="en-US" dirty="0"/>
          </a:p>
          <a:p>
            <a:pPr marL="285750" indent="-285750">
              <a:lnSpc>
                <a:spcPts val="2160"/>
              </a:lnSpc>
              <a:buFont typeface="Arial" panose="020B0604020202020204" pitchFamily="34" charset="0"/>
              <a:buChar char="•"/>
            </a:pPr>
            <a:r>
              <a:rPr lang="en-US" b="1" dirty="0">
                <a:solidFill>
                  <a:srgbClr val="FF0000"/>
                </a:solidFill>
              </a:rPr>
              <a:t>Lorenzo Lorraine </a:t>
            </a:r>
            <a:r>
              <a:rPr lang="en-US" b="1" dirty="0" err="1">
                <a:solidFill>
                  <a:srgbClr val="FF0000"/>
                </a:solidFill>
              </a:rPr>
              <a:t>Langstroth</a:t>
            </a:r>
            <a:r>
              <a:rPr lang="en-US" b="1" dirty="0">
                <a:solidFill>
                  <a:srgbClr val="FF0000"/>
                </a:solidFill>
              </a:rPr>
              <a:t> </a:t>
            </a:r>
            <a:r>
              <a:rPr lang="en-US" dirty="0"/>
              <a:t>– Invented the modern Beehive in 1851 (US Patent 9,300) enabling greater production of honey</a:t>
            </a:r>
          </a:p>
        </p:txBody>
      </p:sp>
    </p:spTree>
    <p:extLst>
      <p:ext uri="{BB962C8B-B14F-4D97-AF65-F5344CB8AC3E}">
        <p14:creationId xmlns:p14="http://schemas.microsoft.com/office/powerpoint/2010/main" val="175268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0423" y="2796988"/>
            <a:ext cx="5432612" cy="584775"/>
          </a:xfrm>
          <a:prstGeom prst="rect">
            <a:avLst/>
          </a:prstGeom>
          <a:noFill/>
        </p:spPr>
        <p:txBody>
          <a:bodyPr wrap="square" rtlCol="0">
            <a:spAutoFit/>
          </a:bodyPr>
          <a:lstStyle/>
          <a:p>
            <a:pPr algn="ctr"/>
            <a:r>
              <a:rPr lang="en-US" sz="3200" dirty="0" smtClean="0"/>
              <a:t>The end</a:t>
            </a:r>
            <a:endParaRPr lang="en-US" sz="3200" dirty="0"/>
          </a:p>
        </p:txBody>
      </p:sp>
    </p:spTree>
    <p:extLst>
      <p:ext uri="{BB962C8B-B14F-4D97-AF65-F5344CB8AC3E}">
        <p14:creationId xmlns:p14="http://schemas.microsoft.com/office/powerpoint/2010/main" val="3320972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22" y="204524"/>
            <a:ext cx="4752622" cy="3294017"/>
          </a:xfrm>
          <a:prstGeom prst="rect">
            <a:avLst/>
          </a:prstGeom>
        </p:spPr>
      </p:pic>
      <p:sp>
        <p:nvSpPr>
          <p:cNvPr id="4" name="TextBox 3"/>
          <p:cNvSpPr txBox="1"/>
          <p:nvPr/>
        </p:nvSpPr>
        <p:spPr>
          <a:xfrm>
            <a:off x="5147733" y="204524"/>
            <a:ext cx="6716889" cy="6678751"/>
          </a:xfrm>
          <a:prstGeom prst="rect">
            <a:avLst/>
          </a:prstGeom>
          <a:noFill/>
        </p:spPr>
        <p:txBody>
          <a:bodyPr wrap="square" rtlCol="0">
            <a:spAutoFit/>
          </a:bodyPr>
          <a:lstStyle/>
          <a:p>
            <a:pPr algn="ctr"/>
            <a:r>
              <a:rPr lang="en-US" b="1" dirty="0" smtClean="0"/>
              <a:t>This Slovak letter was written in German on January 24, 1939 </a:t>
            </a:r>
            <a:r>
              <a:rPr lang="en-US" dirty="0" smtClean="0"/>
              <a:t>by Malva Fleischer, resident of Rychnov Nad Kneznow, Bohemia, to cousin Edwin Weisl, New York City, requesting urgent help in emigrating three Fleisher siblings away from potential Nazi Germany atrocities.</a:t>
            </a:r>
          </a:p>
          <a:p>
            <a:pPr algn="ctr"/>
            <a:endParaRPr lang="en-US" dirty="0"/>
          </a:p>
          <a:p>
            <a:r>
              <a:rPr lang="en-US" b="1" dirty="0" smtClean="0">
                <a:solidFill>
                  <a:srgbClr val="00FFFF"/>
                </a:solidFill>
              </a:rPr>
              <a:t>“Dear cousin Weisl, I received an SOS note from Vienna</a:t>
            </a:r>
            <a:r>
              <a:rPr lang="en-US" b="1" dirty="0">
                <a:solidFill>
                  <a:srgbClr val="00FFFF"/>
                </a:solidFill>
              </a:rPr>
              <a:t>;</a:t>
            </a:r>
            <a:r>
              <a:rPr lang="en-US" b="1" dirty="0" smtClean="0">
                <a:solidFill>
                  <a:srgbClr val="00FFFF"/>
                </a:solidFill>
              </a:rPr>
              <a:t> the siblings have found neither a way yet to get away or in which to live, so if rapid assistance cannot be provided, they are necessarily driven to despair.  </a:t>
            </a:r>
          </a:p>
          <a:p>
            <a:endParaRPr lang="en-US" dirty="0">
              <a:solidFill>
                <a:srgbClr val="00FFFF"/>
              </a:solidFill>
            </a:endParaRPr>
          </a:p>
          <a:p>
            <a:r>
              <a:rPr lang="en-US" b="1" dirty="0" smtClean="0">
                <a:solidFill>
                  <a:srgbClr val="00FFFF"/>
                </a:solidFill>
              </a:rPr>
              <a:t>We have taken every possibility to help and we beseech you to do your supreme effort, if it is somehow feasible.  You all may be too bothered by us but there is no way out and so I beg you not to be angry; there are three lives that could be saved if aid does not come too late.  </a:t>
            </a:r>
          </a:p>
          <a:p>
            <a:endParaRPr lang="en-US" b="1" dirty="0">
              <a:solidFill>
                <a:srgbClr val="00FFFF"/>
              </a:solidFill>
            </a:endParaRPr>
          </a:p>
          <a:p>
            <a:r>
              <a:rPr lang="en-US" b="1" dirty="0" smtClean="0">
                <a:solidFill>
                  <a:srgbClr val="00FFFF"/>
                </a:solidFill>
              </a:rPr>
              <a:t>I thank you with all my heart for your previous troubles and we all (unknown) greet you.  </a:t>
            </a:r>
          </a:p>
          <a:p>
            <a:endParaRPr lang="en-US" b="1" dirty="0">
              <a:solidFill>
                <a:srgbClr val="00FFFF"/>
              </a:solidFill>
            </a:endParaRPr>
          </a:p>
          <a:p>
            <a:r>
              <a:rPr lang="en-US" b="1" dirty="0" smtClean="0">
                <a:solidFill>
                  <a:srgbClr val="00FFFF"/>
                </a:solidFill>
              </a:rPr>
              <a:t>Yours, cousin Malva Fleischer, </a:t>
            </a:r>
            <a:r>
              <a:rPr lang="en-US" b="1" dirty="0" err="1" smtClean="0">
                <a:solidFill>
                  <a:srgbClr val="00FFFF"/>
                </a:solidFill>
              </a:rPr>
              <a:t>Rychnev</a:t>
            </a:r>
            <a:r>
              <a:rPr lang="en-US" b="1" dirty="0" smtClean="0">
                <a:solidFill>
                  <a:srgbClr val="00FFFF"/>
                </a:solidFill>
              </a:rPr>
              <a:t>, N. K., 24 - 1- 39”</a:t>
            </a:r>
          </a:p>
          <a:p>
            <a:endParaRPr lang="en-US" b="1" dirty="0">
              <a:solidFill>
                <a:srgbClr val="FF0000"/>
              </a:solidFill>
            </a:endParaRPr>
          </a:p>
          <a:p>
            <a:r>
              <a:rPr lang="en-US" sz="1400" dirty="0" smtClean="0"/>
              <a:t>(Translated by R. Spinelli and Google Translator in 2015)</a:t>
            </a:r>
          </a:p>
          <a:p>
            <a:endParaRPr lang="en-US" dirty="0"/>
          </a:p>
        </p:txBody>
      </p:sp>
      <p:sp>
        <p:nvSpPr>
          <p:cNvPr id="6" name="TextBox 5"/>
          <p:cNvSpPr txBox="1"/>
          <p:nvPr/>
        </p:nvSpPr>
        <p:spPr>
          <a:xfrm>
            <a:off x="587022" y="3677521"/>
            <a:ext cx="4346222" cy="3139321"/>
          </a:xfrm>
          <a:prstGeom prst="rect">
            <a:avLst/>
          </a:prstGeom>
          <a:noFill/>
        </p:spPr>
        <p:txBody>
          <a:bodyPr wrap="square" rtlCol="0">
            <a:spAutoFit/>
          </a:bodyPr>
          <a:lstStyle/>
          <a:p>
            <a:r>
              <a:rPr lang="en-US" b="1" dirty="0" smtClean="0"/>
              <a:t>Unfortunately, help came too late for </a:t>
            </a:r>
            <a:r>
              <a:rPr lang="en-US" b="1" dirty="0"/>
              <a:t>s</a:t>
            </a:r>
            <a:r>
              <a:rPr lang="en-US" b="1" dirty="0" smtClean="0"/>
              <a:t>ibling Hugo Fleischer, born February 26, 1878.  He was transported by the Germans in a cattle train from the Bohemian City of Hradec-Kralove to the Nazi Concentration Camp at </a:t>
            </a:r>
            <a:r>
              <a:rPr lang="en-US" b="1" dirty="0" err="1" smtClean="0"/>
              <a:t>Theresienstadt</a:t>
            </a:r>
            <a:r>
              <a:rPr lang="en-US" b="1" dirty="0" smtClean="0"/>
              <a:t> (in what is now </a:t>
            </a:r>
            <a:r>
              <a:rPr lang="en-US" b="1" dirty="0" smtClean="0"/>
              <a:t>Czechoslovakia</a:t>
            </a:r>
            <a:r>
              <a:rPr lang="en-US" b="1" dirty="0" smtClean="0"/>
              <a:t>) on December 12, 1942 and </a:t>
            </a:r>
            <a:r>
              <a:rPr lang="en-US" b="1" u="sng" dirty="0" smtClean="0"/>
              <a:t>killed</a:t>
            </a:r>
            <a:r>
              <a:rPr lang="en-US" b="1" dirty="0" smtClean="0"/>
              <a:t> on April 14, 1943, one of more than 30,000 who died in </a:t>
            </a:r>
            <a:r>
              <a:rPr lang="en-US" b="1" dirty="0" err="1" smtClean="0"/>
              <a:t>Theresienstadt</a:t>
            </a:r>
            <a:r>
              <a:rPr lang="en-US" b="1" dirty="0" smtClean="0"/>
              <a:t>.</a:t>
            </a:r>
            <a:endParaRPr lang="en-US" b="1" dirty="0"/>
          </a:p>
        </p:txBody>
      </p:sp>
    </p:spTree>
    <p:extLst>
      <p:ext uri="{BB962C8B-B14F-4D97-AF65-F5344CB8AC3E}">
        <p14:creationId xmlns:p14="http://schemas.microsoft.com/office/powerpoint/2010/main" val="425484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249" y="111209"/>
            <a:ext cx="7116729" cy="7017306"/>
          </a:xfrm>
          <a:prstGeom prst="rect">
            <a:avLst/>
          </a:prstGeom>
          <a:noFill/>
        </p:spPr>
        <p:txBody>
          <a:bodyPr wrap="square" rtlCol="0">
            <a:spAutoFit/>
          </a:bodyPr>
          <a:lstStyle/>
          <a:p>
            <a:pPr algn="ctr"/>
            <a:r>
              <a:rPr lang="en-US" sz="1600" b="1" dirty="0" smtClean="0"/>
              <a:t> The Nazi Germany </a:t>
            </a:r>
            <a:r>
              <a:rPr lang="en-US" sz="1600" b="1" dirty="0" err="1" smtClean="0"/>
              <a:t>Theresienstadt</a:t>
            </a:r>
            <a:r>
              <a:rPr lang="en-US" sz="1600" b="1" dirty="0" smtClean="0"/>
              <a:t> “Settlement”</a:t>
            </a:r>
          </a:p>
          <a:p>
            <a:r>
              <a:rPr lang="en-US" sz="1600" dirty="0" smtClean="0"/>
              <a:t> </a:t>
            </a:r>
            <a:endParaRPr lang="en-US" sz="1600" dirty="0"/>
          </a:p>
          <a:p>
            <a:pPr marL="285750" indent="-285750" algn="just">
              <a:buFont typeface="Arial" panose="020B0604020202020204" pitchFamily="34" charset="0"/>
              <a:buChar char="•"/>
            </a:pPr>
            <a:r>
              <a:rPr lang="en-US" sz="1600" dirty="0" smtClean="0"/>
              <a:t>Located </a:t>
            </a:r>
            <a:r>
              <a:rPr lang="en-US" sz="1600" dirty="0"/>
              <a:t>within Bohemia and </a:t>
            </a:r>
            <a:r>
              <a:rPr lang="en-US" sz="1600" dirty="0" smtClean="0"/>
              <a:t>Moravia </a:t>
            </a:r>
          </a:p>
          <a:p>
            <a:pPr marL="285750" indent="-285750" algn="just">
              <a:buFont typeface="Arial" panose="020B0604020202020204" pitchFamily="34" charset="0"/>
              <a:buChar char="•"/>
            </a:pPr>
            <a:r>
              <a:rPr lang="en-US" sz="1600" b="1" dirty="0" smtClean="0"/>
              <a:t>A military </a:t>
            </a:r>
            <a:r>
              <a:rPr lang="en-US" sz="1600" b="1" dirty="0"/>
              <a:t>fortress and nearby walled garrison</a:t>
            </a:r>
            <a:r>
              <a:rPr lang="en-US" sz="1600" dirty="0"/>
              <a:t>. </a:t>
            </a:r>
          </a:p>
          <a:p>
            <a:pPr marL="285750" indent="-285750" algn="just">
              <a:buFont typeface="Arial" panose="020B0604020202020204" pitchFamily="34" charset="0"/>
              <a:buChar char="•"/>
            </a:pPr>
            <a:r>
              <a:rPr lang="en-US" sz="1600" dirty="0"/>
              <a:t>B</a:t>
            </a:r>
            <a:r>
              <a:rPr lang="en-US" sz="1600" dirty="0" smtClean="0"/>
              <a:t>uilt by Austrian </a:t>
            </a:r>
            <a:r>
              <a:rPr lang="en-US" sz="1600" dirty="0"/>
              <a:t>Emperor Joseph II (1741-1790) during the late 18th </a:t>
            </a:r>
            <a:r>
              <a:rPr lang="en-US" sz="1600" dirty="0" smtClean="0"/>
              <a:t>Century </a:t>
            </a:r>
          </a:p>
          <a:p>
            <a:pPr marL="285750" indent="-285750" algn="just">
              <a:buFont typeface="Arial" panose="020B0604020202020204" pitchFamily="34" charset="0"/>
              <a:buChar char="•"/>
            </a:pPr>
            <a:r>
              <a:rPr lang="en-US" sz="1600" dirty="0"/>
              <a:t>N</a:t>
            </a:r>
            <a:r>
              <a:rPr lang="en-US" sz="1600" dirty="0" smtClean="0"/>
              <a:t>amed after </a:t>
            </a:r>
            <a:r>
              <a:rPr lang="en-US" sz="1600" dirty="0"/>
              <a:t>his mother, Austrian Empress Maria Theresa (1717-1780</a:t>
            </a:r>
            <a:r>
              <a:rPr lang="en-US" sz="1600" dirty="0" smtClean="0"/>
              <a:t>).</a:t>
            </a:r>
          </a:p>
          <a:p>
            <a:pPr algn="just"/>
            <a:endParaRPr lang="en-US" sz="1600" dirty="0" smtClean="0"/>
          </a:p>
          <a:p>
            <a:pPr marL="285750" indent="-285750" algn="just">
              <a:buFont typeface="Arial" panose="020B0604020202020204" pitchFamily="34" charset="0"/>
              <a:buChar char="•"/>
            </a:pPr>
            <a:r>
              <a:rPr lang="en-US" sz="1600" b="1" dirty="0"/>
              <a:t>During World War </a:t>
            </a:r>
            <a:r>
              <a:rPr lang="en-US" sz="1600" b="1" dirty="0" smtClean="0"/>
              <a:t>II, Used by the Gestapo </a:t>
            </a:r>
            <a:r>
              <a:rPr lang="en-US" sz="1600" b="1" dirty="0"/>
              <a:t>as a ghetto / concentration camp for Jews </a:t>
            </a:r>
            <a:r>
              <a:rPr lang="en-US" sz="1600" dirty="0"/>
              <a:t>from </a:t>
            </a:r>
            <a:r>
              <a:rPr lang="en-US" sz="1600" dirty="0" smtClean="0"/>
              <a:t>Czechoslovakia, Germany</a:t>
            </a:r>
            <a:r>
              <a:rPr lang="en-US" sz="1600" dirty="0"/>
              <a:t>, Austria, the Netherlands, and </a:t>
            </a:r>
            <a:r>
              <a:rPr lang="en-US" sz="1600" dirty="0" smtClean="0"/>
              <a:t>Denmark and </a:t>
            </a:r>
            <a:r>
              <a:rPr lang="en-US" sz="1600" b="1" dirty="0" smtClean="0"/>
              <a:t>as a RED Cross showcase</a:t>
            </a:r>
            <a:r>
              <a:rPr lang="en-US" sz="1600" dirty="0" smtClean="0"/>
              <a:t>. </a:t>
            </a:r>
          </a:p>
          <a:p>
            <a:pPr algn="just"/>
            <a:endParaRPr lang="en-US" sz="1600" dirty="0"/>
          </a:p>
          <a:p>
            <a:pPr marL="285750" indent="-285750" algn="just">
              <a:buFont typeface="Arial" panose="020B0604020202020204" pitchFamily="34" charset="0"/>
              <a:buChar char="•"/>
            </a:pPr>
            <a:r>
              <a:rPr lang="en-US" sz="1600" dirty="0" smtClean="0"/>
              <a:t>Although not </a:t>
            </a:r>
            <a:r>
              <a:rPr lang="en-US" sz="1600" dirty="0"/>
              <a:t>an extermination camp, about 33,000 died in the ghetto, due to the appalling conditions caused by </a:t>
            </a:r>
            <a:r>
              <a:rPr lang="en-US" sz="1600" dirty="0" smtClean="0"/>
              <a:t>overcrowding</a:t>
            </a:r>
          </a:p>
          <a:p>
            <a:pPr marL="285750" indent="-285750" algn="just">
              <a:buFont typeface="Arial" panose="020B0604020202020204" pitchFamily="34" charset="0"/>
              <a:buChar char="•"/>
            </a:pPr>
            <a:r>
              <a:rPr lang="en-US" sz="1600" dirty="0" smtClean="0"/>
              <a:t> More than 150,000 Jews were sent there</a:t>
            </a:r>
          </a:p>
          <a:p>
            <a:pPr marL="285750" indent="-285750" algn="just">
              <a:buFont typeface="Arial" panose="020B0604020202020204" pitchFamily="34" charset="0"/>
              <a:buChar char="•"/>
            </a:pPr>
            <a:r>
              <a:rPr lang="en-US" sz="1600" dirty="0" smtClean="0"/>
              <a:t>About </a:t>
            </a:r>
            <a:r>
              <a:rPr lang="en-US" sz="1600" dirty="0"/>
              <a:t>88,000 inhabitants were deported to Auschwitz and other extermination </a:t>
            </a:r>
            <a:r>
              <a:rPr lang="en-US" sz="1600" dirty="0" smtClean="0"/>
              <a:t>camps</a:t>
            </a:r>
          </a:p>
          <a:p>
            <a:pPr marL="285750" indent="-285750" algn="just">
              <a:buFont typeface="Arial" panose="020B0604020202020204" pitchFamily="34" charset="0"/>
              <a:buChar char="•"/>
            </a:pPr>
            <a:r>
              <a:rPr lang="en-US" sz="1600" dirty="0" smtClean="0"/>
              <a:t>At </a:t>
            </a:r>
            <a:r>
              <a:rPr lang="en-US" sz="1600" dirty="0"/>
              <a:t>the end of the war, there were a little over 17,000 </a:t>
            </a:r>
            <a:r>
              <a:rPr lang="en-US" sz="1600" dirty="0" smtClean="0"/>
              <a:t>survivors</a:t>
            </a:r>
          </a:p>
          <a:p>
            <a:pPr algn="just"/>
            <a:endParaRPr lang="en-US" sz="1600" dirty="0"/>
          </a:p>
          <a:p>
            <a:pPr algn="just"/>
            <a:r>
              <a:rPr lang="en-US" sz="1600" dirty="0"/>
              <a:t>The non-denominated stamp </a:t>
            </a:r>
            <a:r>
              <a:rPr lang="en-US" sz="1600" dirty="0" smtClean="0"/>
              <a:t>was </a:t>
            </a:r>
            <a:r>
              <a:rPr lang="en-US" sz="1600" dirty="0"/>
              <a:t>issued in Bohemia and Moravia in July 1943 for use on parcels being sent from </a:t>
            </a:r>
            <a:r>
              <a:rPr lang="en-US" sz="1600" dirty="0" err="1" smtClean="0"/>
              <a:t>Theresienstadt</a:t>
            </a:r>
            <a:r>
              <a:rPr lang="en-US" sz="1600" dirty="0" smtClean="0"/>
              <a:t> </a:t>
            </a:r>
          </a:p>
          <a:p>
            <a:pPr algn="just"/>
            <a:endParaRPr lang="en-US" sz="1600" dirty="0" smtClean="0"/>
          </a:p>
          <a:p>
            <a:pPr algn="just"/>
            <a:r>
              <a:rPr lang="en-US" sz="1600" dirty="0" smtClean="0"/>
              <a:t>Design </a:t>
            </a:r>
            <a:r>
              <a:rPr lang="en-US" sz="1600" dirty="0"/>
              <a:t>depicts a rather pleasing looking pastoral landscape -- kind of sad and ironic, considering the incredibly horrible reality of the place that it was supposed to </a:t>
            </a:r>
            <a:r>
              <a:rPr lang="en-US" sz="1600" dirty="0" smtClean="0"/>
              <a:t>represent.  </a:t>
            </a:r>
          </a:p>
          <a:p>
            <a:pPr algn="just"/>
            <a:endParaRPr lang="en-US" sz="1600" dirty="0"/>
          </a:p>
          <a:p>
            <a:pPr algn="just"/>
            <a:r>
              <a:rPr lang="en-US" sz="1600" dirty="0" err="1" smtClean="0"/>
              <a:t>Theresienstadt</a:t>
            </a:r>
            <a:r>
              <a:rPr lang="en-US" sz="1600" dirty="0" smtClean="0"/>
              <a:t> </a:t>
            </a:r>
            <a:r>
              <a:rPr lang="en-US" sz="1600" dirty="0"/>
              <a:t>was liberated on May 9, 1945 by the Soviet Army.</a:t>
            </a:r>
            <a:endParaRPr lang="en-US" sz="1600" dirty="0" smtClean="0"/>
          </a:p>
          <a:p>
            <a:endParaRPr lang="en-US" dirty="0"/>
          </a:p>
        </p:txBody>
      </p:sp>
      <p:pic>
        <p:nvPicPr>
          <p:cNvPr id="1026" name="Picture 2" descr="http://www.stamp-collecting-world.com/images/BM_Mi_Zu_001_M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748" y="695197"/>
            <a:ext cx="4176584" cy="30375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35329" y="3867665"/>
            <a:ext cx="3991233" cy="2585323"/>
          </a:xfrm>
          <a:prstGeom prst="rect">
            <a:avLst/>
          </a:prstGeom>
          <a:noFill/>
        </p:spPr>
        <p:txBody>
          <a:bodyPr wrap="square" rtlCol="0">
            <a:spAutoFit/>
          </a:bodyPr>
          <a:lstStyle/>
          <a:p>
            <a:pPr algn="just"/>
            <a:r>
              <a:rPr lang="en-US" dirty="0"/>
              <a:t>The stamps were printed in dark green on white paper</a:t>
            </a:r>
            <a:r>
              <a:rPr lang="en-US" dirty="0" smtClean="0"/>
              <a:t>, perforate 10½ and imperforate. </a:t>
            </a:r>
            <a:r>
              <a:rPr lang="en-US" dirty="0"/>
              <a:t>They were initially issued in miniature sheets of four stamps, but later on, they were printed in sheets of 25 (5x5) stamps. </a:t>
            </a:r>
            <a:r>
              <a:rPr lang="en-US" b="1" dirty="0"/>
              <a:t>Only 76,000 of these stamps were </a:t>
            </a:r>
            <a:r>
              <a:rPr lang="en-US" b="1" dirty="0" smtClean="0"/>
              <a:t>printed, of which I own one.  This is not a “Dollar Box” find.</a:t>
            </a:r>
            <a:endParaRPr lang="en-US" b="1" dirty="0"/>
          </a:p>
          <a:p>
            <a:endParaRPr lang="en-US" b="1" dirty="0"/>
          </a:p>
        </p:txBody>
      </p:sp>
    </p:spTree>
    <p:extLst>
      <p:ext uri="{BB962C8B-B14F-4D97-AF65-F5344CB8AC3E}">
        <p14:creationId xmlns:p14="http://schemas.microsoft.com/office/powerpoint/2010/main" val="22782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195" y="210066"/>
            <a:ext cx="9897762" cy="2339102"/>
          </a:xfrm>
          <a:prstGeom prst="rect">
            <a:avLst/>
          </a:prstGeom>
          <a:noFill/>
        </p:spPr>
        <p:txBody>
          <a:bodyPr wrap="square" rtlCol="0">
            <a:spAutoFit/>
          </a:bodyPr>
          <a:lstStyle/>
          <a:p>
            <a:pPr algn="ctr"/>
            <a:r>
              <a:rPr lang="en-US" sz="2000" b="1" dirty="0" smtClean="0"/>
              <a:t>World War II US Soldier Letter From  Japan</a:t>
            </a:r>
          </a:p>
          <a:p>
            <a:pPr algn="r"/>
            <a:r>
              <a:rPr lang="en-US" dirty="0"/>
              <a:t>April 6, 1945</a:t>
            </a:r>
          </a:p>
          <a:p>
            <a:endParaRPr lang="en-US" dirty="0" smtClean="0"/>
          </a:p>
          <a:p>
            <a:pPr algn="just"/>
            <a:r>
              <a:rPr lang="en-US" dirty="0" smtClean="0"/>
              <a:t>“………  Joe, I found some Jap stamps on one of the Japs we shot.  So, I am saving them and as soon as I can, I will send them to you. </a:t>
            </a:r>
          </a:p>
          <a:p>
            <a:pPr algn="just"/>
            <a:endParaRPr lang="en-US" dirty="0"/>
          </a:p>
          <a:p>
            <a:pPr algn="just"/>
            <a:r>
              <a:rPr lang="en-US" dirty="0" smtClean="0"/>
              <a:t>………..Oh, I also have a nice Kimono I will send you.  I thought maybe your wife would like it.  I picked up about 15 of them.  All brand new and never been worn. </a:t>
            </a:r>
            <a:r>
              <a:rPr lang="en-US" dirty="0"/>
              <a:t>T</a:t>
            </a:r>
            <a:r>
              <a:rPr lang="en-US" dirty="0" smtClean="0"/>
              <a:t>hey were in a store room”.</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0278" y="2549168"/>
            <a:ext cx="3697595" cy="4172705"/>
          </a:xfrm>
          <a:prstGeom prst="rect">
            <a:avLst/>
          </a:prstGeom>
        </p:spPr>
      </p:pic>
      <p:sp>
        <p:nvSpPr>
          <p:cNvPr id="4" name="TextBox 3"/>
          <p:cNvSpPr txBox="1"/>
          <p:nvPr/>
        </p:nvSpPr>
        <p:spPr>
          <a:xfrm>
            <a:off x="7577959" y="3100553"/>
            <a:ext cx="3457903" cy="2585323"/>
          </a:xfrm>
          <a:prstGeom prst="rect">
            <a:avLst/>
          </a:prstGeom>
          <a:noFill/>
        </p:spPr>
        <p:txBody>
          <a:bodyPr wrap="square" rtlCol="0">
            <a:spAutoFit/>
          </a:bodyPr>
          <a:lstStyle/>
          <a:p>
            <a:pPr algn="just"/>
            <a:r>
              <a:rPr lang="en-US" dirty="0" smtClean="0"/>
              <a:t>This US soldier was probably on the island of Okinawa on April 6, 1945 when he captured the spoils of war and wrote this letter to a friend back home.   Okinawa is 340 miles off the coast of Japan and was being prepared as an air base for the planned US invasion of Japan.</a:t>
            </a:r>
            <a:endParaRPr lang="en-US" dirty="0"/>
          </a:p>
        </p:txBody>
      </p:sp>
      <p:pic>
        <p:nvPicPr>
          <p:cNvPr id="2052" name="Picture 4" descr="http://www.hikyaku.com/summit/okjapan.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44" y="3092831"/>
            <a:ext cx="3210991" cy="308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8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 descr="German Dagger"/>
          <p:cNvSpPr>
            <a:spLocks noChangeAspect="1" noChangeArrowheads="1"/>
          </p:cNvSpPr>
          <p:nvPr/>
        </p:nvSpPr>
        <p:spPr bwMode="auto">
          <a:xfrm>
            <a:off x="1040511" y="1992503"/>
            <a:ext cx="1666875"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WWII German Dress Dagger/ Bayonet  w/ Frog &amp; Shea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584" y="2067997"/>
            <a:ext cx="1922427" cy="45531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511" y="2293560"/>
            <a:ext cx="7092836" cy="4553116"/>
          </a:xfrm>
          <a:prstGeom prst="rect">
            <a:avLst/>
          </a:prstGeom>
        </p:spPr>
      </p:pic>
      <p:sp>
        <p:nvSpPr>
          <p:cNvPr id="4" name="TextBox 3"/>
          <p:cNvSpPr txBox="1"/>
          <p:nvPr/>
        </p:nvSpPr>
        <p:spPr>
          <a:xfrm>
            <a:off x="463463" y="676405"/>
            <a:ext cx="8242126" cy="1569660"/>
          </a:xfrm>
          <a:prstGeom prst="rect">
            <a:avLst/>
          </a:prstGeom>
          <a:noFill/>
        </p:spPr>
        <p:txBody>
          <a:bodyPr wrap="square" rtlCol="0">
            <a:spAutoFit/>
          </a:bodyPr>
          <a:lstStyle/>
          <a:p>
            <a:r>
              <a:rPr lang="en-US" sz="2400" dirty="0" smtClean="0"/>
              <a:t>World War II Spoils of War</a:t>
            </a:r>
            <a:r>
              <a:rPr lang="en-US" dirty="0" smtClean="0"/>
              <a:t>.  Soldiers were allowed to return to the US with captured items, as long as they were properly registered.  This 1945 certificate allowed a soldier to return with a German  p27 pistol, a Zeiss camera and a souvenir dagger.  Daggers were not used in combat by Germany, but only as decoration.</a:t>
            </a:r>
            <a:endParaRPr lang="en-US" dirty="0"/>
          </a:p>
        </p:txBody>
      </p:sp>
    </p:spTree>
    <p:extLst>
      <p:ext uri="{BB962C8B-B14F-4D97-AF65-F5344CB8AC3E}">
        <p14:creationId xmlns:p14="http://schemas.microsoft.com/office/powerpoint/2010/main" val="51045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1868" y="513567"/>
            <a:ext cx="6352349" cy="3619229"/>
          </a:xfrm>
          <a:prstGeom prst="rect">
            <a:avLst/>
          </a:prstGeom>
        </p:spPr>
      </p:pic>
      <p:sp>
        <p:nvSpPr>
          <p:cNvPr id="3" name="TextBox 2"/>
          <p:cNvSpPr txBox="1"/>
          <p:nvPr/>
        </p:nvSpPr>
        <p:spPr>
          <a:xfrm>
            <a:off x="313151" y="350729"/>
            <a:ext cx="5398717" cy="6606937"/>
          </a:xfrm>
          <a:prstGeom prst="rect">
            <a:avLst/>
          </a:prstGeom>
          <a:noFill/>
        </p:spPr>
        <p:txBody>
          <a:bodyPr wrap="square" rtlCol="0">
            <a:spAutoFit/>
          </a:bodyPr>
          <a:lstStyle/>
          <a:p>
            <a:pPr algn="ctr"/>
            <a:r>
              <a:rPr lang="en-US" b="1" dirty="0" smtClean="0"/>
              <a:t>Postal Cover from the Collection of President Franklin Roosevelt, from Galion, Ohio, April 21, 1875, </a:t>
            </a:r>
          </a:p>
          <a:p>
            <a:pPr algn="ctr"/>
            <a:r>
              <a:rPr lang="en-US" b="1" dirty="0" smtClean="0"/>
              <a:t>Auctioned by H. H. Harmer, April, 1946</a:t>
            </a:r>
          </a:p>
          <a:p>
            <a:endParaRPr lang="en-US" dirty="0"/>
          </a:p>
          <a:p>
            <a:pPr algn="just">
              <a:lnSpc>
                <a:spcPts val="2000"/>
              </a:lnSpc>
            </a:pPr>
            <a:r>
              <a:rPr lang="en-US" dirty="0" smtClean="0"/>
              <a:t>FDR started collecting stamps in 1890 at the age of 8</a:t>
            </a:r>
          </a:p>
          <a:p>
            <a:pPr algn="just">
              <a:lnSpc>
                <a:spcPts val="2000"/>
              </a:lnSpc>
            </a:pPr>
            <a:endParaRPr lang="en-US" dirty="0"/>
          </a:p>
          <a:p>
            <a:pPr algn="just">
              <a:lnSpc>
                <a:spcPts val="2000"/>
              </a:lnSpc>
            </a:pPr>
            <a:r>
              <a:rPr lang="en-US" dirty="0" smtClean="0"/>
              <a:t>Life long philatelist</a:t>
            </a:r>
          </a:p>
          <a:p>
            <a:pPr algn="just">
              <a:lnSpc>
                <a:spcPts val="2000"/>
              </a:lnSpc>
            </a:pPr>
            <a:endParaRPr lang="en-US" dirty="0"/>
          </a:p>
          <a:p>
            <a:pPr algn="just">
              <a:lnSpc>
                <a:spcPts val="2000"/>
              </a:lnSpc>
            </a:pPr>
            <a:r>
              <a:rPr lang="en-US" dirty="0" smtClean="0"/>
              <a:t>Became world’s most famous stamp collector and elevated stamp collecting</a:t>
            </a:r>
          </a:p>
          <a:p>
            <a:pPr algn="just">
              <a:lnSpc>
                <a:spcPts val="2000"/>
              </a:lnSpc>
            </a:pPr>
            <a:endParaRPr lang="en-US" dirty="0"/>
          </a:p>
          <a:p>
            <a:pPr algn="just">
              <a:lnSpc>
                <a:spcPts val="2000"/>
              </a:lnSpc>
            </a:pPr>
            <a:r>
              <a:rPr lang="en-US" dirty="0" smtClean="0"/>
              <a:t>Took his stamp collection to prep school, Harvard, the White House, and WWII conferences such as Casablanca and Yalta.  </a:t>
            </a:r>
          </a:p>
          <a:p>
            <a:pPr algn="just">
              <a:lnSpc>
                <a:spcPts val="2000"/>
              </a:lnSpc>
            </a:pPr>
            <a:endParaRPr lang="en-US" dirty="0"/>
          </a:p>
          <a:p>
            <a:pPr algn="just">
              <a:lnSpc>
                <a:spcPts val="2000"/>
              </a:lnSpc>
            </a:pPr>
            <a:r>
              <a:rPr lang="en-US" dirty="0" smtClean="0"/>
              <a:t>Credits stamp collecting with helping his recovery from  Polio:  </a:t>
            </a:r>
            <a:r>
              <a:rPr lang="en-US" b="1" dirty="0" smtClean="0"/>
              <a:t>“I owe my life to my hobbies, especially stamp collecting”</a:t>
            </a:r>
          </a:p>
          <a:p>
            <a:pPr algn="just">
              <a:lnSpc>
                <a:spcPts val="2000"/>
              </a:lnSpc>
            </a:pPr>
            <a:endParaRPr lang="en-US" b="1" dirty="0"/>
          </a:p>
          <a:p>
            <a:pPr algn="just">
              <a:lnSpc>
                <a:spcPts val="2000"/>
              </a:lnSpc>
            </a:pPr>
            <a:r>
              <a:rPr lang="en-US" dirty="0" smtClean="0"/>
              <a:t>As president, he helped design or held influence over every stamp issued by the United States (1933 – 1945).</a:t>
            </a:r>
          </a:p>
          <a:p>
            <a:pPr algn="just">
              <a:lnSpc>
                <a:spcPts val="2000"/>
              </a:lnSpc>
            </a:pPr>
            <a:endParaRPr lang="en-US" dirty="0"/>
          </a:p>
        </p:txBody>
      </p:sp>
      <p:pic>
        <p:nvPicPr>
          <p:cNvPr id="5" name="Picture 2" descr="50c Monaco postage stamp of FDR examining his stamps, 1947, including a design error- his hand at the right has five fingers plus a thum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190" y="4295634"/>
            <a:ext cx="3269371" cy="245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841" y="859748"/>
            <a:ext cx="8676361" cy="1118255"/>
          </a:xfrm>
          <a:prstGeom prst="rect">
            <a:avLst/>
          </a:prstGeom>
        </p:spPr>
        <p:txBody>
          <a:bodyPr wrap="square">
            <a:spAutoFit/>
          </a:bodyPr>
          <a:lstStyle/>
          <a:p>
            <a:pPr algn="just">
              <a:lnSpc>
                <a:spcPts val="2000"/>
              </a:lnSpc>
            </a:pPr>
            <a:r>
              <a:rPr lang="en-US" dirty="0"/>
              <a:t>On the morning of April 12, 1945, FDR approved the design for the new “Toward the United Nations” commemorative stamp, then spent an hour with his stamps.  Shortly thereafter, while posing for a portrait, he collapsed and died from a massive cerebral hemorrhage.</a:t>
            </a:r>
          </a:p>
        </p:txBody>
      </p:sp>
      <p:pic>
        <p:nvPicPr>
          <p:cNvPr id="3" name="Picture 2" descr="http://comps.canstockphoto.com/can-stock-photo_csp338698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643" y="2379945"/>
            <a:ext cx="5141953" cy="364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5779" y="3059289"/>
            <a:ext cx="6040789" cy="3441719"/>
          </a:xfrm>
          <a:prstGeom prst="rect">
            <a:avLst/>
          </a:prstGeom>
        </p:spPr>
      </p:pic>
      <p:sp>
        <p:nvSpPr>
          <p:cNvPr id="2" name="Rectangle 1"/>
          <p:cNvSpPr/>
          <p:nvPr/>
        </p:nvSpPr>
        <p:spPr>
          <a:xfrm>
            <a:off x="245284" y="213316"/>
            <a:ext cx="11671284" cy="1985159"/>
          </a:xfrm>
          <a:prstGeom prst="rect">
            <a:avLst/>
          </a:prstGeom>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In 1946, following FDR’s death, his family sold his philatelic estate through Harmer Auction. The four FDR stamp sales brought high prices and controversy. </a:t>
            </a:r>
            <a:endParaRPr lang="en-US" dirty="0" smtClean="0">
              <a:latin typeface="Arial" panose="020B0604020202020204" pitchFamily="34" charset="0"/>
              <a:cs typeface="Arial" panose="020B0604020202020204" pitchFamily="34" charset="0"/>
            </a:endParaRPr>
          </a:p>
          <a:p>
            <a:pPr algn="just">
              <a:lnSpc>
                <a:spcPct val="150000"/>
              </a:lnSpc>
            </a:pPr>
            <a:endParaRPr lang="en-US" sz="1000" dirty="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Most </a:t>
            </a:r>
            <a:r>
              <a:rPr lang="en-US" dirty="0">
                <a:latin typeface="Arial" panose="020B0604020202020204" pitchFamily="34" charset="0"/>
                <a:cs typeface="Arial" panose="020B0604020202020204" pitchFamily="34" charset="0"/>
              </a:rPr>
              <a:t>philatelists wanted to own a piece of the nation’s most famous stamp collection, but some argued that the U.S. government actually owned the fabulous holdings of U.S. essays and proofs. </a:t>
            </a:r>
          </a:p>
        </p:txBody>
      </p:sp>
      <p:sp>
        <p:nvSpPr>
          <p:cNvPr id="3" name="TextBox 2"/>
          <p:cNvSpPr txBox="1"/>
          <p:nvPr/>
        </p:nvSpPr>
        <p:spPr>
          <a:xfrm>
            <a:off x="245284" y="2313419"/>
            <a:ext cx="5215466" cy="4196020"/>
          </a:xfrm>
          <a:prstGeom prst="rect">
            <a:avLst/>
          </a:prstGeom>
          <a:noFill/>
        </p:spPr>
        <p:txBody>
          <a:bodyPr wrap="square" rtlCol="0">
            <a:spAutoFit/>
          </a:bodyPr>
          <a:lstStyle/>
          <a:p>
            <a:pPr algn="just">
              <a:lnSpc>
                <a:spcPct val="150000"/>
              </a:lnSpc>
            </a:pPr>
            <a:r>
              <a:rPr lang="en-US" dirty="0">
                <a:latin typeface="Arial" panose="020B0604020202020204" pitchFamily="34" charset="0"/>
                <a:cs typeface="Arial" panose="020B0604020202020204" pitchFamily="34" charset="0"/>
              </a:rPr>
              <a:t>Winning bidders in Harmer’s FDR auctions could have their purchases marked with a rubber stamp to verify that they came from the president’s collection. </a:t>
            </a: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Stamp dealers bought many large lots of common stamps and mounted them on cards for sale as inexpensive souvenirs. Today, collectors still eagerly seek these ex-FDR philatelic items for their own collections.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5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2710</TotalTime>
  <Words>3307</Words>
  <Application>Microsoft Office PowerPoint</Application>
  <PresentationFormat>Widescreen</PresentationFormat>
  <Paragraphs>191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Bradley Hand ITC</vt:lpstr>
      <vt:lpstr>Trebuchet MS</vt:lpstr>
      <vt:lpstr>Wingdings 3</vt:lpstr>
      <vt:lpstr>Facet</vt:lpstr>
      <vt:lpstr>Philatelic Treasures from the Dollar Box – 3  Richard Spinelli President, Rochester Philatelic Association January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Philatelic Treasures From The Dollar Box – Part 3  Richard Spinelli January 2016</dc:title>
  <dc:creator>Richard Spinelli</dc:creator>
  <cp:lastModifiedBy>Tom Fortunato</cp:lastModifiedBy>
  <cp:revision>246</cp:revision>
  <dcterms:created xsi:type="dcterms:W3CDTF">2015-12-15T20:41:44Z</dcterms:created>
  <dcterms:modified xsi:type="dcterms:W3CDTF">2016-01-29T03:40:02Z</dcterms:modified>
</cp:coreProperties>
</file>