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33"/>
  </p:notesMasterIdLst>
  <p:sldIdLst>
    <p:sldId id="256" r:id="rId2"/>
    <p:sldId id="257" r:id="rId3"/>
    <p:sldId id="258" r:id="rId4"/>
    <p:sldId id="259" r:id="rId5"/>
    <p:sldId id="260" r:id="rId6"/>
    <p:sldId id="261" r:id="rId7"/>
    <p:sldId id="290" r:id="rId8"/>
    <p:sldId id="263" r:id="rId9"/>
    <p:sldId id="264" r:id="rId10"/>
    <p:sldId id="265" r:id="rId11"/>
    <p:sldId id="267" r:id="rId12"/>
    <p:sldId id="268" r:id="rId13"/>
    <p:sldId id="269" r:id="rId14"/>
    <p:sldId id="270" r:id="rId15"/>
    <p:sldId id="271" r:id="rId16"/>
    <p:sldId id="272" r:id="rId17"/>
    <p:sldId id="273" r:id="rId18"/>
    <p:sldId id="274" r:id="rId19"/>
    <p:sldId id="276" r:id="rId20"/>
    <p:sldId id="277" r:id="rId21"/>
    <p:sldId id="278" r:id="rId22"/>
    <p:sldId id="279" r:id="rId23"/>
    <p:sldId id="280" r:id="rId24"/>
    <p:sldId id="281" r:id="rId25"/>
    <p:sldId id="282" r:id="rId26"/>
    <p:sldId id="283" r:id="rId27"/>
    <p:sldId id="284" r:id="rId28"/>
    <p:sldId id="286" r:id="rId29"/>
    <p:sldId id="287" r:id="rId30"/>
    <p:sldId id="288" r:id="rId31"/>
    <p:sldId id="289" r:id="rId32"/>
  </p:sldIdLst>
  <p:sldSz cx="10075863" cy="5670550"/>
  <p:notesSz cx="7559675" cy="106918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15:guide id="1" orient="horz" pos="2880">
          <p15:clr>
            <a:srgbClr val="000000"/>
          </p15:clr>
        </p15:guide>
        <p15:guide id="2" pos="2160">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8" d="100"/>
          <a:sy n="88" d="100"/>
        </p:scale>
        <p:origin x="84" y="276"/>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sldNum" idx="12"/>
          </p:nvPr>
        </p:nvSpPr>
        <p:spPr>
          <a:xfrm>
            <a:off x="4278312" y="10156825"/>
            <a:ext cx="3238500" cy="492125"/>
          </a:xfrm>
          <a:prstGeom prst="rect">
            <a:avLst/>
          </a:prstGeom>
          <a:noFill/>
          <a:ln>
            <a:noFill/>
          </a:ln>
        </p:spPr>
        <p:txBody>
          <a:bodyPr spcFirstLastPara="1" wrap="square" lIns="0" tIns="0" rIns="0" bIns="0" anchor="b" anchorCtr="0">
            <a:noAutofit/>
          </a:bodyPr>
          <a:lstStyle/>
          <a:p>
            <a:pPr marL="0" marR="0" lvl="0" indent="0" algn="l" rtl="0">
              <a:lnSpc>
                <a:spcPct val="93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a:t>
            </a:fld>
            <a:endParaRPr sz="1400" b="0" i="0" u="none" strike="noStrike" cap="none">
              <a:solidFill>
                <a:srgbClr val="000000"/>
              </a:solidFill>
              <a:latin typeface="Arial"/>
              <a:ea typeface="Arial"/>
              <a:cs typeface="Arial"/>
              <a:sym typeface="Arial"/>
            </a:endParaRPr>
          </a:p>
        </p:txBody>
      </p:sp>
      <p:sp>
        <p:nvSpPr>
          <p:cNvPr id="4" name="Google Shape;4;n"/>
          <p:cNvSpPr/>
          <p:nvPr/>
        </p:nvSpPr>
        <p:spPr>
          <a:xfrm>
            <a:off x="0" y="0"/>
            <a:ext cx="7559675" cy="10691812"/>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 name="Google Shape;5;n"/>
          <p:cNvSpPr/>
          <p:nvPr/>
        </p:nvSpPr>
        <p:spPr>
          <a:xfrm>
            <a:off x="0" y="0"/>
            <a:ext cx="7559675" cy="10691812"/>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 name="Google Shape;6;n"/>
          <p:cNvSpPr/>
          <p:nvPr/>
        </p:nvSpPr>
        <p:spPr>
          <a:xfrm>
            <a:off x="0" y="0"/>
            <a:ext cx="7559675" cy="10691812"/>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 name="Google Shape;7;n"/>
          <p:cNvSpPr/>
          <p:nvPr/>
        </p:nvSpPr>
        <p:spPr>
          <a:xfrm>
            <a:off x="0" y="0"/>
            <a:ext cx="7559675" cy="10691812"/>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 name="Google Shape;8;n"/>
          <p:cNvSpPr/>
          <p:nvPr/>
        </p:nvSpPr>
        <p:spPr>
          <a:xfrm>
            <a:off x="0" y="0"/>
            <a:ext cx="7559675" cy="10691812"/>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 name="Google Shape;9;n"/>
          <p:cNvSpPr/>
          <p:nvPr/>
        </p:nvSpPr>
        <p:spPr>
          <a:xfrm>
            <a:off x="0" y="0"/>
            <a:ext cx="7559675" cy="10691812"/>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 name="Google Shape;10;n"/>
          <p:cNvSpPr/>
          <p:nvPr/>
        </p:nvSpPr>
        <p:spPr>
          <a:xfrm>
            <a:off x="0" y="0"/>
            <a:ext cx="7559675" cy="10691812"/>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 name="Google Shape;11;n"/>
          <p:cNvSpPr/>
          <p:nvPr/>
        </p:nvSpPr>
        <p:spPr>
          <a:xfrm>
            <a:off x="0" y="0"/>
            <a:ext cx="7559675" cy="10691812"/>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 name="Google Shape;12;n"/>
          <p:cNvSpPr/>
          <p:nvPr/>
        </p:nvSpPr>
        <p:spPr>
          <a:xfrm>
            <a:off x="0" y="0"/>
            <a:ext cx="7559675" cy="10691812"/>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 name="Google Shape;13;n"/>
          <p:cNvSpPr/>
          <p:nvPr/>
        </p:nvSpPr>
        <p:spPr>
          <a:xfrm>
            <a:off x="0" y="0"/>
            <a:ext cx="7559675" cy="10691812"/>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 name="Google Shape;14;n"/>
          <p:cNvSpPr/>
          <p:nvPr/>
        </p:nvSpPr>
        <p:spPr>
          <a:xfrm>
            <a:off x="0" y="0"/>
            <a:ext cx="7559675" cy="10691812"/>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 name="Google Shape;15;n"/>
          <p:cNvSpPr/>
          <p:nvPr/>
        </p:nvSpPr>
        <p:spPr>
          <a:xfrm>
            <a:off x="0" y="0"/>
            <a:ext cx="7559675" cy="10691812"/>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 name="Google Shape;16;n"/>
          <p:cNvSpPr/>
          <p:nvPr/>
        </p:nvSpPr>
        <p:spPr>
          <a:xfrm>
            <a:off x="0" y="0"/>
            <a:ext cx="7559675" cy="10691812"/>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 name="Google Shape;17;n"/>
          <p:cNvSpPr/>
          <p:nvPr/>
        </p:nvSpPr>
        <p:spPr>
          <a:xfrm>
            <a:off x="0" y="0"/>
            <a:ext cx="7559675" cy="10691812"/>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 name="Google Shape;18;n"/>
          <p:cNvSpPr/>
          <p:nvPr/>
        </p:nvSpPr>
        <p:spPr>
          <a:xfrm>
            <a:off x="0" y="0"/>
            <a:ext cx="7559675" cy="10691812"/>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 name="Google Shape;19;n"/>
          <p:cNvSpPr/>
          <p:nvPr/>
        </p:nvSpPr>
        <p:spPr>
          <a:xfrm>
            <a:off x="0" y="0"/>
            <a:ext cx="7559675" cy="10691812"/>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 name="Google Shape;20;n"/>
          <p:cNvSpPr/>
          <p:nvPr/>
        </p:nvSpPr>
        <p:spPr>
          <a:xfrm>
            <a:off x="0" y="0"/>
            <a:ext cx="7559675" cy="10691812"/>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 name="Google Shape;21;n"/>
          <p:cNvSpPr/>
          <p:nvPr/>
        </p:nvSpPr>
        <p:spPr>
          <a:xfrm>
            <a:off x="0" y="0"/>
            <a:ext cx="7559675" cy="10691812"/>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 name="Google Shape;22;n"/>
          <p:cNvSpPr/>
          <p:nvPr/>
        </p:nvSpPr>
        <p:spPr>
          <a:xfrm>
            <a:off x="0" y="0"/>
            <a:ext cx="7559675" cy="10691812"/>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 name="Google Shape;23;n"/>
          <p:cNvSpPr/>
          <p:nvPr/>
        </p:nvSpPr>
        <p:spPr>
          <a:xfrm>
            <a:off x="0" y="0"/>
            <a:ext cx="7559675" cy="10691812"/>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 name="Google Shape;24;n"/>
          <p:cNvSpPr/>
          <p:nvPr/>
        </p:nvSpPr>
        <p:spPr>
          <a:xfrm>
            <a:off x="0" y="0"/>
            <a:ext cx="7559675" cy="10691812"/>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 name="Google Shape;25;n"/>
          <p:cNvSpPr/>
          <p:nvPr/>
        </p:nvSpPr>
        <p:spPr>
          <a:xfrm>
            <a:off x="0" y="0"/>
            <a:ext cx="7559675" cy="10691812"/>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 name="Google Shape;26;n"/>
          <p:cNvSpPr/>
          <p:nvPr/>
        </p:nvSpPr>
        <p:spPr>
          <a:xfrm>
            <a:off x="0" y="0"/>
            <a:ext cx="7559675" cy="10691812"/>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 name="Google Shape;27;n"/>
          <p:cNvSpPr/>
          <p:nvPr/>
        </p:nvSpPr>
        <p:spPr>
          <a:xfrm>
            <a:off x="0" y="0"/>
            <a:ext cx="7559675" cy="10691812"/>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 name="Google Shape;28;n"/>
          <p:cNvSpPr/>
          <p:nvPr/>
        </p:nvSpPr>
        <p:spPr>
          <a:xfrm>
            <a:off x="0" y="0"/>
            <a:ext cx="7559675" cy="10691812"/>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 name="Google Shape;29;n"/>
          <p:cNvSpPr/>
          <p:nvPr/>
        </p:nvSpPr>
        <p:spPr>
          <a:xfrm>
            <a:off x="0" y="0"/>
            <a:ext cx="7559675" cy="10691812"/>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 name="Google Shape;30;n"/>
          <p:cNvSpPr>
            <a:spLocks noGrp="1" noRot="1" noChangeAspect="1"/>
          </p:cNvSpPr>
          <p:nvPr>
            <p:ph type="sldImg" idx="2"/>
          </p:nvPr>
        </p:nvSpPr>
        <p:spPr>
          <a:xfrm>
            <a:off x="519112" y="812800"/>
            <a:ext cx="6478587" cy="3965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 name="Google Shape;31;n"/>
          <p:cNvSpPr txBox="1">
            <a:spLocks noGrp="1"/>
          </p:cNvSpPr>
          <p:nvPr>
            <p:ph type="body" idx="1"/>
          </p:nvPr>
        </p:nvSpPr>
        <p:spPr>
          <a:xfrm>
            <a:off x="755650" y="5078412"/>
            <a:ext cx="6005512" cy="476885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n"/>
          <p:cNvSpPr txBox="1">
            <a:spLocks noGrp="1"/>
          </p:cNvSpPr>
          <p:nvPr>
            <p:ph type="hdr" idx="3"/>
          </p:nvPr>
        </p:nvSpPr>
        <p:spPr>
          <a:xfrm>
            <a:off x="0" y="0"/>
            <a:ext cx="3238500" cy="492125"/>
          </a:xfrm>
          <a:prstGeom prst="rect">
            <a:avLst/>
          </a:prstGeom>
          <a:noFill/>
          <a:ln>
            <a:noFill/>
          </a:ln>
        </p:spPr>
        <p:txBody>
          <a:bodyPr spcFirstLastPara="1" wrap="square" lIns="0" tIns="0" rIns="0" bIns="0" anchor="t" anchorCtr="0">
            <a:noAutofit/>
          </a:bodyPr>
          <a:lstStyle>
            <a:lvl1pPr marR="0" lvl="0" algn="l" rtl="0">
              <a:lnSpc>
                <a:spcPct val="93000"/>
              </a:lnSpc>
              <a:spcBef>
                <a:spcPts val="0"/>
              </a:spcBef>
              <a:spcAft>
                <a:spcPts val="0"/>
              </a:spcAft>
              <a:buClr>
                <a:srgbClr val="000000"/>
              </a:buClr>
              <a:buSzPts val="1400"/>
              <a:buFont typeface="Arial"/>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 name="Google Shape;33;n"/>
          <p:cNvSpPr txBox="1">
            <a:spLocks noGrp="1"/>
          </p:cNvSpPr>
          <p:nvPr>
            <p:ph type="dt" idx="10"/>
          </p:nvPr>
        </p:nvSpPr>
        <p:spPr>
          <a:xfrm>
            <a:off x="4278312" y="0"/>
            <a:ext cx="3238500" cy="492125"/>
          </a:xfrm>
          <a:prstGeom prst="rect">
            <a:avLst/>
          </a:prstGeom>
          <a:noFill/>
          <a:ln>
            <a:noFill/>
          </a:ln>
        </p:spPr>
        <p:txBody>
          <a:bodyPr spcFirstLastPara="1" wrap="square" lIns="0" tIns="0" rIns="0" bIns="0" anchor="t" anchorCtr="0">
            <a:noAutofit/>
          </a:bodyPr>
          <a:lstStyle>
            <a:lvl1pPr marR="0" lvl="0" algn="r" rtl="0">
              <a:lnSpc>
                <a:spcPct val="93000"/>
              </a:lnSpc>
              <a:spcBef>
                <a:spcPts val="0"/>
              </a:spcBef>
              <a:spcAft>
                <a:spcPts val="0"/>
              </a:spcAft>
              <a:buClr>
                <a:srgbClr val="000000"/>
              </a:buClr>
              <a:buSzPts val="1400"/>
              <a:buFont typeface="Arial"/>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 name="Google Shape;34;n"/>
          <p:cNvSpPr txBox="1">
            <a:spLocks noGrp="1"/>
          </p:cNvSpPr>
          <p:nvPr>
            <p:ph type="ftr" idx="11"/>
          </p:nvPr>
        </p:nvSpPr>
        <p:spPr>
          <a:xfrm>
            <a:off x="0" y="10156825"/>
            <a:ext cx="3238500" cy="492125"/>
          </a:xfrm>
          <a:prstGeom prst="rect">
            <a:avLst/>
          </a:prstGeom>
          <a:noFill/>
          <a:ln>
            <a:noFill/>
          </a:ln>
        </p:spPr>
        <p:txBody>
          <a:bodyPr spcFirstLastPara="1" wrap="square" lIns="0" tIns="0" rIns="0" bIns="0" anchor="b" anchorCtr="0">
            <a:noAutofit/>
          </a:bodyPr>
          <a:lstStyle>
            <a:lvl1pPr marR="0" lvl="0" algn="l" rtl="0">
              <a:lnSpc>
                <a:spcPct val="93000"/>
              </a:lnSpc>
              <a:spcBef>
                <a:spcPts val="0"/>
              </a:spcBef>
              <a:spcAft>
                <a:spcPts val="0"/>
              </a:spcAft>
              <a:buClr>
                <a:srgbClr val="000000"/>
              </a:buClr>
              <a:buSzPts val="1400"/>
              <a:buFont typeface="Arial"/>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 name="Google Shape;35;n"/>
          <p:cNvSpPr txBox="1">
            <a:spLocks noGrp="1"/>
          </p:cNvSpPr>
          <p:nvPr>
            <p:ph type="sldNum" idx="4"/>
          </p:nvPr>
        </p:nvSpPr>
        <p:spPr>
          <a:xfrm>
            <a:off x="4278312" y="10156825"/>
            <a:ext cx="3238500" cy="492125"/>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a:t>
            </a:fld>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taexhibits.com/old-ironsides-encounters-the-long-beach-earthquak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a:spLocks noGrp="1" noRot="1" noChangeAspect="1"/>
          </p:cNvSpPr>
          <p:nvPr>
            <p:ph type="sldImg" idx="2"/>
          </p:nvPr>
        </p:nvSpPr>
        <p:spPr>
          <a:xfrm>
            <a:off x="519112" y="812800"/>
            <a:ext cx="6521450" cy="4008437"/>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8" name="Google Shape;48;p1:notes"/>
          <p:cNvSpPr txBox="1">
            <a:spLocks noGrp="1"/>
          </p:cNvSpPr>
          <p:nvPr>
            <p:ph type="body" idx="1"/>
          </p:nvPr>
        </p:nvSpPr>
        <p:spPr>
          <a:xfrm>
            <a:off x="755650" y="5078412"/>
            <a:ext cx="6035675" cy="479901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b931ac054d_1_0:notes"/>
          <p:cNvSpPr>
            <a:spLocks noGrp="1" noRot="1" noChangeAspect="1"/>
          </p:cNvSpPr>
          <p:nvPr>
            <p:ph type="sldImg" idx="2"/>
          </p:nvPr>
        </p:nvSpPr>
        <p:spPr>
          <a:xfrm>
            <a:off x="519112" y="812800"/>
            <a:ext cx="6521400" cy="4008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53" name="Google Shape;153;g2b931ac054d_1_0:notes"/>
          <p:cNvSpPr txBox="1">
            <a:spLocks noGrp="1"/>
          </p:cNvSpPr>
          <p:nvPr>
            <p:ph type="body" idx="1"/>
          </p:nvPr>
        </p:nvSpPr>
        <p:spPr>
          <a:xfrm>
            <a:off x="755650" y="5078412"/>
            <a:ext cx="6035700" cy="4799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c100932d18_0_7:notes"/>
          <p:cNvSpPr>
            <a:spLocks noGrp="1" noRot="1" noChangeAspect="1"/>
          </p:cNvSpPr>
          <p:nvPr>
            <p:ph type="sldImg" idx="2"/>
          </p:nvPr>
        </p:nvSpPr>
        <p:spPr>
          <a:xfrm>
            <a:off x="519112" y="812800"/>
            <a:ext cx="6521400" cy="4008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68" name="Google Shape;168;g2c100932d18_0_7:notes"/>
          <p:cNvSpPr txBox="1">
            <a:spLocks noGrp="1"/>
          </p:cNvSpPr>
          <p:nvPr>
            <p:ph type="body" idx="1"/>
          </p:nvPr>
        </p:nvSpPr>
        <p:spPr>
          <a:xfrm>
            <a:off x="755650" y="5078412"/>
            <a:ext cx="6035700" cy="4799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https://pubs.usgs.gov/fs/1996/fs094-96/fs094-96.pdf</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c1cf7bb901_0_68:notes"/>
          <p:cNvSpPr>
            <a:spLocks noGrp="1" noRot="1" noChangeAspect="1"/>
          </p:cNvSpPr>
          <p:nvPr>
            <p:ph type="sldImg" idx="2"/>
          </p:nvPr>
        </p:nvSpPr>
        <p:spPr>
          <a:xfrm>
            <a:off x="519112" y="812800"/>
            <a:ext cx="6521400" cy="4008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79" name="Google Shape;179;g2c1cf7bb901_0_68:notes"/>
          <p:cNvSpPr txBox="1">
            <a:spLocks noGrp="1"/>
          </p:cNvSpPr>
          <p:nvPr>
            <p:ph type="body" idx="1"/>
          </p:nvPr>
        </p:nvSpPr>
        <p:spPr>
          <a:xfrm>
            <a:off x="755650" y="5078412"/>
            <a:ext cx="6035700" cy="4799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sz="1400"/>
              <a:t>https://userpages.cs.umbc.edu/mayfield/genealogy/093CliftonPoolMayfield.html</a:t>
            </a:r>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85f8a5545d_0_1:notes"/>
          <p:cNvSpPr>
            <a:spLocks noGrp="1" noRot="1" noChangeAspect="1"/>
          </p:cNvSpPr>
          <p:nvPr>
            <p:ph type="sldImg" idx="2"/>
          </p:nvPr>
        </p:nvSpPr>
        <p:spPr>
          <a:xfrm>
            <a:off x="519112" y="812800"/>
            <a:ext cx="6521400" cy="4008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90" name="Google Shape;190;g285f8a5545d_0_1:notes"/>
          <p:cNvSpPr txBox="1">
            <a:spLocks noGrp="1"/>
          </p:cNvSpPr>
          <p:nvPr>
            <p:ph type="body" idx="1"/>
          </p:nvPr>
        </p:nvSpPr>
        <p:spPr>
          <a:xfrm>
            <a:off x="755650" y="5078412"/>
            <a:ext cx="6035700" cy="4799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sz="1400"/>
              <a:t>quake at 5:12 am Pacific</a:t>
            </a:r>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c155dbd98b_1_65:notes"/>
          <p:cNvSpPr>
            <a:spLocks noGrp="1" noRot="1" noChangeAspect="1"/>
          </p:cNvSpPr>
          <p:nvPr>
            <p:ph type="sldImg" idx="2"/>
          </p:nvPr>
        </p:nvSpPr>
        <p:spPr>
          <a:xfrm>
            <a:off x="519112" y="812800"/>
            <a:ext cx="6521400" cy="4008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00" name="Google Shape;200;g2c155dbd98b_1_65:notes"/>
          <p:cNvSpPr txBox="1">
            <a:spLocks noGrp="1"/>
          </p:cNvSpPr>
          <p:nvPr>
            <p:ph type="body" idx="1"/>
          </p:nvPr>
        </p:nvSpPr>
        <p:spPr>
          <a:xfrm>
            <a:off x="755650" y="5078412"/>
            <a:ext cx="6035700" cy="4799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c1cf7bb901_0_0:notes"/>
          <p:cNvSpPr>
            <a:spLocks noGrp="1" noRot="1" noChangeAspect="1"/>
          </p:cNvSpPr>
          <p:nvPr>
            <p:ph type="sldImg" idx="2"/>
          </p:nvPr>
        </p:nvSpPr>
        <p:spPr>
          <a:xfrm>
            <a:off x="519112" y="812800"/>
            <a:ext cx="6521400" cy="4008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10" name="Google Shape;210;g2c1cf7bb901_0_0:notes"/>
          <p:cNvSpPr txBox="1">
            <a:spLocks noGrp="1"/>
          </p:cNvSpPr>
          <p:nvPr>
            <p:ph type="body" idx="1"/>
          </p:nvPr>
        </p:nvSpPr>
        <p:spPr>
          <a:xfrm>
            <a:off x="755650" y="5078412"/>
            <a:ext cx="6035700" cy="47991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US" sz="1400">
                <a:solidFill>
                  <a:srgbClr val="36322D"/>
                </a:solidFill>
                <a:highlight>
                  <a:srgbClr val="FAFAFA"/>
                </a:highlight>
              </a:rPr>
              <a:t>Dr. Mary was an osteopathic physician, mainly in the Farmington area of Maine, plus a few years in Los Angeles, CA, when many Croswells relocated West. She was a Colby College grad (1896) and earned medical degrees from Tufts Univ. School of Medicine, Boston (1903) with a dozen other female physicians, and from the Pacific College of Osteopathy in Calif.</a:t>
            </a:r>
            <a:endParaRPr sz="1400">
              <a:solidFill>
                <a:srgbClr val="36322D"/>
              </a:solidFill>
              <a:highlight>
                <a:srgbClr val="FAFAFA"/>
              </a:highlight>
            </a:endParaRPr>
          </a:p>
          <a:p>
            <a:pPr marL="0" lvl="0" indent="0" algn="l" rtl="0">
              <a:lnSpc>
                <a:spcPct val="100000"/>
              </a:lnSpc>
              <a:spcBef>
                <a:spcPts val="0"/>
              </a:spcBef>
              <a:spcAft>
                <a:spcPts val="0"/>
              </a:spcAft>
              <a:buSzPts val="1400"/>
              <a:buNone/>
            </a:pPr>
            <a:r>
              <a:rPr lang="en-US" sz="1400">
                <a:solidFill>
                  <a:srgbClr val="36322D"/>
                </a:solidFill>
                <a:highlight>
                  <a:srgbClr val="FAFAFA"/>
                </a:highlight>
              </a:rPr>
              <a:t>She was highly educated and professional, the only daughter of a prominent, successful businessman. She specialized in treating women &amp; children, and diseases of the eye, ear, nose &amp; throat. Sadly, she committed suicide at age 57. Her obit. reflects the esteem with which patients regarded her: "She was very much devoted to her profession, and took a most self-sacrificing interest in her patients."</a:t>
            </a:r>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5252c13b2b_0_30:notes"/>
          <p:cNvSpPr>
            <a:spLocks noGrp="1" noRot="1" noChangeAspect="1"/>
          </p:cNvSpPr>
          <p:nvPr>
            <p:ph type="sldImg" idx="2"/>
          </p:nvPr>
        </p:nvSpPr>
        <p:spPr>
          <a:xfrm>
            <a:off x="519112" y="812800"/>
            <a:ext cx="6521400" cy="4008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21" name="Google Shape;221;g35252c13b2b_0_30:notes"/>
          <p:cNvSpPr txBox="1">
            <a:spLocks noGrp="1"/>
          </p:cNvSpPr>
          <p:nvPr>
            <p:ph type="body" idx="1"/>
          </p:nvPr>
        </p:nvSpPr>
        <p:spPr>
          <a:xfrm>
            <a:off x="755650" y="5078412"/>
            <a:ext cx="6035700" cy="4799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5252c13b2b_0_56:notes"/>
          <p:cNvSpPr>
            <a:spLocks noGrp="1" noRot="1" noChangeAspect="1"/>
          </p:cNvSpPr>
          <p:nvPr>
            <p:ph type="sldImg" idx="2"/>
          </p:nvPr>
        </p:nvSpPr>
        <p:spPr>
          <a:xfrm>
            <a:off x="519112" y="812800"/>
            <a:ext cx="6521400" cy="4008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g35252c13b2b_0_56:notes"/>
          <p:cNvSpPr txBox="1">
            <a:spLocks noGrp="1"/>
          </p:cNvSpPr>
          <p:nvPr>
            <p:ph type="body" idx="1"/>
          </p:nvPr>
        </p:nvSpPr>
        <p:spPr>
          <a:xfrm>
            <a:off x="755650" y="5078412"/>
            <a:ext cx="6035700" cy="4799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5252c13b2b_0_66:notes"/>
          <p:cNvSpPr>
            <a:spLocks noGrp="1" noRot="1" noChangeAspect="1"/>
          </p:cNvSpPr>
          <p:nvPr>
            <p:ph type="sldImg" idx="2"/>
          </p:nvPr>
        </p:nvSpPr>
        <p:spPr>
          <a:xfrm>
            <a:off x="519112" y="812800"/>
            <a:ext cx="6521400" cy="4008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42" name="Google Shape;242;g35252c13b2b_0_66:notes"/>
          <p:cNvSpPr txBox="1">
            <a:spLocks noGrp="1"/>
          </p:cNvSpPr>
          <p:nvPr>
            <p:ph type="body" idx="1"/>
          </p:nvPr>
        </p:nvSpPr>
        <p:spPr>
          <a:xfrm>
            <a:off x="755650" y="5078412"/>
            <a:ext cx="6035700" cy="4799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82ccc35c72_0_29:notes"/>
          <p:cNvSpPr>
            <a:spLocks noGrp="1" noRot="1" noChangeAspect="1"/>
          </p:cNvSpPr>
          <p:nvPr>
            <p:ph type="sldImg" idx="2"/>
          </p:nvPr>
        </p:nvSpPr>
        <p:spPr>
          <a:xfrm>
            <a:off x="519112" y="812800"/>
            <a:ext cx="6521400" cy="4008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60" name="Google Shape;260;g282ccc35c72_0_29:notes"/>
          <p:cNvSpPr txBox="1">
            <a:spLocks noGrp="1"/>
          </p:cNvSpPr>
          <p:nvPr>
            <p:ph type="body" idx="1"/>
          </p:nvPr>
        </p:nvSpPr>
        <p:spPr>
          <a:xfrm>
            <a:off x="755650" y="5078412"/>
            <a:ext cx="6035700" cy="4799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b9aa89b9a5_0_36:notes"/>
          <p:cNvSpPr>
            <a:spLocks noGrp="1" noRot="1" noChangeAspect="1"/>
          </p:cNvSpPr>
          <p:nvPr>
            <p:ph type="sldImg" idx="2"/>
          </p:nvPr>
        </p:nvSpPr>
        <p:spPr>
          <a:xfrm>
            <a:off x="519112" y="812800"/>
            <a:ext cx="6521400" cy="4008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60" name="Google Shape;60;g2b9aa89b9a5_0_36:notes"/>
          <p:cNvSpPr txBox="1">
            <a:spLocks noGrp="1"/>
          </p:cNvSpPr>
          <p:nvPr>
            <p:ph type="body" idx="1"/>
          </p:nvPr>
        </p:nvSpPr>
        <p:spPr>
          <a:xfrm>
            <a:off x="755650" y="5078412"/>
            <a:ext cx="6035700" cy="4799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b9aa89b9a5_0_86:notes"/>
          <p:cNvSpPr>
            <a:spLocks noGrp="1" noRot="1" noChangeAspect="1"/>
          </p:cNvSpPr>
          <p:nvPr>
            <p:ph type="sldImg" idx="2"/>
          </p:nvPr>
        </p:nvSpPr>
        <p:spPr>
          <a:xfrm>
            <a:off x="219075" y="812800"/>
            <a:ext cx="7121525" cy="400843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71" name="Google Shape;271;g2b9aa89b9a5_0_86:notes"/>
          <p:cNvSpPr txBox="1">
            <a:spLocks noGrp="1"/>
          </p:cNvSpPr>
          <p:nvPr>
            <p:ph type="body" idx="1"/>
          </p:nvPr>
        </p:nvSpPr>
        <p:spPr>
          <a:xfrm>
            <a:off x="755650" y="5078412"/>
            <a:ext cx="6035700" cy="4799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sz="1400">
              <a:solidFill>
                <a:schemeClr val="dk1"/>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4d8caa51b1_0_15:notes"/>
          <p:cNvSpPr>
            <a:spLocks noGrp="1" noRot="1" noChangeAspect="1"/>
          </p:cNvSpPr>
          <p:nvPr>
            <p:ph type="sldImg" idx="2"/>
          </p:nvPr>
        </p:nvSpPr>
        <p:spPr>
          <a:xfrm>
            <a:off x="519112" y="812800"/>
            <a:ext cx="6521400" cy="4008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81" name="Google Shape;281;g34d8caa51b1_0_15:notes"/>
          <p:cNvSpPr txBox="1">
            <a:spLocks noGrp="1"/>
          </p:cNvSpPr>
          <p:nvPr>
            <p:ph type="body" idx="1"/>
          </p:nvPr>
        </p:nvSpPr>
        <p:spPr>
          <a:xfrm>
            <a:off x="755650" y="5078412"/>
            <a:ext cx="6035700" cy="4799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100"/>
              <a:buNone/>
            </a:pPr>
            <a:r>
              <a:rPr lang="en-US" sz="1400">
                <a:solidFill>
                  <a:schemeClr val="dk1"/>
                </a:solidFill>
              </a:rPr>
              <a:t>Two of the clerks who handled the back-stamping of "Constitution" covers were killed when the sorting room of the Long Beach post office collapsed in the 'quake</a:t>
            </a:r>
            <a:endParaRPr sz="1400">
              <a:solidFill>
                <a:schemeClr val="dk1"/>
              </a:solidFill>
            </a:endParaRPr>
          </a:p>
          <a:p>
            <a:pPr marL="0" lvl="0" indent="0" algn="l" rtl="0">
              <a:lnSpc>
                <a:spcPct val="100000"/>
              </a:lnSpc>
              <a:spcBef>
                <a:spcPts val="0"/>
              </a:spcBef>
              <a:spcAft>
                <a:spcPts val="0"/>
              </a:spcAft>
              <a:buSzPts val="1400"/>
              <a:buNone/>
            </a:pPr>
            <a:endParaRPr sz="1400">
              <a:solidFill>
                <a:schemeClr val="dk1"/>
              </a:solidFill>
            </a:endParaRPr>
          </a:p>
          <a:p>
            <a:pPr marL="0" lvl="0" indent="0" algn="l" rtl="0">
              <a:lnSpc>
                <a:spcPct val="100000"/>
              </a:lnSpc>
              <a:spcBef>
                <a:spcPts val="0"/>
              </a:spcBef>
              <a:spcAft>
                <a:spcPts val="0"/>
              </a:spcAft>
              <a:buSzPts val="1400"/>
              <a:buNone/>
            </a:pPr>
            <a:r>
              <a:rPr lang="en-US" u="sng">
                <a:solidFill>
                  <a:schemeClr val="hlink"/>
                </a:solidFill>
                <a:hlinkClick r:id="rId3"/>
              </a:rPr>
              <a:t>https://www.ataexhibits.com/old-ironsides-encounters-the-long-beach-earthquake/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ba0c0a1a50_0_0:notes"/>
          <p:cNvSpPr>
            <a:spLocks noGrp="1" noRot="1" noChangeAspect="1"/>
          </p:cNvSpPr>
          <p:nvPr>
            <p:ph type="sldImg" idx="2"/>
          </p:nvPr>
        </p:nvSpPr>
        <p:spPr>
          <a:xfrm>
            <a:off x="519112" y="812800"/>
            <a:ext cx="6521400" cy="4008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91" name="Google Shape;291;g2ba0c0a1a50_0_0:notes"/>
          <p:cNvSpPr txBox="1">
            <a:spLocks noGrp="1"/>
          </p:cNvSpPr>
          <p:nvPr>
            <p:ph type="body" idx="1"/>
          </p:nvPr>
        </p:nvSpPr>
        <p:spPr>
          <a:xfrm>
            <a:off x="755650" y="5078412"/>
            <a:ext cx="6035700" cy="4799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sz="1400"/>
              <a:t>“Well Carl I guess we all thought our time had come. believe me there is no man or woman brave enough to go threw [sic] that with out being frightened. oh that was one of the most terrible experiences I ever went threw. but God looked after all of us altho it was worse at our end of town than it was where Bess lived. oh the terrible suffering around us just think what can happen in less than one minuet [sic]. I think the worst and first one was 50 or 55 seconds. I can not begin to describe it.”</a:t>
            </a:r>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c1cf7bb901_0_116:notes"/>
          <p:cNvSpPr>
            <a:spLocks noGrp="1" noRot="1" noChangeAspect="1"/>
          </p:cNvSpPr>
          <p:nvPr>
            <p:ph type="sldImg" idx="2"/>
          </p:nvPr>
        </p:nvSpPr>
        <p:spPr>
          <a:xfrm>
            <a:off x="519112" y="812800"/>
            <a:ext cx="6521400" cy="4008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02" name="Google Shape;302;g2c1cf7bb901_0_116:notes"/>
          <p:cNvSpPr txBox="1">
            <a:spLocks noGrp="1"/>
          </p:cNvSpPr>
          <p:nvPr>
            <p:ph type="body" idx="1"/>
          </p:nvPr>
        </p:nvSpPr>
        <p:spPr>
          <a:xfrm>
            <a:off x="755650" y="5078412"/>
            <a:ext cx="6035700" cy="4799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sz="1400"/>
              <a:t>“Well Carl I guess we all thought our time had come. believe me there is no man or woman brave enough to go threw [sic] that with out being frightened. oh that was one of the most terrible experiences I ever went threw. but God looked after all of us altho it was worse at our end of town than it was where Bess lived. oh the terrible suffering around us just think what can happen in less than one minuet [sic]. I think the worst and first one was 50 or 55 seconds. I can not begin to describe it.”</a:t>
            </a:r>
            <a:endParaRPr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c1cf7bb901_0_106:notes"/>
          <p:cNvSpPr>
            <a:spLocks noGrp="1" noRot="1" noChangeAspect="1"/>
          </p:cNvSpPr>
          <p:nvPr>
            <p:ph type="sldImg" idx="2"/>
          </p:nvPr>
        </p:nvSpPr>
        <p:spPr>
          <a:xfrm>
            <a:off x="519112" y="812800"/>
            <a:ext cx="6521400" cy="4008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15" name="Google Shape;315;g2c1cf7bb901_0_106:notes"/>
          <p:cNvSpPr txBox="1">
            <a:spLocks noGrp="1"/>
          </p:cNvSpPr>
          <p:nvPr>
            <p:ph type="body" idx="1"/>
          </p:nvPr>
        </p:nvSpPr>
        <p:spPr>
          <a:xfrm>
            <a:off x="755650" y="5078412"/>
            <a:ext cx="6035700" cy="4799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sz="1400"/>
              <a:t>“Well Carl I guess we all thought our time had come. believe me there is no man or woman brave enough to go threw [sic] that with out being frightened. oh that was one of the most terrible experiences I ever went threw. but God looked after all of us altho it was worse at our end of town than it was where Bess lived. oh the terrible suffering around us just think what can happen in less than one minuet [sic]. I think the worst and first one was 50 or 55 seconds. I can not begin to describe it.”</a:t>
            </a:r>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c1cf7bb901_0_132:notes"/>
          <p:cNvSpPr>
            <a:spLocks noGrp="1" noRot="1" noChangeAspect="1"/>
          </p:cNvSpPr>
          <p:nvPr>
            <p:ph type="sldImg" idx="2"/>
          </p:nvPr>
        </p:nvSpPr>
        <p:spPr>
          <a:xfrm>
            <a:off x="519112" y="812800"/>
            <a:ext cx="6521400" cy="4008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23" name="Google Shape;323;g2c1cf7bb901_0_132:notes"/>
          <p:cNvSpPr txBox="1">
            <a:spLocks noGrp="1"/>
          </p:cNvSpPr>
          <p:nvPr>
            <p:ph type="body" idx="1"/>
          </p:nvPr>
        </p:nvSpPr>
        <p:spPr>
          <a:xfrm>
            <a:off x="755650" y="5078412"/>
            <a:ext cx="6035700" cy="4799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4d8caa51b1_0_0:notes"/>
          <p:cNvSpPr>
            <a:spLocks noGrp="1" noRot="1" noChangeAspect="1"/>
          </p:cNvSpPr>
          <p:nvPr>
            <p:ph type="sldImg" idx="2"/>
          </p:nvPr>
        </p:nvSpPr>
        <p:spPr>
          <a:xfrm>
            <a:off x="519112" y="812800"/>
            <a:ext cx="6521400" cy="4008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33" name="Google Shape;333;g34d8caa51b1_0_0:notes"/>
          <p:cNvSpPr txBox="1">
            <a:spLocks noGrp="1"/>
          </p:cNvSpPr>
          <p:nvPr>
            <p:ph type="body" idx="1"/>
          </p:nvPr>
        </p:nvSpPr>
        <p:spPr>
          <a:xfrm>
            <a:off x="755650" y="5078412"/>
            <a:ext cx="6035700" cy="4799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sz="1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c23f5c4069_0_4:notes"/>
          <p:cNvSpPr>
            <a:spLocks noGrp="1" noRot="1" noChangeAspect="1"/>
          </p:cNvSpPr>
          <p:nvPr>
            <p:ph type="sldImg" idx="2"/>
          </p:nvPr>
        </p:nvSpPr>
        <p:spPr>
          <a:xfrm>
            <a:off x="519112" y="812800"/>
            <a:ext cx="6521400" cy="4008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47" name="Google Shape;347;g2c23f5c4069_0_4:notes"/>
          <p:cNvSpPr txBox="1">
            <a:spLocks noGrp="1"/>
          </p:cNvSpPr>
          <p:nvPr>
            <p:ph type="body" idx="1"/>
          </p:nvPr>
        </p:nvSpPr>
        <p:spPr>
          <a:xfrm>
            <a:off x="755650" y="5078412"/>
            <a:ext cx="6035700" cy="4799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sz="14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4d8caa51b1_0_85:notes"/>
          <p:cNvSpPr>
            <a:spLocks noGrp="1" noRot="1" noChangeAspect="1"/>
          </p:cNvSpPr>
          <p:nvPr>
            <p:ph type="sldImg" idx="2"/>
          </p:nvPr>
        </p:nvSpPr>
        <p:spPr>
          <a:xfrm>
            <a:off x="219075" y="812800"/>
            <a:ext cx="7121525" cy="400843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65" name="Google Shape;365;g34d8caa51b1_0_85:notes"/>
          <p:cNvSpPr txBox="1">
            <a:spLocks noGrp="1"/>
          </p:cNvSpPr>
          <p:nvPr>
            <p:ph type="body" idx="1"/>
          </p:nvPr>
        </p:nvSpPr>
        <p:spPr>
          <a:xfrm>
            <a:off x="755650" y="5078412"/>
            <a:ext cx="6035700" cy="4799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4d8caa51b1_0_53:notes"/>
          <p:cNvSpPr>
            <a:spLocks noGrp="1" noRot="1" noChangeAspect="1"/>
          </p:cNvSpPr>
          <p:nvPr>
            <p:ph type="sldImg" idx="2"/>
          </p:nvPr>
        </p:nvSpPr>
        <p:spPr>
          <a:xfrm>
            <a:off x="519112" y="812800"/>
            <a:ext cx="6521400" cy="4008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80" name="Google Shape;380;g34d8caa51b1_0_53:notes"/>
          <p:cNvSpPr txBox="1">
            <a:spLocks noGrp="1"/>
          </p:cNvSpPr>
          <p:nvPr>
            <p:ph type="body" idx="1"/>
          </p:nvPr>
        </p:nvSpPr>
        <p:spPr>
          <a:xfrm>
            <a:off x="755650" y="5078412"/>
            <a:ext cx="6035700" cy="47991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SzPts val="1100"/>
              <a:buNone/>
            </a:pPr>
            <a:endParaRPr sz="1400">
              <a:solidFill>
                <a:schemeClr val="dk1"/>
              </a:solidFill>
            </a:endParaRPr>
          </a:p>
          <a:p>
            <a:pPr marL="0" lvl="0" indent="0" algn="l" rtl="0">
              <a:spcBef>
                <a:spcPts val="0"/>
              </a:spcBef>
              <a:spcAft>
                <a:spcPts val="0"/>
              </a:spcAft>
              <a:buSzPts val="1100"/>
              <a:buNone/>
            </a:pPr>
            <a:r>
              <a:rPr lang="en-US" sz="1400">
                <a:solidFill>
                  <a:schemeClr val="dk1"/>
                </a:solidFill>
              </a:rPr>
              <a:t>"San Francisco Bay Area Earthquake. The earth shook at exactly 5:04 p.m. on October 17, 1989 just before the start of the third game of the World Series between the Giants and the A’s. The earthquake measured 7.1 on the Richter scale. While 95% of The City escaped serious damage, the Marina District, on landfill, suffered the most destruction. Also shown are the collapsed 880 Freeway and the 50-foot section of the Bay Bridge that collapsed. The bridge was repaired in record time, and reopened one month later."</a:t>
            </a:r>
            <a:endParaRPr sz="1400">
              <a:solidFill>
                <a:schemeClr val="dk1"/>
              </a:solidFill>
            </a:endParaRPr>
          </a:p>
          <a:p>
            <a:pPr marL="0" lvl="0" indent="0" algn="l" rtl="0">
              <a:spcBef>
                <a:spcPts val="0"/>
              </a:spcBef>
              <a:spcAft>
                <a:spcPts val="0"/>
              </a:spcAft>
              <a:buSzPts val="1100"/>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US" sz="1400">
                <a:solidFill>
                  <a:schemeClr val="dk1"/>
                </a:solidFill>
              </a:rPr>
              <a:t>Bashers blast Giants. </a:t>
            </a:r>
            <a:endParaRPr sz="1400">
              <a:solidFill>
                <a:schemeClr val="dk1"/>
              </a:solidFill>
            </a:endParaRPr>
          </a:p>
          <a:p>
            <a:pPr marL="0" lvl="0" indent="0" algn="l" rtl="0">
              <a:spcBef>
                <a:spcPts val="0"/>
              </a:spcBef>
              <a:spcAft>
                <a:spcPts val="0"/>
              </a:spcAft>
              <a:buClr>
                <a:schemeClr val="dk1"/>
              </a:buClr>
              <a:buSzPts val="1100"/>
              <a:buFont typeface="Arial"/>
              <a:buNone/>
            </a:pPr>
            <a:r>
              <a:rPr lang="en-US" sz="1400">
                <a:solidFill>
                  <a:schemeClr val="dk1"/>
                </a:solidFill>
              </a:rPr>
              <a:t>After an 11-day delay, Game 3 of the 1989 World Series resumed on October 28. The Athletic' Bay Bombers, hitting as if they had played just yesterday, responded with an awesome display of earth-shaking slugging to knock out the Giants 13-7. Dave Henderson, Jose Canseco and Carney Lansford each had three hits, and totalled four runs and nine RBIs among them. Henderson almost had three homers, but his first inning drive bounced off the top of the right field fence for a two-run double. With Tony Phillips also adding a home run, the A's equalled the record of five in one game set by the mighty 1928 New York Yankees. Throw in the Giants' two homers and the two teams set a mark for home runs in one game. </a:t>
            </a:r>
            <a:endParaRPr sz="1400">
              <a:solidFill>
                <a:schemeClr val="dk1"/>
              </a:solidFill>
            </a:endParaRPr>
          </a:p>
          <a:p>
            <a:pPr marL="0" lvl="0" indent="0" algn="l" rtl="0">
              <a:spcBef>
                <a:spcPts val="0"/>
              </a:spcBef>
              <a:spcAft>
                <a:spcPts val="0"/>
              </a:spcAft>
              <a:buClr>
                <a:schemeClr val="dk1"/>
              </a:buClr>
              <a:buSzPts val="1100"/>
              <a:buFont typeface="Arial"/>
              <a:buNone/>
            </a:pPr>
            <a:r>
              <a:rPr lang="en-US" sz="1400">
                <a:solidFill>
                  <a:schemeClr val="dk1"/>
                </a:solidFill>
              </a:rPr>
              <a:t>Dave Stewart, the Series MVP, became the first pitcher to win two playoff games and two World Series games in the same year when he held the Giants to five hits and three runs in seven innings, striking out eight. After he left, the Giants scored four runs in the ninth as Bill Bathe tied a record with a three-run pinch-hit homer in his first World Series at bat.</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b9aa89b9a5_0_53:notes"/>
          <p:cNvSpPr>
            <a:spLocks noGrp="1" noRot="1" noChangeAspect="1"/>
          </p:cNvSpPr>
          <p:nvPr>
            <p:ph type="sldImg" idx="2"/>
          </p:nvPr>
        </p:nvSpPr>
        <p:spPr>
          <a:xfrm>
            <a:off x="519112" y="812800"/>
            <a:ext cx="6521400" cy="4008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68" name="Google Shape;68;g2b9aa89b9a5_0_53:notes"/>
          <p:cNvSpPr txBox="1">
            <a:spLocks noGrp="1"/>
          </p:cNvSpPr>
          <p:nvPr>
            <p:ph type="body" idx="1"/>
          </p:nvPr>
        </p:nvSpPr>
        <p:spPr>
          <a:xfrm>
            <a:off x="755650" y="5078412"/>
            <a:ext cx="6035700" cy="4799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34fb3d0ab9a_0_10:notes"/>
          <p:cNvSpPr>
            <a:spLocks noGrp="1" noRot="1" noChangeAspect="1"/>
          </p:cNvSpPr>
          <p:nvPr>
            <p:ph type="sldImg" idx="2"/>
          </p:nvPr>
        </p:nvSpPr>
        <p:spPr>
          <a:xfrm>
            <a:off x="519112" y="812800"/>
            <a:ext cx="6521400" cy="4008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93" name="Google Shape;393;g34fb3d0ab9a_0_10:notes"/>
          <p:cNvSpPr txBox="1">
            <a:spLocks noGrp="1"/>
          </p:cNvSpPr>
          <p:nvPr>
            <p:ph type="body" idx="1"/>
          </p:nvPr>
        </p:nvSpPr>
        <p:spPr>
          <a:xfrm>
            <a:off x="755650" y="5078412"/>
            <a:ext cx="6035700" cy="4799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4fb3d0ab9a_0_24:notes"/>
          <p:cNvSpPr>
            <a:spLocks noGrp="1" noRot="1" noChangeAspect="1"/>
          </p:cNvSpPr>
          <p:nvPr>
            <p:ph type="sldImg" idx="2"/>
          </p:nvPr>
        </p:nvSpPr>
        <p:spPr>
          <a:xfrm>
            <a:off x="519112" y="812800"/>
            <a:ext cx="6521400" cy="4008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05" name="Google Shape;405;g34fb3d0ab9a_0_24:notes"/>
          <p:cNvSpPr txBox="1">
            <a:spLocks noGrp="1"/>
          </p:cNvSpPr>
          <p:nvPr>
            <p:ph type="body" idx="1"/>
          </p:nvPr>
        </p:nvSpPr>
        <p:spPr>
          <a:xfrm>
            <a:off x="755650" y="5078412"/>
            <a:ext cx="6035700" cy="4799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c100932d18_0_65:notes"/>
          <p:cNvSpPr>
            <a:spLocks noGrp="1" noRot="1" noChangeAspect="1"/>
          </p:cNvSpPr>
          <p:nvPr>
            <p:ph type="sldImg" idx="2"/>
          </p:nvPr>
        </p:nvSpPr>
        <p:spPr>
          <a:xfrm>
            <a:off x="519112" y="812800"/>
            <a:ext cx="6521400" cy="4008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81" name="Google Shape;81;g2c100932d18_0_65:notes"/>
          <p:cNvSpPr txBox="1">
            <a:spLocks noGrp="1"/>
          </p:cNvSpPr>
          <p:nvPr>
            <p:ph type="body" idx="1"/>
          </p:nvPr>
        </p:nvSpPr>
        <p:spPr>
          <a:xfrm>
            <a:off x="755650" y="5078412"/>
            <a:ext cx="6035700" cy="4799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sz="1400"/>
              <a:t>https://earthquake.usgs.gov/earthquakes/search/</a:t>
            </a:r>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5:notes"/>
          <p:cNvSpPr>
            <a:spLocks noGrp="1" noRot="1" noChangeAspect="1"/>
          </p:cNvSpPr>
          <p:nvPr>
            <p:ph type="sldImg" idx="2"/>
          </p:nvPr>
        </p:nvSpPr>
        <p:spPr>
          <a:xfrm>
            <a:off x="519112" y="812800"/>
            <a:ext cx="6521450" cy="4008437"/>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94" name="Google Shape;94;p5:notes"/>
          <p:cNvSpPr txBox="1">
            <a:spLocks noGrp="1"/>
          </p:cNvSpPr>
          <p:nvPr>
            <p:ph type="body" idx="1"/>
          </p:nvPr>
        </p:nvSpPr>
        <p:spPr>
          <a:xfrm>
            <a:off x="755650" y="5078412"/>
            <a:ext cx="6035675" cy="479901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c100932d18_0_47:notes"/>
          <p:cNvSpPr>
            <a:spLocks noGrp="1" noRot="1" noChangeAspect="1"/>
          </p:cNvSpPr>
          <p:nvPr>
            <p:ph type="sldImg" idx="2"/>
          </p:nvPr>
        </p:nvSpPr>
        <p:spPr>
          <a:xfrm>
            <a:off x="519112" y="812800"/>
            <a:ext cx="6521400" cy="4008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07" name="Google Shape;107;g2c100932d18_0_47:notes"/>
          <p:cNvSpPr txBox="1">
            <a:spLocks noGrp="1"/>
          </p:cNvSpPr>
          <p:nvPr>
            <p:ph type="body" idx="1"/>
          </p:nvPr>
        </p:nvSpPr>
        <p:spPr>
          <a:xfrm>
            <a:off x="755650" y="5078412"/>
            <a:ext cx="6035700" cy="4799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sz="1400"/>
              <a:t>stamps from outside the U.S. not integrated into all the statistics to follow</a:t>
            </a:r>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a:extLst>
            <a:ext uri="{FF2B5EF4-FFF2-40B4-BE49-F238E27FC236}">
              <a16:creationId xmlns:a16="http://schemas.microsoft.com/office/drawing/2014/main" id="{EFD5E539-0D6F-2C3A-224D-038FD2A705D7}"/>
            </a:ext>
          </a:extLst>
        </p:cNvPr>
        <p:cNvGrpSpPr/>
        <p:nvPr/>
      </p:nvGrpSpPr>
      <p:grpSpPr>
        <a:xfrm>
          <a:off x="0" y="0"/>
          <a:ext cx="0" cy="0"/>
          <a:chOff x="0" y="0"/>
          <a:chExt cx="0" cy="0"/>
        </a:xfrm>
      </p:grpSpPr>
      <p:sp>
        <p:nvSpPr>
          <p:cNvPr id="115" name="Google Shape;115;g2b9aa89b9a5_0_106:notes">
            <a:extLst>
              <a:ext uri="{FF2B5EF4-FFF2-40B4-BE49-F238E27FC236}">
                <a16:creationId xmlns:a16="http://schemas.microsoft.com/office/drawing/2014/main" id="{8E5E8B9A-C9A4-DD12-EB8A-B9861105042B}"/>
              </a:ext>
            </a:extLst>
          </p:cNvPr>
          <p:cNvSpPr>
            <a:spLocks noGrp="1" noRot="1" noChangeAspect="1"/>
          </p:cNvSpPr>
          <p:nvPr>
            <p:ph type="sldImg" idx="2"/>
          </p:nvPr>
        </p:nvSpPr>
        <p:spPr>
          <a:xfrm>
            <a:off x="219075" y="812800"/>
            <a:ext cx="7121525" cy="400843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16" name="Google Shape;116;g2b9aa89b9a5_0_106:notes">
            <a:extLst>
              <a:ext uri="{FF2B5EF4-FFF2-40B4-BE49-F238E27FC236}">
                <a16:creationId xmlns:a16="http://schemas.microsoft.com/office/drawing/2014/main" id="{72A5CFA6-457B-AFB2-5568-F629ED024130}"/>
              </a:ext>
            </a:extLst>
          </p:cNvPr>
          <p:cNvSpPr txBox="1">
            <a:spLocks noGrp="1"/>
          </p:cNvSpPr>
          <p:nvPr>
            <p:ph type="body" idx="1"/>
          </p:nvPr>
        </p:nvSpPr>
        <p:spPr>
          <a:xfrm>
            <a:off x="755650" y="5078412"/>
            <a:ext cx="6035700" cy="4799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sz="1400"/>
              <a:t>https://en.wikipedia.org/wiki/List_of_earthquakes_in_the_United_States</a:t>
            </a:r>
            <a:endParaRPr sz="1400"/>
          </a:p>
        </p:txBody>
      </p:sp>
    </p:spTree>
    <p:extLst>
      <p:ext uri="{BB962C8B-B14F-4D97-AF65-F5344CB8AC3E}">
        <p14:creationId xmlns:p14="http://schemas.microsoft.com/office/powerpoint/2010/main" val="2743349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82ccc35c72_0_23:notes"/>
          <p:cNvSpPr>
            <a:spLocks noGrp="1" noRot="1" noChangeAspect="1"/>
          </p:cNvSpPr>
          <p:nvPr>
            <p:ph type="sldImg" idx="2"/>
          </p:nvPr>
        </p:nvSpPr>
        <p:spPr>
          <a:xfrm>
            <a:off x="519112" y="812800"/>
            <a:ext cx="6521400" cy="4008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25" name="Google Shape;125;g282ccc35c72_0_23:notes"/>
          <p:cNvSpPr txBox="1">
            <a:spLocks noGrp="1"/>
          </p:cNvSpPr>
          <p:nvPr>
            <p:ph type="body" idx="1"/>
          </p:nvPr>
        </p:nvSpPr>
        <p:spPr>
          <a:xfrm>
            <a:off x="755650" y="5078412"/>
            <a:ext cx="6035700" cy="4799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c100932d18_0_85:notes"/>
          <p:cNvSpPr>
            <a:spLocks noGrp="1" noRot="1" noChangeAspect="1"/>
          </p:cNvSpPr>
          <p:nvPr>
            <p:ph type="sldImg" idx="2"/>
          </p:nvPr>
        </p:nvSpPr>
        <p:spPr>
          <a:xfrm>
            <a:off x="219075" y="812800"/>
            <a:ext cx="7121525" cy="400843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36" name="Google Shape;136;g2c100932d18_0_85:notes"/>
          <p:cNvSpPr txBox="1">
            <a:spLocks noGrp="1"/>
          </p:cNvSpPr>
          <p:nvPr>
            <p:ph type="body" idx="1"/>
          </p:nvPr>
        </p:nvSpPr>
        <p:spPr>
          <a:xfrm>
            <a:off x="755650" y="5078412"/>
            <a:ext cx="6035700" cy="4799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Old English Money</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a:t>Please note: We have mainly written about England, as that is the country within the UK where our students live. We would be very happy for schools and visitors to send us information we can add to our website on Wales and Scotland.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After the Norman Conquest in 1066, the pound was divided into twenty shillings or 240 pennies. It remained so until decimalization on 15 February 1971, when the pound was divided up as it is still done today.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Before 1971 money was divided into:</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pounds (£ or l )</a:t>
            </a:r>
            <a:endParaRPr/>
          </a:p>
          <a:p>
            <a:pPr marL="0" lvl="0" indent="0" algn="l" rtl="0">
              <a:lnSpc>
                <a:spcPct val="100000"/>
              </a:lnSpc>
              <a:spcBef>
                <a:spcPts val="0"/>
              </a:spcBef>
              <a:spcAft>
                <a:spcPts val="0"/>
              </a:spcAft>
              <a:buSzPts val="1400"/>
              <a:buNone/>
            </a:pPr>
            <a:r>
              <a:rPr lang="en-US"/>
              <a:t>shillings (s. or /-) and</a:t>
            </a:r>
            <a:endParaRPr/>
          </a:p>
          <a:p>
            <a:pPr marL="0" lvl="0" indent="0" algn="l" rtl="0">
              <a:lnSpc>
                <a:spcPct val="100000"/>
              </a:lnSpc>
              <a:spcBef>
                <a:spcPts val="0"/>
              </a:spcBef>
              <a:spcAft>
                <a:spcPts val="0"/>
              </a:spcAft>
              <a:buSzPts val="1400"/>
              <a:buNone/>
            </a:pPr>
            <a:r>
              <a:rPr lang="en-US"/>
              <a:t>pennies (d.)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Nicaragua souvenir sheet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Overprint of Nic. 1959 stamp for 150th Lincoln birthday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layout with centered title and subtitle placeholders" type="title">
  <p:cSld name="TITLE">
    <p:spTree>
      <p:nvGrpSpPr>
        <p:cNvPr id="1" name="Shape 40"/>
        <p:cNvGrpSpPr/>
        <p:nvPr/>
      </p:nvGrpSpPr>
      <p:grpSpPr>
        <a:xfrm>
          <a:off x="0" y="0"/>
          <a:ext cx="0" cy="0"/>
          <a:chOff x="0" y="0"/>
          <a:chExt cx="0" cy="0"/>
        </a:xfrm>
      </p:grpSpPr>
      <p:sp>
        <p:nvSpPr>
          <p:cNvPr id="41" name="Google Shape;41;p2"/>
          <p:cNvSpPr txBox="1">
            <a:spLocks noGrp="1"/>
          </p:cNvSpPr>
          <p:nvPr>
            <p:ph type="ctrTitle"/>
          </p:nvPr>
        </p:nvSpPr>
        <p:spPr>
          <a:xfrm>
            <a:off x="685800" y="2130425"/>
            <a:ext cx="7772400" cy="1470025"/>
          </a:xfrm>
          <a:prstGeom prst="rect">
            <a:avLst/>
          </a:prstGeom>
          <a:noFill/>
          <a:ln>
            <a:noFill/>
          </a:ln>
        </p:spPr>
        <p:txBody>
          <a:bodyPr spcFirstLastPara="1" wrap="square" lIns="0" tIns="0" rIns="0" bIns="0" anchor="ctr" anchorCtr="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a:endParaRPr/>
          </a:p>
        </p:txBody>
      </p:sp>
      <p:sp>
        <p:nvSpPr>
          <p:cNvPr id="42" name="Google Shape;42;p2"/>
          <p:cNvSpPr txBox="1">
            <a:spLocks noGrp="1"/>
          </p:cNvSpPr>
          <p:nvPr>
            <p:ph type="subTitle" idx="1"/>
          </p:nvPr>
        </p:nvSpPr>
        <p:spPr>
          <a:xfrm>
            <a:off x="1371600" y="3886200"/>
            <a:ext cx="6400800" cy="1752600"/>
          </a:xfrm>
          <a:prstGeom prst="rect">
            <a:avLst/>
          </a:prstGeom>
          <a:noFill/>
          <a:ln>
            <a:noFill/>
          </a:ln>
        </p:spPr>
        <p:txBody>
          <a:bodyPr spcFirstLastPara="1" wrap="square" lIns="0" tIns="28425" rIns="0" bIns="0" anchor="t" anchorCtr="0">
            <a:noAutofit/>
          </a:bodyPr>
          <a:lstStyle>
            <a:lvl1pPr lvl="0" algn="l">
              <a:lnSpc>
                <a:spcPct val="93000"/>
              </a:lnSpc>
              <a:spcBef>
                <a:spcPts val="1400"/>
              </a:spcBef>
              <a:spcAft>
                <a:spcPts val="0"/>
              </a:spcAft>
              <a:buSzPts val="1400"/>
              <a:buNone/>
              <a:defRPr/>
            </a:lvl1pPr>
            <a:lvl2pPr lvl="1" algn="l">
              <a:lnSpc>
                <a:spcPct val="93000"/>
              </a:lnSpc>
              <a:spcBef>
                <a:spcPts val="1100"/>
              </a:spcBef>
              <a:spcAft>
                <a:spcPts val="0"/>
              </a:spcAft>
              <a:buSzPts val="1400"/>
              <a:buNone/>
              <a:defRPr/>
            </a:lvl2pPr>
            <a:lvl3pPr lvl="2" algn="l">
              <a:lnSpc>
                <a:spcPct val="93000"/>
              </a:lnSpc>
              <a:spcBef>
                <a:spcPts val="800"/>
              </a:spcBef>
              <a:spcAft>
                <a:spcPts val="0"/>
              </a:spcAft>
              <a:buSzPts val="1400"/>
              <a:buNone/>
              <a:defRPr/>
            </a:lvl3pPr>
            <a:lvl4pPr lvl="3" algn="l">
              <a:lnSpc>
                <a:spcPct val="93000"/>
              </a:lnSpc>
              <a:spcBef>
                <a:spcPts val="500"/>
              </a:spcBef>
              <a:spcAft>
                <a:spcPts val="0"/>
              </a:spcAft>
              <a:buSzPts val="1400"/>
              <a:buNone/>
              <a:defRPr/>
            </a:lvl4pPr>
            <a:lvl5pPr lvl="4" algn="l">
              <a:lnSpc>
                <a:spcPct val="93000"/>
              </a:lnSpc>
              <a:spcBef>
                <a:spcPts val="200"/>
              </a:spcBef>
              <a:spcAft>
                <a:spcPts val="0"/>
              </a:spcAft>
              <a:buSzPts val="1400"/>
              <a:buNone/>
              <a:defRPr/>
            </a:lvl5pPr>
            <a:lvl6pPr lvl="5" algn="l">
              <a:lnSpc>
                <a:spcPct val="93000"/>
              </a:lnSpc>
              <a:spcBef>
                <a:spcPts val="200"/>
              </a:spcBef>
              <a:spcAft>
                <a:spcPts val="0"/>
              </a:spcAft>
              <a:buSzPts val="1400"/>
              <a:buNone/>
              <a:defRPr/>
            </a:lvl6pPr>
            <a:lvl7pPr lvl="6" algn="l">
              <a:lnSpc>
                <a:spcPct val="93000"/>
              </a:lnSpc>
              <a:spcBef>
                <a:spcPts val="200"/>
              </a:spcBef>
              <a:spcAft>
                <a:spcPts val="0"/>
              </a:spcAft>
              <a:buSzPts val="1400"/>
              <a:buNone/>
              <a:defRPr/>
            </a:lvl7pPr>
            <a:lvl8pPr lvl="7" algn="l">
              <a:lnSpc>
                <a:spcPct val="93000"/>
              </a:lnSpc>
              <a:spcBef>
                <a:spcPts val="200"/>
              </a:spcBef>
              <a:spcAft>
                <a:spcPts val="0"/>
              </a:spcAft>
              <a:buSzPts val="1400"/>
              <a:buNone/>
              <a:defRPr/>
            </a:lvl8pPr>
            <a:lvl9pPr lvl="8" algn="l">
              <a:lnSpc>
                <a:spcPct val="93000"/>
              </a:lnSpc>
              <a:spcBef>
                <a:spcPts val="200"/>
              </a:spcBef>
              <a:spcAft>
                <a:spcPts val="0"/>
              </a:spcAft>
              <a:buSzPts val="1400"/>
              <a:buNone/>
              <a:defRPr/>
            </a:lvl9pPr>
          </a:lstStyle>
          <a:p>
            <a:endParaRPr/>
          </a:p>
        </p:txBody>
      </p:sp>
      <p:sp>
        <p:nvSpPr>
          <p:cNvPr id="43" name="Google Shape;43;p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 name="Google Shape;44;p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5" name="Google Shape;45;p2"/>
          <p:cNvSpPr txBox="1">
            <a:spLocks noGrp="1"/>
          </p:cNvSpPr>
          <p:nvPr>
            <p:ph type="sldNum" idx="12"/>
          </p:nvPr>
        </p:nvSpPr>
        <p:spPr>
          <a:xfrm>
            <a:off x="7224712" y="5164137"/>
            <a:ext cx="2305050" cy="347662"/>
          </a:xfrm>
          <a:prstGeom prst="rect">
            <a:avLst/>
          </a:prstGeom>
          <a:noFill/>
          <a:ln>
            <a:noFill/>
          </a:ln>
        </p:spPr>
        <p:txBody>
          <a:bodyPr spcFirstLastPara="1" wrap="square" lIns="0" tIns="0" rIns="0" bIns="0" anchor="t" anchorCtr="0">
            <a:noAutofit/>
          </a:bodyPr>
          <a:lstStyle>
            <a:lvl1pPr marL="0" marR="0" lvl="0" indent="0" algn="r">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L="0" marR="0" lvl="1" indent="0" algn="r">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2pPr>
            <a:lvl3pPr marL="0" marR="0" lvl="2" indent="0" algn="r">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3pPr>
            <a:lvl4pPr marL="0" marR="0" lvl="3" indent="0" algn="r">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4pPr>
            <a:lvl5pPr marL="0" marR="0" lvl="4" indent="0" algn="r">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5pPr>
            <a:lvl6pPr marL="0" marR="0" lvl="5" indent="0" algn="r">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6pPr>
            <a:lvl7pPr marL="0" marR="0" lvl="6" indent="0" algn="r">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7pPr>
            <a:lvl8pPr marL="0" marR="0" lvl="7" indent="0" algn="r">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8pPr>
            <a:lvl9pPr marL="0" marR="0" lvl="8" indent="0" algn="r">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DDE8CB"/>
            </a:gs>
            <a:gs pos="100000">
              <a:srgbClr val="FFD7D7"/>
            </a:gs>
          </a:gsLst>
          <a:lin ang="3600000" scaled="0"/>
        </a:gradFill>
        <a:effectLst/>
      </p:bgPr>
    </p:bg>
    <p:spTree>
      <p:nvGrpSpPr>
        <p:cNvPr id="1" name="Shape 36"/>
        <p:cNvGrpSpPr/>
        <p:nvPr/>
      </p:nvGrpSpPr>
      <p:grpSpPr>
        <a:xfrm>
          <a:off x="0" y="0"/>
          <a:ext cx="0" cy="0"/>
          <a:chOff x="0" y="0"/>
          <a:chExt cx="0" cy="0"/>
        </a:xfrm>
      </p:grpSpPr>
      <p:sp>
        <p:nvSpPr>
          <p:cNvPr id="37" name="Google Shape;37;p1"/>
          <p:cNvSpPr txBox="1">
            <a:spLocks noGrp="1"/>
          </p:cNvSpPr>
          <p:nvPr>
            <p:ph type="title"/>
          </p:nvPr>
        </p:nvSpPr>
        <p:spPr>
          <a:xfrm>
            <a:off x="503237" y="225425"/>
            <a:ext cx="9024937" cy="903287"/>
          </a:xfrm>
          <a:prstGeom prst="rect">
            <a:avLst/>
          </a:prstGeom>
          <a:noFill/>
          <a:ln>
            <a:noFill/>
          </a:ln>
        </p:spPr>
        <p:txBody>
          <a:bodyPr spcFirstLastPara="1" wrap="square" lIns="0" tIns="0" rIns="0" bIns="0" anchor="ctr" anchorCtr="0">
            <a:noAutofit/>
          </a:bodyPr>
          <a:lstStyle>
            <a:lvl1pPr marR="0" lvl="0" algn="ctr" rtl="0">
              <a:lnSpc>
                <a:spcPct val="93000"/>
              </a:lnSpc>
              <a:spcBef>
                <a:spcPts val="0"/>
              </a:spcBef>
              <a:spcAft>
                <a:spcPts val="0"/>
              </a:spcAft>
              <a:buClr>
                <a:srgbClr val="000000"/>
              </a:buClr>
              <a:buSzPts val="1400"/>
              <a:buFont typeface="Arial"/>
              <a:buNone/>
              <a:defRPr sz="4700" b="0" i="0" u="none" strike="noStrike" cap="none">
                <a:solidFill>
                  <a:srgbClr val="000000"/>
                </a:solidFill>
                <a:latin typeface="Arial"/>
                <a:ea typeface="Arial"/>
                <a:cs typeface="Arial"/>
                <a:sym typeface="Arial"/>
              </a:defRPr>
            </a:lvl1pPr>
            <a:lvl2pPr marR="0" lvl="1" algn="ctr" rtl="0">
              <a:lnSpc>
                <a:spcPct val="93000"/>
              </a:lnSpc>
              <a:spcBef>
                <a:spcPts val="0"/>
              </a:spcBef>
              <a:spcAft>
                <a:spcPts val="0"/>
              </a:spcAft>
              <a:buClr>
                <a:srgbClr val="000000"/>
              </a:buClr>
              <a:buSzPts val="1400"/>
              <a:buFont typeface="Arial"/>
              <a:buNone/>
              <a:defRPr sz="4700" b="0" i="0" u="none" strike="noStrike" cap="none">
                <a:solidFill>
                  <a:srgbClr val="000000"/>
                </a:solidFill>
                <a:latin typeface="Arial"/>
                <a:ea typeface="Arial"/>
                <a:cs typeface="Arial"/>
                <a:sym typeface="Arial"/>
              </a:defRPr>
            </a:lvl2pPr>
            <a:lvl3pPr marR="0" lvl="2" algn="ctr" rtl="0">
              <a:lnSpc>
                <a:spcPct val="93000"/>
              </a:lnSpc>
              <a:spcBef>
                <a:spcPts val="0"/>
              </a:spcBef>
              <a:spcAft>
                <a:spcPts val="0"/>
              </a:spcAft>
              <a:buClr>
                <a:srgbClr val="000000"/>
              </a:buClr>
              <a:buSzPts val="1400"/>
              <a:buFont typeface="Arial"/>
              <a:buNone/>
              <a:defRPr sz="4700" b="0" i="0" u="none" strike="noStrike" cap="none">
                <a:solidFill>
                  <a:srgbClr val="000000"/>
                </a:solidFill>
                <a:latin typeface="Arial"/>
                <a:ea typeface="Arial"/>
                <a:cs typeface="Arial"/>
                <a:sym typeface="Arial"/>
              </a:defRPr>
            </a:lvl3pPr>
            <a:lvl4pPr marR="0" lvl="3" algn="ctr" rtl="0">
              <a:lnSpc>
                <a:spcPct val="93000"/>
              </a:lnSpc>
              <a:spcBef>
                <a:spcPts val="0"/>
              </a:spcBef>
              <a:spcAft>
                <a:spcPts val="0"/>
              </a:spcAft>
              <a:buClr>
                <a:srgbClr val="000000"/>
              </a:buClr>
              <a:buSzPts val="1400"/>
              <a:buFont typeface="Arial"/>
              <a:buNone/>
              <a:defRPr sz="4700" b="0" i="0" u="none" strike="noStrike" cap="none">
                <a:solidFill>
                  <a:srgbClr val="000000"/>
                </a:solidFill>
                <a:latin typeface="Arial"/>
                <a:ea typeface="Arial"/>
                <a:cs typeface="Arial"/>
                <a:sym typeface="Arial"/>
              </a:defRPr>
            </a:lvl4pPr>
            <a:lvl5pPr marR="0" lvl="4" algn="ctr" rtl="0">
              <a:lnSpc>
                <a:spcPct val="93000"/>
              </a:lnSpc>
              <a:spcBef>
                <a:spcPts val="0"/>
              </a:spcBef>
              <a:spcAft>
                <a:spcPts val="0"/>
              </a:spcAft>
              <a:buClr>
                <a:srgbClr val="000000"/>
              </a:buClr>
              <a:buSzPts val="1400"/>
              <a:buFont typeface="Arial"/>
              <a:buNone/>
              <a:defRPr sz="4700" b="0" i="0" u="none" strike="noStrike" cap="none">
                <a:solidFill>
                  <a:srgbClr val="000000"/>
                </a:solidFill>
                <a:latin typeface="Arial"/>
                <a:ea typeface="Arial"/>
                <a:cs typeface="Arial"/>
                <a:sym typeface="Arial"/>
              </a:defRPr>
            </a:lvl5pPr>
            <a:lvl6pPr marR="0" lvl="5" algn="ctr" rtl="0">
              <a:lnSpc>
                <a:spcPct val="93000"/>
              </a:lnSpc>
              <a:spcBef>
                <a:spcPts val="0"/>
              </a:spcBef>
              <a:spcAft>
                <a:spcPts val="0"/>
              </a:spcAft>
              <a:buClr>
                <a:srgbClr val="000000"/>
              </a:buClr>
              <a:buSzPts val="1400"/>
              <a:buFont typeface="Arial"/>
              <a:buNone/>
              <a:defRPr sz="4700" b="0" i="0" u="none" strike="noStrike" cap="none">
                <a:solidFill>
                  <a:srgbClr val="000000"/>
                </a:solidFill>
                <a:latin typeface="Arial"/>
                <a:ea typeface="Arial"/>
                <a:cs typeface="Arial"/>
                <a:sym typeface="Arial"/>
              </a:defRPr>
            </a:lvl6pPr>
            <a:lvl7pPr marR="0" lvl="6" algn="ctr" rtl="0">
              <a:lnSpc>
                <a:spcPct val="93000"/>
              </a:lnSpc>
              <a:spcBef>
                <a:spcPts val="0"/>
              </a:spcBef>
              <a:spcAft>
                <a:spcPts val="0"/>
              </a:spcAft>
              <a:buClr>
                <a:srgbClr val="000000"/>
              </a:buClr>
              <a:buSzPts val="1400"/>
              <a:buFont typeface="Arial"/>
              <a:buNone/>
              <a:defRPr sz="4700" b="0" i="0" u="none" strike="noStrike" cap="none">
                <a:solidFill>
                  <a:srgbClr val="000000"/>
                </a:solidFill>
                <a:latin typeface="Arial"/>
                <a:ea typeface="Arial"/>
                <a:cs typeface="Arial"/>
                <a:sym typeface="Arial"/>
              </a:defRPr>
            </a:lvl7pPr>
            <a:lvl8pPr marR="0" lvl="7" algn="ctr" rtl="0">
              <a:lnSpc>
                <a:spcPct val="93000"/>
              </a:lnSpc>
              <a:spcBef>
                <a:spcPts val="0"/>
              </a:spcBef>
              <a:spcAft>
                <a:spcPts val="0"/>
              </a:spcAft>
              <a:buClr>
                <a:srgbClr val="000000"/>
              </a:buClr>
              <a:buSzPts val="1400"/>
              <a:buFont typeface="Arial"/>
              <a:buNone/>
              <a:defRPr sz="4700" b="0" i="0" u="none" strike="noStrike" cap="none">
                <a:solidFill>
                  <a:srgbClr val="000000"/>
                </a:solidFill>
                <a:latin typeface="Arial"/>
                <a:ea typeface="Arial"/>
                <a:cs typeface="Arial"/>
                <a:sym typeface="Arial"/>
              </a:defRPr>
            </a:lvl8pPr>
            <a:lvl9pPr marR="0" lvl="8" algn="ctr" rtl="0">
              <a:lnSpc>
                <a:spcPct val="93000"/>
              </a:lnSpc>
              <a:spcBef>
                <a:spcPts val="0"/>
              </a:spcBef>
              <a:spcAft>
                <a:spcPts val="0"/>
              </a:spcAft>
              <a:buClr>
                <a:srgbClr val="000000"/>
              </a:buClr>
              <a:buSzPts val="1400"/>
              <a:buFont typeface="Arial"/>
              <a:buNone/>
              <a:defRPr sz="4700" b="0" i="0" u="none" strike="noStrike" cap="none">
                <a:solidFill>
                  <a:srgbClr val="000000"/>
                </a:solidFill>
                <a:latin typeface="Arial"/>
                <a:ea typeface="Arial"/>
                <a:cs typeface="Arial"/>
                <a:sym typeface="Arial"/>
              </a:defRPr>
            </a:lvl9pPr>
          </a:lstStyle>
          <a:p>
            <a:endParaRPr/>
          </a:p>
        </p:txBody>
      </p:sp>
      <p:sp>
        <p:nvSpPr>
          <p:cNvPr id="38" name="Google Shape;38;p1"/>
          <p:cNvSpPr txBox="1">
            <a:spLocks noGrp="1"/>
          </p:cNvSpPr>
          <p:nvPr>
            <p:ph type="body" idx="1"/>
          </p:nvPr>
        </p:nvSpPr>
        <p:spPr>
          <a:xfrm>
            <a:off x="503237" y="1327150"/>
            <a:ext cx="9024937" cy="3244850"/>
          </a:xfrm>
          <a:prstGeom prst="rect">
            <a:avLst/>
          </a:prstGeom>
          <a:noFill/>
          <a:ln>
            <a:noFill/>
          </a:ln>
        </p:spPr>
        <p:txBody>
          <a:bodyPr spcFirstLastPara="1" wrap="square" lIns="0" tIns="28425" rIns="0" bIns="0" anchor="t" anchorCtr="0">
            <a:noAutofit/>
          </a:bodyPr>
          <a:lstStyle>
            <a:lvl1pPr marL="457200" marR="0" lvl="0" indent="-228600" algn="l" rtl="0">
              <a:lnSpc>
                <a:spcPct val="93000"/>
              </a:lnSpc>
              <a:spcBef>
                <a:spcPts val="1400"/>
              </a:spcBef>
              <a:spcAft>
                <a:spcPts val="0"/>
              </a:spcAft>
              <a:buClr>
                <a:srgbClr val="000000"/>
              </a:buClr>
              <a:buSzPts val="1400"/>
              <a:buFont typeface="Arial"/>
              <a:buNone/>
              <a:defRPr sz="3200" b="0" i="0" u="none" strike="noStrike" cap="none">
                <a:solidFill>
                  <a:srgbClr val="000000"/>
                </a:solidFill>
                <a:latin typeface="Arial"/>
                <a:ea typeface="Arial"/>
                <a:cs typeface="Arial"/>
                <a:sym typeface="Arial"/>
              </a:defRPr>
            </a:lvl1pPr>
            <a:lvl2pPr marL="914400" marR="0" lvl="1" indent="-228600" algn="l" rtl="0">
              <a:lnSpc>
                <a:spcPct val="93000"/>
              </a:lnSpc>
              <a:spcBef>
                <a:spcPts val="110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2pPr>
            <a:lvl3pPr marL="1371600" marR="0" lvl="2" indent="-228600" algn="l" rtl="0">
              <a:lnSpc>
                <a:spcPct val="93000"/>
              </a:lnSpc>
              <a:spcBef>
                <a:spcPts val="80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L="1828800" marR="0" lvl="3" indent="-228600" algn="l" rtl="0">
              <a:lnSpc>
                <a:spcPct val="93000"/>
              </a:lnSpc>
              <a:spcBef>
                <a:spcPts val="500"/>
              </a:spcBef>
              <a:spcAft>
                <a:spcPts val="0"/>
              </a:spcAft>
              <a:buClr>
                <a:srgbClr val="000000"/>
              </a:buClr>
              <a:buSzPts val="1400"/>
              <a:buFont typeface="Arial"/>
              <a:buNone/>
              <a:defRPr sz="2000" b="0" i="0" u="none" strike="noStrike" cap="none">
                <a:solidFill>
                  <a:srgbClr val="000000"/>
                </a:solidFill>
                <a:latin typeface="Arial"/>
                <a:ea typeface="Arial"/>
                <a:cs typeface="Arial"/>
                <a:sym typeface="Arial"/>
              </a:defRPr>
            </a:lvl4pPr>
            <a:lvl5pPr marL="2286000" marR="0" lvl="4" indent="-228600" algn="l" rtl="0">
              <a:lnSpc>
                <a:spcPct val="93000"/>
              </a:lnSpc>
              <a:spcBef>
                <a:spcPts val="200"/>
              </a:spcBef>
              <a:spcAft>
                <a:spcPts val="0"/>
              </a:spcAft>
              <a:buClr>
                <a:srgbClr val="000000"/>
              </a:buClr>
              <a:buSzPts val="1400"/>
              <a:buFont typeface="Arial"/>
              <a:buNone/>
              <a:defRPr sz="2000" b="0" i="0" u="none" strike="noStrike" cap="none">
                <a:solidFill>
                  <a:srgbClr val="000000"/>
                </a:solidFill>
                <a:latin typeface="Arial"/>
                <a:ea typeface="Arial"/>
                <a:cs typeface="Arial"/>
                <a:sym typeface="Arial"/>
              </a:defRPr>
            </a:lvl5pPr>
            <a:lvl6pPr marL="2743200" marR="0" lvl="5" indent="-228600" algn="l" rtl="0">
              <a:lnSpc>
                <a:spcPct val="93000"/>
              </a:lnSpc>
              <a:spcBef>
                <a:spcPts val="200"/>
              </a:spcBef>
              <a:spcAft>
                <a:spcPts val="0"/>
              </a:spcAft>
              <a:buClr>
                <a:srgbClr val="000000"/>
              </a:buClr>
              <a:buSzPts val="1400"/>
              <a:buFont typeface="Arial"/>
              <a:buNone/>
              <a:defRPr sz="2000" b="0" i="0" u="none" strike="noStrike" cap="none">
                <a:solidFill>
                  <a:srgbClr val="000000"/>
                </a:solidFill>
                <a:latin typeface="Arial"/>
                <a:ea typeface="Arial"/>
                <a:cs typeface="Arial"/>
                <a:sym typeface="Arial"/>
              </a:defRPr>
            </a:lvl6pPr>
            <a:lvl7pPr marL="3200400" marR="0" lvl="6" indent="-228600" algn="l" rtl="0">
              <a:lnSpc>
                <a:spcPct val="93000"/>
              </a:lnSpc>
              <a:spcBef>
                <a:spcPts val="200"/>
              </a:spcBef>
              <a:spcAft>
                <a:spcPts val="0"/>
              </a:spcAft>
              <a:buClr>
                <a:srgbClr val="000000"/>
              </a:buClr>
              <a:buSzPts val="1400"/>
              <a:buFont typeface="Arial"/>
              <a:buNone/>
              <a:defRPr sz="2000" b="0" i="0" u="none" strike="noStrike" cap="none">
                <a:solidFill>
                  <a:srgbClr val="000000"/>
                </a:solidFill>
                <a:latin typeface="Arial"/>
                <a:ea typeface="Arial"/>
                <a:cs typeface="Arial"/>
                <a:sym typeface="Arial"/>
              </a:defRPr>
            </a:lvl7pPr>
            <a:lvl8pPr marL="3657600" marR="0" lvl="7" indent="-228600" algn="l" rtl="0">
              <a:lnSpc>
                <a:spcPct val="93000"/>
              </a:lnSpc>
              <a:spcBef>
                <a:spcPts val="200"/>
              </a:spcBef>
              <a:spcAft>
                <a:spcPts val="0"/>
              </a:spcAft>
              <a:buClr>
                <a:srgbClr val="000000"/>
              </a:buClr>
              <a:buSzPts val="1400"/>
              <a:buFont typeface="Arial"/>
              <a:buNone/>
              <a:defRPr sz="2000" b="0" i="0" u="none" strike="noStrike" cap="none">
                <a:solidFill>
                  <a:srgbClr val="000000"/>
                </a:solidFill>
                <a:latin typeface="Arial"/>
                <a:ea typeface="Arial"/>
                <a:cs typeface="Arial"/>
                <a:sym typeface="Arial"/>
              </a:defRPr>
            </a:lvl8pPr>
            <a:lvl9pPr marL="4114800" marR="0" lvl="8" indent="-228600" algn="l" rtl="0">
              <a:lnSpc>
                <a:spcPct val="93000"/>
              </a:lnSpc>
              <a:spcBef>
                <a:spcPts val="200"/>
              </a:spcBef>
              <a:spcAft>
                <a:spcPts val="0"/>
              </a:spcAft>
              <a:buClr>
                <a:srgbClr val="000000"/>
              </a:buClr>
              <a:buSzPts val="1400"/>
              <a:buFont typeface="Arial"/>
              <a:buNone/>
              <a:defRPr sz="2000" b="0" i="0" u="none" strike="noStrike" cap="none">
                <a:solidFill>
                  <a:srgbClr val="000000"/>
                </a:solidFill>
                <a:latin typeface="Arial"/>
                <a:ea typeface="Arial"/>
                <a:cs typeface="Arial"/>
                <a:sym typeface="Arial"/>
              </a:defRPr>
            </a:lvl9pPr>
          </a:lstStyle>
          <a:p>
            <a:endParaRPr/>
          </a:p>
        </p:txBody>
      </p:sp>
      <p:sp>
        <p:nvSpPr>
          <p:cNvPr id="39" name="Google Shape;39;p1"/>
          <p:cNvSpPr txBox="1">
            <a:spLocks noGrp="1"/>
          </p:cNvSpPr>
          <p:nvPr>
            <p:ph type="sldNum" idx="12"/>
          </p:nvPr>
        </p:nvSpPr>
        <p:spPr>
          <a:xfrm>
            <a:off x="7224712" y="5164137"/>
            <a:ext cx="2305050" cy="347662"/>
          </a:xfrm>
          <a:prstGeom prst="rect">
            <a:avLst/>
          </a:prstGeom>
          <a:noFill/>
          <a:ln>
            <a:noFill/>
          </a:ln>
        </p:spPr>
        <p:txBody>
          <a:bodyPr spcFirstLastPara="1" wrap="square" lIns="0" tIns="0" rIns="0" bIns="0" anchor="t" anchorCtr="0">
            <a:noAutofit/>
          </a:bodyPr>
          <a:lstStyle>
            <a:lvl1pPr marL="0" marR="0" lvl="0" indent="0" algn="r" rtl="0">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L="0" marR="0" lvl="1" indent="0" algn="r" rtl="0">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2pPr>
            <a:lvl3pPr marL="0" marR="0" lvl="2" indent="0" algn="r" rtl="0">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3pPr>
            <a:lvl4pPr marL="0" marR="0" lvl="3" indent="0" algn="r" rtl="0">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4pPr>
            <a:lvl5pPr marL="0" marR="0" lvl="4" indent="0" algn="r" rtl="0">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5pPr>
            <a:lvl6pPr marL="0" marR="0" lvl="5" indent="0" algn="r" rtl="0">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6pPr>
            <a:lvl7pPr marL="0" marR="0" lvl="6" indent="0" algn="r" rtl="0">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7pPr>
            <a:lvl8pPr marL="0" marR="0" lvl="7" indent="0" algn="r" rtl="0">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8pPr>
            <a:lvl9pPr marL="0" marR="0" lvl="8" indent="0" algn="r" rtl="0">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s_sternberg@yahoo.com" TargetMode="External"/><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hyperlink" Target="https://docs.google.com/presentation/d/1gH7sTcDUCnBxJrePSK4stHU6rfMWcdxrGARNvkoh9dc/edit?usp=sharing"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earthquake.usgs.gov/earthquakes/events/1906calif/18april/"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gif"/></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hyperlink" Target="https://www.conservation.ca.gov/cgs/earthquakes/long-beach" TargetMode="External"/><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hyperlink" Target="https://ussconstitutionmuseum.org/item-category/national-cruise/" TargetMode="External"/><Relationship Id="rId4" Type="http://schemas.openxmlformats.org/officeDocument/2006/relationships/hyperlink" Target="https://www.nps.gov/bost/learn/historyculture/ussconst.ht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hyperlink" Target="https://lcps-stamps.org/wp-content/uploads/2024/11/2024-11-13-Exhibit-Rob-Sternberg-Loma-Prieta.pdf" TargetMode="External"/><Relationship Id="rId7"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3.png"/><Relationship Id="rId4" Type="http://schemas.openxmlformats.org/officeDocument/2006/relationships/hyperlink" Target="https://pubs.usgs.gov/dds/dds-29/"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docs.google.com/spreadsheets/d/1TVzudKaRLIAihXQ28Ujs1_YhFEdWjDbuveGUsEq5v_E/edit?usp=sharing" TargetMode="External"/><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hyperlink" Target="https://flic.kr/s/aHBqjAneq4" TargetMode="External"/><Relationship Id="rId4" Type="http://schemas.openxmlformats.org/officeDocument/2006/relationships/hyperlink" Target="https://flic.kr/s/aHsmUGrr3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about.usps.com/who/csac/#criteria"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rgbClr val="DDE8CB"/>
            </a:gs>
            <a:gs pos="100000">
              <a:srgbClr val="FFD7D7"/>
            </a:gs>
          </a:gsLst>
          <a:lin ang="3600000" scaled="0"/>
        </a:gradFill>
        <a:effectLst/>
      </p:bgPr>
    </p:bg>
    <p:spTree>
      <p:nvGrpSpPr>
        <p:cNvPr id="1" name="Shape 49"/>
        <p:cNvGrpSpPr/>
        <p:nvPr/>
      </p:nvGrpSpPr>
      <p:grpSpPr>
        <a:xfrm>
          <a:off x="0" y="0"/>
          <a:ext cx="0" cy="0"/>
          <a:chOff x="0" y="0"/>
          <a:chExt cx="0" cy="0"/>
        </a:xfrm>
      </p:grpSpPr>
      <p:sp>
        <p:nvSpPr>
          <p:cNvPr id="50" name="Google Shape;50;p3"/>
          <p:cNvSpPr txBox="1"/>
          <p:nvPr/>
        </p:nvSpPr>
        <p:spPr>
          <a:xfrm>
            <a:off x="184900" y="976875"/>
            <a:ext cx="9253200" cy="4487100"/>
          </a:xfrm>
          <a:prstGeom prst="rect">
            <a:avLst/>
          </a:prstGeom>
          <a:noFill/>
          <a:ln>
            <a:noFill/>
          </a:ln>
        </p:spPr>
        <p:txBody>
          <a:bodyPr spcFirstLastPara="1" wrap="square" lIns="90000" tIns="60825" rIns="90000" bIns="45000" anchor="t" anchorCtr="0">
            <a:noAutofit/>
          </a:bodyPr>
          <a:lstStyle/>
          <a:p>
            <a:pPr marL="0" marR="0" lvl="0" indent="0" algn="l" rtl="0">
              <a:lnSpc>
                <a:spcPct val="93000"/>
              </a:lnSpc>
              <a:spcBef>
                <a:spcPts val="0"/>
              </a:spcBef>
              <a:spcAft>
                <a:spcPts val="0"/>
              </a:spcAft>
              <a:buClr>
                <a:srgbClr val="000000"/>
              </a:buClr>
              <a:buSzPts val="2000"/>
              <a:buFont typeface="Arial"/>
              <a:buNone/>
            </a:pPr>
            <a:endParaRPr sz="1800"/>
          </a:p>
          <a:p>
            <a:pPr marL="0" marR="0" lvl="0" indent="0" algn="l" rtl="0">
              <a:lnSpc>
                <a:spcPct val="93000"/>
              </a:lnSpc>
              <a:spcBef>
                <a:spcPts val="0"/>
              </a:spcBef>
              <a:spcAft>
                <a:spcPts val="0"/>
              </a:spcAft>
              <a:buClr>
                <a:srgbClr val="000000"/>
              </a:buClr>
              <a:buSzPts val="2000"/>
              <a:buFont typeface="Arial"/>
              <a:buNone/>
            </a:pPr>
            <a:r>
              <a:rPr lang="en-US" sz="1800" b="0" i="0" u="none" strike="noStrike" cap="none">
                <a:solidFill>
                  <a:srgbClr val="000000"/>
                </a:solidFill>
                <a:latin typeface="Arial"/>
                <a:ea typeface="Arial"/>
                <a:cs typeface="Arial"/>
                <a:sym typeface="Arial"/>
              </a:rPr>
              <a:t>Rob Sternberg</a:t>
            </a:r>
            <a:endParaRPr sz="1800" b="0" i="0" u="none" strike="noStrike" cap="none">
              <a:solidFill>
                <a:srgbClr val="000000"/>
              </a:solidFill>
              <a:latin typeface="Arial"/>
              <a:ea typeface="Arial"/>
              <a:cs typeface="Arial"/>
              <a:sym typeface="Arial"/>
            </a:endParaRPr>
          </a:p>
          <a:p>
            <a:pPr marL="0" marR="0" lvl="0" indent="0" algn="l" rtl="0">
              <a:lnSpc>
                <a:spcPct val="93000"/>
              </a:lnSpc>
              <a:spcBef>
                <a:spcPts val="0"/>
              </a:spcBef>
              <a:spcAft>
                <a:spcPts val="0"/>
              </a:spcAft>
              <a:buClr>
                <a:srgbClr val="000000"/>
              </a:buClr>
              <a:buSzPts val="2000"/>
              <a:buFont typeface="Arial"/>
              <a:buNone/>
            </a:pPr>
            <a:r>
              <a:rPr lang="en-US" sz="1800"/>
              <a:t>Professor emeritus, Earth and </a:t>
            </a:r>
            <a:endParaRPr sz="1800"/>
          </a:p>
          <a:p>
            <a:pPr marL="0" marR="0" lvl="0" indent="457200" algn="l" rtl="0">
              <a:lnSpc>
                <a:spcPct val="93000"/>
              </a:lnSpc>
              <a:spcBef>
                <a:spcPts val="0"/>
              </a:spcBef>
              <a:spcAft>
                <a:spcPts val="0"/>
              </a:spcAft>
              <a:buClr>
                <a:srgbClr val="000000"/>
              </a:buClr>
              <a:buSzPts val="2000"/>
              <a:buFont typeface="Arial"/>
              <a:buNone/>
            </a:pPr>
            <a:r>
              <a:rPr lang="en-US" sz="1800"/>
              <a:t>Environmental Science</a:t>
            </a:r>
            <a:endParaRPr sz="1800"/>
          </a:p>
          <a:p>
            <a:pPr marL="0" marR="0" lvl="0" indent="0" algn="l" rtl="0">
              <a:lnSpc>
                <a:spcPct val="93000"/>
              </a:lnSpc>
              <a:spcBef>
                <a:spcPts val="0"/>
              </a:spcBef>
              <a:spcAft>
                <a:spcPts val="0"/>
              </a:spcAft>
              <a:buClr>
                <a:srgbClr val="000000"/>
              </a:buClr>
              <a:buSzPts val="2000"/>
              <a:buFont typeface="Arial"/>
              <a:buNone/>
            </a:pPr>
            <a:r>
              <a:rPr lang="en-US" sz="1800"/>
              <a:t>Franklin &amp; Marshall College</a:t>
            </a:r>
            <a:endParaRPr sz="1800"/>
          </a:p>
          <a:p>
            <a:pPr marL="0" marR="0" lvl="0" indent="0" algn="l" rtl="0">
              <a:lnSpc>
                <a:spcPct val="93000"/>
              </a:lnSpc>
              <a:spcBef>
                <a:spcPts val="0"/>
              </a:spcBef>
              <a:spcAft>
                <a:spcPts val="0"/>
              </a:spcAft>
              <a:buClr>
                <a:srgbClr val="000000"/>
              </a:buClr>
              <a:buSzPts val="2000"/>
              <a:buFont typeface="Arial"/>
              <a:buNone/>
            </a:pPr>
            <a:r>
              <a:rPr lang="en-US" sz="1800" u="sng">
                <a:solidFill>
                  <a:srgbClr val="2B00FE"/>
                </a:solidFill>
                <a:hlinkClick r:id="rId3">
                  <a:extLst>
                    <a:ext uri="{A12FA001-AC4F-418D-AE19-62706E023703}">
                      <ahyp:hlinkClr xmlns:ahyp="http://schemas.microsoft.com/office/drawing/2018/hyperlinkcolor" val="tx"/>
                    </a:ext>
                  </a:extLst>
                </a:hlinkClick>
              </a:rPr>
              <a:t>rs_sternberg@yahoo.com</a:t>
            </a:r>
            <a:endParaRPr sz="1800">
              <a:solidFill>
                <a:srgbClr val="2B00FE"/>
              </a:solidFill>
            </a:endParaRPr>
          </a:p>
          <a:p>
            <a:pPr marL="0" marR="0" lvl="0" indent="0" algn="l" rtl="0">
              <a:lnSpc>
                <a:spcPct val="93000"/>
              </a:lnSpc>
              <a:spcBef>
                <a:spcPts val="0"/>
              </a:spcBef>
              <a:spcAft>
                <a:spcPts val="0"/>
              </a:spcAft>
              <a:buClr>
                <a:srgbClr val="000000"/>
              </a:buClr>
              <a:buSzPts val="2000"/>
              <a:buFont typeface="Arial"/>
              <a:buNone/>
            </a:pPr>
            <a:r>
              <a:rPr lang="en-US" sz="1800"/>
              <a:t>member: APS, ATA, AFDCS, USCS, PSLC</a:t>
            </a:r>
            <a:endParaRPr sz="1800"/>
          </a:p>
          <a:p>
            <a:pPr marL="0" marR="0" lvl="0" indent="0" algn="l" rtl="0">
              <a:lnSpc>
                <a:spcPct val="93000"/>
              </a:lnSpc>
              <a:spcBef>
                <a:spcPts val="0"/>
              </a:spcBef>
              <a:spcAft>
                <a:spcPts val="0"/>
              </a:spcAft>
              <a:buClr>
                <a:srgbClr val="000000"/>
              </a:buClr>
              <a:buSzPts val="2000"/>
              <a:buFont typeface="Arial"/>
              <a:buNone/>
            </a:pPr>
            <a:endParaRPr sz="1800"/>
          </a:p>
          <a:p>
            <a:pPr marL="0" marR="0" lvl="0" indent="0" algn="l" rtl="0">
              <a:lnSpc>
                <a:spcPct val="93000"/>
              </a:lnSpc>
              <a:spcBef>
                <a:spcPts val="0"/>
              </a:spcBef>
              <a:spcAft>
                <a:spcPts val="0"/>
              </a:spcAft>
              <a:buClr>
                <a:srgbClr val="000000"/>
              </a:buClr>
              <a:buSzPts val="2000"/>
              <a:buFont typeface="Arial"/>
              <a:buNone/>
            </a:pPr>
            <a:r>
              <a:rPr lang="en-US" sz="1800" b="0" i="0" u="none" strike="noStrike" cap="none">
                <a:solidFill>
                  <a:srgbClr val="000000"/>
                </a:solidFill>
                <a:latin typeface="Arial"/>
                <a:ea typeface="Arial"/>
                <a:cs typeface="Arial"/>
                <a:sym typeface="Arial"/>
              </a:rPr>
              <a:t>Presentation </a:t>
            </a:r>
            <a:r>
              <a:rPr lang="en-US" sz="1800"/>
              <a:t>for</a:t>
            </a:r>
            <a:r>
              <a:rPr lang="en-US" sz="1800" b="0" i="0" u="none" strike="noStrike" cap="none">
                <a:solidFill>
                  <a:srgbClr val="000000"/>
                </a:solidFill>
                <a:latin typeface="Arial"/>
                <a:ea typeface="Arial"/>
                <a:cs typeface="Arial"/>
                <a:sym typeface="Arial"/>
              </a:rPr>
              <a:t>:</a:t>
            </a:r>
            <a:endParaRPr sz="1800" b="0" i="0" u="none" strike="noStrike" cap="none">
              <a:solidFill>
                <a:srgbClr val="000000"/>
              </a:solidFill>
              <a:latin typeface="Arial"/>
              <a:ea typeface="Arial"/>
              <a:cs typeface="Arial"/>
              <a:sym typeface="Arial"/>
            </a:endParaRPr>
          </a:p>
          <a:p>
            <a:pPr marL="0" marR="0" lvl="0" indent="0" algn="l" rtl="0">
              <a:lnSpc>
                <a:spcPct val="93000"/>
              </a:lnSpc>
              <a:spcBef>
                <a:spcPts val="0"/>
              </a:spcBef>
              <a:spcAft>
                <a:spcPts val="0"/>
              </a:spcAft>
              <a:buClr>
                <a:srgbClr val="000000"/>
              </a:buClr>
              <a:buSzPts val="1600"/>
              <a:buFont typeface="Arial"/>
              <a:buNone/>
            </a:pPr>
            <a:r>
              <a:rPr lang="en-US" sz="1800"/>
              <a:t>Rochester Philatelic Association</a:t>
            </a:r>
            <a:endParaRPr sz="1800" i="1"/>
          </a:p>
          <a:p>
            <a:pPr marL="0" lvl="0" indent="0" algn="l" rtl="0">
              <a:lnSpc>
                <a:spcPct val="93000"/>
              </a:lnSpc>
              <a:spcBef>
                <a:spcPts val="0"/>
              </a:spcBef>
              <a:spcAft>
                <a:spcPts val="0"/>
              </a:spcAft>
              <a:buClr>
                <a:schemeClr val="dk1"/>
              </a:buClr>
              <a:buSzPts val="2000"/>
              <a:buFont typeface="Arial"/>
              <a:buNone/>
            </a:pPr>
            <a:r>
              <a:rPr lang="en-US" sz="1800">
                <a:solidFill>
                  <a:schemeClr val="dk1"/>
                </a:solidFill>
              </a:rPr>
              <a:t>24 April 2025</a:t>
            </a:r>
            <a:endParaRPr sz="1800">
              <a:solidFill>
                <a:schemeClr val="dk1"/>
              </a:solidFill>
            </a:endParaRPr>
          </a:p>
          <a:p>
            <a:pPr marL="0" lvl="0" indent="0" algn="l" rtl="0">
              <a:lnSpc>
                <a:spcPct val="93000"/>
              </a:lnSpc>
              <a:spcBef>
                <a:spcPts val="0"/>
              </a:spcBef>
              <a:spcAft>
                <a:spcPts val="0"/>
              </a:spcAft>
              <a:buClr>
                <a:schemeClr val="dk1"/>
              </a:buClr>
              <a:buSzPts val="2000"/>
              <a:buFont typeface="Arial"/>
              <a:buNone/>
            </a:pPr>
            <a:endParaRPr sz="1800">
              <a:solidFill>
                <a:schemeClr val="dk1"/>
              </a:solidFill>
            </a:endParaRPr>
          </a:p>
          <a:p>
            <a:pPr marL="0" lvl="0" indent="0" algn="l" rtl="0">
              <a:lnSpc>
                <a:spcPct val="93000"/>
              </a:lnSpc>
              <a:spcBef>
                <a:spcPts val="0"/>
              </a:spcBef>
              <a:spcAft>
                <a:spcPts val="0"/>
              </a:spcAft>
              <a:buClr>
                <a:schemeClr val="dk1"/>
              </a:buClr>
              <a:buSzPts val="2000"/>
              <a:buFont typeface="Arial"/>
              <a:buNone/>
            </a:pPr>
            <a:endParaRPr sz="1800">
              <a:solidFill>
                <a:schemeClr val="dk1"/>
              </a:solidFill>
            </a:endParaRPr>
          </a:p>
          <a:p>
            <a:pPr marL="0" lvl="0" indent="0" algn="l" rtl="0">
              <a:lnSpc>
                <a:spcPct val="93000"/>
              </a:lnSpc>
              <a:spcBef>
                <a:spcPts val="0"/>
              </a:spcBef>
              <a:spcAft>
                <a:spcPts val="0"/>
              </a:spcAft>
              <a:buClr>
                <a:schemeClr val="dk1"/>
              </a:buClr>
              <a:buSzPts val="2000"/>
              <a:buFont typeface="Arial"/>
              <a:buNone/>
            </a:pPr>
            <a:r>
              <a:rPr lang="en-US" sz="1800">
                <a:solidFill>
                  <a:schemeClr val="dk1"/>
                </a:solidFill>
              </a:rPr>
              <a:t>link to this presentation: </a:t>
            </a:r>
            <a:r>
              <a:rPr lang="en-US" sz="1800" u="sng">
                <a:solidFill>
                  <a:srgbClr val="2B00FE"/>
                </a:solidFill>
                <a:hlinkClick r:id="rId4">
                  <a:extLst>
                    <a:ext uri="{A12FA001-AC4F-418D-AE19-62706E023703}">
                      <ahyp:hlinkClr xmlns:ahyp="http://schemas.microsoft.com/office/drawing/2018/hyperlinkcolor" val="tx"/>
                    </a:ext>
                  </a:extLst>
                </a:hlinkClick>
              </a:rPr>
              <a:t>https://docs.google.com/presentation/d/1gH7sTcDUCnBxJrePSK4stHU6rfMWcdxrGARNvkoh9dc/edit?usp=sharing</a:t>
            </a:r>
            <a:endParaRPr sz="1800">
              <a:solidFill>
                <a:srgbClr val="2B00FE"/>
              </a:solidFill>
            </a:endParaRPr>
          </a:p>
          <a:p>
            <a:pPr marL="0" marR="0" lvl="0" indent="0" algn="l" rtl="0">
              <a:lnSpc>
                <a:spcPct val="93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51" name="Google Shape;51;p3"/>
          <p:cNvSpPr txBox="1">
            <a:spLocks noGrp="1"/>
          </p:cNvSpPr>
          <p:nvPr>
            <p:ph type="sldNum" idx="12"/>
          </p:nvPr>
        </p:nvSpPr>
        <p:spPr>
          <a:xfrm>
            <a:off x="7224712" y="5164137"/>
            <a:ext cx="2305200" cy="347700"/>
          </a:xfrm>
          <a:prstGeom prst="rect">
            <a:avLst/>
          </a:prstGeom>
          <a:noFill/>
          <a:ln>
            <a:noFill/>
          </a:ln>
        </p:spPr>
        <p:txBody>
          <a:bodyPr spcFirstLastPara="1" wrap="square" lIns="0" tIns="0" rIns="0" bIns="0" anchor="t" anchorCtr="0">
            <a:noAutofit/>
          </a:bodyPr>
          <a:lstStyle/>
          <a:p>
            <a:pPr marL="0" lvl="0" indent="0" algn="r" rtl="0">
              <a:lnSpc>
                <a:spcPct val="93000"/>
              </a:lnSpc>
              <a:spcBef>
                <a:spcPts val="0"/>
              </a:spcBef>
              <a:spcAft>
                <a:spcPts val="0"/>
              </a:spcAft>
              <a:buClr>
                <a:srgbClr val="000000"/>
              </a:buClr>
              <a:buSzPts val="1400"/>
              <a:buFont typeface="Arial"/>
              <a:buNone/>
            </a:pPr>
            <a:fld id="{00000000-1234-1234-1234-123412341234}" type="slidenum">
              <a:rPr lang="en-US"/>
              <a:t>1</a:t>
            </a:fld>
            <a:endParaRPr/>
          </a:p>
        </p:txBody>
      </p:sp>
      <p:sp>
        <p:nvSpPr>
          <p:cNvPr id="52" name="Google Shape;52;p3"/>
          <p:cNvSpPr txBox="1"/>
          <p:nvPr/>
        </p:nvSpPr>
        <p:spPr>
          <a:xfrm>
            <a:off x="150900" y="198550"/>
            <a:ext cx="9792300" cy="57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3200"/>
              <a:buFont typeface="Arial"/>
              <a:buNone/>
            </a:pPr>
            <a:r>
              <a:rPr lang="en-US" sz="2400">
                <a:solidFill>
                  <a:schemeClr val="dk1"/>
                </a:solidFill>
              </a:rPr>
              <a:t>North American Earthquakes on Stamps, Postcards, and Letters</a:t>
            </a:r>
            <a:endParaRPr sz="2400">
              <a:solidFill>
                <a:schemeClr val="dk1"/>
              </a:solidFill>
            </a:endParaRPr>
          </a:p>
          <a:p>
            <a:pPr marL="0" lvl="0" indent="0" algn="ctr" rtl="0">
              <a:spcBef>
                <a:spcPts val="0"/>
              </a:spcBef>
              <a:spcAft>
                <a:spcPts val="0"/>
              </a:spcAft>
              <a:buClr>
                <a:schemeClr val="dk1"/>
              </a:buClr>
              <a:buSzPts val="3200"/>
              <a:buFont typeface="Arial"/>
              <a:buNone/>
            </a:pPr>
            <a:endParaRPr sz="240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nvGrpSpPr>
          <p:cNvPr id="53" name="Google Shape;53;p3"/>
          <p:cNvGrpSpPr/>
          <p:nvPr/>
        </p:nvGrpSpPr>
        <p:grpSpPr>
          <a:xfrm>
            <a:off x="7686326" y="1238703"/>
            <a:ext cx="1454217" cy="1380940"/>
            <a:chOff x="7680325" y="1554162"/>
            <a:chExt cx="1098600" cy="1098600"/>
          </a:xfrm>
        </p:grpSpPr>
        <p:sp>
          <p:nvSpPr>
            <p:cNvPr id="54" name="Google Shape;54;p3"/>
            <p:cNvSpPr/>
            <p:nvPr/>
          </p:nvSpPr>
          <p:spPr>
            <a:xfrm>
              <a:off x="7680325" y="1554162"/>
              <a:ext cx="1098600" cy="1098600"/>
            </a:xfrm>
            <a:prstGeom prst="rect">
              <a:avLst/>
            </a:prstGeom>
            <a:solidFill>
              <a:srgbClr val="729FCF"/>
            </a:solidFill>
            <a:ln w="9525" cap="flat" cmpd="sng">
              <a:solidFill>
                <a:srgbClr val="3465A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55" name="Google Shape;55;p3"/>
            <p:cNvPicPr preferRelativeResize="0"/>
            <p:nvPr/>
          </p:nvPicPr>
          <p:blipFill rotWithShape="1">
            <a:blip r:embed="rId5">
              <a:alphaModFix/>
            </a:blip>
            <a:srcRect/>
            <a:stretch/>
          </p:blipFill>
          <p:spPr>
            <a:xfrm>
              <a:off x="7726363" y="1605491"/>
              <a:ext cx="1006475" cy="1006475"/>
            </a:xfrm>
            <a:prstGeom prst="rect">
              <a:avLst/>
            </a:prstGeom>
            <a:noFill/>
            <a:ln>
              <a:noFill/>
            </a:ln>
          </p:spPr>
        </p:pic>
      </p:grpSp>
      <p:pic>
        <p:nvPicPr>
          <p:cNvPr id="56" name="Google Shape;56;p3"/>
          <p:cNvPicPr preferRelativeResize="0"/>
          <p:nvPr/>
        </p:nvPicPr>
        <p:blipFill rotWithShape="1">
          <a:blip r:embed="rId6">
            <a:alphaModFix/>
          </a:blip>
          <a:srcRect/>
          <a:stretch/>
        </p:blipFill>
        <p:spPr>
          <a:xfrm>
            <a:off x="4835725" y="1238699"/>
            <a:ext cx="2142876" cy="3286301"/>
          </a:xfrm>
          <a:prstGeom prst="rect">
            <a:avLst/>
          </a:prstGeom>
          <a:noFill/>
          <a:ln w="9525" cap="flat" cmpd="sng">
            <a:solidFill>
              <a:srgbClr val="000000"/>
            </a:solidFill>
            <a:prstDash val="solid"/>
            <a:round/>
            <a:headEnd type="none" w="sm" len="sm"/>
            <a:tailEnd type="none" w="sm" len="sm"/>
          </a:ln>
        </p:spPr>
      </p:pic>
      <p:pic>
        <p:nvPicPr>
          <p:cNvPr id="57" name="Google Shape;57;p3"/>
          <p:cNvPicPr preferRelativeResize="0"/>
          <p:nvPr/>
        </p:nvPicPr>
        <p:blipFill>
          <a:blip r:embed="rId7">
            <a:alphaModFix/>
          </a:blip>
          <a:stretch>
            <a:fillRect/>
          </a:stretch>
        </p:blipFill>
        <p:spPr>
          <a:xfrm>
            <a:off x="7686325" y="2853251"/>
            <a:ext cx="1671750" cy="1671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DDE8CB"/>
            </a:gs>
            <a:gs pos="100000">
              <a:srgbClr val="FFD7D7"/>
            </a:gs>
          </a:gsLst>
          <a:lin ang="3600008" scaled="0"/>
        </a:gradFill>
        <a:effectLst/>
      </p:bgPr>
    </p:bg>
    <p:spTree>
      <p:nvGrpSpPr>
        <p:cNvPr id="1" name="Shape 154"/>
        <p:cNvGrpSpPr/>
        <p:nvPr/>
      </p:nvGrpSpPr>
      <p:grpSpPr>
        <a:xfrm>
          <a:off x="0" y="0"/>
          <a:ext cx="0" cy="0"/>
          <a:chOff x="0" y="0"/>
          <a:chExt cx="0" cy="0"/>
        </a:xfrm>
      </p:grpSpPr>
      <p:sp>
        <p:nvSpPr>
          <p:cNvPr id="155" name="Google Shape;155;p12"/>
          <p:cNvSpPr txBox="1">
            <a:spLocks noGrp="1"/>
          </p:cNvSpPr>
          <p:nvPr>
            <p:ph type="title" idx="4294967295"/>
          </p:nvPr>
        </p:nvSpPr>
        <p:spPr>
          <a:xfrm>
            <a:off x="457200" y="0"/>
            <a:ext cx="9028200" cy="597900"/>
          </a:xfrm>
          <a:prstGeom prst="rect">
            <a:avLst/>
          </a:prstGeom>
          <a:noFill/>
          <a:ln>
            <a:noFill/>
          </a:ln>
        </p:spPr>
        <p:txBody>
          <a:bodyPr spcFirstLastPara="1" wrap="square" lIns="0" tIns="28425" rIns="0" bIns="0" anchor="ctr" anchorCtr="0">
            <a:noAutofit/>
          </a:bodyPr>
          <a:lstStyle/>
          <a:p>
            <a:pPr marL="0" marR="0" lvl="0" indent="0" algn="ctr" rtl="0">
              <a:lnSpc>
                <a:spcPct val="93000"/>
              </a:lnSpc>
              <a:spcBef>
                <a:spcPts val="0"/>
              </a:spcBef>
              <a:spcAft>
                <a:spcPts val="0"/>
              </a:spcAft>
              <a:buClr>
                <a:srgbClr val="000000"/>
              </a:buClr>
              <a:buSzPts val="3200"/>
              <a:buFont typeface="Arial"/>
              <a:buNone/>
            </a:pPr>
            <a:r>
              <a:rPr lang="en-US" sz="2400"/>
              <a:t>Earthquake stamps (3) - postcards and letters</a:t>
            </a:r>
            <a:endParaRPr sz="2400"/>
          </a:p>
        </p:txBody>
      </p:sp>
      <p:sp>
        <p:nvSpPr>
          <p:cNvPr id="156" name="Google Shape;156;p12"/>
          <p:cNvSpPr txBox="1">
            <a:spLocks noGrp="1"/>
          </p:cNvSpPr>
          <p:nvPr>
            <p:ph type="sldNum" idx="12"/>
          </p:nvPr>
        </p:nvSpPr>
        <p:spPr>
          <a:xfrm>
            <a:off x="7224712" y="5164137"/>
            <a:ext cx="2305200" cy="347700"/>
          </a:xfrm>
          <a:prstGeom prst="rect">
            <a:avLst/>
          </a:prstGeom>
          <a:noFill/>
          <a:ln>
            <a:noFill/>
          </a:ln>
        </p:spPr>
        <p:txBody>
          <a:bodyPr spcFirstLastPara="1" wrap="square" lIns="0" tIns="0" rIns="0" bIns="0" anchor="t" anchorCtr="0">
            <a:noAutofit/>
          </a:bodyPr>
          <a:lstStyle/>
          <a:p>
            <a:pPr marL="0" lvl="0" indent="0" algn="r" rtl="0">
              <a:lnSpc>
                <a:spcPct val="93000"/>
              </a:lnSpc>
              <a:spcBef>
                <a:spcPts val="0"/>
              </a:spcBef>
              <a:spcAft>
                <a:spcPts val="0"/>
              </a:spcAft>
              <a:buClr>
                <a:srgbClr val="000000"/>
              </a:buClr>
              <a:buSzPts val="1400"/>
              <a:buFont typeface="Arial"/>
              <a:buNone/>
            </a:pPr>
            <a:fld id="{00000000-1234-1234-1234-123412341234}" type="slidenum">
              <a:rPr lang="en-US"/>
              <a:t>10</a:t>
            </a:fld>
            <a:endParaRPr/>
          </a:p>
        </p:txBody>
      </p:sp>
      <p:sp>
        <p:nvSpPr>
          <p:cNvPr id="157" name="Google Shape;157;p12"/>
          <p:cNvSpPr txBox="1"/>
          <p:nvPr/>
        </p:nvSpPr>
        <p:spPr>
          <a:xfrm>
            <a:off x="409775" y="732150"/>
            <a:ext cx="76113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None/>
            </a:pPr>
            <a:r>
              <a:rPr lang="en-US" sz="1800">
                <a:solidFill>
                  <a:schemeClr val="dk1"/>
                </a:solidFill>
              </a:rPr>
              <a:t>Some of my U.S. collection consists of covers and letters </a:t>
            </a:r>
            <a:endParaRPr sz="1800">
              <a:solidFill>
                <a:schemeClr val="dk1"/>
              </a:solidFill>
            </a:endParaRPr>
          </a:p>
          <a:p>
            <a:pPr marL="0" marR="0" lvl="0" indent="0" algn="l" rtl="0">
              <a:lnSpc>
                <a:spcPct val="150000"/>
              </a:lnSpc>
              <a:spcBef>
                <a:spcPts val="0"/>
              </a:spcBef>
              <a:spcAft>
                <a:spcPts val="0"/>
              </a:spcAft>
              <a:buNone/>
            </a:pPr>
            <a:r>
              <a:rPr lang="en-US" sz="1800">
                <a:solidFill>
                  <a:schemeClr val="dk1"/>
                </a:solidFill>
              </a:rPr>
              <a:t>But a large number are postcards (deltiology)</a:t>
            </a:r>
            <a:endParaRPr sz="1800">
              <a:solidFill>
                <a:schemeClr val="dk1"/>
              </a:solidFill>
            </a:endParaRPr>
          </a:p>
          <a:p>
            <a:pPr marL="0" marR="0" lvl="0" indent="0" algn="l" rtl="0">
              <a:lnSpc>
                <a:spcPct val="150000"/>
              </a:lnSpc>
              <a:spcBef>
                <a:spcPts val="0"/>
              </a:spcBef>
              <a:spcAft>
                <a:spcPts val="0"/>
              </a:spcAft>
              <a:buNone/>
            </a:pPr>
            <a:r>
              <a:rPr lang="en-US" sz="1800">
                <a:solidFill>
                  <a:schemeClr val="dk1"/>
                </a:solidFill>
              </a:rPr>
              <a:t>Also books and ephemera like contemporary newspapers</a:t>
            </a:r>
            <a:endParaRPr sz="1800">
              <a:solidFill>
                <a:schemeClr val="dk1"/>
              </a:solidFill>
            </a:endParaRPr>
          </a:p>
        </p:txBody>
      </p:sp>
      <p:sp>
        <p:nvSpPr>
          <p:cNvPr id="158" name="Google Shape;158;p12"/>
          <p:cNvSpPr txBox="1"/>
          <p:nvPr/>
        </p:nvSpPr>
        <p:spPr>
          <a:xfrm>
            <a:off x="457200" y="2159400"/>
            <a:ext cx="5420100" cy="33708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1800">
                <a:solidFill>
                  <a:schemeClr val="dk1"/>
                </a:solidFill>
              </a:rPr>
              <a:t>Preferred criteria:</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en-US" sz="1800">
                <a:solidFill>
                  <a:schemeClr val="dk1"/>
                </a:solidFill>
              </a:rPr>
              <a:t>mailed, stamp not removed</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en-US" sz="1800">
                <a:solidFill>
                  <a:schemeClr val="dk1"/>
                </a:solidFill>
              </a:rPr>
              <a:t>postmarked soon after earthquake</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en-US" sz="1800">
                <a:solidFill>
                  <a:schemeClr val="dk1"/>
                </a:solidFill>
              </a:rPr>
              <a:t>postmarked from near the epicenter</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en-US" sz="1800">
                <a:solidFill>
                  <a:schemeClr val="dk1"/>
                </a:solidFill>
              </a:rPr>
              <a:t>includes a message about the event</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en-US" sz="1800">
                <a:solidFill>
                  <a:schemeClr val="dk1"/>
                </a:solidFill>
              </a:rPr>
              <a:t>legible with clear markings</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en-US" sz="1800">
                <a:solidFill>
                  <a:schemeClr val="dk1"/>
                </a:solidFill>
              </a:rPr>
              <a:t>good condition</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en-US" sz="1800">
                <a:solidFill>
                  <a:schemeClr val="dk1"/>
                </a:solidFill>
              </a:rPr>
              <a:t>not too expensive</a:t>
            </a:r>
            <a:endParaRPr sz="18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DDE8CB"/>
            </a:gs>
            <a:gs pos="100000">
              <a:srgbClr val="FFD7D7"/>
            </a:gs>
          </a:gsLst>
          <a:lin ang="3600008" scaled="0"/>
        </a:gradFill>
        <a:effectLst/>
      </p:bgPr>
    </p:bg>
    <p:spTree>
      <p:nvGrpSpPr>
        <p:cNvPr id="1" name="Shape 169"/>
        <p:cNvGrpSpPr/>
        <p:nvPr/>
      </p:nvGrpSpPr>
      <p:grpSpPr>
        <a:xfrm>
          <a:off x="0" y="0"/>
          <a:ext cx="0" cy="0"/>
          <a:chOff x="0" y="0"/>
          <a:chExt cx="0" cy="0"/>
        </a:xfrm>
      </p:grpSpPr>
      <p:sp>
        <p:nvSpPr>
          <p:cNvPr id="170" name="Google Shape;170;p14"/>
          <p:cNvSpPr txBox="1">
            <a:spLocks noGrp="1"/>
          </p:cNvSpPr>
          <p:nvPr>
            <p:ph type="title" idx="4294967295"/>
          </p:nvPr>
        </p:nvSpPr>
        <p:spPr>
          <a:xfrm>
            <a:off x="143875" y="0"/>
            <a:ext cx="9788100" cy="561900"/>
          </a:xfrm>
          <a:prstGeom prst="rect">
            <a:avLst/>
          </a:prstGeom>
          <a:noFill/>
          <a:ln>
            <a:noFill/>
          </a:ln>
        </p:spPr>
        <p:txBody>
          <a:bodyPr spcFirstLastPara="1" wrap="square" lIns="0" tIns="28425" rIns="0" bIns="0" anchor="ctr" anchorCtr="0">
            <a:noAutofit/>
          </a:bodyPr>
          <a:lstStyle/>
          <a:p>
            <a:pPr marL="0" lvl="0" indent="0" algn="ctr" rtl="0">
              <a:lnSpc>
                <a:spcPct val="150000"/>
              </a:lnSpc>
              <a:spcBef>
                <a:spcPts val="0"/>
              </a:spcBef>
              <a:spcAft>
                <a:spcPts val="0"/>
              </a:spcAft>
              <a:buNone/>
            </a:pPr>
            <a:r>
              <a:rPr lang="en-US" sz="2400">
                <a:solidFill>
                  <a:schemeClr val="dk1"/>
                </a:solidFill>
              </a:rPr>
              <a:t>San Francisco earthquake, 1906 (1)</a:t>
            </a:r>
            <a:endParaRPr sz="2400"/>
          </a:p>
        </p:txBody>
      </p:sp>
      <p:sp>
        <p:nvSpPr>
          <p:cNvPr id="171" name="Google Shape;171;p14"/>
          <p:cNvSpPr txBox="1"/>
          <p:nvPr/>
        </p:nvSpPr>
        <p:spPr>
          <a:xfrm>
            <a:off x="4031025" y="655876"/>
            <a:ext cx="5138100" cy="169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u="sng">
                <a:solidFill>
                  <a:srgbClr val="2B00FE"/>
                </a:solidFill>
                <a:hlinkClick r:id="rId3">
                  <a:extLst>
                    <a:ext uri="{A12FA001-AC4F-418D-AE19-62706E023703}">
                      <ahyp:hlinkClr xmlns:ahyp="http://schemas.microsoft.com/office/drawing/2018/hyperlinkcolor" val="tx"/>
                    </a:ext>
                  </a:extLst>
                </a:hlinkClick>
              </a:rPr>
              <a:t>San Francisco earthquake</a:t>
            </a:r>
            <a:r>
              <a:rPr lang="en-US"/>
              <a:t>, April 18, 1906, 5:12 am</a:t>
            </a:r>
            <a:endParaRPr/>
          </a:p>
          <a:p>
            <a:pPr marL="0" marR="0" lvl="0" indent="0" algn="l" rtl="0">
              <a:lnSpc>
                <a:spcPct val="100000"/>
              </a:lnSpc>
              <a:spcBef>
                <a:spcPts val="0"/>
              </a:spcBef>
              <a:spcAft>
                <a:spcPts val="0"/>
              </a:spcAft>
              <a:buClr>
                <a:srgbClr val="000000"/>
              </a:buClr>
              <a:buSzPts val="1400"/>
              <a:buFont typeface="Arial"/>
              <a:buNone/>
            </a:pPr>
            <a:r>
              <a:rPr lang="en-US"/>
              <a:t>magnitude = 7.8</a:t>
            </a:r>
            <a:endParaRPr/>
          </a:p>
          <a:p>
            <a:pPr marL="0" marR="0" lvl="0" indent="0" algn="l" rtl="0">
              <a:lnSpc>
                <a:spcPct val="100000"/>
              </a:lnSpc>
              <a:spcBef>
                <a:spcPts val="0"/>
              </a:spcBef>
              <a:spcAft>
                <a:spcPts val="0"/>
              </a:spcAft>
              <a:buClr>
                <a:srgbClr val="000000"/>
              </a:buClr>
              <a:buSzPts val="1400"/>
              <a:buFont typeface="Arial"/>
              <a:buNone/>
            </a:pPr>
            <a:r>
              <a:rPr lang="en-US"/>
              <a:t>3000+ fatalities</a:t>
            </a:r>
            <a:endParaRPr/>
          </a:p>
          <a:p>
            <a:pPr marL="0" marR="0" lvl="0" indent="0" algn="l" rtl="0">
              <a:lnSpc>
                <a:spcPct val="100000"/>
              </a:lnSpc>
              <a:spcBef>
                <a:spcPts val="0"/>
              </a:spcBef>
              <a:spcAft>
                <a:spcPts val="0"/>
              </a:spcAft>
              <a:buClr>
                <a:srgbClr val="000000"/>
              </a:buClr>
              <a:buSzPts val="1400"/>
              <a:buFont typeface="Arial"/>
              <a:buNone/>
            </a:pPr>
            <a:r>
              <a:rPr lang="en-US"/>
              <a:t>80% of the city destroyed</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a:solidFill>
                  <a:srgbClr val="333333"/>
                </a:solidFill>
              </a:rPr>
              <a:t>Its importance comes more from the wealth of scientific knowledge derived from it than from its sheer size.</a:t>
            </a:r>
            <a:endParaRPr/>
          </a:p>
        </p:txBody>
      </p:sp>
      <p:sp>
        <p:nvSpPr>
          <p:cNvPr id="172" name="Google Shape;172;p14"/>
          <p:cNvSpPr txBox="1">
            <a:spLocks noGrp="1"/>
          </p:cNvSpPr>
          <p:nvPr>
            <p:ph type="sldNum" idx="12"/>
          </p:nvPr>
        </p:nvSpPr>
        <p:spPr>
          <a:xfrm>
            <a:off x="7224712" y="5164137"/>
            <a:ext cx="2305200" cy="347700"/>
          </a:xfrm>
          <a:prstGeom prst="rect">
            <a:avLst/>
          </a:prstGeom>
          <a:noFill/>
          <a:ln>
            <a:noFill/>
          </a:ln>
        </p:spPr>
        <p:txBody>
          <a:bodyPr spcFirstLastPara="1" wrap="square" lIns="0" tIns="0" rIns="0" bIns="0" anchor="t" anchorCtr="0">
            <a:noAutofit/>
          </a:bodyPr>
          <a:lstStyle/>
          <a:p>
            <a:pPr marL="0" lvl="0" indent="0" algn="r" rtl="0">
              <a:lnSpc>
                <a:spcPct val="93000"/>
              </a:lnSpc>
              <a:spcBef>
                <a:spcPts val="0"/>
              </a:spcBef>
              <a:spcAft>
                <a:spcPts val="0"/>
              </a:spcAft>
              <a:buClr>
                <a:srgbClr val="000000"/>
              </a:buClr>
              <a:buSzPts val="1400"/>
              <a:buFont typeface="Arial"/>
              <a:buNone/>
            </a:pPr>
            <a:fld id="{00000000-1234-1234-1234-123412341234}" type="slidenum">
              <a:rPr lang="en-US"/>
              <a:t>11</a:t>
            </a:fld>
            <a:endParaRPr/>
          </a:p>
        </p:txBody>
      </p:sp>
      <p:pic>
        <p:nvPicPr>
          <p:cNvPr id="173" name="Google Shape;173;p14"/>
          <p:cNvPicPr preferRelativeResize="0"/>
          <p:nvPr/>
        </p:nvPicPr>
        <p:blipFill>
          <a:blip r:embed="rId4">
            <a:alphaModFix/>
          </a:blip>
          <a:stretch>
            <a:fillRect/>
          </a:stretch>
        </p:blipFill>
        <p:spPr>
          <a:xfrm>
            <a:off x="143875" y="561900"/>
            <a:ext cx="3017550" cy="4626899"/>
          </a:xfrm>
          <a:prstGeom prst="rect">
            <a:avLst/>
          </a:prstGeom>
          <a:noFill/>
          <a:ln w="9525" cap="flat" cmpd="sng">
            <a:solidFill>
              <a:schemeClr val="dk1"/>
            </a:solidFill>
            <a:prstDash val="solid"/>
            <a:round/>
            <a:headEnd type="none" w="sm" len="sm"/>
            <a:tailEnd type="none" w="sm" len="sm"/>
          </a:ln>
        </p:spPr>
      </p:pic>
      <p:pic>
        <p:nvPicPr>
          <p:cNvPr id="174" name="Google Shape;174;p14"/>
          <p:cNvPicPr preferRelativeResize="0"/>
          <p:nvPr/>
        </p:nvPicPr>
        <p:blipFill>
          <a:blip r:embed="rId5">
            <a:alphaModFix/>
          </a:blip>
          <a:stretch>
            <a:fillRect/>
          </a:stretch>
        </p:blipFill>
        <p:spPr>
          <a:xfrm>
            <a:off x="3908450" y="2443050"/>
            <a:ext cx="4617826" cy="2907775"/>
          </a:xfrm>
          <a:prstGeom prst="rect">
            <a:avLst/>
          </a:prstGeom>
          <a:noFill/>
          <a:ln w="19050" cap="flat" cmpd="sng">
            <a:solidFill>
              <a:srgbClr val="000000"/>
            </a:solidFill>
            <a:prstDash val="solid"/>
            <a:round/>
            <a:headEnd type="none" w="sm" len="sm"/>
            <a:tailEnd type="none" w="sm" len="sm"/>
          </a:ln>
        </p:spPr>
      </p:pic>
      <p:sp>
        <p:nvSpPr>
          <p:cNvPr id="175" name="Google Shape;175;p14"/>
          <p:cNvSpPr txBox="1"/>
          <p:nvPr/>
        </p:nvSpPr>
        <p:spPr>
          <a:xfrm>
            <a:off x="4065225" y="2443050"/>
            <a:ext cx="3996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a:solidFill>
                  <a:schemeClr val="dk1"/>
                </a:solidFill>
              </a:rPr>
              <a:t>U.S. Geological Survey Fact Sheet 094-96</a:t>
            </a:r>
            <a:endParaRPr sz="1300">
              <a:solidFill>
                <a:schemeClr val="dk1"/>
              </a:solidFill>
            </a:endParaRPr>
          </a:p>
        </p:txBody>
      </p:sp>
      <p:sp>
        <p:nvSpPr>
          <p:cNvPr id="176" name="Google Shape;176;p14"/>
          <p:cNvSpPr txBox="1"/>
          <p:nvPr/>
        </p:nvSpPr>
        <p:spPr>
          <a:xfrm>
            <a:off x="248050" y="5188800"/>
            <a:ext cx="307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rPr>
              <a:t>ATA 1-page exhibits, 2024 (offline)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DDE8CB"/>
            </a:gs>
            <a:gs pos="100000">
              <a:srgbClr val="FFD7D7"/>
            </a:gs>
          </a:gsLst>
          <a:lin ang="3600008" scaled="0"/>
        </a:gradFill>
        <a:effectLst/>
      </p:bgPr>
    </p:bg>
    <p:spTree>
      <p:nvGrpSpPr>
        <p:cNvPr id="1" name="Shape 180"/>
        <p:cNvGrpSpPr/>
        <p:nvPr/>
      </p:nvGrpSpPr>
      <p:grpSpPr>
        <a:xfrm>
          <a:off x="0" y="0"/>
          <a:ext cx="0" cy="0"/>
          <a:chOff x="0" y="0"/>
          <a:chExt cx="0" cy="0"/>
        </a:xfrm>
      </p:grpSpPr>
      <p:sp>
        <p:nvSpPr>
          <p:cNvPr id="181" name="Google Shape;181;p15"/>
          <p:cNvSpPr txBox="1">
            <a:spLocks noGrp="1"/>
          </p:cNvSpPr>
          <p:nvPr>
            <p:ph type="title" idx="4294967295"/>
          </p:nvPr>
        </p:nvSpPr>
        <p:spPr>
          <a:xfrm>
            <a:off x="457200" y="0"/>
            <a:ext cx="9028200" cy="516900"/>
          </a:xfrm>
          <a:prstGeom prst="rect">
            <a:avLst/>
          </a:prstGeom>
          <a:noFill/>
          <a:ln>
            <a:noFill/>
          </a:ln>
        </p:spPr>
        <p:txBody>
          <a:bodyPr spcFirstLastPara="1" wrap="square" lIns="0" tIns="28425" rIns="0" bIns="0" anchor="ctr" anchorCtr="0">
            <a:noAutofit/>
          </a:bodyPr>
          <a:lstStyle/>
          <a:p>
            <a:pPr marL="0" marR="0" lvl="0" indent="0" algn="ctr" rtl="0">
              <a:lnSpc>
                <a:spcPct val="93000"/>
              </a:lnSpc>
              <a:spcBef>
                <a:spcPts val="0"/>
              </a:spcBef>
              <a:spcAft>
                <a:spcPts val="0"/>
              </a:spcAft>
              <a:buClr>
                <a:srgbClr val="000000"/>
              </a:buClr>
              <a:buSzPts val="3200"/>
              <a:buFont typeface="Arial"/>
              <a:buNone/>
            </a:pPr>
            <a:r>
              <a:rPr lang="en-US" sz="2400">
                <a:solidFill>
                  <a:schemeClr val="dk1"/>
                </a:solidFill>
              </a:rPr>
              <a:t>San Francisco earthquake, 1906 (2)</a:t>
            </a:r>
            <a:endParaRPr sz="2400"/>
          </a:p>
        </p:txBody>
      </p:sp>
      <p:sp>
        <p:nvSpPr>
          <p:cNvPr id="182" name="Google Shape;182;p15"/>
          <p:cNvSpPr txBox="1">
            <a:spLocks noGrp="1"/>
          </p:cNvSpPr>
          <p:nvPr>
            <p:ph type="sldNum" idx="12"/>
          </p:nvPr>
        </p:nvSpPr>
        <p:spPr>
          <a:xfrm>
            <a:off x="7224712" y="5164137"/>
            <a:ext cx="2305200" cy="347700"/>
          </a:xfrm>
          <a:prstGeom prst="rect">
            <a:avLst/>
          </a:prstGeom>
          <a:noFill/>
          <a:ln>
            <a:noFill/>
          </a:ln>
        </p:spPr>
        <p:txBody>
          <a:bodyPr spcFirstLastPara="1" wrap="square" lIns="0" tIns="0" rIns="0" bIns="0" anchor="t" anchorCtr="0">
            <a:noAutofit/>
          </a:bodyPr>
          <a:lstStyle/>
          <a:p>
            <a:pPr marL="0" lvl="0" indent="0" algn="r" rtl="0">
              <a:lnSpc>
                <a:spcPct val="93000"/>
              </a:lnSpc>
              <a:spcBef>
                <a:spcPts val="0"/>
              </a:spcBef>
              <a:spcAft>
                <a:spcPts val="0"/>
              </a:spcAft>
              <a:buClr>
                <a:srgbClr val="000000"/>
              </a:buClr>
              <a:buSzPts val="1400"/>
              <a:buFont typeface="Arial"/>
              <a:buNone/>
            </a:pPr>
            <a:fld id="{00000000-1234-1234-1234-123412341234}" type="slidenum">
              <a:rPr lang="en-US"/>
              <a:t>12</a:t>
            </a:fld>
            <a:endParaRPr/>
          </a:p>
        </p:txBody>
      </p:sp>
      <p:sp>
        <p:nvSpPr>
          <p:cNvPr id="183" name="Google Shape;183;p15"/>
          <p:cNvSpPr txBox="1"/>
          <p:nvPr/>
        </p:nvSpPr>
        <p:spPr>
          <a:xfrm>
            <a:off x="3966225" y="4009275"/>
            <a:ext cx="39165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a:solidFill>
                  <a:schemeClr val="dk1"/>
                </a:solidFill>
              </a:rPr>
              <a:t>SF quake, 4/18/1906, 5:12 am local time</a:t>
            </a:r>
            <a:endParaRPr>
              <a:solidFill>
                <a:schemeClr val="dk1"/>
              </a:solidFill>
            </a:endParaRPr>
          </a:p>
          <a:p>
            <a:pPr marL="0" lvl="0" indent="0" algn="l" rtl="0">
              <a:spcBef>
                <a:spcPts val="0"/>
              </a:spcBef>
              <a:spcAft>
                <a:spcPts val="0"/>
              </a:spcAft>
              <a:buNone/>
            </a:pPr>
            <a:r>
              <a:rPr lang="en-US"/>
              <a:t>Postmarked 10 hours before the quake.</a:t>
            </a:r>
            <a:endParaRPr/>
          </a:p>
          <a:p>
            <a:pPr marL="0" lvl="0" indent="0" algn="l" rtl="0">
              <a:spcBef>
                <a:spcPts val="0"/>
              </a:spcBef>
              <a:spcAft>
                <a:spcPts val="0"/>
              </a:spcAft>
              <a:buNone/>
            </a:pPr>
            <a:endParaRPr/>
          </a:p>
          <a:p>
            <a:pPr marL="0" lvl="0" indent="0" algn="l" rtl="0">
              <a:spcBef>
                <a:spcPts val="0"/>
              </a:spcBef>
              <a:spcAft>
                <a:spcPts val="0"/>
              </a:spcAft>
              <a:buNone/>
            </a:pPr>
            <a:r>
              <a:rPr lang="en-US"/>
              <a:t>Addressee(?): Clifton Pool Mayfield, born Sept. 5, 1887, Washington. D.C.</a:t>
            </a:r>
            <a:endParaRPr/>
          </a:p>
        </p:txBody>
      </p:sp>
      <p:pic>
        <p:nvPicPr>
          <p:cNvPr id="184" name="Google Shape;184;p15"/>
          <p:cNvPicPr preferRelativeResize="0"/>
          <p:nvPr/>
        </p:nvPicPr>
        <p:blipFill>
          <a:blip r:embed="rId3">
            <a:alphaModFix/>
          </a:blip>
          <a:stretch>
            <a:fillRect/>
          </a:stretch>
        </p:blipFill>
        <p:spPr>
          <a:xfrm>
            <a:off x="5783638" y="728500"/>
            <a:ext cx="4129961" cy="2472122"/>
          </a:xfrm>
          <a:prstGeom prst="rect">
            <a:avLst/>
          </a:prstGeom>
          <a:noFill/>
          <a:ln>
            <a:noFill/>
          </a:ln>
        </p:spPr>
      </p:pic>
      <p:sp>
        <p:nvSpPr>
          <p:cNvPr id="185" name="Google Shape;185;p15"/>
          <p:cNvSpPr txBox="1"/>
          <p:nvPr/>
        </p:nvSpPr>
        <p:spPr>
          <a:xfrm>
            <a:off x="152400" y="4068750"/>
            <a:ext cx="36816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San Francisco - 4/17/1906, 7:30 pm </a:t>
            </a:r>
            <a:endParaRPr/>
          </a:p>
          <a:p>
            <a:pPr marL="0" lvl="0" indent="0" algn="l" rtl="0">
              <a:spcBef>
                <a:spcPts val="0"/>
              </a:spcBef>
              <a:spcAft>
                <a:spcPts val="0"/>
              </a:spcAft>
              <a:buNone/>
            </a:pPr>
            <a:r>
              <a:rPr lang="en-US"/>
              <a:t>stamp - Scott 303 (1903), Grant</a:t>
            </a:r>
            <a:endParaRPr/>
          </a:p>
          <a:p>
            <a:pPr marL="0" lvl="0" indent="0" algn="l" rtl="0">
              <a:spcBef>
                <a:spcPts val="0"/>
              </a:spcBef>
              <a:spcAft>
                <a:spcPts val="0"/>
              </a:spcAft>
              <a:buClr>
                <a:schemeClr val="dk1"/>
              </a:buClr>
              <a:buSzPts val="1100"/>
              <a:buFont typeface="Arial"/>
              <a:buNone/>
            </a:pPr>
            <a:r>
              <a:rPr lang="en-US">
                <a:solidFill>
                  <a:schemeClr val="dk1"/>
                </a:solidFill>
              </a:rPr>
              <a:t>SF002 in my collection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86" name="Google Shape;186;p15"/>
          <p:cNvPicPr preferRelativeResize="0"/>
          <p:nvPr/>
        </p:nvPicPr>
        <p:blipFill>
          <a:blip r:embed="rId4">
            <a:alphaModFix/>
          </a:blip>
          <a:stretch>
            <a:fillRect/>
          </a:stretch>
        </p:blipFill>
        <p:spPr>
          <a:xfrm>
            <a:off x="7958925" y="3590275"/>
            <a:ext cx="1247775" cy="1628775"/>
          </a:xfrm>
          <a:prstGeom prst="rect">
            <a:avLst/>
          </a:prstGeom>
          <a:noFill/>
          <a:ln w="9525" cap="flat" cmpd="sng">
            <a:solidFill>
              <a:srgbClr val="B45F06"/>
            </a:solidFill>
            <a:prstDash val="solid"/>
            <a:round/>
            <a:headEnd type="none" w="sm" len="sm"/>
            <a:tailEnd type="none" w="sm" len="sm"/>
          </a:ln>
        </p:spPr>
      </p:pic>
      <p:pic>
        <p:nvPicPr>
          <p:cNvPr id="187" name="Google Shape;187;p15"/>
          <p:cNvPicPr preferRelativeResize="0"/>
          <p:nvPr/>
        </p:nvPicPr>
        <p:blipFill>
          <a:blip r:embed="rId5">
            <a:alphaModFix/>
          </a:blip>
          <a:stretch>
            <a:fillRect/>
          </a:stretch>
        </p:blipFill>
        <p:spPr>
          <a:xfrm>
            <a:off x="152400" y="669300"/>
            <a:ext cx="5478837" cy="313291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DDE8CB"/>
            </a:gs>
            <a:gs pos="100000">
              <a:srgbClr val="FFD7D7"/>
            </a:gs>
          </a:gsLst>
          <a:lin ang="3600008" scaled="0"/>
        </a:gradFill>
        <a:effectLst/>
      </p:bgPr>
    </p:bg>
    <p:spTree>
      <p:nvGrpSpPr>
        <p:cNvPr id="1" name="Shape 191"/>
        <p:cNvGrpSpPr/>
        <p:nvPr/>
      </p:nvGrpSpPr>
      <p:grpSpPr>
        <a:xfrm>
          <a:off x="0" y="0"/>
          <a:ext cx="0" cy="0"/>
          <a:chOff x="0" y="0"/>
          <a:chExt cx="0" cy="0"/>
        </a:xfrm>
      </p:grpSpPr>
      <p:sp>
        <p:nvSpPr>
          <p:cNvPr id="192" name="Google Shape;192;p16"/>
          <p:cNvSpPr txBox="1">
            <a:spLocks noGrp="1"/>
          </p:cNvSpPr>
          <p:nvPr>
            <p:ph type="title" idx="4294967295"/>
          </p:nvPr>
        </p:nvSpPr>
        <p:spPr>
          <a:xfrm>
            <a:off x="457200" y="0"/>
            <a:ext cx="9028200" cy="516900"/>
          </a:xfrm>
          <a:prstGeom prst="rect">
            <a:avLst/>
          </a:prstGeom>
          <a:noFill/>
          <a:ln>
            <a:noFill/>
          </a:ln>
        </p:spPr>
        <p:txBody>
          <a:bodyPr spcFirstLastPara="1" wrap="square" lIns="0" tIns="28425" rIns="0" bIns="0" anchor="ctr" anchorCtr="0">
            <a:noAutofit/>
          </a:bodyPr>
          <a:lstStyle/>
          <a:p>
            <a:pPr marL="0" marR="0" lvl="0" indent="0" algn="ctr" rtl="0">
              <a:lnSpc>
                <a:spcPct val="93000"/>
              </a:lnSpc>
              <a:spcBef>
                <a:spcPts val="0"/>
              </a:spcBef>
              <a:spcAft>
                <a:spcPts val="0"/>
              </a:spcAft>
              <a:buClr>
                <a:srgbClr val="000000"/>
              </a:buClr>
              <a:buSzPts val="3200"/>
              <a:buFont typeface="Arial"/>
              <a:buNone/>
            </a:pPr>
            <a:r>
              <a:rPr lang="en-US" sz="2400">
                <a:solidFill>
                  <a:schemeClr val="dk1"/>
                </a:solidFill>
              </a:rPr>
              <a:t>San Francisco earthquake, 1906 (3)</a:t>
            </a:r>
            <a:endParaRPr sz="2400"/>
          </a:p>
        </p:txBody>
      </p:sp>
      <p:sp>
        <p:nvSpPr>
          <p:cNvPr id="193" name="Google Shape;193;p16"/>
          <p:cNvSpPr txBox="1">
            <a:spLocks noGrp="1"/>
          </p:cNvSpPr>
          <p:nvPr>
            <p:ph type="sldNum" idx="12"/>
          </p:nvPr>
        </p:nvSpPr>
        <p:spPr>
          <a:xfrm>
            <a:off x="7224712" y="5164137"/>
            <a:ext cx="2305200" cy="347700"/>
          </a:xfrm>
          <a:prstGeom prst="rect">
            <a:avLst/>
          </a:prstGeom>
          <a:noFill/>
          <a:ln>
            <a:noFill/>
          </a:ln>
        </p:spPr>
        <p:txBody>
          <a:bodyPr spcFirstLastPara="1" wrap="square" lIns="0" tIns="0" rIns="0" bIns="0" anchor="t" anchorCtr="0">
            <a:noAutofit/>
          </a:bodyPr>
          <a:lstStyle/>
          <a:p>
            <a:pPr marL="0" lvl="0" indent="0" algn="r" rtl="0">
              <a:lnSpc>
                <a:spcPct val="93000"/>
              </a:lnSpc>
              <a:spcBef>
                <a:spcPts val="0"/>
              </a:spcBef>
              <a:spcAft>
                <a:spcPts val="0"/>
              </a:spcAft>
              <a:buClr>
                <a:srgbClr val="000000"/>
              </a:buClr>
              <a:buSzPts val="1400"/>
              <a:buFont typeface="Arial"/>
              <a:buNone/>
            </a:pPr>
            <a:fld id="{00000000-1234-1234-1234-123412341234}" type="slidenum">
              <a:rPr lang="en-US"/>
              <a:t>13</a:t>
            </a:fld>
            <a:endParaRPr/>
          </a:p>
        </p:txBody>
      </p:sp>
      <p:pic>
        <p:nvPicPr>
          <p:cNvPr id="194" name="Google Shape;194;p16"/>
          <p:cNvPicPr preferRelativeResize="0"/>
          <p:nvPr/>
        </p:nvPicPr>
        <p:blipFill>
          <a:blip r:embed="rId3">
            <a:alphaModFix/>
          </a:blip>
          <a:stretch>
            <a:fillRect/>
          </a:stretch>
        </p:blipFill>
        <p:spPr>
          <a:xfrm>
            <a:off x="304800" y="665850"/>
            <a:ext cx="4280896" cy="2627400"/>
          </a:xfrm>
          <a:prstGeom prst="rect">
            <a:avLst/>
          </a:prstGeom>
          <a:noFill/>
          <a:ln>
            <a:noFill/>
          </a:ln>
        </p:spPr>
      </p:pic>
      <p:pic>
        <p:nvPicPr>
          <p:cNvPr id="195" name="Google Shape;195;p16"/>
          <p:cNvPicPr preferRelativeResize="0"/>
          <p:nvPr/>
        </p:nvPicPr>
        <p:blipFill>
          <a:blip r:embed="rId4">
            <a:alphaModFix/>
          </a:blip>
          <a:stretch>
            <a:fillRect/>
          </a:stretch>
        </p:blipFill>
        <p:spPr>
          <a:xfrm>
            <a:off x="4861351" y="665849"/>
            <a:ext cx="4280908" cy="2627400"/>
          </a:xfrm>
          <a:prstGeom prst="rect">
            <a:avLst/>
          </a:prstGeom>
          <a:noFill/>
          <a:ln>
            <a:noFill/>
          </a:ln>
        </p:spPr>
      </p:pic>
      <p:sp>
        <p:nvSpPr>
          <p:cNvPr id="196" name="Google Shape;196;p16"/>
          <p:cNvSpPr txBox="1"/>
          <p:nvPr/>
        </p:nvSpPr>
        <p:spPr>
          <a:xfrm>
            <a:off x="304800" y="3434100"/>
            <a:ext cx="37665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Postal card</a:t>
            </a:r>
            <a:endParaRPr/>
          </a:p>
          <a:p>
            <a:pPr marL="0" lvl="0" indent="0" algn="l" rtl="0">
              <a:spcBef>
                <a:spcPts val="0"/>
              </a:spcBef>
              <a:spcAft>
                <a:spcPts val="0"/>
              </a:spcAft>
              <a:buNone/>
            </a:pPr>
            <a:r>
              <a:rPr lang="en-US"/>
              <a:t>NY to Cleveland, 4/18/1906</a:t>
            </a:r>
            <a:endParaRPr/>
          </a:p>
          <a:p>
            <a:pPr marL="0" lvl="0" indent="0" algn="l" rtl="0">
              <a:spcBef>
                <a:spcPts val="0"/>
              </a:spcBef>
              <a:spcAft>
                <a:spcPts val="0"/>
              </a:spcAft>
              <a:buNone/>
            </a:pPr>
            <a:r>
              <a:rPr lang="en-US"/>
              <a:t>stamp - Scott UX18 (1902), McKinley</a:t>
            </a:r>
            <a:endParaRPr/>
          </a:p>
          <a:p>
            <a:pPr marL="0" lvl="0" indent="0" algn="l" rtl="0">
              <a:spcBef>
                <a:spcPts val="0"/>
              </a:spcBef>
              <a:spcAft>
                <a:spcPts val="0"/>
              </a:spcAft>
              <a:buClr>
                <a:schemeClr val="dk1"/>
              </a:buClr>
              <a:buSzPts val="1100"/>
              <a:buFont typeface="Arial"/>
              <a:buNone/>
            </a:pPr>
            <a:r>
              <a:rPr lang="en-US">
                <a:solidFill>
                  <a:schemeClr val="dk1"/>
                </a:solidFill>
              </a:rPr>
              <a:t>SF050 in my collection</a:t>
            </a:r>
            <a:endParaRPr/>
          </a:p>
          <a:p>
            <a:pPr marL="0" lvl="0" indent="0" algn="l" rtl="0">
              <a:spcBef>
                <a:spcPts val="0"/>
              </a:spcBef>
              <a:spcAft>
                <a:spcPts val="0"/>
              </a:spcAft>
              <a:buNone/>
            </a:pPr>
            <a:br>
              <a:rPr lang="en-US"/>
            </a:br>
            <a:r>
              <a:rPr lang="en-US"/>
              <a:t>It’s typed!</a:t>
            </a:r>
            <a:endParaRPr/>
          </a:p>
          <a:p>
            <a:pPr marL="0" lvl="0" indent="0" algn="l" rtl="0">
              <a:spcBef>
                <a:spcPts val="0"/>
              </a:spcBef>
              <a:spcAft>
                <a:spcPts val="0"/>
              </a:spcAft>
              <a:buNone/>
            </a:pPr>
            <a:r>
              <a:rPr lang="en-US"/>
              <a:t>postal rate for postcard is 1¢</a:t>
            </a:r>
            <a:endParaRPr/>
          </a:p>
        </p:txBody>
      </p:sp>
      <p:sp>
        <p:nvSpPr>
          <p:cNvPr id="197" name="Google Shape;197;p16"/>
          <p:cNvSpPr txBox="1"/>
          <p:nvPr/>
        </p:nvSpPr>
        <p:spPr>
          <a:xfrm>
            <a:off x="4861350" y="3442875"/>
            <a:ext cx="48387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a:solidFill>
                  <a:schemeClr val="dk1"/>
                </a:solidFill>
              </a:rPr>
              <a:t>SF quake, 4/18/1906, 5:12 am local time</a:t>
            </a:r>
            <a:endParaRPr>
              <a:solidFill>
                <a:schemeClr val="dk1"/>
              </a:solidFill>
            </a:endParaRPr>
          </a:p>
          <a:p>
            <a:pPr marL="0" lvl="0" indent="0" algn="l" rtl="0">
              <a:spcBef>
                <a:spcPts val="0"/>
              </a:spcBef>
              <a:spcAft>
                <a:spcPts val="0"/>
              </a:spcAft>
              <a:buNone/>
            </a:pPr>
            <a:r>
              <a:rPr lang="en-US"/>
              <a:t>Postmarked same day, just 12 hours after the quake.</a:t>
            </a:r>
            <a:endParaRPr/>
          </a:p>
          <a:p>
            <a:pPr marL="0" lvl="0" indent="0" algn="l" rtl="0">
              <a:spcBef>
                <a:spcPts val="0"/>
              </a:spcBef>
              <a:spcAft>
                <a:spcPts val="0"/>
              </a:spcAft>
              <a:buNone/>
            </a:pPr>
            <a:endParaRPr/>
          </a:p>
          <a:p>
            <a:pPr marL="0" lvl="0" indent="0" algn="l" rtl="0">
              <a:spcBef>
                <a:spcPts val="0"/>
              </a:spcBef>
              <a:spcAft>
                <a:spcPts val="0"/>
              </a:spcAft>
              <a:buNone/>
            </a:pPr>
            <a:r>
              <a:rPr lang="en-US"/>
              <a:t>Contacted the reference staffs of The New York Public Library and the Cleveland Public Library. “O’Reilly might have been the superintendent of a city prison/workhouse.”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DDE8CB"/>
            </a:gs>
            <a:gs pos="100000">
              <a:srgbClr val="FFD7D7"/>
            </a:gs>
          </a:gsLst>
          <a:lin ang="3600008" scaled="0"/>
        </a:gradFill>
        <a:effectLst/>
      </p:bgPr>
    </p:bg>
    <p:spTree>
      <p:nvGrpSpPr>
        <p:cNvPr id="1" name="Shape 201"/>
        <p:cNvGrpSpPr/>
        <p:nvPr/>
      </p:nvGrpSpPr>
      <p:grpSpPr>
        <a:xfrm>
          <a:off x="0" y="0"/>
          <a:ext cx="0" cy="0"/>
          <a:chOff x="0" y="0"/>
          <a:chExt cx="0" cy="0"/>
        </a:xfrm>
      </p:grpSpPr>
      <p:sp>
        <p:nvSpPr>
          <p:cNvPr id="202" name="Google Shape;202;p17"/>
          <p:cNvSpPr txBox="1">
            <a:spLocks noGrp="1"/>
          </p:cNvSpPr>
          <p:nvPr>
            <p:ph type="title" idx="4294967295"/>
          </p:nvPr>
        </p:nvSpPr>
        <p:spPr>
          <a:xfrm>
            <a:off x="457200" y="0"/>
            <a:ext cx="9028200" cy="516900"/>
          </a:xfrm>
          <a:prstGeom prst="rect">
            <a:avLst/>
          </a:prstGeom>
          <a:noFill/>
          <a:ln>
            <a:noFill/>
          </a:ln>
        </p:spPr>
        <p:txBody>
          <a:bodyPr spcFirstLastPara="1" wrap="square" lIns="0" tIns="28425" rIns="0" bIns="0" anchor="ctr" anchorCtr="0">
            <a:noAutofit/>
          </a:bodyPr>
          <a:lstStyle/>
          <a:p>
            <a:pPr marL="0" lvl="0" indent="0" algn="ctr" rtl="0">
              <a:spcBef>
                <a:spcPts val="0"/>
              </a:spcBef>
              <a:spcAft>
                <a:spcPts val="0"/>
              </a:spcAft>
              <a:buClr>
                <a:schemeClr val="dk1"/>
              </a:buClr>
              <a:buSzPts val="3200"/>
              <a:buFont typeface="Arial"/>
              <a:buNone/>
            </a:pPr>
            <a:r>
              <a:rPr lang="en-US" sz="2400">
                <a:solidFill>
                  <a:schemeClr val="dk1"/>
                </a:solidFill>
              </a:rPr>
              <a:t>San Francisco earthquake, 1906 (4)</a:t>
            </a:r>
            <a:endParaRPr sz="2400"/>
          </a:p>
        </p:txBody>
      </p:sp>
      <p:sp>
        <p:nvSpPr>
          <p:cNvPr id="203" name="Google Shape;203;p17"/>
          <p:cNvSpPr txBox="1">
            <a:spLocks noGrp="1"/>
          </p:cNvSpPr>
          <p:nvPr>
            <p:ph type="sldNum" idx="12"/>
          </p:nvPr>
        </p:nvSpPr>
        <p:spPr>
          <a:xfrm>
            <a:off x="7224712" y="5164137"/>
            <a:ext cx="2305200" cy="347700"/>
          </a:xfrm>
          <a:prstGeom prst="rect">
            <a:avLst/>
          </a:prstGeom>
          <a:noFill/>
          <a:ln>
            <a:noFill/>
          </a:ln>
        </p:spPr>
        <p:txBody>
          <a:bodyPr spcFirstLastPara="1" wrap="square" lIns="0" tIns="0" rIns="0" bIns="0" anchor="t" anchorCtr="0">
            <a:noAutofit/>
          </a:bodyPr>
          <a:lstStyle/>
          <a:p>
            <a:pPr marL="0" lvl="0" indent="0" algn="r" rtl="0">
              <a:lnSpc>
                <a:spcPct val="93000"/>
              </a:lnSpc>
              <a:spcBef>
                <a:spcPts val="0"/>
              </a:spcBef>
              <a:spcAft>
                <a:spcPts val="0"/>
              </a:spcAft>
              <a:buClr>
                <a:srgbClr val="000000"/>
              </a:buClr>
              <a:buSzPts val="1400"/>
              <a:buFont typeface="Arial"/>
              <a:buNone/>
            </a:pPr>
            <a:fld id="{00000000-1234-1234-1234-123412341234}" type="slidenum">
              <a:rPr lang="en-US"/>
              <a:t>14</a:t>
            </a:fld>
            <a:endParaRPr/>
          </a:p>
        </p:txBody>
      </p:sp>
      <p:sp>
        <p:nvSpPr>
          <p:cNvPr id="204" name="Google Shape;204;p17"/>
          <p:cNvSpPr txBox="1"/>
          <p:nvPr/>
        </p:nvSpPr>
        <p:spPr>
          <a:xfrm>
            <a:off x="7137400" y="600375"/>
            <a:ext cx="2796000" cy="38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Earliest SF area cancel, 13 hours after quake.</a:t>
            </a:r>
            <a:endParaRPr/>
          </a:p>
          <a:p>
            <a:pPr marL="0" lvl="0" indent="0" algn="l" rtl="0">
              <a:spcBef>
                <a:spcPts val="0"/>
              </a:spcBef>
              <a:spcAft>
                <a:spcPts val="0"/>
              </a:spcAft>
              <a:buNone/>
            </a:pPr>
            <a:r>
              <a:rPr lang="en-US"/>
              <a:t>About 80 miles from epicenter.</a:t>
            </a:r>
            <a:endParaRPr/>
          </a:p>
          <a:p>
            <a:pPr marL="0" lvl="0" indent="0" algn="l" rtl="0">
              <a:spcBef>
                <a:spcPts val="0"/>
              </a:spcBef>
              <a:spcAft>
                <a:spcPts val="0"/>
              </a:spcAft>
              <a:buNone/>
            </a:pPr>
            <a:endParaRPr/>
          </a:p>
          <a:p>
            <a:pPr marL="0" lvl="0" indent="0" algn="l" rtl="0">
              <a:spcBef>
                <a:spcPts val="0"/>
              </a:spcBef>
              <a:spcAft>
                <a:spcPts val="0"/>
              </a:spcAft>
              <a:buNone/>
            </a:pPr>
            <a:r>
              <a:rPr lang="en-US"/>
              <a:t>"Dear R, Recd your letter yesterday. Had a heavy earthquake at 5:30 am. but are all safe. It did about $400 damage to our house. Had you had a good season and now perhaps you can rest. We wanted to move Sal [?] but may not be able to do so as the top of our chimney fell in. In fact [?] of the chimneys are down and people cook over camp fires. The tank house was not hurt. Love K"</a:t>
            </a:r>
            <a:endParaRPr/>
          </a:p>
        </p:txBody>
      </p:sp>
      <p:sp>
        <p:nvSpPr>
          <p:cNvPr id="205" name="Google Shape;205;p17"/>
          <p:cNvSpPr txBox="1"/>
          <p:nvPr/>
        </p:nvSpPr>
        <p:spPr>
          <a:xfrm>
            <a:off x="200325" y="3003150"/>
            <a:ext cx="3633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a:solidFill>
                  <a:schemeClr val="dk1"/>
                </a:solidFill>
              </a:rPr>
              <a:t>real photo postcard (RPPC), undivided</a:t>
            </a:r>
            <a:endParaRPr/>
          </a:p>
          <a:p>
            <a:pPr marL="0" lvl="0" indent="0" algn="l" rtl="0">
              <a:spcBef>
                <a:spcPts val="0"/>
              </a:spcBef>
              <a:spcAft>
                <a:spcPts val="0"/>
              </a:spcAft>
              <a:buNone/>
            </a:pPr>
            <a:r>
              <a:rPr lang="en-US"/>
              <a:t>San Jose - Los Angeles, 4/18/1906, 6 pm</a:t>
            </a:r>
            <a:endParaRPr/>
          </a:p>
          <a:p>
            <a:pPr marL="0" lvl="0" indent="0" algn="l" rtl="0">
              <a:spcBef>
                <a:spcPts val="0"/>
              </a:spcBef>
              <a:spcAft>
                <a:spcPts val="0"/>
              </a:spcAft>
              <a:buNone/>
            </a:pPr>
            <a:r>
              <a:rPr lang="en-US"/>
              <a:t>stamp - Scott 300 (1903), Franklin</a:t>
            </a:r>
            <a:endParaRPr/>
          </a:p>
          <a:p>
            <a:pPr marL="0" lvl="0" indent="0" algn="l" rtl="0">
              <a:spcBef>
                <a:spcPts val="0"/>
              </a:spcBef>
              <a:spcAft>
                <a:spcPts val="0"/>
              </a:spcAft>
              <a:buNone/>
            </a:pPr>
            <a:r>
              <a:rPr lang="en-US">
                <a:solidFill>
                  <a:schemeClr val="dk1"/>
                </a:solidFill>
              </a:rPr>
              <a:t>SF125 in my collection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Text on front (picture) side</a:t>
            </a:r>
            <a:endParaRPr>
              <a:solidFill>
                <a:schemeClr val="dk1"/>
              </a:solidFill>
            </a:endParaRPr>
          </a:p>
        </p:txBody>
      </p:sp>
      <p:pic>
        <p:nvPicPr>
          <p:cNvPr id="206" name="Google Shape;206;p17"/>
          <p:cNvPicPr preferRelativeResize="0"/>
          <p:nvPr/>
        </p:nvPicPr>
        <p:blipFill>
          <a:blip r:embed="rId3">
            <a:alphaModFix/>
          </a:blip>
          <a:stretch>
            <a:fillRect/>
          </a:stretch>
        </p:blipFill>
        <p:spPr>
          <a:xfrm>
            <a:off x="155350" y="600375"/>
            <a:ext cx="3678650" cy="2319300"/>
          </a:xfrm>
          <a:prstGeom prst="rect">
            <a:avLst/>
          </a:prstGeom>
          <a:noFill/>
          <a:ln>
            <a:noFill/>
          </a:ln>
        </p:spPr>
      </p:pic>
      <p:pic>
        <p:nvPicPr>
          <p:cNvPr id="207" name="Google Shape;207;p17"/>
          <p:cNvPicPr preferRelativeResize="0"/>
          <p:nvPr/>
        </p:nvPicPr>
        <p:blipFill>
          <a:blip r:embed="rId4">
            <a:alphaModFix/>
          </a:blip>
          <a:stretch>
            <a:fillRect/>
          </a:stretch>
        </p:blipFill>
        <p:spPr>
          <a:xfrm>
            <a:off x="4020012" y="600373"/>
            <a:ext cx="3015737" cy="46348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DDE8CB"/>
            </a:gs>
            <a:gs pos="100000">
              <a:srgbClr val="FFD7D7"/>
            </a:gs>
          </a:gsLst>
          <a:lin ang="3600008" scaled="0"/>
        </a:gradFill>
        <a:effectLst/>
      </p:bgPr>
    </p:bg>
    <p:spTree>
      <p:nvGrpSpPr>
        <p:cNvPr id="1" name="Shape 211"/>
        <p:cNvGrpSpPr/>
        <p:nvPr/>
      </p:nvGrpSpPr>
      <p:grpSpPr>
        <a:xfrm>
          <a:off x="0" y="0"/>
          <a:ext cx="0" cy="0"/>
          <a:chOff x="0" y="0"/>
          <a:chExt cx="0" cy="0"/>
        </a:xfrm>
      </p:grpSpPr>
      <p:sp>
        <p:nvSpPr>
          <p:cNvPr id="212" name="Google Shape;212;p18"/>
          <p:cNvSpPr txBox="1">
            <a:spLocks noGrp="1"/>
          </p:cNvSpPr>
          <p:nvPr>
            <p:ph type="title" idx="4294967295"/>
          </p:nvPr>
        </p:nvSpPr>
        <p:spPr>
          <a:xfrm>
            <a:off x="457200" y="0"/>
            <a:ext cx="9028200" cy="516900"/>
          </a:xfrm>
          <a:prstGeom prst="rect">
            <a:avLst/>
          </a:prstGeom>
          <a:noFill/>
          <a:ln>
            <a:noFill/>
          </a:ln>
        </p:spPr>
        <p:txBody>
          <a:bodyPr spcFirstLastPara="1" wrap="square" lIns="0" tIns="28425" rIns="0" bIns="0" anchor="ctr" anchorCtr="0">
            <a:noAutofit/>
          </a:bodyPr>
          <a:lstStyle/>
          <a:p>
            <a:pPr marL="0" lvl="0" indent="0" algn="ctr" rtl="0">
              <a:spcBef>
                <a:spcPts val="0"/>
              </a:spcBef>
              <a:spcAft>
                <a:spcPts val="0"/>
              </a:spcAft>
              <a:buClr>
                <a:schemeClr val="dk1"/>
              </a:buClr>
              <a:buSzPts val="3200"/>
              <a:buFont typeface="Arial"/>
              <a:buNone/>
            </a:pPr>
            <a:r>
              <a:rPr lang="en-US" sz="2400">
                <a:solidFill>
                  <a:schemeClr val="dk1"/>
                </a:solidFill>
              </a:rPr>
              <a:t>San Francisco earthquake, 1906 (5)</a:t>
            </a:r>
            <a:endParaRPr sz="2400"/>
          </a:p>
        </p:txBody>
      </p:sp>
      <p:sp>
        <p:nvSpPr>
          <p:cNvPr id="213" name="Google Shape;213;p18"/>
          <p:cNvSpPr txBox="1">
            <a:spLocks noGrp="1"/>
          </p:cNvSpPr>
          <p:nvPr>
            <p:ph type="sldNum" idx="12"/>
          </p:nvPr>
        </p:nvSpPr>
        <p:spPr>
          <a:xfrm>
            <a:off x="7224712" y="5164137"/>
            <a:ext cx="2305200" cy="347700"/>
          </a:xfrm>
          <a:prstGeom prst="rect">
            <a:avLst/>
          </a:prstGeom>
          <a:noFill/>
          <a:ln>
            <a:noFill/>
          </a:ln>
        </p:spPr>
        <p:txBody>
          <a:bodyPr spcFirstLastPara="1" wrap="square" lIns="0" tIns="0" rIns="0" bIns="0" anchor="t" anchorCtr="0">
            <a:noAutofit/>
          </a:bodyPr>
          <a:lstStyle/>
          <a:p>
            <a:pPr marL="0" lvl="0" indent="0" algn="r" rtl="0">
              <a:lnSpc>
                <a:spcPct val="93000"/>
              </a:lnSpc>
              <a:spcBef>
                <a:spcPts val="0"/>
              </a:spcBef>
              <a:spcAft>
                <a:spcPts val="0"/>
              </a:spcAft>
              <a:buClr>
                <a:srgbClr val="000000"/>
              </a:buClr>
              <a:buSzPts val="1400"/>
              <a:buFont typeface="Arial"/>
              <a:buNone/>
            </a:pPr>
            <a:fld id="{00000000-1234-1234-1234-123412341234}" type="slidenum">
              <a:rPr lang="en-US"/>
              <a:t>15</a:t>
            </a:fld>
            <a:endParaRPr/>
          </a:p>
        </p:txBody>
      </p:sp>
      <p:sp>
        <p:nvSpPr>
          <p:cNvPr id="214" name="Google Shape;214;p18"/>
          <p:cNvSpPr txBox="1"/>
          <p:nvPr/>
        </p:nvSpPr>
        <p:spPr>
          <a:xfrm>
            <a:off x="371700" y="3429000"/>
            <a:ext cx="40308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Postcard (undivided), color</a:t>
            </a:r>
            <a:endParaRPr/>
          </a:p>
          <a:p>
            <a:pPr marL="0" lvl="0" indent="0" algn="l" rtl="0">
              <a:spcBef>
                <a:spcPts val="0"/>
              </a:spcBef>
              <a:spcAft>
                <a:spcPts val="0"/>
              </a:spcAft>
              <a:buNone/>
            </a:pPr>
            <a:r>
              <a:rPr lang="en-US"/>
              <a:t>Los Angeles - Waterville, ME, 4/19/1906</a:t>
            </a:r>
            <a:endParaRPr/>
          </a:p>
          <a:p>
            <a:pPr marL="0" lvl="0" indent="0" algn="l" rtl="0">
              <a:spcBef>
                <a:spcPts val="0"/>
              </a:spcBef>
              <a:spcAft>
                <a:spcPts val="0"/>
              </a:spcAft>
              <a:buNone/>
            </a:pPr>
            <a:r>
              <a:rPr lang="en-US"/>
              <a:t>stamp - Scott 300 (1903), Franklin</a:t>
            </a:r>
            <a:endParaRPr/>
          </a:p>
          <a:p>
            <a:pPr marL="0" lvl="0" indent="0" algn="l" rtl="0">
              <a:spcBef>
                <a:spcPts val="0"/>
              </a:spcBef>
              <a:spcAft>
                <a:spcPts val="0"/>
              </a:spcAft>
              <a:buNone/>
            </a:pPr>
            <a:r>
              <a:rPr lang="en-US">
                <a:solidFill>
                  <a:schemeClr val="dk1"/>
                </a:solidFill>
              </a:rPr>
              <a:t>SF003 in my collection</a:t>
            </a:r>
            <a:endParaRPr/>
          </a:p>
        </p:txBody>
      </p:sp>
      <p:pic>
        <p:nvPicPr>
          <p:cNvPr id="215" name="Google Shape;215;p18"/>
          <p:cNvPicPr preferRelativeResize="0"/>
          <p:nvPr/>
        </p:nvPicPr>
        <p:blipFill>
          <a:blip r:embed="rId3">
            <a:alphaModFix/>
          </a:blip>
          <a:stretch>
            <a:fillRect/>
          </a:stretch>
        </p:blipFill>
        <p:spPr>
          <a:xfrm>
            <a:off x="5194567" y="561025"/>
            <a:ext cx="4374432" cy="2867974"/>
          </a:xfrm>
          <a:prstGeom prst="rect">
            <a:avLst/>
          </a:prstGeom>
          <a:noFill/>
          <a:ln>
            <a:noFill/>
          </a:ln>
        </p:spPr>
      </p:pic>
      <p:pic>
        <p:nvPicPr>
          <p:cNvPr id="216" name="Google Shape;216;p18"/>
          <p:cNvPicPr preferRelativeResize="0"/>
          <p:nvPr/>
        </p:nvPicPr>
        <p:blipFill>
          <a:blip r:embed="rId4">
            <a:alphaModFix/>
          </a:blip>
          <a:stretch>
            <a:fillRect/>
          </a:stretch>
        </p:blipFill>
        <p:spPr>
          <a:xfrm>
            <a:off x="284499" y="588299"/>
            <a:ext cx="4287500" cy="2810992"/>
          </a:xfrm>
          <a:prstGeom prst="rect">
            <a:avLst/>
          </a:prstGeom>
          <a:noFill/>
          <a:ln>
            <a:noFill/>
          </a:ln>
        </p:spPr>
      </p:pic>
      <p:sp>
        <p:nvSpPr>
          <p:cNvPr id="217" name="Google Shape;217;p18"/>
          <p:cNvSpPr txBox="1"/>
          <p:nvPr/>
        </p:nvSpPr>
        <p:spPr>
          <a:xfrm>
            <a:off x="5248118" y="3439532"/>
            <a:ext cx="44379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a:solidFill>
                  <a:schemeClr val="dk1"/>
                </a:solidFill>
              </a:rPr>
              <a:t>‘Arch Rock near Santa Monica, CA’</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Postmarked one day after the quake, in Los Angeles, with an unrelated image on the back.</a:t>
            </a:r>
            <a:endParaRPr>
              <a:solidFill>
                <a:schemeClr val="dk1"/>
              </a:solidFill>
            </a:endParaRPr>
          </a:p>
          <a:p>
            <a:pPr marL="0" lvl="0" indent="0" algn="l" rtl="0">
              <a:spcBef>
                <a:spcPts val="0"/>
              </a:spcBef>
              <a:spcAft>
                <a:spcPts val="0"/>
              </a:spcAft>
              <a:buNone/>
            </a:pPr>
            <a:endParaRPr>
              <a:solidFill>
                <a:schemeClr val="dk1"/>
              </a:solidFill>
            </a:endParaRPr>
          </a:p>
        </p:txBody>
      </p:sp>
      <p:sp>
        <p:nvSpPr>
          <p:cNvPr id="218" name="Google Shape;218;p18"/>
          <p:cNvSpPr txBox="1"/>
          <p:nvPr/>
        </p:nvSpPr>
        <p:spPr>
          <a:xfrm>
            <a:off x="415475" y="4408450"/>
            <a:ext cx="89226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rPr>
              <a:t>“Big earthquake at S.F., San Jose &amp; vicinity yesterday. Slight quake here yesterday and heavy today [can be identified as a magnitude 6.3 event with an epicenter in the Imperial Valley]. No damage.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“San Francisco, thrown down and burned. Food supplies destroyed. Will send paper. Love to all. Your loving cousin, Mary.”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DDE8CB"/>
            </a:gs>
            <a:gs pos="100000">
              <a:srgbClr val="FFD7D7"/>
            </a:gs>
          </a:gsLst>
          <a:lin ang="3600008" scaled="0"/>
        </a:gradFill>
        <a:effectLst/>
      </p:bgPr>
    </p:bg>
    <p:spTree>
      <p:nvGrpSpPr>
        <p:cNvPr id="1" name="Shape 222"/>
        <p:cNvGrpSpPr/>
        <p:nvPr/>
      </p:nvGrpSpPr>
      <p:grpSpPr>
        <a:xfrm>
          <a:off x="0" y="0"/>
          <a:ext cx="0" cy="0"/>
          <a:chOff x="0" y="0"/>
          <a:chExt cx="0" cy="0"/>
        </a:xfrm>
      </p:grpSpPr>
      <p:sp>
        <p:nvSpPr>
          <p:cNvPr id="223" name="Google Shape;223;p19"/>
          <p:cNvSpPr txBox="1">
            <a:spLocks noGrp="1"/>
          </p:cNvSpPr>
          <p:nvPr>
            <p:ph type="title" idx="4294967295"/>
          </p:nvPr>
        </p:nvSpPr>
        <p:spPr>
          <a:xfrm>
            <a:off x="457200" y="0"/>
            <a:ext cx="9028200" cy="516900"/>
          </a:xfrm>
          <a:prstGeom prst="rect">
            <a:avLst/>
          </a:prstGeom>
          <a:noFill/>
          <a:ln>
            <a:noFill/>
          </a:ln>
        </p:spPr>
        <p:txBody>
          <a:bodyPr spcFirstLastPara="1" wrap="square" lIns="0" tIns="28425" rIns="0" bIns="0" anchor="ctr" anchorCtr="0">
            <a:noAutofit/>
          </a:bodyPr>
          <a:lstStyle/>
          <a:p>
            <a:pPr marL="0" lvl="0" indent="0" algn="ctr" rtl="0">
              <a:spcBef>
                <a:spcPts val="0"/>
              </a:spcBef>
              <a:spcAft>
                <a:spcPts val="0"/>
              </a:spcAft>
              <a:buClr>
                <a:schemeClr val="dk1"/>
              </a:buClr>
              <a:buSzPts val="3200"/>
              <a:buFont typeface="Arial"/>
              <a:buNone/>
            </a:pPr>
            <a:r>
              <a:rPr lang="en-US" sz="2400">
                <a:solidFill>
                  <a:schemeClr val="dk1"/>
                </a:solidFill>
              </a:rPr>
              <a:t>San Francisco earthquake, 1906 (6)</a:t>
            </a:r>
            <a:endParaRPr sz="2400"/>
          </a:p>
        </p:txBody>
      </p:sp>
      <p:sp>
        <p:nvSpPr>
          <p:cNvPr id="224" name="Google Shape;224;p19"/>
          <p:cNvSpPr txBox="1">
            <a:spLocks noGrp="1"/>
          </p:cNvSpPr>
          <p:nvPr>
            <p:ph type="sldNum" idx="12"/>
          </p:nvPr>
        </p:nvSpPr>
        <p:spPr>
          <a:xfrm>
            <a:off x="7224712" y="5164137"/>
            <a:ext cx="2305200" cy="347700"/>
          </a:xfrm>
          <a:prstGeom prst="rect">
            <a:avLst/>
          </a:prstGeom>
          <a:noFill/>
          <a:ln>
            <a:noFill/>
          </a:ln>
        </p:spPr>
        <p:txBody>
          <a:bodyPr spcFirstLastPara="1" wrap="square" lIns="0" tIns="0" rIns="0" bIns="0" anchor="t" anchorCtr="0">
            <a:noAutofit/>
          </a:bodyPr>
          <a:lstStyle/>
          <a:p>
            <a:pPr marL="0" lvl="0" indent="0" algn="r" rtl="0">
              <a:lnSpc>
                <a:spcPct val="93000"/>
              </a:lnSpc>
              <a:spcBef>
                <a:spcPts val="0"/>
              </a:spcBef>
              <a:spcAft>
                <a:spcPts val="0"/>
              </a:spcAft>
              <a:buClr>
                <a:srgbClr val="000000"/>
              </a:buClr>
              <a:buSzPts val="1400"/>
              <a:buFont typeface="Arial"/>
              <a:buNone/>
            </a:pPr>
            <a:fld id="{00000000-1234-1234-1234-123412341234}" type="slidenum">
              <a:rPr lang="en-US"/>
              <a:t>16</a:t>
            </a:fld>
            <a:endParaRPr/>
          </a:p>
        </p:txBody>
      </p:sp>
      <p:pic>
        <p:nvPicPr>
          <p:cNvPr id="225" name="Google Shape;225;p19"/>
          <p:cNvPicPr preferRelativeResize="0"/>
          <p:nvPr/>
        </p:nvPicPr>
        <p:blipFill>
          <a:blip r:embed="rId3">
            <a:alphaModFix/>
          </a:blip>
          <a:stretch>
            <a:fillRect/>
          </a:stretch>
        </p:blipFill>
        <p:spPr>
          <a:xfrm>
            <a:off x="5217283" y="669300"/>
            <a:ext cx="4243342" cy="2680850"/>
          </a:xfrm>
          <a:prstGeom prst="rect">
            <a:avLst/>
          </a:prstGeom>
          <a:noFill/>
          <a:ln>
            <a:noFill/>
          </a:ln>
        </p:spPr>
      </p:pic>
      <p:pic>
        <p:nvPicPr>
          <p:cNvPr id="226" name="Google Shape;226;p19"/>
          <p:cNvPicPr preferRelativeResize="0"/>
          <p:nvPr/>
        </p:nvPicPr>
        <p:blipFill>
          <a:blip r:embed="rId4">
            <a:alphaModFix/>
          </a:blip>
          <a:stretch>
            <a:fillRect/>
          </a:stretch>
        </p:blipFill>
        <p:spPr>
          <a:xfrm>
            <a:off x="541200" y="669300"/>
            <a:ext cx="4349300" cy="2680850"/>
          </a:xfrm>
          <a:prstGeom prst="rect">
            <a:avLst/>
          </a:prstGeom>
          <a:noFill/>
          <a:ln>
            <a:noFill/>
          </a:ln>
        </p:spPr>
      </p:pic>
      <p:sp>
        <p:nvSpPr>
          <p:cNvPr id="227" name="Google Shape;227;p19"/>
          <p:cNvSpPr txBox="1"/>
          <p:nvPr/>
        </p:nvSpPr>
        <p:spPr>
          <a:xfrm>
            <a:off x="541200" y="3429000"/>
            <a:ext cx="33768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Postcard (undivided), color</a:t>
            </a:r>
            <a:endParaRPr/>
          </a:p>
          <a:p>
            <a:pPr marL="0" lvl="0" indent="0" algn="l" rtl="0">
              <a:spcBef>
                <a:spcPts val="0"/>
              </a:spcBef>
              <a:spcAft>
                <a:spcPts val="0"/>
              </a:spcAft>
              <a:buNone/>
            </a:pPr>
            <a:r>
              <a:rPr lang="en-US"/>
              <a:t>Eugene, OR - Berkeley, 5/2/1906</a:t>
            </a:r>
            <a:endParaRPr/>
          </a:p>
          <a:p>
            <a:pPr marL="0" lvl="0" indent="0" algn="l" rtl="0">
              <a:spcBef>
                <a:spcPts val="0"/>
              </a:spcBef>
              <a:spcAft>
                <a:spcPts val="0"/>
              </a:spcAft>
              <a:buNone/>
            </a:pPr>
            <a:r>
              <a:rPr lang="en-US"/>
              <a:t>stamp - Scott 300 (1903), Franklin</a:t>
            </a:r>
            <a:endParaRPr/>
          </a:p>
          <a:p>
            <a:pPr marL="0" lvl="0" indent="0" algn="l" rtl="0">
              <a:spcBef>
                <a:spcPts val="0"/>
              </a:spcBef>
              <a:spcAft>
                <a:spcPts val="0"/>
              </a:spcAft>
              <a:buNone/>
            </a:pPr>
            <a:r>
              <a:rPr lang="en-US">
                <a:solidFill>
                  <a:schemeClr val="dk1"/>
                </a:solidFill>
              </a:rPr>
              <a:t>SF019 in my collection</a:t>
            </a:r>
            <a:br>
              <a:rPr lang="en-US"/>
            </a:br>
            <a:endParaRPr/>
          </a:p>
        </p:txBody>
      </p:sp>
      <p:sp>
        <p:nvSpPr>
          <p:cNvPr id="228" name="Google Shape;228;p19"/>
          <p:cNvSpPr txBox="1"/>
          <p:nvPr/>
        </p:nvSpPr>
        <p:spPr>
          <a:xfrm>
            <a:off x="5108125" y="3429000"/>
            <a:ext cx="4668900" cy="193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‘Harvesting Oregon wheat’</a:t>
            </a:r>
            <a:endParaRPr>
              <a:solidFill>
                <a:schemeClr val="dk1"/>
              </a:solidFill>
            </a:endParaRPr>
          </a:p>
          <a:p>
            <a:pPr marL="0" lvl="0" indent="0" algn="l" rtl="0">
              <a:spcBef>
                <a:spcPts val="0"/>
              </a:spcBef>
              <a:spcAft>
                <a:spcPts val="0"/>
              </a:spcAft>
              <a:buNone/>
            </a:pPr>
            <a:r>
              <a:rPr lang="en-US"/>
              <a:t>Earliest card to Bay Area, two weeks after quake.</a:t>
            </a:r>
            <a:endParaRPr/>
          </a:p>
          <a:p>
            <a:pPr marL="0" lvl="0" indent="0" algn="l" rtl="0">
              <a:spcBef>
                <a:spcPts val="0"/>
              </a:spcBef>
              <a:spcAft>
                <a:spcPts val="0"/>
              </a:spcAft>
              <a:buNone/>
            </a:pPr>
            <a:endParaRPr/>
          </a:p>
          <a:p>
            <a:pPr marL="0" lvl="0" indent="0" algn="l" rtl="0">
              <a:spcBef>
                <a:spcPts val="0"/>
              </a:spcBef>
              <a:spcAft>
                <a:spcPts val="0"/>
              </a:spcAft>
              <a:buNone/>
            </a:pPr>
            <a:r>
              <a:rPr lang="en-US"/>
              <a:t>"Dear Gussie, Are you safe? Did you lose your home or any of your relatives? Let me know soon. Lovingly, Grace Davis"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DDE8CB"/>
            </a:gs>
            <a:gs pos="100000">
              <a:srgbClr val="FFD7D7"/>
            </a:gs>
          </a:gsLst>
          <a:lin ang="3600008" scaled="0"/>
        </a:gradFill>
        <a:effectLst/>
      </p:bgPr>
    </p:bg>
    <p:spTree>
      <p:nvGrpSpPr>
        <p:cNvPr id="1" name="Shape 232"/>
        <p:cNvGrpSpPr/>
        <p:nvPr/>
      </p:nvGrpSpPr>
      <p:grpSpPr>
        <a:xfrm>
          <a:off x="0" y="0"/>
          <a:ext cx="0" cy="0"/>
          <a:chOff x="0" y="0"/>
          <a:chExt cx="0" cy="0"/>
        </a:xfrm>
      </p:grpSpPr>
      <p:sp>
        <p:nvSpPr>
          <p:cNvPr id="233" name="Google Shape;233;p20"/>
          <p:cNvSpPr txBox="1">
            <a:spLocks noGrp="1"/>
          </p:cNvSpPr>
          <p:nvPr>
            <p:ph type="title" idx="4294967295"/>
          </p:nvPr>
        </p:nvSpPr>
        <p:spPr>
          <a:xfrm>
            <a:off x="457200" y="0"/>
            <a:ext cx="9028200" cy="516900"/>
          </a:xfrm>
          <a:prstGeom prst="rect">
            <a:avLst/>
          </a:prstGeom>
          <a:noFill/>
          <a:ln>
            <a:noFill/>
          </a:ln>
        </p:spPr>
        <p:txBody>
          <a:bodyPr spcFirstLastPara="1" wrap="square" lIns="0" tIns="28425" rIns="0" bIns="0" anchor="ctr" anchorCtr="0">
            <a:noAutofit/>
          </a:bodyPr>
          <a:lstStyle/>
          <a:p>
            <a:pPr marL="0" lvl="0" indent="0" algn="ctr" rtl="0">
              <a:spcBef>
                <a:spcPts val="0"/>
              </a:spcBef>
              <a:spcAft>
                <a:spcPts val="0"/>
              </a:spcAft>
              <a:buClr>
                <a:schemeClr val="dk1"/>
              </a:buClr>
              <a:buSzPts val="3200"/>
              <a:buFont typeface="Arial"/>
              <a:buNone/>
            </a:pPr>
            <a:r>
              <a:rPr lang="en-US" sz="2400">
                <a:solidFill>
                  <a:schemeClr val="dk1"/>
                </a:solidFill>
              </a:rPr>
              <a:t>San Francisco earthquake, 1906 (7)</a:t>
            </a:r>
            <a:endParaRPr sz="2400"/>
          </a:p>
        </p:txBody>
      </p:sp>
      <p:sp>
        <p:nvSpPr>
          <p:cNvPr id="234" name="Google Shape;234;p20"/>
          <p:cNvSpPr txBox="1">
            <a:spLocks noGrp="1"/>
          </p:cNvSpPr>
          <p:nvPr>
            <p:ph type="sldNum" idx="12"/>
          </p:nvPr>
        </p:nvSpPr>
        <p:spPr>
          <a:xfrm>
            <a:off x="7224712" y="5164137"/>
            <a:ext cx="2305200" cy="347700"/>
          </a:xfrm>
          <a:prstGeom prst="rect">
            <a:avLst/>
          </a:prstGeom>
          <a:noFill/>
          <a:ln>
            <a:noFill/>
          </a:ln>
        </p:spPr>
        <p:txBody>
          <a:bodyPr spcFirstLastPara="1" wrap="square" lIns="0" tIns="0" rIns="0" bIns="0" anchor="t" anchorCtr="0">
            <a:noAutofit/>
          </a:bodyPr>
          <a:lstStyle/>
          <a:p>
            <a:pPr marL="0" lvl="0" indent="0" algn="r" rtl="0">
              <a:lnSpc>
                <a:spcPct val="93000"/>
              </a:lnSpc>
              <a:spcBef>
                <a:spcPts val="0"/>
              </a:spcBef>
              <a:spcAft>
                <a:spcPts val="0"/>
              </a:spcAft>
              <a:buClr>
                <a:srgbClr val="000000"/>
              </a:buClr>
              <a:buSzPts val="1400"/>
              <a:buFont typeface="Arial"/>
              <a:buNone/>
            </a:pPr>
            <a:fld id="{00000000-1234-1234-1234-123412341234}" type="slidenum">
              <a:rPr lang="en-US"/>
              <a:t>17</a:t>
            </a:fld>
            <a:endParaRPr/>
          </a:p>
        </p:txBody>
      </p:sp>
      <p:sp>
        <p:nvSpPr>
          <p:cNvPr id="235" name="Google Shape;235;p20"/>
          <p:cNvSpPr txBox="1"/>
          <p:nvPr/>
        </p:nvSpPr>
        <p:spPr>
          <a:xfrm>
            <a:off x="371700" y="3429000"/>
            <a:ext cx="40308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Postcard (undivided), color</a:t>
            </a:r>
            <a:endParaRPr/>
          </a:p>
          <a:p>
            <a:pPr marL="0" lvl="0" indent="0" algn="l" rtl="0">
              <a:spcBef>
                <a:spcPts val="0"/>
              </a:spcBef>
              <a:spcAft>
                <a:spcPts val="0"/>
              </a:spcAft>
              <a:buNone/>
            </a:pPr>
            <a:r>
              <a:rPr lang="en-US"/>
              <a:t>San Francisco - Toledo, ME, 5/19/1906</a:t>
            </a:r>
            <a:endParaRPr/>
          </a:p>
          <a:p>
            <a:pPr marL="0" lvl="0" indent="0" algn="l" rtl="0">
              <a:spcBef>
                <a:spcPts val="0"/>
              </a:spcBef>
              <a:spcAft>
                <a:spcPts val="0"/>
              </a:spcAft>
              <a:buNone/>
            </a:pPr>
            <a:r>
              <a:rPr lang="en-US"/>
              <a:t>stamp - Scott 300 (1903), Franklin</a:t>
            </a:r>
            <a:endParaRPr/>
          </a:p>
          <a:p>
            <a:pPr marL="0" lvl="0" indent="0" algn="l" rtl="0">
              <a:spcBef>
                <a:spcPts val="0"/>
              </a:spcBef>
              <a:spcAft>
                <a:spcPts val="0"/>
              </a:spcAft>
              <a:buNone/>
            </a:pPr>
            <a:r>
              <a:rPr lang="en-US">
                <a:solidFill>
                  <a:schemeClr val="dk1"/>
                </a:solidFill>
              </a:rPr>
              <a:t>SF135 in my collection</a:t>
            </a:r>
            <a:br>
              <a:rPr lang="en-US"/>
            </a:br>
            <a:endParaRPr/>
          </a:p>
        </p:txBody>
      </p:sp>
      <p:sp>
        <p:nvSpPr>
          <p:cNvPr id="236" name="Google Shape;236;p20"/>
          <p:cNvSpPr txBox="1"/>
          <p:nvPr/>
        </p:nvSpPr>
        <p:spPr>
          <a:xfrm>
            <a:off x="5248118" y="3439532"/>
            <a:ext cx="44379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rPr>
              <a:t>‘Ruins at Stanford University, after the earthquake. April 18, 1906.’</a:t>
            </a:r>
            <a:endParaRPr>
              <a:solidFill>
                <a:schemeClr val="dk1"/>
              </a:solidFill>
            </a:endParaRPr>
          </a:p>
          <a:p>
            <a:pPr marL="0" lvl="0" indent="0" algn="l" rtl="0">
              <a:spcBef>
                <a:spcPts val="0"/>
              </a:spcBef>
              <a:spcAft>
                <a:spcPts val="0"/>
              </a:spcAft>
              <a:buNone/>
            </a:pPr>
            <a:r>
              <a:rPr lang="en-US">
                <a:solidFill>
                  <a:schemeClr val="dk1"/>
                </a:solidFill>
              </a:rPr>
              <a:t>Two Toledo cancellation on 5/22 and 5/23</a:t>
            </a:r>
            <a:endParaRPr>
              <a:solidFill>
                <a:schemeClr val="dk1"/>
              </a:solidFill>
            </a:endParaRPr>
          </a:p>
          <a:p>
            <a:pPr marL="0" lvl="0" indent="0" algn="l" rtl="0">
              <a:spcBef>
                <a:spcPts val="0"/>
              </a:spcBef>
              <a:spcAft>
                <a:spcPts val="0"/>
              </a:spcAft>
              <a:buNone/>
            </a:pPr>
            <a:endParaRPr>
              <a:solidFill>
                <a:schemeClr val="dk1"/>
              </a:solidFill>
            </a:endParaRPr>
          </a:p>
        </p:txBody>
      </p:sp>
      <p:sp>
        <p:nvSpPr>
          <p:cNvPr id="237" name="Google Shape;237;p20"/>
          <p:cNvSpPr txBox="1"/>
          <p:nvPr/>
        </p:nvSpPr>
        <p:spPr>
          <a:xfrm>
            <a:off x="415475" y="4408450"/>
            <a:ext cx="89226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rPr>
              <a:t>"Like everyone in San Francisco, I must begin at the bottom again, to build up. We had another shake up just might. It is terrorizing, but I expect to stay for a while at least. there seems to be nothing else I can do at present. You ought to see S.F. now. Nothing but ruins. I believe it would make you [?]. Does this look like the university you saw in January! Will write you more soon. Lovingly, Carrie 626 Clayton St., May 18 06."</a:t>
            </a:r>
            <a:endParaRPr/>
          </a:p>
        </p:txBody>
      </p:sp>
      <p:pic>
        <p:nvPicPr>
          <p:cNvPr id="238" name="Google Shape;238;p20"/>
          <p:cNvPicPr preferRelativeResize="0"/>
          <p:nvPr/>
        </p:nvPicPr>
        <p:blipFill>
          <a:blip r:embed="rId3">
            <a:alphaModFix/>
          </a:blip>
          <a:stretch>
            <a:fillRect/>
          </a:stretch>
        </p:blipFill>
        <p:spPr>
          <a:xfrm>
            <a:off x="5117325" y="574700"/>
            <a:ext cx="4290076" cy="2807035"/>
          </a:xfrm>
          <a:prstGeom prst="rect">
            <a:avLst/>
          </a:prstGeom>
          <a:noFill/>
          <a:ln>
            <a:noFill/>
          </a:ln>
        </p:spPr>
      </p:pic>
      <p:pic>
        <p:nvPicPr>
          <p:cNvPr id="239" name="Google Shape;239;p20"/>
          <p:cNvPicPr preferRelativeResize="0"/>
          <p:nvPr/>
        </p:nvPicPr>
        <p:blipFill>
          <a:blip r:embed="rId4">
            <a:alphaModFix/>
          </a:blip>
          <a:stretch>
            <a:fillRect/>
          </a:stretch>
        </p:blipFill>
        <p:spPr>
          <a:xfrm>
            <a:off x="415470" y="569426"/>
            <a:ext cx="4383105" cy="28070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DDE8CB"/>
            </a:gs>
            <a:gs pos="100000">
              <a:srgbClr val="FFD7D7"/>
            </a:gs>
          </a:gsLst>
          <a:lin ang="3600008" scaled="0"/>
        </a:gradFill>
        <a:effectLst/>
      </p:bgPr>
    </p:bg>
    <p:spTree>
      <p:nvGrpSpPr>
        <p:cNvPr id="1" name="Shape 243"/>
        <p:cNvGrpSpPr/>
        <p:nvPr/>
      </p:nvGrpSpPr>
      <p:grpSpPr>
        <a:xfrm>
          <a:off x="0" y="0"/>
          <a:ext cx="0" cy="0"/>
          <a:chOff x="0" y="0"/>
          <a:chExt cx="0" cy="0"/>
        </a:xfrm>
      </p:grpSpPr>
      <p:sp>
        <p:nvSpPr>
          <p:cNvPr id="244" name="Google Shape;244;p21"/>
          <p:cNvSpPr txBox="1">
            <a:spLocks noGrp="1"/>
          </p:cNvSpPr>
          <p:nvPr>
            <p:ph type="title" idx="4294967295"/>
          </p:nvPr>
        </p:nvSpPr>
        <p:spPr>
          <a:xfrm>
            <a:off x="457200" y="0"/>
            <a:ext cx="9028200" cy="516900"/>
          </a:xfrm>
          <a:prstGeom prst="rect">
            <a:avLst/>
          </a:prstGeom>
          <a:noFill/>
          <a:ln>
            <a:noFill/>
          </a:ln>
        </p:spPr>
        <p:txBody>
          <a:bodyPr spcFirstLastPara="1" wrap="square" lIns="0" tIns="28425" rIns="0" bIns="0" anchor="ctr" anchorCtr="0">
            <a:noAutofit/>
          </a:bodyPr>
          <a:lstStyle/>
          <a:p>
            <a:pPr marL="0" lvl="0" indent="0" algn="ctr" rtl="0">
              <a:spcBef>
                <a:spcPts val="0"/>
              </a:spcBef>
              <a:spcAft>
                <a:spcPts val="0"/>
              </a:spcAft>
              <a:buClr>
                <a:schemeClr val="dk1"/>
              </a:buClr>
              <a:buSzPts val="3200"/>
              <a:buFont typeface="Arial"/>
              <a:buNone/>
            </a:pPr>
            <a:r>
              <a:rPr lang="en-US" sz="2400">
                <a:solidFill>
                  <a:schemeClr val="dk1"/>
                </a:solidFill>
              </a:rPr>
              <a:t>San Francisco earthquake, 1906 (8)</a:t>
            </a:r>
            <a:endParaRPr sz="2400"/>
          </a:p>
        </p:txBody>
      </p:sp>
      <p:sp>
        <p:nvSpPr>
          <p:cNvPr id="245" name="Google Shape;245;p21"/>
          <p:cNvSpPr txBox="1">
            <a:spLocks noGrp="1"/>
          </p:cNvSpPr>
          <p:nvPr>
            <p:ph type="sldNum" idx="12"/>
          </p:nvPr>
        </p:nvSpPr>
        <p:spPr>
          <a:xfrm>
            <a:off x="7224712" y="5164137"/>
            <a:ext cx="2305200" cy="347700"/>
          </a:xfrm>
          <a:prstGeom prst="rect">
            <a:avLst/>
          </a:prstGeom>
          <a:noFill/>
          <a:ln>
            <a:noFill/>
          </a:ln>
        </p:spPr>
        <p:txBody>
          <a:bodyPr spcFirstLastPara="1" wrap="square" lIns="0" tIns="0" rIns="0" bIns="0" anchor="t" anchorCtr="0">
            <a:noAutofit/>
          </a:bodyPr>
          <a:lstStyle/>
          <a:p>
            <a:pPr marL="0" lvl="0" indent="0" algn="r" rtl="0">
              <a:lnSpc>
                <a:spcPct val="93000"/>
              </a:lnSpc>
              <a:spcBef>
                <a:spcPts val="0"/>
              </a:spcBef>
              <a:spcAft>
                <a:spcPts val="0"/>
              </a:spcAft>
              <a:buClr>
                <a:srgbClr val="000000"/>
              </a:buClr>
              <a:buSzPts val="1400"/>
              <a:buFont typeface="Arial"/>
              <a:buNone/>
            </a:pPr>
            <a:fld id="{00000000-1234-1234-1234-123412341234}" type="slidenum">
              <a:rPr lang="en-US"/>
              <a:t>18</a:t>
            </a:fld>
            <a:endParaRPr/>
          </a:p>
        </p:txBody>
      </p:sp>
      <p:sp>
        <p:nvSpPr>
          <p:cNvPr id="246" name="Google Shape;246;p21"/>
          <p:cNvSpPr txBox="1"/>
          <p:nvPr/>
        </p:nvSpPr>
        <p:spPr>
          <a:xfrm>
            <a:off x="591400" y="3306550"/>
            <a:ext cx="40308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Postal card with reply (reply missing)</a:t>
            </a:r>
            <a:endParaRPr/>
          </a:p>
          <a:p>
            <a:pPr marL="0" lvl="0" indent="0" algn="l" rtl="0">
              <a:spcBef>
                <a:spcPts val="0"/>
              </a:spcBef>
              <a:spcAft>
                <a:spcPts val="0"/>
              </a:spcAft>
              <a:buNone/>
            </a:pPr>
            <a:r>
              <a:rPr lang="en-US"/>
              <a:t>Stanford - Seattle, 8/16/1906</a:t>
            </a:r>
            <a:endParaRPr/>
          </a:p>
          <a:p>
            <a:pPr marL="0" lvl="0" indent="0" algn="l" rtl="0">
              <a:spcBef>
                <a:spcPts val="0"/>
              </a:spcBef>
              <a:spcAft>
                <a:spcPts val="0"/>
              </a:spcAft>
              <a:buNone/>
            </a:pPr>
            <a:r>
              <a:rPr lang="en-US"/>
              <a:t>stamp - Scott UY4 (1904), Sherman</a:t>
            </a:r>
            <a:endParaRPr/>
          </a:p>
          <a:p>
            <a:pPr marL="0" lvl="0" indent="0" algn="l" rtl="0">
              <a:spcBef>
                <a:spcPts val="0"/>
              </a:spcBef>
              <a:spcAft>
                <a:spcPts val="0"/>
              </a:spcAft>
              <a:buNone/>
            </a:pPr>
            <a:r>
              <a:rPr lang="en-US">
                <a:solidFill>
                  <a:schemeClr val="dk1"/>
                </a:solidFill>
              </a:rPr>
              <a:t>SF179 in my collection</a:t>
            </a:r>
            <a:br>
              <a:rPr lang="en-US"/>
            </a:br>
            <a:endParaRPr/>
          </a:p>
        </p:txBody>
      </p:sp>
      <p:sp>
        <p:nvSpPr>
          <p:cNvPr id="247" name="Google Shape;247;p21"/>
          <p:cNvSpPr txBox="1"/>
          <p:nvPr/>
        </p:nvSpPr>
        <p:spPr>
          <a:xfrm>
            <a:off x="3729000" y="3317950"/>
            <a:ext cx="62793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rPr>
              <a:t>‘Leland Stanford Junior University     August 14, 1906</a:t>
            </a:r>
            <a:endParaRPr>
              <a:solidFill>
                <a:schemeClr val="dk1"/>
              </a:solidFill>
            </a:endParaRPr>
          </a:p>
          <a:p>
            <a:pPr marL="0" lvl="0" indent="0" algn="l" rtl="0">
              <a:spcBef>
                <a:spcPts val="0"/>
              </a:spcBef>
              <a:spcAft>
                <a:spcPts val="0"/>
              </a:spcAft>
              <a:buNone/>
            </a:pPr>
            <a:r>
              <a:rPr lang="en-US">
                <a:solidFill>
                  <a:schemeClr val="dk1"/>
                </a:solidFill>
              </a:rPr>
              <a:t>The Committee on Public Exercises has under consideration the holding of deferred Commencement exercises on September 8 or 15. The Committee wishes to know about how many graduates, of May and September, would be likely to attend such exercises in person.</a:t>
            </a:r>
            <a:endParaRPr>
              <a:solidFill>
                <a:schemeClr val="dk1"/>
              </a:solidFill>
            </a:endParaRPr>
          </a:p>
          <a:p>
            <a:pPr marL="0" lvl="0" indent="0" algn="l" rtl="0">
              <a:spcBef>
                <a:spcPts val="0"/>
              </a:spcBef>
              <a:spcAft>
                <a:spcPts val="0"/>
              </a:spcAft>
              <a:buNone/>
            </a:pPr>
            <a:endParaRPr>
              <a:solidFill>
                <a:schemeClr val="dk1"/>
              </a:solidFill>
            </a:endParaRPr>
          </a:p>
        </p:txBody>
      </p:sp>
      <p:sp>
        <p:nvSpPr>
          <p:cNvPr id="248" name="Google Shape;248;p21"/>
          <p:cNvSpPr txBox="1"/>
          <p:nvPr/>
        </p:nvSpPr>
        <p:spPr>
          <a:xfrm>
            <a:off x="161225" y="4390604"/>
            <a:ext cx="91614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rPr>
              <a:t>Will you please reply at your earliest convenience?</a:t>
            </a:r>
            <a:endParaRPr>
              <a:solidFill>
                <a:schemeClr val="dk1"/>
              </a:solidFill>
            </a:endParaRPr>
          </a:p>
          <a:p>
            <a:pPr marL="0" lvl="0" indent="0" algn="l" rtl="0">
              <a:spcBef>
                <a:spcPts val="0"/>
              </a:spcBef>
              <a:spcAft>
                <a:spcPts val="0"/>
              </a:spcAft>
              <a:buNone/>
            </a:pPr>
            <a:r>
              <a:rPr lang="en-US">
                <a:solidFill>
                  <a:schemeClr val="dk1"/>
                </a:solidFill>
              </a:rPr>
              <a:t>If the Senior Week Committee of the Class should plan for a Promenade Concert the evening before, and have other customary Class function during the day of the Commencement exercises, would you be likely to be present?</a:t>
            </a:r>
            <a:endParaRPr>
              <a:solidFill>
                <a:schemeClr val="dk1"/>
              </a:solidFill>
            </a:endParaRPr>
          </a:p>
          <a:p>
            <a:pPr marL="0" lvl="0" indent="0" algn="l" rtl="0">
              <a:spcBef>
                <a:spcPts val="0"/>
              </a:spcBef>
              <a:spcAft>
                <a:spcPts val="0"/>
              </a:spcAft>
              <a:buNone/>
            </a:pPr>
            <a:r>
              <a:rPr lang="en-US">
                <a:solidFill>
                  <a:schemeClr val="dk1"/>
                </a:solidFill>
              </a:rPr>
              <a:t>C. A. DUNIWAY, Chairman.’</a:t>
            </a:r>
            <a:endParaRPr/>
          </a:p>
        </p:txBody>
      </p:sp>
      <p:pic>
        <p:nvPicPr>
          <p:cNvPr id="249" name="Google Shape;249;p21"/>
          <p:cNvPicPr preferRelativeResize="0"/>
          <p:nvPr/>
        </p:nvPicPr>
        <p:blipFill>
          <a:blip r:embed="rId3">
            <a:alphaModFix/>
          </a:blip>
          <a:stretch>
            <a:fillRect/>
          </a:stretch>
        </p:blipFill>
        <p:spPr>
          <a:xfrm>
            <a:off x="371700" y="700125"/>
            <a:ext cx="4507224" cy="2617832"/>
          </a:xfrm>
          <a:prstGeom prst="rect">
            <a:avLst/>
          </a:prstGeom>
          <a:noFill/>
          <a:ln>
            <a:noFill/>
          </a:ln>
        </p:spPr>
      </p:pic>
      <p:pic>
        <p:nvPicPr>
          <p:cNvPr id="250" name="Google Shape;250;p21"/>
          <p:cNvPicPr preferRelativeResize="0"/>
          <p:nvPr/>
        </p:nvPicPr>
        <p:blipFill>
          <a:blip r:embed="rId4">
            <a:alphaModFix/>
          </a:blip>
          <a:stretch>
            <a:fillRect/>
          </a:stretch>
        </p:blipFill>
        <p:spPr>
          <a:xfrm>
            <a:off x="5155599" y="684075"/>
            <a:ext cx="4530416" cy="261783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DDE8CB"/>
            </a:gs>
            <a:gs pos="100000">
              <a:srgbClr val="FFD7D7"/>
            </a:gs>
          </a:gsLst>
          <a:lin ang="3600008" scaled="0"/>
        </a:gradFill>
        <a:effectLst/>
      </p:bgPr>
    </p:bg>
    <p:spTree>
      <p:nvGrpSpPr>
        <p:cNvPr id="1" name="Shape 261"/>
        <p:cNvGrpSpPr/>
        <p:nvPr/>
      </p:nvGrpSpPr>
      <p:grpSpPr>
        <a:xfrm>
          <a:off x="0" y="0"/>
          <a:ext cx="0" cy="0"/>
          <a:chOff x="0" y="0"/>
          <a:chExt cx="0" cy="0"/>
        </a:xfrm>
      </p:grpSpPr>
      <p:sp>
        <p:nvSpPr>
          <p:cNvPr id="262" name="Google Shape;262;p23"/>
          <p:cNvSpPr txBox="1"/>
          <p:nvPr/>
        </p:nvSpPr>
        <p:spPr>
          <a:xfrm>
            <a:off x="4526100" y="440000"/>
            <a:ext cx="5003700" cy="2555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u="sng">
                <a:solidFill>
                  <a:srgbClr val="2B00FE"/>
                </a:solidFill>
                <a:hlinkClick r:id="rId3">
                  <a:extLst>
                    <a:ext uri="{A12FA001-AC4F-418D-AE19-62706E023703}">
                      <ahyp:hlinkClr xmlns:ahyp="http://schemas.microsoft.com/office/drawing/2018/hyperlinkcolor" val="tx"/>
                    </a:ext>
                  </a:extLst>
                </a:hlinkClick>
              </a:rPr>
              <a:t>Long Beach earthquake</a:t>
            </a:r>
            <a:r>
              <a:rPr lang="en-US"/>
              <a:t>, March 10, 1933, 5:54 pm</a:t>
            </a:r>
            <a:endParaRPr/>
          </a:p>
          <a:p>
            <a:pPr marL="0" marR="0" lvl="0" indent="0" algn="l" rtl="0">
              <a:lnSpc>
                <a:spcPct val="100000"/>
              </a:lnSpc>
              <a:spcBef>
                <a:spcPts val="0"/>
              </a:spcBef>
              <a:spcAft>
                <a:spcPts val="0"/>
              </a:spcAft>
              <a:buClr>
                <a:srgbClr val="000000"/>
              </a:buClr>
              <a:buSzPts val="1400"/>
              <a:buFont typeface="Arial"/>
              <a:buNone/>
            </a:pPr>
            <a:r>
              <a:rPr lang="en-US"/>
              <a:t>magnitude =6.4     120 fatalities</a:t>
            </a:r>
            <a:endParaRPr/>
          </a:p>
          <a:p>
            <a:pPr marL="0" marR="0" lvl="0" indent="0" algn="l" rtl="0">
              <a:lnSpc>
                <a:spcPct val="100000"/>
              </a:lnSpc>
              <a:spcBef>
                <a:spcPts val="0"/>
              </a:spcBef>
              <a:spcAft>
                <a:spcPts val="0"/>
              </a:spcAft>
              <a:buClr>
                <a:srgbClr val="000000"/>
              </a:buClr>
              <a:buSzPts val="1400"/>
              <a:buFont typeface="Arial"/>
              <a:buNone/>
            </a:pPr>
            <a:r>
              <a:rPr lang="en-US"/>
              <a:t>Led to the passage of California’s Field Act, mandating earthquake-resistant construction for public school buildings.</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u="sng">
                <a:solidFill>
                  <a:srgbClr val="2B00FE"/>
                </a:solidFill>
                <a:hlinkClick r:id="rId4">
                  <a:extLst>
                    <a:ext uri="{A12FA001-AC4F-418D-AE19-62706E023703}">
                      <ahyp:hlinkClr xmlns:ahyp="http://schemas.microsoft.com/office/drawing/2018/hyperlinkcolor" val="tx"/>
                    </a:ext>
                  </a:extLst>
                </a:hlinkClick>
              </a:rPr>
              <a:t>USS Constitution</a:t>
            </a:r>
            <a:r>
              <a:rPr lang="en-US"/>
              <a:t> (aka Old Ironsides) - from 1931-1934, it toured 76 cities along the Atlantic, Gulf, and Pacific coasts of the United States during the </a:t>
            </a:r>
            <a:r>
              <a:rPr lang="en-US" u="sng">
                <a:solidFill>
                  <a:srgbClr val="0000FF"/>
                </a:solidFill>
                <a:hlinkClick r:id="rId5">
                  <a:extLst>
                    <a:ext uri="{A12FA001-AC4F-418D-AE19-62706E023703}">
                      <ahyp:hlinkClr xmlns:ahyp="http://schemas.microsoft.com/office/drawing/2018/hyperlinkcolor" val="tx"/>
                    </a:ext>
                  </a:extLst>
                </a:hlinkClick>
              </a:rPr>
              <a:t>National Cruise</a:t>
            </a:r>
            <a:endParaRPr>
              <a:solidFill>
                <a:srgbClr val="0000FF"/>
              </a:solidFill>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a:t>It docked in Long Beach on the morning of  March 10, 1933, and encountered the earthquake.</a:t>
            </a:r>
            <a:endParaRPr/>
          </a:p>
        </p:txBody>
      </p:sp>
      <p:sp>
        <p:nvSpPr>
          <p:cNvPr id="263" name="Google Shape;263;p23"/>
          <p:cNvSpPr txBox="1">
            <a:spLocks noGrp="1"/>
          </p:cNvSpPr>
          <p:nvPr>
            <p:ph type="sldNum" idx="12"/>
          </p:nvPr>
        </p:nvSpPr>
        <p:spPr>
          <a:xfrm>
            <a:off x="7224712" y="5164137"/>
            <a:ext cx="2305200" cy="347700"/>
          </a:xfrm>
          <a:prstGeom prst="rect">
            <a:avLst/>
          </a:prstGeom>
          <a:noFill/>
          <a:ln>
            <a:noFill/>
          </a:ln>
        </p:spPr>
        <p:txBody>
          <a:bodyPr spcFirstLastPara="1" wrap="square" lIns="0" tIns="0" rIns="0" bIns="0" anchor="t" anchorCtr="0">
            <a:noAutofit/>
          </a:bodyPr>
          <a:lstStyle/>
          <a:p>
            <a:pPr marL="0" lvl="0" indent="0" algn="r" rtl="0">
              <a:lnSpc>
                <a:spcPct val="93000"/>
              </a:lnSpc>
              <a:spcBef>
                <a:spcPts val="0"/>
              </a:spcBef>
              <a:spcAft>
                <a:spcPts val="0"/>
              </a:spcAft>
              <a:buClr>
                <a:srgbClr val="000000"/>
              </a:buClr>
              <a:buSzPts val="1400"/>
              <a:buFont typeface="Arial"/>
              <a:buNone/>
            </a:pPr>
            <a:fld id="{00000000-1234-1234-1234-123412341234}" type="slidenum">
              <a:rPr lang="en-US"/>
              <a:t>19</a:t>
            </a:fld>
            <a:endParaRPr/>
          </a:p>
        </p:txBody>
      </p:sp>
      <p:pic>
        <p:nvPicPr>
          <p:cNvPr id="264" name="Google Shape;264;p23"/>
          <p:cNvPicPr preferRelativeResize="0"/>
          <p:nvPr/>
        </p:nvPicPr>
        <p:blipFill>
          <a:blip r:embed="rId6">
            <a:alphaModFix/>
          </a:blip>
          <a:stretch>
            <a:fillRect/>
          </a:stretch>
        </p:blipFill>
        <p:spPr>
          <a:xfrm>
            <a:off x="585200" y="485700"/>
            <a:ext cx="3652300" cy="4719276"/>
          </a:xfrm>
          <a:prstGeom prst="rect">
            <a:avLst/>
          </a:prstGeom>
          <a:noFill/>
          <a:ln w="9525" cap="flat" cmpd="sng">
            <a:solidFill>
              <a:schemeClr val="dk1"/>
            </a:solidFill>
            <a:prstDash val="solid"/>
            <a:round/>
            <a:headEnd type="none" w="sm" len="sm"/>
            <a:tailEnd type="none" w="sm" len="sm"/>
          </a:ln>
        </p:spPr>
      </p:pic>
      <p:sp>
        <p:nvSpPr>
          <p:cNvPr id="265" name="Google Shape;265;p23"/>
          <p:cNvSpPr txBox="1">
            <a:spLocks noGrp="1"/>
          </p:cNvSpPr>
          <p:nvPr>
            <p:ph type="title" idx="4294967295"/>
          </p:nvPr>
        </p:nvSpPr>
        <p:spPr>
          <a:xfrm>
            <a:off x="143875" y="0"/>
            <a:ext cx="9788100" cy="400200"/>
          </a:xfrm>
          <a:prstGeom prst="rect">
            <a:avLst/>
          </a:prstGeom>
          <a:noFill/>
          <a:ln>
            <a:noFill/>
          </a:ln>
        </p:spPr>
        <p:txBody>
          <a:bodyPr spcFirstLastPara="1" wrap="square" lIns="0" tIns="28425" rIns="0" bIns="0" anchor="ctr" anchorCtr="0">
            <a:noAutofit/>
          </a:bodyPr>
          <a:lstStyle/>
          <a:p>
            <a:pPr marL="0" lvl="0" indent="0" algn="ctr" rtl="0">
              <a:lnSpc>
                <a:spcPct val="150000"/>
              </a:lnSpc>
              <a:spcBef>
                <a:spcPts val="0"/>
              </a:spcBef>
              <a:spcAft>
                <a:spcPts val="0"/>
              </a:spcAft>
              <a:buNone/>
            </a:pPr>
            <a:r>
              <a:rPr lang="en-US" sz="2400">
                <a:solidFill>
                  <a:schemeClr val="dk1"/>
                </a:solidFill>
              </a:rPr>
              <a:t>Long Beach earthquake, 1933 (1)</a:t>
            </a:r>
            <a:endParaRPr sz="2400"/>
          </a:p>
        </p:txBody>
      </p:sp>
      <p:sp>
        <p:nvSpPr>
          <p:cNvPr id="266" name="Google Shape;266;p23"/>
          <p:cNvSpPr txBox="1"/>
          <p:nvPr/>
        </p:nvSpPr>
        <p:spPr>
          <a:xfrm>
            <a:off x="1132575" y="528117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rPr>
              <a:t>ATA 1-page exhibits, 2022 (offline)</a:t>
            </a:r>
            <a:endParaRPr/>
          </a:p>
        </p:txBody>
      </p:sp>
      <p:pic>
        <p:nvPicPr>
          <p:cNvPr id="267" name="Google Shape;267;p23"/>
          <p:cNvPicPr preferRelativeResize="0"/>
          <p:nvPr/>
        </p:nvPicPr>
        <p:blipFill>
          <a:blip r:embed="rId7">
            <a:alphaModFix/>
          </a:blip>
          <a:stretch>
            <a:fillRect/>
          </a:stretch>
        </p:blipFill>
        <p:spPr>
          <a:xfrm>
            <a:off x="4335948" y="2958700"/>
            <a:ext cx="4025800" cy="2294699"/>
          </a:xfrm>
          <a:prstGeom prst="rect">
            <a:avLst/>
          </a:prstGeom>
          <a:noFill/>
          <a:ln>
            <a:noFill/>
          </a:ln>
        </p:spPr>
      </p:pic>
      <p:sp>
        <p:nvSpPr>
          <p:cNvPr id="268" name="Google Shape;268;p23"/>
          <p:cNvSpPr txBox="1"/>
          <p:nvPr/>
        </p:nvSpPr>
        <p:spPr>
          <a:xfrm>
            <a:off x="8361750" y="2972913"/>
            <a:ext cx="16833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rPr>
              <a:t>cover</a:t>
            </a:r>
            <a:endParaRPr>
              <a:solidFill>
                <a:schemeClr val="dk1"/>
              </a:solidFill>
            </a:endParaRPr>
          </a:p>
          <a:p>
            <a:pPr marL="0" lvl="0" indent="0" algn="l" rtl="0">
              <a:spcBef>
                <a:spcPts val="0"/>
              </a:spcBef>
              <a:spcAft>
                <a:spcPts val="0"/>
              </a:spcAft>
              <a:buNone/>
            </a:pPr>
            <a:r>
              <a:rPr lang="en-US">
                <a:solidFill>
                  <a:schemeClr val="dk1"/>
                </a:solidFill>
              </a:rPr>
              <a:t>cachet - ‘Boston welcomes The U.S. Frigate Constitution’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4/8/1934, onboard</a:t>
            </a:r>
            <a:endParaRPr>
              <a:solidFill>
                <a:schemeClr val="dk1"/>
              </a:solidFill>
            </a:endParaRPr>
          </a:p>
          <a:p>
            <a:pPr marL="0" lvl="0" indent="0" algn="l" rtl="0">
              <a:spcBef>
                <a:spcPts val="0"/>
              </a:spcBef>
              <a:spcAft>
                <a:spcPts val="0"/>
              </a:spcAft>
              <a:buNone/>
            </a:pPr>
            <a:r>
              <a:rPr lang="en-US">
                <a:solidFill>
                  <a:schemeClr val="dk1"/>
                </a:solidFill>
              </a:rPr>
              <a:t>Scott 720 (1932)</a:t>
            </a:r>
            <a:endParaRPr>
              <a:solidFill>
                <a:schemeClr val="dk1"/>
              </a:solidFill>
            </a:endParaRPr>
          </a:p>
          <a:p>
            <a:pPr marL="0" lvl="0" indent="0" algn="l" rtl="0">
              <a:spcBef>
                <a:spcPts val="0"/>
              </a:spcBef>
              <a:spcAft>
                <a:spcPts val="0"/>
              </a:spcAft>
              <a:buNone/>
            </a:pPr>
            <a:r>
              <a:rPr lang="en-US">
                <a:solidFill>
                  <a:schemeClr val="dk1"/>
                </a:solidFill>
              </a:rPr>
              <a:t>OI004</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rgbClr val="DDE8CB"/>
            </a:gs>
            <a:gs pos="100000">
              <a:srgbClr val="FFD7D7"/>
            </a:gs>
          </a:gsLst>
          <a:lin ang="3600008" scaled="0"/>
        </a:gradFill>
        <a:effectLst/>
      </p:bgPr>
    </p:bg>
    <p:spTree>
      <p:nvGrpSpPr>
        <p:cNvPr id="1" name="Shape 61"/>
        <p:cNvGrpSpPr/>
        <p:nvPr/>
      </p:nvGrpSpPr>
      <p:grpSpPr>
        <a:xfrm>
          <a:off x="0" y="0"/>
          <a:ext cx="0" cy="0"/>
          <a:chOff x="0" y="0"/>
          <a:chExt cx="0" cy="0"/>
        </a:xfrm>
      </p:grpSpPr>
      <p:sp>
        <p:nvSpPr>
          <p:cNvPr id="62" name="Google Shape;62;p4"/>
          <p:cNvSpPr txBox="1"/>
          <p:nvPr/>
        </p:nvSpPr>
        <p:spPr>
          <a:xfrm>
            <a:off x="164125" y="919438"/>
            <a:ext cx="9747600" cy="4606200"/>
          </a:xfrm>
          <a:prstGeom prst="rect">
            <a:avLst/>
          </a:prstGeom>
          <a:noFill/>
          <a:ln>
            <a:noFill/>
          </a:ln>
        </p:spPr>
        <p:txBody>
          <a:bodyPr spcFirstLastPara="1" wrap="square" lIns="90000" tIns="60825" rIns="90000" bIns="45000" anchor="t" anchorCtr="0">
            <a:noAutofit/>
          </a:bodyPr>
          <a:lstStyle/>
          <a:p>
            <a:pPr marL="0" marR="0" lvl="0" indent="0" algn="l" rtl="0">
              <a:lnSpc>
                <a:spcPct val="93000"/>
              </a:lnSpc>
              <a:spcBef>
                <a:spcPts val="0"/>
              </a:spcBef>
              <a:spcAft>
                <a:spcPts val="0"/>
              </a:spcAft>
              <a:buClr>
                <a:srgbClr val="000000"/>
              </a:buClr>
              <a:buSzPts val="2000"/>
              <a:buFont typeface="Arial"/>
              <a:buNone/>
            </a:pPr>
            <a:endParaRPr sz="1500" b="0" i="0" u="none" strike="noStrike" cap="none">
              <a:solidFill>
                <a:srgbClr val="000000"/>
              </a:solidFill>
              <a:latin typeface="Arial"/>
              <a:ea typeface="Arial"/>
              <a:cs typeface="Arial"/>
              <a:sym typeface="Arial"/>
            </a:endParaRPr>
          </a:p>
        </p:txBody>
      </p:sp>
      <p:sp>
        <p:nvSpPr>
          <p:cNvPr id="63" name="Google Shape;63;p4"/>
          <p:cNvSpPr txBox="1"/>
          <p:nvPr/>
        </p:nvSpPr>
        <p:spPr>
          <a:xfrm>
            <a:off x="100075" y="234250"/>
            <a:ext cx="9714600" cy="814500"/>
          </a:xfrm>
          <a:prstGeom prst="rect">
            <a:avLst/>
          </a:prstGeom>
          <a:noFill/>
          <a:ln>
            <a:noFill/>
          </a:ln>
        </p:spPr>
        <p:txBody>
          <a:bodyPr spcFirstLastPara="1" wrap="square" lIns="0" tIns="28425" rIns="0" bIns="0" anchor="ctr" anchorCtr="0">
            <a:noAutofit/>
          </a:bodyPr>
          <a:lstStyle/>
          <a:p>
            <a:pPr marL="0" lvl="0" indent="0" algn="ctr" rtl="0">
              <a:lnSpc>
                <a:spcPct val="150000"/>
              </a:lnSpc>
              <a:spcBef>
                <a:spcPts val="0"/>
              </a:spcBef>
              <a:spcAft>
                <a:spcPts val="0"/>
              </a:spcAft>
              <a:buNone/>
            </a:pPr>
            <a:r>
              <a:rPr lang="en-US" sz="2400">
                <a:solidFill>
                  <a:schemeClr val="dk1"/>
                </a:solidFill>
              </a:rPr>
              <a:t>Earthquake geography (1) - seismicity patterns</a:t>
            </a:r>
            <a:endParaRPr sz="2400" b="0" i="0" u="none" strike="noStrike" cap="none">
              <a:solidFill>
                <a:schemeClr val="dk1"/>
              </a:solidFill>
              <a:latin typeface="Arial"/>
              <a:ea typeface="Arial"/>
              <a:cs typeface="Arial"/>
              <a:sym typeface="Arial"/>
            </a:endParaRPr>
          </a:p>
          <a:p>
            <a:pPr marL="0" marR="0" lvl="0" indent="0" algn="ctr" rtl="0">
              <a:lnSpc>
                <a:spcPct val="93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4" name="Google Shape;64;p4"/>
          <p:cNvSpPr txBox="1">
            <a:spLocks noGrp="1"/>
          </p:cNvSpPr>
          <p:nvPr>
            <p:ph type="sldNum" idx="12"/>
          </p:nvPr>
        </p:nvSpPr>
        <p:spPr>
          <a:xfrm>
            <a:off x="7224712" y="5164137"/>
            <a:ext cx="2305200" cy="3477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400"/>
              <a:buFont typeface="Times New Roman"/>
              <a:buNone/>
            </a:pPr>
            <a:fld id="{00000000-1234-1234-1234-123412341234}" type="slidenum">
              <a:rPr lang="en-US"/>
              <a:t>2</a:t>
            </a:fld>
            <a:endParaRPr/>
          </a:p>
        </p:txBody>
      </p:sp>
      <p:pic>
        <p:nvPicPr>
          <p:cNvPr id="65" name="Google Shape;65;p4"/>
          <p:cNvPicPr preferRelativeResize="0"/>
          <p:nvPr/>
        </p:nvPicPr>
        <p:blipFill rotWithShape="1">
          <a:blip r:embed="rId3">
            <a:alphaModFix/>
          </a:blip>
          <a:srcRect/>
          <a:stretch/>
        </p:blipFill>
        <p:spPr>
          <a:xfrm>
            <a:off x="1746949" y="676675"/>
            <a:ext cx="6581975" cy="4687824"/>
          </a:xfrm>
          <a:prstGeom prst="rect">
            <a:avLst/>
          </a:prstGeom>
          <a:noFill/>
          <a:ln w="9525" cap="flat" cmpd="sng">
            <a:solidFill>
              <a:schemeClr val="accent2"/>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a:gsLst>
            <a:gs pos="0">
              <a:srgbClr val="DDE8CB"/>
            </a:gs>
            <a:gs pos="100000">
              <a:srgbClr val="FFD7D7"/>
            </a:gs>
          </a:gsLst>
          <a:lin ang="3600008" scaled="0"/>
        </a:gradFill>
        <a:effectLst/>
      </p:bgPr>
    </p:bg>
    <p:spTree>
      <p:nvGrpSpPr>
        <p:cNvPr id="1" name="Shape 272"/>
        <p:cNvGrpSpPr/>
        <p:nvPr/>
      </p:nvGrpSpPr>
      <p:grpSpPr>
        <a:xfrm>
          <a:off x="0" y="0"/>
          <a:ext cx="0" cy="0"/>
          <a:chOff x="0" y="0"/>
          <a:chExt cx="0" cy="0"/>
        </a:xfrm>
      </p:grpSpPr>
      <p:sp>
        <p:nvSpPr>
          <p:cNvPr id="273" name="Google Shape;273;p24"/>
          <p:cNvSpPr txBox="1"/>
          <p:nvPr/>
        </p:nvSpPr>
        <p:spPr>
          <a:xfrm>
            <a:off x="100075" y="-6125"/>
            <a:ext cx="9714600" cy="445200"/>
          </a:xfrm>
          <a:prstGeom prst="rect">
            <a:avLst/>
          </a:prstGeom>
          <a:noFill/>
          <a:ln>
            <a:noFill/>
          </a:ln>
        </p:spPr>
        <p:txBody>
          <a:bodyPr spcFirstLastPara="1" wrap="square" lIns="0" tIns="28425" rIns="0" bIns="0" anchor="ctr" anchorCtr="0">
            <a:noAutofit/>
          </a:bodyPr>
          <a:lstStyle/>
          <a:p>
            <a:pPr marL="0" marR="0" lvl="0" indent="0" algn="ctr" rtl="0">
              <a:lnSpc>
                <a:spcPct val="93000"/>
              </a:lnSpc>
              <a:spcBef>
                <a:spcPts val="0"/>
              </a:spcBef>
              <a:spcAft>
                <a:spcPts val="0"/>
              </a:spcAft>
              <a:buClr>
                <a:schemeClr val="dk1"/>
              </a:buClr>
              <a:buSzPts val="2000"/>
              <a:buFont typeface="Arial"/>
              <a:buNone/>
            </a:pPr>
            <a:r>
              <a:rPr lang="en-US" sz="2400"/>
              <a:t>Lo</a:t>
            </a:r>
            <a:r>
              <a:rPr lang="en-US" sz="2400" b="0" i="0" u="none" strike="noStrike" cap="none">
                <a:solidFill>
                  <a:srgbClr val="000000"/>
                </a:solidFill>
                <a:latin typeface="Arial"/>
                <a:ea typeface="Arial"/>
                <a:cs typeface="Arial"/>
                <a:sym typeface="Arial"/>
              </a:rPr>
              <a:t>ng Beach earthquake,1933 (</a:t>
            </a:r>
            <a:r>
              <a:rPr lang="en-US" sz="2400"/>
              <a:t>2</a:t>
            </a:r>
            <a:r>
              <a:rPr lang="en-US" sz="2400" b="0" i="0" u="none" strike="noStrike" cap="none">
                <a:solidFill>
                  <a:srgbClr val="000000"/>
                </a:solidFill>
                <a:latin typeface="Arial"/>
                <a:ea typeface="Arial"/>
                <a:cs typeface="Arial"/>
                <a:sym typeface="Arial"/>
              </a:rPr>
              <a:t>)</a:t>
            </a:r>
            <a:endParaRPr sz="2400" b="0" i="0" u="none" strike="noStrike" cap="none">
              <a:solidFill>
                <a:srgbClr val="000000"/>
              </a:solidFill>
              <a:latin typeface="Arial"/>
              <a:ea typeface="Arial"/>
              <a:cs typeface="Arial"/>
              <a:sym typeface="Arial"/>
            </a:endParaRPr>
          </a:p>
        </p:txBody>
      </p:sp>
      <p:sp>
        <p:nvSpPr>
          <p:cNvPr id="274" name="Google Shape;274;p24"/>
          <p:cNvSpPr txBox="1">
            <a:spLocks noGrp="1"/>
          </p:cNvSpPr>
          <p:nvPr>
            <p:ph type="sldNum" idx="12"/>
          </p:nvPr>
        </p:nvSpPr>
        <p:spPr>
          <a:xfrm>
            <a:off x="7224712" y="5164137"/>
            <a:ext cx="2305200" cy="3477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400"/>
              <a:buFont typeface="Times New Roman"/>
              <a:buNone/>
            </a:pPr>
            <a:fld id="{00000000-1234-1234-1234-123412341234}" type="slidenum">
              <a:rPr lang="en-US"/>
              <a:t>20</a:t>
            </a:fld>
            <a:endParaRPr/>
          </a:p>
        </p:txBody>
      </p:sp>
      <p:pic>
        <p:nvPicPr>
          <p:cNvPr id="275" name="Google Shape;275;p24"/>
          <p:cNvPicPr preferRelativeResize="0"/>
          <p:nvPr/>
        </p:nvPicPr>
        <p:blipFill>
          <a:blip r:embed="rId3">
            <a:alphaModFix/>
          </a:blip>
          <a:stretch>
            <a:fillRect/>
          </a:stretch>
        </p:blipFill>
        <p:spPr>
          <a:xfrm>
            <a:off x="318427" y="518700"/>
            <a:ext cx="4457899" cy="2555818"/>
          </a:xfrm>
          <a:prstGeom prst="rect">
            <a:avLst/>
          </a:prstGeom>
          <a:noFill/>
          <a:ln>
            <a:noFill/>
          </a:ln>
        </p:spPr>
      </p:pic>
      <p:pic>
        <p:nvPicPr>
          <p:cNvPr id="276" name="Google Shape;276;p24"/>
          <p:cNvPicPr preferRelativeResize="0"/>
          <p:nvPr/>
        </p:nvPicPr>
        <p:blipFill>
          <a:blip r:embed="rId4">
            <a:alphaModFix/>
          </a:blip>
          <a:stretch>
            <a:fillRect/>
          </a:stretch>
        </p:blipFill>
        <p:spPr>
          <a:xfrm>
            <a:off x="5294448" y="517900"/>
            <a:ext cx="4518368" cy="2552626"/>
          </a:xfrm>
          <a:prstGeom prst="rect">
            <a:avLst/>
          </a:prstGeom>
          <a:noFill/>
          <a:ln>
            <a:noFill/>
          </a:ln>
        </p:spPr>
      </p:pic>
      <p:sp>
        <p:nvSpPr>
          <p:cNvPr id="277" name="Google Shape;277;p24"/>
          <p:cNvSpPr txBox="1"/>
          <p:nvPr/>
        </p:nvSpPr>
        <p:spPr>
          <a:xfrm>
            <a:off x="108323" y="2996946"/>
            <a:ext cx="4856578" cy="2769959"/>
          </a:xfrm>
          <a:prstGeom prst="rect">
            <a:avLst/>
          </a:prstGeom>
          <a:noFill/>
          <a:ln>
            <a:noFill/>
          </a:ln>
        </p:spPr>
        <p:txBody>
          <a:bodyPr spcFirstLastPara="1" wrap="square" lIns="285750" tIns="91425" rIns="91425" bIns="91425" anchor="t" anchorCtr="0">
            <a:spAutoFit/>
          </a:bodyPr>
          <a:lstStyle/>
          <a:p>
            <a:pPr marL="0" lvl="0" indent="0" algn="l" rtl="0">
              <a:spcBef>
                <a:spcPts val="0"/>
              </a:spcBef>
              <a:spcAft>
                <a:spcPts val="0"/>
              </a:spcAft>
              <a:buNone/>
            </a:pPr>
            <a:r>
              <a:rPr lang="en-US"/>
              <a:t>cover</a:t>
            </a:r>
          </a:p>
          <a:p>
            <a:pPr marL="0" lvl="0" indent="0" algn="l" rtl="0">
              <a:spcBef>
                <a:spcPts val="0"/>
              </a:spcBef>
              <a:spcAft>
                <a:spcPts val="0"/>
              </a:spcAft>
              <a:buNone/>
            </a:pPr>
            <a:r>
              <a:rPr lang="en-US"/>
              <a:t>Long Beach - Long Beach, 3/10/1933, in the p.m.</a:t>
            </a:r>
            <a:endParaRPr/>
          </a:p>
          <a:p>
            <a:pPr marL="0" lvl="0" indent="0" algn="l" rtl="0">
              <a:spcBef>
                <a:spcPts val="0"/>
              </a:spcBef>
              <a:spcAft>
                <a:spcPts val="0"/>
              </a:spcAft>
              <a:buNone/>
            </a:pPr>
            <a:r>
              <a:rPr lang="en-US"/>
              <a:t>front: ship cancellation/postmark</a:t>
            </a:r>
            <a:endParaRPr/>
          </a:p>
          <a:p>
            <a:pPr marL="0" lvl="0" indent="0" algn="l" rtl="0">
              <a:spcBef>
                <a:spcPts val="0"/>
              </a:spcBef>
              <a:spcAft>
                <a:spcPts val="0"/>
              </a:spcAft>
              <a:buNone/>
            </a:pPr>
            <a:r>
              <a:rPr lang="en-US"/>
              <a:t>backstamp: Long Beach transit marking, 3/10/33, 4pm</a:t>
            </a:r>
            <a:endParaRPr/>
          </a:p>
          <a:p>
            <a:pPr marL="0" lvl="0" indent="0" algn="l" rtl="0">
              <a:spcBef>
                <a:spcPts val="0"/>
              </a:spcBef>
              <a:spcAft>
                <a:spcPts val="0"/>
              </a:spcAft>
              <a:buNone/>
            </a:pPr>
            <a:r>
              <a:rPr lang="en-US"/>
              <a:t>	signed by H.G. Trout</a:t>
            </a:r>
            <a:endParaRPr/>
          </a:p>
          <a:p>
            <a:pPr marL="0" lvl="0" indent="0" algn="l" rtl="0">
              <a:spcBef>
                <a:spcPts val="0"/>
              </a:spcBef>
              <a:spcAft>
                <a:spcPts val="0"/>
              </a:spcAft>
              <a:buNone/>
            </a:pPr>
            <a:r>
              <a:rPr lang="en-US"/>
              <a:t>cachet image - Old Ironsides</a:t>
            </a:r>
            <a:endParaRPr/>
          </a:p>
          <a:p>
            <a:pPr marL="0" lvl="0" indent="-228600" algn="l" rtl="0">
              <a:spcBef>
                <a:spcPts val="0"/>
              </a:spcBef>
              <a:spcAft>
                <a:spcPts val="0"/>
              </a:spcAft>
              <a:buNone/>
            </a:pPr>
            <a:r>
              <a:rPr lang="en-US"/>
              <a:t>cachet text - Long Beach welcomes U.S. frigate Constitution March 10-20 1933</a:t>
            </a:r>
            <a:endParaRPr/>
          </a:p>
          <a:p>
            <a:pPr marL="0" lvl="0" indent="0" algn="l" rtl="0">
              <a:spcBef>
                <a:spcPts val="0"/>
              </a:spcBef>
              <a:spcAft>
                <a:spcPts val="0"/>
              </a:spcAft>
              <a:buNone/>
            </a:pPr>
            <a:r>
              <a:rPr lang="en-US"/>
              <a:t>stamp - Scott 726 (block), James Oglethorpe</a:t>
            </a:r>
            <a:endParaRPr/>
          </a:p>
          <a:p>
            <a:pPr marL="0" lvl="0" indent="0" algn="l" rtl="0">
              <a:spcBef>
                <a:spcPts val="0"/>
              </a:spcBef>
              <a:spcAft>
                <a:spcPts val="0"/>
              </a:spcAft>
              <a:buNone/>
            </a:pPr>
            <a:r>
              <a:rPr lang="en-US"/>
              <a:t>postage due - Scott J5? (1910s)</a:t>
            </a:r>
            <a:endParaRPr/>
          </a:p>
          <a:p>
            <a:pPr marL="0" lvl="0" indent="0" algn="l" rtl="0">
              <a:spcBef>
                <a:spcPts val="0"/>
              </a:spcBef>
              <a:spcAft>
                <a:spcPts val="0"/>
              </a:spcAft>
              <a:buNone/>
            </a:pPr>
            <a:r>
              <a:rPr lang="en-US"/>
              <a:t>markings - </a:t>
            </a:r>
            <a:r>
              <a:rPr lang="en-US">
                <a:solidFill>
                  <a:schemeClr val="dk1"/>
                </a:solidFill>
              </a:rPr>
              <a:t>Fee Claimed; Special Delivery</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LB026 in my collection</a:t>
            </a:r>
            <a:endParaRPr>
              <a:solidFill>
                <a:schemeClr val="dk1"/>
              </a:solidFill>
            </a:endParaRPr>
          </a:p>
        </p:txBody>
      </p:sp>
      <p:sp>
        <p:nvSpPr>
          <p:cNvPr id="278" name="Google Shape;278;p24"/>
          <p:cNvSpPr txBox="1"/>
          <p:nvPr/>
        </p:nvSpPr>
        <p:spPr>
          <a:xfrm>
            <a:off x="5281041" y="3014994"/>
            <a:ext cx="4003200" cy="233907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Long Beach, CA, m=6.4 earthquake was March 10, 1933 (5:54 pm PST). </a:t>
            </a:r>
          </a:p>
          <a:p>
            <a:pPr marL="0" lvl="0" indent="0" algn="l" rtl="0">
              <a:spcBef>
                <a:spcPts val="0"/>
              </a:spcBef>
              <a:spcAft>
                <a:spcPts val="0"/>
              </a:spcAft>
              <a:buNone/>
            </a:pPr>
            <a:endParaRPr/>
          </a:p>
          <a:p>
            <a:pPr marL="0" lvl="0" indent="0" algn="l" rtl="0">
              <a:spcBef>
                <a:spcPts val="0"/>
              </a:spcBef>
              <a:spcAft>
                <a:spcPts val="0"/>
              </a:spcAft>
              <a:buNone/>
            </a:pPr>
            <a:r>
              <a:rPr lang="en-US"/>
              <a:t>The USS Constitution, “Old</a:t>
            </a:r>
            <a:endParaRPr/>
          </a:p>
          <a:p>
            <a:pPr marL="0" lvl="0" indent="0" algn="l" rtl="0">
              <a:spcBef>
                <a:spcPts val="0"/>
              </a:spcBef>
              <a:spcAft>
                <a:spcPts val="0"/>
              </a:spcAft>
              <a:buNone/>
            </a:pPr>
            <a:r>
              <a:rPr lang="en-US"/>
              <a:t>Ironsides,” arrived at the port of Long Beach earlier that day as part of a three-year tour of 90 ports on both coasts. </a:t>
            </a:r>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Old Ironsides processed covers from the ports it visited.</a:t>
            </a:r>
            <a:endParaRPr>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a:gsLst>
            <a:gs pos="0">
              <a:srgbClr val="DDE8CB"/>
            </a:gs>
            <a:gs pos="100000">
              <a:srgbClr val="FFD7D7"/>
            </a:gs>
          </a:gsLst>
          <a:lin ang="3600008" scaled="0"/>
        </a:gradFill>
        <a:effectLst/>
      </p:bgPr>
    </p:bg>
    <p:spTree>
      <p:nvGrpSpPr>
        <p:cNvPr id="1" name="Shape 282"/>
        <p:cNvGrpSpPr/>
        <p:nvPr/>
      </p:nvGrpSpPr>
      <p:grpSpPr>
        <a:xfrm>
          <a:off x="0" y="0"/>
          <a:ext cx="0" cy="0"/>
          <a:chOff x="0" y="0"/>
          <a:chExt cx="0" cy="0"/>
        </a:xfrm>
      </p:grpSpPr>
      <p:sp>
        <p:nvSpPr>
          <p:cNvPr id="283" name="Google Shape;283;p25"/>
          <p:cNvSpPr txBox="1"/>
          <p:nvPr/>
        </p:nvSpPr>
        <p:spPr>
          <a:xfrm>
            <a:off x="100075" y="-6125"/>
            <a:ext cx="9714600" cy="564600"/>
          </a:xfrm>
          <a:prstGeom prst="rect">
            <a:avLst/>
          </a:prstGeom>
          <a:noFill/>
          <a:ln>
            <a:noFill/>
          </a:ln>
        </p:spPr>
        <p:txBody>
          <a:bodyPr spcFirstLastPara="1" wrap="square" lIns="0" tIns="28425" rIns="0" bIns="0" anchor="ctr" anchorCtr="0">
            <a:noAutofit/>
          </a:bodyPr>
          <a:lstStyle/>
          <a:p>
            <a:pPr marL="0" marR="0" lvl="0" indent="0" algn="ctr" rtl="0">
              <a:lnSpc>
                <a:spcPct val="93000"/>
              </a:lnSpc>
              <a:spcBef>
                <a:spcPts val="0"/>
              </a:spcBef>
              <a:spcAft>
                <a:spcPts val="0"/>
              </a:spcAft>
              <a:buClr>
                <a:schemeClr val="dk1"/>
              </a:buClr>
              <a:buSzPts val="2000"/>
              <a:buFont typeface="Arial"/>
              <a:buNone/>
            </a:pPr>
            <a:r>
              <a:rPr lang="en-US" sz="2400"/>
              <a:t>Lo</a:t>
            </a:r>
            <a:r>
              <a:rPr lang="en-US" sz="2400" b="0" i="0" u="none" strike="noStrike" cap="none">
                <a:solidFill>
                  <a:srgbClr val="000000"/>
                </a:solidFill>
                <a:latin typeface="Arial"/>
                <a:ea typeface="Arial"/>
                <a:cs typeface="Arial"/>
                <a:sym typeface="Arial"/>
              </a:rPr>
              <a:t>ng Beach earthquake,1933 (</a:t>
            </a:r>
            <a:r>
              <a:rPr lang="en-US" sz="2400"/>
              <a:t>3</a:t>
            </a:r>
            <a:r>
              <a:rPr lang="en-US" sz="2400" b="0" i="0" u="none" strike="noStrike" cap="none">
                <a:solidFill>
                  <a:srgbClr val="000000"/>
                </a:solidFill>
                <a:latin typeface="Arial"/>
                <a:ea typeface="Arial"/>
                <a:cs typeface="Arial"/>
                <a:sym typeface="Arial"/>
              </a:rPr>
              <a:t>)</a:t>
            </a:r>
            <a:endParaRPr sz="2400" b="0" i="0" u="none" strike="noStrike" cap="none">
              <a:solidFill>
                <a:srgbClr val="000000"/>
              </a:solidFill>
              <a:latin typeface="Arial"/>
              <a:ea typeface="Arial"/>
              <a:cs typeface="Arial"/>
              <a:sym typeface="Arial"/>
            </a:endParaRPr>
          </a:p>
        </p:txBody>
      </p:sp>
      <p:sp>
        <p:nvSpPr>
          <p:cNvPr id="284" name="Google Shape;284;p25"/>
          <p:cNvSpPr txBox="1">
            <a:spLocks noGrp="1"/>
          </p:cNvSpPr>
          <p:nvPr>
            <p:ph type="sldNum" idx="12"/>
          </p:nvPr>
        </p:nvSpPr>
        <p:spPr>
          <a:xfrm>
            <a:off x="7224712" y="5164137"/>
            <a:ext cx="2305200" cy="3477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400"/>
              <a:buFont typeface="Times New Roman"/>
              <a:buNone/>
            </a:pPr>
            <a:fld id="{00000000-1234-1234-1234-123412341234}" type="slidenum">
              <a:rPr lang="en-US"/>
              <a:t>21</a:t>
            </a:fld>
            <a:endParaRPr/>
          </a:p>
        </p:txBody>
      </p:sp>
      <p:pic>
        <p:nvPicPr>
          <p:cNvPr id="285" name="Google Shape;285;p25"/>
          <p:cNvPicPr preferRelativeResize="0"/>
          <p:nvPr/>
        </p:nvPicPr>
        <p:blipFill>
          <a:blip r:embed="rId3">
            <a:alphaModFix/>
          </a:blip>
          <a:stretch>
            <a:fillRect/>
          </a:stretch>
        </p:blipFill>
        <p:spPr>
          <a:xfrm>
            <a:off x="292150" y="680913"/>
            <a:ext cx="4145025" cy="4913476"/>
          </a:xfrm>
          <a:prstGeom prst="rect">
            <a:avLst/>
          </a:prstGeom>
          <a:noFill/>
          <a:ln>
            <a:noFill/>
          </a:ln>
        </p:spPr>
      </p:pic>
      <p:sp>
        <p:nvSpPr>
          <p:cNvPr id="286" name="Google Shape;286;p25"/>
          <p:cNvSpPr txBox="1"/>
          <p:nvPr/>
        </p:nvSpPr>
        <p:spPr>
          <a:xfrm>
            <a:off x="4591314" y="604750"/>
            <a:ext cx="2504100" cy="5065800"/>
          </a:xfrm>
          <a:prstGeom prst="rect">
            <a:avLst/>
          </a:prstGeom>
          <a:noFill/>
          <a:ln>
            <a:noFill/>
          </a:ln>
        </p:spPr>
        <p:txBody>
          <a:bodyPr spcFirstLastPara="1" wrap="square" lIns="91425" tIns="91425" rIns="91425" bIns="91425" anchor="t" anchorCtr="0">
            <a:noAutofit/>
          </a:bodyPr>
          <a:lstStyle/>
          <a:p>
            <a:pPr marL="0" lvl="0" indent="0" algn="l" rtl="0">
              <a:spcBef>
                <a:spcPts val="1500"/>
              </a:spcBef>
              <a:spcAft>
                <a:spcPts val="0"/>
              </a:spcAft>
              <a:buNone/>
            </a:pPr>
            <a:r>
              <a:rPr lang="en-US" sz="900" i="1">
                <a:solidFill>
                  <a:schemeClr val="dk1"/>
                </a:solidFill>
              </a:rPr>
              <a:t>Weekly Philatelic Gossip</a:t>
            </a:r>
            <a:br>
              <a:rPr lang="en-US" sz="900" i="1">
                <a:solidFill>
                  <a:schemeClr val="dk1"/>
                </a:solidFill>
              </a:rPr>
            </a:br>
            <a:r>
              <a:rPr lang="en-US" sz="900">
                <a:solidFill>
                  <a:schemeClr val="dk1"/>
                </a:solidFill>
              </a:rPr>
              <a:t>April 29, 1933</a:t>
            </a:r>
            <a:br>
              <a:rPr lang="en-US" sz="900">
                <a:solidFill>
                  <a:schemeClr val="dk1"/>
                </a:solidFill>
              </a:rPr>
            </a:br>
            <a:r>
              <a:rPr lang="en-US" sz="900">
                <a:solidFill>
                  <a:schemeClr val="dk1"/>
                </a:solidFill>
              </a:rPr>
              <a:t>EARTHQUAKE DOESN'T PRE-</a:t>
            </a:r>
            <a:br>
              <a:rPr lang="en-US" sz="900">
                <a:solidFill>
                  <a:schemeClr val="dk1"/>
                </a:solidFill>
              </a:rPr>
            </a:br>
            <a:r>
              <a:rPr lang="en-US" sz="900">
                <a:solidFill>
                  <a:schemeClr val="dk1"/>
                </a:solidFill>
              </a:rPr>
              <a:t> VENT CACHET</a:t>
            </a:r>
            <a:br>
              <a:rPr lang="en-US" sz="900">
                <a:solidFill>
                  <a:schemeClr val="dk1"/>
                </a:solidFill>
              </a:rPr>
            </a:br>
            <a:br>
              <a:rPr lang="en-US" sz="900">
                <a:solidFill>
                  <a:schemeClr val="dk1"/>
                </a:solidFill>
              </a:rPr>
            </a:br>
            <a:r>
              <a:rPr lang="en-US" sz="900">
                <a:solidFill>
                  <a:schemeClr val="dk1"/>
                </a:solidFill>
              </a:rPr>
              <a:t>Even though an earthquake caused considerable trouble, </a:t>
            </a:r>
            <a:r>
              <a:rPr lang="en-US" sz="900" b="1">
                <a:solidFill>
                  <a:schemeClr val="dk1"/>
                </a:solidFill>
              </a:rPr>
              <a:t>6,666 covers were mailed from Long Beach, Cal., with the cachet for the visit of “Old Ironsides.”</a:t>
            </a:r>
            <a:br>
              <a:rPr lang="en-US" sz="900">
                <a:solidFill>
                  <a:schemeClr val="dk1"/>
                </a:solidFill>
              </a:rPr>
            </a:br>
            <a:br>
              <a:rPr lang="en-US" sz="900">
                <a:solidFill>
                  <a:schemeClr val="dk1"/>
                </a:solidFill>
              </a:rPr>
            </a:br>
            <a:r>
              <a:rPr lang="en-US" sz="900">
                <a:solidFill>
                  <a:schemeClr val="dk1"/>
                </a:solidFill>
              </a:rPr>
              <a:t>The cachet, incidentally, was designed by Major Clarke, who drew the Olympic water sports cachet and it was applied in four colors; blue, green, purple, and red.</a:t>
            </a:r>
            <a:endParaRPr sz="900">
              <a:solidFill>
                <a:schemeClr val="dk1"/>
              </a:solidFill>
            </a:endParaRPr>
          </a:p>
          <a:p>
            <a:pPr marL="0" lvl="0" indent="0" algn="l" rtl="0">
              <a:spcBef>
                <a:spcPts val="1500"/>
              </a:spcBef>
              <a:spcAft>
                <a:spcPts val="0"/>
              </a:spcAft>
              <a:buNone/>
            </a:pPr>
            <a:r>
              <a:rPr lang="en-US" sz="900" b="1">
                <a:solidFill>
                  <a:schemeClr val="dk1"/>
                </a:solidFill>
              </a:rPr>
              <a:t>H. G. Trout</a:t>
            </a:r>
            <a:r>
              <a:rPr lang="en-US" sz="900">
                <a:solidFill>
                  <a:schemeClr val="dk1"/>
                </a:solidFill>
              </a:rPr>
              <a:t> and Byrd L. Powell did the work of applying the cachet and </a:t>
            </a:r>
            <a:r>
              <a:rPr lang="en-US" sz="900" b="1">
                <a:solidFill>
                  <a:schemeClr val="dk1"/>
                </a:solidFill>
              </a:rPr>
              <a:t>all covers were mailed on “Old Ironsides” to receive the regular “Constitution” cancel from Harry Moore, mail clerk, and covers were then taken to the Long Beach post office to be backstamped.</a:t>
            </a:r>
            <a:endParaRPr sz="900" b="1">
              <a:solidFill>
                <a:schemeClr val="dk1"/>
              </a:solidFill>
            </a:endParaRPr>
          </a:p>
          <a:p>
            <a:pPr marL="0" lvl="0" indent="0" algn="l" rtl="0">
              <a:spcBef>
                <a:spcPts val="1500"/>
              </a:spcBef>
              <a:spcAft>
                <a:spcPts val="0"/>
              </a:spcAft>
              <a:buNone/>
            </a:pPr>
            <a:r>
              <a:rPr lang="en-US" sz="900" b="1">
                <a:solidFill>
                  <a:schemeClr val="dk1"/>
                </a:solidFill>
              </a:rPr>
              <a:t>Mr. Trout writes that he mailed 2,600 covers March 10 and stayed in the post office awhile to watch the backstamping.</a:t>
            </a:r>
            <a:r>
              <a:rPr lang="en-US" sz="900">
                <a:solidFill>
                  <a:schemeClr val="dk1"/>
                </a:solidFill>
              </a:rPr>
              <a:t> Soon after five o’clock he went home, picked up the cachet and started to work. The earthquake struck at 5:55 o'clock and Mr. Trout says that his swivel chair bounced around so much that the casters fell out, so he decided to go away from there.</a:t>
            </a:r>
            <a:endParaRPr sz="900" i="1">
              <a:solidFill>
                <a:schemeClr val="dk1"/>
              </a:solidFill>
            </a:endParaRPr>
          </a:p>
        </p:txBody>
      </p:sp>
      <p:sp>
        <p:nvSpPr>
          <p:cNvPr id="287" name="Google Shape;287;p25"/>
          <p:cNvSpPr txBox="1"/>
          <p:nvPr/>
        </p:nvSpPr>
        <p:spPr>
          <a:xfrm>
            <a:off x="7157534" y="581589"/>
            <a:ext cx="2758200" cy="4526400"/>
          </a:xfrm>
          <a:prstGeom prst="rect">
            <a:avLst/>
          </a:prstGeom>
          <a:noFill/>
          <a:ln>
            <a:noFill/>
          </a:ln>
        </p:spPr>
        <p:txBody>
          <a:bodyPr spcFirstLastPara="1" wrap="square" lIns="91425" tIns="91425" rIns="91425" bIns="91425" anchor="t" anchorCtr="0">
            <a:noAutofit/>
          </a:bodyPr>
          <a:lstStyle/>
          <a:p>
            <a:pPr marL="0" lvl="0" indent="0" algn="l" rtl="0">
              <a:spcBef>
                <a:spcPts val="1500"/>
              </a:spcBef>
              <a:spcAft>
                <a:spcPts val="0"/>
              </a:spcAft>
              <a:buNone/>
            </a:pPr>
            <a:r>
              <a:rPr lang="en-US" sz="900"/>
              <a:t> Mr. Trout remarks that covers postmarked with the hour of the first shock (5:55 p. m., March 10) are in great demand by collectors.</a:t>
            </a:r>
            <a:endParaRPr sz="900"/>
          </a:p>
          <a:p>
            <a:pPr marL="0" lvl="0" indent="0" algn="l" rtl="0">
              <a:spcBef>
                <a:spcPts val="1500"/>
              </a:spcBef>
              <a:spcAft>
                <a:spcPts val="0"/>
              </a:spcAft>
              <a:buNone/>
            </a:pPr>
            <a:r>
              <a:rPr lang="en-US" sz="900" b="1"/>
              <a:t>March 11 it was learned that two of the clerks who handled the backstamping of “Constitution” covers—Howard Kennedy and Cecil Adrain—were killed when the sorting room of the Long Beach post office collapsed in the quake.</a:t>
            </a:r>
            <a:endParaRPr sz="900" b="1"/>
          </a:p>
          <a:p>
            <a:pPr marL="0" lvl="0" indent="0" algn="l" rtl="0">
              <a:spcBef>
                <a:spcPts val="1500"/>
              </a:spcBef>
              <a:spcAft>
                <a:spcPts val="0"/>
              </a:spcAft>
              <a:buNone/>
            </a:pPr>
            <a:r>
              <a:rPr lang="en-US" sz="900"/>
              <a:t>Because of the condition of the Long Beach office it was impossible to backstamp the March 11 and 13 covers there, so all were sent to Los Angeles. The earthquake area was under martial law and this interferred [sic] with the mailing of covers for awhile, but after Mr. Trout was given a pass for carrying mail the work was greatly expedited.</a:t>
            </a:r>
            <a:endParaRPr sz="900"/>
          </a:p>
          <a:p>
            <a:pPr marL="0" lvl="0" indent="0" algn="l" rtl="0">
              <a:spcBef>
                <a:spcPts val="1500"/>
              </a:spcBef>
              <a:spcAft>
                <a:spcPts val="0"/>
              </a:spcAft>
              <a:buNone/>
            </a:pPr>
            <a:r>
              <a:rPr lang="en-US" sz="900"/>
              <a:t>Mr. Trout says that as far as he has been able to learn no covers were damaged by the earthquake with the exception of one batch from San Pedro. These covers arrived too late for the cachet there so W. G. Crosby sent them to Long Beach. The extent of the damage to these covers was not described.</a:t>
            </a:r>
            <a:br>
              <a:rPr lang="en-US" sz="900"/>
            </a:br>
            <a:br>
              <a:rPr lang="en-US" sz="900"/>
            </a:br>
            <a:r>
              <a:rPr lang="en-US" sz="900"/>
              <a:t>Three covers have been returned to Mr. Trout without any address and he doesn’t know who sent them. Also two more were returned stamped “unknown.” There were the usual late covers, but they were all forwarded to </a:t>
            </a:r>
            <a:br>
              <a:rPr lang="en-US" sz="900"/>
            </a:br>
            <a:r>
              <a:rPr lang="en-US" sz="900"/>
              <a:t>San Francisco.</a:t>
            </a:r>
            <a:endParaRPr sz="900"/>
          </a:p>
        </p:txBody>
      </p:sp>
      <p:sp>
        <p:nvSpPr>
          <p:cNvPr id="288" name="Google Shape;288;p25"/>
          <p:cNvSpPr txBox="1"/>
          <p:nvPr/>
        </p:nvSpPr>
        <p:spPr>
          <a:xfrm>
            <a:off x="2903275" y="4984713"/>
            <a:ext cx="161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FAFAFA"/>
                </a:solidFill>
              </a:rPr>
              <a:t>LB001 insert</a:t>
            </a:r>
            <a:endParaRPr>
              <a:solidFill>
                <a:srgbClr val="FAFAFA"/>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DDE8CB"/>
            </a:gs>
            <a:gs pos="100000">
              <a:srgbClr val="FFD7D7"/>
            </a:gs>
          </a:gsLst>
          <a:lin ang="3600008" scaled="0"/>
        </a:gradFill>
        <a:effectLst/>
      </p:bgPr>
    </p:bg>
    <p:spTree>
      <p:nvGrpSpPr>
        <p:cNvPr id="1" name="Shape 292"/>
        <p:cNvGrpSpPr/>
        <p:nvPr/>
      </p:nvGrpSpPr>
      <p:grpSpPr>
        <a:xfrm>
          <a:off x="0" y="0"/>
          <a:ext cx="0" cy="0"/>
          <a:chOff x="0" y="0"/>
          <a:chExt cx="0" cy="0"/>
        </a:xfrm>
      </p:grpSpPr>
      <p:sp>
        <p:nvSpPr>
          <p:cNvPr id="293" name="Google Shape;293;p26"/>
          <p:cNvSpPr txBox="1">
            <a:spLocks noGrp="1"/>
          </p:cNvSpPr>
          <p:nvPr>
            <p:ph type="title" idx="4294967295"/>
          </p:nvPr>
        </p:nvSpPr>
        <p:spPr>
          <a:xfrm>
            <a:off x="457200" y="0"/>
            <a:ext cx="9028200" cy="516900"/>
          </a:xfrm>
          <a:prstGeom prst="rect">
            <a:avLst/>
          </a:prstGeom>
          <a:noFill/>
          <a:ln>
            <a:noFill/>
          </a:ln>
        </p:spPr>
        <p:txBody>
          <a:bodyPr spcFirstLastPara="1" wrap="square" lIns="0" tIns="28425" rIns="0" bIns="0" anchor="ctr" anchorCtr="0">
            <a:noAutofit/>
          </a:bodyPr>
          <a:lstStyle/>
          <a:p>
            <a:pPr marL="0" marR="0" lvl="0" indent="0" algn="ctr" rtl="0">
              <a:lnSpc>
                <a:spcPct val="93000"/>
              </a:lnSpc>
              <a:spcBef>
                <a:spcPts val="0"/>
              </a:spcBef>
              <a:spcAft>
                <a:spcPts val="0"/>
              </a:spcAft>
              <a:buClr>
                <a:srgbClr val="000000"/>
              </a:buClr>
              <a:buSzPts val="3200"/>
              <a:buFont typeface="Arial"/>
              <a:buNone/>
            </a:pPr>
            <a:r>
              <a:rPr lang="en-US" sz="2400"/>
              <a:t>Long Beach earthquake, 1933 (4)</a:t>
            </a:r>
            <a:endParaRPr sz="2400"/>
          </a:p>
        </p:txBody>
      </p:sp>
      <p:sp>
        <p:nvSpPr>
          <p:cNvPr id="294" name="Google Shape;294;p26"/>
          <p:cNvSpPr txBox="1">
            <a:spLocks noGrp="1"/>
          </p:cNvSpPr>
          <p:nvPr>
            <p:ph type="sldNum" idx="12"/>
          </p:nvPr>
        </p:nvSpPr>
        <p:spPr>
          <a:xfrm>
            <a:off x="7224712" y="5164137"/>
            <a:ext cx="2305200" cy="347700"/>
          </a:xfrm>
          <a:prstGeom prst="rect">
            <a:avLst/>
          </a:prstGeom>
          <a:noFill/>
          <a:ln>
            <a:noFill/>
          </a:ln>
        </p:spPr>
        <p:txBody>
          <a:bodyPr spcFirstLastPara="1" wrap="square" lIns="0" tIns="0" rIns="0" bIns="0" anchor="t" anchorCtr="0">
            <a:noAutofit/>
          </a:bodyPr>
          <a:lstStyle/>
          <a:p>
            <a:pPr marL="0" lvl="0" indent="0" algn="r" rtl="0">
              <a:lnSpc>
                <a:spcPct val="93000"/>
              </a:lnSpc>
              <a:spcBef>
                <a:spcPts val="0"/>
              </a:spcBef>
              <a:spcAft>
                <a:spcPts val="0"/>
              </a:spcAft>
              <a:buClr>
                <a:srgbClr val="000000"/>
              </a:buClr>
              <a:buSzPts val="1400"/>
              <a:buFont typeface="Arial"/>
              <a:buNone/>
            </a:pPr>
            <a:fld id="{00000000-1234-1234-1234-123412341234}" type="slidenum">
              <a:rPr lang="en-US"/>
              <a:t>22</a:t>
            </a:fld>
            <a:endParaRPr/>
          </a:p>
        </p:txBody>
      </p:sp>
      <p:pic>
        <p:nvPicPr>
          <p:cNvPr id="295" name="Google Shape;295;p26"/>
          <p:cNvPicPr preferRelativeResize="0"/>
          <p:nvPr/>
        </p:nvPicPr>
        <p:blipFill>
          <a:blip r:embed="rId3">
            <a:alphaModFix/>
          </a:blip>
          <a:stretch>
            <a:fillRect/>
          </a:stretch>
        </p:blipFill>
        <p:spPr>
          <a:xfrm>
            <a:off x="272225" y="774575"/>
            <a:ext cx="4213725" cy="2411974"/>
          </a:xfrm>
          <a:prstGeom prst="rect">
            <a:avLst/>
          </a:prstGeom>
          <a:noFill/>
          <a:ln>
            <a:noFill/>
          </a:ln>
        </p:spPr>
      </p:pic>
      <p:pic>
        <p:nvPicPr>
          <p:cNvPr id="296" name="Google Shape;296;p26"/>
          <p:cNvPicPr preferRelativeResize="0"/>
          <p:nvPr/>
        </p:nvPicPr>
        <p:blipFill>
          <a:blip r:embed="rId4">
            <a:alphaModFix/>
          </a:blip>
          <a:stretch>
            <a:fillRect/>
          </a:stretch>
        </p:blipFill>
        <p:spPr>
          <a:xfrm>
            <a:off x="4680100" y="763050"/>
            <a:ext cx="3471375" cy="4494249"/>
          </a:xfrm>
          <a:prstGeom prst="rect">
            <a:avLst/>
          </a:prstGeom>
          <a:noFill/>
          <a:ln>
            <a:noFill/>
          </a:ln>
        </p:spPr>
      </p:pic>
      <p:sp>
        <p:nvSpPr>
          <p:cNvPr id="297" name="Google Shape;297;p26"/>
          <p:cNvSpPr txBox="1"/>
          <p:nvPr/>
        </p:nvSpPr>
        <p:spPr>
          <a:xfrm>
            <a:off x="507825" y="3325075"/>
            <a:ext cx="36279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Letter</a:t>
            </a:r>
            <a:endParaRPr/>
          </a:p>
          <a:p>
            <a:pPr marL="0" lvl="0" indent="0" algn="l" rtl="0">
              <a:spcBef>
                <a:spcPts val="0"/>
              </a:spcBef>
              <a:spcAft>
                <a:spcPts val="0"/>
              </a:spcAft>
              <a:buNone/>
            </a:pPr>
            <a:r>
              <a:rPr lang="en-US"/>
              <a:t>Long Beach - Canton, OH, 3/16/1933</a:t>
            </a:r>
            <a:endParaRPr/>
          </a:p>
          <a:p>
            <a:pPr marL="0" lvl="0" indent="0" algn="l" rtl="0">
              <a:spcBef>
                <a:spcPts val="0"/>
              </a:spcBef>
              <a:spcAft>
                <a:spcPts val="0"/>
              </a:spcAft>
              <a:buNone/>
            </a:pPr>
            <a:r>
              <a:rPr lang="en-US"/>
              <a:t>Scott 720 (1932), Washington</a:t>
            </a:r>
            <a:endParaRPr/>
          </a:p>
          <a:p>
            <a:pPr marL="0" lvl="0" indent="0" algn="l" rtl="0">
              <a:spcBef>
                <a:spcPts val="0"/>
              </a:spcBef>
              <a:spcAft>
                <a:spcPts val="0"/>
              </a:spcAft>
              <a:buClr>
                <a:schemeClr val="dk1"/>
              </a:buClr>
              <a:buSzPts val="1100"/>
              <a:buFont typeface="Arial"/>
              <a:buNone/>
            </a:pPr>
            <a:r>
              <a:rPr lang="en-US">
                <a:solidFill>
                  <a:schemeClr val="dk1"/>
                </a:solidFill>
              </a:rPr>
              <a:t>LB008 in my collection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postal rate for letter is 3¢</a:t>
            </a:r>
            <a:endParaRPr>
              <a:solidFill>
                <a:schemeClr val="dk1"/>
              </a:solidFill>
            </a:endParaRPr>
          </a:p>
        </p:txBody>
      </p:sp>
      <p:sp>
        <p:nvSpPr>
          <p:cNvPr id="298" name="Google Shape;298;p26"/>
          <p:cNvSpPr txBox="1"/>
          <p:nvPr/>
        </p:nvSpPr>
        <p:spPr>
          <a:xfrm>
            <a:off x="6189825" y="5214075"/>
            <a:ext cx="110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p. 1</a:t>
            </a:r>
            <a:endParaRPr/>
          </a:p>
        </p:txBody>
      </p:sp>
      <p:sp>
        <p:nvSpPr>
          <p:cNvPr id="299" name="Google Shape;299;p26"/>
          <p:cNvSpPr txBox="1"/>
          <p:nvPr/>
        </p:nvSpPr>
        <p:spPr>
          <a:xfrm>
            <a:off x="8236175" y="1154650"/>
            <a:ext cx="18057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written March 14, four days after quake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DDE8CB"/>
            </a:gs>
            <a:gs pos="100000">
              <a:srgbClr val="FFD7D7"/>
            </a:gs>
          </a:gsLst>
          <a:lin ang="3600008" scaled="0"/>
        </a:gradFill>
        <a:effectLst/>
      </p:bgPr>
    </p:bg>
    <p:spTree>
      <p:nvGrpSpPr>
        <p:cNvPr id="1" name="Shape 303"/>
        <p:cNvGrpSpPr/>
        <p:nvPr/>
      </p:nvGrpSpPr>
      <p:grpSpPr>
        <a:xfrm>
          <a:off x="0" y="0"/>
          <a:ext cx="0" cy="0"/>
          <a:chOff x="0" y="0"/>
          <a:chExt cx="0" cy="0"/>
        </a:xfrm>
      </p:grpSpPr>
      <p:sp>
        <p:nvSpPr>
          <p:cNvPr id="304" name="Google Shape;304;p27"/>
          <p:cNvSpPr txBox="1">
            <a:spLocks noGrp="1"/>
          </p:cNvSpPr>
          <p:nvPr>
            <p:ph type="title" idx="4294967295"/>
          </p:nvPr>
        </p:nvSpPr>
        <p:spPr>
          <a:xfrm>
            <a:off x="457200" y="0"/>
            <a:ext cx="9028200" cy="516900"/>
          </a:xfrm>
          <a:prstGeom prst="rect">
            <a:avLst/>
          </a:prstGeom>
          <a:noFill/>
          <a:ln>
            <a:noFill/>
          </a:ln>
        </p:spPr>
        <p:txBody>
          <a:bodyPr spcFirstLastPara="1" wrap="square" lIns="0" tIns="28425" rIns="0" bIns="0" anchor="ctr" anchorCtr="0">
            <a:noAutofit/>
          </a:bodyPr>
          <a:lstStyle/>
          <a:p>
            <a:pPr marL="0" marR="0" lvl="0" indent="0" algn="ctr" rtl="0">
              <a:lnSpc>
                <a:spcPct val="93000"/>
              </a:lnSpc>
              <a:spcBef>
                <a:spcPts val="0"/>
              </a:spcBef>
              <a:spcAft>
                <a:spcPts val="0"/>
              </a:spcAft>
              <a:buClr>
                <a:srgbClr val="000000"/>
              </a:buClr>
              <a:buSzPts val="3200"/>
              <a:buFont typeface="Arial"/>
              <a:buNone/>
            </a:pPr>
            <a:r>
              <a:rPr lang="en-US" sz="2400"/>
              <a:t>Long Beach earthquake, 1933 (5)</a:t>
            </a:r>
            <a:endParaRPr sz="2400"/>
          </a:p>
        </p:txBody>
      </p:sp>
      <p:sp>
        <p:nvSpPr>
          <p:cNvPr id="305" name="Google Shape;305;p27"/>
          <p:cNvSpPr txBox="1">
            <a:spLocks noGrp="1"/>
          </p:cNvSpPr>
          <p:nvPr>
            <p:ph type="sldNum" idx="12"/>
          </p:nvPr>
        </p:nvSpPr>
        <p:spPr>
          <a:xfrm>
            <a:off x="8675958" y="5164125"/>
            <a:ext cx="854100" cy="347700"/>
          </a:xfrm>
          <a:prstGeom prst="rect">
            <a:avLst/>
          </a:prstGeom>
          <a:noFill/>
          <a:ln>
            <a:noFill/>
          </a:ln>
        </p:spPr>
        <p:txBody>
          <a:bodyPr spcFirstLastPara="1" wrap="square" lIns="0" tIns="0" rIns="0" bIns="0" anchor="t" anchorCtr="0">
            <a:noAutofit/>
          </a:bodyPr>
          <a:lstStyle/>
          <a:p>
            <a:pPr marL="0" lvl="0" indent="0" algn="r" rtl="0">
              <a:lnSpc>
                <a:spcPct val="93000"/>
              </a:lnSpc>
              <a:spcBef>
                <a:spcPts val="0"/>
              </a:spcBef>
              <a:spcAft>
                <a:spcPts val="0"/>
              </a:spcAft>
              <a:buClr>
                <a:srgbClr val="000000"/>
              </a:buClr>
              <a:buSzPts val="1400"/>
              <a:buFont typeface="Arial"/>
              <a:buNone/>
            </a:pPr>
            <a:fld id="{00000000-1234-1234-1234-123412341234}" type="slidenum">
              <a:rPr lang="en-US"/>
              <a:t>23</a:t>
            </a:fld>
            <a:endParaRPr/>
          </a:p>
        </p:txBody>
      </p:sp>
      <p:pic>
        <p:nvPicPr>
          <p:cNvPr id="306" name="Google Shape;306;p27"/>
          <p:cNvPicPr preferRelativeResize="0"/>
          <p:nvPr/>
        </p:nvPicPr>
        <p:blipFill>
          <a:blip r:embed="rId3">
            <a:alphaModFix/>
          </a:blip>
          <a:stretch>
            <a:fillRect/>
          </a:stretch>
        </p:blipFill>
        <p:spPr>
          <a:xfrm>
            <a:off x="129725" y="669300"/>
            <a:ext cx="3109181" cy="3951851"/>
          </a:xfrm>
          <a:prstGeom prst="rect">
            <a:avLst/>
          </a:prstGeom>
          <a:noFill/>
          <a:ln>
            <a:noFill/>
          </a:ln>
        </p:spPr>
      </p:pic>
      <p:pic>
        <p:nvPicPr>
          <p:cNvPr id="307" name="Google Shape;307;p27"/>
          <p:cNvPicPr preferRelativeResize="0"/>
          <p:nvPr/>
        </p:nvPicPr>
        <p:blipFill>
          <a:blip r:embed="rId4">
            <a:alphaModFix/>
          </a:blip>
          <a:stretch>
            <a:fillRect/>
          </a:stretch>
        </p:blipFill>
        <p:spPr>
          <a:xfrm>
            <a:off x="6725275" y="704712"/>
            <a:ext cx="3020025" cy="3883726"/>
          </a:xfrm>
          <a:prstGeom prst="rect">
            <a:avLst/>
          </a:prstGeom>
          <a:noFill/>
          <a:ln>
            <a:noFill/>
          </a:ln>
        </p:spPr>
      </p:pic>
      <p:pic>
        <p:nvPicPr>
          <p:cNvPr id="308" name="Google Shape;308;p27"/>
          <p:cNvPicPr preferRelativeResize="0"/>
          <p:nvPr/>
        </p:nvPicPr>
        <p:blipFill>
          <a:blip r:embed="rId5">
            <a:alphaModFix/>
          </a:blip>
          <a:stretch>
            <a:fillRect/>
          </a:stretch>
        </p:blipFill>
        <p:spPr>
          <a:xfrm>
            <a:off x="3436281" y="669300"/>
            <a:ext cx="3109175" cy="3954514"/>
          </a:xfrm>
          <a:prstGeom prst="rect">
            <a:avLst/>
          </a:prstGeom>
          <a:noFill/>
          <a:ln>
            <a:noFill/>
          </a:ln>
        </p:spPr>
      </p:pic>
      <p:sp>
        <p:nvSpPr>
          <p:cNvPr id="309" name="Google Shape;309;p27"/>
          <p:cNvSpPr txBox="1"/>
          <p:nvPr/>
        </p:nvSpPr>
        <p:spPr>
          <a:xfrm>
            <a:off x="1190825" y="4544950"/>
            <a:ext cx="110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p. 2</a:t>
            </a:r>
            <a:endParaRPr/>
          </a:p>
        </p:txBody>
      </p:sp>
      <p:sp>
        <p:nvSpPr>
          <p:cNvPr id="310" name="Google Shape;310;p27"/>
          <p:cNvSpPr txBox="1"/>
          <p:nvPr/>
        </p:nvSpPr>
        <p:spPr>
          <a:xfrm>
            <a:off x="4577650" y="4544950"/>
            <a:ext cx="110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p. 3</a:t>
            </a:r>
            <a:endParaRPr/>
          </a:p>
        </p:txBody>
      </p:sp>
      <p:sp>
        <p:nvSpPr>
          <p:cNvPr id="311" name="Google Shape;311;p27"/>
          <p:cNvSpPr txBox="1"/>
          <p:nvPr/>
        </p:nvSpPr>
        <p:spPr>
          <a:xfrm>
            <a:off x="7761438" y="4535375"/>
            <a:ext cx="110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p. 4</a:t>
            </a:r>
            <a:endParaRPr/>
          </a:p>
        </p:txBody>
      </p:sp>
      <p:sp>
        <p:nvSpPr>
          <p:cNvPr id="312" name="Google Shape;312;p27"/>
          <p:cNvSpPr txBox="1"/>
          <p:nvPr/>
        </p:nvSpPr>
        <p:spPr>
          <a:xfrm>
            <a:off x="290300" y="5027975"/>
            <a:ext cx="337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LB008 in my collection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DDE8CB"/>
            </a:gs>
            <a:gs pos="100000">
              <a:srgbClr val="FFD7D7"/>
            </a:gs>
          </a:gsLst>
          <a:lin ang="3600008" scaled="0"/>
        </a:gradFill>
        <a:effectLst/>
      </p:bgPr>
    </p:bg>
    <p:spTree>
      <p:nvGrpSpPr>
        <p:cNvPr id="1" name="Shape 316"/>
        <p:cNvGrpSpPr/>
        <p:nvPr/>
      </p:nvGrpSpPr>
      <p:grpSpPr>
        <a:xfrm>
          <a:off x="0" y="0"/>
          <a:ext cx="0" cy="0"/>
          <a:chOff x="0" y="0"/>
          <a:chExt cx="0" cy="0"/>
        </a:xfrm>
      </p:grpSpPr>
      <p:sp>
        <p:nvSpPr>
          <p:cNvPr id="317" name="Google Shape;317;p28"/>
          <p:cNvSpPr txBox="1">
            <a:spLocks noGrp="1"/>
          </p:cNvSpPr>
          <p:nvPr>
            <p:ph type="title" idx="4294967295"/>
          </p:nvPr>
        </p:nvSpPr>
        <p:spPr>
          <a:xfrm>
            <a:off x="457200" y="0"/>
            <a:ext cx="9028200" cy="516900"/>
          </a:xfrm>
          <a:prstGeom prst="rect">
            <a:avLst/>
          </a:prstGeom>
          <a:noFill/>
          <a:ln>
            <a:noFill/>
          </a:ln>
        </p:spPr>
        <p:txBody>
          <a:bodyPr spcFirstLastPara="1" wrap="square" lIns="0" tIns="28425" rIns="0" bIns="0" anchor="ctr" anchorCtr="0">
            <a:noAutofit/>
          </a:bodyPr>
          <a:lstStyle/>
          <a:p>
            <a:pPr marL="0" marR="0" lvl="0" indent="0" algn="ctr" rtl="0">
              <a:lnSpc>
                <a:spcPct val="93000"/>
              </a:lnSpc>
              <a:spcBef>
                <a:spcPts val="0"/>
              </a:spcBef>
              <a:spcAft>
                <a:spcPts val="0"/>
              </a:spcAft>
              <a:buClr>
                <a:srgbClr val="000000"/>
              </a:buClr>
              <a:buSzPts val="3200"/>
              <a:buFont typeface="Arial"/>
              <a:buNone/>
            </a:pPr>
            <a:r>
              <a:rPr lang="en-US" sz="2400"/>
              <a:t>Long Beach earthquake, 1933 (6)</a:t>
            </a:r>
            <a:endParaRPr sz="2400"/>
          </a:p>
        </p:txBody>
      </p:sp>
      <p:sp>
        <p:nvSpPr>
          <p:cNvPr id="318" name="Google Shape;318;p28"/>
          <p:cNvSpPr txBox="1">
            <a:spLocks noGrp="1"/>
          </p:cNvSpPr>
          <p:nvPr>
            <p:ph type="sldNum" idx="12"/>
          </p:nvPr>
        </p:nvSpPr>
        <p:spPr>
          <a:xfrm>
            <a:off x="7224712" y="5164137"/>
            <a:ext cx="2305200" cy="347700"/>
          </a:xfrm>
          <a:prstGeom prst="rect">
            <a:avLst/>
          </a:prstGeom>
          <a:noFill/>
          <a:ln>
            <a:noFill/>
          </a:ln>
        </p:spPr>
        <p:txBody>
          <a:bodyPr spcFirstLastPara="1" wrap="square" lIns="0" tIns="0" rIns="0" bIns="0" anchor="t" anchorCtr="0">
            <a:noAutofit/>
          </a:bodyPr>
          <a:lstStyle/>
          <a:p>
            <a:pPr marL="0" lvl="0" indent="0" algn="r" rtl="0">
              <a:lnSpc>
                <a:spcPct val="93000"/>
              </a:lnSpc>
              <a:spcBef>
                <a:spcPts val="0"/>
              </a:spcBef>
              <a:spcAft>
                <a:spcPts val="0"/>
              </a:spcAft>
              <a:buClr>
                <a:srgbClr val="000000"/>
              </a:buClr>
              <a:buSzPts val="1400"/>
              <a:buFont typeface="Arial"/>
              <a:buNone/>
            </a:pPr>
            <a:fld id="{00000000-1234-1234-1234-123412341234}" type="slidenum">
              <a:rPr lang="en-US"/>
              <a:t>24</a:t>
            </a:fld>
            <a:endParaRPr/>
          </a:p>
        </p:txBody>
      </p:sp>
      <p:sp>
        <p:nvSpPr>
          <p:cNvPr id="319" name="Google Shape;319;p28"/>
          <p:cNvSpPr txBox="1"/>
          <p:nvPr/>
        </p:nvSpPr>
        <p:spPr>
          <a:xfrm>
            <a:off x="148950" y="440700"/>
            <a:ext cx="9706500" cy="4495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solidFill>
                  <a:schemeClr val="dk1"/>
                </a:solidFill>
              </a:rPr>
              <a:t>Long Beach Calif. Mar 14 - 33. </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100">
                <a:solidFill>
                  <a:schemeClr val="dk1"/>
                </a:solidFill>
              </a:rPr>
              <a:t>Dear Carl Ethel. </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100">
                <a:solidFill>
                  <a:schemeClr val="dk1"/>
                </a:solidFill>
              </a:rPr>
              <a:t>Well Carl I guess we all thought our time had come. believe me there is no man or woman brave enough to go threw [sic] that with out being frightened. oh that was one of the most terrible experiences I ever went threw. but God looked after all of us altho it was worse at our end of town than it was where Bess lived. oh the terrible suffering around us just think what can happen in less than one minuet [sic]. I think the worst and first one was 50 or 55 seconds. I can not begin to describe it. I am out in our yard in the machine (?) and I can still feel the car rock. people are in vacant lots and yards and on the side walk with all they had left. some on beds, some on just blankets. and no gas to cook with. when it happened there was no warning. I had just stepped away from the stove and walked into the bath room. and when I started out I was in the living room across the hall. Carl I hope no one ever experiences what I did. by the time I got to the door, Irvin was thrown down before he could get to me. when he got up we both clung to each other and tried to run out but we were down a cople [sic] of times. and the house was bulging in and out and that terrible cracking and groaning of every thing. rite [sic] where I left the stove every thing piled up on the floor. all the caned [sic] goods glass are and every thing in the cupboard from top to bottom. I had a big pan of mush on the Stove but every thing left the stove and was in a pile on the floor. but we are thankful we are all saved. we stayed in our house last night but I only ran out one time. but I think every one ran out the night before about three or four times. oh it was so terrible. I have a small Electric hot plate to cook on[.] I can not get my nerves steady enough to go in the bed rooms yet we sleep or lay down in the living room near the door which we never shut very tight or lock it, as i think we had two or three bad ones last night[.] I am now writing this on the 15th. the first night it happened as soon as Irwin could he got the car out of the Garage and we went to look Bess up and found that there [sic] appartment [sic] house stood it very good, better than out where we are. I don't think that one family in Long Beach went back in the house that might. after we found Bess was all right we drove 20 miles to another town where Irvins people lives and it is more open space there. so we sat in the cars along the curbing two nights. there was six little children all under 7 years old in the two familys [sic]. they made beds in the cars for them. but the rest lay on the ground. when they got up there were all wet from the heavy fog. most every one is cooking and eating out side[.] the city furnished coke and they make brick stoves. oh it is a pityfull [sic] sight to see. we was lucky the most damage was inside our house. I have no dishes left, nothing left in the living room, and only one big black and blue mark on my chest but best of all we have our lives. I went down town yesterday and every one that are in there [sic] houses are setting at the doors wide open with there [sic] tabels [sic] as close as they can. we are all afraid to stay in any length of time. Well Carl I have not any thing else to write about and I can not say I am well for I am sick as a dog. so excuse writing and please answer as a letter helps a lot with this ruined city all around us. </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100">
                <a:solidFill>
                  <a:schemeClr val="dk1"/>
                </a:solidFill>
              </a:rPr>
              <a:t>so answer soon tell me how you are getting along. are you getting any work. </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100">
                <a:solidFill>
                  <a:schemeClr val="dk1"/>
                </a:solidFill>
              </a:rPr>
              <a:t>Love to all Mom </a:t>
            </a:r>
            <a:endParaRPr sz="1100">
              <a:solidFill>
                <a:schemeClr val="dk1"/>
              </a:solidFill>
            </a:endParaRPr>
          </a:p>
          <a:p>
            <a:pPr marL="0" lvl="0" indent="0" algn="l" rtl="0">
              <a:spcBef>
                <a:spcPts val="0"/>
              </a:spcBef>
              <a:spcAft>
                <a:spcPts val="0"/>
              </a:spcAft>
              <a:buNone/>
            </a:pPr>
            <a:endParaRPr sz="3200"/>
          </a:p>
        </p:txBody>
      </p:sp>
      <p:sp>
        <p:nvSpPr>
          <p:cNvPr id="320" name="Google Shape;320;p28"/>
          <p:cNvSpPr txBox="1"/>
          <p:nvPr/>
        </p:nvSpPr>
        <p:spPr>
          <a:xfrm>
            <a:off x="7912575" y="5137875"/>
            <a:ext cx="80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LB008</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DDE8CB"/>
            </a:gs>
            <a:gs pos="100000">
              <a:srgbClr val="FFD7D7"/>
            </a:gs>
          </a:gsLst>
          <a:lin ang="3600008" scaled="0"/>
        </a:gradFill>
        <a:effectLst/>
      </p:bgPr>
    </p:bg>
    <p:spTree>
      <p:nvGrpSpPr>
        <p:cNvPr id="1" name="Shape 324"/>
        <p:cNvGrpSpPr/>
        <p:nvPr/>
      </p:nvGrpSpPr>
      <p:grpSpPr>
        <a:xfrm>
          <a:off x="0" y="0"/>
          <a:ext cx="0" cy="0"/>
          <a:chOff x="0" y="0"/>
          <a:chExt cx="0" cy="0"/>
        </a:xfrm>
      </p:grpSpPr>
      <p:sp>
        <p:nvSpPr>
          <p:cNvPr id="325" name="Google Shape;325;p29"/>
          <p:cNvSpPr txBox="1">
            <a:spLocks noGrp="1"/>
          </p:cNvSpPr>
          <p:nvPr>
            <p:ph type="title" idx="4294967295"/>
          </p:nvPr>
        </p:nvSpPr>
        <p:spPr>
          <a:xfrm>
            <a:off x="457200" y="0"/>
            <a:ext cx="9028200" cy="516900"/>
          </a:xfrm>
          <a:prstGeom prst="rect">
            <a:avLst/>
          </a:prstGeom>
          <a:noFill/>
          <a:ln>
            <a:noFill/>
          </a:ln>
        </p:spPr>
        <p:txBody>
          <a:bodyPr spcFirstLastPara="1" wrap="square" lIns="0" tIns="28425" rIns="0" bIns="0" anchor="ctr" anchorCtr="0">
            <a:noAutofit/>
          </a:bodyPr>
          <a:lstStyle/>
          <a:p>
            <a:pPr marL="0" marR="0" lvl="0" indent="0" algn="ctr" rtl="0">
              <a:lnSpc>
                <a:spcPct val="93000"/>
              </a:lnSpc>
              <a:spcBef>
                <a:spcPts val="0"/>
              </a:spcBef>
              <a:spcAft>
                <a:spcPts val="0"/>
              </a:spcAft>
              <a:buClr>
                <a:srgbClr val="000000"/>
              </a:buClr>
              <a:buSzPts val="3200"/>
              <a:buFont typeface="Arial"/>
              <a:buNone/>
            </a:pPr>
            <a:r>
              <a:rPr lang="en-US" sz="2400"/>
              <a:t>Long Beach earthquake, 1933 (7)</a:t>
            </a:r>
            <a:endParaRPr sz="2400"/>
          </a:p>
        </p:txBody>
      </p:sp>
      <p:sp>
        <p:nvSpPr>
          <p:cNvPr id="326" name="Google Shape;326;p29"/>
          <p:cNvSpPr txBox="1">
            <a:spLocks noGrp="1"/>
          </p:cNvSpPr>
          <p:nvPr>
            <p:ph type="sldNum" idx="12"/>
          </p:nvPr>
        </p:nvSpPr>
        <p:spPr>
          <a:xfrm>
            <a:off x="7224712" y="5164137"/>
            <a:ext cx="2305200" cy="347700"/>
          </a:xfrm>
          <a:prstGeom prst="rect">
            <a:avLst/>
          </a:prstGeom>
          <a:noFill/>
          <a:ln>
            <a:noFill/>
          </a:ln>
        </p:spPr>
        <p:txBody>
          <a:bodyPr spcFirstLastPara="1" wrap="square" lIns="0" tIns="0" rIns="0" bIns="0" anchor="t" anchorCtr="0">
            <a:noAutofit/>
          </a:bodyPr>
          <a:lstStyle/>
          <a:p>
            <a:pPr marL="0" lvl="0" indent="0" algn="r" rtl="0">
              <a:lnSpc>
                <a:spcPct val="93000"/>
              </a:lnSpc>
              <a:spcBef>
                <a:spcPts val="0"/>
              </a:spcBef>
              <a:spcAft>
                <a:spcPts val="0"/>
              </a:spcAft>
              <a:buClr>
                <a:srgbClr val="000000"/>
              </a:buClr>
              <a:buSzPts val="1400"/>
              <a:buFont typeface="Arial"/>
              <a:buNone/>
            </a:pPr>
            <a:fld id="{00000000-1234-1234-1234-123412341234}" type="slidenum">
              <a:rPr lang="en-US"/>
              <a:t>25</a:t>
            </a:fld>
            <a:endParaRPr/>
          </a:p>
        </p:txBody>
      </p:sp>
      <p:pic>
        <p:nvPicPr>
          <p:cNvPr id="327" name="Google Shape;327;p29"/>
          <p:cNvPicPr preferRelativeResize="0"/>
          <p:nvPr/>
        </p:nvPicPr>
        <p:blipFill>
          <a:blip r:embed="rId3">
            <a:alphaModFix/>
          </a:blip>
          <a:stretch>
            <a:fillRect/>
          </a:stretch>
        </p:blipFill>
        <p:spPr>
          <a:xfrm>
            <a:off x="136100" y="694975"/>
            <a:ext cx="4349575" cy="3227249"/>
          </a:xfrm>
          <a:prstGeom prst="rect">
            <a:avLst/>
          </a:prstGeom>
          <a:noFill/>
          <a:ln>
            <a:noFill/>
          </a:ln>
        </p:spPr>
      </p:pic>
      <p:pic>
        <p:nvPicPr>
          <p:cNvPr id="328" name="Google Shape;328;p29"/>
          <p:cNvPicPr preferRelativeResize="0"/>
          <p:nvPr/>
        </p:nvPicPr>
        <p:blipFill>
          <a:blip r:embed="rId4">
            <a:alphaModFix/>
          </a:blip>
          <a:stretch>
            <a:fillRect/>
          </a:stretch>
        </p:blipFill>
        <p:spPr>
          <a:xfrm>
            <a:off x="4611850" y="694975"/>
            <a:ext cx="3122723" cy="4342438"/>
          </a:xfrm>
          <a:prstGeom prst="rect">
            <a:avLst/>
          </a:prstGeom>
          <a:noFill/>
          <a:ln>
            <a:noFill/>
          </a:ln>
        </p:spPr>
      </p:pic>
      <p:sp>
        <p:nvSpPr>
          <p:cNvPr id="329" name="Google Shape;329;p29"/>
          <p:cNvSpPr txBox="1"/>
          <p:nvPr/>
        </p:nvSpPr>
        <p:spPr>
          <a:xfrm>
            <a:off x="193875" y="3900375"/>
            <a:ext cx="41727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Postcard folder - 17 p.</a:t>
            </a:r>
            <a:endParaRPr/>
          </a:p>
          <a:p>
            <a:pPr marL="0" lvl="0" indent="0" algn="l" rtl="0">
              <a:spcBef>
                <a:spcPts val="0"/>
              </a:spcBef>
              <a:spcAft>
                <a:spcPts val="0"/>
              </a:spcAft>
              <a:buNone/>
            </a:pPr>
            <a:r>
              <a:rPr lang="en-US"/>
              <a:t>Los Angeles - South Bend, IN, 3/27/1933</a:t>
            </a:r>
            <a:endParaRPr/>
          </a:p>
          <a:p>
            <a:pPr marL="0" lvl="0" indent="0" algn="l" rtl="0">
              <a:spcBef>
                <a:spcPts val="0"/>
              </a:spcBef>
              <a:spcAft>
                <a:spcPts val="0"/>
              </a:spcAft>
              <a:buNone/>
            </a:pPr>
            <a:r>
              <a:rPr lang="en-US"/>
              <a:t>stamp - Scott 720 (1932), Washington</a:t>
            </a:r>
            <a:endParaRPr/>
          </a:p>
          <a:p>
            <a:pPr marL="0" lvl="0" indent="0" algn="l" rtl="0">
              <a:spcBef>
                <a:spcPts val="0"/>
              </a:spcBef>
              <a:spcAft>
                <a:spcPts val="0"/>
              </a:spcAft>
              <a:buClr>
                <a:schemeClr val="dk1"/>
              </a:buClr>
              <a:buSzPts val="1100"/>
              <a:buFont typeface="Arial"/>
              <a:buNone/>
            </a:pPr>
            <a:r>
              <a:rPr lang="en-US">
                <a:solidFill>
                  <a:schemeClr val="dk1"/>
                </a:solidFill>
              </a:rPr>
              <a:t>LB011 in my collection</a:t>
            </a:r>
            <a:endParaRPr/>
          </a:p>
          <a:p>
            <a:pPr marL="0" lvl="0" indent="0" algn="l" rtl="0">
              <a:spcBef>
                <a:spcPts val="0"/>
              </a:spcBef>
              <a:spcAft>
                <a:spcPts val="0"/>
              </a:spcAft>
              <a:buNone/>
            </a:pPr>
            <a:endParaRPr/>
          </a:p>
          <a:p>
            <a:pPr marL="0" lvl="0" indent="0" algn="l" rtl="0">
              <a:spcBef>
                <a:spcPts val="0"/>
              </a:spcBef>
              <a:spcAft>
                <a:spcPts val="0"/>
              </a:spcAft>
              <a:buNone/>
            </a:pPr>
            <a:r>
              <a:rPr lang="en-US"/>
              <a:t>17 folders in my collection, 7 from Long Beach</a:t>
            </a:r>
            <a:endParaRPr/>
          </a:p>
        </p:txBody>
      </p:sp>
      <p:sp>
        <p:nvSpPr>
          <p:cNvPr id="330" name="Google Shape;330;p29"/>
          <p:cNvSpPr txBox="1"/>
          <p:nvPr/>
        </p:nvSpPr>
        <p:spPr>
          <a:xfrm>
            <a:off x="7860750" y="740350"/>
            <a:ext cx="1949400" cy="356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"3-27-33 Dawn yesterday I saw the ruins. The streets are all cleared by now. These pictures are all of Long Beach - but there was more complete demolish- ment in Compton etc. only not such a large town. The "x" on the next page is the quake that knocked the dresser into me! i.t."</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DDE8CB"/>
            </a:gs>
            <a:gs pos="100000">
              <a:srgbClr val="FFD7D7"/>
            </a:gs>
          </a:gsLst>
          <a:lin ang="3600008" scaled="0"/>
        </a:gradFill>
        <a:effectLst/>
      </p:bgPr>
    </p:bg>
    <p:spTree>
      <p:nvGrpSpPr>
        <p:cNvPr id="1" name="Shape 334"/>
        <p:cNvGrpSpPr/>
        <p:nvPr/>
      </p:nvGrpSpPr>
      <p:grpSpPr>
        <a:xfrm>
          <a:off x="0" y="0"/>
          <a:ext cx="0" cy="0"/>
          <a:chOff x="0" y="0"/>
          <a:chExt cx="0" cy="0"/>
        </a:xfrm>
      </p:grpSpPr>
      <p:sp>
        <p:nvSpPr>
          <p:cNvPr id="335" name="Google Shape;335;p30"/>
          <p:cNvSpPr txBox="1">
            <a:spLocks noGrp="1"/>
          </p:cNvSpPr>
          <p:nvPr>
            <p:ph type="title" idx="4294967295"/>
          </p:nvPr>
        </p:nvSpPr>
        <p:spPr>
          <a:xfrm>
            <a:off x="457200" y="0"/>
            <a:ext cx="9028200" cy="516900"/>
          </a:xfrm>
          <a:prstGeom prst="rect">
            <a:avLst/>
          </a:prstGeom>
          <a:noFill/>
          <a:ln>
            <a:noFill/>
          </a:ln>
        </p:spPr>
        <p:txBody>
          <a:bodyPr spcFirstLastPara="1" wrap="square" lIns="0" tIns="28425" rIns="0" bIns="0" anchor="ctr" anchorCtr="0">
            <a:noAutofit/>
          </a:bodyPr>
          <a:lstStyle/>
          <a:p>
            <a:pPr marL="0" marR="0" lvl="0" indent="0" algn="ctr" rtl="0">
              <a:lnSpc>
                <a:spcPct val="93000"/>
              </a:lnSpc>
              <a:spcBef>
                <a:spcPts val="0"/>
              </a:spcBef>
              <a:spcAft>
                <a:spcPts val="0"/>
              </a:spcAft>
              <a:buClr>
                <a:srgbClr val="000000"/>
              </a:buClr>
              <a:buSzPts val="3200"/>
              <a:buFont typeface="Arial"/>
              <a:buNone/>
            </a:pPr>
            <a:r>
              <a:rPr lang="en-US" sz="2400"/>
              <a:t>Long Beach earthquake, 1933 (8)</a:t>
            </a:r>
            <a:endParaRPr sz="2400"/>
          </a:p>
        </p:txBody>
      </p:sp>
      <p:sp>
        <p:nvSpPr>
          <p:cNvPr id="336" name="Google Shape;336;p30"/>
          <p:cNvSpPr txBox="1">
            <a:spLocks noGrp="1"/>
          </p:cNvSpPr>
          <p:nvPr>
            <p:ph type="sldNum" idx="12"/>
          </p:nvPr>
        </p:nvSpPr>
        <p:spPr>
          <a:xfrm>
            <a:off x="7224712" y="5164137"/>
            <a:ext cx="2305200" cy="347700"/>
          </a:xfrm>
          <a:prstGeom prst="rect">
            <a:avLst/>
          </a:prstGeom>
          <a:noFill/>
          <a:ln>
            <a:noFill/>
          </a:ln>
        </p:spPr>
        <p:txBody>
          <a:bodyPr spcFirstLastPara="1" wrap="square" lIns="0" tIns="0" rIns="0" bIns="0" anchor="t" anchorCtr="0">
            <a:noAutofit/>
          </a:bodyPr>
          <a:lstStyle/>
          <a:p>
            <a:pPr marL="0" lvl="0" indent="0" algn="r" rtl="0">
              <a:lnSpc>
                <a:spcPct val="93000"/>
              </a:lnSpc>
              <a:spcBef>
                <a:spcPts val="0"/>
              </a:spcBef>
              <a:spcAft>
                <a:spcPts val="0"/>
              </a:spcAft>
              <a:buClr>
                <a:srgbClr val="000000"/>
              </a:buClr>
              <a:buSzPts val="1400"/>
              <a:buFont typeface="Arial"/>
              <a:buNone/>
            </a:pPr>
            <a:fld id="{00000000-1234-1234-1234-123412341234}" type="slidenum">
              <a:rPr lang="en-US"/>
              <a:t>26</a:t>
            </a:fld>
            <a:endParaRPr/>
          </a:p>
        </p:txBody>
      </p:sp>
      <p:sp>
        <p:nvSpPr>
          <p:cNvPr id="337" name="Google Shape;337;p30"/>
          <p:cNvSpPr txBox="1"/>
          <p:nvPr/>
        </p:nvSpPr>
        <p:spPr>
          <a:xfrm>
            <a:off x="3254150" y="1211675"/>
            <a:ext cx="18429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x marks the spot!</a:t>
            </a:r>
            <a:endParaRPr/>
          </a:p>
          <a:p>
            <a:pPr marL="0" lvl="0" indent="0" algn="l" rtl="0">
              <a:spcBef>
                <a:spcPts val="0"/>
              </a:spcBef>
              <a:spcAft>
                <a:spcPts val="0"/>
              </a:spcAft>
              <a:buNone/>
            </a:pPr>
            <a:endParaRPr/>
          </a:p>
          <a:p>
            <a:pPr marL="0" lvl="0" indent="0" algn="l" rtl="0">
              <a:spcBef>
                <a:spcPts val="0"/>
              </a:spcBef>
              <a:spcAft>
                <a:spcPts val="0"/>
              </a:spcAft>
              <a:buNone/>
            </a:pPr>
            <a:r>
              <a:rPr lang="en-US"/>
              <a:t>Seismogram from a gas pressure meter.</a:t>
            </a:r>
            <a:endParaRPr/>
          </a:p>
          <a:p>
            <a:pPr marL="0" lvl="0" indent="0" algn="l" rtl="0">
              <a:spcBef>
                <a:spcPts val="0"/>
              </a:spcBef>
              <a:spcAft>
                <a:spcPts val="0"/>
              </a:spcAft>
              <a:buNone/>
            </a:pPr>
            <a:endParaRPr/>
          </a:p>
          <a:p>
            <a:pPr marL="0" lvl="0" indent="0" algn="l" rtl="0">
              <a:spcBef>
                <a:spcPts val="0"/>
              </a:spcBef>
              <a:spcAft>
                <a:spcPts val="0"/>
              </a:spcAft>
              <a:buNone/>
            </a:pPr>
            <a:r>
              <a:rPr lang="en-US"/>
              <a:t>Actual </a:t>
            </a:r>
            <a:r>
              <a:rPr lang="en-US" err="1"/>
              <a:t>seismo</a:t>
            </a:r>
            <a:r>
              <a:rPr lang="en-US"/>
              <a:t>- graphs were still sparse. The Richter magnitude scale not developed until 1935.</a:t>
            </a:r>
            <a:endParaRPr/>
          </a:p>
        </p:txBody>
      </p:sp>
      <p:sp>
        <p:nvSpPr>
          <p:cNvPr id="338" name="Google Shape;338;p30"/>
          <p:cNvSpPr txBox="1"/>
          <p:nvPr/>
        </p:nvSpPr>
        <p:spPr>
          <a:xfrm>
            <a:off x="3231050" y="51224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rPr>
              <a:t>LB011 in my collection</a:t>
            </a:r>
            <a:endParaRPr>
              <a:solidFill>
                <a:schemeClr val="dk1"/>
              </a:solidFill>
            </a:endParaRPr>
          </a:p>
        </p:txBody>
      </p:sp>
      <p:pic>
        <p:nvPicPr>
          <p:cNvPr id="339" name="Google Shape;339;p30"/>
          <p:cNvPicPr preferRelativeResize="0"/>
          <p:nvPr/>
        </p:nvPicPr>
        <p:blipFill>
          <a:blip r:embed="rId3">
            <a:alphaModFix/>
          </a:blip>
          <a:stretch>
            <a:fillRect/>
          </a:stretch>
        </p:blipFill>
        <p:spPr>
          <a:xfrm>
            <a:off x="5144950" y="669300"/>
            <a:ext cx="3066050" cy="4129600"/>
          </a:xfrm>
          <a:prstGeom prst="rect">
            <a:avLst/>
          </a:prstGeom>
          <a:noFill/>
          <a:ln>
            <a:noFill/>
          </a:ln>
        </p:spPr>
      </p:pic>
      <p:pic>
        <p:nvPicPr>
          <p:cNvPr id="340" name="Google Shape;340;p30"/>
          <p:cNvPicPr preferRelativeResize="0"/>
          <p:nvPr/>
        </p:nvPicPr>
        <p:blipFill>
          <a:blip r:embed="rId4">
            <a:alphaModFix/>
          </a:blip>
          <a:stretch>
            <a:fillRect/>
          </a:stretch>
        </p:blipFill>
        <p:spPr>
          <a:xfrm>
            <a:off x="152400" y="669300"/>
            <a:ext cx="3066049" cy="4192538"/>
          </a:xfrm>
          <a:prstGeom prst="rect">
            <a:avLst/>
          </a:prstGeom>
          <a:noFill/>
          <a:ln>
            <a:noFill/>
          </a:ln>
        </p:spPr>
      </p:pic>
      <p:sp>
        <p:nvSpPr>
          <p:cNvPr id="341" name="Google Shape;341;p30"/>
          <p:cNvSpPr txBox="1"/>
          <p:nvPr/>
        </p:nvSpPr>
        <p:spPr>
          <a:xfrm>
            <a:off x="2627250" y="3351475"/>
            <a:ext cx="60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FF0000"/>
                </a:solidFill>
              </a:rPr>
              <a:t>6 pm</a:t>
            </a:r>
            <a:endParaRPr>
              <a:solidFill>
                <a:srgbClr val="FF0000"/>
              </a:solidFill>
            </a:endParaRPr>
          </a:p>
        </p:txBody>
      </p:sp>
      <p:cxnSp>
        <p:nvCxnSpPr>
          <p:cNvPr id="342" name="Google Shape;342;p30"/>
          <p:cNvCxnSpPr/>
          <p:nvPr/>
        </p:nvCxnSpPr>
        <p:spPr>
          <a:xfrm flipH="1">
            <a:off x="1610375" y="3559950"/>
            <a:ext cx="1055400" cy="69000"/>
          </a:xfrm>
          <a:prstGeom prst="straightConnector1">
            <a:avLst/>
          </a:prstGeom>
          <a:noFill/>
          <a:ln w="28575" cap="flat" cmpd="sng">
            <a:solidFill>
              <a:srgbClr val="FF0000"/>
            </a:solidFill>
            <a:prstDash val="solid"/>
            <a:round/>
            <a:headEnd type="none" w="med" len="med"/>
            <a:tailEnd type="triangle" w="med" len="med"/>
          </a:ln>
        </p:spPr>
      </p:cxnSp>
      <p:sp>
        <p:nvSpPr>
          <p:cNvPr id="343" name="Google Shape;343;p30"/>
          <p:cNvSpPr txBox="1"/>
          <p:nvPr/>
        </p:nvSpPr>
        <p:spPr>
          <a:xfrm>
            <a:off x="8258900" y="786700"/>
            <a:ext cx="17136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‘Operating room and surgery at Seaside Hospital laid bare.’</a:t>
            </a:r>
            <a:endParaRPr/>
          </a:p>
          <a:p>
            <a:pPr marL="0" lvl="0" indent="0" algn="l" rtl="0">
              <a:spcBef>
                <a:spcPts val="0"/>
              </a:spcBef>
              <a:spcAft>
                <a:spcPts val="0"/>
              </a:spcAft>
              <a:buNone/>
            </a:pPr>
            <a:endParaRPr/>
          </a:p>
          <a:p>
            <a:pPr marL="0" lvl="0" indent="0" algn="l" rtl="0">
              <a:spcBef>
                <a:spcPts val="0"/>
              </a:spcBef>
              <a:spcAft>
                <a:spcPts val="0"/>
              </a:spcAft>
              <a:buNone/>
            </a:pPr>
            <a:r>
              <a:rPr lang="en-US"/>
              <a:t>“Our doctor had to go on operating here.”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‘Famous pleasure “Pike” [historic amusement zone] in ruins.’</a:t>
            </a:r>
            <a:endParaRPr/>
          </a:p>
        </p:txBody>
      </p:sp>
      <p:cxnSp>
        <p:nvCxnSpPr>
          <p:cNvPr id="344" name="Google Shape;344;p30"/>
          <p:cNvCxnSpPr/>
          <p:nvPr/>
        </p:nvCxnSpPr>
        <p:spPr>
          <a:xfrm flipH="1">
            <a:off x="647075" y="1426350"/>
            <a:ext cx="2628300" cy="1501500"/>
          </a:xfrm>
          <a:prstGeom prst="straightConnector1">
            <a:avLst/>
          </a:prstGeom>
          <a:noFill/>
          <a:ln w="28575" cap="flat" cmpd="sng">
            <a:solidFill>
              <a:srgbClr val="FF0000"/>
            </a:solidFill>
            <a:prstDash val="solid"/>
            <a:round/>
            <a:headEnd type="none" w="med" len="med"/>
            <a:tailEnd type="triangle"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DDE8CB"/>
            </a:gs>
            <a:gs pos="100000">
              <a:srgbClr val="FFD7D7"/>
            </a:gs>
          </a:gsLst>
          <a:lin ang="3600008" scaled="0"/>
        </a:gradFill>
        <a:effectLst/>
      </p:bgPr>
    </p:bg>
    <p:spTree>
      <p:nvGrpSpPr>
        <p:cNvPr id="1" name="Shape 348"/>
        <p:cNvGrpSpPr/>
        <p:nvPr/>
      </p:nvGrpSpPr>
      <p:grpSpPr>
        <a:xfrm>
          <a:off x="0" y="0"/>
          <a:ext cx="0" cy="0"/>
          <a:chOff x="0" y="0"/>
          <a:chExt cx="0" cy="0"/>
        </a:xfrm>
      </p:grpSpPr>
      <p:sp>
        <p:nvSpPr>
          <p:cNvPr id="349" name="Google Shape;349;p31"/>
          <p:cNvSpPr txBox="1">
            <a:spLocks noGrp="1"/>
          </p:cNvSpPr>
          <p:nvPr>
            <p:ph type="title" idx="4294967295"/>
          </p:nvPr>
        </p:nvSpPr>
        <p:spPr>
          <a:xfrm>
            <a:off x="457200" y="0"/>
            <a:ext cx="9028200" cy="516900"/>
          </a:xfrm>
          <a:prstGeom prst="rect">
            <a:avLst/>
          </a:prstGeom>
          <a:noFill/>
          <a:ln>
            <a:noFill/>
          </a:ln>
        </p:spPr>
        <p:txBody>
          <a:bodyPr spcFirstLastPara="1" wrap="square" lIns="0" tIns="28425" rIns="0" bIns="0" anchor="ctr" anchorCtr="0">
            <a:noAutofit/>
          </a:bodyPr>
          <a:lstStyle/>
          <a:p>
            <a:pPr marL="0" marR="0" lvl="0" indent="0" algn="ctr" rtl="0">
              <a:lnSpc>
                <a:spcPct val="93000"/>
              </a:lnSpc>
              <a:spcBef>
                <a:spcPts val="0"/>
              </a:spcBef>
              <a:spcAft>
                <a:spcPts val="0"/>
              </a:spcAft>
              <a:buClr>
                <a:srgbClr val="000000"/>
              </a:buClr>
              <a:buSzPts val="3200"/>
              <a:buFont typeface="Arial"/>
              <a:buNone/>
            </a:pPr>
            <a:r>
              <a:rPr lang="en-US" sz="2400"/>
              <a:t>Long Beach earthquake, 1933 (9)</a:t>
            </a:r>
            <a:endParaRPr sz="2400"/>
          </a:p>
        </p:txBody>
      </p:sp>
      <p:sp>
        <p:nvSpPr>
          <p:cNvPr id="350" name="Google Shape;350;p31"/>
          <p:cNvSpPr txBox="1">
            <a:spLocks noGrp="1"/>
          </p:cNvSpPr>
          <p:nvPr>
            <p:ph type="sldNum" idx="12"/>
          </p:nvPr>
        </p:nvSpPr>
        <p:spPr>
          <a:xfrm>
            <a:off x="7224712" y="5164137"/>
            <a:ext cx="2305200" cy="347700"/>
          </a:xfrm>
          <a:prstGeom prst="rect">
            <a:avLst/>
          </a:prstGeom>
          <a:noFill/>
          <a:ln>
            <a:noFill/>
          </a:ln>
        </p:spPr>
        <p:txBody>
          <a:bodyPr spcFirstLastPara="1" wrap="square" lIns="0" tIns="0" rIns="0" bIns="0" anchor="t" anchorCtr="0">
            <a:noAutofit/>
          </a:bodyPr>
          <a:lstStyle/>
          <a:p>
            <a:pPr marL="0" lvl="0" indent="0" algn="r" rtl="0">
              <a:lnSpc>
                <a:spcPct val="93000"/>
              </a:lnSpc>
              <a:spcBef>
                <a:spcPts val="0"/>
              </a:spcBef>
              <a:spcAft>
                <a:spcPts val="0"/>
              </a:spcAft>
              <a:buClr>
                <a:srgbClr val="000000"/>
              </a:buClr>
              <a:buSzPts val="1400"/>
              <a:buFont typeface="Arial"/>
              <a:buNone/>
            </a:pPr>
            <a:fld id="{00000000-1234-1234-1234-123412341234}" type="slidenum">
              <a:rPr lang="en-US"/>
              <a:t>27</a:t>
            </a:fld>
            <a:endParaRPr/>
          </a:p>
        </p:txBody>
      </p:sp>
      <p:pic>
        <p:nvPicPr>
          <p:cNvPr id="351" name="Google Shape;351;p31"/>
          <p:cNvPicPr preferRelativeResize="0"/>
          <p:nvPr/>
        </p:nvPicPr>
        <p:blipFill rotWithShape="1">
          <a:blip r:embed="rId3">
            <a:alphaModFix/>
          </a:blip>
          <a:srcRect t="44936"/>
          <a:stretch/>
        </p:blipFill>
        <p:spPr>
          <a:xfrm>
            <a:off x="6009550" y="616350"/>
            <a:ext cx="3657950" cy="3059124"/>
          </a:xfrm>
          <a:prstGeom prst="rect">
            <a:avLst/>
          </a:prstGeom>
          <a:noFill/>
          <a:ln w="9525" cap="flat" cmpd="sng">
            <a:solidFill>
              <a:schemeClr val="dk1"/>
            </a:solidFill>
            <a:prstDash val="solid"/>
            <a:round/>
            <a:headEnd type="none" w="sm" len="sm"/>
            <a:tailEnd type="none" w="sm" len="sm"/>
          </a:ln>
        </p:spPr>
      </p:pic>
      <p:pic>
        <p:nvPicPr>
          <p:cNvPr id="352" name="Google Shape;352;p31"/>
          <p:cNvPicPr preferRelativeResize="0"/>
          <p:nvPr/>
        </p:nvPicPr>
        <p:blipFill>
          <a:blip r:embed="rId4">
            <a:alphaModFix/>
          </a:blip>
          <a:stretch>
            <a:fillRect/>
          </a:stretch>
        </p:blipFill>
        <p:spPr>
          <a:xfrm>
            <a:off x="130975" y="616350"/>
            <a:ext cx="3054100" cy="4667274"/>
          </a:xfrm>
          <a:prstGeom prst="rect">
            <a:avLst/>
          </a:prstGeom>
          <a:noFill/>
          <a:ln w="9525" cap="flat" cmpd="sng">
            <a:solidFill>
              <a:schemeClr val="dk2"/>
            </a:solidFill>
            <a:prstDash val="solid"/>
            <a:round/>
            <a:headEnd type="none" w="sm" len="sm"/>
            <a:tailEnd type="none" w="sm" len="sm"/>
          </a:ln>
        </p:spPr>
      </p:pic>
      <p:sp>
        <p:nvSpPr>
          <p:cNvPr id="353" name="Google Shape;353;p31"/>
          <p:cNvSpPr txBox="1"/>
          <p:nvPr/>
        </p:nvSpPr>
        <p:spPr>
          <a:xfrm>
            <a:off x="3188163" y="835650"/>
            <a:ext cx="2375400" cy="406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rPr>
              <a:t>Two of the seventy schools destroyed and 120 damaged.</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US"/>
              <a:t>‘Polytechnic High School destroyed showing dome collapsed through entrance.’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‘Ruins of the completely demolished Jefferson Junior High School.’</a:t>
            </a:r>
            <a:endParaRPr/>
          </a:p>
          <a:p>
            <a:pPr marL="0" lvl="0" indent="0" algn="l" rtl="0">
              <a:spcBef>
                <a:spcPts val="0"/>
              </a:spcBef>
              <a:spcAft>
                <a:spcPts val="0"/>
              </a:spcAft>
              <a:buNone/>
            </a:pPr>
            <a:endParaRPr/>
          </a:p>
          <a:p>
            <a:pPr marL="0" lvl="0" indent="0" algn="l" rtl="0">
              <a:spcBef>
                <a:spcPts val="0"/>
              </a:spcBef>
              <a:spcAft>
                <a:spcPts val="0"/>
              </a:spcAft>
              <a:buNone/>
            </a:pPr>
            <a:r>
              <a:rPr lang="en-US"/>
              <a:t>Led to passage of California Field Act mandating quake-resistant schools in California.</a:t>
            </a:r>
            <a:endParaRPr/>
          </a:p>
        </p:txBody>
      </p:sp>
      <p:sp>
        <p:nvSpPr>
          <p:cNvPr id="354" name="Google Shape;354;p31"/>
          <p:cNvSpPr txBox="1"/>
          <p:nvPr/>
        </p:nvSpPr>
        <p:spPr>
          <a:xfrm>
            <a:off x="6755825" y="3860325"/>
            <a:ext cx="24648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‘U.S. Post Office carries on in the street.’</a:t>
            </a:r>
            <a:endParaRPr/>
          </a:p>
          <a:p>
            <a:pPr marL="0" lvl="0" indent="0" algn="l" rtl="0">
              <a:spcBef>
                <a:spcPts val="0"/>
              </a:spcBef>
              <a:spcAft>
                <a:spcPts val="0"/>
              </a:spcAft>
              <a:buNone/>
            </a:pPr>
            <a:endParaRPr/>
          </a:p>
          <a:p>
            <a:pPr marL="0" lvl="0" indent="0" algn="l" rtl="0">
              <a:spcBef>
                <a:spcPts val="0"/>
              </a:spcBef>
              <a:spcAft>
                <a:spcPts val="0"/>
              </a:spcAft>
              <a:buNone/>
            </a:pPr>
            <a:r>
              <a:rPr lang="en-US"/>
              <a:t>Post office destroyed.</a:t>
            </a:r>
            <a:endParaRPr/>
          </a:p>
        </p:txBody>
      </p:sp>
      <p:sp>
        <p:nvSpPr>
          <p:cNvPr id="355" name="Google Shape;355;p31"/>
          <p:cNvSpPr txBox="1"/>
          <p:nvPr/>
        </p:nvSpPr>
        <p:spPr>
          <a:xfrm>
            <a:off x="3470450" y="501457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chemeClr val="dk1"/>
                </a:solidFill>
              </a:rPr>
              <a:t>LB011 in my collection</a:t>
            </a:r>
            <a:endParaRPr sz="16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DDE8CB"/>
            </a:gs>
            <a:gs pos="100000">
              <a:srgbClr val="FFD7D7"/>
            </a:gs>
          </a:gsLst>
          <a:lin ang="3600008" scaled="0"/>
        </a:gradFill>
        <a:effectLst/>
      </p:bgPr>
    </p:bg>
    <p:spTree>
      <p:nvGrpSpPr>
        <p:cNvPr id="1" name="Shape 366"/>
        <p:cNvGrpSpPr/>
        <p:nvPr/>
      </p:nvGrpSpPr>
      <p:grpSpPr>
        <a:xfrm>
          <a:off x="0" y="0"/>
          <a:ext cx="0" cy="0"/>
          <a:chOff x="0" y="0"/>
          <a:chExt cx="0" cy="0"/>
        </a:xfrm>
      </p:grpSpPr>
      <p:sp>
        <p:nvSpPr>
          <p:cNvPr id="367" name="Google Shape;367;p33"/>
          <p:cNvSpPr txBox="1">
            <a:spLocks noGrp="1"/>
          </p:cNvSpPr>
          <p:nvPr>
            <p:ph type="title" idx="4294967295"/>
          </p:nvPr>
        </p:nvSpPr>
        <p:spPr>
          <a:xfrm>
            <a:off x="143875" y="0"/>
            <a:ext cx="9788100" cy="561900"/>
          </a:xfrm>
          <a:prstGeom prst="rect">
            <a:avLst/>
          </a:prstGeom>
          <a:noFill/>
          <a:ln>
            <a:noFill/>
          </a:ln>
        </p:spPr>
        <p:txBody>
          <a:bodyPr spcFirstLastPara="1" wrap="square" lIns="0" tIns="28425" rIns="0" bIns="0" anchor="ctr" anchorCtr="0">
            <a:noAutofit/>
          </a:bodyPr>
          <a:lstStyle/>
          <a:p>
            <a:pPr marL="0" lvl="0" indent="0" algn="ctr" rtl="0">
              <a:lnSpc>
                <a:spcPct val="150000"/>
              </a:lnSpc>
              <a:spcBef>
                <a:spcPts val="0"/>
              </a:spcBef>
              <a:spcAft>
                <a:spcPts val="0"/>
              </a:spcAft>
              <a:buNone/>
            </a:pPr>
            <a:r>
              <a:rPr lang="en-US" sz="2400">
                <a:solidFill>
                  <a:schemeClr val="dk1"/>
                </a:solidFill>
              </a:rPr>
              <a:t>Loma Prieta earthquake, 1989 (1)</a:t>
            </a:r>
            <a:endParaRPr sz="2400"/>
          </a:p>
        </p:txBody>
      </p:sp>
      <p:sp>
        <p:nvSpPr>
          <p:cNvPr id="368" name="Google Shape;368;p33"/>
          <p:cNvSpPr txBox="1"/>
          <p:nvPr/>
        </p:nvSpPr>
        <p:spPr>
          <a:xfrm>
            <a:off x="3776750" y="521226"/>
            <a:ext cx="5138100" cy="169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u="sng">
                <a:solidFill>
                  <a:srgbClr val="0000FF"/>
                </a:solidFill>
                <a:hlinkClick r:id="rId3">
                  <a:extLst>
                    <a:ext uri="{A12FA001-AC4F-418D-AE19-62706E023703}">
                      <ahyp:hlinkClr xmlns:ahyp="http://schemas.microsoft.com/office/drawing/2018/hyperlinkcolor" val="tx"/>
                    </a:ext>
                  </a:extLst>
                </a:hlinkClick>
              </a:rPr>
              <a:t>PSLC 1-page exhibits, 2024</a:t>
            </a:r>
            <a:endParaRPr>
              <a:solidFill>
                <a:srgbClr val="0000FF"/>
              </a:solidFill>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a:t>Loma Prieta </a:t>
            </a:r>
            <a:r>
              <a:rPr lang="en-US" u="sng">
                <a:solidFill>
                  <a:srgbClr val="2B00FE"/>
                </a:solidFill>
                <a:hlinkClick r:id="rId4">
                  <a:extLst>
                    <a:ext uri="{A12FA001-AC4F-418D-AE19-62706E023703}">
                      <ahyp:hlinkClr xmlns:ahyp="http://schemas.microsoft.com/office/drawing/2018/hyperlinkcolor" val="tx"/>
                    </a:ext>
                  </a:extLst>
                </a:hlinkClick>
              </a:rPr>
              <a:t>earthquake</a:t>
            </a:r>
            <a:r>
              <a:rPr lang="en-US"/>
              <a:t>, Oct. 17, 1989, 5:04 pm</a:t>
            </a:r>
            <a:endParaRPr/>
          </a:p>
          <a:p>
            <a:pPr marL="0" marR="0" lvl="0" indent="0" algn="l" rtl="0">
              <a:lnSpc>
                <a:spcPct val="100000"/>
              </a:lnSpc>
              <a:spcBef>
                <a:spcPts val="0"/>
              </a:spcBef>
              <a:spcAft>
                <a:spcPts val="0"/>
              </a:spcAft>
              <a:buClr>
                <a:srgbClr val="000000"/>
              </a:buClr>
              <a:buSzPts val="1400"/>
              <a:buFont typeface="Arial"/>
              <a:buNone/>
            </a:pPr>
            <a:r>
              <a:rPr lang="en-US"/>
              <a:t>m = 6.9</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a:solidFill>
                  <a:srgbClr val="333333"/>
                </a:solidFill>
              </a:rPr>
              <a:t>The World Series earthquake!</a:t>
            </a:r>
            <a:endParaRPr>
              <a:solidFill>
                <a:srgbClr val="333333"/>
              </a:solidFill>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369" name="Google Shape;369;p33"/>
          <p:cNvSpPr txBox="1">
            <a:spLocks noGrp="1"/>
          </p:cNvSpPr>
          <p:nvPr>
            <p:ph type="sldNum" idx="12"/>
          </p:nvPr>
        </p:nvSpPr>
        <p:spPr>
          <a:xfrm>
            <a:off x="7224712" y="5164137"/>
            <a:ext cx="2305200" cy="347700"/>
          </a:xfrm>
          <a:prstGeom prst="rect">
            <a:avLst/>
          </a:prstGeom>
          <a:noFill/>
          <a:ln>
            <a:noFill/>
          </a:ln>
        </p:spPr>
        <p:txBody>
          <a:bodyPr spcFirstLastPara="1" wrap="square" lIns="0" tIns="0" rIns="0" bIns="0" anchor="t" anchorCtr="0">
            <a:noAutofit/>
          </a:bodyPr>
          <a:lstStyle/>
          <a:p>
            <a:pPr marL="0" lvl="0" indent="0" algn="r" rtl="0">
              <a:lnSpc>
                <a:spcPct val="93000"/>
              </a:lnSpc>
              <a:spcBef>
                <a:spcPts val="0"/>
              </a:spcBef>
              <a:spcAft>
                <a:spcPts val="0"/>
              </a:spcAft>
              <a:buClr>
                <a:srgbClr val="000000"/>
              </a:buClr>
              <a:buSzPts val="1400"/>
              <a:buFont typeface="Arial"/>
              <a:buNone/>
            </a:pPr>
            <a:fld id="{00000000-1234-1234-1234-123412341234}" type="slidenum">
              <a:rPr lang="en-US"/>
              <a:t>28</a:t>
            </a:fld>
            <a:endParaRPr/>
          </a:p>
        </p:txBody>
      </p:sp>
      <p:pic>
        <p:nvPicPr>
          <p:cNvPr id="370" name="Google Shape;370;p33"/>
          <p:cNvPicPr preferRelativeResize="0"/>
          <p:nvPr/>
        </p:nvPicPr>
        <p:blipFill>
          <a:blip r:embed="rId5">
            <a:alphaModFix/>
            <a:extLst>
              <a:ext uri="{BEBA8EAE-BF5A-486C-A8C5-ECC9F3942E4B}">
                <a14:imgProps xmlns:a14="http://schemas.microsoft.com/office/drawing/2010/main">
                  <a14:imgLayer r:embed="rId6">
                    <a14:imgEffect>
                      <a14:brightnessContrast bright="25000"/>
                    </a14:imgEffect>
                  </a14:imgLayer>
                </a14:imgProps>
              </a:ext>
            </a:extLst>
          </a:blip>
          <a:stretch>
            <a:fillRect/>
          </a:stretch>
        </p:blipFill>
        <p:spPr>
          <a:xfrm>
            <a:off x="323750" y="561900"/>
            <a:ext cx="3024971" cy="5031275"/>
          </a:xfrm>
          <a:prstGeom prst="rect">
            <a:avLst/>
          </a:prstGeom>
          <a:noFill/>
          <a:ln w="28575" cap="flat" cmpd="sng">
            <a:solidFill>
              <a:srgbClr val="595959"/>
            </a:solidFill>
            <a:prstDash val="solid"/>
            <a:round/>
            <a:headEnd type="none" w="sm" len="sm"/>
            <a:tailEnd type="none" w="sm" len="sm"/>
          </a:ln>
        </p:spPr>
      </p:pic>
      <p:sp>
        <p:nvSpPr>
          <p:cNvPr id="371" name="Google Shape;371;p33"/>
          <p:cNvSpPr txBox="1"/>
          <p:nvPr/>
        </p:nvSpPr>
        <p:spPr>
          <a:xfrm>
            <a:off x="373438" y="4411700"/>
            <a:ext cx="3230400" cy="144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rgbClr val="FFFFFF"/>
                </a:solidFill>
              </a:rPr>
              <a:t>Ephemera in my collection:</a:t>
            </a:r>
            <a:br>
              <a:rPr lang="en-US" sz="1600">
                <a:solidFill>
                  <a:srgbClr val="FFFFFF"/>
                </a:solidFill>
              </a:rPr>
            </a:br>
            <a:r>
              <a:rPr lang="en-US" sz="1600">
                <a:solidFill>
                  <a:srgbClr val="FFFFFF"/>
                </a:solidFill>
              </a:rPr>
              <a:t>The SF Chronicle from the day after the quake reported on the damages.</a:t>
            </a:r>
            <a:endParaRPr sz="1600">
              <a:solidFill>
                <a:srgbClr val="FFFFFF"/>
              </a:solidFill>
            </a:endParaRPr>
          </a:p>
          <a:p>
            <a:pPr marL="0" lvl="0" indent="0" algn="l" rtl="0">
              <a:spcBef>
                <a:spcPts val="0"/>
              </a:spcBef>
              <a:spcAft>
                <a:spcPts val="0"/>
              </a:spcAft>
              <a:buNone/>
            </a:pPr>
            <a:r>
              <a:rPr lang="en-US" sz="1800">
                <a:solidFill>
                  <a:srgbClr val="595959"/>
                </a:solidFill>
              </a:rPr>
              <a:t>T</a:t>
            </a:r>
            <a:endParaRPr sz="1800">
              <a:solidFill>
                <a:srgbClr val="FFFFFF"/>
              </a:solidFill>
            </a:endParaRPr>
          </a:p>
        </p:txBody>
      </p:sp>
      <p:grpSp>
        <p:nvGrpSpPr>
          <p:cNvPr id="372" name="Google Shape;372;p33"/>
          <p:cNvGrpSpPr/>
          <p:nvPr/>
        </p:nvGrpSpPr>
        <p:grpSpPr>
          <a:xfrm>
            <a:off x="3933901" y="2110111"/>
            <a:ext cx="4980614" cy="3162462"/>
            <a:chOff x="5326425" y="1320675"/>
            <a:chExt cx="3542400" cy="2248302"/>
          </a:xfrm>
        </p:grpSpPr>
        <p:pic>
          <p:nvPicPr>
            <p:cNvPr id="373" name="Google Shape;373;p33"/>
            <p:cNvPicPr preferRelativeResize="0"/>
            <p:nvPr/>
          </p:nvPicPr>
          <p:blipFill>
            <a:blip r:embed="rId7">
              <a:alphaModFix/>
            </a:blip>
            <a:stretch>
              <a:fillRect/>
            </a:stretch>
          </p:blipFill>
          <p:spPr>
            <a:xfrm>
              <a:off x="5326425" y="1320675"/>
              <a:ext cx="3542400" cy="2248302"/>
            </a:xfrm>
            <a:prstGeom prst="rect">
              <a:avLst/>
            </a:prstGeom>
            <a:noFill/>
            <a:ln w="19050" cap="flat" cmpd="sng">
              <a:solidFill>
                <a:srgbClr val="F4CCCC"/>
              </a:solidFill>
              <a:prstDash val="solid"/>
              <a:round/>
              <a:headEnd type="none" w="sm" len="sm"/>
              <a:tailEnd type="none" w="sm" len="sm"/>
            </a:ln>
          </p:spPr>
        </p:pic>
        <p:sp>
          <p:nvSpPr>
            <p:cNvPr id="374" name="Google Shape;374;p33"/>
            <p:cNvSpPr/>
            <p:nvPr/>
          </p:nvSpPr>
          <p:spPr>
            <a:xfrm>
              <a:off x="6248400" y="1441450"/>
              <a:ext cx="661800" cy="119700"/>
            </a:xfrm>
            <a:prstGeom prst="ellipse">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5" name="Google Shape;375;p33"/>
            <p:cNvSpPr/>
            <p:nvPr/>
          </p:nvSpPr>
          <p:spPr>
            <a:xfrm>
              <a:off x="5562600" y="1701800"/>
              <a:ext cx="661800" cy="119700"/>
            </a:xfrm>
            <a:prstGeom prst="ellipse">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376" name="Google Shape;376;p33"/>
            <p:cNvCxnSpPr/>
            <p:nvPr/>
          </p:nvCxnSpPr>
          <p:spPr>
            <a:xfrm>
              <a:off x="5784850" y="2006600"/>
              <a:ext cx="996900" cy="406500"/>
            </a:xfrm>
            <a:prstGeom prst="straightConnector1">
              <a:avLst/>
            </a:prstGeom>
            <a:noFill/>
            <a:ln w="19050" cap="flat" cmpd="sng">
              <a:solidFill>
                <a:srgbClr val="0000FF"/>
              </a:solidFill>
              <a:prstDash val="solid"/>
              <a:round/>
              <a:headEnd type="none" w="med" len="med"/>
              <a:tailEnd type="none" w="med" len="med"/>
            </a:ln>
          </p:spPr>
        </p:cxnSp>
      </p:grpSp>
      <p:sp>
        <p:nvSpPr>
          <p:cNvPr id="377" name="Google Shape;377;p33"/>
          <p:cNvSpPr txBox="1"/>
          <p:nvPr/>
        </p:nvSpPr>
        <p:spPr>
          <a:xfrm>
            <a:off x="3744400" y="4804616"/>
            <a:ext cx="3973200" cy="400200"/>
          </a:xfrm>
          <a:prstGeom prst="rect">
            <a:avLst/>
          </a:prstGeom>
          <a:noFill/>
          <a:ln>
            <a:noFill/>
          </a:ln>
        </p:spPr>
        <p:txBody>
          <a:bodyPr spcFirstLastPara="1" wrap="square" lIns="91425" tIns="91425" rIns="91425" bIns="91425" anchor="t" anchorCtr="0">
            <a:spAutoFit/>
          </a:bodyPr>
          <a:lstStyle/>
          <a:p>
            <a:pPr marL="0" lvl="0" indent="171450" algn="l" rtl="0">
              <a:spcBef>
                <a:spcPts val="0"/>
              </a:spcBef>
              <a:spcAft>
                <a:spcPts val="720"/>
              </a:spcAft>
              <a:buClr>
                <a:srgbClr val="000000"/>
              </a:buClr>
              <a:buSzPts val="1100"/>
              <a:buFont typeface="Arial"/>
              <a:buNone/>
            </a:pPr>
            <a:r>
              <a:rPr lang="en-US">
                <a:solidFill>
                  <a:srgbClr val="000000"/>
                </a:solidFill>
                <a:latin typeface="Times New Roman"/>
                <a:ea typeface="Times New Roman"/>
                <a:cs typeface="Times New Roman"/>
                <a:sym typeface="Times New Roman"/>
              </a:rPr>
              <a:t>Ward and Page (USGS, 1989)</a:t>
            </a:r>
            <a:endParaRPr>
              <a:solidFill>
                <a:srgbClr val="595959"/>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DDE8CB"/>
            </a:gs>
            <a:gs pos="100000">
              <a:srgbClr val="FFD7D7"/>
            </a:gs>
          </a:gsLst>
          <a:lin ang="3600008" scaled="0"/>
        </a:gradFill>
        <a:effectLst/>
      </p:bgPr>
    </p:bg>
    <p:spTree>
      <p:nvGrpSpPr>
        <p:cNvPr id="1" name="Shape 381"/>
        <p:cNvGrpSpPr/>
        <p:nvPr/>
      </p:nvGrpSpPr>
      <p:grpSpPr>
        <a:xfrm>
          <a:off x="0" y="0"/>
          <a:ext cx="0" cy="0"/>
          <a:chOff x="0" y="0"/>
          <a:chExt cx="0" cy="0"/>
        </a:xfrm>
      </p:grpSpPr>
      <p:sp>
        <p:nvSpPr>
          <p:cNvPr id="382" name="Google Shape;382;p34"/>
          <p:cNvSpPr txBox="1">
            <a:spLocks noGrp="1"/>
          </p:cNvSpPr>
          <p:nvPr>
            <p:ph type="title" idx="4294967295"/>
          </p:nvPr>
        </p:nvSpPr>
        <p:spPr>
          <a:xfrm>
            <a:off x="143875" y="0"/>
            <a:ext cx="9788100" cy="500700"/>
          </a:xfrm>
          <a:prstGeom prst="rect">
            <a:avLst/>
          </a:prstGeom>
          <a:noFill/>
          <a:ln>
            <a:noFill/>
          </a:ln>
        </p:spPr>
        <p:txBody>
          <a:bodyPr spcFirstLastPara="1" wrap="square" lIns="0" tIns="28425" rIns="0" bIns="0" anchor="ctr" anchorCtr="0">
            <a:noAutofit/>
          </a:bodyPr>
          <a:lstStyle/>
          <a:p>
            <a:pPr marL="0" lvl="0" indent="0" algn="ctr" rtl="0">
              <a:lnSpc>
                <a:spcPct val="150000"/>
              </a:lnSpc>
              <a:spcBef>
                <a:spcPts val="0"/>
              </a:spcBef>
              <a:spcAft>
                <a:spcPts val="0"/>
              </a:spcAft>
              <a:buNone/>
            </a:pPr>
            <a:r>
              <a:rPr lang="en-US" sz="2400">
                <a:solidFill>
                  <a:schemeClr val="dk1"/>
                </a:solidFill>
              </a:rPr>
              <a:t>Loma Prieta earthquake, 1989 (2)</a:t>
            </a:r>
            <a:endParaRPr sz="2400"/>
          </a:p>
        </p:txBody>
      </p:sp>
      <p:sp>
        <p:nvSpPr>
          <p:cNvPr id="383" name="Google Shape;383;p34"/>
          <p:cNvSpPr txBox="1">
            <a:spLocks noGrp="1"/>
          </p:cNvSpPr>
          <p:nvPr>
            <p:ph type="sldNum" idx="12"/>
          </p:nvPr>
        </p:nvSpPr>
        <p:spPr>
          <a:xfrm>
            <a:off x="7224712" y="5164137"/>
            <a:ext cx="2305200" cy="347700"/>
          </a:xfrm>
          <a:prstGeom prst="rect">
            <a:avLst/>
          </a:prstGeom>
          <a:noFill/>
          <a:ln>
            <a:noFill/>
          </a:ln>
        </p:spPr>
        <p:txBody>
          <a:bodyPr spcFirstLastPara="1" wrap="square" lIns="0" tIns="0" rIns="0" bIns="0" anchor="t" anchorCtr="0">
            <a:noAutofit/>
          </a:bodyPr>
          <a:lstStyle/>
          <a:p>
            <a:pPr marL="0" lvl="0" indent="0" algn="r" rtl="0">
              <a:lnSpc>
                <a:spcPct val="93000"/>
              </a:lnSpc>
              <a:spcBef>
                <a:spcPts val="0"/>
              </a:spcBef>
              <a:spcAft>
                <a:spcPts val="0"/>
              </a:spcAft>
              <a:buClr>
                <a:srgbClr val="000000"/>
              </a:buClr>
              <a:buSzPts val="1400"/>
              <a:buFont typeface="Arial"/>
              <a:buNone/>
            </a:pPr>
            <a:fld id="{00000000-1234-1234-1234-123412341234}" type="slidenum">
              <a:rPr lang="en-US"/>
              <a:t>29</a:t>
            </a:fld>
            <a:endParaRPr/>
          </a:p>
        </p:txBody>
      </p:sp>
      <p:pic>
        <p:nvPicPr>
          <p:cNvPr id="384" name="Google Shape;384;p34"/>
          <p:cNvPicPr preferRelativeResize="0"/>
          <p:nvPr/>
        </p:nvPicPr>
        <p:blipFill>
          <a:blip r:embed="rId3">
            <a:alphaModFix/>
          </a:blip>
          <a:stretch>
            <a:fillRect/>
          </a:stretch>
        </p:blipFill>
        <p:spPr>
          <a:xfrm>
            <a:off x="237175" y="485695"/>
            <a:ext cx="4490375" cy="2577101"/>
          </a:xfrm>
          <a:prstGeom prst="rect">
            <a:avLst/>
          </a:prstGeom>
          <a:noFill/>
          <a:ln>
            <a:noFill/>
          </a:ln>
        </p:spPr>
      </p:pic>
      <p:pic>
        <p:nvPicPr>
          <p:cNvPr id="385" name="Google Shape;385;p34"/>
          <p:cNvPicPr preferRelativeResize="0"/>
          <p:nvPr/>
        </p:nvPicPr>
        <p:blipFill>
          <a:blip r:embed="rId4">
            <a:alphaModFix/>
          </a:blip>
          <a:stretch>
            <a:fillRect/>
          </a:stretch>
        </p:blipFill>
        <p:spPr>
          <a:xfrm>
            <a:off x="7467375" y="500696"/>
            <a:ext cx="1883775" cy="2631051"/>
          </a:xfrm>
          <a:prstGeom prst="rect">
            <a:avLst/>
          </a:prstGeom>
          <a:noFill/>
          <a:ln>
            <a:noFill/>
          </a:ln>
        </p:spPr>
      </p:pic>
      <p:pic>
        <p:nvPicPr>
          <p:cNvPr id="386" name="Google Shape;386;p34"/>
          <p:cNvPicPr preferRelativeResize="0"/>
          <p:nvPr/>
        </p:nvPicPr>
        <p:blipFill>
          <a:blip r:embed="rId5">
            <a:alphaModFix/>
          </a:blip>
          <a:stretch>
            <a:fillRect/>
          </a:stretch>
        </p:blipFill>
        <p:spPr>
          <a:xfrm>
            <a:off x="424524" y="3128051"/>
            <a:ext cx="1776274" cy="2383774"/>
          </a:xfrm>
          <a:prstGeom prst="rect">
            <a:avLst/>
          </a:prstGeom>
          <a:noFill/>
          <a:ln>
            <a:noFill/>
          </a:ln>
        </p:spPr>
      </p:pic>
      <p:pic>
        <p:nvPicPr>
          <p:cNvPr id="387" name="Google Shape;387;p34"/>
          <p:cNvPicPr preferRelativeResize="0"/>
          <p:nvPr/>
        </p:nvPicPr>
        <p:blipFill>
          <a:blip r:embed="rId6">
            <a:alphaModFix/>
          </a:blip>
          <a:stretch>
            <a:fillRect/>
          </a:stretch>
        </p:blipFill>
        <p:spPr>
          <a:xfrm>
            <a:off x="2381521" y="3146168"/>
            <a:ext cx="2353724" cy="1678477"/>
          </a:xfrm>
          <a:prstGeom prst="rect">
            <a:avLst/>
          </a:prstGeom>
          <a:noFill/>
          <a:ln>
            <a:noFill/>
          </a:ln>
        </p:spPr>
      </p:pic>
      <p:sp>
        <p:nvSpPr>
          <p:cNvPr id="388" name="Google Shape;388;p34"/>
          <p:cNvSpPr txBox="1"/>
          <p:nvPr/>
        </p:nvSpPr>
        <p:spPr>
          <a:xfrm>
            <a:off x="2465450" y="4778950"/>
            <a:ext cx="6155700" cy="89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a:t>ephemera - Score #702 baseball card (1990). ‘Bashers blast Giants. After an 11-day delay, Game 3 of the 1989 World Series resumed on October 28. The Athletic' Bay Bombers, hitting as if they had played just yesterday, responded with an awesome display of earth-shaking slugging to knock out the Giants 13-7…’ LP010 in my collection</a:t>
            </a:r>
            <a:endParaRPr sz="1200"/>
          </a:p>
        </p:txBody>
      </p:sp>
      <p:sp>
        <p:nvSpPr>
          <p:cNvPr id="389" name="Google Shape;389;p34"/>
          <p:cNvSpPr txBox="1"/>
          <p:nvPr/>
        </p:nvSpPr>
        <p:spPr>
          <a:xfrm>
            <a:off x="4776825" y="539325"/>
            <a:ext cx="30000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cover</a:t>
            </a:r>
            <a:endParaRPr/>
          </a:p>
          <a:p>
            <a:pPr marL="0" lvl="0" indent="0" algn="l" rtl="0">
              <a:spcBef>
                <a:spcPts val="0"/>
              </a:spcBef>
              <a:spcAft>
                <a:spcPts val="0"/>
              </a:spcAft>
              <a:buNone/>
            </a:pPr>
            <a:r>
              <a:rPr lang="en-US"/>
              <a:t>cachet - World Series quake</a:t>
            </a:r>
            <a:endParaRPr/>
          </a:p>
          <a:p>
            <a:r>
              <a:rPr lang="en-US"/>
              <a:t>stamp - Scott 2417 (1989), </a:t>
            </a:r>
          </a:p>
          <a:p>
            <a:r>
              <a:rPr lang="en-US"/>
              <a:t> Lou Gehrig</a:t>
            </a:r>
            <a:endParaRPr/>
          </a:p>
          <a:p>
            <a:pPr marL="0" lvl="0" indent="0" algn="l" rtl="0">
              <a:spcBef>
                <a:spcPts val="0"/>
              </a:spcBef>
              <a:spcAft>
                <a:spcPts val="0"/>
              </a:spcAft>
              <a:buNone/>
            </a:pPr>
            <a:r>
              <a:rPr lang="en-US"/>
              <a:t>Signed - Roger Craig</a:t>
            </a:r>
            <a:endParaRPr/>
          </a:p>
          <a:p>
            <a:r>
              <a:rPr lang="en-US"/>
              <a:t> Giants manager</a:t>
            </a:r>
            <a:endParaRPr/>
          </a:p>
          <a:p>
            <a:r>
              <a:rPr lang="en-US"/>
              <a:t> former NY Mets pitcher</a:t>
            </a:r>
            <a:endParaRPr/>
          </a:p>
          <a:p>
            <a:pPr marL="0" lvl="0" indent="0" algn="l" rtl="0">
              <a:spcBef>
                <a:spcPts val="0"/>
              </a:spcBef>
              <a:spcAft>
                <a:spcPts val="0"/>
              </a:spcAft>
              <a:buNone/>
            </a:pPr>
            <a:r>
              <a:rPr lang="en-US">
                <a:solidFill>
                  <a:schemeClr val="dk1"/>
                </a:solidFill>
              </a:rPr>
              <a:t>‘Game three of the 1989 World Series was postponed…’</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LP003 in my collection</a:t>
            </a:r>
            <a:endParaRPr>
              <a:solidFill>
                <a:schemeClr val="dk1"/>
              </a:solidFill>
            </a:endParaRPr>
          </a:p>
        </p:txBody>
      </p:sp>
      <p:sp>
        <p:nvSpPr>
          <p:cNvPr id="390" name="Google Shape;390;p34"/>
          <p:cNvSpPr txBox="1"/>
          <p:nvPr/>
        </p:nvSpPr>
        <p:spPr>
          <a:xfrm>
            <a:off x="6231275" y="3178275"/>
            <a:ext cx="38445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ephemera - Topps 744 baseball card (1989), </a:t>
            </a:r>
            <a:endParaRPr/>
          </a:p>
          <a:p>
            <a:pPr marL="0" lvl="0" indent="457200" algn="l" rtl="0">
              <a:spcBef>
                <a:spcPts val="0"/>
              </a:spcBef>
              <a:spcAft>
                <a:spcPts val="0"/>
              </a:spcAft>
              <a:buNone/>
            </a:pPr>
            <a:r>
              <a:rPr lang="en-US"/>
              <a:t>Roger Craig, signed</a:t>
            </a:r>
            <a:endParaRPr/>
          </a:p>
          <a:p>
            <a:pPr marL="0" lvl="0" indent="0" algn="l" rtl="0">
              <a:spcBef>
                <a:spcPts val="0"/>
              </a:spcBef>
              <a:spcAft>
                <a:spcPts val="0"/>
              </a:spcAft>
              <a:buNone/>
            </a:pPr>
            <a:r>
              <a:rPr lang="en-US"/>
              <a:t>LP008 in my collection</a:t>
            </a:r>
            <a:endParaRPr/>
          </a:p>
          <a:p>
            <a:pPr marL="0" lvl="0" indent="0" algn="l" rtl="0">
              <a:spcBef>
                <a:spcPts val="0"/>
              </a:spcBef>
              <a:spcAft>
                <a:spcPts val="0"/>
              </a:spcAft>
              <a:buNone/>
            </a:pPr>
            <a:r>
              <a:rPr lang="en-US"/>
              <a:t>Signed - Roger Craig, Giants manager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rgbClr val="DDE8CB"/>
            </a:gs>
            <a:gs pos="100000">
              <a:srgbClr val="FFD7D7"/>
            </a:gs>
          </a:gsLst>
          <a:lin ang="3600008" scaled="0"/>
        </a:gradFill>
        <a:effectLst/>
      </p:bgPr>
    </p:bg>
    <p:spTree>
      <p:nvGrpSpPr>
        <p:cNvPr id="1" name="Shape 69"/>
        <p:cNvGrpSpPr/>
        <p:nvPr/>
      </p:nvGrpSpPr>
      <p:grpSpPr>
        <a:xfrm>
          <a:off x="0" y="0"/>
          <a:ext cx="0" cy="0"/>
          <a:chOff x="0" y="0"/>
          <a:chExt cx="0" cy="0"/>
        </a:xfrm>
      </p:grpSpPr>
      <p:sp>
        <p:nvSpPr>
          <p:cNvPr id="70" name="Google Shape;70;p5"/>
          <p:cNvSpPr txBox="1"/>
          <p:nvPr/>
        </p:nvSpPr>
        <p:spPr>
          <a:xfrm>
            <a:off x="166175" y="960250"/>
            <a:ext cx="9747600" cy="4606200"/>
          </a:xfrm>
          <a:prstGeom prst="rect">
            <a:avLst/>
          </a:prstGeom>
          <a:noFill/>
          <a:ln>
            <a:noFill/>
          </a:ln>
        </p:spPr>
        <p:txBody>
          <a:bodyPr spcFirstLastPara="1" wrap="square" lIns="90000" tIns="60825" rIns="90000" bIns="45000" anchor="t" anchorCtr="0">
            <a:noAutofit/>
          </a:bodyPr>
          <a:lstStyle/>
          <a:p>
            <a:pPr marL="0" marR="0" lvl="0" indent="0" algn="l" rtl="0">
              <a:lnSpc>
                <a:spcPct val="93000"/>
              </a:lnSpc>
              <a:spcBef>
                <a:spcPts val="0"/>
              </a:spcBef>
              <a:spcAft>
                <a:spcPts val="0"/>
              </a:spcAft>
              <a:buClr>
                <a:srgbClr val="000000"/>
              </a:buClr>
              <a:buSzPts val="2000"/>
              <a:buFont typeface="Arial"/>
              <a:buNone/>
            </a:pPr>
            <a:endParaRPr sz="1500" b="0" i="0" u="none" strike="noStrike" cap="none">
              <a:solidFill>
                <a:srgbClr val="000000"/>
              </a:solidFill>
              <a:latin typeface="Arial"/>
              <a:ea typeface="Arial"/>
              <a:cs typeface="Arial"/>
              <a:sym typeface="Arial"/>
            </a:endParaRPr>
          </a:p>
        </p:txBody>
      </p:sp>
      <p:sp>
        <p:nvSpPr>
          <p:cNvPr id="71" name="Google Shape;71;p5"/>
          <p:cNvSpPr txBox="1"/>
          <p:nvPr/>
        </p:nvSpPr>
        <p:spPr>
          <a:xfrm>
            <a:off x="0" y="225825"/>
            <a:ext cx="6056400" cy="823200"/>
          </a:xfrm>
          <a:prstGeom prst="rect">
            <a:avLst/>
          </a:prstGeom>
          <a:noFill/>
          <a:ln>
            <a:noFill/>
          </a:ln>
        </p:spPr>
        <p:txBody>
          <a:bodyPr spcFirstLastPara="1" wrap="square" lIns="0" tIns="28425" rIns="0" bIns="0" anchor="ctr" anchorCtr="0">
            <a:noAutofit/>
          </a:bodyPr>
          <a:lstStyle/>
          <a:p>
            <a:pPr marL="0" marR="0" lvl="0" indent="0" algn="ctr" rtl="0">
              <a:lnSpc>
                <a:spcPct val="93000"/>
              </a:lnSpc>
              <a:spcBef>
                <a:spcPts val="0"/>
              </a:spcBef>
              <a:spcAft>
                <a:spcPts val="0"/>
              </a:spcAft>
              <a:buClr>
                <a:schemeClr val="dk1"/>
              </a:buClr>
              <a:buSzPts val="2000"/>
              <a:buFont typeface="Arial"/>
              <a:buNone/>
            </a:pPr>
            <a:r>
              <a:rPr lang="en-US" sz="2400" b="0" i="0" u="none" strike="noStrike" cap="none">
                <a:solidFill>
                  <a:srgbClr val="000000"/>
                </a:solidFill>
                <a:latin typeface="Arial"/>
                <a:ea typeface="Arial"/>
                <a:cs typeface="Arial"/>
                <a:sym typeface="Arial"/>
              </a:rPr>
              <a:t>Earthquake </a:t>
            </a:r>
            <a:r>
              <a:rPr lang="en-US" sz="2400"/>
              <a:t>geography (2) - plate tectonics</a:t>
            </a:r>
            <a:endParaRPr sz="2000" b="0" i="0" u="none" strike="noStrike" cap="none">
              <a:solidFill>
                <a:schemeClr val="dk1"/>
              </a:solidFill>
              <a:latin typeface="Arial"/>
              <a:ea typeface="Arial"/>
              <a:cs typeface="Arial"/>
              <a:sym typeface="Arial"/>
            </a:endParaRPr>
          </a:p>
          <a:p>
            <a:pPr marL="0" marR="0" lvl="0" indent="0" algn="ctr" rtl="0">
              <a:lnSpc>
                <a:spcPct val="93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72" name="Google Shape;72;p5"/>
          <p:cNvSpPr txBox="1">
            <a:spLocks noGrp="1"/>
          </p:cNvSpPr>
          <p:nvPr>
            <p:ph type="sldNum" idx="12"/>
          </p:nvPr>
        </p:nvSpPr>
        <p:spPr>
          <a:xfrm>
            <a:off x="7224712" y="5164137"/>
            <a:ext cx="2305200" cy="3477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400"/>
              <a:buFont typeface="Times New Roman"/>
              <a:buNone/>
            </a:pPr>
            <a:fld id="{00000000-1234-1234-1234-123412341234}" type="slidenum">
              <a:rPr lang="en-US"/>
              <a:t>3</a:t>
            </a:fld>
            <a:endParaRPr/>
          </a:p>
        </p:txBody>
      </p:sp>
      <p:pic>
        <p:nvPicPr>
          <p:cNvPr id="73" name="Google Shape;73;p5"/>
          <p:cNvPicPr preferRelativeResize="0"/>
          <p:nvPr/>
        </p:nvPicPr>
        <p:blipFill rotWithShape="1">
          <a:blip r:embed="rId3">
            <a:alphaModFix/>
          </a:blip>
          <a:srcRect/>
          <a:stretch/>
        </p:blipFill>
        <p:spPr>
          <a:xfrm>
            <a:off x="6246650" y="225825"/>
            <a:ext cx="3555150" cy="4733825"/>
          </a:xfrm>
          <a:prstGeom prst="rect">
            <a:avLst/>
          </a:prstGeom>
          <a:noFill/>
          <a:ln w="9525" cap="flat" cmpd="sng">
            <a:solidFill>
              <a:schemeClr val="dk1"/>
            </a:solidFill>
            <a:prstDash val="solid"/>
            <a:round/>
            <a:headEnd type="none" w="sm" len="sm"/>
            <a:tailEnd type="none" w="sm" len="sm"/>
          </a:ln>
        </p:spPr>
      </p:pic>
      <p:pic>
        <p:nvPicPr>
          <p:cNvPr id="74" name="Google Shape;74;p5"/>
          <p:cNvPicPr preferRelativeResize="0"/>
          <p:nvPr/>
        </p:nvPicPr>
        <p:blipFill rotWithShape="1">
          <a:blip r:embed="rId4">
            <a:alphaModFix/>
          </a:blip>
          <a:srcRect/>
          <a:stretch/>
        </p:blipFill>
        <p:spPr>
          <a:xfrm>
            <a:off x="260975" y="1236300"/>
            <a:ext cx="5752051" cy="3927825"/>
          </a:xfrm>
          <a:prstGeom prst="rect">
            <a:avLst/>
          </a:prstGeom>
          <a:noFill/>
          <a:ln w="9525" cap="flat" cmpd="sng">
            <a:solidFill>
              <a:schemeClr val="dk1"/>
            </a:solidFill>
            <a:prstDash val="solid"/>
            <a:round/>
            <a:headEnd type="none" w="sm" len="sm"/>
            <a:tailEnd type="none" w="sm" len="sm"/>
          </a:ln>
        </p:spPr>
      </p:pic>
      <p:cxnSp>
        <p:nvCxnSpPr>
          <p:cNvPr id="75" name="Google Shape;75;p5"/>
          <p:cNvCxnSpPr/>
          <p:nvPr/>
        </p:nvCxnSpPr>
        <p:spPr>
          <a:xfrm flipH="1">
            <a:off x="1806450" y="1187625"/>
            <a:ext cx="5545200" cy="1179300"/>
          </a:xfrm>
          <a:prstGeom prst="straightConnector1">
            <a:avLst/>
          </a:prstGeom>
          <a:noFill/>
          <a:ln w="28575" cap="flat" cmpd="sng">
            <a:solidFill>
              <a:schemeClr val="accent2"/>
            </a:solidFill>
            <a:prstDash val="solid"/>
            <a:round/>
            <a:headEnd type="none" w="sm" len="sm"/>
            <a:tailEnd type="triangle" w="med" len="med"/>
          </a:ln>
        </p:spPr>
      </p:cxnSp>
      <p:cxnSp>
        <p:nvCxnSpPr>
          <p:cNvPr id="76" name="Google Shape;76;p5"/>
          <p:cNvCxnSpPr/>
          <p:nvPr/>
        </p:nvCxnSpPr>
        <p:spPr>
          <a:xfrm rot="10800000">
            <a:off x="4131500" y="2327000"/>
            <a:ext cx="3345600" cy="249000"/>
          </a:xfrm>
          <a:prstGeom prst="straightConnector1">
            <a:avLst/>
          </a:prstGeom>
          <a:noFill/>
          <a:ln w="28575" cap="flat" cmpd="sng">
            <a:solidFill>
              <a:schemeClr val="accent2"/>
            </a:solidFill>
            <a:prstDash val="solid"/>
            <a:round/>
            <a:headEnd type="none" w="sm" len="sm"/>
            <a:tailEnd type="triangle" w="med" len="med"/>
          </a:ln>
        </p:spPr>
      </p:cxnSp>
      <p:cxnSp>
        <p:nvCxnSpPr>
          <p:cNvPr id="77" name="Google Shape;77;p5"/>
          <p:cNvCxnSpPr/>
          <p:nvPr/>
        </p:nvCxnSpPr>
        <p:spPr>
          <a:xfrm rot="10800000">
            <a:off x="2626250" y="2760075"/>
            <a:ext cx="5245800" cy="1168500"/>
          </a:xfrm>
          <a:prstGeom prst="straightConnector1">
            <a:avLst/>
          </a:prstGeom>
          <a:noFill/>
          <a:ln w="28575" cap="flat" cmpd="sng">
            <a:solidFill>
              <a:schemeClr val="accent2"/>
            </a:solidFill>
            <a:prstDash val="solid"/>
            <a:round/>
            <a:headEnd type="none" w="sm" len="sm"/>
            <a:tailEnd type="triangle" w="med" len="med"/>
          </a:ln>
        </p:spPr>
      </p:cxnSp>
      <p:sp>
        <p:nvSpPr>
          <p:cNvPr id="78" name="Google Shape;78;p5"/>
          <p:cNvSpPr txBox="1"/>
          <p:nvPr/>
        </p:nvSpPr>
        <p:spPr>
          <a:xfrm>
            <a:off x="912775" y="5164125"/>
            <a:ext cx="85383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t>Most earthquakes occur near the boundaries of tectonic plates</a:t>
            </a:r>
            <a:endParaRPr sz="2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DDE8CB"/>
            </a:gs>
            <a:gs pos="100000">
              <a:srgbClr val="FFD7D7"/>
            </a:gs>
          </a:gsLst>
          <a:lin ang="3600008" scaled="0"/>
        </a:gradFill>
        <a:effectLst/>
      </p:bgPr>
    </p:bg>
    <p:spTree>
      <p:nvGrpSpPr>
        <p:cNvPr id="1" name="Shape 394"/>
        <p:cNvGrpSpPr/>
        <p:nvPr/>
      </p:nvGrpSpPr>
      <p:grpSpPr>
        <a:xfrm>
          <a:off x="0" y="0"/>
          <a:ext cx="0" cy="0"/>
          <a:chOff x="0" y="0"/>
          <a:chExt cx="0" cy="0"/>
        </a:xfrm>
      </p:grpSpPr>
      <p:sp>
        <p:nvSpPr>
          <p:cNvPr id="395" name="Google Shape;395;p35"/>
          <p:cNvSpPr txBox="1">
            <a:spLocks noGrp="1"/>
          </p:cNvSpPr>
          <p:nvPr>
            <p:ph type="title" idx="4294967295"/>
          </p:nvPr>
        </p:nvSpPr>
        <p:spPr>
          <a:xfrm>
            <a:off x="143875" y="0"/>
            <a:ext cx="9788100" cy="561900"/>
          </a:xfrm>
          <a:prstGeom prst="rect">
            <a:avLst/>
          </a:prstGeom>
          <a:noFill/>
          <a:ln>
            <a:noFill/>
          </a:ln>
        </p:spPr>
        <p:txBody>
          <a:bodyPr spcFirstLastPara="1" wrap="square" lIns="0" tIns="28425" rIns="0" bIns="0" anchor="ctr" anchorCtr="0">
            <a:noAutofit/>
          </a:bodyPr>
          <a:lstStyle/>
          <a:p>
            <a:pPr marL="0" lvl="0" indent="0" algn="ctr" rtl="0">
              <a:lnSpc>
                <a:spcPct val="150000"/>
              </a:lnSpc>
              <a:spcBef>
                <a:spcPts val="0"/>
              </a:spcBef>
              <a:spcAft>
                <a:spcPts val="0"/>
              </a:spcAft>
              <a:buNone/>
            </a:pPr>
            <a:r>
              <a:rPr lang="en-US" sz="2400">
                <a:solidFill>
                  <a:schemeClr val="dk1"/>
                </a:solidFill>
              </a:rPr>
              <a:t>Loma Prieta earthquake, 1989 (3)</a:t>
            </a:r>
            <a:endParaRPr sz="2400"/>
          </a:p>
        </p:txBody>
      </p:sp>
      <p:sp>
        <p:nvSpPr>
          <p:cNvPr id="396" name="Google Shape;396;p35"/>
          <p:cNvSpPr txBox="1">
            <a:spLocks noGrp="1"/>
          </p:cNvSpPr>
          <p:nvPr>
            <p:ph type="sldNum" idx="12"/>
          </p:nvPr>
        </p:nvSpPr>
        <p:spPr>
          <a:xfrm>
            <a:off x="7224712" y="5164137"/>
            <a:ext cx="2305200" cy="347700"/>
          </a:xfrm>
          <a:prstGeom prst="rect">
            <a:avLst/>
          </a:prstGeom>
          <a:noFill/>
          <a:ln>
            <a:noFill/>
          </a:ln>
        </p:spPr>
        <p:txBody>
          <a:bodyPr spcFirstLastPara="1" wrap="square" lIns="0" tIns="0" rIns="0" bIns="0" anchor="t" anchorCtr="0">
            <a:noAutofit/>
          </a:bodyPr>
          <a:lstStyle/>
          <a:p>
            <a:pPr marL="0" lvl="0" indent="0" algn="r" rtl="0">
              <a:lnSpc>
                <a:spcPct val="93000"/>
              </a:lnSpc>
              <a:spcBef>
                <a:spcPts val="0"/>
              </a:spcBef>
              <a:spcAft>
                <a:spcPts val="0"/>
              </a:spcAft>
              <a:buClr>
                <a:srgbClr val="000000"/>
              </a:buClr>
              <a:buSzPts val="1400"/>
              <a:buFont typeface="Arial"/>
              <a:buNone/>
            </a:pPr>
            <a:fld id="{00000000-1234-1234-1234-123412341234}" type="slidenum">
              <a:rPr lang="en-US"/>
              <a:t>30</a:t>
            </a:fld>
            <a:endParaRPr/>
          </a:p>
        </p:txBody>
      </p:sp>
      <p:pic>
        <p:nvPicPr>
          <p:cNvPr id="397" name="Google Shape;397;p35"/>
          <p:cNvPicPr preferRelativeResize="0"/>
          <p:nvPr/>
        </p:nvPicPr>
        <p:blipFill>
          <a:blip r:embed="rId3">
            <a:alphaModFix/>
          </a:blip>
          <a:stretch>
            <a:fillRect/>
          </a:stretch>
        </p:blipFill>
        <p:spPr>
          <a:xfrm>
            <a:off x="152400" y="714300"/>
            <a:ext cx="3089655" cy="4803849"/>
          </a:xfrm>
          <a:prstGeom prst="rect">
            <a:avLst/>
          </a:prstGeom>
          <a:noFill/>
          <a:ln>
            <a:noFill/>
          </a:ln>
        </p:spPr>
      </p:pic>
      <p:pic>
        <p:nvPicPr>
          <p:cNvPr id="398" name="Google Shape;398;p35"/>
          <p:cNvPicPr preferRelativeResize="0"/>
          <p:nvPr/>
        </p:nvPicPr>
        <p:blipFill>
          <a:blip r:embed="rId4">
            <a:alphaModFix/>
          </a:blip>
          <a:stretch>
            <a:fillRect/>
          </a:stretch>
        </p:blipFill>
        <p:spPr>
          <a:xfrm>
            <a:off x="5522227" y="714298"/>
            <a:ext cx="4370524" cy="2703326"/>
          </a:xfrm>
          <a:prstGeom prst="rect">
            <a:avLst/>
          </a:prstGeom>
          <a:noFill/>
          <a:ln>
            <a:noFill/>
          </a:ln>
        </p:spPr>
      </p:pic>
      <p:sp>
        <p:nvSpPr>
          <p:cNvPr id="399" name="Google Shape;399;p35"/>
          <p:cNvSpPr txBox="1"/>
          <p:nvPr/>
        </p:nvSpPr>
        <p:spPr>
          <a:xfrm>
            <a:off x="3242050" y="735225"/>
            <a:ext cx="2191800" cy="296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"Jan. 5, 1990. </a:t>
            </a:r>
            <a:endParaRPr/>
          </a:p>
          <a:p>
            <a:pPr marL="0" lvl="0" indent="0" algn="l" rtl="0">
              <a:spcBef>
                <a:spcPts val="0"/>
              </a:spcBef>
              <a:spcAft>
                <a:spcPts val="0"/>
              </a:spcAft>
              <a:buClr>
                <a:schemeClr val="dk1"/>
              </a:buClr>
              <a:buSzPts val="1100"/>
              <a:buFont typeface="Arial"/>
              <a:buNone/>
            </a:pPr>
            <a:r>
              <a:rPr lang="en-US"/>
              <a:t>Dear Jim,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In answer to your letter about Mrs. [Tony] </a:t>
            </a:r>
            <a:r>
              <a:rPr lang="en-US" b="1"/>
              <a:t>Lazzeri</a:t>
            </a:r>
            <a:r>
              <a:rPr lang="en-US"/>
              <a:t>, I have no idea where she is living as I haven’t seen or heard from anybody about her. I will continue to put my "feelers" out. Should I hear I will let you know. J."</a:t>
            </a:r>
            <a:endParaRPr/>
          </a:p>
        </p:txBody>
      </p:sp>
      <p:sp>
        <p:nvSpPr>
          <p:cNvPr id="400" name="Google Shape;400;p35"/>
          <p:cNvSpPr txBox="1"/>
          <p:nvPr/>
        </p:nvSpPr>
        <p:spPr>
          <a:xfrm>
            <a:off x="3298389" y="4416375"/>
            <a:ext cx="2834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In regards to your letter to me asking if I could be interested to  proposal, my answer is ‘No.’ "</a:t>
            </a:r>
            <a:endParaRPr/>
          </a:p>
        </p:txBody>
      </p:sp>
      <p:sp>
        <p:nvSpPr>
          <p:cNvPr id="401" name="Google Shape;401;p35"/>
          <p:cNvSpPr txBox="1"/>
          <p:nvPr/>
        </p:nvSpPr>
        <p:spPr>
          <a:xfrm>
            <a:off x="6424000" y="3421675"/>
            <a:ext cx="34902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letter with envelope</a:t>
            </a:r>
            <a:endParaRPr/>
          </a:p>
          <a:p>
            <a:pPr marL="0" lvl="0" indent="0" algn="l" rtl="0">
              <a:spcBef>
                <a:spcPts val="0"/>
              </a:spcBef>
              <a:spcAft>
                <a:spcPts val="0"/>
              </a:spcAft>
              <a:buNone/>
            </a:pPr>
            <a:r>
              <a:rPr lang="en-US"/>
              <a:t>San Francisco - Fort Lauderdale</a:t>
            </a:r>
            <a:br>
              <a:rPr lang="en-US"/>
            </a:br>
            <a:r>
              <a:rPr lang="en-US"/>
              <a:t>Jim Ogle was Yankees alumni director</a:t>
            </a:r>
            <a:endParaRPr/>
          </a:p>
          <a:p>
            <a:pPr marL="0" lvl="0" indent="0" algn="l" rtl="0">
              <a:spcBef>
                <a:spcPts val="0"/>
              </a:spcBef>
              <a:spcAft>
                <a:spcPts val="0"/>
              </a:spcAft>
              <a:buNone/>
            </a:pPr>
            <a:r>
              <a:rPr lang="en-US"/>
              <a:t>1/6/90, 2½ months after quake</a:t>
            </a:r>
            <a:endParaRPr/>
          </a:p>
          <a:p>
            <a:pPr marL="0" lvl="0" indent="0" algn="l" rtl="0">
              <a:spcBef>
                <a:spcPts val="0"/>
              </a:spcBef>
              <a:spcAft>
                <a:spcPts val="0"/>
              </a:spcAft>
              <a:buNone/>
            </a:pPr>
            <a:r>
              <a:rPr lang="en-US"/>
              <a:t>stamp - Scott 2278 (1988), flag</a:t>
            </a:r>
            <a:endParaRPr/>
          </a:p>
          <a:p>
            <a:pPr marL="0" lvl="0" indent="0" algn="l" rtl="0">
              <a:spcBef>
                <a:spcPts val="0"/>
              </a:spcBef>
              <a:spcAft>
                <a:spcPts val="0"/>
              </a:spcAft>
              <a:buNone/>
            </a:pPr>
            <a:r>
              <a:rPr lang="en-US"/>
              <a:t>slogan - Give to the March of Dimes</a:t>
            </a:r>
            <a:endParaRPr/>
          </a:p>
          <a:p>
            <a:pPr marL="0" lvl="0" indent="0" algn="l" rtl="0">
              <a:spcBef>
                <a:spcPts val="0"/>
              </a:spcBef>
              <a:spcAft>
                <a:spcPts val="0"/>
              </a:spcAft>
              <a:buNone/>
            </a:pPr>
            <a:r>
              <a:rPr lang="en-US"/>
              <a:t>LP012 in my collection</a:t>
            </a:r>
            <a:endParaRPr/>
          </a:p>
        </p:txBody>
      </p:sp>
      <p:sp>
        <p:nvSpPr>
          <p:cNvPr id="402" name="Google Shape;402;p35"/>
          <p:cNvSpPr txBox="1"/>
          <p:nvPr/>
        </p:nvSpPr>
        <p:spPr>
          <a:xfrm>
            <a:off x="3266723" y="3638161"/>
            <a:ext cx="3000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My house is still being worked on</a:t>
            </a:r>
            <a:r>
              <a:rPr lang="en-US"/>
              <a:t> and can’t do any traveling until at least another week or ten days.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DDE8CB"/>
            </a:gs>
            <a:gs pos="100000">
              <a:srgbClr val="FFD7D7"/>
            </a:gs>
          </a:gsLst>
          <a:lin ang="3600008" scaled="0"/>
        </a:gradFill>
        <a:effectLst/>
      </p:bgPr>
    </p:bg>
    <p:spTree>
      <p:nvGrpSpPr>
        <p:cNvPr id="1" name="Shape 406"/>
        <p:cNvGrpSpPr/>
        <p:nvPr/>
      </p:nvGrpSpPr>
      <p:grpSpPr>
        <a:xfrm>
          <a:off x="0" y="0"/>
          <a:ext cx="0" cy="0"/>
          <a:chOff x="0" y="0"/>
          <a:chExt cx="0" cy="0"/>
        </a:xfrm>
      </p:grpSpPr>
      <p:sp>
        <p:nvSpPr>
          <p:cNvPr id="407" name="Google Shape;407;p36"/>
          <p:cNvSpPr txBox="1">
            <a:spLocks noGrp="1"/>
          </p:cNvSpPr>
          <p:nvPr>
            <p:ph type="title" idx="4294967295"/>
          </p:nvPr>
        </p:nvSpPr>
        <p:spPr>
          <a:xfrm>
            <a:off x="143875" y="0"/>
            <a:ext cx="9788100" cy="408300"/>
          </a:xfrm>
          <a:prstGeom prst="rect">
            <a:avLst/>
          </a:prstGeom>
          <a:noFill/>
          <a:ln>
            <a:noFill/>
          </a:ln>
        </p:spPr>
        <p:txBody>
          <a:bodyPr spcFirstLastPara="1" wrap="square" lIns="0" tIns="28425" rIns="0" bIns="0" anchor="ctr" anchorCtr="0">
            <a:noAutofit/>
          </a:bodyPr>
          <a:lstStyle/>
          <a:p>
            <a:pPr marL="0" lvl="0" indent="0" algn="ctr" rtl="0">
              <a:lnSpc>
                <a:spcPct val="150000"/>
              </a:lnSpc>
              <a:spcBef>
                <a:spcPts val="0"/>
              </a:spcBef>
              <a:spcAft>
                <a:spcPts val="0"/>
              </a:spcAft>
              <a:buNone/>
            </a:pPr>
            <a:r>
              <a:rPr lang="en-US" sz="2400">
                <a:solidFill>
                  <a:schemeClr val="dk1"/>
                </a:solidFill>
              </a:rPr>
              <a:t>Loma Prieta earthquake, 1989 (4)</a:t>
            </a:r>
            <a:endParaRPr sz="2400"/>
          </a:p>
        </p:txBody>
      </p:sp>
      <p:sp>
        <p:nvSpPr>
          <p:cNvPr id="408" name="Google Shape;408;p36"/>
          <p:cNvSpPr txBox="1">
            <a:spLocks noGrp="1"/>
          </p:cNvSpPr>
          <p:nvPr>
            <p:ph type="sldNum" idx="12"/>
          </p:nvPr>
        </p:nvSpPr>
        <p:spPr>
          <a:xfrm>
            <a:off x="7224712" y="5164137"/>
            <a:ext cx="2305200" cy="347700"/>
          </a:xfrm>
          <a:prstGeom prst="rect">
            <a:avLst/>
          </a:prstGeom>
          <a:noFill/>
          <a:ln>
            <a:noFill/>
          </a:ln>
        </p:spPr>
        <p:txBody>
          <a:bodyPr spcFirstLastPara="1" wrap="square" lIns="0" tIns="0" rIns="0" bIns="0" anchor="t" anchorCtr="0">
            <a:noAutofit/>
          </a:bodyPr>
          <a:lstStyle/>
          <a:p>
            <a:pPr marL="0" lvl="0" indent="0" algn="r" rtl="0">
              <a:lnSpc>
                <a:spcPct val="93000"/>
              </a:lnSpc>
              <a:spcBef>
                <a:spcPts val="0"/>
              </a:spcBef>
              <a:spcAft>
                <a:spcPts val="0"/>
              </a:spcAft>
              <a:buClr>
                <a:srgbClr val="000000"/>
              </a:buClr>
              <a:buSzPts val="1400"/>
              <a:buFont typeface="Arial"/>
              <a:buNone/>
            </a:pPr>
            <a:fld id="{00000000-1234-1234-1234-123412341234}" type="slidenum">
              <a:rPr lang="en-US"/>
              <a:t>31</a:t>
            </a:fld>
            <a:endParaRPr/>
          </a:p>
        </p:txBody>
      </p:sp>
      <p:pic>
        <p:nvPicPr>
          <p:cNvPr id="409" name="Google Shape;409;p36"/>
          <p:cNvPicPr preferRelativeResize="0"/>
          <p:nvPr/>
        </p:nvPicPr>
        <p:blipFill>
          <a:blip r:embed="rId3">
            <a:alphaModFix/>
          </a:blip>
          <a:stretch>
            <a:fillRect/>
          </a:stretch>
        </p:blipFill>
        <p:spPr>
          <a:xfrm>
            <a:off x="5095150" y="500550"/>
            <a:ext cx="4774050" cy="3261800"/>
          </a:xfrm>
          <a:prstGeom prst="rect">
            <a:avLst/>
          </a:prstGeom>
          <a:noFill/>
          <a:ln>
            <a:noFill/>
          </a:ln>
        </p:spPr>
      </p:pic>
      <p:pic>
        <p:nvPicPr>
          <p:cNvPr id="410" name="Google Shape;410;p36"/>
          <p:cNvPicPr preferRelativeResize="0"/>
          <p:nvPr/>
        </p:nvPicPr>
        <p:blipFill>
          <a:blip r:embed="rId4">
            <a:alphaModFix/>
          </a:blip>
          <a:stretch>
            <a:fillRect/>
          </a:stretch>
        </p:blipFill>
        <p:spPr>
          <a:xfrm>
            <a:off x="155175" y="504738"/>
            <a:ext cx="4774049" cy="3253435"/>
          </a:xfrm>
          <a:prstGeom prst="rect">
            <a:avLst/>
          </a:prstGeom>
          <a:noFill/>
          <a:ln>
            <a:noFill/>
          </a:ln>
        </p:spPr>
      </p:pic>
      <p:sp>
        <p:nvSpPr>
          <p:cNvPr id="411" name="Google Shape;411;p36"/>
          <p:cNvSpPr txBox="1"/>
          <p:nvPr/>
        </p:nvSpPr>
        <p:spPr>
          <a:xfrm>
            <a:off x="770450" y="4383900"/>
            <a:ext cx="44379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p>
        </p:txBody>
      </p:sp>
      <p:sp>
        <p:nvSpPr>
          <p:cNvPr id="412" name="Google Shape;412;p36"/>
          <p:cNvSpPr txBox="1"/>
          <p:nvPr/>
        </p:nvSpPr>
        <p:spPr>
          <a:xfrm>
            <a:off x="76200" y="4804750"/>
            <a:ext cx="9129900" cy="9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"Friday. Arrived safely. I experienced earthquake tremors next morning [aftershocks of main quake]. Dazed over so far. Beautiful wedding reception dinner and party last nite. Have seen quite a few people I know. See you next wk, Mary" </a:t>
            </a:r>
            <a:endParaRPr/>
          </a:p>
        </p:txBody>
      </p:sp>
      <p:sp>
        <p:nvSpPr>
          <p:cNvPr id="413" name="Google Shape;413;p36"/>
          <p:cNvSpPr txBox="1"/>
          <p:nvPr/>
        </p:nvSpPr>
        <p:spPr>
          <a:xfrm>
            <a:off x="4916200" y="3853400"/>
            <a:ext cx="5127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t>‘...While 95% of The City escaped serious damage, the Marina District, on landfill, suffered the most destruction. Also shown are the collapsed 880 Freeway and the 50-foot section of the Bay Bridge that collapsed. The bridge was repaired in record time, and reopened one month later.’</a:t>
            </a:r>
            <a:endParaRPr sz="1200"/>
          </a:p>
        </p:txBody>
      </p:sp>
      <p:sp>
        <p:nvSpPr>
          <p:cNvPr id="414" name="Google Shape;414;p36"/>
          <p:cNvSpPr txBox="1"/>
          <p:nvPr/>
        </p:nvSpPr>
        <p:spPr>
          <a:xfrm>
            <a:off x="76200" y="3715550"/>
            <a:ext cx="3402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postcard, color chrome</a:t>
            </a:r>
            <a:endParaRPr/>
          </a:p>
          <a:p>
            <a:pPr marL="0" lvl="0" indent="0" algn="l" rtl="0">
              <a:spcBef>
                <a:spcPts val="0"/>
              </a:spcBef>
              <a:spcAft>
                <a:spcPts val="0"/>
              </a:spcAft>
              <a:buNone/>
            </a:pPr>
            <a:r>
              <a:rPr lang="en-US"/>
              <a:t>Long Beach - Clinton, IA, 4/21/90</a:t>
            </a:r>
            <a:endParaRPr/>
          </a:p>
          <a:p>
            <a:pPr marL="0" lvl="0" indent="0" algn="l" rtl="0">
              <a:spcBef>
                <a:spcPts val="0"/>
              </a:spcBef>
              <a:spcAft>
                <a:spcPts val="0"/>
              </a:spcAft>
              <a:buNone/>
            </a:pPr>
            <a:r>
              <a:rPr lang="en-US"/>
              <a:t>stamp - Scott 2111 (1985), D-rate eagle</a:t>
            </a:r>
            <a:endParaRPr/>
          </a:p>
          <a:p>
            <a:pPr marL="0" lvl="0" indent="0" algn="l" rtl="0">
              <a:spcBef>
                <a:spcPts val="0"/>
              </a:spcBef>
              <a:spcAft>
                <a:spcPts val="0"/>
              </a:spcAft>
              <a:buNone/>
            </a:pPr>
            <a:r>
              <a:rPr lang="en-US"/>
              <a:t>LP003 in my collection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DDE8CB"/>
            </a:gs>
            <a:gs pos="100000">
              <a:srgbClr val="FFD7D7"/>
            </a:gs>
          </a:gsLst>
          <a:lin ang="3600008" scaled="0"/>
        </a:gradFill>
        <a:effectLst/>
      </p:bgPr>
    </p:bg>
    <p:spTree>
      <p:nvGrpSpPr>
        <p:cNvPr id="1" name="Shape 82"/>
        <p:cNvGrpSpPr/>
        <p:nvPr/>
      </p:nvGrpSpPr>
      <p:grpSpPr>
        <a:xfrm>
          <a:off x="0" y="0"/>
          <a:ext cx="0" cy="0"/>
          <a:chOff x="0" y="0"/>
          <a:chExt cx="0" cy="0"/>
        </a:xfrm>
      </p:grpSpPr>
      <p:sp>
        <p:nvSpPr>
          <p:cNvPr id="83" name="Google Shape;83;p6"/>
          <p:cNvSpPr txBox="1">
            <a:spLocks noGrp="1"/>
          </p:cNvSpPr>
          <p:nvPr>
            <p:ph type="title" idx="4294967295"/>
          </p:nvPr>
        </p:nvSpPr>
        <p:spPr>
          <a:xfrm>
            <a:off x="457200" y="0"/>
            <a:ext cx="9028200" cy="589800"/>
          </a:xfrm>
          <a:prstGeom prst="rect">
            <a:avLst/>
          </a:prstGeom>
          <a:noFill/>
          <a:ln>
            <a:noFill/>
          </a:ln>
        </p:spPr>
        <p:txBody>
          <a:bodyPr spcFirstLastPara="1" wrap="square" lIns="0" tIns="28425" rIns="0" bIns="0" anchor="ctr" anchorCtr="0">
            <a:noAutofit/>
          </a:bodyPr>
          <a:lstStyle/>
          <a:p>
            <a:pPr marL="0" marR="0" lvl="0" indent="0" algn="ctr" rtl="0">
              <a:lnSpc>
                <a:spcPct val="93000"/>
              </a:lnSpc>
              <a:spcBef>
                <a:spcPts val="0"/>
              </a:spcBef>
              <a:spcAft>
                <a:spcPts val="0"/>
              </a:spcAft>
              <a:buClr>
                <a:srgbClr val="000000"/>
              </a:buClr>
              <a:buSzPts val="3200"/>
              <a:buFont typeface="Arial"/>
              <a:buNone/>
            </a:pPr>
            <a:r>
              <a:rPr lang="en-US" sz="2400"/>
              <a:t>Earthquake geography (3) - North American earthquakes</a:t>
            </a:r>
            <a:endParaRPr sz="2400"/>
          </a:p>
        </p:txBody>
      </p:sp>
      <p:sp>
        <p:nvSpPr>
          <p:cNvPr id="84" name="Google Shape;84;p6"/>
          <p:cNvSpPr txBox="1">
            <a:spLocks noGrp="1"/>
          </p:cNvSpPr>
          <p:nvPr>
            <p:ph type="sldNum" idx="12"/>
          </p:nvPr>
        </p:nvSpPr>
        <p:spPr>
          <a:xfrm>
            <a:off x="7224712" y="5164137"/>
            <a:ext cx="2305200" cy="347700"/>
          </a:xfrm>
          <a:prstGeom prst="rect">
            <a:avLst/>
          </a:prstGeom>
          <a:noFill/>
          <a:ln>
            <a:noFill/>
          </a:ln>
        </p:spPr>
        <p:txBody>
          <a:bodyPr spcFirstLastPara="1" wrap="square" lIns="0" tIns="0" rIns="0" bIns="0" anchor="t" anchorCtr="0">
            <a:noAutofit/>
          </a:bodyPr>
          <a:lstStyle/>
          <a:p>
            <a:pPr marL="0" lvl="0" indent="0" algn="r" rtl="0">
              <a:lnSpc>
                <a:spcPct val="93000"/>
              </a:lnSpc>
              <a:spcBef>
                <a:spcPts val="0"/>
              </a:spcBef>
              <a:spcAft>
                <a:spcPts val="0"/>
              </a:spcAft>
              <a:buClr>
                <a:srgbClr val="000000"/>
              </a:buClr>
              <a:buSzPts val="1400"/>
              <a:buFont typeface="Arial"/>
              <a:buNone/>
            </a:pPr>
            <a:fld id="{00000000-1234-1234-1234-123412341234}" type="slidenum">
              <a:rPr lang="en-US"/>
              <a:t>4</a:t>
            </a:fld>
            <a:endParaRPr/>
          </a:p>
        </p:txBody>
      </p:sp>
      <p:grpSp>
        <p:nvGrpSpPr>
          <p:cNvPr id="85" name="Google Shape;85;p6"/>
          <p:cNvGrpSpPr/>
          <p:nvPr/>
        </p:nvGrpSpPr>
        <p:grpSpPr>
          <a:xfrm>
            <a:off x="1981199" y="718958"/>
            <a:ext cx="5732943" cy="4723264"/>
            <a:chOff x="152400" y="669300"/>
            <a:chExt cx="5980538" cy="4848849"/>
          </a:xfrm>
        </p:grpSpPr>
        <p:pic>
          <p:nvPicPr>
            <p:cNvPr id="86" name="Google Shape;86;p6"/>
            <p:cNvPicPr preferRelativeResize="0"/>
            <p:nvPr/>
          </p:nvPicPr>
          <p:blipFill>
            <a:blip r:embed="rId3">
              <a:alphaModFix/>
            </a:blip>
            <a:stretch>
              <a:fillRect/>
            </a:stretch>
          </p:blipFill>
          <p:spPr>
            <a:xfrm>
              <a:off x="152400" y="669300"/>
              <a:ext cx="5980538" cy="4848849"/>
            </a:xfrm>
            <a:prstGeom prst="rect">
              <a:avLst/>
            </a:prstGeom>
            <a:noFill/>
            <a:ln w="9525" cap="flat" cmpd="sng">
              <a:solidFill>
                <a:srgbClr val="000000"/>
              </a:solidFill>
              <a:prstDash val="solid"/>
              <a:round/>
              <a:headEnd type="none" w="sm" len="sm"/>
              <a:tailEnd type="none" w="sm" len="sm"/>
            </a:ln>
          </p:spPr>
        </p:pic>
        <p:pic>
          <p:nvPicPr>
            <p:cNvPr id="87" name="Google Shape;87;p6"/>
            <p:cNvPicPr preferRelativeResize="0"/>
            <p:nvPr/>
          </p:nvPicPr>
          <p:blipFill>
            <a:blip r:embed="rId4">
              <a:alphaModFix/>
            </a:blip>
            <a:stretch>
              <a:fillRect/>
            </a:stretch>
          </p:blipFill>
          <p:spPr>
            <a:xfrm>
              <a:off x="3064550" y="2697950"/>
              <a:ext cx="3050375" cy="1550925"/>
            </a:xfrm>
            <a:prstGeom prst="rect">
              <a:avLst/>
            </a:prstGeom>
            <a:noFill/>
            <a:ln w="9525" cap="flat" cmpd="sng">
              <a:solidFill>
                <a:schemeClr val="dk1"/>
              </a:solidFill>
              <a:prstDash val="solid"/>
              <a:round/>
              <a:headEnd type="none" w="sm" len="sm"/>
              <a:tailEnd type="none" w="sm" len="sm"/>
            </a:ln>
          </p:spPr>
        </p:pic>
      </p:grpSp>
      <p:sp>
        <p:nvSpPr>
          <p:cNvPr id="88" name="Google Shape;88;p6"/>
          <p:cNvSpPr txBox="1"/>
          <p:nvPr/>
        </p:nvSpPr>
        <p:spPr>
          <a:xfrm>
            <a:off x="4612375" y="1373225"/>
            <a:ext cx="3045300" cy="4311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US" sz="1600"/>
              <a:t>M&gt;7, 1900-present</a:t>
            </a:r>
            <a:endParaRPr sz="1600"/>
          </a:p>
        </p:txBody>
      </p:sp>
      <p:sp>
        <p:nvSpPr>
          <p:cNvPr id="89" name="Google Shape;89;p6"/>
          <p:cNvSpPr txBox="1"/>
          <p:nvPr/>
        </p:nvSpPr>
        <p:spPr>
          <a:xfrm>
            <a:off x="5428678" y="2896650"/>
            <a:ext cx="2060100" cy="4311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US" sz="1600"/>
              <a:t>M&gt;5, 1900-present</a:t>
            </a:r>
            <a:endParaRPr sz="1600"/>
          </a:p>
        </p:txBody>
      </p:sp>
      <p:pic>
        <p:nvPicPr>
          <p:cNvPr id="90" name="Google Shape;90;p6"/>
          <p:cNvPicPr preferRelativeResize="0"/>
          <p:nvPr/>
        </p:nvPicPr>
        <p:blipFill>
          <a:blip r:embed="rId5">
            <a:alphaModFix/>
          </a:blip>
          <a:stretch>
            <a:fillRect/>
          </a:stretch>
        </p:blipFill>
        <p:spPr>
          <a:xfrm>
            <a:off x="256251" y="2896650"/>
            <a:ext cx="3576808" cy="2013225"/>
          </a:xfrm>
          <a:prstGeom prst="rect">
            <a:avLst/>
          </a:prstGeom>
          <a:noFill/>
          <a:ln w="9525" cap="flat" cmpd="sng">
            <a:solidFill>
              <a:schemeClr val="dk1"/>
            </a:solidFill>
            <a:prstDash val="solid"/>
            <a:round/>
            <a:headEnd type="none" w="sm" len="sm"/>
            <a:tailEnd type="none" w="sm" len="sm"/>
          </a:ln>
        </p:spPr>
      </p:pic>
      <p:sp>
        <p:nvSpPr>
          <p:cNvPr id="91" name="Google Shape;91;p6"/>
          <p:cNvSpPr txBox="1"/>
          <p:nvPr/>
        </p:nvSpPr>
        <p:spPr>
          <a:xfrm>
            <a:off x="1445503" y="2972625"/>
            <a:ext cx="2060100" cy="4311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US" sz="1600"/>
              <a:t>U.S., last 10 years</a:t>
            </a:r>
            <a:endParaRPr sz="16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DDE8CB"/>
            </a:gs>
            <a:gs pos="100000">
              <a:srgbClr val="FFD7D7"/>
            </a:gs>
          </a:gsLst>
          <a:lin ang="3600000" scaled="0"/>
        </a:gradFill>
        <a:effectLst/>
      </p:bgPr>
    </p:bg>
    <p:spTree>
      <p:nvGrpSpPr>
        <p:cNvPr id="1" name="Shape 95"/>
        <p:cNvGrpSpPr/>
        <p:nvPr/>
      </p:nvGrpSpPr>
      <p:grpSpPr>
        <a:xfrm>
          <a:off x="0" y="0"/>
          <a:ext cx="0" cy="0"/>
          <a:chOff x="0" y="0"/>
          <a:chExt cx="0" cy="0"/>
        </a:xfrm>
      </p:grpSpPr>
      <p:sp>
        <p:nvSpPr>
          <p:cNvPr id="96" name="Google Shape;96;p7"/>
          <p:cNvSpPr txBox="1">
            <a:spLocks noGrp="1"/>
          </p:cNvSpPr>
          <p:nvPr>
            <p:ph type="title" idx="4294967295"/>
          </p:nvPr>
        </p:nvSpPr>
        <p:spPr>
          <a:xfrm>
            <a:off x="457200" y="77787"/>
            <a:ext cx="9028112" cy="561975"/>
          </a:xfrm>
          <a:prstGeom prst="rect">
            <a:avLst/>
          </a:prstGeom>
          <a:noFill/>
          <a:ln>
            <a:noFill/>
          </a:ln>
        </p:spPr>
        <p:txBody>
          <a:bodyPr spcFirstLastPara="1" wrap="square" lIns="0" tIns="28425" rIns="0" bIns="0" anchor="ctr" anchorCtr="0">
            <a:noAutofit/>
          </a:bodyPr>
          <a:lstStyle/>
          <a:p>
            <a:pPr marL="0" marR="0" lvl="0" indent="0" algn="ctr" rtl="0">
              <a:lnSpc>
                <a:spcPct val="93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  </a:t>
            </a:r>
            <a:endParaRPr/>
          </a:p>
        </p:txBody>
      </p:sp>
      <p:sp>
        <p:nvSpPr>
          <p:cNvPr id="97" name="Google Shape;97;p7"/>
          <p:cNvSpPr/>
          <p:nvPr/>
        </p:nvSpPr>
        <p:spPr>
          <a:xfrm>
            <a:off x="1096962" y="1096962"/>
            <a:ext cx="8226425" cy="2576512"/>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8" name="Google Shape;98;p7"/>
          <p:cNvSpPr/>
          <p:nvPr/>
        </p:nvSpPr>
        <p:spPr>
          <a:xfrm>
            <a:off x="42862" y="1146175"/>
            <a:ext cx="9923462" cy="4248150"/>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9" name="Google Shape;99;p7"/>
          <p:cNvSpPr/>
          <p:nvPr/>
        </p:nvSpPr>
        <p:spPr>
          <a:xfrm>
            <a:off x="731837" y="1096962"/>
            <a:ext cx="6765925" cy="4583112"/>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0" name="Google Shape;100;p7"/>
          <p:cNvSpPr txBox="1"/>
          <p:nvPr/>
        </p:nvSpPr>
        <p:spPr>
          <a:xfrm>
            <a:off x="366575" y="716800"/>
            <a:ext cx="8956800" cy="3613200"/>
          </a:xfrm>
          <a:prstGeom prst="rect">
            <a:avLst/>
          </a:prstGeom>
          <a:noFill/>
          <a:ln>
            <a:noFill/>
          </a:ln>
        </p:spPr>
        <p:txBody>
          <a:bodyPr spcFirstLastPara="1" wrap="square" lIns="90000" tIns="45000" rIns="90000" bIns="45000" anchor="t" anchorCtr="0">
            <a:noAutofit/>
          </a:bodyPr>
          <a:lstStyle/>
          <a:p>
            <a:pPr marL="0" marR="0" lvl="0" indent="0" algn="l" rtl="0">
              <a:lnSpc>
                <a:spcPct val="93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93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93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93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93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93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93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93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93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93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93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93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93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93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93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93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93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93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93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93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93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01" name="Google Shape;101;p7"/>
          <p:cNvSpPr/>
          <p:nvPr/>
        </p:nvSpPr>
        <p:spPr>
          <a:xfrm>
            <a:off x="8869362" y="1279525"/>
            <a:ext cx="1096962" cy="768350"/>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2" name="Google Shape;102;p7"/>
          <p:cNvSpPr txBox="1"/>
          <p:nvPr/>
        </p:nvSpPr>
        <p:spPr>
          <a:xfrm>
            <a:off x="629375" y="762338"/>
            <a:ext cx="7074600" cy="28629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50000"/>
              </a:lnSpc>
              <a:spcBef>
                <a:spcPts val="0"/>
              </a:spcBef>
              <a:spcAft>
                <a:spcPts val="0"/>
              </a:spcAft>
              <a:buClr>
                <a:schemeClr val="dk1"/>
              </a:buClr>
              <a:buSzPts val="1800"/>
              <a:buChar char="●"/>
            </a:pPr>
            <a:r>
              <a:rPr lang="en-US" sz="1800">
                <a:solidFill>
                  <a:schemeClr val="dk1"/>
                </a:solidFill>
              </a:rPr>
              <a:t>Earthquake geography</a:t>
            </a:r>
            <a:endParaRPr sz="1800">
              <a:solidFill>
                <a:schemeClr val="dk1"/>
              </a:solidFill>
            </a:endParaRPr>
          </a:p>
          <a:p>
            <a:pPr marL="457200" marR="0" lvl="0" indent="-342900" algn="l" rtl="0">
              <a:lnSpc>
                <a:spcPct val="150000"/>
              </a:lnSpc>
              <a:spcBef>
                <a:spcPts val="0"/>
              </a:spcBef>
              <a:spcAft>
                <a:spcPts val="0"/>
              </a:spcAft>
              <a:buClr>
                <a:schemeClr val="dk1"/>
              </a:buClr>
              <a:buSzPts val="1800"/>
              <a:buChar char="●"/>
            </a:pPr>
            <a:r>
              <a:rPr lang="en-US" sz="1800">
                <a:solidFill>
                  <a:schemeClr val="dk1"/>
                </a:solidFill>
              </a:rPr>
              <a:t>Earthquakes in my collection</a:t>
            </a:r>
            <a:endParaRPr sz="1800">
              <a:solidFill>
                <a:schemeClr val="dk1"/>
              </a:solidFill>
            </a:endParaRPr>
          </a:p>
          <a:p>
            <a:pPr marL="457200" marR="0" lvl="0" indent="-342900" algn="l" rtl="0">
              <a:lnSpc>
                <a:spcPct val="150000"/>
              </a:lnSpc>
              <a:spcBef>
                <a:spcPts val="0"/>
              </a:spcBef>
              <a:spcAft>
                <a:spcPts val="0"/>
              </a:spcAft>
              <a:buClr>
                <a:schemeClr val="dk1"/>
              </a:buClr>
              <a:buSzPts val="1800"/>
              <a:buChar char="●"/>
            </a:pPr>
            <a:r>
              <a:rPr lang="en-US" sz="1800">
                <a:solidFill>
                  <a:schemeClr val="dk1"/>
                </a:solidFill>
              </a:rPr>
              <a:t>Earthquake stamps</a:t>
            </a:r>
            <a:endParaRPr sz="1800">
              <a:solidFill>
                <a:schemeClr val="dk1"/>
              </a:solidFill>
            </a:endParaRPr>
          </a:p>
          <a:p>
            <a:pPr marL="457200" marR="0" lvl="0" indent="-342900" algn="l" rtl="0">
              <a:lnSpc>
                <a:spcPct val="150000"/>
              </a:lnSpc>
              <a:spcBef>
                <a:spcPts val="0"/>
              </a:spcBef>
              <a:spcAft>
                <a:spcPts val="0"/>
              </a:spcAft>
              <a:buClr>
                <a:schemeClr val="dk1"/>
              </a:buClr>
              <a:buSzPts val="1800"/>
              <a:buChar char="●"/>
            </a:pPr>
            <a:r>
              <a:rPr lang="en-US" sz="1800">
                <a:solidFill>
                  <a:schemeClr val="dk1"/>
                </a:solidFill>
              </a:rPr>
              <a:t>San Francisco earthquake, 1906</a:t>
            </a:r>
            <a:endParaRPr sz="1800">
              <a:solidFill>
                <a:schemeClr val="dk1"/>
              </a:solidFill>
            </a:endParaRPr>
          </a:p>
          <a:p>
            <a:pPr marL="457200" marR="0" lvl="0" indent="-342900" algn="l" rtl="0">
              <a:lnSpc>
                <a:spcPct val="150000"/>
              </a:lnSpc>
              <a:spcBef>
                <a:spcPts val="0"/>
              </a:spcBef>
              <a:spcAft>
                <a:spcPts val="0"/>
              </a:spcAft>
              <a:buClr>
                <a:schemeClr val="dk1"/>
              </a:buClr>
              <a:buSzPts val="1800"/>
              <a:buChar char="●"/>
            </a:pPr>
            <a:r>
              <a:rPr lang="en-US" sz="1800">
                <a:solidFill>
                  <a:schemeClr val="dk1"/>
                </a:solidFill>
              </a:rPr>
              <a:t>Long Beach earthquake, 1933</a:t>
            </a:r>
            <a:endParaRPr sz="1800">
              <a:solidFill>
                <a:schemeClr val="dk1"/>
              </a:solidFill>
            </a:endParaRPr>
          </a:p>
          <a:p>
            <a:pPr marL="457200" marR="0" lvl="0" indent="-342900" algn="l" rtl="0">
              <a:lnSpc>
                <a:spcPct val="150000"/>
              </a:lnSpc>
              <a:spcBef>
                <a:spcPts val="0"/>
              </a:spcBef>
              <a:spcAft>
                <a:spcPts val="0"/>
              </a:spcAft>
              <a:buClr>
                <a:schemeClr val="dk1"/>
              </a:buClr>
              <a:buSzPts val="1800"/>
              <a:buChar char="●"/>
            </a:pPr>
            <a:r>
              <a:rPr lang="en-US" sz="1800">
                <a:solidFill>
                  <a:schemeClr val="dk1"/>
                </a:solidFill>
              </a:rPr>
              <a:t>Loma Prieta earthquake, 1989</a:t>
            </a:r>
            <a:endParaRPr sz="1800">
              <a:solidFill>
                <a:schemeClr val="dk1"/>
              </a:solidFill>
            </a:endParaRPr>
          </a:p>
          <a:p>
            <a:pPr marL="457200" marR="0" lvl="0" indent="0" algn="l" rtl="0">
              <a:lnSpc>
                <a:spcPct val="150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sp>
        <p:nvSpPr>
          <p:cNvPr id="103" name="Google Shape;103;p7"/>
          <p:cNvSpPr txBox="1">
            <a:spLocks noGrp="1"/>
          </p:cNvSpPr>
          <p:nvPr>
            <p:ph type="sldNum" idx="12"/>
          </p:nvPr>
        </p:nvSpPr>
        <p:spPr>
          <a:xfrm>
            <a:off x="7224712" y="5164137"/>
            <a:ext cx="2305200" cy="347700"/>
          </a:xfrm>
          <a:prstGeom prst="rect">
            <a:avLst/>
          </a:prstGeom>
          <a:noFill/>
          <a:ln>
            <a:noFill/>
          </a:ln>
        </p:spPr>
        <p:txBody>
          <a:bodyPr spcFirstLastPara="1" wrap="square" lIns="0" tIns="0" rIns="0" bIns="0" anchor="t" anchorCtr="0">
            <a:noAutofit/>
          </a:bodyPr>
          <a:lstStyle/>
          <a:p>
            <a:pPr marL="0" lvl="0" indent="0" algn="r" rtl="0">
              <a:lnSpc>
                <a:spcPct val="93000"/>
              </a:lnSpc>
              <a:spcBef>
                <a:spcPts val="0"/>
              </a:spcBef>
              <a:spcAft>
                <a:spcPts val="0"/>
              </a:spcAft>
              <a:buClr>
                <a:srgbClr val="000000"/>
              </a:buClr>
              <a:buSzPts val="1400"/>
              <a:buFont typeface="Arial"/>
              <a:buNone/>
            </a:pPr>
            <a:fld id="{00000000-1234-1234-1234-123412341234}" type="slidenum">
              <a:rPr lang="en-US"/>
              <a:t>5</a:t>
            </a:fld>
            <a:endParaRPr/>
          </a:p>
        </p:txBody>
      </p:sp>
      <p:sp>
        <p:nvSpPr>
          <p:cNvPr id="104" name="Google Shape;104;p7"/>
          <p:cNvSpPr txBox="1">
            <a:spLocks noGrp="1"/>
          </p:cNvSpPr>
          <p:nvPr>
            <p:ph type="title" idx="4294967295"/>
          </p:nvPr>
        </p:nvSpPr>
        <p:spPr>
          <a:xfrm>
            <a:off x="142950" y="77775"/>
            <a:ext cx="9342600" cy="452400"/>
          </a:xfrm>
          <a:prstGeom prst="rect">
            <a:avLst/>
          </a:prstGeom>
          <a:noFill/>
          <a:ln>
            <a:noFill/>
          </a:ln>
        </p:spPr>
        <p:txBody>
          <a:bodyPr spcFirstLastPara="1" wrap="square" lIns="0" tIns="28425" rIns="0" bIns="0" anchor="ctr" anchorCtr="0">
            <a:noAutofit/>
          </a:bodyPr>
          <a:lstStyle/>
          <a:p>
            <a:pPr marL="0" marR="0" lvl="0" indent="0" algn="ctr" rtl="0">
              <a:lnSpc>
                <a:spcPct val="93000"/>
              </a:lnSpc>
              <a:spcBef>
                <a:spcPts val="0"/>
              </a:spcBef>
              <a:spcAft>
                <a:spcPts val="0"/>
              </a:spcAft>
              <a:buClr>
                <a:srgbClr val="000000"/>
              </a:buClr>
              <a:buSzPts val="3200"/>
              <a:buFont typeface="Arial"/>
              <a:buNone/>
            </a:pPr>
            <a:r>
              <a:rPr lang="en-US" sz="2400"/>
              <a:t>Outline of this presentation</a:t>
            </a:r>
            <a:endParaRPr sz="2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DDE8CB"/>
            </a:gs>
            <a:gs pos="100000">
              <a:srgbClr val="FFD7D7"/>
            </a:gs>
          </a:gsLst>
          <a:lin ang="3600008" scaled="0"/>
        </a:gradFill>
        <a:effectLst/>
      </p:bgPr>
    </p:bg>
    <p:spTree>
      <p:nvGrpSpPr>
        <p:cNvPr id="1" name="Shape 108"/>
        <p:cNvGrpSpPr/>
        <p:nvPr/>
      </p:nvGrpSpPr>
      <p:grpSpPr>
        <a:xfrm>
          <a:off x="0" y="0"/>
          <a:ext cx="0" cy="0"/>
          <a:chOff x="0" y="0"/>
          <a:chExt cx="0" cy="0"/>
        </a:xfrm>
      </p:grpSpPr>
      <p:sp>
        <p:nvSpPr>
          <p:cNvPr id="109" name="Google Shape;109;p8"/>
          <p:cNvSpPr txBox="1">
            <a:spLocks noGrp="1"/>
          </p:cNvSpPr>
          <p:nvPr>
            <p:ph type="title" idx="4294967295"/>
          </p:nvPr>
        </p:nvSpPr>
        <p:spPr>
          <a:xfrm>
            <a:off x="457200" y="0"/>
            <a:ext cx="9028200" cy="686700"/>
          </a:xfrm>
          <a:prstGeom prst="rect">
            <a:avLst/>
          </a:prstGeom>
          <a:noFill/>
          <a:ln>
            <a:noFill/>
          </a:ln>
        </p:spPr>
        <p:txBody>
          <a:bodyPr spcFirstLastPara="1" wrap="square" lIns="0" tIns="28425" rIns="0" bIns="0" anchor="ctr" anchorCtr="0">
            <a:noAutofit/>
          </a:bodyPr>
          <a:lstStyle/>
          <a:p>
            <a:pPr marL="0" lvl="0" indent="0" algn="ctr" rtl="0">
              <a:lnSpc>
                <a:spcPct val="150000"/>
              </a:lnSpc>
              <a:spcBef>
                <a:spcPts val="0"/>
              </a:spcBef>
              <a:spcAft>
                <a:spcPts val="0"/>
              </a:spcAft>
              <a:buNone/>
            </a:pPr>
            <a:r>
              <a:rPr lang="en-US" sz="2400">
                <a:solidFill>
                  <a:schemeClr val="dk1"/>
                </a:solidFill>
              </a:rPr>
              <a:t>Earthquakes in my collection (1)</a:t>
            </a:r>
            <a:endParaRPr sz="2400"/>
          </a:p>
        </p:txBody>
      </p:sp>
      <p:sp>
        <p:nvSpPr>
          <p:cNvPr id="110" name="Google Shape;110;p8"/>
          <p:cNvSpPr txBox="1">
            <a:spLocks noGrp="1"/>
          </p:cNvSpPr>
          <p:nvPr>
            <p:ph type="sldNum" idx="12"/>
          </p:nvPr>
        </p:nvSpPr>
        <p:spPr>
          <a:xfrm>
            <a:off x="7224712" y="5164137"/>
            <a:ext cx="2305200" cy="347700"/>
          </a:xfrm>
          <a:prstGeom prst="rect">
            <a:avLst/>
          </a:prstGeom>
          <a:noFill/>
          <a:ln>
            <a:noFill/>
          </a:ln>
        </p:spPr>
        <p:txBody>
          <a:bodyPr spcFirstLastPara="1" wrap="square" lIns="0" tIns="0" rIns="0" bIns="0" anchor="t" anchorCtr="0">
            <a:noAutofit/>
          </a:bodyPr>
          <a:lstStyle/>
          <a:p>
            <a:pPr marL="0" lvl="0" indent="0" algn="r" rtl="0">
              <a:lnSpc>
                <a:spcPct val="93000"/>
              </a:lnSpc>
              <a:spcBef>
                <a:spcPts val="0"/>
              </a:spcBef>
              <a:spcAft>
                <a:spcPts val="0"/>
              </a:spcAft>
              <a:buClr>
                <a:srgbClr val="000000"/>
              </a:buClr>
              <a:buSzPts val="1400"/>
              <a:buFont typeface="Arial"/>
              <a:buNone/>
            </a:pPr>
            <a:fld id="{00000000-1234-1234-1234-123412341234}" type="slidenum">
              <a:rPr lang="en-US"/>
              <a:t>6</a:t>
            </a:fld>
            <a:endParaRPr/>
          </a:p>
        </p:txBody>
      </p:sp>
      <p:sp>
        <p:nvSpPr>
          <p:cNvPr id="111" name="Google Shape;111;p8"/>
          <p:cNvSpPr txBox="1"/>
          <p:nvPr/>
        </p:nvSpPr>
        <p:spPr>
          <a:xfrm>
            <a:off x="306950" y="565450"/>
            <a:ext cx="54930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Spreadsheet list</a:t>
            </a:r>
            <a:endParaRPr/>
          </a:p>
          <a:p>
            <a:pPr marL="457200" lvl="0" indent="0" algn="l" rtl="0">
              <a:spcBef>
                <a:spcPts val="0"/>
              </a:spcBef>
              <a:spcAft>
                <a:spcPts val="0"/>
              </a:spcAft>
              <a:buNone/>
            </a:pPr>
            <a:r>
              <a:rPr lang="en-US" u="sng">
                <a:solidFill>
                  <a:srgbClr val="2B00FE"/>
                </a:solidFill>
                <a:hlinkClick r:id="rId3">
                  <a:extLst>
                    <a:ext uri="{A12FA001-AC4F-418D-AE19-62706E023703}">
                      <ahyp:hlinkClr xmlns:ahyp="http://schemas.microsoft.com/office/drawing/2018/hyperlinkcolor" val="tx"/>
                    </a:ext>
                  </a:extLst>
                </a:hlinkClick>
              </a:rPr>
              <a:t>https://docs.google.com/spreadsheets/d/1TVzudKaRLIAihXQ28Ujs1_YhFEdWjDbuveGUsEq5v_E/edit?usp=sharing</a:t>
            </a:r>
            <a:endParaRPr>
              <a:solidFill>
                <a:srgbClr val="2B00FE"/>
              </a:solidFill>
            </a:endParaRPr>
          </a:p>
          <a:p>
            <a:pPr marL="0" lvl="0" indent="0" algn="l" rtl="0">
              <a:spcBef>
                <a:spcPts val="0"/>
              </a:spcBef>
              <a:spcAft>
                <a:spcPts val="0"/>
              </a:spcAft>
              <a:buNone/>
            </a:pPr>
            <a:endParaRPr/>
          </a:p>
          <a:p>
            <a:pPr marL="0" lvl="0" indent="0" algn="l" rtl="0">
              <a:spcBef>
                <a:spcPts val="0"/>
              </a:spcBef>
              <a:spcAft>
                <a:spcPts val="0"/>
              </a:spcAft>
              <a:buNone/>
            </a:pPr>
            <a:r>
              <a:rPr lang="en-US"/>
              <a:t>Flickr images</a:t>
            </a:r>
            <a:endParaRPr/>
          </a:p>
          <a:p>
            <a:pPr marL="457200" lvl="0" indent="0" algn="l" rtl="0">
              <a:spcBef>
                <a:spcPts val="0"/>
              </a:spcBef>
              <a:spcAft>
                <a:spcPts val="0"/>
              </a:spcAft>
              <a:buNone/>
            </a:pPr>
            <a:r>
              <a:rPr lang="en-US"/>
              <a:t>covers and postcards - </a:t>
            </a:r>
            <a:r>
              <a:rPr lang="en-US" u="sng">
                <a:solidFill>
                  <a:srgbClr val="2B00FE"/>
                </a:solidFill>
                <a:hlinkClick r:id="rId4">
                  <a:extLst>
                    <a:ext uri="{A12FA001-AC4F-418D-AE19-62706E023703}">
                      <ahyp:hlinkClr xmlns:ahyp="http://schemas.microsoft.com/office/drawing/2018/hyperlinkcolor" val="tx"/>
                    </a:ext>
                  </a:extLst>
                </a:hlinkClick>
              </a:rPr>
              <a:t>https://flic.kr/s/aHsmUGrr3p</a:t>
            </a:r>
            <a:endParaRPr>
              <a:solidFill>
                <a:srgbClr val="2B00FE"/>
              </a:solidFill>
            </a:endParaRPr>
          </a:p>
          <a:p>
            <a:pPr marL="457200" lvl="0" indent="0" algn="l" rtl="0">
              <a:spcBef>
                <a:spcPts val="0"/>
              </a:spcBef>
              <a:spcAft>
                <a:spcPts val="0"/>
              </a:spcAft>
              <a:buNone/>
            </a:pPr>
            <a:r>
              <a:rPr lang="en-US"/>
              <a:t>stamps - </a:t>
            </a:r>
            <a:r>
              <a:rPr lang="en-US" u="sng">
                <a:solidFill>
                  <a:srgbClr val="2B00FE"/>
                </a:solidFill>
                <a:hlinkClick r:id="rId5">
                  <a:extLst>
                    <a:ext uri="{A12FA001-AC4F-418D-AE19-62706E023703}">
                      <ahyp:hlinkClr xmlns:ahyp="http://schemas.microsoft.com/office/drawing/2018/hyperlinkcolor" val="tx"/>
                    </a:ext>
                  </a:extLst>
                </a:hlinkClick>
              </a:rPr>
              <a:t>https://flic.kr/s/aHBqjAneq4</a:t>
            </a:r>
            <a:endParaRPr>
              <a:solidFill>
                <a:srgbClr val="2B00FE"/>
              </a:solidFill>
            </a:endParaRPr>
          </a:p>
        </p:txBody>
      </p:sp>
      <p:pic>
        <p:nvPicPr>
          <p:cNvPr id="112" name="Google Shape;112;p8"/>
          <p:cNvPicPr preferRelativeResize="0"/>
          <p:nvPr/>
        </p:nvPicPr>
        <p:blipFill>
          <a:blip r:embed="rId6">
            <a:alphaModFix/>
          </a:blip>
          <a:stretch>
            <a:fillRect/>
          </a:stretch>
        </p:blipFill>
        <p:spPr>
          <a:xfrm>
            <a:off x="516219" y="2430686"/>
            <a:ext cx="4997384" cy="2925800"/>
          </a:xfrm>
          <a:prstGeom prst="rect">
            <a:avLst/>
          </a:prstGeom>
          <a:noFill/>
          <a:ln>
            <a:noFill/>
          </a:ln>
        </p:spPr>
      </p:pic>
      <p:pic>
        <p:nvPicPr>
          <p:cNvPr id="113" name="Google Shape;113;p8"/>
          <p:cNvPicPr preferRelativeResize="0"/>
          <p:nvPr/>
        </p:nvPicPr>
        <p:blipFill>
          <a:blip r:embed="rId7">
            <a:alphaModFix/>
          </a:blip>
          <a:stretch>
            <a:fillRect/>
          </a:stretch>
        </p:blipFill>
        <p:spPr>
          <a:xfrm>
            <a:off x="5839275" y="885275"/>
            <a:ext cx="3971100" cy="3899976"/>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DDE8CB"/>
            </a:gs>
            <a:gs pos="100000">
              <a:srgbClr val="FFD7D7"/>
            </a:gs>
          </a:gsLst>
          <a:lin ang="3600008" scaled="0"/>
        </a:gradFill>
        <a:effectLst/>
      </p:bgPr>
    </p:bg>
    <p:spTree>
      <p:nvGrpSpPr>
        <p:cNvPr id="1" name="Shape 117">
          <a:extLst>
            <a:ext uri="{FF2B5EF4-FFF2-40B4-BE49-F238E27FC236}">
              <a16:creationId xmlns:a16="http://schemas.microsoft.com/office/drawing/2014/main" id="{C8E9CA13-37E9-1FF1-1CCE-FBE6AD81564C}"/>
            </a:ext>
          </a:extLst>
        </p:cNvPr>
        <p:cNvGrpSpPr/>
        <p:nvPr/>
      </p:nvGrpSpPr>
      <p:grpSpPr>
        <a:xfrm>
          <a:off x="0" y="0"/>
          <a:ext cx="0" cy="0"/>
          <a:chOff x="0" y="0"/>
          <a:chExt cx="0" cy="0"/>
        </a:xfrm>
      </p:grpSpPr>
      <p:sp>
        <p:nvSpPr>
          <p:cNvPr id="118" name="Google Shape;118;p9">
            <a:extLst>
              <a:ext uri="{FF2B5EF4-FFF2-40B4-BE49-F238E27FC236}">
                <a16:creationId xmlns:a16="http://schemas.microsoft.com/office/drawing/2014/main" id="{85F02285-F0F2-406C-DE75-66D5E733A1D0}"/>
              </a:ext>
            </a:extLst>
          </p:cNvPr>
          <p:cNvSpPr txBox="1">
            <a:spLocks noGrp="1"/>
          </p:cNvSpPr>
          <p:nvPr>
            <p:ph type="title" idx="4294967295"/>
          </p:nvPr>
        </p:nvSpPr>
        <p:spPr>
          <a:xfrm>
            <a:off x="424875" y="40400"/>
            <a:ext cx="9028200" cy="694500"/>
          </a:xfrm>
          <a:prstGeom prst="rect">
            <a:avLst/>
          </a:prstGeom>
          <a:noFill/>
          <a:ln>
            <a:noFill/>
          </a:ln>
        </p:spPr>
        <p:txBody>
          <a:bodyPr spcFirstLastPara="1" wrap="square" lIns="0" tIns="28425" rIns="0" bIns="0" anchor="ctr" anchorCtr="0">
            <a:noAutofit/>
          </a:bodyPr>
          <a:lstStyle/>
          <a:p>
            <a:pPr marL="0" marR="0" lvl="0" indent="0" algn="ctr" rtl="0">
              <a:lnSpc>
                <a:spcPct val="93000"/>
              </a:lnSpc>
              <a:spcBef>
                <a:spcPts val="0"/>
              </a:spcBef>
              <a:spcAft>
                <a:spcPts val="0"/>
              </a:spcAft>
              <a:buClr>
                <a:srgbClr val="000000"/>
              </a:buClr>
              <a:buSzPts val="3200"/>
              <a:buFont typeface="Arial"/>
              <a:buNone/>
            </a:pPr>
            <a:r>
              <a:rPr lang="en-US" sz="2400"/>
              <a:t>Earthquakes in my collection (2)</a:t>
            </a:r>
            <a:endParaRPr sz="2000"/>
          </a:p>
        </p:txBody>
      </p:sp>
      <p:sp>
        <p:nvSpPr>
          <p:cNvPr id="119" name="Google Shape;119;p9">
            <a:extLst>
              <a:ext uri="{FF2B5EF4-FFF2-40B4-BE49-F238E27FC236}">
                <a16:creationId xmlns:a16="http://schemas.microsoft.com/office/drawing/2014/main" id="{0242EA91-AA22-43DA-5517-D0508A87090D}"/>
              </a:ext>
            </a:extLst>
          </p:cNvPr>
          <p:cNvSpPr txBox="1">
            <a:spLocks noGrp="1"/>
          </p:cNvSpPr>
          <p:nvPr>
            <p:ph type="sldNum" idx="12"/>
          </p:nvPr>
        </p:nvSpPr>
        <p:spPr>
          <a:xfrm>
            <a:off x="7224712" y="5164137"/>
            <a:ext cx="2305200" cy="347700"/>
          </a:xfrm>
          <a:prstGeom prst="rect">
            <a:avLst/>
          </a:prstGeom>
          <a:noFill/>
          <a:ln>
            <a:noFill/>
          </a:ln>
        </p:spPr>
        <p:txBody>
          <a:bodyPr spcFirstLastPara="1" wrap="square" lIns="0" tIns="0" rIns="0" bIns="0" anchor="t" anchorCtr="0">
            <a:noAutofit/>
          </a:bodyPr>
          <a:lstStyle/>
          <a:p>
            <a:pPr marL="0" lvl="0" indent="0" algn="r" rtl="0">
              <a:lnSpc>
                <a:spcPct val="93000"/>
              </a:lnSpc>
              <a:spcBef>
                <a:spcPts val="0"/>
              </a:spcBef>
              <a:spcAft>
                <a:spcPts val="0"/>
              </a:spcAft>
              <a:buClr>
                <a:srgbClr val="000000"/>
              </a:buClr>
              <a:buSzPts val="1400"/>
              <a:buFont typeface="Arial"/>
              <a:buNone/>
            </a:pPr>
            <a:fld id="{00000000-1234-1234-1234-123412341234}" type="slidenum">
              <a:rPr lang="en-US"/>
              <a:t>7</a:t>
            </a:fld>
            <a:endParaRPr/>
          </a:p>
        </p:txBody>
      </p:sp>
      <p:sp>
        <p:nvSpPr>
          <p:cNvPr id="121" name="Google Shape;121;p9">
            <a:extLst>
              <a:ext uri="{FF2B5EF4-FFF2-40B4-BE49-F238E27FC236}">
                <a16:creationId xmlns:a16="http://schemas.microsoft.com/office/drawing/2014/main" id="{F90E6056-6C8D-832E-4DDB-600D1999DCA3}"/>
              </a:ext>
            </a:extLst>
          </p:cNvPr>
          <p:cNvSpPr txBox="1"/>
          <p:nvPr/>
        </p:nvSpPr>
        <p:spPr>
          <a:xfrm>
            <a:off x="899875" y="655438"/>
            <a:ext cx="4891800" cy="442200"/>
          </a:xfrm>
          <a:prstGeom prst="rect">
            <a:avLst/>
          </a:prstGeom>
          <a:noFill/>
          <a:ln>
            <a:noFill/>
          </a:ln>
        </p:spPr>
        <p:txBody>
          <a:bodyPr spcFirstLastPara="1" wrap="square" lIns="91425" tIns="91425" rIns="91425" bIns="91425" anchor="t" anchorCtr="0">
            <a:spAutoFit/>
          </a:bodyPr>
          <a:lstStyle/>
          <a:p>
            <a:pPr marL="0" lvl="0" indent="0" algn="ctr" rtl="0">
              <a:lnSpc>
                <a:spcPct val="93000"/>
              </a:lnSpc>
              <a:spcBef>
                <a:spcPts val="0"/>
              </a:spcBef>
              <a:spcAft>
                <a:spcPts val="0"/>
              </a:spcAft>
              <a:buNone/>
            </a:pPr>
            <a:r>
              <a:rPr lang="en-US" sz="1800">
                <a:solidFill>
                  <a:schemeClr val="dk1"/>
                </a:solidFill>
              </a:rPr>
              <a:t>U.S. earthquakes with &gt;10 Fatalities</a:t>
            </a:r>
            <a:endParaRPr sz="3200"/>
          </a:p>
        </p:txBody>
      </p:sp>
      <p:sp>
        <p:nvSpPr>
          <p:cNvPr id="2" name="TextBox 1">
            <a:extLst>
              <a:ext uri="{FF2B5EF4-FFF2-40B4-BE49-F238E27FC236}">
                <a16:creationId xmlns:a16="http://schemas.microsoft.com/office/drawing/2014/main" id="{42AED0B1-A0A9-1863-A57F-6E6F55E1D212}"/>
              </a:ext>
            </a:extLst>
          </p:cNvPr>
          <p:cNvSpPr txBox="1"/>
          <p:nvPr/>
        </p:nvSpPr>
        <p:spPr>
          <a:xfrm>
            <a:off x="635140" y="4986973"/>
            <a:ext cx="598591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rPr>
              <a:t>Red </a:t>
            </a:r>
            <a:r>
              <a:rPr lang="en-US"/>
              <a:t>- events not represented in my collection</a:t>
            </a:r>
          </a:p>
          <a:p>
            <a:r>
              <a:rPr lang="en-US">
                <a:solidFill>
                  <a:srgbClr val="0000FF"/>
                </a:solidFill>
              </a:rPr>
              <a:t>Blue </a:t>
            </a:r>
            <a:r>
              <a:rPr lang="en-US"/>
              <a:t>- shown in this presentation</a:t>
            </a:r>
            <a:r>
              <a:rPr lang="en-US">
                <a:solidFill>
                  <a:srgbClr val="FF0000"/>
                </a:solidFill>
              </a:rPr>
              <a:t> </a:t>
            </a:r>
            <a:endParaRPr lang="en-US"/>
          </a:p>
        </p:txBody>
      </p:sp>
      <p:pic>
        <p:nvPicPr>
          <p:cNvPr id="3" name="Picture 2">
            <a:extLst>
              <a:ext uri="{FF2B5EF4-FFF2-40B4-BE49-F238E27FC236}">
                <a16:creationId xmlns:a16="http://schemas.microsoft.com/office/drawing/2014/main" id="{535722F2-4F3A-4279-80A0-19D271B369CA}"/>
              </a:ext>
            </a:extLst>
          </p:cNvPr>
          <p:cNvPicPr>
            <a:picLocks noChangeAspect="1"/>
          </p:cNvPicPr>
          <p:nvPr/>
        </p:nvPicPr>
        <p:blipFill>
          <a:blip r:embed="rId3"/>
          <a:stretch>
            <a:fillRect/>
          </a:stretch>
        </p:blipFill>
        <p:spPr>
          <a:xfrm>
            <a:off x="211525" y="1096943"/>
            <a:ext cx="9657158" cy="3813721"/>
          </a:xfrm>
          <a:prstGeom prst="rect">
            <a:avLst/>
          </a:prstGeom>
        </p:spPr>
      </p:pic>
    </p:spTree>
    <p:extLst>
      <p:ext uri="{BB962C8B-B14F-4D97-AF65-F5344CB8AC3E}">
        <p14:creationId xmlns:p14="http://schemas.microsoft.com/office/powerpoint/2010/main" val="3795279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DDE8CB"/>
            </a:gs>
            <a:gs pos="100000">
              <a:srgbClr val="FFD7D7"/>
            </a:gs>
          </a:gsLst>
          <a:lin ang="3600008" scaled="0"/>
        </a:gradFill>
        <a:effectLst/>
      </p:bgPr>
    </p:bg>
    <p:spTree>
      <p:nvGrpSpPr>
        <p:cNvPr id="1" name="Shape 126"/>
        <p:cNvGrpSpPr/>
        <p:nvPr/>
      </p:nvGrpSpPr>
      <p:grpSpPr>
        <a:xfrm>
          <a:off x="0" y="0"/>
          <a:ext cx="0" cy="0"/>
          <a:chOff x="0" y="0"/>
          <a:chExt cx="0" cy="0"/>
        </a:xfrm>
      </p:grpSpPr>
      <p:sp>
        <p:nvSpPr>
          <p:cNvPr id="127" name="Google Shape;127;p10"/>
          <p:cNvSpPr txBox="1">
            <a:spLocks noGrp="1"/>
          </p:cNvSpPr>
          <p:nvPr>
            <p:ph type="title" idx="4294967295"/>
          </p:nvPr>
        </p:nvSpPr>
        <p:spPr>
          <a:xfrm>
            <a:off x="441050" y="113100"/>
            <a:ext cx="9028200" cy="549300"/>
          </a:xfrm>
          <a:prstGeom prst="rect">
            <a:avLst/>
          </a:prstGeom>
          <a:noFill/>
          <a:ln>
            <a:noFill/>
          </a:ln>
        </p:spPr>
        <p:txBody>
          <a:bodyPr spcFirstLastPara="1" wrap="square" lIns="0" tIns="28425" rIns="0" bIns="0" anchor="ctr" anchorCtr="0">
            <a:noAutofit/>
          </a:bodyPr>
          <a:lstStyle/>
          <a:p>
            <a:pPr marL="0" marR="0" lvl="0" indent="0" algn="ctr" rtl="0">
              <a:lnSpc>
                <a:spcPct val="93000"/>
              </a:lnSpc>
              <a:spcBef>
                <a:spcPts val="0"/>
              </a:spcBef>
              <a:spcAft>
                <a:spcPts val="0"/>
              </a:spcAft>
              <a:buClr>
                <a:srgbClr val="000000"/>
              </a:buClr>
              <a:buSzPts val="3200"/>
              <a:buFont typeface="Arial"/>
              <a:buNone/>
            </a:pPr>
            <a:r>
              <a:rPr lang="en-US" sz="2400"/>
              <a:t>Earthquake stamps (1) - U.S. stamps (not)</a:t>
            </a:r>
            <a:endParaRPr sz="2400"/>
          </a:p>
        </p:txBody>
      </p:sp>
      <p:sp>
        <p:nvSpPr>
          <p:cNvPr id="128" name="Google Shape;128;p10"/>
          <p:cNvSpPr txBox="1">
            <a:spLocks noGrp="1"/>
          </p:cNvSpPr>
          <p:nvPr>
            <p:ph type="sldNum" idx="12"/>
          </p:nvPr>
        </p:nvSpPr>
        <p:spPr>
          <a:xfrm>
            <a:off x="7224712" y="5164137"/>
            <a:ext cx="2305200" cy="347700"/>
          </a:xfrm>
          <a:prstGeom prst="rect">
            <a:avLst/>
          </a:prstGeom>
          <a:noFill/>
          <a:ln>
            <a:noFill/>
          </a:ln>
        </p:spPr>
        <p:txBody>
          <a:bodyPr spcFirstLastPara="1" wrap="square" lIns="0" tIns="0" rIns="0" bIns="0" anchor="t" anchorCtr="0">
            <a:noAutofit/>
          </a:bodyPr>
          <a:lstStyle/>
          <a:p>
            <a:pPr marL="0" lvl="0" indent="0" algn="r" rtl="0">
              <a:lnSpc>
                <a:spcPct val="93000"/>
              </a:lnSpc>
              <a:spcBef>
                <a:spcPts val="0"/>
              </a:spcBef>
              <a:spcAft>
                <a:spcPts val="0"/>
              </a:spcAft>
              <a:buClr>
                <a:srgbClr val="000000"/>
              </a:buClr>
              <a:buSzPts val="1400"/>
              <a:buFont typeface="Arial"/>
              <a:buNone/>
            </a:pPr>
            <a:fld id="{00000000-1234-1234-1234-123412341234}" type="slidenum">
              <a:rPr lang="en-US"/>
              <a:t>8</a:t>
            </a:fld>
            <a:endParaRPr/>
          </a:p>
        </p:txBody>
      </p:sp>
      <p:sp>
        <p:nvSpPr>
          <p:cNvPr id="129" name="Google Shape;129;p10"/>
          <p:cNvSpPr txBox="1"/>
          <p:nvPr/>
        </p:nvSpPr>
        <p:spPr>
          <a:xfrm>
            <a:off x="207700" y="1094050"/>
            <a:ext cx="4543500" cy="3168600"/>
          </a:xfrm>
          <a:prstGeom prst="rect">
            <a:avLst/>
          </a:prstGeom>
          <a:noFill/>
          <a:ln>
            <a:noFill/>
          </a:ln>
        </p:spPr>
        <p:txBody>
          <a:bodyPr spcFirstLastPara="1" wrap="square" lIns="91425" tIns="91425" rIns="91425" bIns="91425" anchor="b" anchorCtr="0">
            <a:noAutofit/>
          </a:bodyPr>
          <a:lstStyle/>
          <a:p>
            <a:pPr marL="0" lvl="0" indent="0" algn="l" rtl="0">
              <a:lnSpc>
                <a:spcPct val="150000"/>
              </a:lnSpc>
              <a:spcBef>
                <a:spcPts val="0"/>
              </a:spcBef>
              <a:spcAft>
                <a:spcPts val="0"/>
              </a:spcAft>
              <a:buNone/>
            </a:pPr>
            <a:r>
              <a:rPr lang="en-US">
                <a:solidFill>
                  <a:schemeClr val="dk1"/>
                </a:solidFill>
              </a:rPr>
              <a:t>No postage stamps</a:t>
            </a:r>
            <a:endParaRPr>
              <a:solidFill>
                <a:schemeClr val="dk1"/>
              </a:solidFill>
            </a:endParaRPr>
          </a:p>
          <a:p>
            <a:pPr marL="0" lvl="0" indent="0" algn="l" rtl="0">
              <a:spcBef>
                <a:spcPts val="0"/>
              </a:spcBef>
              <a:spcAft>
                <a:spcPts val="0"/>
              </a:spcAft>
              <a:buNone/>
            </a:pPr>
            <a:r>
              <a:rPr lang="en-US"/>
              <a:t>Citizens Stamp Advisory Committee</a:t>
            </a:r>
            <a:endParaRPr/>
          </a:p>
          <a:p>
            <a:pPr marL="0" lvl="0" indent="0" algn="l" rtl="0">
              <a:spcBef>
                <a:spcPts val="0"/>
              </a:spcBef>
              <a:spcAft>
                <a:spcPts val="0"/>
              </a:spcAft>
              <a:buNone/>
            </a:pPr>
            <a:r>
              <a:rPr lang="en-US"/>
              <a:t>2019 criteria for stamps</a:t>
            </a:r>
            <a:endParaRPr/>
          </a:p>
          <a:p>
            <a:pPr marL="0" lvl="0" indent="0" algn="l" rtl="0">
              <a:spcBef>
                <a:spcPts val="0"/>
              </a:spcBef>
              <a:spcAft>
                <a:spcPts val="0"/>
              </a:spcAft>
              <a:buNone/>
            </a:pPr>
            <a:r>
              <a:rPr lang="en-US" u="sng">
                <a:solidFill>
                  <a:srgbClr val="0000FF"/>
                </a:solidFill>
                <a:hlinkClick r:id="rId3">
                  <a:extLst>
                    <a:ext uri="{A12FA001-AC4F-418D-AE19-62706E023703}">
                      <ahyp:hlinkClr xmlns:ahyp="http://schemas.microsoft.com/office/drawing/2018/hyperlinkcolor" val="tx"/>
                    </a:ext>
                  </a:extLst>
                </a:hlinkClick>
              </a:rPr>
              <a:t>https://about.usps.com/who/csac/#criteria</a:t>
            </a:r>
            <a:endParaRPr>
              <a:solidFill>
                <a:srgbClr val="0000FF"/>
              </a:solidFill>
            </a:endParaRPr>
          </a:p>
          <a:p>
            <a:pPr marL="0" lvl="0" indent="0" algn="l" rtl="0">
              <a:spcBef>
                <a:spcPts val="0"/>
              </a:spcBef>
              <a:spcAft>
                <a:spcPts val="0"/>
              </a:spcAft>
              <a:buNone/>
            </a:pPr>
            <a:endParaRPr>
              <a:solidFill>
                <a:srgbClr val="0000FF"/>
              </a:solidFill>
            </a:endParaRPr>
          </a:p>
          <a:p>
            <a:pPr marL="0" lvl="0" indent="0" algn="l" rtl="0">
              <a:spcBef>
                <a:spcPts val="0"/>
              </a:spcBef>
              <a:spcAft>
                <a:spcPts val="0"/>
              </a:spcAft>
              <a:buNone/>
            </a:pPr>
            <a:r>
              <a:rPr lang="en-US">
                <a:solidFill>
                  <a:schemeClr val="dk1"/>
                </a:solidFill>
              </a:rPr>
              <a:t>“The stamp program commemorates positive contributions to American life, history, culture and environment; therefore, </a:t>
            </a:r>
            <a:r>
              <a:rPr lang="en-US" i="1">
                <a:solidFill>
                  <a:srgbClr val="FF0000"/>
                </a:solidFill>
              </a:rPr>
              <a:t>negative occurrences and disasters will not be commemorated on U.S. postage stamps </a:t>
            </a:r>
            <a:r>
              <a:rPr lang="en-US">
                <a:solidFill>
                  <a:schemeClr val="dk1"/>
                </a:solidFill>
              </a:rPr>
              <a:t>or stationery.”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A few cinderellas (labels, not for postage)</a:t>
            </a:r>
            <a:endParaRPr>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p:txBody>
      </p:sp>
      <p:pic>
        <p:nvPicPr>
          <p:cNvPr id="130" name="Google Shape;130;p10"/>
          <p:cNvPicPr preferRelativeResize="0"/>
          <p:nvPr/>
        </p:nvPicPr>
        <p:blipFill>
          <a:blip r:embed="rId4">
            <a:alphaModFix/>
          </a:blip>
          <a:stretch>
            <a:fillRect/>
          </a:stretch>
        </p:blipFill>
        <p:spPr>
          <a:xfrm>
            <a:off x="5091650" y="822875"/>
            <a:ext cx="2051725" cy="2198525"/>
          </a:xfrm>
          <a:prstGeom prst="rect">
            <a:avLst/>
          </a:prstGeom>
          <a:noFill/>
          <a:ln>
            <a:noFill/>
          </a:ln>
        </p:spPr>
      </p:pic>
      <p:sp>
        <p:nvSpPr>
          <p:cNvPr id="131" name="Google Shape;131;p10"/>
          <p:cNvSpPr txBox="1"/>
          <p:nvPr/>
        </p:nvSpPr>
        <p:spPr>
          <a:xfrm>
            <a:off x="7360550" y="822863"/>
            <a:ext cx="24492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rPr>
              <a:t>“Help San Francisco; send money; David R. Forgan, First National Bank, Chicago, treasurer, Chicago Commercial Association" and author of The Golfer’s Creed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SF001 in my collection</a:t>
            </a:r>
            <a:endParaRPr>
              <a:solidFill>
                <a:schemeClr val="dk1"/>
              </a:solidFill>
            </a:endParaRPr>
          </a:p>
        </p:txBody>
      </p:sp>
      <p:pic>
        <p:nvPicPr>
          <p:cNvPr id="132" name="Google Shape;132;p10"/>
          <p:cNvPicPr preferRelativeResize="0"/>
          <p:nvPr/>
        </p:nvPicPr>
        <p:blipFill>
          <a:blip r:embed="rId5">
            <a:alphaModFix/>
          </a:blip>
          <a:stretch>
            <a:fillRect/>
          </a:stretch>
        </p:blipFill>
        <p:spPr>
          <a:xfrm>
            <a:off x="4786850" y="3181878"/>
            <a:ext cx="2722449" cy="2263100"/>
          </a:xfrm>
          <a:prstGeom prst="rect">
            <a:avLst/>
          </a:prstGeom>
          <a:noFill/>
          <a:ln>
            <a:noFill/>
          </a:ln>
        </p:spPr>
      </p:pic>
      <p:sp>
        <p:nvSpPr>
          <p:cNvPr id="133" name="Google Shape;133;p10"/>
          <p:cNvSpPr txBox="1"/>
          <p:nvPr/>
        </p:nvSpPr>
        <p:spPr>
          <a:xfrm>
            <a:off x="7686650" y="3315075"/>
            <a:ext cx="21231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The show theme for WESTPEX 2006 was commemorating the 100th anniversary of the 1906 San Francisco earthquake.</a:t>
            </a:r>
            <a:endParaRPr/>
          </a:p>
          <a:p>
            <a:pPr marL="0" lvl="0" indent="0" algn="l" rtl="0">
              <a:spcBef>
                <a:spcPts val="0"/>
              </a:spcBef>
              <a:spcAft>
                <a:spcPts val="0"/>
              </a:spcAft>
              <a:buNone/>
            </a:pPr>
            <a:endParaRPr/>
          </a:p>
          <a:p>
            <a:pPr marL="0" lvl="0" indent="0" algn="l" rtl="0">
              <a:spcBef>
                <a:spcPts val="0"/>
              </a:spcBef>
              <a:spcAft>
                <a:spcPts val="0"/>
              </a:spcAft>
              <a:buNone/>
            </a:pPr>
            <a:r>
              <a:rPr lang="en-US"/>
              <a:t>SF011 in my collection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DDE8CB"/>
            </a:gs>
            <a:gs pos="100000">
              <a:srgbClr val="FFD7D7"/>
            </a:gs>
          </a:gsLst>
          <a:lin ang="3600008" scaled="0"/>
        </a:gradFill>
        <a:effectLst/>
      </p:bgPr>
    </p:bg>
    <p:spTree>
      <p:nvGrpSpPr>
        <p:cNvPr id="1" name="Shape 137"/>
        <p:cNvGrpSpPr/>
        <p:nvPr/>
      </p:nvGrpSpPr>
      <p:grpSpPr>
        <a:xfrm>
          <a:off x="0" y="0"/>
          <a:ext cx="0" cy="0"/>
          <a:chOff x="0" y="0"/>
          <a:chExt cx="0" cy="0"/>
        </a:xfrm>
      </p:grpSpPr>
      <p:sp>
        <p:nvSpPr>
          <p:cNvPr id="138" name="Google Shape;138;p11"/>
          <p:cNvSpPr txBox="1">
            <a:spLocks noGrp="1"/>
          </p:cNvSpPr>
          <p:nvPr>
            <p:ph type="title" idx="4294967295"/>
          </p:nvPr>
        </p:nvSpPr>
        <p:spPr>
          <a:xfrm>
            <a:off x="143875" y="0"/>
            <a:ext cx="9788100" cy="561900"/>
          </a:xfrm>
          <a:prstGeom prst="rect">
            <a:avLst/>
          </a:prstGeom>
          <a:noFill/>
          <a:ln>
            <a:noFill/>
          </a:ln>
        </p:spPr>
        <p:txBody>
          <a:bodyPr spcFirstLastPara="1" wrap="square" lIns="0" tIns="28425" rIns="0" bIns="0" anchor="ctr" anchorCtr="0">
            <a:noAutofit/>
          </a:bodyPr>
          <a:lstStyle/>
          <a:p>
            <a:pPr marL="0" marR="0" lvl="0" indent="0" algn="ctr" rtl="0">
              <a:lnSpc>
                <a:spcPct val="93000"/>
              </a:lnSpc>
              <a:spcBef>
                <a:spcPts val="0"/>
              </a:spcBef>
              <a:spcAft>
                <a:spcPts val="0"/>
              </a:spcAft>
              <a:buClr>
                <a:srgbClr val="000000"/>
              </a:buClr>
              <a:buSzPts val="3200"/>
              <a:buFont typeface="Arial"/>
              <a:buNone/>
            </a:pPr>
            <a:r>
              <a:rPr lang="en-US" sz="2400">
                <a:solidFill>
                  <a:schemeClr val="dk1"/>
                </a:solidFill>
              </a:rPr>
              <a:t>Earthquake stamps (3) - Central America, Caribbean</a:t>
            </a:r>
            <a:endParaRPr sz="2400"/>
          </a:p>
        </p:txBody>
      </p:sp>
      <p:sp>
        <p:nvSpPr>
          <p:cNvPr id="139" name="Google Shape;139;p11"/>
          <p:cNvSpPr txBox="1">
            <a:spLocks noGrp="1"/>
          </p:cNvSpPr>
          <p:nvPr>
            <p:ph type="sldNum" idx="12"/>
          </p:nvPr>
        </p:nvSpPr>
        <p:spPr>
          <a:xfrm>
            <a:off x="7224712" y="5164137"/>
            <a:ext cx="2305200" cy="347700"/>
          </a:xfrm>
          <a:prstGeom prst="rect">
            <a:avLst/>
          </a:prstGeom>
          <a:noFill/>
          <a:ln>
            <a:noFill/>
          </a:ln>
        </p:spPr>
        <p:txBody>
          <a:bodyPr spcFirstLastPara="1" wrap="square" lIns="0" tIns="0" rIns="0" bIns="0" anchor="t" anchorCtr="0">
            <a:noAutofit/>
          </a:bodyPr>
          <a:lstStyle/>
          <a:p>
            <a:pPr marL="0" lvl="0" indent="0" algn="r" rtl="0">
              <a:lnSpc>
                <a:spcPct val="93000"/>
              </a:lnSpc>
              <a:spcBef>
                <a:spcPts val="0"/>
              </a:spcBef>
              <a:spcAft>
                <a:spcPts val="0"/>
              </a:spcAft>
              <a:buClr>
                <a:srgbClr val="000000"/>
              </a:buClr>
              <a:buSzPts val="1400"/>
              <a:buFont typeface="Arial"/>
              <a:buNone/>
            </a:pPr>
            <a:fld id="{00000000-1234-1234-1234-123412341234}" type="slidenum">
              <a:rPr lang="en-US"/>
              <a:t>9</a:t>
            </a:fld>
            <a:endParaRPr/>
          </a:p>
        </p:txBody>
      </p:sp>
      <p:pic>
        <p:nvPicPr>
          <p:cNvPr id="140" name="Google Shape;140;p11"/>
          <p:cNvPicPr preferRelativeResize="0"/>
          <p:nvPr/>
        </p:nvPicPr>
        <p:blipFill>
          <a:blip r:embed="rId3">
            <a:alphaModFix/>
          </a:blip>
          <a:stretch>
            <a:fillRect/>
          </a:stretch>
        </p:blipFill>
        <p:spPr>
          <a:xfrm>
            <a:off x="7174525" y="2293348"/>
            <a:ext cx="1566000" cy="2271301"/>
          </a:xfrm>
          <a:prstGeom prst="rect">
            <a:avLst/>
          </a:prstGeom>
          <a:noFill/>
          <a:ln>
            <a:noFill/>
          </a:ln>
        </p:spPr>
      </p:pic>
      <p:pic>
        <p:nvPicPr>
          <p:cNvPr id="141" name="Google Shape;141;p11"/>
          <p:cNvPicPr preferRelativeResize="0"/>
          <p:nvPr/>
        </p:nvPicPr>
        <p:blipFill>
          <a:blip r:embed="rId4">
            <a:alphaModFix/>
          </a:blip>
          <a:stretch>
            <a:fillRect/>
          </a:stretch>
        </p:blipFill>
        <p:spPr>
          <a:xfrm>
            <a:off x="812777" y="598138"/>
            <a:ext cx="1565998" cy="1849075"/>
          </a:xfrm>
          <a:prstGeom prst="rect">
            <a:avLst/>
          </a:prstGeom>
          <a:noFill/>
          <a:ln>
            <a:noFill/>
          </a:ln>
        </p:spPr>
      </p:pic>
      <p:pic>
        <p:nvPicPr>
          <p:cNvPr id="142" name="Google Shape;142;p11"/>
          <p:cNvPicPr preferRelativeResize="0"/>
          <p:nvPr/>
        </p:nvPicPr>
        <p:blipFill>
          <a:blip r:embed="rId5">
            <a:alphaModFix/>
          </a:blip>
          <a:stretch>
            <a:fillRect/>
          </a:stretch>
        </p:blipFill>
        <p:spPr>
          <a:xfrm>
            <a:off x="3982162" y="597733"/>
            <a:ext cx="1566000" cy="1787701"/>
          </a:xfrm>
          <a:prstGeom prst="rect">
            <a:avLst/>
          </a:prstGeom>
          <a:noFill/>
          <a:ln>
            <a:noFill/>
          </a:ln>
        </p:spPr>
      </p:pic>
      <p:sp>
        <p:nvSpPr>
          <p:cNvPr id="143" name="Google Shape;143;p11"/>
          <p:cNvSpPr txBox="1"/>
          <p:nvPr/>
        </p:nvSpPr>
        <p:spPr>
          <a:xfrm>
            <a:off x="2709125" y="4660886"/>
            <a:ext cx="46176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a:t>Marshall Islands 627k (1997) </a:t>
            </a:r>
            <a:endParaRPr sz="1200"/>
          </a:p>
          <a:p>
            <a:pPr marL="0" lvl="0" indent="0" algn="ctr" rtl="0">
              <a:spcBef>
                <a:spcPts val="0"/>
              </a:spcBef>
              <a:spcAft>
                <a:spcPts val="0"/>
              </a:spcAft>
              <a:buNone/>
            </a:pPr>
            <a:r>
              <a:rPr lang="en-US" sz="1200"/>
              <a:t>20th Century, </a:t>
            </a:r>
            <a:r>
              <a:rPr lang="en-US" sz="1200">
                <a:solidFill>
                  <a:schemeClr val="dk1"/>
                </a:solidFill>
              </a:rPr>
              <a:t>1900-1909</a:t>
            </a:r>
            <a:endParaRPr sz="1200">
              <a:solidFill>
                <a:schemeClr val="dk1"/>
              </a:solidFill>
            </a:endParaRPr>
          </a:p>
          <a:p>
            <a:pPr marL="0" lvl="0" indent="0" algn="ctr" rtl="0">
              <a:spcBef>
                <a:spcPts val="0"/>
              </a:spcBef>
              <a:spcAft>
                <a:spcPts val="0"/>
              </a:spcAft>
              <a:buNone/>
            </a:pPr>
            <a:r>
              <a:rPr lang="en-US" sz="1200"/>
              <a:t>Mankind at the Mercy of Nature</a:t>
            </a:r>
            <a:endParaRPr sz="1200"/>
          </a:p>
          <a:p>
            <a:pPr marL="0" lvl="0" indent="0" algn="ctr" rtl="0">
              <a:spcBef>
                <a:spcPts val="0"/>
              </a:spcBef>
              <a:spcAft>
                <a:spcPts val="0"/>
              </a:spcAft>
              <a:buNone/>
            </a:pPr>
            <a:r>
              <a:rPr lang="en-US" sz="1200"/>
              <a:t>San Francisco (1906)</a:t>
            </a:r>
            <a:endParaRPr sz="1200"/>
          </a:p>
        </p:txBody>
      </p:sp>
      <p:sp>
        <p:nvSpPr>
          <p:cNvPr id="144" name="Google Shape;144;p11"/>
          <p:cNvSpPr txBox="1"/>
          <p:nvPr/>
        </p:nvSpPr>
        <p:spPr>
          <a:xfrm>
            <a:off x="3045450" y="2421250"/>
            <a:ext cx="38514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a:t>Nicaragua C447 (1960), airmail, overprinted</a:t>
            </a:r>
            <a:endParaRPr sz="1200"/>
          </a:p>
          <a:p>
            <a:pPr marL="0" lvl="0" indent="0" algn="ctr" rtl="0">
              <a:spcBef>
                <a:spcPts val="0"/>
              </a:spcBef>
              <a:spcAft>
                <a:spcPts val="0"/>
              </a:spcAft>
              <a:buNone/>
            </a:pPr>
            <a:r>
              <a:rPr lang="en-US" sz="1200"/>
              <a:t>Red Cross aid for victims in Chile (1960)</a:t>
            </a:r>
            <a:endParaRPr sz="1200"/>
          </a:p>
        </p:txBody>
      </p:sp>
      <p:sp>
        <p:nvSpPr>
          <p:cNvPr id="145" name="Google Shape;145;p11"/>
          <p:cNvSpPr txBox="1"/>
          <p:nvPr/>
        </p:nvSpPr>
        <p:spPr>
          <a:xfrm>
            <a:off x="6441000" y="4638600"/>
            <a:ext cx="30204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t>Nicaragua 2247 (1998), </a:t>
            </a:r>
            <a:r>
              <a:rPr lang="en-US" err="1"/>
              <a:t>souv</a:t>
            </a:r>
            <a:r>
              <a:rPr lang="en-US"/>
              <a:t>. sheet</a:t>
            </a:r>
            <a:endParaRPr/>
          </a:p>
          <a:p>
            <a:pPr marL="0" lvl="0" indent="0" algn="ctr" rtl="0">
              <a:spcBef>
                <a:spcPts val="0"/>
              </a:spcBef>
              <a:spcAft>
                <a:spcPts val="0"/>
              </a:spcAft>
              <a:buNone/>
            </a:pPr>
            <a:r>
              <a:rPr lang="en-US"/>
              <a:t>25th </a:t>
            </a:r>
            <a:r>
              <a:rPr lang="en-US" err="1"/>
              <a:t>anniv</a:t>
            </a:r>
            <a:r>
              <a:rPr lang="en-US"/>
              <a:t>. Managua (1972)</a:t>
            </a:r>
            <a:endParaRPr/>
          </a:p>
        </p:txBody>
      </p:sp>
      <p:sp>
        <p:nvSpPr>
          <p:cNvPr id="146" name="Google Shape;146;p11"/>
          <p:cNvSpPr txBox="1"/>
          <p:nvPr/>
        </p:nvSpPr>
        <p:spPr>
          <a:xfrm>
            <a:off x="143875" y="2419625"/>
            <a:ext cx="3092100"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a:t>Barbados B1e (1907), semi-postal,</a:t>
            </a:r>
            <a:endParaRPr sz="1200"/>
          </a:p>
          <a:p>
            <a:pPr algn="ctr"/>
            <a:r>
              <a:rPr lang="en-US" sz="1200"/>
              <a:t>inverted overprint</a:t>
            </a:r>
          </a:p>
          <a:p>
            <a:pPr marL="0" lvl="0" indent="0" algn="ctr" rtl="0">
              <a:spcBef>
                <a:spcPts val="0"/>
              </a:spcBef>
              <a:spcAft>
                <a:spcPts val="0"/>
              </a:spcAft>
              <a:buNone/>
            </a:pPr>
            <a:r>
              <a:rPr lang="en-US" sz="1200"/>
              <a:t>Kingston (1907) relief fund</a:t>
            </a:r>
            <a:endParaRPr sz="1200"/>
          </a:p>
        </p:txBody>
      </p:sp>
      <p:sp>
        <p:nvSpPr>
          <p:cNvPr id="147" name="Google Shape;147;p11"/>
          <p:cNvSpPr txBox="1"/>
          <p:nvPr/>
        </p:nvSpPr>
        <p:spPr>
          <a:xfrm>
            <a:off x="6171775" y="741975"/>
            <a:ext cx="4035900" cy="1369800"/>
          </a:xfrm>
          <a:prstGeom prst="rect">
            <a:avLst/>
          </a:prstGeom>
          <a:noFill/>
          <a:ln>
            <a:noFill/>
          </a:ln>
        </p:spPr>
        <p:txBody>
          <a:bodyPr spcFirstLastPara="1" wrap="square" lIns="91425" tIns="91425" rIns="91425" bIns="91425" anchor="ctr" anchorCtr="0">
            <a:spAutoFit/>
          </a:bodyPr>
          <a:lstStyle/>
          <a:p>
            <a:pPr marL="0" lvl="0" indent="0" algn="l" rtl="0">
              <a:lnSpc>
                <a:spcPct val="150000"/>
              </a:lnSpc>
              <a:spcBef>
                <a:spcPts val="0"/>
              </a:spcBef>
              <a:spcAft>
                <a:spcPts val="0"/>
              </a:spcAft>
              <a:buNone/>
            </a:pPr>
            <a:r>
              <a:rPr lang="en-US"/>
              <a:t>Earthquake stamps can</a:t>
            </a:r>
            <a:endParaRPr/>
          </a:p>
          <a:p>
            <a:pPr marL="457200" lvl="0" indent="-317500" algn="l" rtl="0">
              <a:lnSpc>
                <a:spcPct val="150000"/>
              </a:lnSpc>
              <a:spcBef>
                <a:spcPts val="0"/>
              </a:spcBef>
              <a:spcAft>
                <a:spcPts val="0"/>
              </a:spcAft>
              <a:buClr>
                <a:schemeClr val="dk1"/>
              </a:buClr>
              <a:buSzPts val="1400"/>
              <a:buChar char="●"/>
            </a:pPr>
            <a:r>
              <a:rPr lang="en-US">
                <a:solidFill>
                  <a:schemeClr val="dk1"/>
                </a:solidFill>
              </a:rPr>
              <a:t>use surcharges to aid relief work</a:t>
            </a:r>
            <a:endParaRPr>
              <a:solidFill>
                <a:schemeClr val="dk1"/>
              </a:solidFill>
            </a:endParaRPr>
          </a:p>
          <a:p>
            <a:pPr marL="457200" lvl="0" indent="-317500" algn="l" rtl="0">
              <a:lnSpc>
                <a:spcPct val="150000"/>
              </a:lnSpc>
              <a:spcBef>
                <a:spcPts val="0"/>
              </a:spcBef>
              <a:spcAft>
                <a:spcPts val="0"/>
              </a:spcAft>
              <a:buClr>
                <a:schemeClr val="dk1"/>
              </a:buClr>
              <a:buSzPts val="1400"/>
              <a:buChar char="●"/>
            </a:pPr>
            <a:r>
              <a:rPr lang="en-US">
                <a:solidFill>
                  <a:schemeClr val="dk1"/>
                </a:solidFill>
              </a:rPr>
              <a:t>honor rescue workers and rebuilding</a:t>
            </a:r>
            <a:endParaRPr>
              <a:solidFill>
                <a:schemeClr val="dk1"/>
              </a:solidFill>
            </a:endParaRPr>
          </a:p>
          <a:p>
            <a:pPr marL="457200" lvl="0" indent="-317500" algn="l" rtl="0">
              <a:lnSpc>
                <a:spcPct val="150000"/>
              </a:lnSpc>
              <a:spcBef>
                <a:spcPts val="0"/>
              </a:spcBef>
              <a:spcAft>
                <a:spcPts val="0"/>
              </a:spcAft>
              <a:buSzPts val="1400"/>
              <a:buChar char="●"/>
            </a:pPr>
            <a:r>
              <a:rPr lang="en-US"/>
              <a:t>commemorate a historical event </a:t>
            </a:r>
            <a:endParaRPr/>
          </a:p>
        </p:txBody>
      </p:sp>
      <p:pic>
        <p:nvPicPr>
          <p:cNvPr id="148" name="Google Shape;148;p11"/>
          <p:cNvPicPr preferRelativeResize="0"/>
          <p:nvPr/>
        </p:nvPicPr>
        <p:blipFill>
          <a:blip r:embed="rId6">
            <a:alphaModFix/>
          </a:blip>
          <a:stretch>
            <a:fillRect/>
          </a:stretch>
        </p:blipFill>
        <p:spPr>
          <a:xfrm>
            <a:off x="524825" y="3182323"/>
            <a:ext cx="2107425" cy="1416925"/>
          </a:xfrm>
          <a:prstGeom prst="rect">
            <a:avLst/>
          </a:prstGeom>
          <a:noFill/>
          <a:ln>
            <a:noFill/>
          </a:ln>
        </p:spPr>
      </p:pic>
      <p:sp>
        <p:nvSpPr>
          <p:cNvPr id="149" name="Google Shape;149;p11"/>
          <p:cNvSpPr txBox="1"/>
          <p:nvPr/>
        </p:nvSpPr>
        <p:spPr>
          <a:xfrm>
            <a:off x="77050" y="4670325"/>
            <a:ext cx="29328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a:solidFill>
                  <a:schemeClr val="dk1"/>
                </a:solidFill>
              </a:rPr>
              <a:t>Jamaica 772 (1992)</a:t>
            </a:r>
            <a:endParaRPr sz="1200">
              <a:solidFill>
                <a:schemeClr val="dk1"/>
              </a:solidFill>
            </a:endParaRPr>
          </a:p>
          <a:p>
            <a:pPr marL="0" lvl="0" indent="0" algn="ctr" rtl="0">
              <a:spcBef>
                <a:spcPts val="0"/>
              </a:spcBef>
              <a:spcAft>
                <a:spcPts val="0"/>
              </a:spcAft>
              <a:buNone/>
            </a:pPr>
            <a:r>
              <a:rPr lang="en-US" sz="1200"/>
              <a:t>300th anniv. of Port Royal (1692)</a:t>
            </a:r>
            <a:endParaRPr sz="1200"/>
          </a:p>
        </p:txBody>
      </p:sp>
      <p:pic>
        <p:nvPicPr>
          <p:cNvPr id="150" name="Google Shape;150;p11"/>
          <p:cNvPicPr preferRelativeResize="0"/>
          <p:nvPr/>
        </p:nvPicPr>
        <p:blipFill>
          <a:blip r:embed="rId7">
            <a:alphaModFix/>
          </a:blip>
          <a:stretch>
            <a:fillRect/>
          </a:stretch>
        </p:blipFill>
        <p:spPr>
          <a:xfrm>
            <a:off x="3734137" y="3113087"/>
            <a:ext cx="2186097" cy="1416925"/>
          </a:xfrm>
          <a:prstGeom prst="rect">
            <a:avLst/>
          </a:prstGeom>
          <a:noFill/>
          <a:ln>
            <a:noFill/>
          </a:ln>
        </p:spPr>
      </p:pic>
    </p:spTree>
  </p:cSld>
  <p:clrMapOvr>
    <a:masterClrMapping/>
  </p:clrMapOvr>
</p:sld>
</file>

<file path=ppt/theme/theme1.xml><?xml version="1.0" encoding="utf-8"?>
<a:theme xmlns:a="http://schemas.openxmlformats.org/drawingml/2006/main" name="POI_THEME_TEMPLATE_DESIGN">
  <a:themeElements>
    <a:clrScheme name="POI_THEME_TEMPLATE_DESIGN">
      <a:dk1>
        <a:srgbClr val="000000"/>
      </a:dk1>
      <a:lt1>
        <a:srgbClr val="FFFFFF"/>
      </a:lt1>
      <a:dk2>
        <a:srgbClr val="000000"/>
      </a:dk2>
      <a:lt2>
        <a:srgbClr val="808080"/>
      </a:lt2>
      <a:accent1>
        <a:srgbClr val="00CC99"/>
      </a:accent1>
      <a:accent2>
        <a:srgbClr val="3333CC"/>
      </a:accent2>
      <a:accent3>
        <a:srgbClr val="FFFFFF"/>
      </a:accent3>
      <a:accent4>
        <a:srgbClr val="00CC99"/>
      </a:accent4>
      <a:accent5>
        <a:srgbClr val="3333CC"/>
      </a:accent5>
      <a:accent6>
        <a:srgbClr val="FFFFFF"/>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4957</Words>
  <Application>Microsoft Office PowerPoint</Application>
  <PresentationFormat>Custom</PresentationFormat>
  <Paragraphs>402</Paragraphs>
  <Slides>31</Slides>
  <Notes>31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Times New Roman</vt:lpstr>
      <vt:lpstr>POI_THEME_TEMPLATE_DESIGN</vt:lpstr>
      <vt:lpstr>PowerPoint Presentation</vt:lpstr>
      <vt:lpstr>PowerPoint Presentation</vt:lpstr>
      <vt:lpstr>PowerPoint Presentation</vt:lpstr>
      <vt:lpstr>Earthquake geography (3) - North American earthquakes</vt:lpstr>
      <vt:lpstr>  </vt:lpstr>
      <vt:lpstr>Earthquakes in my collection (1)</vt:lpstr>
      <vt:lpstr>Earthquakes in my collection (2)</vt:lpstr>
      <vt:lpstr>Earthquake stamps (1) - U.S. stamps (not)</vt:lpstr>
      <vt:lpstr>Earthquake stamps (3) - Central America, Caribbean</vt:lpstr>
      <vt:lpstr>Earthquake stamps (3) - postcards and letters</vt:lpstr>
      <vt:lpstr>San Francisco earthquake, 1906 (1)</vt:lpstr>
      <vt:lpstr>San Francisco earthquake, 1906 (2)</vt:lpstr>
      <vt:lpstr>San Francisco earthquake, 1906 (3)</vt:lpstr>
      <vt:lpstr>San Francisco earthquake, 1906 (4)</vt:lpstr>
      <vt:lpstr>San Francisco earthquake, 1906 (5)</vt:lpstr>
      <vt:lpstr>San Francisco earthquake, 1906 (6)</vt:lpstr>
      <vt:lpstr>San Francisco earthquake, 1906 (7)</vt:lpstr>
      <vt:lpstr>San Francisco earthquake, 1906 (8)</vt:lpstr>
      <vt:lpstr>Long Beach earthquake, 1933 (1)</vt:lpstr>
      <vt:lpstr>PowerPoint Presentation</vt:lpstr>
      <vt:lpstr>PowerPoint Presentation</vt:lpstr>
      <vt:lpstr>Long Beach earthquake, 1933 (4)</vt:lpstr>
      <vt:lpstr>Long Beach earthquake, 1933 (5)</vt:lpstr>
      <vt:lpstr>Long Beach earthquake, 1933 (6)</vt:lpstr>
      <vt:lpstr>Long Beach earthquake, 1933 (7)</vt:lpstr>
      <vt:lpstr>Long Beach earthquake, 1933 (8)</vt:lpstr>
      <vt:lpstr>Long Beach earthquake, 1933 (9)</vt:lpstr>
      <vt:lpstr>Loma Prieta earthquake, 1989 (1)</vt:lpstr>
      <vt:lpstr>Loma Prieta earthquake, 1989 (2)</vt:lpstr>
      <vt:lpstr>Loma Prieta earthquake, 1989 (3)</vt:lpstr>
      <vt:lpstr>Loma Prieta earthquake, 1989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Tom Fortunato</dc:creator>
  <cp:lastModifiedBy>Tom Fortunato</cp:lastModifiedBy>
  <cp:revision>3</cp:revision>
  <dcterms:modified xsi:type="dcterms:W3CDTF">2025-04-25T21:13:43Z</dcterms:modified>
</cp:coreProperties>
</file>