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9" r:id="rId4"/>
    <p:sldId id="264" r:id="rId5"/>
    <p:sldId id="265" r:id="rId6"/>
    <p:sldId id="290" r:id="rId7"/>
    <p:sldId id="266" r:id="rId8"/>
    <p:sldId id="267" r:id="rId9"/>
    <p:sldId id="274" r:id="rId10"/>
    <p:sldId id="268" r:id="rId11"/>
    <p:sldId id="258" r:id="rId12"/>
    <p:sldId id="269" r:id="rId13"/>
    <p:sldId id="270" r:id="rId14"/>
    <p:sldId id="288" r:id="rId15"/>
    <p:sldId id="271" r:id="rId16"/>
    <p:sldId id="289" r:id="rId17"/>
    <p:sldId id="263" r:id="rId18"/>
    <p:sldId id="272" r:id="rId19"/>
    <p:sldId id="273" r:id="rId20"/>
    <p:sldId id="262" r:id="rId21"/>
    <p:sldId id="276" r:id="rId22"/>
    <p:sldId id="277" r:id="rId23"/>
    <p:sldId id="278" r:id="rId24"/>
    <p:sldId id="279" r:id="rId25"/>
    <p:sldId id="280" r:id="rId26"/>
    <p:sldId id="281" r:id="rId27"/>
    <p:sldId id="282" r:id="rId28"/>
    <p:sldId id="283" r:id="rId29"/>
    <p:sldId id="286" r:id="rId30"/>
    <p:sldId id="287" r:id="rId31"/>
    <p:sldId id="284" r:id="rId32"/>
    <p:sldId id="275" r:id="rId33"/>
    <p:sldId id="291" r:id="rId34"/>
    <p:sldId id="296" r:id="rId35"/>
    <p:sldId id="297" r:id="rId36"/>
    <p:sldId id="292" r:id="rId37"/>
    <p:sldId id="293" r:id="rId38"/>
    <p:sldId id="294" r:id="rId39"/>
    <p:sldId id="295" r:id="rId40"/>
    <p:sldId id="298" r:id="rId41"/>
    <p:sldId id="29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6" autoAdjust="0"/>
    <p:restoredTop sz="94660"/>
  </p:normalViewPr>
  <p:slideViewPr>
    <p:cSldViewPr>
      <p:cViewPr varScale="1">
        <p:scale>
          <a:sx n="93" d="100"/>
          <a:sy n="93" d="100"/>
        </p:scale>
        <p:origin x="-10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69FFA-FC36-4C70-903E-73DA57077CB6}" type="datetimeFigureOut">
              <a:rPr lang="en-US" smtClean="0"/>
              <a:pPr/>
              <a:t>4/12/2023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67C4F-378A-47C1-B3F4-D2A73C11DF6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B67C4F-378A-47C1-B3F4-D2A73C11DF6D}"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B67C4F-378A-47C1-B3F4-D2A73C11DF6D}"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2EA88-7535-43BB-97E6-44F625BE3382}"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2EA88-7535-43BB-97E6-44F625BE3382}"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02EA88-7535-43BB-97E6-44F625BE3382}"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02EA88-7535-43BB-97E6-44F625BE3382}"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02EA88-7535-43BB-97E6-44F625BE3382}"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2EA88-7535-43BB-97E6-44F625BE3382}"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2EA88-7535-43BB-97E6-44F625BE3382}"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2EA88-7535-43BB-97E6-44F625BE3382}"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21B88-3A8D-426C-B12D-1C5BE55101E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A88-7535-43BB-97E6-44F625BE3382}" type="datetimeFigureOut">
              <a:rPr lang="en-US" smtClean="0"/>
              <a:pPr/>
              <a:t>4/12/2023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21B88-3A8D-426C-B12D-1C5BE55101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19843"/>
          <a:stretch>
            <a:fillRect/>
          </a:stretch>
        </p:blipFill>
        <p:spPr bwMode="auto">
          <a:xfrm>
            <a:off x="1422508" y="2286000"/>
            <a:ext cx="6273692" cy="2438400"/>
          </a:xfrm>
          <a:prstGeom prst="rect">
            <a:avLst/>
          </a:prstGeom>
          <a:noFill/>
          <a:ln w="9525">
            <a:noFill/>
            <a:miter lim="800000"/>
            <a:headEnd/>
            <a:tailEnd/>
          </a:ln>
        </p:spPr>
      </p:pic>
      <p:sp>
        <p:nvSpPr>
          <p:cNvPr id="5" name="TextBox 4"/>
          <p:cNvSpPr txBox="1"/>
          <p:nvPr/>
        </p:nvSpPr>
        <p:spPr>
          <a:xfrm>
            <a:off x="304800" y="381000"/>
            <a:ext cx="8382000" cy="830997"/>
          </a:xfrm>
          <a:prstGeom prst="rect">
            <a:avLst/>
          </a:prstGeom>
          <a:noFill/>
        </p:spPr>
        <p:txBody>
          <a:bodyPr wrap="square" rtlCol="0">
            <a:spAutoFit/>
          </a:bodyPr>
          <a:lstStyle/>
          <a:p>
            <a:pPr algn="ctr"/>
            <a:r>
              <a:rPr lang="en-US" sz="4800" b="1" spc="300" dirty="0" err="1" smtClean="0">
                <a:solidFill>
                  <a:srgbClr val="FF0000"/>
                </a:solidFill>
                <a:latin typeface="Algerian" pitchFamily="82" charset="0"/>
              </a:rPr>
              <a:t>Norden</a:t>
            </a:r>
            <a:r>
              <a:rPr lang="en-US" sz="4800" b="1" spc="300" dirty="0" smtClean="0">
                <a:solidFill>
                  <a:srgbClr val="FF0000"/>
                </a:solidFill>
                <a:latin typeface="Algerian" pitchFamily="82" charset="0"/>
              </a:rPr>
              <a:t>  Stamp  Series</a:t>
            </a:r>
            <a:endParaRPr lang="en-US" sz="4800" b="1" spc="300" dirty="0">
              <a:solidFill>
                <a:srgbClr val="FF0000"/>
              </a:solidFill>
              <a:latin typeface="Algerian" pitchFamily="82" charset="0"/>
            </a:endParaRPr>
          </a:p>
        </p:txBody>
      </p:sp>
      <p:sp>
        <p:nvSpPr>
          <p:cNvPr id="6" name="TextBox 5"/>
          <p:cNvSpPr txBox="1"/>
          <p:nvPr/>
        </p:nvSpPr>
        <p:spPr>
          <a:xfrm>
            <a:off x="2819400" y="1295400"/>
            <a:ext cx="3505200" cy="830997"/>
          </a:xfrm>
          <a:prstGeom prst="rect">
            <a:avLst/>
          </a:prstGeom>
          <a:noFill/>
        </p:spPr>
        <p:txBody>
          <a:bodyPr wrap="square" rtlCol="0">
            <a:spAutoFit/>
          </a:bodyPr>
          <a:lstStyle/>
          <a:p>
            <a:pPr algn="ctr"/>
            <a:r>
              <a:rPr lang="en-US" sz="4800" b="1" smtClean="0">
                <a:solidFill>
                  <a:schemeClr val="tx2">
                    <a:lumMod val="60000"/>
                    <a:lumOff val="40000"/>
                  </a:schemeClr>
                </a:solidFill>
              </a:rPr>
              <a:t>1953-2020</a:t>
            </a:r>
            <a:endParaRPr lang="en-US" sz="4800" b="1" dirty="0">
              <a:solidFill>
                <a:schemeClr val="tx2">
                  <a:lumMod val="60000"/>
                  <a:lumOff val="40000"/>
                </a:schemeClr>
              </a:solidFill>
            </a:endParaRPr>
          </a:p>
        </p:txBody>
      </p:sp>
      <p:sp>
        <p:nvSpPr>
          <p:cNvPr id="7" name="TextBox 6"/>
          <p:cNvSpPr txBox="1"/>
          <p:nvPr/>
        </p:nvSpPr>
        <p:spPr>
          <a:xfrm>
            <a:off x="609600" y="5105400"/>
            <a:ext cx="5867400" cy="1384995"/>
          </a:xfrm>
          <a:prstGeom prst="rect">
            <a:avLst/>
          </a:prstGeom>
          <a:noFill/>
        </p:spPr>
        <p:txBody>
          <a:bodyPr wrap="square" rtlCol="0">
            <a:spAutoFit/>
          </a:bodyPr>
          <a:lstStyle/>
          <a:p>
            <a:r>
              <a:rPr lang="en-US" sz="2800" b="1" dirty="0" smtClean="0"/>
              <a:t>Fred Haynes</a:t>
            </a:r>
          </a:p>
          <a:p>
            <a:r>
              <a:rPr lang="en-US" sz="2800" b="1" dirty="0" smtClean="0"/>
              <a:t>Rochester Philatelic Society</a:t>
            </a:r>
          </a:p>
          <a:p>
            <a:r>
              <a:rPr lang="en-US" sz="2800" b="1" smtClean="0"/>
              <a:t>April 13, </a:t>
            </a:r>
            <a:r>
              <a:rPr lang="en-US" sz="2800" b="1" dirty="0" smtClean="0"/>
              <a:t>2013</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83.jpg"/>
          <p:cNvPicPr>
            <a:picLocks noChangeAspect="1"/>
          </p:cNvPicPr>
          <p:nvPr/>
        </p:nvPicPr>
        <p:blipFill>
          <a:blip r:embed="rId2" cstate="print"/>
          <a:stretch>
            <a:fillRect/>
          </a:stretch>
        </p:blipFill>
        <p:spPr>
          <a:xfrm rot="16200000">
            <a:off x="1161765" y="-1141107"/>
            <a:ext cx="6841956" cy="916548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2400" y="1762574"/>
            <a:ext cx="2667000" cy="2276026"/>
          </a:xfrm>
          <a:prstGeom prst="rect">
            <a:avLst/>
          </a:prstGeom>
          <a:noFill/>
          <a:ln w="9525">
            <a:noFill/>
            <a:miter lim="800000"/>
            <a:headEnd/>
            <a:tailEnd/>
          </a:ln>
        </p:spPr>
      </p:pic>
      <p:sp>
        <p:nvSpPr>
          <p:cNvPr id="6" name="TextBox 5"/>
          <p:cNvSpPr txBox="1"/>
          <p:nvPr/>
        </p:nvSpPr>
        <p:spPr>
          <a:xfrm>
            <a:off x="152400" y="152400"/>
            <a:ext cx="2819400" cy="830997"/>
          </a:xfrm>
          <a:prstGeom prst="rect">
            <a:avLst/>
          </a:prstGeom>
          <a:noFill/>
        </p:spPr>
        <p:txBody>
          <a:bodyPr wrap="square" rtlCol="0">
            <a:spAutoFit/>
          </a:bodyPr>
          <a:lstStyle/>
          <a:p>
            <a:r>
              <a:rPr lang="en-US" sz="2400" b="1" dirty="0" smtClean="0"/>
              <a:t>1986 Issue honored sister cities</a:t>
            </a:r>
            <a:endParaRPr lang="en-US" sz="2400" b="1" dirty="0"/>
          </a:p>
        </p:txBody>
      </p:sp>
      <p:grpSp>
        <p:nvGrpSpPr>
          <p:cNvPr id="2" name="Group 19"/>
          <p:cNvGrpSpPr/>
          <p:nvPr/>
        </p:nvGrpSpPr>
        <p:grpSpPr>
          <a:xfrm>
            <a:off x="914400" y="121444"/>
            <a:ext cx="7848600" cy="6431756"/>
            <a:chOff x="3187629" y="1226725"/>
            <a:chExt cx="5803971" cy="5402675"/>
          </a:xfrm>
        </p:grpSpPr>
        <p:pic>
          <p:nvPicPr>
            <p:cNvPr id="2050" name="Picture 2"/>
            <p:cNvPicPr>
              <a:picLocks noChangeAspect="1" noChangeArrowheads="1"/>
            </p:cNvPicPr>
            <p:nvPr/>
          </p:nvPicPr>
          <p:blipFill>
            <a:blip r:embed="rId3" cstate="print"/>
            <a:srcRect l="42850" t="1333" r="1183"/>
            <a:stretch>
              <a:fillRect/>
            </a:stretch>
          </p:blipFill>
          <p:spPr bwMode="auto">
            <a:xfrm>
              <a:off x="4878106" y="1226725"/>
              <a:ext cx="4113494" cy="5402675"/>
            </a:xfrm>
            <a:prstGeom prst="rect">
              <a:avLst/>
            </a:prstGeom>
            <a:noFill/>
            <a:ln w="9525">
              <a:noFill/>
              <a:miter lim="800000"/>
              <a:headEnd/>
              <a:tailEnd/>
            </a:ln>
          </p:spPr>
        </p:pic>
        <p:sp>
          <p:nvSpPr>
            <p:cNvPr id="9" name="TextBox 8"/>
            <p:cNvSpPr txBox="1"/>
            <p:nvPr/>
          </p:nvSpPr>
          <p:spPr>
            <a:xfrm>
              <a:off x="5103503" y="4773168"/>
              <a:ext cx="676191" cy="284385"/>
            </a:xfrm>
            <a:prstGeom prst="rect">
              <a:avLst/>
            </a:prstGeom>
            <a:noFill/>
          </p:spPr>
          <p:txBody>
            <a:bodyPr wrap="square" rtlCol="0">
              <a:spAutoFit/>
            </a:bodyPr>
            <a:lstStyle/>
            <a:p>
              <a:r>
                <a:rPr lang="en-US" sz="1600" dirty="0" smtClean="0"/>
                <a:t>Norway</a:t>
              </a:r>
              <a:endParaRPr lang="en-US" sz="1600" dirty="0"/>
            </a:p>
          </p:txBody>
        </p:sp>
        <p:sp>
          <p:nvSpPr>
            <p:cNvPr id="10" name="TextBox 9"/>
            <p:cNvSpPr txBox="1"/>
            <p:nvPr/>
          </p:nvSpPr>
          <p:spPr>
            <a:xfrm>
              <a:off x="6737631" y="2660904"/>
              <a:ext cx="955797" cy="284385"/>
            </a:xfrm>
            <a:prstGeom prst="rect">
              <a:avLst/>
            </a:prstGeom>
            <a:noFill/>
          </p:spPr>
          <p:txBody>
            <a:bodyPr wrap="square" rtlCol="0">
              <a:spAutoFit/>
            </a:bodyPr>
            <a:lstStyle/>
            <a:p>
              <a:r>
                <a:rPr lang="en-US" sz="1600" dirty="0" smtClean="0"/>
                <a:t>Sweden</a:t>
              </a:r>
              <a:endParaRPr lang="en-US" sz="1600" dirty="0"/>
            </a:p>
          </p:txBody>
        </p:sp>
        <p:sp>
          <p:nvSpPr>
            <p:cNvPr id="11" name="TextBox 10"/>
            <p:cNvSpPr txBox="1"/>
            <p:nvPr/>
          </p:nvSpPr>
          <p:spPr>
            <a:xfrm>
              <a:off x="7582869" y="2340864"/>
              <a:ext cx="955797" cy="284385"/>
            </a:xfrm>
            <a:prstGeom prst="rect">
              <a:avLst/>
            </a:prstGeom>
            <a:noFill/>
          </p:spPr>
          <p:txBody>
            <a:bodyPr wrap="square" rtlCol="0">
              <a:spAutoFit/>
            </a:bodyPr>
            <a:lstStyle/>
            <a:p>
              <a:r>
                <a:rPr lang="en-US" sz="1600" dirty="0" smtClean="0"/>
                <a:t>Finland</a:t>
              </a:r>
              <a:endParaRPr lang="en-US" sz="1600" dirty="0"/>
            </a:p>
          </p:txBody>
        </p:sp>
        <p:sp>
          <p:nvSpPr>
            <p:cNvPr id="12" name="TextBox 11"/>
            <p:cNvSpPr txBox="1"/>
            <p:nvPr/>
          </p:nvSpPr>
          <p:spPr>
            <a:xfrm>
              <a:off x="5216201" y="5925312"/>
              <a:ext cx="845238" cy="284385"/>
            </a:xfrm>
            <a:prstGeom prst="rect">
              <a:avLst/>
            </a:prstGeom>
            <a:noFill/>
          </p:spPr>
          <p:txBody>
            <a:bodyPr wrap="square" rtlCol="0">
              <a:spAutoFit/>
            </a:bodyPr>
            <a:lstStyle/>
            <a:p>
              <a:r>
                <a:rPr lang="en-US" sz="1600" dirty="0" smtClean="0"/>
                <a:t>Denmark</a:t>
              </a:r>
              <a:endParaRPr lang="en-US" sz="1600" dirty="0"/>
            </a:p>
          </p:txBody>
        </p:sp>
        <p:sp>
          <p:nvSpPr>
            <p:cNvPr id="8" name="TextBox 7"/>
            <p:cNvSpPr txBox="1"/>
            <p:nvPr/>
          </p:nvSpPr>
          <p:spPr>
            <a:xfrm>
              <a:off x="3187629" y="3493008"/>
              <a:ext cx="788889" cy="284385"/>
            </a:xfrm>
            <a:prstGeom prst="rect">
              <a:avLst/>
            </a:prstGeom>
            <a:noFill/>
          </p:spPr>
          <p:txBody>
            <a:bodyPr wrap="square" rtlCol="0">
              <a:spAutoFit/>
            </a:bodyPr>
            <a:lstStyle/>
            <a:p>
              <a:r>
                <a:rPr lang="en-US" sz="1600" dirty="0" smtClean="0"/>
                <a:t>Iceland</a:t>
              </a:r>
              <a:endParaRPr lang="en-US" sz="1600" dirty="0"/>
            </a:p>
          </p:txBody>
        </p:sp>
      </p:grpSp>
      <p:sp>
        <p:nvSpPr>
          <p:cNvPr id="22" name="Oval 21"/>
          <p:cNvSpPr/>
          <p:nvPr/>
        </p:nvSpPr>
        <p:spPr>
          <a:xfrm>
            <a:off x="4632960" y="52578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3" name="TextBox 22"/>
          <p:cNvSpPr txBox="1"/>
          <p:nvPr/>
        </p:nvSpPr>
        <p:spPr>
          <a:xfrm>
            <a:off x="4495800" y="5334000"/>
            <a:ext cx="1142999" cy="369332"/>
          </a:xfrm>
          <a:prstGeom prst="rect">
            <a:avLst/>
          </a:prstGeom>
          <a:noFill/>
        </p:spPr>
        <p:txBody>
          <a:bodyPr wrap="square" rtlCol="0">
            <a:spAutoFit/>
          </a:bodyPr>
          <a:lstStyle/>
          <a:p>
            <a:r>
              <a:rPr lang="en-US" b="1" dirty="0" err="1" smtClean="0"/>
              <a:t>Åalborg</a:t>
            </a:r>
            <a:endParaRPr lang="en-US" b="1" dirty="0"/>
          </a:p>
        </p:txBody>
      </p:sp>
      <p:sp>
        <p:nvSpPr>
          <p:cNvPr id="24" name="TextBox 23"/>
          <p:cNvSpPr txBox="1"/>
          <p:nvPr/>
        </p:nvSpPr>
        <p:spPr>
          <a:xfrm>
            <a:off x="3429000" y="5334000"/>
            <a:ext cx="990600" cy="369332"/>
          </a:xfrm>
          <a:prstGeom prst="rect">
            <a:avLst/>
          </a:prstGeom>
          <a:noFill/>
        </p:spPr>
        <p:txBody>
          <a:bodyPr wrap="square" rtlCol="0">
            <a:spAutoFit/>
          </a:bodyPr>
          <a:lstStyle/>
          <a:p>
            <a:r>
              <a:rPr lang="en-US" b="1" dirty="0" err="1" smtClean="0"/>
              <a:t>Thisted</a:t>
            </a:r>
            <a:endParaRPr lang="en-US" b="1" dirty="0"/>
          </a:p>
        </p:txBody>
      </p:sp>
      <p:sp>
        <p:nvSpPr>
          <p:cNvPr id="25" name="Oval 24"/>
          <p:cNvSpPr/>
          <p:nvPr/>
        </p:nvSpPr>
        <p:spPr>
          <a:xfrm>
            <a:off x="4419600" y="53340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099" name="Picture 3"/>
          <p:cNvPicPr>
            <a:picLocks noChangeAspect="1" noChangeArrowheads="1"/>
          </p:cNvPicPr>
          <p:nvPr/>
        </p:nvPicPr>
        <p:blipFill>
          <a:blip r:embed="rId4" cstate="print"/>
          <a:srcRect/>
          <a:stretch>
            <a:fillRect/>
          </a:stretch>
        </p:blipFill>
        <p:spPr bwMode="auto">
          <a:xfrm>
            <a:off x="4724400" y="5715000"/>
            <a:ext cx="1157287" cy="646894"/>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2209800" y="5181600"/>
            <a:ext cx="1222235" cy="690563"/>
          </a:xfrm>
          <a:prstGeom prst="rect">
            <a:avLst/>
          </a:prstGeom>
          <a:noFill/>
          <a:ln w="9525">
            <a:noFill/>
            <a:miter lim="800000"/>
            <a:headEnd/>
            <a:tailEnd/>
          </a:ln>
        </p:spPr>
      </p:pic>
      <p:sp>
        <p:nvSpPr>
          <p:cNvPr id="27" name="Oval 26"/>
          <p:cNvSpPr/>
          <p:nvPr/>
        </p:nvSpPr>
        <p:spPr>
          <a:xfrm>
            <a:off x="4785360" y="43434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8" name="Oval 27"/>
          <p:cNvSpPr/>
          <p:nvPr/>
        </p:nvSpPr>
        <p:spPr>
          <a:xfrm>
            <a:off x="4023360" y="33375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9" name="TextBox 28"/>
          <p:cNvSpPr txBox="1"/>
          <p:nvPr/>
        </p:nvSpPr>
        <p:spPr>
          <a:xfrm>
            <a:off x="4495800" y="4419600"/>
            <a:ext cx="762000" cy="369332"/>
          </a:xfrm>
          <a:prstGeom prst="rect">
            <a:avLst/>
          </a:prstGeom>
          <a:noFill/>
        </p:spPr>
        <p:txBody>
          <a:bodyPr wrap="square" rtlCol="0">
            <a:spAutoFit/>
          </a:bodyPr>
          <a:lstStyle/>
          <a:p>
            <a:r>
              <a:rPr lang="en-US" b="1" dirty="0" smtClean="0"/>
              <a:t>Moss</a:t>
            </a:r>
            <a:endParaRPr lang="en-US" b="1" dirty="0"/>
          </a:p>
        </p:txBody>
      </p:sp>
      <p:sp>
        <p:nvSpPr>
          <p:cNvPr id="30" name="TextBox 29"/>
          <p:cNvSpPr txBox="1"/>
          <p:nvPr/>
        </p:nvSpPr>
        <p:spPr>
          <a:xfrm>
            <a:off x="3048000" y="3124200"/>
            <a:ext cx="1143000" cy="369332"/>
          </a:xfrm>
          <a:prstGeom prst="rect">
            <a:avLst/>
          </a:prstGeom>
          <a:noFill/>
        </p:spPr>
        <p:txBody>
          <a:bodyPr wrap="square" rtlCol="0">
            <a:spAutoFit/>
          </a:bodyPr>
          <a:lstStyle/>
          <a:p>
            <a:r>
              <a:rPr lang="en-US" b="1" dirty="0" err="1" smtClean="0"/>
              <a:t>Alesund</a:t>
            </a:r>
            <a:endParaRPr lang="en-US" b="1" dirty="0"/>
          </a:p>
        </p:txBody>
      </p:sp>
      <p:sp>
        <p:nvSpPr>
          <p:cNvPr id="31" name="Oval 30"/>
          <p:cNvSpPr/>
          <p:nvPr/>
        </p:nvSpPr>
        <p:spPr>
          <a:xfrm>
            <a:off x="594360" y="258553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Oval 31"/>
          <p:cNvSpPr/>
          <p:nvPr/>
        </p:nvSpPr>
        <p:spPr>
          <a:xfrm>
            <a:off x="2133600" y="267697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3" name="TextBox 32"/>
          <p:cNvSpPr txBox="1"/>
          <p:nvPr/>
        </p:nvSpPr>
        <p:spPr>
          <a:xfrm>
            <a:off x="1752600" y="2219774"/>
            <a:ext cx="1524000" cy="369332"/>
          </a:xfrm>
          <a:prstGeom prst="rect">
            <a:avLst/>
          </a:prstGeom>
          <a:noFill/>
        </p:spPr>
        <p:txBody>
          <a:bodyPr wrap="square" rtlCol="0">
            <a:spAutoFit/>
          </a:bodyPr>
          <a:lstStyle/>
          <a:p>
            <a:r>
              <a:rPr lang="en-US" b="1" dirty="0" err="1" smtClean="0"/>
              <a:t>Seydisfjordur</a:t>
            </a:r>
            <a:endParaRPr lang="en-US" b="1" dirty="0"/>
          </a:p>
        </p:txBody>
      </p:sp>
      <p:sp>
        <p:nvSpPr>
          <p:cNvPr id="34" name="TextBox 33"/>
          <p:cNvSpPr txBox="1"/>
          <p:nvPr/>
        </p:nvSpPr>
        <p:spPr>
          <a:xfrm>
            <a:off x="0" y="2143574"/>
            <a:ext cx="1600200" cy="369332"/>
          </a:xfrm>
          <a:prstGeom prst="rect">
            <a:avLst/>
          </a:prstGeom>
          <a:noFill/>
        </p:spPr>
        <p:txBody>
          <a:bodyPr wrap="square" rtlCol="0">
            <a:spAutoFit/>
          </a:bodyPr>
          <a:lstStyle/>
          <a:p>
            <a:r>
              <a:rPr lang="en-US" b="1" dirty="0" err="1" smtClean="0"/>
              <a:t>Stykkisholmur</a:t>
            </a:r>
            <a:endParaRPr lang="en-US" b="1" dirty="0"/>
          </a:p>
        </p:txBody>
      </p:sp>
      <p:pic>
        <p:nvPicPr>
          <p:cNvPr id="4101" name="Picture 5"/>
          <p:cNvPicPr>
            <a:picLocks noChangeAspect="1" noChangeArrowheads="1"/>
          </p:cNvPicPr>
          <p:nvPr/>
        </p:nvPicPr>
        <p:blipFill>
          <a:blip r:embed="rId6" cstate="print"/>
          <a:srcRect/>
          <a:stretch>
            <a:fillRect/>
          </a:stretch>
        </p:blipFill>
        <p:spPr bwMode="auto">
          <a:xfrm>
            <a:off x="1828800" y="1295400"/>
            <a:ext cx="1283149" cy="928688"/>
          </a:xfrm>
          <a:prstGeom prst="rect">
            <a:avLst/>
          </a:prstGeom>
          <a:noFill/>
          <a:ln w="9525">
            <a:noFill/>
            <a:miter lim="800000"/>
            <a:headEnd/>
            <a:tailEnd/>
          </a:ln>
        </p:spPr>
      </p:pic>
      <p:pic>
        <p:nvPicPr>
          <p:cNvPr id="4102" name="Picture 6"/>
          <p:cNvPicPr>
            <a:picLocks noChangeAspect="1" noChangeArrowheads="1"/>
          </p:cNvPicPr>
          <p:nvPr/>
        </p:nvPicPr>
        <p:blipFill>
          <a:blip r:embed="rId7" cstate="print"/>
          <a:srcRect/>
          <a:stretch>
            <a:fillRect/>
          </a:stretch>
        </p:blipFill>
        <p:spPr bwMode="auto">
          <a:xfrm>
            <a:off x="152400" y="1143000"/>
            <a:ext cx="1311593" cy="971550"/>
          </a:xfrm>
          <a:prstGeom prst="rect">
            <a:avLst/>
          </a:prstGeom>
          <a:noFill/>
          <a:ln w="9525">
            <a:noFill/>
            <a:miter lim="800000"/>
            <a:headEnd/>
            <a:tailEnd/>
          </a:ln>
        </p:spPr>
      </p:pic>
      <p:pic>
        <p:nvPicPr>
          <p:cNvPr id="4103" name="Picture 7"/>
          <p:cNvPicPr>
            <a:picLocks noChangeAspect="1" noChangeArrowheads="1"/>
          </p:cNvPicPr>
          <p:nvPr/>
        </p:nvPicPr>
        <p:blipFill>
          <a:blip r:embed="rId8" cstate="print"/>
          <a:srcRect/>
          <a:stretch>
            <a:fillRect/>
          </a:stretch>
        </p:blipFill>
        <p:spPr bwMode="auto">
          <a:xfrm>
            <a:off x="4267200" y="3352800"/>
            <a:ext cx="1152302" cy="938213"/>
          </a:xfrm>
          <a:prstGeom prst="rect">
            <a:avLst/>
          </a:prstGeom>
          <a:noFill/>
          <a:ln w="9525">
            <a:noFill/>
            <a:miter lim="800000"/>
            <a:headEnd/>
            <a:tailEnd/>
          </a:ln>
        </p:spPr>
      </p:pic>
      <p:pic>
        <p:nvPicPr>
          <p:cNvPr id="4104" name="Picture 8"/>
          <p:cNvPicPr>
            <a:picLocks noChangeAspect="1" noChangeArrowheads="1"/>
          </p:cNvPicPr>
          <p:nvPr/>
        </p:nvPicPr>
        <p:blipFill>
          <a:blip r:embed="rId9" cstate="print"/>
          <a:srcRect/>
          <a:stretch>
            <a:fillRect/>
          </a:stretch>
        </p:blipFill>
        <p:spPr bwMode="auto">
          <a:xfrm>
            <a:off x="3505200" y="2209800"/>
            <a:ext cx="1143000" cy="915663"/>
          </a:xfrm>
          <a:prstGeom prst="rect">
            <a:avLst/>
          </a:prstGeom>
          <a:noFill/>
          <a:ln w="9525">
            <a:noFill/>
            <a:miter lim="800000"/>
            <a:headEnd/>
            <a:tailEnd/>
          </a:ln>
        </p:spPr>
      </p:pic>
      <p:pic>
        <p:nvPicPr>
          <p:cNvPr id="4105" name="Picture 9"/>
          <p:cNvPicPr>
            <a:picLocks noChangeAspect="1" noChangeArrowheads="1"/>
          </p:cNvPicPr>
          <p:nvPr/>
        </p:nvPicPr>
        <p:blipFill>
          <a:blip r:embed="rId10" cstate="print"/>
          <a:srcRect/>
          <a:stretch>
            <a:fillRect/>
          </a:stretch>
        </p:blipFill>
        <p:spPr bwMode="auto">
          <a:xfrm>
            <a:off x="5715000" y="2971800"/>
            <a:ext cx="989157" cy="876300"/>
          </a:xfrm>
          <a:prstGeom prst="rect">
            <a:avLst/>
          </a:prstGeom>
          <a:noFill/>
          <a:ln w="9525">
            <a:noFill/>
            <a:miter lim="800000"/>
            <a:headEnd/>
            <a:tailEnd/>
          </a:ln>
        </p:spPr>
      </p:pic>
      <p:sp>
        <p:nvSpPr>
          <p:cNvPr id="40" name="Oval 39"/>
          <p:cNvSpPr/>
          <p:nvPr/>
        </p:nvSpPr>
        <p:spPr>
          <a:xfrm>
            <a:off x="6156960" y="41910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1" name="Oval 40"/>
          <p:cNvSpPr/>
          <p:nvPr/>
        </p:nvSpPr>
        <p:spPr>
          <a:xfrm>
            <a:off x="5928360" y="434340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2" name="TextBox 41"/>
          <p:cNvSpPr txBox="1"/>
          <p:nvPr/>
        </p:nvSpPr>
        <p:spPr>
          <a:xfrm>
            <a:off x="5715000" y="3810000"/>
            <a:ext cx="990600" cy="369332"/>
          </a:xfrm>
          <a:prstGeom prst="rect">
            <a:avLst/>
          </a:prstGeom>
          <a:noFill/>
        </p:spPr>
        <p:txBody>
          <a:bodyPr wrap="square" rtlCol="0">
            <a:spAutoFit/>
          </a:bodyPr>
          <a:lstStyle/>
          <a:p>
            <a:r>
              <a:rPr lang="en-US" b="1" dirty="0" smtClean="0"/>
              <a:t>Uppsala</a:t>
            </a:r>
            <a:endParaRPr lang="en-US" b="1" dirty="0"/>
          </a:p>
        </p:txBody>
      </p:sp>
      <p:sp>
        <p:nvSpPr>
          <p:cNvPr id="43" name="TextBox 42"/>
          <p:cNvSpPr txBox="1"/>
          <p:nvPr/>
        </p:nvSpPr>
        <p:spPr>
          <a:xfrm>
            <a:off x="5638800" y="5257800"/>
            <a:ext cx="1143000" cy="369332"/>
          </a:xfrm>
          <a:prstGeom prst="rect">
            <a:avLst/>
          </a:prstGeom>
          <a:noFill/>
        </p:spPr>
        <p:txBody>
          <a:bodyPr wrap="square" rtlCol="0">
            <a:spAutoFit/>
          </a:bodyPr>
          <a:lstStyle/>
          <a:p>
            <a:r>
              <a:rPr lang="en-US" b="1" dirty="0" smtClean="0"/>
              <a:t>Eskilstuna</a:t>
            </a:r>
            <a:endParaRPr lang="en-US" b="1" dirty="0"/>
          </a:p>
        </p:txBody>
      </p:sp>
      <p:pic>
        <p:nvPicPr>
          <p:cNvPr id="4106" name="Picture 10"/>
          <p:cNvPicPr>
            <a:picLocks noChangeAspect="1" noChangeArrowheads="1"/>
          </p:cNvPicPr>
          <p:nvPr/>
        </p:nvPicPr>
        <p:blipFill>
          <a:blip r:embed="rId11" cstate="print"/>
          <a:srcRect/>
          <a:stretch>
            <a:fillRect/>
          </a:stretch>
        </p:blipFill>
        <p:spPr bwMode="auto">
          <a:xfrm>
            <a:off x="5715000" y="4495800"/>
            <a:ext cx="914400" cy="847344"/>
          </a:xfrm>
          <a:prstGeom prst="rect">
            <a:avLst/>
          </a:prstGeom>
          <a:noFill/>
          <a:ln w="9525">
            <a:noFill/>
            <a:miter lim="800000"/>
            <a:headEnd/>
            <a:tailEnd/>
          </a:ln>
        </p:spPr>
      </p:pic>
      <p:pic>
        <p:nvPicPr>
          <p:cNvPr id="4107" name="Picture 11"/>
          <p:cNvPicPr>
            <a:picLocks noChangeAspect="1" noChangeArrowheads="1"/>
          </p:cNvPicPr>
          <p:nvPr/>
        </p:nvPicPr>
        <p:blipFill>
          <a:blip r:embed="rId12" cstate="print"/>
          <a:srcRect/>
          <a:stretch>
            <a:fillRect/>
          </a:stretch>
        </p:blipFill>
        <p:spPr bwMode="auto">
          <a:xfrm>
            <a:off x="7772400" y="1905000"/>
            <a:ext cx="1116724" cy="762000"/>
          </a:xfrm>
          <a:prstGeom prst="rect">
            <a:avLst/>
          </a:prstGeom>
          <a:noFill/>
          <a:ln w="9525">
            <a:noFill/>
            <a:miter lim="800000"/>
            <a:headEnd/>
            <a:tailEnd/>
          </a:ln>
        </p:spPr>
      </p:pic>
      <p:pic>
        <p:nvPicPr>
          <p:cNvPr id="4108" name="Picture 12"/>
          <p:cNvPicPr>
            <a:picLocks noChangeAspect="1" noChangeArrowheads="1"/>
          </p:cNvPicPr>
          <p:nvPr/>
        </p:nvPicPr>
        <p:blipFill>
          <a:blip r:embed="rId13" cstate="print"/>
          <a:srcRect/>
          <a:stretch>
            <a:fillRect/>
          </a:stretch>
        </p:blipFill>
        <p:spPr bwMode="auto">
          <a:xfrm>
            <a:off x="7038975" y="3592214"/>
            <a:ext cx="1038225" cy="751186"/>
          </a:xfrm>
          <a:prstGeom prst="rect">
            <a:avLst/>
          </a:prstGeom>
          <a:noFill/>
          <a:ln w="9525">
            <a:noFill/>
            <a:miter lim="800000"/>
            <a:headEnd/>
            <a:tailEnd/>
          </a:ln>
        </p:spPr>
      </p:pic>
      <p:sp>
        <p:nvSpPr>
          <p:cNvPr id="47" name="Oval 46"/>
          <p:cNvSpPr/>
          <p:nvPr/>
        </p:nvSpPr>
        <p:spPr>
          <a:xfrm>
            <a:off x="8214360" y="29565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8" name="Oval 47"/>
          <p:cNvSpPr/>
          <p:nvPr/>
        </p:nvSpPr>
        <p:spPr>
          <a:xfrm>
            <a:off x="7543800" y="31851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9" name="TextBox 48"/>
          <p:cNvSpPr txBox="1"/>
          <p:nvPr/>
        </p:nvSpPr>
        <p:spPr>
          <a:xfrm>
            <a:off x="7086600" y="3276600"/>
            <a:ext cx="990600" cy="369332"/>
          </a:xfrm>
          <a:prstGeom prst="rect">
            <a:avLst/>
          </a:prstGeom>
          <a:noFill/>
        </p:spPr>
        <p:txBody>
          <a:bodyPr wrap="square" rtlCol="0">
            <a:spAutoFit/>
          </a:bodyPr>
          <a:lstStyle/>
          <a:p>
            <a:r>
              <a:rPr lang="en-US" b="1" dirty="0" err="1" smtClean="0"/>
              <a:t>Jyaskyla</a:t>
            </a:r>
            <a:endParaRPr lang="en-US" b="1" dirty="0"/>
          </a:p>
        </p:txBody>
      </p:sp>
      <p:sp>
        <p:nvSpPr>
          <p:cNvPr id="50" name="TextBox 49"/>
          <p:cNvSpPr txBox="1"/>
          <p:nvPr/>
        </p:nvSpPr>
        <p:spPr>
          <a:xfrm>
            <a:off x="7848600" y="2667000"/>
            <a:ext cx="990600" cy="369332"/>
          </a:xfrm>
          <a:prstGeom prst="rect">
            <a:avLst/>
          </a:prstGeom>
          <a:noFill/>
        </p:spPr>
        <p:txBody>
          <a:bodyPr wrap="square" rtlCol="0">
            <a:spAutoFit/>
          </a:bodyPr>
          <a:lstStyle/>
          <a:p>
            <a:r>
              <a:rPr lang="en-US" b="1" dirty="0" err="1" smtClean="0"/>
              <a:t>Joensuu</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rden stamps 1986.jpg"/>
          <p:cNvPicPr>
            <a:picLocks noChangeAspect="1"/>
          </p:cNvPicPr>
          <p:nvPr/>
        </p:nvPicPr>
        <p:blipFill>
          <a:blip r:embed="rId2" cstate="print"/>
          <a:srcRect b="2443"/>
          <a:stretch>
            <a:fillRect/>
          </a:stretch>
        </p:blipFill>
        <p:spPr>
          <a:xfrm rot="16200000">
            <a:off x="1093758" y="-1050596"/>
            <a:ext cx="6858000" cy="895919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den stamps 1989.jpg"/>
          <p:cNvPicPr>
            <a:picLocks noChangeAspect="1"/>
          </p:cNvPicPr>
          <p:nvPr/>
        </p:nvPicPr>
        <p:blipFill>
          <a:blip r:embed="rId2" cstate="print"/>
          <a:stretch>
            <a:fillRect/>
          </a:stretch>
        </p:blipFill>
        <p:spPr>
          <a:xfrm rot="16200000">
            <a:off x="1138572" y="-981189"/>
            <a:ext cx="6861874" cy="882424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86380"/>
            <a:ext cx="8153400" cy="492443"/>
          </a:xfrm>
          <a:prstGeom prst="rect">
            <a:avLst/>
          </a:prstGeom>
          <a:noFill/>
        </p:spPr>
        <p:txBody>
          <a:bodyPr wrap="square" rtlCol="0">
            <a:spAutoFit/>
          </a:bodyPr>
          <a:lstStyle/>
          <a:p>
            <a:r>
              <a:rPr lang="en-US" sz="2600" b="1" dirty="0" err="1" smtClean="0"/>
              <a:t>Åland</a:t>
            </a:r>
            <a:r>
              <a:rPr lang="en-US" sz="2600" b="1" dirty="0" smtClean="0"/>
              <a:t> Islands, Faroe Islands, and Greenland join in 1991</a:t>
            </a:r>
            <a:endParaRPr lang="en-US" sz="2600" b="1" dirty="0"/>
          </a:p>
        </p:txBody>
      </p:sp>
      <p:cxnSp>
        <p:nvCxnSpPr>
          <p:cNvPr id="7" name="Straight Connector 6"/>
          <p:cNvCxnSpPr/>
          <p:nvPr/>
        </p:nvCxnSpPr>
        <p:spPr>
          <a:xfrm>
            <a:off x="304800" y="6096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b="5970"/>
          <a:stretch>
            <a:fillRect/>
          </a:stretch>
        </p:blipFill>
        <p:spPr bwMode="auto">
          <a:xfrm>
            <a:off x="2471737" y="1371600"/>
            <a:ext cx="6443663" cy="4800600"/>
          </a:xfrm>
          <a:prstGeom prst="rect">
            <a:avLst/>
          </a:prstGeom>
          <a:noFill/>
          <a:ln w="9525">
            <a:noFill/>
            <a:miter lim="800000"/>
            <a:headEnd/>
            <a:tailEnd/>
          </a:ln>
        </p:spPr>
      </p:pic>
      <p:sp>
        <p:nvSpPr>
          <p:cNvPr id="8" name="TextBox 7"/>
          <p:cNvSpPr txBox="1"/>
          <p:nvPr/>
        </p:nvSpPr>
        <p:spPr>
          <a:xfrm>
            <a:off x="2826178" y="2563184"/>
            <a:ext cx="955797" cy="332151"/>
          </a:xfrm>
          <a:prstGeom prst="rect">
            <a:avLst/>
          </a:prstGeom>
          <a:noFill/>
        </p:spPr>
        <p:txBody>
          <a:bodyPr wrap="square" rtlCol="0">
            <a:spAutoFit/>
          </a:bodyPr>
          <a:lstStyle/>
          <a:p>
            <a:r>
              <a:rPr lang="en-US" b="1" dirty="0" smtClean="0"/>
              <a:t>Iceland</a:t>
            </a:r>
            <a:endParaRPr lang="en-US" b="1" dirty="0"/>
          </a:p>
        </p:txBody>
      </p:sp>
      <p:sp>
        <p:nvSpPr>
          <p:cNvPr id="9" name="TextBox 8"/>
          <p:cNvSpPr txBox="1"/>
          <p:nvPr/>
        </p:nvSpPr>
        <p:spPr>
          <a:xfrm>
            <a:off x="5645578" y="4239584"/>
            <a:ext cx="955797" cy="332151"/>
          </a:xfrm>
          <a:prstGeom prst="rect">
            <a:avLst/>
          </a:prstGeom>
          <a:noFill/>
        </p:spPr>
        <p:txBody>
          <a:bodyPr wrap="square" rtlCol="0">
            <a:spAutoFit/>
          </a:bodyPr>
          <a:lstStyle/>
          <a:p>
            <a:r>
              <a:rPr lang="en-US" b="1" dirty="0" smtClean="0"/>
              <a:t>Norway</a:t>
            </a:r>
            <a:endParaRPr lang="en-US" b="1" dirty="0"/>
          </a:p>
        </p:txBody>
      </p:sp>
      <p:sp>
        <p:nvSpPr>
          <p:cNvPr id="10" name="TextBox 9"/>
          <p:cNvSpPr txBox="1"/>
          <p:nvPr/>
        </p:nvSpPr>
        <p:spPr>
          <a:xfrm>
            <a:off x="6629400" y="3048000"/>
            <a:ext cx="955797" cy="332151"/>
          </a:xfrm>
          <a:prstGeom prst="rect">
            <a:avLst/>
          </a:prstGeom>
          <a:noFill/>
        </p:spPr>
        <p:txBody>
          <a:bodyPr wrap="square" rtlCol="0">
            <a:spAutoFit/>
          </a:bodyPr>
          <a:lstStyle/>
          <a:p>
            <a:r>
              <a:rPr lang="en-US" b="1" dirty="0" smtClean="0"/>
              <a:t>Sweden</a:t>
            </a:r>
            <a:endParaRPr lang="en-US" b="1" dirty="0"/>
          </a:p>
        </p:txBody>
      </p:sp>
      <p:sp>
        <p:nvSpPr>
          <p:cNvPr id="11" name="TextBox 10"/>
          <p:cNvSpPr txBox="1"/>
          <p:nvPr/>
        </p:nvSpPr>
        <p:spPr>
          <a:xfrm>
            <a:off x="7668881" y="3393201"/>
            <a:ext cx="955797" cy="332151"/>
          </a:xfrm>
          <a:prstGeom prst="rect">
            <a:avLst/>
          </a:prstGeom>
          <a:noFill/>
        </p:spPr>
        <p:txBody>
          <a:bodyPr wrap="square" rtlCol="0">
            <a:spAutoFit/>
          </a:bodyPr>
          <a:lstStyle/>
          <a:p>
            <a:r>
              <a:rPr lang="en-US" b="1" dirty="0" smtClean="0"/>
              <a:t>Finland</a:t>
            </a:r>
            <a:endParaRPr lang="en-US" b="1" dirty="0"/>
          </a:p>
        </p:txBody>
      </p:sp>
      <p:sp>
        <p:nvSpPr>
          <p:cNvPr id="12" name="TextBox 11"/>
          <p:cNvSpPr txBox="1"/>
          <p:nvPr/>
        </p:nvSpPr>
        <p:spPr>
          <a:xfrm>
            <a:off x="5645578" y="5763584"/>
            <a:ext cx="1095010" cy="369332"/>
          </a:xfrm>
          <a:prstGeom prst="rect">
            <a:avLst/>
          </a:prstGeom>
          <a:noFill/>
        </p:spPr>
        <p:txBody>
          <a:bodyPr wrap="square" rtlCol="0">
            <a:spAutoFit/>
          </a:bodyPr>
          <a:lstStyle/>
          <a:p>
            <a:r>
              <a:rPr lang="en-US" b="1" dirty="0" smtClean="0"/>
              <a:t>Denmark</a:t>
            </a:r>
            <a:endParaRPr lang="en-US" b="1" dirty="0"/>
          </a:p>
        </p:txBody>
      </p:sp>
      <p:sp>
        <p:nvSpPr>
          <p:cNvPr id="14" name="Oval 13"/>
          <p:cNvSpPr/>
          <p:nvPr/>
        </p:nvSpPr>
        <p:spPr>
          <a:xfrm>
            <a:off x="7239000" y="4343400"/>
            <a:ext cx="457200" cy="45720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TextBox 14"/>
          <p:cNvSpPr txBox="1"/>
          <p:nvPr/>
        </p:nvSpPr>
        <p:spPr>
          <a:xfrm>
            <a:off x="3352800" y="3288268"/>
            <a:ext cx="2667000" cy="369332"/>
          </a:xfrm>
          <a:prstGeom prst="rect">
            <a:avLst/>
          </a:prstGeom>
          <a:noFill/>
        </p:spPr>
        <p:txBody>
          <a:bodyPr wrap="square" rtlCol="0">
            <a:spAutoFit/>
          </a:bodyPr>
          <a:lstStyle/>
          <a:p>
            <a:r>
              <a:rPr lang="en-US" b="1" dirty="0" smtClean="0">
                <a:solidFill>
                  <a:srgbClr val="FF0000"/>
                </a:solidFill>
              </a:rPr>
              <a:t>Faroe Islands (</a:t>
            </a:r>
            <a:r>
              <a:rPr lang="en-US" b="1" dirty="0" err="1" smtClean="0">
                <a:solidFill>
                  <a:srgbClr val="FF0000"/>
                </a:solidFill>
              </a:rPr>
              <a:t>Føroyar</a:t>
            </a:r>
            <a:r>
              <a:rPr lang="en-US" b="1" dirty="0" smtClean="0">
                <a:solidFill>
                  <a:srgbClr val="FF0000"/>
                </a:solidFill>
              </a:rPr>
              <a:t>)    </a:t>
            </a:r>
            <a:endParaRPr lang="en-US" b="1" dirty="0">
              <a:solidFill>
                <a:srgbClr val="FF0000"/>
              </a:solidFill>
            </a:endParaRPr>
          </a:p>
        </p:txBody>
      </p:sp>
      <p:sp>
        <p:nvSpPr>
          <p:cNvPr id="16" name="TextBox 15"/>
          <p:cNvSpPr txBox="1"/>
          <p:nvPr/>
        </p:nvSpPr>
        <p:spPr>
          <a:xfrm>
            <a:off x="7162800" y="4800600"/>
            <a:ext cx="838200" cy="369332"/>
          </a:xfrm>
          <a:prstGeom prst="rect">
            <a:avLst/>
          </a:prstGeom>
          <a:noFill/>
        </p:spPr>
        <p:txBody>
          <a:bodyPr wrap="square" rtlCol="0">
            <a:spAutoFit/>
          </a:bodyPr>
          <a:lstStyle/>
          <a:p>
            <a:r>
              <a:rPr lang="en-US" b="1" dirty="0" err="1" smtClean="0">
                <a:solidFill>
                  <a:srgbClr val="FF0000"/>
                </a:solidFill>
              </a:rPr>
              <a:t>Åland</a:t>
            </a:r>
            <a:endParaRPr lang="en-US" b="1" dirty="0">
              <a:solidFill>
                <a:srgbClr val="FF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304800" y="685800"/>
            <a:ext cx="1811867" cy="3144361"/>
          </a:xfrm>
          <a:prstGeom prst="rect">
            <a:avLst/>
          </a:prstGeom>
          <a:noFill/>
          <a:ln w="9525">
            <a:noFill/>
            <a:miter lim="800000"/>
            <a:headEnd/>
            <a:tailEnd/>
          </a:ln>
        </p:spPr>
      </p:pic>
      <p:sp>
        <p:nvSpPr>
          <p:cNvPr id="17" name="TextBox 16"/>
          <p:cNvSpPr txBox="1"/>
          <p:nvPr/>
        </p:nvSpPr>
        <p:spPr>
          <a:xfrm>
            <a:off x="685800" y="1905000"/>
            <a:ext cx="1600200" cy="369332"/>
          </a:xfrm>
          <a:prstGeom prst="rect">
            <a:avLst/>
          </a:prstGeom>
          <a:noFill/>
        </p:spPr>
        <p:txBody>
          <a:bodyPr wrap="square" rtlCol="0">
            <a:spAutoFit/>
          </a:bodyPr>
          <a:lstStyle/>
          <a:p>
            <a:r>
              <a:rPr lang="en-US" b="1" dirty="0" smtClean="0">
                <a:solidFill>
                  <a:srgbClr val="FF0000"/>
                </a:solidFill>
              </a:rPr>
              <a:t>Greenland</a:t>
            </a:r>
            <a:endParaRPr lang="en-US" b="1" dirty="0">
              <a:solidFill>
                <a:srgbClr val="FF0000"/>
              </a:solidFill>
            </a:endParaRPr>
          </a:p>
        </p:txBody>
      </p:sp>
      <p:sp>
        <p:nvSpPr>
          <p:cNvPr id="18" name="TextBox 17"/>
          <p:cNvSpPr txBox="1"/>
          <p:nvPr/>
        </p:nvSpPr>
        <p:spPr>
          <a:xfrm>
            <a:off x="152400" y="3886200"/>
            <a:ext cx="2057400" cy="954107"/>
          </a:xfrm>
          <a:prstGeom prst="rect">
            <a:avLst/>
          </a:prstGeom>
          <a:noFill/>
        </p:spPr>
        <p:txBody>
          <a:bodyPr wrap="square" rtlCol="0">
            <a:spAutoFit/>
          </a:bodyPr>
          <a:lstStyle/>
          <a:p>
            <a:r>
              <a:rPr lang="en-US" sz="1400" b="1" dirty="0" smtClean="0"/>
              <a:t>Greenland:</a:t>
            </a:r>
          </a:p>
          <a:p>
            <a:r>
              <a:rPr lang="en-US" sz="1400" dirty="0" smtClean="0"/>
              <a:t>Population 57,700</a:t>
            </a:r>
          </a:p>
          <a:p>
            <a:r>
              <a:rPr lang="en-US" sz="1400" dirty="0" smtClean="0"/>
              <a:t>Capital -  </a:t>
            </a:r>
            <a:r>
              <a:rPr lang="en-US" sz="1400" dirty="0" err="1" smtClean="0"/>
              <a:t>Godthåb</a:t>
            </a:r>
            <a:endParaRPr lang="en-US" sz="1400" dirty="0" smtClean="0"/>
          </a:p>
          <a:p>
            <a:r>
              <a:rPr lang="en-US" sz="1200" i="1" dirty="0" smtClean="0"/>
              <a:t>Territory of Denmark</a:t>
            </a:r>
            <a:endParaRPr lang="en-US" sz="1200" i="1" dirty="0"/>
          </a:p>
        </p:txBody>
      </p:sp>
      <p:sp>
        <p:nvSpPr>
          <p:cNvPr id="19" name="TextBox 18"/>
          <p:cNvSpPr txBox="1"/>
          <p:nvPr/>
        </p:nvSpPr>
        <p:spPr>
          <a:xfrm>
            <a:off x="152400" y="4800600"/>
            <a:ext cx="2057400" cy="954107"/>
          </a:xfrm>
          <a:prstGeom prst="rect">
            <a:avLst/>
          </a:prstGeom>
          <a:noFill/>
        </p:spPr>
        <p:txBody>
          <a:bodyPr wrap="square" rtlCol="0">
            <a:spAutoFit/>
          </a:bodyPr>
          <a:lstStyle/>
          <a:p>
            <a:r>
              <a:rPr lang="en-US" sz="1400" b="1" dirty="0" smtClean="0"/>
              <a:t>Faroe Islands:</a:t>
            </a:r>
          </a:p>
          <a:p>
            <a:r>
              <a:rPr lang="en-US" sz="1400" dirty="0" smtClean="0"/>
              <a:t>Population 49,500</a:t>
            </a:r>
          </a:p>
          <a:p>
            <a:r>
              <a:rPr lang="en-US" sz="1400" dirty="0" smtClean="0"/>
              <a:t>Capital -  </a:t>
            </a:r>
            <a:r>
              <a:rPr lang="en-US" sz="1400" dirty="0" err="1" smtClean="0"/>
              <a:t>Tórshavn</a:t>
            </a:r>
            <a:endParaRPr lang="en-US" sz="1400" dirty="0" smtClean="0"/>
          </a:p>
          <a:p>
            <a:r>
              <a:rPr lang="en-US" sz="1200" i="1" dirty="0" smtClean="0"/>
              <a:t>Territory of Denmark</a:t>
            </a:r>
            <a:endParaRPr lang="en-US" sz="1200" i="1" dirty="0"/>
          </a:p>
        </p:txBody>
      </p:sp>
      <p:sp>
        <p:nvSpPr>
          <p:cNvPr id="20" name="TextBox 19"/>
          <p:cNvSpPr txBox="1"/>
          <p:nvPr/>
        </p:nvSpPr>
        <p:spPr>
          <a:xfrm>
            <a:off x="152400" y="5791200"/>
            <a:ext cx="2057400" cy="954107"/>
          </a:xfrm>
          <a:prstGeom prst="rect">
            <a:avLst/>
          </a:prstGeom>
          <a:noFill/>
        </p:spPr>
        <p:txBody>
          <a:bodyPr wrap="square" rtlCol="0">
            <a:spAutoFit/>
          </a:bodyPr>
          <a:lstStyle/>
          <a:p>
            <a:r>
              <a:rPr lang="en-US" sz="1400" b="1" dirty="0" err="1" smtClean="0"/>
              <a:t>Åland</a:t>
            </a:r>
            <a:r>
              <a:rPr lang="en-US" sz="1400" b="1" dirty="0" smtClean="0"/>
              <a:t> Islands:</a:t>
            </a:r>
          </a:p>
          <a:p>
            <a:r>
              <a:rPr lang="en-US" sz="1400" dirty="0" smtClean="0"/>
              <a:t>Population 28,300</a:t>
            </a:r>
          </a:p>
          <a:p>
            <a:r>
              <a:rPr lang="en-US" sz="1400" dirty="0" smtClean="0"/>
              <a:t>Capital –</a:t>
            </a:r>
            <a:r>
              <a:rPr lang="en-US" sz="1400" dirty="0" err="1" smtClean="0"/>
              <a:t>Mariehamn</a:t>
            </a:r>
            <a:endParaRPr lang="en-US" sz="1400" dirty="0" smtClean="0"/>
          </a:p>
          <a:p>
            <a:r>
              <a:rPr lang="en-US" sz="1200" i="1" dirty="0" smtClean="0"/>
              <a:t>Territory of Finland</a:t>
            </a:r>
            <a:endParaRPr lang="en-US" sz="1200" i="1" dirty="0"/>
          </a:p>
        </p:txBody>
      </p:sp>
      <p:pic>
        <p:nvPicPr>
          <p:cNvPr id="3075" name="Picture 3"/>
          <p:cNvPicPr>
            <a:picLocks noChangeAspect="1" noChangeArrowheads="1"/>
          </p:cNvPicPr>
          <p:nvPr/>
        </p:nvPicPr>
        <p:blipFill>
          <a:blip r:embed="rId4" cstate="print"/>
          <a:srcRect/>
          <a:stretch>
            <a:fillRect/>
          </a:stretch>
        </p:blipFill>
        <p:spPr bwMode="auto">
          <a:xfrm>
            <a:off x="1752600" y="4038600"/>
            <a:ext cx="609600" cy="422031"/>
          </a:xfrm>
          <a:prstGeom prst="rect">
            <a:avLst/>
          </a:prstGeom>
          <a:noFill/>
          <a:ln w="6350">
            <a:solidFill>
              <a:schemeClr val="tx1"/>
            </a:solid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776873" y="5029200"/>
            <a:ext cx="585327" cy="428625"/>
          </a:xfrm>
          <a:prstGeom prst="rect">
            <a:avLst/>
          </a:prstGeom>
          <a:noFill/>
          <a:ln w="9525">
            <a:solidFill>
              <a:schemeClr val="tx1"/>
            </a:solid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1783080" y="6096000"/>
            <a:ext cx="590552" cy="390526"/>
          </a:xfrm>
          <a:prstGeom prst="rect">
            <a:avLst/>
          </a:prstGeom>
          <a:noFill/>
          <a:ln w="9525">
            <a:noFill/>
            <a:miter lim="800000"/>
            <a:headEnd/>
            <a:tailEnd/>
          </a:ln>
        </p:spPr>
      </p:pic>
      <p:sp>
        <p:nvSpPr>
          <p:cNvPr id="21" name="Rectangle 20"/>
          <p:cNvSpPr/>
          <p:nvPr/>
        </p:nvSpPr>
        <p:spPr>
          <a:xfrm>
            <a:off x="3657600" y="3581400"/>
            <a:ext cx="914400" cy="838200"/>
          </a:xfrm>
          <a:prstGeom prst="rect">
            <a:avLst/>
          </a:prstGeom>
          <a:solidFill>
            <a:srgbClr val="BD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86200" y="3733800"/>
            <a:ext cx="609600" cy="53340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026" name="Picture 2"/>
          <p:cNvPicPr>
            <a:picLocks noChangeAspect="1" noChangeArrowheads="1"/>
          </p:cNvPicPr>
          <p:nvPr/>
        </p:nvPicPr>
        <p:blipFill>
          <a:blip r:embed="rId7" cstate="print"/>
          <a:srcRect/>
          <a:stretch>
            <a:fillRect/>
          </a:stretch>
        </p:blipFill>
        <p:spPr bwMode="auto">
          <a:xfrm>
            <a:off x="4038600" y="3914775"/>
            <a:ext cx="257175" cy="276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6"/>
                                        </p:tgtEl>
                                        <p:attrNameLst>
                                          <p:attrName>style.visibility</p:attrName>
                                        </p:attrNameLst>
                                      </p:cBhvr>
                                      <p:to>
                                        <p:strVal val="visible"/>
                                      </p:to>
                                    </p:set>
                                    <p:anim calcmode="lin" valueType="num">
                                      <p:cBhvr additive="base">
                                        <p:cTn id="29" dur="500" fill="hold"/>
                                        <p:tgtEl>
                                          <p:spTgt spid="3076"/>
                                        </p:tgtEl>
                                        <p:attrNameLst>
                                          <p:attrName>ppt_x</p:attrName>
                                        </p:attrNameLst>
                                      </p:cBhvr>
                                      <p:tavLst>
                                        <p:tav tm="0">
                                          <p:val>
                                            <p:strVal val="#ppt_x"/>
                                          </p:val>
                                        </p:tav>
                                        <p:tav tm="100000">
                                          <p:val>
                                            <p:strVal val="#ppt_x"/>
                                          </p:val>
                                        </p:tav>
                                      </p:tavLst>
                                    </p:anim>
                                    <p:anim calcmode="lin" valueType="num">
                                      <p:cBhvr additive="base">
                                        <p:cTn id="30" dur="500" fill="hold"/>
                                        <p:tgtEl>
                                          <p:spTgt spid="30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77"/>
                                        </p:tgtEl>
                                        <p:attrNameLst>
                                          <p:attrName>style.visibility</p:attrName>
                                        </p:attrNameLst>
                                      </p:cBhvr>
                                      <p:to>
                                        <p:strVal val="visible"/>
                                      </p:to>
                                    </p:set>
                                    <p:anim calcmode="lin" valueType="num">
                                      <p:cBhvr additive="base">
                                        <p:cTn id="51" dur="500" fill="hold"/>
                                        <p:tgtEl>
                                          <p:spTgt spid="3077"/>
                                        </p:tgtEl>
                                        <p:attrNameLst>
                                          <p:attrName>ppt_x</p:attrName>
                                        </p:attrNameLst>
                                      </p:cBhvr>
                                      <p:tavLst>
                                        <p:tav tm="0">
                                          <p:val>
                                            <p:strVal val="#ppt_x"/>
                                          </p:val>
                                        </p:tav>
                                        <p:tav tm="100000">
                                          <p:val>
                                            <p:strVal val="#ppt_x"/>
                                          </p:val>
                                        </p:tav>
                                      </p:tavLst>
                                    </p:anim>
                                    <p:anim calcmode="lin" valueType="num">
                                      <p:cBhvr additive="base">
                                        <p:cTn id="52" dur="500" fill="hold"/>
                                        <p:tgtEl>
                                          <p:spTgt spid="307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ox(in)">
                                      <p:cBhvr>
                                        <p:cTn id="6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P spid="16" grpId="0"/>
      <p:bldP spid="17" grpId="0"/>
      <p:bldP spid="18" grpId="0"/>
      <p:bldP spid="19" grpId="0"/>
      <p:bldP spid="20"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91.jpg"/>
          <p:cNvPicPr>
            <a:picLocks noChangeAspect="1"/>
          </p:cNvPicPr>
          <p:nvPr/>
        </p:nvPicPr>
        <p:blipFill>
          <a:blip r:embed="rId2" cstate="print"/>
          <a:srcRect b="1426"/>
          <a:stretch>
            <a:fillRect/>
          </a:stretch>
        </p:blipFill>
        <p:spPr>
          <a:xfrm rot="16200000">
            <a:off x="1087370" y="-1198630"/>
            <a:ext cx="6858000" cy="92552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den stamps 1993.jpg"/>
          <p:cNvPicPr>
            <a:picLocks noChangeAspect="1"/>
          </p:cNvPicPr>
          <p:nvPr/>
        </p:nvPicPr>
        <p:blipFill>
          <a:blip r:embed="rId3" cstate="print"/>
          <a:stretch>
            <a:fillRect/>
          </a:stretch>
        </p:blipFill>
        <p:spPr>
          <a:xfrm rot="16200000">
            <a:off x="1145074" y="-1128298"/>
            <a:ext cx="6870628" cy="91272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 1994.jpg"/>
          <p:cNvPicPr>
            <a:picLocks noChangeAspect="1"/>
          </p:cNvPicPr>
          <p:nvPr/>
        </p:nvPicPr>
        <p:blipFill>
          <a:blip r:embed="rId2" cstate="print"/>
          <a:stretch>
            <a:fillRect/>
          </a:stretch>
        </p:blipFill>
        <p:spPr>
          <a:xfrm rot="16200000">
            <a:off x="1400765" y="-346183"/>
            <a:ext cx="6266270" cy="8153400"/>
          </a:xfrm>
          <a:prstGeom prst="rect">
            <a:avLst/>
          </a:prstGeom>
        </p:spPr>
      </p:pic>
      <p:sp>
        <p:nvSpPr>
          <p:cNvPr id="3" name="TextBox 2"/>
          <p:cNvSpPr txBox="1"/>
          <p:nvPr/>
        </p:nvSpPr>
        <p:spPr>
          <a:xfrm>
            <a:off x="304800" y="0"/>
            <a:ext cx="6858000" cy="523220"/>
          </a:xfrm>
          <a:prstGeom prst="rect">
            <a:avLst/>
          </a:prstGeom>
          <a:noFill/>
        </p:spPr>
        <p:txBody>
          <a:bodyPr wrap="square" rtlCol="0">
            <a:spAutoFit/>
          </a:bodyPr>
          <a:lstStyle/>
          <a:p>
            <a:r>
              <a:rPr lang="en-US" sz="2800" b="1" i="1" dirty="0" smtClean="0"/>
              <a:t>Global Stamp News, 1994</a:t>
            </a:r>
            <a:endParaRPr lang="en-US" sz="2800" b="1" i="1" dirty="0"/>
          </a:p>
        </p:txBody>
      </p:sp>
      <p:cxnSp>
        <p:nvCxnSpPr>
          <p:cNvPr id="5" name="Straight Connector 4"/>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den stamps 1995.jpg"/>
          <p:cNvPicPr>
            <a:picLocks noChangeAspect="1"/>
          </p:cNvPicPr>
          <p:nvPr/>
        </p:nvPicPr>
        <p:blipFill>
          <a:blip r:embed="rId2" cstate="print"/>
          <a:srcRect b="2674"/>
          <a:stretch>
            <a:fillRect/>
          </a:stretch>
        </p:blipFill>
        <p:spPr>
          <a:xfrm rot="16200000">
            <a:off x="1146583" y="-1045681"/>
            <a:ext cx="6788631" cy="899131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98.jpg"/>
          <p:cNvPicPr>
            <a:picLocks noChangeAspect="1"/>
          </p:cNvPicPr>
          <p:nvPr/>
        </p:nvPicPr>
        <p:blipFill>
          <a:blip r:embed="rId2" cstate="print"/>
          <a:srcRect b="2958"/>
          <a:stretch>
            <a:fillRect/>
          </a:stretch>
        </p:blipFill>
        <p:spPr>
          <a:xfrm rot="16200000">
            <a:off x="1119632" y="-1036483"/>
            <a:ext cx="6858000" cy="895322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86380"/>
            <a:ext cx="7543800" cy="523220"/>
          </a:xfrm>
          <a:prstGeom prst="rect">
            <a:avLst/>
          </a:prstGeom>
          <a:noFill/>
        </p:spPr>
        <p:txBody>
          <a:bodyPr wrap="square" rtlCol="0">
            <a:spAutoFit/>
          </a:bodyPr>
          <a:lstStyle/>
          <a:p>
            <a:r>
              <a:rPr lang="en-US" sz="2800" b="1" dirty="0" smtClean="0"/>
              <a:t>Original Nordic Group Countries</a:t>
            </a:r>
            <a:endParaRPr lang="en-US" sz="2800" b="1" dirty="0"/>
          </a:p>
        </p:txBody>
      </p:sp>
      <p:cxnSp>
        <p:nvCxnSpPr>
          <p:cNvPr id="7" name="Straight Connector 6"/>
          <p:cNvCxnSpPr/>
          <p:nvPr/>
        </p:nvCxnSpPr>
        <p:spPr>
          <a:xfrm>
            <a:off x="304800" y="6096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r="1183"/>
          <a:stretch>
            <a:fillRect/>
          </a:stretch>
        </p:blipFill>
        <p:spPr bwMode="auto">
          <a:xfrm>
            <a:off x="2624137" y="1828800"/>
            <a:ext cx="6367463" cy="4800600"/>
          </a:xfrm>
          <a:prstGeom prst="rect">
            <a:avLst/>
          </a:prstGeom>
          <a:noFill/>
          <a:ln w="9525">
            <a:noFill/>
            <a:miter lim="800000"/>
            <a:headEnd/>
            <a:tailEnd/>
          </a:ln>
        </p:spPr>
      </p:pic>
      <p:sp>
        <p:nvSpPr>
          <p:cNvPr id="8" name="TextBox 7"/>
          <p:cNvSpPr txBox="1"/>
          <p:nvPr/>
        </p:nvSpPr>
        <p:spPr>
          <a:xfrm>
            <a:off x="2928937" y="2895600"/>
            <a:ext cx="955797" cy="312321"/>
          </a:xfrm>
          <a:prstGeom prst="rect">
            <a:avLst/>
          </a:prstGeom>
          <a:noFill/>
        </p:spPr>
        <p:txBody>
          <a:bodyPr wrap="square" rtlCol="0">
            <a:spAutoFit/>
          </a:bodyPr>
          <a:lstStyle/>
          <a:p>
            <a:r>
              <a:rPr lang="en-US" b="1" dirty="0" smtClean="0"/>
              <a:t>Iceland</a:t>
            </a:r>
            <a:endParaRPr lang="en-US" b="1" dirty="0"/>
          </a:p>
        </p:txBody>
      </p:sp>
      <p:sp>
        <p:nvSpPr>
          <p:cNvPr id="9" name="TextBox 8"/>
          <p:cNvSpPr txBox="1"/>
          <p:nvPr/>
        </p:nvSpPr>
        <p:spPr>
          <a:xfrm>
            <a:off x="5748337" y="4412079"/>
            <a:ext cx="955797" cy="312321"/>
          </a:xfrm>
          <a:prstGeom prst="rect">
            <a:avLst/>
          </a:prstGeom>
          <a:noFill/>
        </p:spPr>
        <p:txBody>
          <a:bodyPr wrap="square" rtlCol="0">
            <a:spAutoFit/>
          </a:bodyPr>
          <a:lstStyle/>
          <a:p>
            <a:r>
              <a:rPr lang="en-US" b="1" dirty="0" smtClean="0"/>
              <a:t>Norway</a:t>
            </a:r>
            <a:endParaRPr lang="en-US" b="1" dirty="0"/>
          </a:p>
        </p:txBody>
      </p:sp>
      <p:sp>
        <p:nvSpPr>
          <p:cNvPr id="10" name="TextBox 9"/>
          <p:cNvSpPr txBox="1"/>
          <p:nvPr/>
        </p:nvSpPr>
        <p:spPr>
          <a:xfrm>
            <a:off x="6674325" y="4696272"/>
            <a:ext cx="955797" cy="312321"/>
          </a:xfrm>
          <a:prstGeom prst="rect">
            <a:avLst/>
          </a:prstGeom>
          <a:noFill/>
        </p:spPr>
        <p:txBody>
          <a:bodyPr wrap="square" rtlCol="0">
            <a:spAutoFit/>
          </a:bodyPr>
          <a:lstStyle/>
          <a:p>
            <a:r>
              <a:rPr lang="en-US" b="1" dirty="0" smtClean="0"/>
              <a:t>Sweden</a:t>
            </a:r>
            <a:endParaRPr lang="en-US" b="1" dirty="0"/>
          </a:p>
        </p:txBody>
      </p:sp>
      <p:sp>
        <p:nvSpPr>
          <p:cNvPr id="11" name="TextBox 10"/>
          <p:cNvSpPr txBox="1"/>
          <p:nvPr/>
        </p:nvSpPr>
        <p:spPr>
          <a:xfrm>
            <a:off x="7805737" y="3886200"/>
            <a:ext cx="955797" cy="312321"/>
          </a:xfrm>
          <a:prstGeom prst="rect">
            <a:avLst/>
          </a:prstGeom>
          <a:noFill/>
        </p:spPr>
        <p:txBody>
          <a:bodyPr wrap="square" rtlCol="0">
            <a:spAutoFit/>
          </a:bodyPr>
          <a:lstStyle/>
          <a:p>
            <a:r>
              <a:rPr lang="en-US" b="1" dirty="0" smtClean="0"/>
              <a:t>Finland</a:t>
            </a:r>
            <a:endParaRPr lang="en-US" b="1" dirty="0"/>
          </a:p>
        </p:txBody>
      </p:sp>
      <p:sp>
        <p:nvSpPr>
          <p:cNvPr id="12" name="TextBox 11"/>
          <p:cNvSpPr txBox="1"/>
          <p:nvPr/>
        </p:nvSpPr>
        <p:spPr>
          <a:xfrm>
            <a:off x="5824538" y="5879068"/>
            <a:ext cx="1066800" cy="369332"/>
          </a:xfrm>
          <a:prstGeom prst="rect">
            <a:avLst/>
          </a:prstGeom>
          <a:noFill/>
        </p:spPr>
        <p:txBody>
          <a:bodyPr wrap="square" rtlCol="0">
            <a:spAutoFit/>
          </a:bodyPr>
          <a:lstStyle/>
          <a:p>
            <a:r>
              <a:rPr lang="en-US" b="1" dirty="0" smtClean="0"/>
              <a:t>Denmark</a:t>
            </a:r>
            <a:endParaRPr lang="en-US" b="1" dirty="0"/>
          </a:p>
        </p:txBody>
      </p:sp>
      <p:sp>
        <p:nvSpPr>
          <p:cNvPr id="5" name="Rectangle 4"/>
          <p:cNvSpPr/>
          <p:nvPr/>
        </p:nvSpPr>
        <p:spPr>
          <a:xfrm>
            <a:off x="3886200" y="3733800"/>
            <a:ext cx="914400" cy="838200"/>
          </a:xfrm>
          <a:prstGeom prst="rect">
            <a:avLst/>
          </a:prstGeom>
          <a:solidFill>
            <a:srgbClr val="BD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685800"/>
            <a:ext cx="8686800" cy="923330"/>
          </a:xfrm>
          <a:prstGeom prst="rect">
            <a:avLst/>
          </a:prstGeom>
          <a:noFill/>
        </p:spPr>
        <p:txBody>
          <a:bodyPr wrap="square" rtlCol="0">
            <a:spAutoFit/>
          </a:bodyPr>
          <a:lstStyle/>
          <a:p>
            <a:r>
              <a:rPr lang="en-US" dirty="0" smtClean="0"/>
              <a:t>The five major Scandinavian nations initiated a postal service cooperation union in 1869.  Some 87 years later, the five nations decided to issue a joint a pair of postage stamps to commemorate their long standing cooperation and their shared heritages.</a:t>
            </a:r>
            <a:endParaRPr lang="en-US" dirty="0"/>
          </a:p>
        </p:txBody>
      </p:sp>
      <p:sp>
        <p:nvSpPr>
          <p:cNvPr id="15" name="TextBox 14"/>
          <p:cNvSpPr txBox="1"/>
          <p:nvPr/>
        </p:nvSpPr>
        <p:spPr>
          <a:xfrm>
            <a:off x="152400" y="1752600"/>
            <a:ext cx="2057400" cy="738664"/>
          </a:xfrm>
          <a:prstGeom prst="rect">
            <a:avLst/>
          </a:prstGeom>
          <a:noFill/>
        </p:spPr>
        <p:txBody>
          <a:bodyPr wrap="square" rtlCol="0">
            <a:spAutoFit/>
          </a:bodyPr>
          <a:lstStyle/>
          <a:p>
            <a:r>
              <a:rPr lang="en-US" sz="1400" b="1" dirty="0" smtClean="0"/>
              <a:t>Denmark:</a:t>
            </a:r>
          </a:p>
          <a:p>
            <a:r>
              <a:rPr lang="en-US" sz="1400" dirty="0" smtClean="0"/>
              <a:t>Population 5,580,000</a:t>
            </a:r>
          </a:p>
          <a:p>
            <a:r>
              <a:rPr lang="en-US" sz="1400" dirty="0" smtClean="0"/>
              <a:t>Capital - Copenhagen</a:t>
            </a:r>
            <a:endParaRPr lang="en-US" sz="1400" dirty="0"/>
          </a:p>
        </p:txBody>
      </p:sp>
      <p:sp>
        <p:nvSpPr>
          <p:cNvPr id="16" name="TextBox 15"/>
          <p:cNvSpPr txBox="1"/>
          <p:nvPr/>
        </p:nvSpPr>
        <p:spPr>
          <a:xfrm>
            <a:off x="152400" y="2590800"/>
            <a:ext cx="2057400" cy="738664"/>
          </a:xfrm>
          <a:prstGeom prst="rect">
            <a:avLst/>
          </a:prstGeom>
          <a:noFill/>
        </p:spPr>
        <p:txBody>
          <a:bodyPr wrap="square" rtlCol="0">
            <a:spAutoFit/>
          </a:bodyPr>
          <a:lstStyle/>
          <a:p>
            <a:r>
              <a:rPr lang="en-US" sz="1400" b="1" dirty="0" smtClean="0"/>
              <a:t>Finland:</a:t>
            </a:r>
          </a:p>
          <a:p>
            <a:r>
              <a:rPr lang="en-US" sz="1400" dirty="0" smtClean="0"/>
              <a:t>Population 5,400,000</a:t>
            </a:r>
          </a:p>
          <a:p>
            <a:r>
              <a:rPr lang="en-US" sz="1400" dirty="0" smtClean="0"/>
              <a:t>Capital - Helsinki</a:t>
            </a:r>
            <a:endParaRPr lang="en-US" sz="1400" dirty="0"/>
          </a:p>
        </p:txBody>
      </p:sp>
      <p:sp>
        <p:nvSpPr>
          <p:cNvPr id="17" name="TextBox 16"/>
          <p:cNvSpPr txBox="1"/>
          <p:nvPr/>
        </p:nvSpPr>
        <p:spPr>
          <a:xfrm>
            <a:off x="152400" y="3505200"/>
            <a:ext cx="2057400" cy="738664"/>
          </a:xfrm>
          <a:prstGeom prst="rect">
            <a:avLst/>
          </a:prstGeom>
          <a:noFill/>
        </p:spPr>
        <p:txBody>
          <a:bodyPr wrap="square" rtlCol="0">
            <a:spAutoFit/>
          </a:bodyPr>
          <a:lstStyle/>
          <a:p>
            <a:r>
              <a:rPr lang="en-US" sz="1400" b="1" dirty="0" smtClean="0"/>
              <a:t>Iceland:</a:t>
            </a:r>
          </a:p>
          <a:p>
            <a:r>
              <a:rPr lang="en-US" sz="1400" dirty="0" smtClean="0"/>
              <a:t>Population 320,000</a:t>
            </a:r>
          </a:p>
          <a:p>
            <a:r>
              <a:rPr lang="en-US" sz="1400" dirty="0" smtClean="0"/>
              <a:t>Capital - Reykjavik</a:t>
            </a:r>
            <a:endParaRPr lang="en-US" sz="1400" dirty="0"/>
          </a:p>
        </p:txBody>
      </p:sp>
      <p:sp>
        <p:nvSpPr>
          <p:cNvPr id="18" name="TextBox 17"/>
          <p:cNvSpPr txBox="1"/>
          <p:nvPr/>
        </p:nvSpPr>
        <p:spPr>
          <a:xfrm>
            <a:off x="152400" y="4343400"/>
            <a:ext cx="2057400" cy="738664"/>
          </a:xfrm>
          <a:prstGeom prst="rect">
            <a:avLst/>
          </a:prstGeom>
          <a:noFill/>
        </p:spPr>
        <p:txBody>
          <a:bodyPr wrap="square" rtlCol="0">
            <a:spAutoFit/>
          </a:bodyPr>
          <a:lstStyle/>
          <a:p>
            <a:r>
              <a:rPr lang="en-US" sz="1400" b="1" dirty="0" smtClean="0"/>
              <a:t>Norway:</a:t>
            </a:r>
          </a:p>
          <a:p>
            <a:r>
              <a:rPr lang="en-US" sz="1400" dirty="0" smtClean="0"/>
              <a:t>Population 5,030,000</a:t>
            </a:r>
          </a:p>
          <a:p>
            <a:r>
              <a:rPr lang="en-US" sz="1400" dirty="0" smtClean="0"/>
              <a:t>Capital - Oslo</a:t>
            </a:r>
            <a:endParaRPr lang="en-US" sz="1400" dirty="0"/>
          </a:p>
        </p:txBody>
      </p:sp>
      <p:sp>
        <p:nvSpPr>
          <p:cNvPr id="19" name="TextBox 18"/>
          <p:cNvSpPr txBox="1"/>
          <p:nvPr/>
        </p:nvSpPr>
        <p:spPr>
          <a:xfrm>
            <a:off x="152400" y="5181600"/>
            <a:ext cx="2057400" cy="738664"/>
          </a:xfrm>
          <a:prstGeom prst="rect">
            <a:avLst/>
          </a:prstGeom>
          <a:noFill/>
        </p:spPr>
        <p:txBody>
          <a:bodyPr wrap="square" rtlCol="0">
            <a:spAutoFit/>
          </a:bodyPr>
          <a:lstStyle/>
          <a:p>
            <a:r>
              <a:rPr lang="en-US" sz="1400" b="1" dirty="0" smtClean="0"/>
              <a:t>Sweden:</a:t>
            </a:r>
          </a:p>
          <a:p>
            <a:r>
              <a:rPr lang="en-US" sz="1400" dirty="0" smtClean="0"/>
              <a:t>Population 9,540,000</a:t>
            </a:r>
          </a:p>
          <a:p>
            <a:r>
              <a:rPr lang="en-US" sz="1400" dirty="0" smtClean="0"/>
              <a:t>Capital - Sweden</a:t>
            </a:r>
            <a:endParaRPr lang="en-US" sz="1400" dirty="0"/>
          </a:p>
        </p:txBody>
      </p:sp>
      <p:pic>
        <p:nvPicPr>
          <p:cNvPr id="2051" name="Picture 3"/>
          <p:cNvPicPr>
            <a:picLocks noChangeAspect="1" noChangeArrowheads="1"/>
          </p:cNvPicPr>
          <p:nvPr/>
        </p:nvPicPr>
        <p:blipFill>
          <a:blip r:embed="rId4" cstate="print"/>
          <a:srcRect/>
          <a:stretch>
            <a:fillRect/>
          </a:stretch>
        </p:blipFill>
        <p:spPr bwMode="auto">
          <a:xfrm>
            <a:off x="1981200" y="5410200"/>
            <a:ext cx="533400" cy="338254"/>
          </a:xfrm>
          <a:prstGeom prst="rect">
            <a:avLst/>
          </a:prstGeom>
          <a:noFill/>
          <a:ln w="9525">
            <a:noFill/>
            <a:miter lim="800000"/>
            <a:headEnd/>
            <a:tailEnd/>
          </a:ln>
        </p:spPr>
      </p:pic>
      <p:sp>
        <p:nvSpPr>
          <p:cNvPr id="21" name="TextBox 20"/>
          <p:cNvSpPr txBox="1"/>
          <p:nvPr/>
        </p:nvSpPr>
        <p:spPr>
          <a:xfrm>
            <a:off x="381000" y="6019800"/>
            <a:ext cx="1905000" cy="646331"/>
          </a:xfrm>
          <a:prstGeom prst="rect">
            <a:avLst/>
          </a:prstGeom>
          <a:solidFill>
            <a:schemeClr val="accent3">
              <a:lumMod val="40000"/>
              <a:lumOff val="60000"/>
            </a:schemeClr>
          </a:solidFill>
          <a:ln w="28575">
            <a:solidFill>
              <a:srgbClr val="C00000"/>
            </a:solidFill>
          </a:ln>
        </p:spPr>
        <p:txBody>
          <a:bodyPr wrap="square" rtlCol="0">
            <a:spAutoFit/>
          </a:bodyPr>
          <a:lstStyle/>
          <a:p>
            <a:r>
              <a:rPr lang="en-US" dirty="0" smtClean="0"/>
              <a:t>Total Population:</a:t>
            </a:r>
          </a:p>
          <a:p>
            <a:r>
              <a:rPr lang="en-US" dirty="0" smtClean="0"/>
              <a:t>16,330, 000</a:t>
            </a:r>
            <a:endParaRPr lang="en-US" dirty="0"/>
          </a:p>
        </p:txBody>
      </p:sp>
      <p:pic>
        <p:nvPicPr>
          <p:cNvPr id="22" name="Picture 2"/>
          <p:cNvPicPr>
            <a:picLocks noChangeAspect="1" noChangeArrowheads="1"/>
          </p:cNvPicPr>
          <p:nvPr/>
        </p:nvPicPr>
        <p:blipFill>
          <a:blip r:embed="rId5" cstate="print"/>
          <a:srcRect/>
          <a:stretch>
            <a:fillRect/>
          </a:stretch>
        </p:blipFill>
        <p:spPr bwMode="auto">
          <a:xfrm>
            <a:off x="2050064" y="4572000"/>
            <a:ext cx="464536" cy="338328"/>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srcRect/>
          <a:stretch>
            <a:fillRect/>
          </a:stretch>
        </p:blipFill>
        <p:spPr bwMode="auto">
          <a:xfrm>
            <a:off x="2057400" y="1981200"/>
            <a:ext cx="443430" cy="335459"/>
          </a:xfrm>
          <a:prstGeom prst="rect">
            <a:avLst/>
          </a:prstGeom>
          <a:noFill/>
          <a:ln w="9525">
            <a:noFill/>
            <a:miter lim="800000"/>
            <a:headEnd/>
            <a:tailEnd/>
          </a:ln>
        </p:spPr>
      </p:pic>
      <p:pic>
        <p:nvPicPr>
          <p:cNvPr id="24" name="Picture 5"/>
          <p:cNvPicPr>
            <a:picLocks noChangeAspect="1" noChangeArrowheads="1"/>
          </p:cNvPicPr>
          <p:nvPr/>
        </p:nvPicPr>
        <p:blipFill>
          <a:blip r:embed="rId7" cstate="print"/>
          <a:srcRect/>
          <a:stretch>
            <a:fillRect/>
          </a:stretch>
        </p:blipFill>
        <p:spPr bwMode="auto">
          <a:xfrm>
            <a:off x="2057400" y="3810000"/>
            <a:ext cx="465844" cy="335173"/>
          </a:xfrm>
          <a:prstGeom prst="rect">
            <a:avLst/>
          </a:prstGeom>
          <a:noFill/>
          <a:ln w="9525">
            <a:noFill/>
            <a:miter lim="800000"/>
            <a:headEnd/>
            <a:tailEnd/>
          </a:ln>
        </p:spPr>
      </p:pic>
      <p:pic>
        <p:nvPicPr>
          <p:cNvPr id="25" name="Picture 6"/>
          <p:cNvPicPr>
            <a:picLocks noChangeAspect="1" noChangeArrowheads="1"/>
          </p:cNvPicPr>
          <p:nvPr/>
        </p:nvPicPr>
        <p:blipFill>
          <a:blip r:embed="rId8" cstate="print"/>
          <a:srcRect/>
          <a:stretch>
            <a:fillRect/>
          </a:stretch>
        </p:blipFill>
        <p:spPr bwMode="auto">
          <a:xfrm>
            <a:off x="1981200" y="2819400"/>
            <a:ext cx="560942" cy="3391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367518" y="-842282"/>
            <a:ext cx="6484542" cy="9068421"/>
          </a:xfrm>
          <a:prstGeom prst="rect">
            <a:avLst/>
          </a:prstGeom>
          <a:noFill/>
          <a:ln w="9525">
            <a:noFill/>
            <a:miter lim="800000"/>
            <a:headEnd/>
            <a:tailEnd/>
          </a:ln>
        </p:spPr>
      </p:pic>
      <p:sp>
        <p:nvSpPr>
          <p:cNvPr id="3" name="TextBox 2"/>
          <p:cNvSpPr txBox="1"/>
          <p:nvPr/>
        </p:nvSpPr>
        <p:spPr>
          <a:xfrm>
            <a:off x="304800" y="0"/>
            <a:ext cx="6858000" cy="523220"/>
          </a:xfrm>
          <a:prstGeom prst="rect">
            <a:avLst/>
          </a:prstGeom>
          <a:noFill/>
        </p:spPr>
        <p:txBody>
          <a:bodyPr wrap="square" rtlCol="0">
            <a:spAutoFit/>
          </a:bodyPr>
          <a:lstStyle/>
          <a:p>
            <a:r>
              <a:rPr lang="en-US" sz="2800" b="1" i="1" dirty="0" smtClean="0"/>
              <a:t>LINNS, May 6, 2002</a:t>
            </a:r>
            <a:endParaRPr lang="en-US" sz="2800" b="1" i="1" dirty="0"/>
          </a:p>
        </p:txBody>
      </p:sp>
      <p:cxnSp>
        <p:nvCxnSpPr>
          <p:cNvPr id="4" name="Straight Connector 3"/>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07" y="476899"/>
            <a:ext cx="8886940" cy="6195938"/>
          </a:xfrm>
          <a:prstGeom prst="rect">
            <a:avLst/>
          </a:prstGeom>
          <a:noFill/>
          <a:ln w="53975" cap="rnd" cmpd="thickThin">
            <a:solidFill>
              <a:srgbClr val="FF0000"/>
            </a:solidFill>
            <a:prstDash val="dash"/>
            <a:round/>
          </a:ln>
          <a:effectLst>
            <a:outerShdw dist="25400" dir="3300000" algn="tl" rotWithShape="0">
              <a:srgbClr val="FF7C80"/>
            </a:outerShdw>
          </a:effectLst>
          <a:scene3d>
            <a:camera prst="orthographicFront"/>
            <a:lightRig rig="threePt" dir="t">
              <a:rot lat="0" lon="0" rev="3000000"/>
            </a:lightRig>
          </a:scene3d>
          <a:sp3d prstMaterial="plastic">
            <a:bevelT prst="relaxedInset"/>
            <a:bevelB/>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lIns="0" tIns="41022" rIns="82044" bIns="41022" rtlCol="0" anchor="ctr"/>
          <a:lstStyle/>
          <a:p>
            <a:pPr algn="ctr"/>
            <a:endParaRPr lang="en-US"/>
          </a:p>
        </p:txBody>
      </p:sp>
      <p:sp>
        <p:nvSpPr>
          <p:cNvPr id="85" name="TextBox 84"/>
          <p:cNvSpPr txBox="1"/>
          <p:nvPr/>
        </p:nvSpPr>
        <p:spPr>
          <a:xfrm>
            <a:off x="1349724" y="1280710"/>
            <a:ext cx="571500" cy="225838"/>
          </a:xfrm>
          <a:prstGeom prst="rect">
            <a:avLst/>
          </a:prstGeom>
          <a:noFill/>
        </p:spPr>
        <p:txBody>
          <a:bodyPr wrap="square" lIns="86493" tIns="43247" rIns="86493" bIns="43247" rtlCol="0">
            <a:spAutoFit/>
          </a:bodyPr>
          <a:lstStyle/>
          <a:p>
            <a:r>
              <a:rPr lang="en-US" sz="900" dirty="0"/>
              <a:t>#145</a:t>
            </a:r>
          </a:p>
        </p:txBody>
      </p:sp>
      <p:sp>
        <p:nvSpPr>
          <p:cNvPr id="91" name="TextBox 90"/>
          <p:cNvSpPr txBox="1"/>
          <p:nvPr/>
        </p:nvSpPr>
        <p:spPr>
          <a:xfrm>
            <a:off x="2260590" y="0"/>
            <a:ext cx="4617568" cy="456671"/>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Series</a:t>
            </a:r>
          </a:p>
        </p:txBody>
      </p:sp>
      <p:sp>
        <p:nvSpPr>
          <p:cNvPr id="92" name="TextBox 91"/>
          <p:cNvSpPr txBox="1"/>
          <p:nvPr/>
        </p:nvSpPr>
        <p:spPr>
          <a:xfrm>
            <a:off x="8060509" y="59811"/>
            <a:ext cx="840479" cy="346249"/>
          </a:xfrm>
          <a:prstGeom prst="rect">
            <a:avLst/>
          </a:prstGeom>
          <a:noFill/>
        </p:spPr>
        <p:txBody>
          <a:bodyPr wrap="square" lIns="86493" tIns="43247" rIns="86493" bIns="43247" rtlCol="0">
            <a:spAutoFit/>
          </a:bodyPr>
          <a:lstStyle/>
          <a:p>
            <a:r>
              <a:rPr lang="en-US" sz="1700" dirty="0">
                <a:latin typeface="Arial Black" pitchFamily="34" charset="0"/>
                <a:cs typeface="Aharoni" pitchFamily="2" charset="-79"/>
              </a:rPr>
              <a:t>2002</a:t>
            </a:r>
          </a:p>
        </p:txBody>
      </p:sp>
      <p:sp>
        <p:nvSpPr>
          <p:cNvPr id="93" name="TextBox 92"/>
          <p:cNvSpPr txBox="1"/>
          <p:nvPr/>
        </p:nvSpPr>
        <p:spPr>
          <a:xfrm>
            <a:off x="467489" y="639357"/>
            <a:ext cx="1404155" cy="287393"/>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a:t>
            </a:r>
            <a:r>
              <a:rPr lang="en-US" sz="1300" dirty="0" err="1">
                <a:latin typeface="Arial Rounded MT Bold" pitchFamily="34" charset="0"/>
                <a:cs typeface="Aharoni" pitchFamily="2" charset="-79"/>
              </a:rPr>
              <a:t>Åland</a:t>
            </a:r>
            <a:endParaRPr lang="en-US" sz="1300" dirty="0">
              <a:latin typeface="Arial Rounded MT Bold" pitchFamily="34" charset="0"/>
              <a:cs typeface="Aharoni" pitchFamily="2" charset="-79"/>
            </a:endParaRPr>
          </a:p>
        </p:txBody>
      </p:sp>
      <p:sp>
        <p:nvSpPr>
          <p:cNvPr id="98" name="TextBox 97"/>
          <p:cNvSpPr txBox="1"/>
          <p:nvPr/>
        </p:nvSpPr>
        <p:spPr>
          <a:xfrm>
            <a:off x="482645" y="5670850"/>
            <a:ext cx="8225928" cy="692498"/>
          </a:xfrm>
          <a:prstGeom prst="rect">
            <a:avLst/>
          </a:prstGeom>
          <a:noFill/>
        </p:spPr>
        <p:txBody>
          <a:bodyPr wrap="square" lIns="86493" tIns="43247" rIns="86493" bIns="43247" rtlCol="0">
            <a:spAutoFit/>
          </a:bodyPr>
          <a:lstStyle/>
          <a:p>
            <a:pPr algn="just"/>
            <a:r>
              <a:rPr lang="en-US" sz="1300" dirty="0"/>
              <a:t>The official theme for 2002 was “Ornamentation of the Public Space”, the unofficial translation (public art).  And the nations sure showed their diversity in their use of sculptures and other art work.  The Faroe Islands rejoined the group after missing the previous issue.</a:t>
            </a:r>
          </a:p>
        </p:txBody>
      </p:sp>
      <p:pic>
        <p:nvPicPr>
          <p:cNvPr id="1026" name="Picture 2"/>
          <p:cNvPicPr>
            <a:picLocks noChangeAspect="1" noChangeArrowheads="1"/>
          </p:cNvPicPr>
          <p:nvPr/>
        </p:nvPicPr>
        <p:blipFill>
          <a:blip r:embed="rId2" cstate="print"/>
          <a:srcRect/>
          <a:stretch>
            <a:fillRect/>
          </a:stretch>
        </p:blipFill>
        <p:spPr bwMode="auto">
          <a:xfrm>
            <a:off x="6914826" y="6513289"/>
            <a:ext cx="442415" cy="31718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917473" y="6512522"/>
            <a:ext cx="422314" cy="31449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951153" y="6512790"/>
            <a:ext cx="443661" cy="31422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3862050" y="6488430"/>
            <a:ext cx="534230" cy="317932"/>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r="13781" b="-10537"/>
          <a:stretch>
            <a:fillRect/>
          </a:stretch>
        </p:blipFill>
        <p:spPr bwMode="auto">
          <a:xfrm>
            <a:off x="7832001" y="6507397"/>
            <a:ext cx="446397" cy="350603"/>
          </a:xfrm>
          <a:prstGeom prst="rect">
            <a:avLst/>
          </a:prstGeom>
          <a:noFill/>
          <a:ln w="9525">
            <a:noFill/>
            <a:miter lim="800000"/>
            <a:headEnd/>
            <a:tailEnd/>
          </a:ln>
        </p:spPr>
      </p:pic>
      <p:sp>
        <p:nvSpPr>
          <p:cNvPr id="47" name="TextBox 46"/>
          <p:cNvSpPr txBox="1"/>
          <p:nvPr/>
        </p:nvSpPr>
        <p:spPr>
          <a:xfrm>
            <a:off x="7161010" y="1227693"/>
            <a:ext cx="571500" cy="225838"/>
          </a:xfrm>
          <a:prstGeom prst="rect">
            <a:avLst/>
          </a:prstGeom>
          <a:noFill/>
        </p:spPr>
        <p:txBody>
          <a:bodyPr wrap="square" lIns="86493" tIns="43247" rIns="86493" bIns="43247" rtlCol="0">
            <a:spAutoFit/>
          </a:bodyPr>
          <a:lstStyle/>
          <a:p>
            <a:r>
              <a:rPr lang="en-US" sz="900" dirty="0"/>
              <a:t>#1099</a:t>
            </a:r>
          </a:p>
        </p:txBody>
      </p:sp>
      <p:sp>
        <p:nvSpPr>
          <p:cNvPr id="50" name="TextBox 49"/>
          <p:cNvSpPr txBox="1"/>
          <p:nvPr/>
        </p:nvSpPr>
        <p:spPr>
          <a:xfrm>
            <a:off x="3291277" y="661249"/>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Denmark</a:t>
            </a:r>
          </a:p>
        </p:txBody>
      </p:sp>
      <p:sp>
        <p:nvSpPr>
          <p:cNvPr id="55" name="TextBox 54"/>
          <p:cNvSpPr txBox="1"/>
          <p:nvPr/>
        </p:nvSpPr>
        <p:spPr>
          <a:xfrm>
            <a:off x="1861215" y="2321148"/>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Finland</a:t>
            </a:r>
          </a:p>
        </p:txBody>
      </p:sp>
      <p:sp>
        <p:nvSpPr>
          <p:cNvPr id="60" name="TextBox 59"/>
          <p:cNvSpPr txBox="1"/>
          <p:nvPr/>
        </p:nvSpPr>
        <p:spPr>
          <a:xfrm>
            <a:off x="5073212" y="2312058"/>
            <a:ext cx="1274598"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Greenland</a:t>
            </a:r>
          </a:p>
        </p:txBody>
      </p:sp>
      <p:pic>
        <p:nvPicPr>
          <p:cNvPr id="2" name="Picture 2"/>
          <p:cNvPicPr>
            <a:picLocks noChangeAspect="1" noChangeArrowheads="1"/>
          </p:cNvPicPr>
          <p:nvPr/>
        </p:nvPicPr>
        <p:blipFill>
          <a:blip r:embed="rId7" cstate="print"/>
          <a:srcRect/>
          <a:stretch>
            <a:fillRect/>
          </a:stretch>
        </p:blipFill>
        <p:spPr bwMode="auto">
          <a:xfrm>
            <a:off x="811719" y="6496509"/>
            <a:ext cx="533892" cy="317183"/>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4847983" y="6493143"/>
            <a:ext cx="524067" cy="344200"/>
          </a:xfrm>
          <a:prstGeom prst="rect">
            <a:avLst/>
          </a:prstGeom>
          <a:noFill/>
          <a:ln w="9525">
            <a:noFill/>
            <a:miter lim="800000"/>
            <a:headEnd/>
            <a:tailEnd/>
          </a:ln>
        </p:spPr>
      </p:pic>
      <p:pic>
        <p:nvPicPr>
          <p:cNvPr id="3" name="Picture 4"/>
          <p:cNvPicPr>
            <a:picLocks noChangeAspect="1" noChangeArrowheads="1"/>
          </p:cNvPicPr>
          <p:nvPr/>
        </p:nvPicPr>
        <p:blipFill>
          <a:blip r:embed="rId9" cstate="print"/>
          <a:srcRect/>
          <a:stretch>
            <a:fillRect/>
          </a:stretch>
        </p:blipFill>
        <p:spPr bwMode="auto">
          <a:xfrm>
            <a:off x="2929810" y="6504138"/>
            <a:ext cx="439815" cy="317183"/>
          </a:xfrm>
          <a:prstGeom prst="rect">
            <a:avLst/>
          </a:prstGeom>
          <a:noFill/>
          <a:ln w="9525">
            <a:noFill/>
            <a:miter lim="800000"/>
            <a:headEnd/>
            <a:tailEnd/>
          </a:ln>
        </p:spPr>
      </p:pic>
      <p:sp>
        <p:nvSpPr>
          <p:cNvPr id="42" name="TextBox 41"/>
          <p:cNvSpPr txBox="1"/>
          <p:nvPr/>
        </p:nvSpPr>
        <p:spPr>
          <a:xfrm>
            <a:off x="6220121" y="3122494"/>
            <a:ext cx="571500" cy="225838"/>
          </a:xfrm>
          <a:prstGeom prst="rect">
            <a:avLst/>
          </a:prstGeom>
          <a:noFill/>
          <a:scene3d>
            <a:camera prst="orthographicFront"/>
            <a:lightRig rig="threePt" dir="t"/>
          </a:scene3d>
          <a:sp3d extrusionH="69850"/>
        </p:spPr>
        <p:txBody>
          <a:bodyPr wrap="square" lIns="86493" tIns="43247" rIns="86493" bIns="43247" rtlCol="0">
            <a:spAutoFit/>
          </a:bodyPr>
          <a:lstStyle/>
          <a:p>
            <a:r>
              <a:rPr lang="en-US" sz="900" dirty="0"/>
              <a:t>#854</a:t>
            </a:r>
          </a:p>
        </p:txBody>
      </p:sp>
      <p:sp>
        <p:nvSpPr>
          <p:cNvPr id="43" name="TextBox 42"/>
          <p:cNvSpPr txBox="1"/>
          <p:nvPr/>
        </p:nvSpPr>
        <p:spPr>
          <a:xfrm>
            <a:off x="1179214" y="3984011"/>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Iceland</a:t>
            </a:r>
          </a:p>
        </p:txBody>
      </p:sp>
      <p:sp>
        <p:nvSpPr>
          <p:cNvPr id="62" name="TextBox 61"/>
          <p:cNvSpPr txBox="1"/>
          <p:nvPr/>
        </p:nvSpPr>
        <p:spPr>
          <a:xfrm>
            <a:off x="1943780" y="4785647"/>
            <a:ext cx="571500" cy="225838"/>
          </a:xfrm>
          <a:prstGeom prst="rect">
            <a:avLst/>
          </a:prstGeom>
          <a:noFill/>
        </p:spPr>
        <p:txBody>
          <a:bodyPr wrap="square" lIns="86493" tIns="43247" rIns="86493" bIns="43247" rtlCol="0">
            <a:spAutoFit/>
          </a:bodyPr>
          <a:lstStyle/>
          <a:p>
            <a:r>
              <a:rPr lang="en-US" sz="900" dirty="0"/>
              <a:t>#1189</a:t>
            </a:r>
          </a:p>
        </p:txBody>
      </p:sp>
      <p:sp>
        <p:nvSpPr>
          <p:cNvPr id="63" name="TextBox 62"/>
          <p:cNvSpPr txBox="1"/>
          <p:nvPr/>
        </p:nvSpPr>
        <p:spPr>
          <a:xfrm>
            <a:off x="4464673" y="4016232"/>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Norway</a:t>
            </a:r>
          </a:p>
        </p:txBody>
      </p:sp>
      <p:sp>
        <p:nvSpPr>
          <p:cNvPr id="68" name="TextBox 67"/>
          <p:cNvSpPr txBox="1"/>
          <p:nvPr/>
        </p:nvSpPr>
        <p:spPr>
          <a:xfrm>
            <a:off x="7035273" y="402656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Sweden</a:t>
            </a:r>
          </a:p>
        </p:txBody>
      </p:sp>
      <p:pic>
        <p:nvPicPr>
          <p:cNvPr id="4" name="Picture 2"/>
          <p:cNvPicPr>
            <a:picLocks noChangeAspect="1" noChangeArrowheads="1"/>
          </p:cNvPicPr>
          <p:nvPr/>
        </p:nvPicPr>
        <p:blipFill>
          <a:blip r:embed="rId10" cstate="print"/>
          <a:srcRect/>
          <a:stretch>
            <a:fillRect/>
          </a:stretch>
        </p:blipFill>
        <p:spPr bwMode="auto">
          <a:xfrm>
            <a:off x="4164180" y="2590742"/>
            <a:ext cx="2991549" cy="1122233"/>
          </a:xfrm>
          <a:prstGeom prst="rect">
            <a:avLst/>
          </a:prstGeom>
          <a:noFill/>
          <a:ln w="9525">
            <a:noFill/>
            <a:miter lim="800000"/>
            <a:headEnd/>
            <a:tailEnd/>
          </a:ln>
        </p:spPr>
      </p:pic>
      <p:pic>
        <p:nvPicPr>
          <p:cNvPr id="5" name="Picture 3"/>
          <p:cNvPicPr>
            <a:picLocks noChangeAspect="1" noChangeArrowheads="1"/>
          </p:cNvPicPr>
          <p:nvPr/>
        </p:nvPicPr>
        <p:blipFill>
          <a:blip r:embed="rId11" cstate="print"/>
          <a:srcRect t="49964"/>
          <a:stretch>
            <a:fillRect/>
          </a:stretch>
        </p:blipFill>
        <p:spPr bwMode="auto">
          <a:xfrm>
            <a:off x="3778851" y="981192"/>
            <a:ext cx="1225955" cy="939305"/>
          </a:xfrm>
          <a:prstGeom prst="rect">
            <a:avLst/>
          </a:prstGeom>
          <a:noFill/>
          <a:ln w="9525">
            <a:noFill/>
            <a:miter lim="800000"/>
            <a:headEnd/>
            <a:tailEnd/>
          </a:ln>
        </p:spPr>
      </p:pic>
      <p:pic>
        <p:nvPicPr>
          <p:cNvPr id="7" name="Picture 4"/>
          <p:cNvPicPr>
            <a:picLocks noChangeAspect="1" noChangeArrowheads="1"/>
          </p:cNvPicPr>
          <p:nvPr/>
        </p:nvPicPr>
        <p:blipFill>
          <a:blip r:embed="rId12" cstate="print"/>
          <a:srcRect b="50265"/>
          <a:stretch>
            <a:fillRect/>
          </a:stretch>
        </p:blipFill>
        <p:spPr bwMode="auto">
          <a:xfrm>
            <a:off x="5592371" y="950205"/>
            <a:ext cx="1596976" cy="1054917"/>
          </a:xfrm>
          <a:prstGeom prst="rect">
            <a:avLst/>
          </a:prstGeom>
          <a:noFill/>
          <a:ln w="9525">
            <a:noFill/>
            <a:miter lim="800000"/>
            <a:headEnd/>
            <a:tailEnd/>
          </a:ln>
        </p:spPr>
      </p:pic>
      <p:pic>
        <p:nvPicPr>
          <p:cNvPr id="8" name="Picture 5"/>
          <p:cNvPicPr>
            <a:picLocks noChangeAspect="1" noChangeArrowheads="1"/>
          </p:cNvPicPr>
          <p:nvPr/>
        </p:nvPicPr>
        <p:blipFill>
          <a:blip r:embed="rId13" cstate="print"/>
          <a:srcRect/>
          <a:stretch>
            <a:fillRect/>
          </a:stretch>
        </p:blipFill>
        <p:spPr bwMode="auto">
          <a:xfrm>
            <a:off x="497455" y="939877"/>
            <a:ext cx="1396189" cy="1024709"/>
          </a:xfrm>
          <a:prstGeom prst="rect">
            <a:avLst/>
          </a:prstGeom>
          <a:noFill/>
          <a:ln w="9525">
            <a:noFill/>
            <a:miter lim="800000"/>
            <a:headEnd/>
            <a:tailEnd/>
          </a:ln>
        </p:spPr>
      </p:pic>
      <p:pic>
        <p:nvPicPr>
          <p:cNvPr id="9" name="Picture 6"/>
          <p:cNvPicPr>
            <a:picLocks noChangeAspect="1" noChangeArrowheads="1"/>
          </p:cNvPicPr>
          <p:nvPr/>
        </p:nvPicPr>
        <p:blipFill>
          <a:blip r:embed="rId14" cstate="print"/>
          <a:srcRect/>
          <a:stretch>
            <a:fillRect/>
          </a:stretch>
        </p:blipFill>
        <p:spPr bwMode="auto">
          <a:xfrm>
            <a:off x="1857143" y="2636553"/>
            <a:ext cx="1339621" cy="1001005"/>
          </a:xfrm>
          <a:prstGeom prst="rect">
            <a:avLst/>
          </a:prstGeom>
          <a:noFill/>
          <a:ln w="9525">
            <a:noFill/>
            <a:miter lim="800000"/>
            <a:headEnd/>
            <a:tailEnd/>
          </a:ln>
        </p:spPr>
      </p:pic>
      <p:pic>
        <p:nvPicPr>
          <p:cNvPr id="10" name="Picture 7"/>
          <p:cNvPicPr>
            <a:picLocks noChangeAspect="1" noChangeArrowheads="1"/>
          </p:cNvPicPr>
          <p:nvPr/>
        </p:nvPicPr>
        <p:blipFill>
          <a:blip r:embed="rId15" cstate="print"/>
          <a:srcRect/>
          <a:stretch>
            <a:fillRect/>
          </a:stretch>
        </p:blipFill>
        <p:spPr bwMode="auto">
          <a:xfrm>
            <a:off x="3788523" y="4275922"/>
            <a:ext cx="2150913" cy="1270383"/>
          </a:xfrm>
          <a:prstGeom prst="rect">
            <a:avLst/>
          </a:prstGeom>
          <a:noFill/>
          <a:ln w="9525">
            <a:noFill/>
            <a:miter lim="800000"/>
            <a:headEnd/>
            <a:tailEnd/>
          </a:ln>
        </p:spPr>
      </p:pic>
      <p:pic>
        <p:nvPicPr>
          <p:cNvPr id="1032" name="Picture 8"/>
          <p:cNvPicPr>
            <a:picLocks noChangeAspect="1" noChangeArrowheads="1"/>
          </p:cNvPicPr>
          <p:nvPr/>
        </p:nvPicPr>
        <p:blipFill>
          <a:blip r:embed="rId16" cstate="print"/>
          <a:srcRect/>
          <a:stretch>
            <a:fillRect/>
          </a:stretch>
        </p:blipFill>
        <p:spPr bwMode="auto">
          <a:xfrm>
            <a:off x="481168" y="4335139"/>
            <a:ext cx="2897337" cy="1014068"/>
          </a:xfrm>
          <a:prstGeom prst="rect">
            <a:avLst/>
          </a:prstGeom>
          <a:noFill/>
          <a:ln w="9525">
            <a:noFill/>
            <a:miter lim="800000"/>
            <a:headEnd/>
            <a:tailEnd/>
          </a:ln>
        </p:spPr>
      </p:pic>
      <p:pic>
        <p:nvPicPr>
          <p:cNvPr id="1033" name="Picture 9"/>
          <p:cNvPicPr>
            <a:picLocks noChangeAspect="1" noChangeArrowheads="1"/>
          </p:cNvPicPr>
          <p:nvPr/>
        </p:nvPicPr>
        <p:blipFill>
          <a:blip r:embed="rId17" cstate="print"/>
          <a:srcRect/>
          <a:stretch>
            <a:fillRect/>
          </a:stretch>
        </p:blipFill>
        <p:spPr bwMode="auto">
          <a:xfrm>
            <a:off x="6295352" y="4337892"/>
            <a:ext cx="2434840" cy="1255104"/>
          </a:xfrm>
          <a:prstGeom prst="rect">
            <a:avLst/>
          </a:prstGeom>
          <a:noFill/>
          <a:ln w="9525">
            <a:noFill/>
            <a:miter lim="800000"/>
            <a:headEnd/>
            <a:tailEnd/>
          </a:ln>
        </p:spPr>
      </p:pic>
      <p:pic>
        <p:nvPicPr>
          <p:cNvPr id="64" name="Picture 4"/>
          <p:cNvPicPr>
            <a:picLocks noChangeAspect="1" noChangeArrowheads="1"/>
          </p:cNvPicPr>
          <p:nvPr/>
        </p:nvPicPr>
        <p:blipFill>
          <a:blip r:embed="rId12" cstate="print"/>
          <a:srcRect t="48765"/>
          <a:stretch>
            <a:fillRect/>
          </a:stretch>
        </p:blipFill>
        <p:spPr bwMode="auto">
          <a:xfrm>
            <a:off x="7218263" y="950204"/>
            <a:ext cx="1532969" cy="1043160"/>
          </a:xfrm>
          <a:prstGeom prst="rect">
            <a:avLst/>
          </a:prstGeom>
          <a:noFill/>
          <a:ln w="9525">
            <a:noFill/>
            <a:miter lim="800000"/>
            <a:headEnd/>
            <a:tailEnd/>
          </a:ln>
        </p:spPr>
      </p:pic>
      <p:pic>
        <p:nvPicPr>
          <p:cNvPr id="65" name="Picture 3"/>
          <p:cNvPicPr>
            <a:picLocks noChangeAspect="1" noChangeArrowheads="1"/>
          </p:cNvPicPr>
          <p:nvPr/>
        </p:nvPicPr>
        <p:blipFill>
          <a:blip r:embed="rId11" cstate="print"/>
          <a:srcRect b="50952"/>
          <a:stretch>
            <a:fillRect/>
          </a:stretch>
        </p:blipFill>
        <p:spPr bwMode="auto">
          <a:xfrm>
            <a:off x="2528634" y="979469"/>
            <a:ext cx="1255447" cy="942892"/>
          </a:xfrm>
          <a:prstGeom prst="rect">
            <a:avLst/>
          </a:prstGeom>
          <a:noFill/>
          <a:ln w="9525">
            <a:noFill/>
            <a:miter lim="800000"/>
            <a:headEnd/>
            <a:tailEnd/>
          </a:ln>
        </p:spPr>
      </p:pic>
      <p:sp>
        <p:nvSpPr>
          <p:cNvPr id="69" name="TextBox 68"/>
          <p:cNvSpPr txBox="1"/>
          <p:nvPr/>
        </p:nvSpPr>
        <p:spPr>
          <a:xfrm>
            <a:off x="6626064" y="638870"/>
            <a:ext cx="1977584"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Faroe Islands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52400" y="824377"/>
            <a:ext cx="6315075" cy="603362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447800" y="823277"/>
            <a:ext cx="6324600" cy="6034723"/>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2667000" y="800060"/>
            <a:ext cx="6296025" cy="6057940"/>
          </a:xfrm>
          <a:prstGeom prst="rect">
            <a:avLst/>
          </a:prstGeom>
          <a:noFill/>
          <a:ln w="9525">
            <a:noFill/>
            <a:miter lim="800000"/>
            <a:headEnd/>
            <a:tailEnd/>
          </a:ln>
        </p:spPr>
      </p:pic>
      <p:sp>
        <p:nvSpPr>
          <p:cNvPr id="5" name="TextBox 4"/>
          <p:cNvSpPr txBox="1"/>
          <p:nvPr/>
        </p:nvSpPr>
        <p:spPr>
          <a:xfrm>
            <a:off x="0" y="62085"/>
            <a:ext cx="9144000" cy="395115"/>
          </a:xfrm>
          <a:prstGeom prst="rect">
            <a:avLst/>
          </a:prstGeom>
          <a:noFill/>
        </p:spPr>
        <p:txBody>
          <a:bodyPr wrap="square" lIns="86493" tIns="43247" rIns="86493" bIns="43247" rtlCol="0">
            <a:spAutoFit/>
          </a:bodyPr>
          <a:lstStyle/>
          <a:p>
            <a:pPr algn="ctr"/>
            <a:r>
              <a:rPr lang="en-US" sz="2000" b="1" spc="284" dirty="0" smtClean="0">
                <a:solidFill>
                  <a:srgbClr val="FF0000"/>
                </a:solidFill>
                <a:latin typeface="Algerian" pitchFamily="82" charset="0"/>
              </a:rPr>
              <a:t>2004-2008 </a:t>
            </a:r>
            <a:r>
              <a:rPr lang="en-US" sz="2000" b="1" spc="284" dirty="0" err="1" smtClean="0">
                <a:solidFill>
                  <a:srgbClr val="FF0000"/>
                </a:solidFill>
                <a:latin typeface="Algerian" pitchFamily="82" charset="0"/>
              </a:rPr>
              <a:t>Norden</a:t>
            </a:r>
            <a:r>
              <a:rPr lang="en-US" sz="2000" b="1" spc="284" dirty="0" smtClean="0">
                <a:solidFill>
                  <a:srgbClr val="FF0000"/>
                </a:solidFill>
                <a:latin typeface="Algerian" pitchFamily="82" charset="0"/>
              </a:rPr>
              <a:t> Stamps : “Top of the world”</a:t>
            </a:r>
            <a:endParaRPr lang="en-US" sz="2000" b="1" spc="284" dirty="0">
              <a:solidFill>
                <a:srgbClr val="FF0000"/>
              </a:solidFill>
              <a:latin typeface="Algerian" pitchFamily="82" charset="0"/>
            </a:endParaRPr>
          </a:p>
        </p:txBody>
      </p:sp>
      <p:sp>
        <p:nvSpPr>
          <p:cNvPr id="6" name="TextBox 5"/>
          <p:cNvSpPr txBox="1"/>
          <p:nvPr/>
        </p:nvSpPr>
        <p:spPr>
          <a:xfrm>
            <a:off x="0" y="381000"/>
            <a:ext cx="9144000" cy="395115"/>
          </a:xfrm>
          <a:prstGeom prst="rect">
            <a:avLst/>
          </a:prstGeom>
          <a:noFill/>
        </p:spPr>
        <p:txBody>
          <a:bodyPr wrap="square" lIns="86493" tIns="43247" rIns="86493" bIns="43247" rtlCol="0">
            <a:spAutoFit/>
          </a:bodyPr>
          <a:lstStyle/>
          <a:p>
            <a:pPr algn="ctr"/>
            <a:r>
              <a:rPr lang="en-US" sz="2000" b="1" i="1" spc="284" dirty="0" smtClean="0">
                <a:solidFill>
                  <a:schemeClr val="tx2">
                    <a:lumMod val="60000"/>
                    <a:lumOff val="40000"/>
                  </a:schemeClr>
                </a:solidFill>
                <a:latin typeface="Baskerville Old Face" pitchFamily="18" charset="0"/>
              </a:rPr>
              <a:t>Three series featuring mythology and legends</a:t>
            </a:r>
            <a:endParaRPr lang="en-US" sz="2000" b="1" i="1" spc="284" dirty="0">
              <a:solidFill>
                <a:schemeClr val="tx2">
                  <a:lumMod val="60000"/>
                  <a:lumOff val="40000"/>
                </a:schemeClr>
              </a:solidFill>
              <a:latin typeface="Baskerville Old Fac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heckerboard(across)">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heckerboard(across)">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5005" y="457200"/>
            <a:ext cx="4632895" cy="31242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609600" y="990600"/>
            <a:ext cx="3810000" cy="4751676"/>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192283" y="2585074"/>
            <a:ext cx="4944894" cy="3358526"/>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152401" y="3429001"/>
            <a:ext cx="4803828" cy="3276600"/>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4982819" y="152400"/>
            <a:ext cx="4008781" cy="4190999"/>
          </a:xfrm>
          <a:prstGeom prst="rect">
            <a:avLst/>
          </a:prstGeom>
          <a:noFill/>
          <a:ln w="9525">
            <a:noFill/>
            <a:miter lim="800000"/>
            <a:headEnd/>
            <a:tailEnd/>
          </a:ln>
        </p:spPr>
      </p:pic>
      <p:pic>
        <p:nvPicPr>
          <p:cNvPr id="9223" name="Picture 7"/>
          <p:cNvPicPr>
            <a:picLocks noChangeAspect="1" noChangeArrowheads="1"/>
          </p:cNvPicPr>
          <p:nvPr/>
        </p:nvPicPr>
        <p:blipFill>
          <a:blip r:embed="rId7" cstate="print"/>
          <a:srcRect/>
          <a:stretch>
            <a:fillRect/>
          </a:stretch>
        </p:blipFill>
        <p:spPr bwMode="auto">
          <a:xfrm>
            <a:off x="4235477" y="1371600"/>
            <a:ext cx="4823492" cy="3276600"/>
          </a:xfrm>
          <a:prstGeom prst="rect">
            <a:avLst/>
          </a:prstGeom>
          <a:noFill/>
          <a:ln w="9525">
            <a:noFill/>
            <a:miter lim="800000"/>
            <a:headEnd/>
            <a:tailEnd/>
          </a:ln>
        </p:spPr>
      </p:pic>
      <p:pic>
        <p:nvPicPr>
          <p:cNvPr id="9224" name="Picture 8"/>
          <p:cNvPicPr>
            <a:picLocks noChangeAspect="1" noChangeArrowheads="1"/>
          </p:cNvPicPr>
          <p:nvPr/>
        </p:nvPicPr>
        <p:blipFill>
          <a:blip r:embed="rId8" cstate="print"/>
          <a:srcRect/>
          <a:stretch>
            <a:fillRect/>
          </a:stretch>
        </p:blipFill>
        <p:spPr bwMode="auto">
          <a:xfrm>
            <a:off x="3962400" y="1981200"/>
            <a:ext cx="3655493" cy="4611872"/>
          </a:xfrm>
          <a:prstGeom prst="rect">
            <a:avLst/>
          </a:prstGeom>
          <a:noFill/>
          <a:ln w="9525">
            <a:noFill/>
            <a:miter lim="800000"/>
            <a:headEnd/>
            <a:tailEnd/>
          </a:ln>
        </p:spPr>
      </p:pic>
      <p:pic>
        <p:nvPicPr>
          <p:cNvPr id="9225" name="Picture 9"/>
          <p:cNvPicPr>
            <a:picLocks noChangeAspect="1" noChangeArrowheads="1"/>
          </p:cNvPicPr>
          <p:nvPr/>
        </p:nvPicPr>
        <p:blipFill>
          <a:blip r:embed="rId9" cstate="print"/>
          <a:srcRect/>
          <a:stretch>
            <a:fillRect/>
          </a:stretch>
        </p:blipFill>
        <p:spPr bwMode="auto">
          <a:xfrm>
            <a:off x="4315929" y="3505200"/>
            <a:ext cx="4747620" cy="3225059"/>
          </a:xfrm>
          <a:prstGeom prst="rect">
            <a:avLst/>
          </a:prstGeom>
          <a:noFill/>
          <a:ln w="9525">
            <a:noFill/>
            <a:miter lim="800000"/>
            <a:headEnd/>
            <a:tailEnd/>
          </a:ln>
        </p:spPr>
      </p:pic>
      <p:sp>
        <p:nvSpPr>
          <p:cNvPr id="10" name="TextBox 9"/>
          <p:cNvSpPr txBox="1"/>
          <p:nvPr/>
        </p:nvSpPr>
        <p:spPr>
          <a:xfrm>
            <a:off x="4038600" y="0"/>
            <a:ext cx="1143000" cy="400110"/>
          </a:xfrm>
          <a:prstGeom prst="rect">
            <a:avLst/>
          </a:prstGeom>
          <a:noFill/>
        </p:spPr>
        <p:txBody>
          <a:bodyPr wrap="square" rtlCol="0">
            <a:spAutoFit/>
          </a:bodyPr>
          <a:lstStyle/>
          <a:p>
            <a:r>
              <a:rPr lang="en-US" sz="2000" b="1" dirty="0" smtClean="0"/>
              <a:t>2004</a:t>
            </a:r>
            <a:endParaRPr lang="en-US" sz="2000" b="1" dirty="0"/>
          </a:p>
        </p:txBody>
      </p:sp>
      <p:sp>
        <p:nvSpPr>
          <p:cNvPr id="11" name="TextBox 10"/>
          <p:cNvSpPr txBox="1"/>
          <p:nvPr/>
        </p:nvSpPr>
        <p:spPr>
          <a:xfrm>
            <a:off x="76200" y="0"/>
            <a:ext cx="3810000" cy="395115"/>
          </a:xfrm>
          <a:prstGeom prst="rect">
            <a:avLst/>
          </a:prstGeom>
          <a:noFill/>
        </p:spPr>
        <p:txBody>
          <a:bodyPr wrap="square" lIns="86493" tIns="43247" rIns="86493" bIns="43247" rtlCol="0">
            <a:spAutoFit/>
          </a:bodyPr>
          <a:lstStyle/>
          <a:p>
            <a:r>
              <a:rPr lang="en-US" sz="2000" b="1" spc="284" dirty="0" err="1">
                <a:solidFill>
                  <a:srgbClr val="FF0000"/>
                </a:solidFill>
                <a:latin typeface="Algerian" pitchFamily="82" charset="0"/>
              </a:rPr>
              <a:t>Norden</a:t>
            </a:r>
            <a:r>
              <a:rPr lang="en-US" sz="2000" b="1" spc="284" dirty="0">
                <a:solidFill>
                  <a:srgbClr val="FF0000"/>
                </a:solidFill>
                <a:latin typeface="Algerian" pitchFamily="82" charset="0"/>
              </a:rPr>
              <a:t>  Stamp  Series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amond(in)">
                                      <p:cBhvr>
                                        <p:cTn id="7" dur="10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diamond(in)">
                                      <p:cBhvr>
                                        <p:cTn id="12" dur="10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diamond(in)">
                                      <p:cBhvr>
                                        <p:cTn id="17" dur="10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diamond(in)">
                                      <p:cBhvr>
                                        <p:cTn id="22" dur="1000"/>
                                        <p:tgtEl>
                                          <p:spTgt spid="922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9223"/>
                                        </p:tgtEl>
                                        <p:attrNameLst>
                                          <p:attrName>style.visibility</p:attrName>
                                        </p:attrNameLst>
                                      </p:cBhvr>
                                      <p:to>
                                        <p:strVal val="visible"/>
                                      </p:to>
                                    </p:set>
                                    <p:animEffect transition="in" filter="diamond(in)">
                                      <p:cBhvr>
                                        <p:cTn id="27" dur="1000"/>
                                        <p:tgtEl>
                                          <p:spTgt spid="922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224"/>
                                        </p:tgtEl>
                                        <p:attrNameLst>
                                          <p:attrName>style.visibility</p:attrName>
                                        </p:attrNameLst>
                                      </p:cBhvr>
                                      <p:to>
                                        <p:strVal val="visible"/>
                                      </p:to>
                                    </p:set>
                                    <p:animEffect transition="in" filter="diamond(in)">
                                      <p:cBhvr>
                                        <p:cTn id="32" dur="1000"/>
                                        <p:tgtEl>
                                          <p:spTgt spid="922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9225"/>
                                        </p:tgtEl>
                                        <p:attrNameLst>
                                          <p:attrName>style.visibility</p:attrName>
                                        </p:attrNameLst>
                                      </p:cBhvr>
                                      <p:to>
                                        <p:strVal val="visible"/>
                                      </p:to>
                                    </p:set>
                                    <p:animEffect transition="in" filter="diamond(in)">
                                      <p:cBhvr>
                                        <p:cTn id="37" dur="1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019800" y="3733800"/>
            <a:ext cx="1600200" cy="369332"/>
          </a:xfrm>
          <a:prstGeom prst="rect">
            <a:avLst/>
          </a:prstGeom>
          <a:noFill/>
        </p:spPr>
        <p:txBody>
          <a:bodyPr wrap="square" rtlCol="0">
            <a:spAutoFit/>
          </a:bodyPr>
          <a:lstStyle/>
          <a:p>
            <a:r>
              <a:rPr lang="en-US" b="1" dirty="0" smtClean="0"/>
              <a:t>Faroe Islands</a:t>
            </a:r>
            <a:endParaRPr lang="en-US" b="1" dirty="0"/>
          </a:p>
        </p:txBody>
      </p:sp>
      <p:sp>
        <p:nvSpPr>
          <p:cNvPr id="18" name="TextBox 17"/>
          <p:cNvSpPr txBox="1"/>
          <p:nvPr/>
        </p:nvSpPr>
        <p:spPr>
          <a:xfrm>
            <a:off x="7162800" y="3124200"/>
            <a:ext cx="1066800" cy="369332"/>
          </a:xfrm>
          <a:prstGeom prst="rect">
            <a:avLst/>
          </a:prstGeom>
          <a:noFill/>
        </p:spPr>
        <p:txBody>
          <a:bodyPr wrap="square" rtlCol="0">
            <a:spAutoFit/>
          </a:bodyPr>
          <a:lstStyle/>
          <a:p>
            <a:r>
              <a:rPr lang="en-US" b="1" dirty="0" smtClean="0"/>
              <a:t>Denmark</a:t>
            </a:r>
            <a:endParaRPr lang="en-US" b="1" dirty="0"/>
          </a:p>
        </p:txBody>
      </p:sp>
      <p:sp>
        <p:nvSpPr>
          <p:cNvPr id="21" name="TextBox 20"/>
          <p:cNvSpPr txBox="1"/>
          <p:nvPr/>
        </p:nvSpPr>
        <p:spPr>
          <a:xfrm>
            <a:off x="7315200" y="2362200"/>
            <a:ext cx="1600200" cy="369332"/>
          </a:xfrm>
          <a:prstGeom prst="rect">
            <a:avLst/>
          </a:prstGeom>
          <a:noFill/>
        </p:spPr>
        <p:txBody>
          <a:bodyPr wrap="square" rtlCol="0">
            <a:spAutoFit/>
          </a:bodyPr>
          <a:lstStyle/>
          <a:p>
            <a:r>
              <a:rPr lang="en-US" b="1" dirty="0" err="1" smtClean="0"/>
              <a:t>Åland</a:t>
            </a:r>
            <a:r>
              <a:rPr lang="en-US" b="1" dirty="0" smtClean="0"/>
              <a:t> Islands</a:t>
            </a:r>
            <a:endParaRPr lang="en-US" b="1" dirty="0"/>
          </a:p>
        </p:txBody>
      </p:sp>
      <p:pic>
        <p:nvPicPr>
          <p:cNvPr id="7170" name="Picture 2"/>
          <p:cNvPicPr>
            <a:picLocks noChangeAspect="1" noChangeArrowheads="1"/>
          </p:cNvPicPr>
          <p:nvPr/>
        </p:nvPicPr>
        <p:blipFill>
          <a:blip r:embed="rId2" cstate="print"/>
          <a:srcRect/>
          <a:stretch>
            <a:fillRect/>
          </a:stretch>
        </p:blipFill>
        <p:spPr bwMode="auto">
          <a:xfrm>
            <a:off x="304800" y="838200"/>
            <a:ext cx="5412922" cy="51816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836727" y="152400"/>
            <a:ext cx="3128074" cy="21336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5105400" y="609600"/>
            <a:ext cx="3626603" cy="243840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4419600" y="1066800"/>
            <a:ext cx="3805237" cy="2591030"/>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3581400" y="1420776"/>
            <a:ext cx="4152900" cy="2812865"/>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2590143" y="1981200"/>
            <a:ext cx="4786969" cy="3182168"/>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auto">
          <a:xfrm>
            <a:off x="1905000" y="2563030"/>
            <a:ext cx="4867275" cy="3320532"/>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a:stretch>
            <a:fillRect/>
          </a:stretch>
        </p:blipFill>
        <p:spPr bwMode="auto">
          <a:xfrm>
            <a:off x="1295400" y="3096103"/>
            <a:ext cx="4967287" cy="3399441"/>
          </a:xfrm>
          <a:prstGeom prst="rect">
            <a:avLst/>
          </a:prstGeom>
          <a:noFill/>
          <a:ln w="9525">
            <a:noFill/>
            <a:miter lim="800000"/>
            <a:headEnd/>
            <a:tailEnd/>
          </a:ln>
        </p:spPr>
      </p:pic>
      <p:pic>
        <p:nvPicPr>
          <p:cNvPr id="7178" name="Picture 10"/>
          <p:cNvPicPr>
            <a:picLocks noChangeAspect="1" noChangeArrowheads="1"/>
          </p:cNvPicPr>
          <p:nvPr/>
        </p:nvPicPr>
        <p:blipFill>
          <a:blip r:embed="rId10" cstate="print"/>
          <a:srcRect/>
          <a:stretch>
            <a:fillRect/>
          </a:stretch>
        </p:blipFill>
        <p:spPr bwMode="auto">
          <a:xfrm>
            <a:off x="650350" y="3814211"/>
            <a:ext cx="4459812" cy="3043789"/>
          </a:xfrm>
          <a:prstGeom prst="rect">
            <a:avLst/>
          </a:prstGeom>
          <a:noFill/>
          <a:ln w="9525">
            <a:noFill/>
            <a:miter lim="800000"/>
            <a:headEnd/>
            <a:tailEnd/>
          </a:ln>
        </p:spPr>
      </p:pic>
      <p:sp>
        <p:nvSpPr>
          <p:cNvPr id="12" name="TextBox 11"/>
          <p:cNvSpPr txBox="1"/>
          <p:nvPr/>
        </p:nvSpPr>
        <p:spPr>
          <a:xfrm>
            <a:off x="152400" y="152400"/>
            <a:ext cx="4617568" cy="456671"/>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Series</a:t>
            </a:r>
          </a:p>
        </p:txBody>
      </p:sp>
      <p:sp>
        <p:nvSpPr>
          <p:cNvPr id="13" name="TextBox 12"/>
          <p:cNvSpPr txBox="1"/>
          <p:nvPr/>
        </p:nvSpPr>
        <p:spPr>
          <a:xfrm>
            <a:off x="4724400" y="152929"/>
            <a:ext cx="992879" cy="456671"/>
          </a:xfrm>
          <a:prstGeom prst="rect">
            <a:avLst/>
          </a:prstGeom>
          <a:noFill/>
        </p:spPr>
        <p:txBody>
          <a:bodyPr wrap="square" lIns="86493" tIns="43247" rIns="86493" bIns="43247" rtlCol="0">
            <a:spAutoFit/>
          </a:bodyPr>
          <a:lstStyle/>
          <a:p>
            <a:r>
              <a:rPr lang="en-US" sz="2400" dirty="0" smtClean="0">
                <a:latin typeface="Arial Black" pitchFamily="34" charset="0"/>
                <a:cs typeface="Aharoni" pitchFamily="2" charset="-79"/>
              </a:rPr>
              <a:t>2006</a:t>
            </a:r>
            <a:endParaRPr lang="en-US" sz="2400" dirty="0">
              <a:latin typeface="Arial Black" pitchFamily="34" charset="0"/>
              <a:cs typeface="Aharoni" pitchFamily="2" charset="-79"/>
            </a:endParaRPr>
          </a:p>
        </p:txBody>
      </p:sp>
      <p:sp>
        <p:nvSpPr>
          <p:cNvPr id="14" name="TextBox 13"/>
          <p:cNvSpPr txBox="1"/>
          <p:nvPr/>
        </p:nvSpPr>
        <p:spPr>
          <a:xfrm>
            <a:off x="6858000" y="5334000"/>
            <a:ext cx="955797" cy="312321"/>
          </a:xfrm>
          <a:prstGeom prst="rect">
            <a:avLst/>
          </a:prstGeom>
          <a:noFill/>
        </p:spPr>
        <p:txBody>
          <a:bodyPr wrap="square" rtlCol="0">
            <a:spAutoFit/>
          </a:bodyPr>
          <a:lstStyle/>
          <a:p>
            <a:r>
              <a:rPr lang="en-US" b="1" dirty="0" smtClean="0"/>
              <a:t>Iceland</a:t>
            </a:r>
            <a:endParaRPr lang="en-US" b="1" dirty="0"/>
          </a:p>
        </p:txBody>
      </p:sp>
      <p:sp>
        <p:nvSpPr>
          <p:cNvPr id="15" name="TextBox 14"/>
          <p:cNvSpPr txBox="1"/>
          <p:nvPr/>
        </p:nvSpPr>
        <p:spPr>
          <a:xfrm>
            <a:off x="6324600" y="6019800"/>
            <a:ext cx="955797" cy="312321"/>
          </a:xfrm>
          <a:prstGeom prst="rect">
            <a:avLst/>
          </a:prstGeom>
          <a:noFill/>
        </p:spPr>
        <p:txBody>
          <a:bodyPr wrap="square" rtlCol="0">
            <a:spAutoFit/>
          </a:bodyPr>
          <a:lstStyle/>
          <a:p>
            <a:r>
              <a:rPr lang="en-US" b="1" dirty="0" smtClean="0"/>
              <a:t>Norway</a:t>
            </a:r>
            <a:endParaRPr lang="en-US" b="1" dirty="0"/>
          </a:p>
        </p:txBody>
      </p:sp>
      <p:sp>
        <p:nvSpPr>
          <p:cNvPr id="16" name="TextBox 15"/>
          <p:cNvSpPr txBox="1"/>
          <p:nvPr/>
        </p:nvSpPr>
        <p:spPr>
          <a:xfrm>
            <a:off x="5257800" y="6477000"/>
            <a:ext cx="955797" cy="312321"/>
          </a:xfrm>
          <a:prstGeom prst="rect">
            <a:avLst/>
          </a:prstGeom>
          <a:noFill/>
        </p:spPr>
        <p:txBody>
          <a:bodyPr wrap="square" rtlCol="0">
            <a:spAutoFit/>
          </a:bodyPr>
          <a:lstStyle/>
          <a:p>
            <a:r>
              <a:rPr lang="en-US" b="1" dirty="0" smtClean="0"/>
              <a:t>Sweden</a:t>
            </a:r>
            <a:endParaRPr lang="en-US" b="1" dirty="0"/>
          </a:p>
        </p:txBody>
      </p:sp>
      <p:sp>
        <p:nvSpPr>
          <p:cNvPr id="17" name="TextBox 16"/>
          <p:cNvSpPr txBox="1"/>
          <p:nvPr/>
        </p:nvSpPr>
        <p:spPr>
          <a:xfrm>
            <a:off x="7924800" y="3810000"/>
            <a:ext cx="955797" cy="312321"/>
          </a:xfrm>
          <a:prstGeom prst="rect">
            <a:avLst/>
          </a:prstGeom>
          <a:noFill/>
        </p:spPr>
        <p:txBody>
          <a:bodyPr wrap="square" rtlCol="0">
            <a:spAutoFit/>
          </a:bodyPr>
          <a:lstStyle/>
          <a:p>
            <a:r>
              <a:rPr lang="en-US" b="1" dirty="0" smtClean="0"/>
              <a:t>Finland</a:t>
            </a:r>
            <a:endParaRPr lang="en-US" b="1" dirty="0"/>
          </a:p>
        </p:txBody>
      </p:sp>
      <p:sp>
        <p:nvSpPr>
          <p:cNvPr id="22" name="TextBox 21"/>
          <p:cNvSpPr txBox="1"/>
          <p:nvPr/>
        </p:nvSpPr>
        <p:spPr>
          <a:xfrm>
            <a:off x="7467600" y="4495800"/>
            <a:ext cx="1219200" cy="369332"/>
          </a:xfrm>
          <a:prstGeom prst="rect">
            <a:avLst/>
          </a:prstGeom>
          <a:noFill/>
        </p:spPr>
        <p:txBody>
          <a:bodyPr wrap="square" rtlCol="0">
            <a:spAutoFit/>
          </a:bodyPr>
          <a:lstStyle/>
          <a:p>
            <a:r>
              <a:rPr lang="en-US" b="1" dirty="0" smtClean="0"/>
              <a:t>Greenland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1000" fill="hold"/>
                                        <p:tgtEl>
                                          <p:spTgt spid="7171"/>
                                        </p:tgtEl>
                                        <p:attrNameLst>
                                          <p:attrName>ppt_x</p:attrName>
                                        </p:attrNameLst>
                                      </p:cBhvr>
                                      <p:tavLst>
                                        <p:tav tm="0">
                                          <p:val>
                                            <p:strVal val="#ppt_x"/>
                                          </p:val>
                                        </p:tav>
                                        <p:tav tm="100000">
                                          <p:val>
                                            <p:strVal val="#ppt_x"/>
                                          </p:val>
                                        </p:tav>
                                      </p:tavLst>
                                    </p:anim>
                                    <p:anim calcmode="lin" valueType="num">
                                      <p:cBhvr additive="base">
                                        <p:cTn id="8" dur="1000" fill="hold"/>
                                        <p:tgtEl>
                                          <p:spTgt spid="71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 calcmode="lin" valueType="num">
                                      <p:cBhvr additive="base">
                                        <p:cTn id="17" dur="1000" fill="hold"/>
                                        <p:tgtEl>
                                          <p:spTgt spid="7172"/>
                                        </p:tgtEl>
                                        <p:attrNameLst>
                                          <p:attrName>ppt_x</p:attrName>
                                        </p:attrNameLst>
                                      </p:cBhvr>
                                      <p:tavLst>
                                        <p:tav tm="0">
                                          <p:val>
                                            <p:strVal val="#ppt_x"/>
                                          </p:val>
                                        </p:tav>
                                        <p:tav tm="100000">
                                          <p:val>
                                            <p:strVal val="#ppt_x"/>
                                          </p:val>
                                        </p:tav>
                                      </p:tavLst>
                                    </p:anim>
                                    <p:anim calcmode="lin" valueType="num">
                                      <p:cBhvr additive="base">
                                        <p:cTn id="18" dur="1000" fill="hold"/>
                                        <p:tgtEl>
                                          <p:spTgt spid="717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173"/>
                                        </p:tgtEl>
                                        <p:attrNameLst>
                                          <p:attrName>style.visibility</p:attrName>
                                        </p:attrNameLst>
                                      </p:cBhvr>
                                      <p:to>
                                        <p:strVal val="visible"/>
                                      </p:to>
                                    </p:set>
                                    <p:anim calcmode="lin" valueType="num">
                                      <p:cBhvr additive="base">
                                        <p:cTn id="27" dur="1000" fill="hold"/>
                                        <p:tgtEl>
                                          <p:spTgt spid="7173"/>
                                        </p:tgtEl>
                                        <p:attrNameLst>
                                          <p:attrName>ppt_x</p:attrName>
                                        </p:attrNameLst>
                                      </p:cBhvr>
                                      <p:tavLst>
                                        <p:tav tm="0">
                                          <p:val>
                                            <p:strVal val="#ppt_x"/>
                                          </p:val>
                                        </p:tav>
                                        <p:tav tm="100000">
                                          <p:val>
                                            <p:strVal val="#ppt_x"/>
                                          </p:val>
                                        </p:tav>
                                      </p:tavLst>
                                    </p:anim>
                                    <p:anim calcmode="lin" valueType="num">
                                      <p:cBhvr additive="base">
                                        <p:cTn id="28" dur="1000" fill="hold"/>
                                        <p:tgtEl>
                                          <p:spTgt spid="717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4"/>
                                        </p:tgtEl>
                                        <p:attrNameLst>
                                          <p:attrName>style.visibility</p:attrName>
                                        </p:attrNameLst>
                                      </p:cBhvr>
                                      <p:to>
                                        <p:strVal val="visible"/>
                                      </p:to>
                                    </p:set>
                                    <p:anim calcmode="lin" valueType="num">
                                      <p:cBhvr additive="base">
                                        <p:cTn id="37" dur="500" fill="hold"/>
                                        <p:tgtEl>
                                          <p:spTgt spid="7174"/>
                                        </p:tgtEl>
                                        <p:attrNameLst>
                                          <p:attrName>ppt_x</p:attrName>
                                        </p:attrNameLst>
                                      </p:cBhvr>
                                      <p:tavLst>
                                        <p:tav tm="0">
                                          <p:val>
                                            <p:strVal val="#ppt_x"/>
                                          </p:val>
                                        </p:tav>
                                        <p:tav tm="100000">
                                          <p:val>
                                            <p:strVal val="#ppt_x"/>
                                          </p:val>
                                        </p:tav>
                                      </p:tavLst>
                                    </p:anim>
                                    <p:anim calcmode="lin" valueType="num">
                                      <p:cBhvr additive="base">
                                        <p:cTn id="38" dur="500" fill="hold"/>
                                        <p:tgtEl>
                                          <p:spTgt spid="717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1000" fill="hold"/>
                                        <p:tgtEl>
                                          <p:spTgt spid="17"/>
                                        </p:tgtEl>
                                        <p:attrNameLst>
                                          <p:attrName>ppt_x</p:attrName>
                                        </p:attrNameLst>
                                      </p:cBhvr>
                                      <p:tavLst>
                                        <p:tav tm="0">
                                          <p:val>
                                            <p:strVal val="#ppt_x"/>
                                          </p:val>
                                        </p:tav>
                                        <p:tav tm="100000">
                                          <p:val>
                                            <p:strVal val="#ppt_x"/>
                                          </p:val>
                                        </p:tav>
                                      </p:tavLst>
                                    </p:anim>
                                    <p:anim calcmode="lin" valueType="num">
                                      <p:cBhvr additive="base">
                                        <p:cTn id="4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175"/>
                                        </p:tgtEl>
                                        <p:attrNameLst>
                                          <p:attrName>style.visibility</p:attrName>
                                        </p:attrNameLst>
                                      </p:cBhvr>
                                      <p:to>
                                        <p:strVal val="visible"/>
                                      </p:to>
                                    </p:set>
                                    <p:anim calcmode="lin" valueType="num">
                                      <p:cBhvr additive="base">
                                        <p:cTn id="47" dur="1000" fill="hold"/>
                                        <p:tgtEl>
                                          <p:spTgt spid="7175"/>
                                        </p:tgtEl>
                                        <p:attrNameLst>
                                          <p:attrName>ppt_x</p:attrName>
                                        </p:attrNameLst>
                                      </p:cBhvr>
                                      <p:tavLst>
                                        <p:tav tm="0">
                                          <p:val>
                                            <p:strVal val="#ppt_x"/>
                                          </p:val>
                                        </p:tav>
                                        <p:tav tm="100000">
                                          <p:val>
                                            <p:strVal val="#ppt_x"/>
                                          </p:val>
                                        </p:tav>
                                      </p:tavLst>
                                    </p:anim>
                                    <p:anim calcmode="lin" valueType="num">
                                      <p:cBhvr additive="base">
                                        <p:cTn id="48" dur="1000" fill="hold"/>
                                        <p:tgtEl>
                                          <p:spTgt spid="717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76"/>
                                        </p:tgtEl>
                                        <p:attrNameLst>
                                          <p:attrName>style.visibility</p:attrName>
                                        </p:attrNameLst>
                                      </p:cBhvr>
                                      <p:to>
                                        <p:strVal val="visible"/>
                                      </p:to>
                                    </p:set>
                                    <p:anim calcmode="lin" valueType="num">
                                      <p:cBhvr additive="base">
                                        <p:cTn id="57" dur="1000" fill="hold"/>
                                        <p:tgtEl>
                                          <p:spTgt spid="7176"/>
                                        </p:tgtEl>
                                        <p:attrNameLst>
                                          <p:attrName>ppt_x</p:attrName>
                                        </p:attrNameLst>
                                      </p:cBhvr>
                                      <p:tavLst>
                                        <p:tav tm="0">
                                          <p:val>
                                            <p:strVal val="#ppt_x"/>
                                          </p:val>
                                        </p:tav>
                                        <p:tav tm="100000">
                                          <p:val>
                                            <p:strVal val="#ppt_x"/>
                                          </p:val>
                                        </p:tav>
                                      </p:tavLst>
                                    </p:anim>
                                    <p:anim calcmode="lin" valueType="num">
                                      <p:cBhvr additive="base">
                                        <p:cTn id="58" dur="1000" fill="hold"/>
                                        <p:tgtEl>
                                          <p:spTgt spid="717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7"/>
                                        </p:tgtEl>
                                        <p:attrNameLst>
                                          <p:attrName>style.visibility</p:attrName>
                                        </p:attrNameLst>
                                      </p:cBhvr>
                                      <p:to>
                                        <p:strVal val="visible"/>
                                      </p:to>
                                    </p:set>
                                    <p:anim calcmode="lin" valueType="num">
                                      <p:cBhvr additive="base">
                                        <p:cTn id="67" dur="1000" fill="hold"/>
                                        <p:tgtEl>
                                          <p:spTgt spid="7177"/>
                                        </p:tgtEl>
                                        <p:attrNameLst>
                                          <p:attrName>ppt_x</p:attrName>
                                        </p:attrNameLst>
                                      </p:cBhvr>
                                      <p:tavLst>
                                        <p:tav tm="0">
                                          <p:val>
                                            <p:strVal val="#ppt_x"/>
                                          </p:val>
                                        </p:tav>
                                        <p:tav tm="100000">
                                          <p:val>
                                            <p:strVal val="#ppt_x"/>
                                          </p:val>
                                        </p:tav>
                                      </p:tavLst>
                                    </p:anim>
                                    <p:anim calcmode="lin" valueType="num">
                                      <p:cBhvr additive="base">
                                        <p:cTn id="68" dur="1000" fill="hold"/>
                                        <p:tgtEl>
                                          <p:spTgt spid="717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1000" fill="hold"/>
                                        <p:tgtEl>
                                          <p:spTgt spid="15"/>
                                        </p:tgtEl>
                                        <p:attrNameLst>
                                          <p:attrName>ppt_x</p:attrName>
                                        </p:attrNameLst>
                                      </p:cBhvr>
                                      <p:tavLst>
                                        <p:tav tm="0">
                                          <p:val>
                                            <p:strVal val="#ppt_x"/>
                                          </p:val>
                                        </p:tav>
                                        <p:tav tm="100000">
                                          <p:val>
                                            <p:strVal val="#ppt_x"/>
                                          </p:val>
                                        </p:tav>
                                      </p:tavLst>
                                    </p:anim>
                                    <p:anim calcmode="lin" valueType="num">
                                      <p:cBhvr additive="base">
                                        <p:cTn id="7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178"/>
                                        </p:tgtEl>
                                        <p:attrNameLst>
                                          <p:attrName>style.visibility</p:attrName>
                                        </p:attrNameLst>
                                      </p:cBhvr>
                                      <p:to>
                                        <p:strVal val="visible"/>
                                      </p:to>
                                    </p:set>
                                    <p:anim calcmode="lin" valueType="num">
                                      <p:cBhvr additive="base">
                                        <p:cTn id="77" dur="1000" fill="hold"/>
                                        <p:tgtEl>
                                          <p:spTgt spid="7178"/>
                                        </p:tgtEl>
                                        <p:attrNameLst>
                                          <p:attrName>ppt_x</p:attrName>
                                        </p:attrNameLst>
                                      </p:cBhvr>
                                      <p:tavLst>
                                        <p:tav tm="0">
                                          <p:val>
                                            <p:strVal val="#ppt_x"/>
                                          </p:val>
                                        </p:tav>
                                        <p:tav tm="100000">
                                          <p:val>
                                            <p:strVal val="#ppt_x"/>
                                          </p:val>
                                        </p:tav>
                                      </p:tavLst>
                                    </p:anim>
                                    <p:anim calcmode="lin" valueType="num">
                                      <p:cBhvr additive="base">
                                        <p:cTn id="78" dur="1000" fill="hold"/>
                                        <p:tgtEl>
                                          <p:spTgt spid="717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1000" fill="hold"/>
                                        <p:tgtEl>
                                          <p:spTgt spid="16"/>
                                        </p:tgtEl>
                                        <p:attrNameLst>
                                          <p:attrName>ppt_x</p:attrName>
                                        </p:attrNameLst>
                                      </p:cBhvr>
                                      <p:tavLst>
                                        <p:tav tm="0">
                                          <p:val>
                                            <p:strVal val="#ppt_x"/>
                                          </p:val>
                                        </p:tav>
                                        <p:tav tm="100000">
                                          <p:val>
                                            <p:strVal val="#ppt_x"/>
                                          </p:val>
                                        </p:tav>
                                      </p:tavLst>
                                    </p:anim>
                                    <p:anim calcmode="lin" valueType="num">
                                      <p:cBhvr additive="base">
                                        <p:cTn id="8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21" grpId="0"/>
      <p:bldP spid="14" grpId="0"/>
      <p:bldP spid="15" grpId="0"/>
      <p:bldP spid="16" grpId="0"/>
      <p:bldP spid="1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23322" y="849868"/>
            <a:ext cx="3622513" cy="242673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419600" y="671972"/>
            <a:ext cx="3886200" cy="262367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304800" y="3745468"/>
            <a:ext cx="3743325" cy="26289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4419600" y="3745467"/>
            <a:ext cx="4419600" cy="2584627"/>
          </a:xfrm>
          <a:prstGeom prst="rect">
            <a:avLst/>
          </a:prstGeom>
          <a:noFill/>
          <a:ln w="9525">
            <a:noFill/>
            <a:miter lim="800000"/>
            <a:headEnd/>
            <a:tailEnd/>
          </a:ln>
        </p:spPr>
      </p:pic>
      <p:sp>
        <p:nvSpPr>
          <p:cNvPr id="7" name="TextBox 6"/>
          <p:cNvSpPr txBox="1"/>
          <p:nvPr/>
        </p:nvSpPr>
        <p:spPr>
          <a:xfrm>
            <a:off x="6858000" y="5802868"/>
            <a:ext cx="955797" cy="312321"/>
          </a:xfrm>
          <a:prstGeom prst="rect">
            <a:avLst/>
          </a:prstGeom>
          <a:noFill/>
        </p:spPr>
        <p:txBody>
          <a:bodyPr wrap="square" rtlCol="0">
            <a:spAutoFit/>
          </a:bodyPr>
          <a:lstStyle/>
          <a:p>
            <a:r>
              <a:rPr lang="en-US" b="1" dirty="0" smtClean="0"/>
              <a:t>Iceland</a:t>
            </a:r>
            <a:endParaRPr lang="en-US" b="1" dirty="0"/>
          </a:p>
        </p:txBody>
      </p:sp>
      <p:sp>
        <p:nvSpPr>
          <p:cNvPr id="8" name="TextBox 7"/>
          <p:cNvSpPr txBox="1"/>
          <p:nvPr/>
        </p:nvSpPr>
        <p:spPr>
          <a:xfrm>
            <a:off x="1371600" y="3288268"/>
            <a:ext cx="1676400" cy="369332"/>
          </a:xfrm>
          <a:prstGeom prst="rect">
            <a:avLst/>
          </a:prstGeom>
          <a:noFill/>
        </p:spPr>
        <p:txBody>
          <a:bodyPr wrap="square" rtlCol="0">
            <a:spAutoFit/>
          </a:bodyPr>
          <a:lstStyle/>
          <a:p>
            <a:r>
              <a:rPr lang="en-US" b="1" dirty="0" smtClean="0"/>
              <a:t>Aland Islands</a:t>
            </a:r>
            <a:endParaRPr lang="en-US" b="1" dirty="0"/>
          </a:p>
        </p:txBody>
      </p:sp>
      <p:sp>
        <p:nvSpPr>
          <p:cNvPr id="9" name="TextBox 8"/>
          <p:cNvSpPr txBox="1"/>
          <p:nvPr/>
        </p:nvSpPr>
        <p:spPr>
          <a:xfrm>
            <a:off x="1295400" y="6412468"/>
            <a:ext cx="1828800" cy="369332"/>
          </a:xfrm>
          <a:prstGeom prst="rect">
            <a:avLst/>
          </a:prstGeom>
          <a:noFill/>
        </p:spPr>
        <p:txBody>
          <a:bodyPr wrap="square" rtlCol="0">
            <a:spAutoFit/>
          </a:bodyPr>
          <a:lstStyle/>
          <a:p>
            <a:r>
              <a:rPr lang="en-US" b="1" dirty="0" smtClean="0"/>
              <a:t>Faroe Islands</a:t>
            </a:r>
            <a:endParaRPr lang="en-US" b="1" dirty="0"/>
          </a:p>
        </p:txBody>
      </p:sp>
      <p:sp>
        <p:nvSpPr>
          <p:cNvPr id="10" name="TextBox 9"/>
          <p:cNvSpPr txBox="1"/>
          <p:nvPr/>
        </p:nvSpPr>
        <p:spPr>
          <a:xfrm>
            <a:off x="6172200" y="6400800"/>
            <a:ext cx="955797" cy="312321"/>
          </a:xfrm>
          <a:prstGeom prst="rect">
            <a:avLst/>
          </a:prstGeom>
          <a:noFill/>
        </p:spPr>
        <p:txBody>
          <a:bodyPr wrap="square" rtlCol="0">
            <a:spAutoFit/>
          </a:bodyPr>
          <a:lstStyle/>
          <a:p>
            <a:r>
              <a:rPr lang="en-US" b="1" dirty="0" smtClean="0"/>
              <a:t>Finland</a:t>
            </a:r>
            <a:endParaRPr lang="en-US" b="1" dirty="0"/>
          </a:p>
        </p:txBody>
      </p:sp>
      <p:sp>
        <p:nvSpPr>
          <p:cNvPr id="11" name="TextBox 10"/>
          <p:cNvSpPr txBox="1"/>
          <p:nvPr/>
        </p:nvSpPr>
        <p:spPr>
          <a:xfrm>
            <a:off x="5715000" y="3288268"/>
            <a:ext cx="1219200" cy="369332"/>
          </a:xfrm>
          <a:prstGeom prst="rect">
            <a:avLst/>
          </a:prstGeom>
          <a:noFill/>
        </p:spPr>
        <p:txBody>
          <a:bodyPr wrap="square" rtlCol="0">
            <a:spAutoFit/>
          </a:bodyPr>
          <a:lstStyle/>
          <a:p>
            <a:r>
              <a:rPr lang="en-US" b="1" dirty="0" smtClean="0"/>
              <a:t>Denmark</a:t>
            </a:r>
            <a:endParaRPr lang="en-US" b="1" dirty="0"/>
          </a:p>
        </p:txBody>
      </p:sp>
      <p:sp>
        <p:nvSpPr>
          <p:cNvPr id="12" name="TextBox 11"/>
          <p:cNvSpPr txBox="1"/>
          <p:nvPr/>
        </p:nvSpPr>
        <p:spPr>
          <a:xfrm>
            <a:off x="228600" y="76200"/>
            <a:ext cx="73152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Mythology  III</a:t>
            </a:r>
            <a:endParaRPr lang="en-US" sz="2300" b="1" spc="284" dirty="0">
              <a:solidFill>
                <a:srgbClr val="FF0000"/>
              </a:solidFill>
              <a:latin typeface="Algerian" pitchFamily="82" charset="0"/>
            </a:endParaRPr>
          </a:p>
        </p:txBody>
      </p:sp>
      <p:sp>
        <p:nvSpPr>
          <p:cNvPr id="13" name="TextBox 12"/>
          <p:cNvSpPr txBox="1"/>
          <p:nvPr/>
        </p:nvSpPr>
        <p:spPr>
          <a:xfrm>
            <a:off x="7772400" y="10180"/>
            <a:ext cx="1143000" cy="523220"/>
          </a:xfrm>
          <a:prstGeom prst="rect">
            <a:avLst/>
          </a:prstGeom>
          <a:noFill/>
        </p:spPr>
        <p:txBody>
          <a:bodyPr wrap="square" rtlCol="0">
            <a:spAutoFit/>
          </a:bodyPr>
          <a:lstStyle/>
          <a:p>
            <a:r>
              <a:rPr lang="en-US" sz="2800" b="1" dirty="0" smtClean="0"/>
              <a:t>2008</a:t>
            </a:r>
            <a:endParaRPr lang="en-US" sz="2800" b="1" dirty="0"/>
          </a:p>
        </p:txBody>
      </p:sp>
      <p:cxnSp>
        <p:nvCxnSpPr>
          <p:cNvPr id="14" name="Straight Connector 13"/>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55207" y="654283"/>
            <a:ext cx="3892943" cy="2621379"/>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0" y="665544"/>
            <a:ext cx="4114800" cy="2746708"/>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354440" y="3778483"/>
            <a:ext cx="3998486" cy="2672305"/>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4648200" y="3847162"/>
            <a:ext cx="4114800" cy="2706038"/>
          </a:xfrm>
          <a:prstGeom prst="rect">
            <a:avLst/>
          </a:prstGeom>
          <a:noFill/>
          <a:ln w="9525">
            <a:noFill/>
            <a:miter lim="800000"/>
            <a:headEnd/>
            <a:tailEnd/>
          </a:ln>
        </p:spPr>
      </p:pic>
      <p:sp>
        <p:nvSpPr>
          <p:cNvPr id="7" name="TextBox 6"/>
          <p:cNvSpPr txBox="1"/>
          <p:nvPr/>
        </p:nvSpPr>
        <p:spPr>
          <a:xfrm>
            <a:off x="6096000" y="3466162"/>
            <a:ext cx="955797" cy="312321"/>
          </a:xfrm>
          <a:prstGeom prst="rect">
            <a:avLst/>
          </a:prstGeom>
          <a:noFill/>
        </p:spPr>
        <p:txBody>
          <a:bodyPr wrap="square" rtlCol="0">
            <a:spAutoFit/>
          </a:bodyPr>
          <a:lstStyle/>
          <a:p>
            <a:r>
              <a:rPr lang="en-US" b="1" dirty="0" smtClean="0"/>
              <a:t>Iceland</a:t>
            </a:r>
            <a:endParaRPr lang="en-US" b="1" dirty="0"/>
          </a:p>
        </p:txBody>
      </p:sp>
      <p:sp>
        <p:nvSpPr>
          <p:cNvPr id="8" name="TextBox 7"/>
          <p:cNvSpPr txBox="1"/>
          <p:nvPr/>
        </p:nvSpPr>
        <p:spPr>
          <a:xfrm>
            <a:off x="1905000" y="6469479"/>
            <a:ext cx="955797" cy="312321"/>
          </a:xfrm>
          <a:prstGeom prst="rect">
            <a:avLst/>
          </a:prstGeom>
          <a:noFill/>
        </p:spPr>
        <p:txBody>
          <a:bodyPr wrap="square" rtlCol="0">
            <a:spAutoFit/>
          </a:bodyPr>
          <a:lstStyle/>
          <a:p>
            <a:r>
              <a:rPr lang="en-US" b="1" dirty="0" smtClean="0"/>
              <a:t>Norway</a:t>
            </a:r>
            <a:endParaRPr lang="en-US" b="1" dirty="0"/>
          </a:p>
        </p:txBody>
      </p:sp>
      <p:sp>
        <p:nvSpPr>
          <p:cNvPr id="9" name="TextBox 8"/>
          <p:cNvSpPr txBox="1"/>
          <p:nvPr/>
        </p:nvSpPr>
        <p:spPr>
          <a:xfrm>
            <a:off x="6172200" y="6469479"/>
            <a:ext cx="955797" cy="312321"/>
          </a:xfrm>
          <a:prstGeom prst="rect">
            <a:avLst/>
          </a:prstGeom>
          <a:noFill/>
        </p:spPr>
        <p:txBody>
          <a:bodyPr wrap="square" rtlCol="0">
            <a:spAutoFit/>
          </a:bodyPr>
          <a:lstStyle/>
          <a:p>
            <a:r>
              <a:rPr lang="en-US" b="1" dirty="0" smtClean="0"/>
              <a:t>Sweden</a:t>
            </a:r>
            <a:endParaRPr lang="en-US" b="1" dirty="0"/>
          </a:p>
        </p:txBody>
      </p:sp>
      <p:sp>
        <p:nvSpPr>
          <p:cNvPr id="11" name="TextBox 10"/>
          <p:cNvSpPr txBox="1"/>
          <p:nvPr/>
        </p:nvSpPr>
        <p:spPr>
          <a:xfrm>
            <a:off x="1676400" y="3313762"/>
            <a:ext cx="1219200" cy="369332"/>
          </a:xfrm>
          <a:prstGeom prst="rect">
            <a:avLst/>
          </a:prstGeom>
          <a:noFill/>
        </p:spPr>
        <p:txBody>
          <a:bodyPr wrap="square" rtlCol="0">
            <a:spAutoFit/>
          </a:bodyPr>
          <a:lstStyle/>
          <a:p>
            <a:r>
              <a:rPr lang="en-US" b="1" dirty="0" smtClean="0"/>
              <a:t>Greenland</a:t>
            </a:r>
            <a:endParaRPr lang="en-US" b="1" dirty="0"/>
          </a:p>
        </p:txBody>
      </p:sp>
      <p:sp>
        <p:nvSpPr>
          <p:cNvPr id="12" name="TextBox 11"/>
          <p:cNvSpPr txBox="1"/>
          <p:nvPr/>
        </p:nvSpPr>
        <p:spPr>
          <a:xfrm>
            <a:off x="228600" y="76200"/>
            <a:ext cx="73152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Mythology  III</a:t>
            </a:r>
            <a:endParaRPr lang="en-US" sz="2300" b="1" spc="284" dirty="0">
              <a:solidFill>
                <a:srgbClr val="FF0000"/>
              </a:solidFill>
              <a:latin typeface="Algerian" pitchFamily="82" charset="0"/>
            </a:endParaRPr>
          </a:p>
        </p:txBody>
      </p:sp>
      <p:sp>
        <p:nvSpPr>
          <p:cNvPr id="13" name="TextBox 12"/>
          <p:cNvSpPr txBox="1"/>
          <p:nvPr/>
        </p:nvSpPr>
        <p:spPr>
          <a:xfrm>
            <a:off x="7848600" y="10180"/>
            <a:ext cx="1143000" cy="523220"/>
          </a:xfrm>
          <a:prstGeom prst="rect">
            <a:avLst/>
          </a:prstGeom>
          <a:noFill/>
        </p:spPr>
        <p:txBody>
          <a:bodyPr wrap="square" rtlCol="0">
            <a:spAutoFit/>
          </a:bodyPr>
          <a:lstStyle/>
          <a:p>
            <a:r>
              <a:rPr lang="en-US" sz="2800" b="1" dirty="0" smtClean="0"/>
              <a:t>2008</a:t>
            </a:r>
            <a:endParaRPr lang="en-US" sz="2800" b="1" dirty="0"/>
          </a:p>
        </p:txBody>
      </p:sp>
      <p:cxnSp>
        <p:nvCxnSpPr>
          <p:cNvPr id="14" name="Straight Connector 13"/>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42276" y="609600"/>
            <a:ext cx="8420724" cy="6151666"/>
          </a:xfrm>
          <a:prstGeom prst="rect">
            <a:avLst/>
          </a:prstGeom>
          <a:noFill/>
          <a:ln w="9525">
            <a:noFill/>
            <a:miter lim="800000"/>
            <a:headEnd/>
            <a:tailEnd/>
          </a:ln>
        </p:spPr>
      </p:pic>
      <p:sp>
        <p:nvSpPr>
          <p:cNvPr id="4" name="TextBox 3"/>
          <p:cNvSpPr txBox="1"/>
          <p:nvPr/>
        </p:nvSpPr>
        <p:spPr>
          <a:xfrm>
            <a:off x="0" y="76200"/>
            <a:ext cx="79248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Life by the coast</a:t>
            </a:r>
            <a:endParaRPr lang="en-US" sz="2300" b="1" spc="284" dirty="0">
              <a:solidFill>
                <a:srgbClr val="FF0000"/>
              </a:solidFill>
              <a:latin typeface="Algerian" pitchFamily="82" charset="0"/>
            </a:endParaRPr>
          </a:p>
        </p:txBody>
      </p:sp>
      <p:sp>
        <p:nvSpPr>
          <p:cNvPr id="6" name="TextBox 5"/>
          <p:cNvSpPr txBox="1"/>
          <p:nvPr/>
        </p:nvSpPr>
        <p:spPr>
          <a:xfrm>
            <a:off x="7924800" y="0"/>
            <a:ext cx="1143000" cy="523220"/>
          </a:xfrm>
          <a:prstGeom prst="rect">
            <a:avLst/>
          </a:prstGeom>
          <a:noFill/>
        </p:spPr>
        <p:txBody>
          <a:bodyPr wrap="square" rtlCol="0">
            <a:spAutoFit/>
          </a:bodyPr>
          <a:lstStyle/>
          <a:p>
            <a:r>
              <a:rPr lang="en-US" sz="2800" b="1" dirty="0" smtClean="0"/>
              <a:t>2010</a:t>
            </a:r>
            <a:endParaRPr lang="en-US" sz="2800" b="1" dirty="0"/>
          </a:p>
        </p:txBody>
      </p:sp>
      <p:cxnSp>
        <p:nvCxnSpPr>
          <p:cNvPr id="7" name="Straight Connector 6"/>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2380"/>
          <a:stretch>
            <a:fillRect/>
          </a:stretch>
        </p:blipFill>
        <p:spPr bwMode="auto">
          <a:xfrm>
            <a:off x="165475" y="609600"/>
            <a:ext cx="8597525" cy="6248400"/>
          </a:xfrm>
          <a:prstGeom prst="rect">
            <a:avLst/>
          </a:prstGeom>
          <a:noFill/>
          <a:ln w="9525">
            <a:noFill/>
            <a:miter lim="800000"/>
            <a:headEnd/>
            <a:tailEnd/>
          </a:ln>
        </p:spPr>
      </p:pic>
      <p:sp>
        <p:nvSpPr>
          <p:cNvPr id="4" name="TextBox 3"/>
          <p:cNvSpPr txBox="1"/>
          <p:nvPr/>
        </p:nvSpPr>
        <p:spPr>
          <a:xfrm>
            <a:off x="0" y="76200"/>
            <a:ext cx="7924800" cy="441282"/>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a:t>
            </a:r>
            <a:r>
              <a:rPr lang="en-US" sz="2300" b="1" spc="284" dirty="0" smtClean="0">
                <a:solidFill>
                  <a:srgbClr val="FF0000"/>
                </a:solidFill>
                <a:latin typeface="Algerian" pitchFamily="82" charset="0"/>
              </a:rPr>
              <a:t>Series – Life by the coast</a:t>
            </a:r>
            <a:endParaRPr lang="en-US" sz="2300" b="1" spc="284" dirty="0">
              <a:solidFill>
                <a:srgbClr val="FF0000"/>
              </a:solidFill>
              <a:latin typeface="Algerian" pitchFamily="82" charset="0"/>
            </a:endParaRPr>
          </a:p>
        </p:txBody>
      </p:sp>
      <p:sp>
        <p:nvSpPr>
          <p:cNvPr id="6" name="TextBox 5"/>
          <p:cNvSpPr txBox="1"/>
          <p:nvPr/>
        </p:nvSpPr>
        <p:spPr>
          <a:xfrm>
            <a:off x="8077200" y="10180"/>
            <a:ext cx="1143000" cy="523220"/>
          </a:xfrm>
          <a:prstGeom prst="rect">
            <a:avLst/>
          </a:prstGeom>
          <a:noFill/>
        </p:spPr>
        <p:txBody>
          <a:bodyPr wrap="square" rtlCol="0">
            <a:spAutoFit/>
          </a:bodyPr>
          <a:lstStyle/>
          <a:p>
            <a:r>
              <a:rPr lang="en-US" sz="2800" b="1" dirty="0" smtClean="0"/>
              <a:t>2010</a:t>
            </a:r>
            <a:endParaRPr lang="en-US" sz="2800" b="1" dirty="0"/>
          </a:p>
        </p:txBody>
      </p:sp>
      <p:cxnSp>
        <p:nvCxnSpPr>
          <p:cNvPr id="7" name="Straight Connector 6"/>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3200400"/>
            <a:ext cx="5486400" cy="3619439"/>
          </a:xfrm>
          <a:prstGeom prst="rect">
            <a:avLst/>
          </a:prstGeom>
          <a:noFill/>
          <a:ln w="9525">
            <a:solidFill>
              <a:schemeClr val="tx1"/>
            </a:solidFill>
            <a:miter lim="800000"/>
            <a:headEnd/>
            <a:tailEnd/>
          </a:ln>
        </p:spPr>
      </p:pic>
      <p:sp>
        <p:nvSpPr>
          <p:cNvPr id="7" name="TextBox 6"/>
          <p:cNvSpPr txBox="1"/>
          <p:nvPr/>
        </p:nvSpPr>
        <p:spPr>
          <a:xfrm>
            <a:off x="228600" y="2819400"/>
            <a:ext cx="3352800" cy="369332"/>
          </a:xfrm>
          <a:prstGeom prst="rect">
            <a:avLst/>
          </a:prstGeom>
          <a:noFill/>
        </p:spPr>
        <p:txBody>
          <a:bodyPr wrap="square" rtlCol="0">
            <a:spAutoFit/>
          </a:bodyPr>
          <a:lstStyle/>
          <a:p>
            <a:r>
              <a:rPr lang="en-US" b="1" dirty="0" smtClean="0"/>
              <a:t>2012 Sweden – First Day Cover</a:t>
            </a:r>
            <a:endParaRPr lang="en-US" b="1" dirty="0"/>
          </a:p>
        </p:txBody>
      </p:sp>
      <p:pic>
        <p:nvPicPr>
          <p:cNvPr id="6" name="Picture 3"/>
          <p:cNvPicPr>
            <a:picLocks noChangeAspect="1" noChangeArrowheads="1"/>
          </p:cNvPicPr>
          <p:nvPr/>
        </p:nvPicPr>
        <p:blipFill>
          <a:blip r:embed="rId3" cstate="print"/>
          <a:srcRect t="6808" r="53079"/>
          <a:stretch>
            <a:fillRect/>
          </a:stretch>
        </p:blipFill>
        <p:spPr bwMode="auto">
          <a:xfrm>
            <a:off x="152400" y="657225"/>
            <a:ext cx="3048000" cy="2085975"/>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r="53709"/>
          <a:stretch>
            <a:fillRect/>
          </a:stretch>
        </p:blipFill>
        <p:spPr bwMode="auto">
          <a:xfrm>
            <a:off x="3200400" y="628650"/>
            <a:ext cx="2971800" cy="2114550"/>
          </a:xfrm>
          <a:prstGeom prst="rect">
            <a:avLst/>
          </a:prstGeom>
          <a:noFill/>
          <a:ln w="9525">
            <a:noFill/>
            <a:miter lim="800000"/>
            <a:headEnd/>
            <a:tailEnd/>
          </a:ln>
        </p:spPr>
      </p:pic>
      <p:sp>
        <p:nvSpPr>
          <p:cNvPr id="9" name="TextBox 8"/>
          <p:cNvSpPr txBox="1"/>
          <p:nvPr/>
        </p:nvSpPr>
        <p:spPr>
          <a:xfrm>
            <a:off x="5943600" y="3276600"/>
            <a:ext cx="2971800" cy="3508653"/>
          </a:xfrm>
          <a:prstGeom prst="rect">
            <a:avLst/>
          </a:prstGeom>
          <a:noFill/>
        </p:spPr>
        <p:txBody>
          <a:bodyPr wrap="square" rtlCol="0">
            <a:spAutoFit/>
          </a:bodyPr>
          <a:lstStyle/>
          <a:p>
            <a:r>
              <a:rPr lang="en-US" b="1" dirty="0" smtClean="0"/>
              <a:t>Sweden</a:t>
            </a:r>
            <a:endParaRPr lang="en-US" sz="1400" dirty="0" smtClean="0"/>
          </a:p>
          <a:p>
            <a:r>
              <a:rPr lang="en-US" sz="1600" i="1" dirty="0" smtClean="0"/>
              <a:t>Pair of 12 kroner stamps:</a:t>
            </a:r>
          </a:p>
          <a:p>
            <a:pPr defTabSz="1005840">
              <a:spcBef>
                <a:spcPts val="600"/>
              </a:spcBef>
              <a:buFont typeface="Arial" pitchFamily="34" charset="0"/>
              <a:buChar char="•"/>
              <a:tabLst>
                <a:tab pos="182880" algn="l"/>
                <a:tab pos="1828800" algn="l"/>
              </a:tabLst>
            </a:pPr>
            <a:r>
              <a:rPr lang="en-US" sz="1600" dirty="0" smtClean="0"/>
              <a:t>   Dash Q-300 surveillance 	aircrafts.   One of 3 that patrols 	the Swedish coastline and is 	available for environmental 	and rescue assistance at sea.</a:t>
            </a:r>
          </a:p>
          <a:p>
            <a:pPr defTabSz="1005840">
              <a:spcBef>
                <a:spcPts val="600"/>
              </a:spcBef>
              <a:buFont typeface="Arial" pitchFamily="34" charset="0"/>
              <a:buChar char="•"/>
              <a:tabLst>
                <a:tab pos="182880" algn="l"/>
                <a:tab pos="1828800" algn="l"/>
              </a:tabLst>
            </a:pPr>
            <a:r>
              <a:rPr lang="en-US" sz="1600" dirty="0" smtClean="0"/>
              <a:t>  	Pilot boat </a:t>
            </a:r>
            <a:r>
              <a:rPr lang="en-US" sz="1600" dirty="0" err="1" smtClean="0"/>
              <a:t>Arko</a:t>
            </a:r>
            <a:r>
              <a:rPr lang="en-US" sz="1600" dirty="0" smtClean="0"/>
              <a:t> 833 is used to 	maintain/repair lighthouses 	such as the </a:t>
            </a:r>
            <a:r>
              <a:rPr lang="en-US" sz="1600" dirty="0" err="1" smtClean="0"/>
              <a:t>Häradskär</a:t>
            </a:r>
            <a:r>
              <a:rPr lang="en-US" sz="1600" dirty="0" smtClean="0"/>
              <a:t> 	lighthouse near </a:t>
            </a:r>
            <a:r>
              <a:rPr lang="en-US" sz="1600" dirty="0" err="1" smtClean="0"/>
              <a:t>Östergötland</a:t>
            </a:r>
            <a:r>
              <a:rPr lang="en-US" sz="1600" dirty="0" smtClean="0"/>
              <a:t>.  </a:t>
            </a:r>
          </a:p>
          <a:p>
            <a:pPr defTabSz="1005840">
              <a:tabLst>
                <a:tab pos="1828800" algn="l"/>
              </a:tabLst>
            </a:pPr>
            <a:endParaRPr lang="en-US" sz="1600" dirty="0" smtClean="0"/>
          </a:p>
          <a:p>
            <a:pPr defTabSz="1005840">
              <a:tabLst>
                <a:tab pos="1828800" algn="l"/>
              </a:tabLst>
            </a:pPr>
            <a:endParaRPr lang="en-US" dirty="0"/>
          </a:p>
        </p:txBody>
      </p:sp>
      <p:sp>
        <p:nvSpPr>
          <p:cNvPr id="10" name="TextBox 9"/>
          <p:cNvSpPr txBox="1"/>
          <p:nvPr/>
        </p:nvSpPr>
        <p:spPr>
          <a:xfrm>
            <a:off x="6248400" y="609600"/>
            <a:ext cx="2667000" cy="2339102"/>
          </a:xfrm>
          <a:prstGeom prst="rect">
            <a:avLst/>
          </a:prstGeom>
          <a:noFill/>
        </p:spPr>
        <p:txBody>
          <a:bodyPr wrap="square" rtlCol="0">
            <a:spAutoFit/>
          </a:bodyPr>
          <a:lstStyle/>
          <a:p>
            <a:r>
              <a:rPr lang="en-US" b="1" dirty="0" smtClean="0"/>
              <a:t>Denmark</a:t>
            </a:r>
          </a:p>
          <a:p>
            <a:pPr>
              <a:buFont typeface="Arial" pitchFamily="34" charset="0"/>
              <a:buChar char="•"/>
              <a:tabLst>
                <a:tab pos="182880" algn="l"/>
              </a:tabLst>
            </a:pPr>
            <a:r>
              <a:rPr lang="en-US" sz="1600" dirty="0" smtClean="0"/>
              <a:t>   6 Kr stamp depicts one of 	three Air Force rescue 	helicopters  at work in the 	North Sea.</a:t>
            </a:r>
          </a:p>
          <a:p>
            <a:pPr>
              <a:buFont typeface="Arial" pitchFamily="34" charset="0"/>
              <a:buChar char="•"/>
              <a:tabLst>
                <a:tab pos="182880" algn="l"/>
              </a:tabLst>
            </a:pPr>
            <a:r>
              <a:rPr lang="en-US" sz="1600" dirty="0" smtClean="0"/>
              <a:t>   11 Kr stamp shows the 	helicopter landing atop the 	Copenhagen hospital.</a:t>
            </a:r>
          </a:p>
          <a:p>
            <a:pPr>
              <a:buFont typeface="Arial" pitchFamily="34" charset="0"/>
              <a:buChar char="•"/>
              <a:tabLst>
                <a:tab pos="182880" algn="l"/>
              </a:tabLst>
            </a:pPr>
            <a:endParaRPr lang="en-US" sz="1600" dirty="0"/>
          </a:p>
        </p:txBody>
      </p:sp>
      <p:sp>
        <p:nvSpPr>
          <p:cNvPr id="11" name="TextBox 10"/>
          <p:cNvSpPr txBox="1"/>
          <p:nvPr/>
        </p:nvSpPr>
        <p:spPr>
          <a:xfrm>
            <a:off x="4724400" y="57090"/>
            <a:ext cx="4343400" cy="400110"/>
          </a:xfrm>
          <a:prstGeom prst="rect">
            <a:avLst/>
          </a:prstGeom>
          <a:noFill/>
        </p:spPr>
        <p:txBody>
          <a:bodyPr wrap="square" rtlCol="0">
            <a:spAutoFit/>
          </a:bodyPr>
          <a:lstStyle/>
          <a:p>
            <a:r>
              <a:rPr lang="en-US" sz="2000" b="1" dirty="0" smtClean="0"/>
              <a:t>Life by the Coast II (Search and Rescue)</a:t>
            </a:r>
            <a:endParaRPr lang="en-US" sz="2000" b="1" dirty="0"/>
          </a:p>
        </p:txBody>
      </p:sp>
      <p:cxnSp>
        <p:nvCxnSpPr>
          <p:cNvPr id="15" name="Straight Connector 14"/>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48400" y="2819400"/>
            <a:ext cx="2667000" cy="338554"/>
          </a:xfrm>
          <a:prstGeom prst="rect">
            <a:avLst/>
          </a:prstGeom>
          <a:noFill/>
        </p:spPr>
        <p:txBody>
          <a:bodyPr wrap="square" rtlCol="0">
            <a:spAutoFit/>
          </a:bodyPr>
          <a:lstStyle/>
          <a:p>
            <a:r>
              <a:rPr lang="en-US" sz="1600" i="1" dirty="0" smtClean="0"/>
              <a:t>both issued March 21, 2013</a:t>
            </a:r>
            <a:endParaRPr lang="en-US" sz="1600" i="1" dirty="0"/>
          </a:p>
        </p:txBody>
      </p:sp>
      <p:sp>
        <p:nvSpPr>
          <p:cNvPr id="12" name="Rectangle 11"/>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 </a:t>
            </a:r>
            <a:r>
              <a:rPr lang="en-US" b="1" spc="284" dirty="0" smtClean="0">
                <a:latin typeface="Algerian" pitchFamily="82" charset="0"/>
              </a:rPr>
              <a:t>2012</a:t>
            </a:r>
            <a:r>
              <a:rPr lang="en-US" b="1" spc="284" dirty="0" smtClean="0">
                <a:solidFill>
                  <a:srgbClr val="FF0000"/>
                </a:solidFill>
                <a:latin typeface="Algerian" pitchFamily="82" charset="0"/>
              </a:rPr>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89 Norden old0001.jpg"/>
          <p:cNvPicPr>
            <a:picLocks noChangeAspect="1"/>
          </p:cNvPicPr>
          <p:nvPr/>
        </p:nvPicPr>
        <p:blipFill>
          <a:blip r:embed="rId2" cstate="print"/>
          <a:srcRect l="8510" r="3965" b="17526"/>
          <a:stretch>
            <a:fillRect/>
          </a:stretch>
        </p:blipFill>
        <p:spPr>
          <a:xfrm>
            <a:off x="3505200" y="152400"/>
            <a:ext cx="5440680" cy="6400800"/>
          </a:xfrm>
          <a:prstGeom prst="rect">
            <a:avLst/>
          </a:prstGeom>
          <a:ln>
            <a:solidFill>
              <a:schemeClr val="tx1"/>
            </a:solidFill>
          </a:ln>
        </p:spPr>
      </p:pic>
      <p:pic>
        <p:nvPicPr>
          <p:cNvPr id="6" name="Picture 5" descr="Lois Haynes Xmas 2008 crop.jpg"/>
          <p:cNvPicPr>
            <a:picLocks noChangeAspect="1"/>
          </p:cNvPicPr>
          <p:nvPr/>
        </p:nvPicPr>
        <p:blipFill>
          <a:blip r:embed="rId3" cstate="print"/>
          <a:stretch>
            <a:fillRect/>
          </a:stretch>
        </p:blipFill>
        <p:spPr>
          <a:xfrm>
            <a:off x="381000" y="990600"/>
            <a:ext cx="2875866" cy="4137660"/>
          </a:xfrm>
          <a:prstGeom prst="rect">
            <a:avLst/>
          </a:prstGeom>
        </p:spPr>
      </p:pic>
      <p:sp>
        <p:nvSpPr>
          <p:cNvPr id="7" name="TextBox 6"/>
          <p:cNvSpPr txBox="1"/>
          <p:nvPr/>
        </p:nvSpPr>
        <p:spPr>
          <a:xfrm>
            <a:off x="685800" y="5181600"/>
            <a:ext cx="2438400" cy="615553"/>
          </a:xfrm>
          <a:prstGeom prst="rect">
            <a:avLst/>
          </a:prstGeom>
          <a:noFill/>
        </p:spPr>
        <p:txBody>
          <a:bodyPr wrap="square" rtlCol="0">
            <a:spAutoFit/>
          </a:bodyPr>
          <a:lstStyle/>
          <a:p>
            <a:r>
              <a:rPr lang="en-US" dirty="0" smtClean="0"/>
              <a:t>       Lois M. Haynes</a:t>
            </a:r>
          </a:p>
          <a:p>
            <a:r>
              <a:rPr lang="en-US" sz="1600" i="1" dirty="0"/>
              <a:t> </a:t>
            </a:r>
            <a:r>
              <a:rPr lang="en-US" sz="1600" i="1" dirty="0" smtClean="0"/>
              <a:t>           (1923-2011)</a:t>
            </a:r>
            <a:endParaRPr lang="en-US" sz="16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48200" y="685800"/>
            <a:ext cx="4282005" cy="2514600"/>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174905" y="685800"/>
            <a:ext cx="4286546" cy="2514600"/>
          </a:xfrm>
          <a:prstGeom prst="rect">
            <a:avLst/>
          </a:prstGeom>
          <a:noFill/>
          <a:ln w="9525">
            <a:noFill/>
            <a:miter lim="800000"/>
            <a:headEnd/>
            <a:tailEnd/>
          </a:ln>
        </p:spPr>
      </p:pic>
      <p:sp>
        <p:nvSpPr>
          <p:cNvPr id="10" name="TextBox 9"/>
          <p:cNvSpPr txBox="1"/>
          <p:nvPr/>
        </p:nvSpPr>
        <p:spPr>
          <a:xfrm>
            <a:off x="381000" y="3352800"/>
            <a:ext cx="3733800" cy="3077766"/>
          </a:xfrm>
          <a:prstGeom prst="rect">
            <a:avLst/>
          </a:prstGeom>
          <a:noFill/>
        </p:spPr>
        <p:txBody>
          <a:bodyPr wrap="square" rtlCol="0">
            <a:spAutoFit/>
          </a:bodyPr>
          <a:lstStyle/>
          <a:p>
            <a:r>
              <a:rPr lang="en-US" b="1" dirty="0" smtClean="0"/>
              <a:t>Norway</a:t>
            </a:r>
          </a:p>
          <a:p>
            <a:pPr>
              <a:tabLst>
                <a:tab pos="182880" algn="l"/>
              </a:tabLst>
            </a:pPr>
            <a:r>
              <a:rPr lang="en-US" sz="1600" dirty="0" smtClean="0"/>
              <a:t>A single “Europe” denomination (A) stamp depicts a Sea King rescue helicopter.  </a:t>
            </a:r>
          </a:p>
          <a:p>
            <a:pPr>
              <a:tabLst>
                <a:tab pos="182880" algn="l"/>
              </a:tabLst>
            </a:pPr>
            <a:endParaRPr lang="en-US" sz="1600" dirty="0" smtClean="0"/>
          </a:p>
          <a:p>
            <a:pPr>
              <a:tabLst>
                <a:tab pos="182880" algn="l"/>
              </a:tabLst>
            </a:pPr>
            <a:r>
              <a:rPr lang="en-US" sz="1600" dirty="0" smtClean="0"/>
              <a:t>The souvenir sheet depicts a rescue boat addressing a boat fire in the North Sea.</a:t>
            </a:r>
          </a:p>
          <a:p>
            <a:pPr>
              <a:tabLst>
                <a:tab pos="182880" algn="l"/>
              </a:tabLst>
            </a:pPr>
            <a:endParaRPr lang="en-US" sz="1600" dirty="0"/>
          </a:p>
          <a:p>
            <a:pPr>
              <a:tabLst>
                <a:tab pos="182880" algn="l"/>
              </a:tabLst>
            </a:pPr>
            <a:r>
              <a:rPr lang="en-US" sz="1600" dirty="0" smtClean="0"/>
              <a:t>The Norwegian Search and Rescue Service was established after a several serious accidents in the late 1960’s.  Centers were established and staffed in the north (</a:t>
            </a:r>
            <a:r>
              <a:rPr lang="en-US" sz="1600" dirty="0" err="1" smtClean="0"/>
              <a:t>Bod</a:t>
            </a:r>
            <a:r>
              <a:rPr lang="en-US" sz="1200" dirty="0" err="1" smtClean="0"/>
              <a:t>Ø</a:t>
            </a:r>
            <a:endParaRPr lang="en-US" sz="1200" dirty="0" smtClean="0"/>
          </a:p>
          <a:p>
            <a:pPr>
              <a:tabLst>
                <a:tab pos="182880" algn="l"/>
              </a:tabLst>
            </a:pPr>
            <a:r>
              <a:rPr lang="en-US" sz="1600" dirty="0" smtClean="0"/>
              <a:t>and in the south (Stavanger).</a:t>
            </a:r>
            <a:endParaRPr lang="en-US" sz="1600" dirty="0"/>
          </a:p>
        </p:txBody>
      </p:sp>
      <p:cxnSp>
        <p:nvCxnSpPr>
          <p:cNvPr id="12" name="Straight Connector 11"/>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8000" y="6519446"/>
            <a:ext cx="2667000" cy="338554"/>
          </a:xfrm>
          <a:prstGeom prst="rect">
            <a:avLst/>
          </a:prstGeom>
          <a:noFill/>
        </p:spPr>
        <p:txBody>
          <a:bodyPr wrap="square" rtlCol="0">
            <a:spAutoFit/>
          </a:bodyPr>
          <a:lstStyle/>
          <a:p>
            <a:r>
              <a:rPr lang="en-US" sz="1600" i="1" dirty="0" smtClean="0"/>
              <a:t>both issued March 21, 2013</a:t>
            </a:r>
            <a:endParaRPr lang="en-US" sz="1600" i="1" dirty="0"/>
          </a:p>
        </p:txBody>
      </p:sp>
      <p:sp>
        <p:nvSpPr>
          <p:cNvPr id="14" name="TextBox 13"/>
          <p:cNvSpPr txBox="1"/>
          <p:nvPr/>
        </p:nvSpPr>
        <p:spPr>
          <a:xfrm>
            <a:off x="4876800" y="3429000"/>
            <a:ext cx="3733800" cy="2831544"/>
          </a:xfrm>
          <a:prstGeom prst="rect">
            <a:avLst/>
          </a:prstGeom>
          <a:noFill/>
        </p:spPr>
        <p:txBody>
          <a:bodyPr wrap="square" rtlCol="0">
            <a:spAutoFit/>
          </a:bodyPr>
          <a:lstStyle/>
          <a:p>
            <a:r>
              <a:rPr lang="en-US" b="1" dirty="0" smtClean="0"/>
              <a:t>Iceland</a:t>
            </a:r>
          </a:p>
          <a:p>
            <a:pPr>
              <a:tabLst>
                <a:tab pos="182880" algn="l"/>
              </a:tabLst>
            </a:pPr>
            <a:r>
              <a:rPr lang="en-US" sz="1600" dirty="0" smtClean="0"/>
              <a:t>This single Icelandic offering is based on an award winning photograph by Jonas </a:t>
            </a:r>
            <a:r>
              <a:rPr lang="en-US" sz="1600" dirty="0" err="1" smtClean="0"/>
              <a:t>Erlendssson</a:t>
            </a:r>
            <a:r>
              <a:rPr lang="en-US" sz="1600" dirty="0" smtClean="0"/>
              <a:t>.  On March 9</a:t>
            </a:r>
            <a:r>
              <a:rPr lang="en-US" sz="1600" baseline="30000" dirty="0" smtClean="0"/>
              <a:t>th</a:t>
            </a:r>
            <a:r>
              <a:rPr lang="en-US" sz="1600" dirty="0" smtClean="0"/>
              <a:t>, 2004 the TF </a:t>
            </a:r>
            <a:r>
              <a:rPr lang="en-US" sz="1600" dirty="0" err="1" smtClean="0"/>
              <a:t>Lif</a:t>
            </a:r>
            <a:r>
              <a:rPr lang="en-US" sz="1600" dirty="0" smtClean="0"/>
              <a:t> Coast Guard helicopter successfully rescued 16 crew members from the fishing vessel Baldwin </a:t>
            </a:r>
            <a:r>
              <a:rPr lang="en-US" sz="1600" dirty="0" err="1" smtClean="0"/>
              <a:t>Thorsteinsson</a:t>
            </a:r>
            <a:r>
              <a:rPr lang="en-US" sz="1600" dirty="0" smtClean="0"/>
              <a:t> which was grounded when it’s capelin net was caught in the ship’s propeller.  </a:t>
            </a:r>
          </a:p>
          <a:p>
            <a:pPr>
              <a:tabLst>
                <a:tab pos="182880" algn="l"/>
              </a:tabLst>
            </a:pPr>
            <a:endParaRPr lang="en-US" sz="1600" dirty="0" smtClean="0"/>
          </a:p>
          <a:p>
            <a:pPr>
              <a:tabLst>
                <a:tab pos="182880" algn="l"/>
              </a:tabLst>
            </a:pPr>
            <a:r>
              <a:rPr lang="en-US" sz="1600" dirty="0" smtClean="0"/>
              <a:t> </a:t>
            </a:r>
            <a:endParaRPr lang="en-US" sz="1600" dirty="0"/>
          </a:p>
        </p:txBody>
      </p:sp>
      <p:sp>
        <p:nvSpPr>
          <p:cNvPr id="9" name="TextBox 8"/>
          <p:cNvSpPr txBox="1"/>
          <p:nvPr/>
        </p:nvSpPr>
        <p:spPr>
          <a:xfrm>
            <a:off x="4724400" y="57090"/>
            <a:ext cx="4343400" cy="400110"/>
          </a:xfrm>
          <a:prstGeom prst="rect">
            <a:avLst/>
          </a:prstGeom>
          <a:noFill/>
        </p:spPr>
        <p:txBody>
          <a:bodyPr wrap="square" rtlCol="0">
            <a:spAutoFit/>
          </a:bodyPr>
          <a:lstStyle/>
          <a:p>
            <a:r>
              <a:rPr lang="en-US" sz="2000" b="1" dirty="0" smtClean="0"/>
              <a:t>Life by the Coast II (Search and Rescue)</a:t>
            </a:r>
            <a:endParaRPr lang="en-US" sz="2000" b="1" dirty="0"/>
          </a:p>
        </p:txBody>
      </p:sp>
      <p:sp>
        <p:nvSpPr>
          <p:cNvPr id="15" name="Rectangle 14"/>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 </a:t>
            </a:r>
            <a:r>
              <a:rPr lang="en-US" b="1" spc="284" dirty="0" smtClean="0">
                <a:latin typeface="Algerian" pitchFamily="82" charset="0"/>
              </a:rPr>
              <a:t>2012</a:t>
            </a:r>
            <a:r>
              <a:rPr lang="en-US" b="1" spc="284" dirty="0" smtClean="0">
                <a:solidFill>
                  <a:srgbClr val="FF0000"/>
                </a:solidFill>
                <a:latin typeface="Algerian" pitchFamily="82" charset="0"/>
              </a:rPr>
              <a: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04800" y="685800"/>
            <a:ext cx="8319052" cy="61722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37641" y="457200"/>
            <a:ext cx="4225359" cy="2971800"/>
          </a:xfrm>
          <a:prstGeom prst="rect">
            <a:avLst/>
          </a:prstGeom>
          <a:noFill/>
          <a:ln w="9525">
            <a:noFill/>
            <a:miter lim="800000"/>
            <a:headEnd/>
            <a:tailEnd/>
          </a:ln>
        </p:spPr>
      </p:pic>
      <p:sp>
        <p:nvSpPr>
          <p:cNvPr id="6" name="TextBox 5"/>
          <p:cNvSpPr txBox="1"/>
          <p:nvPr/>
        </p:nvSpPr>
        <p:spPr>
          <a:xfrm>
            <a:off x="4724400" y="57090"/>
            <a:ext cx="4343400" cy="400110"/>
          </a:xfrm>
          <a:prstGeom prst="rect">
            <a:avLst/>
          </a:prstGeom>
          <a:noFill/>
        </p:spPr>
        <p:txBody>
          <a:bodyPr wrap="square" rtlCol="0">
            <a:spAutoFit/>
          </a:bodyPr>
          <a:lstStyle/>
          <a:p>
            <a:r>
              <a:rPr lang="en-US" sz="2000" b="1" dirty="0" smtClean="0"/>
              <a:t>Life by the Coast II (Search and Rescue)</a:t>
            </a:r>
            <a:endParaRPr lang="en-US" sz="2000" b="1" dirty="0"/>
          </a:p>
        </p:txBody>
      </p:sp>
      <p:cxnSp>
        <p:nvCxnSpPr>
          <p:cNvPr id="7" name="Straight Connector 6"/>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 </a:t>
            </a:r>
            <a:r>
              <a:rPr lang="en-US" b="1" spc="284" dirty="0" smtClean="0">
                <a:latin typeface="Algerian" pitchFamily="82" charset="0"/>
              </a:rPr>
              <a:t>2012</a:t>
            </a:r>
            <a:r>
              <a:rPr lang="en-US" b="1" spc="284" dirty="0" smtClean="0">
                <a:solidFill>
                  <a:srgbClr val="FF0000"/>
                </a:solidFill>
                <a:latin typeface="Algerian" pitchFamily="82" charset="0"/>
              </a:rPr>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dirty="0" smtClean="0"/>
              <a:t>Life by the </a:t>
            </a:r>
            <a:r>
              <a:rPr lang="en-US" sz="2000" b="1" smtClean="0"/>
              <a:t>Coast </a:t>
            </a:r>
            <a:r>
              <a:rPr lang="en-US" sz="2000" b="1" smtClean="0"/>
              <a:t>III (Ships)</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2014</a:t>
            </a:r>
            <a:r>
              <a:rPr lang="en-US" b="1" spc="284" smtClean="0">
                <a:solidFill>
                  <a:srgbClr val="FF0000"/>
                </a:solidFill>
                <a:latin typeface="Algerian" pitchFamily="82" charset="0"/>
              </a:rPr>
              <a:t> </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81000" y="838200"/>
            <a:ext cx="4114800" cy="2788483"/>
          </a:xfrm>
          <a:prstGeom prst="rect">
            <a:avLst/>
          </a:prstGeom>
          <a:noFill/>
          <a:ln w="9525">
            <a:noFill/>
            <a:miter lim="800000"/>
            <a:headEnd/>
            <a:tailEnd/>
          </a:ln>
        </p:spPr>
      </p:pic>
      <p:sp>
        <p:nvSpPr>
          <p:cNvPr id="9" name="TextBox 8"/>
          <p:cNvSpPr txBox="1"/>
          <p:nvPr/>
        </p:nvSpPr>
        <p:spPr>
          <a:xfrm>
            <a:off x="1524000" y="533400"/>
            <a:ext cx="1404155" cy="287393"/>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a:t>
            </a:r>
            <a:r>
              <a:rPr lang="en-US" sz="1300" dirty="0" err="1">
                <a:latin typeface="Arial Rounded MT Bold" pitchFamily="34" charset="0"/>
                <a:cs typeface="Aharoni" pitchFamily="2" charset="-79"/>
              </a:rPr>
              <a:t>Åland</a:t>
            </a:r>
            <a:endParaRPr lang="en-US" sz="1300" dirty="0">
              <a:latin typeface="Arial Rounded MT Bold" pitchFamily="34" charset="0"/>
              <a:cs typeface="Aharoni" pitchFamily="2" charset="-79"/>
            </a:endParaRPr>
          </a:p>
        </p:txBody>
      </p:sp>
      <p:sp>
        <p:nvSpPr>
          <p:cNvPr id="10" name="TextBox 9"/>
          <p:cNvSpPr txBox="1"/>
          <p:nvPr/>
        </p:nvSpPr>
        <p:spPr>
          <a:xfrm>
            <a:off x="6477000" y="5334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Denmark</a:t>
            </a:r>
          </a:p>
        </p:txBody>
      </p:sp>
      <p:sp>
        <p:nvSpPr>
          <p:cNvPr id="11" name="TextBox 10"/>
          <p:cNvSpPr txBox="1"/>
          <p:nvPr/>
        </p:nvSpPr>
        <p:spPr>
          <a:xfrm>
            <a:off x="6172200" y="37338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Finland</a:t>
            </a:r>
          </a:p>
        </p:txBody>
      </p:sp>
      <p:sp>
        <p:nvSpPr>
          <p:cNvPr id="12" name="TextBox 11"/>
          <p:cNvSpPr txBox="1"/>
          <p:nvPr/>
        </p:nvSpPr>
        <p:spPr>
          <a:xfrm>
            <a:off x="1447800" y="3733800"/>
            <a:ext cx="1977584"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Faroe Islands</a:t>
            </a:r>
          </a:p>
        </p:txBody>
      </p:sp>
      <p:pic>
        <p:nvPicPr>
          <p:cNvPr id="1027" name="Picture 3"/>
          <p:cNvPicPr>
            <a:picLocks noChangeAspect="1" noChangeArrowheads="1"/>
          </p:cNvPicPr>
          <p:nvPr/>
        </p:nvPicPr>
        <p:blipFill>
          <a:blip r:embed="rId3" cstate="print"/>
          <a:srcRect/>
          <a:stretch>
            <a:fillRect/>
          </a:stretch>
        </p:blipFill>
        <p:spPr bwMode="auto">
          <a:xfrm>
            <a:off x="4724400" y="838200"/>
            <a:ext cx="4279967" cy="2743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57200" y="4114799"/>
            <a:ext cx="3886200" cy="2551127"/>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800600" y="4038600"/>
            <a:ext cx="3886200" cy="25858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dirty="0" smtClean="0"/>
              <a:t>Life by the </a:t>
            </a:r>
            <a:r>
              <a:rPr lang="en-US" sz="2000" b="1" smtClean="0"/>
              <a:t>Coast </a:t>
            </a:r>
            <a:r>
              <a:rPr lang="en-US" sz="2000" b="1" smtClean="0"/>
              <a:t>III (Ships)</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2014</a:t>
            </a:r>
            <a:r>
              <a:rPr lang="en-US" b="1" spc="284" smtClean="0">
                <a:solidFill>
                  <a:srgbClr val="FF0000"/>
                </a:solidFill>
                <a:latin typeface="Algerian" pitchFamily="82" charset="0"/>
              </a:rPr>
              <a:t> </a:t>
            </a:r>
            <a:endParaRPr lang="en-US" dirty="0"/>
          </a:p>
        </p:txBody>
      </p:sp>
      <p:sp>
        <p:nvSpPr>
          <p:cNvPr id="13" name="TextBox 12"/>
          <p:cNvSpPr txBox="1"/>
          <p:nvPr/>
        </p:nvSpPr>
        <p:spPr>
          <a:xfrm>
            <a:off x="1752600" y="533400"/>
            <a:ext cx="1274598"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Greenland</a:t>
            </a:r>
          </a:p>
        </p:txBody>
      </p:sp>
      <p:sp>
        <p:nvSpPr>
          <p:cNvPr id="14" name="TextBox 13"/>
          <p:cNvSpPr txBox="1"/>
          <p:nvPr/>
        </p:nvSpPr>
        <p:spPr>
          <a:xfrm>
            <a:off x="6096000" y="5334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Iceland</a:t>
            </a:r>
          </a:p>
        </p:txBody>
      </p:sp>
      <p:sp>
        <p:nvSpPr>
          <p:cNvPr id="15" name="TextBox 14"/>
          <p:cNvSpPr txBox="1"/>
          <p:nvPr/>
        </p:nvSpPr>
        <p:spPr>
          <a:xfrm>
            <a:off x="1981200" y="36576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Norway</a:t>
            </a:r>
          </a:p>
        </p:txBody>
      </p:sp>
      <p:sp>
        <p:nvSpPr>
          <p:cNvPr id="16" name="TextBox 15"/>
          <p:cNvSpPr txBox="1"/>
          <p:nvPr/>
        </p:nvSpPr>
        <p:spPr>
          <a:xfrm>
            <a:off x="6243270" y="37338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Sweden</a:t>
            </a:r>
          </a:p>
        </p:txBody>
      </p:sp>
      <p:pic>
        <p:nvPicPr>
          <p:cNvPr id="2050" name="Picture 2"/>
          <p:cNvPicPr>
            <a:picLocks noChangeAspect="1" noChangeArrowheads="1"/>
          </p:cNvPicPr>
          <p:nvPr/>
        </p:nvPicPr>
        <p:blipFill>
          <a:blip r:embed="rId2" cstate="print"/>
          <a:srcRect/>
          <a:stretch>
            <a:fillRect/>
          </a:stretch>
        </p:blipFill>
        <p:spPr bwMode="auto">
          <a:xfrm>
            <a:off x="381001" y="914400"/>
            <a:ext cx="4038600" cy="270572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48200" y="914399"/>
            <a:ext cx="4191000" cy="2788367"/>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81000" y="3962400"/>
            <a:ext cx="4114800" cy="2783703"/>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r="930" b="2941"/>
          <a:stretch>
            <a:fillRect/>
          </a:stretch>
        </p:blipFill>
        <p:spPr bwMode="auto">
          <a:xfrm>
            <a:off x="4841091" y="4114800"/>
            <a:ext cx="3769509"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smtClean="0"/>
              <a:t>Nordic Food Culture</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2016</a:t>
            </a:r>
            <a:r>
              <a:rPr lang="en-US" b="1" spc="284" smtClean="0">
                <a:solidFill>
                  <a:srgbClr val="FF0000"/>
                </a:solidFill>
                <a:latin typeface="Algerian" pitchFamily="82" charset="0"/>
              </a:rPr>
              <a:t> </a:t>
            </a:r>
            <a:endParaRPr lang="en-US" dirty="0"/>
          </a:p>
        </p:txBody>
      </p:sp>
      <p:sp>
        <p:nvSpPr>
          <p:cNvPr id="9" name="TextBox 8"/>
          <p:cNvSpPr txBox="1"/>
          <p:nvPr/>
        </p:nvSpPr>
        <p:spPr>
          <a:xfrm>
            <a:off x="1524000" y="533400"/>
            <a:ext cx="1404155" cy="287393"/>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a:t>
            </a:r>
            <a:r>
              <a:rPr lang="en-US" sz="1300" dirty="0" err="1">
                <a:latin typeface="Arial Rounded MT Bold" pitchFamily="34" charset="0"/>
                <a:cs typeface="Aharoni" pitchFamily="2" charset="-79"/>
              </a:rPr>
              <a:t>Åland</a:t>
            </a:r>
            <a:endParaRPr lang="en-US" sz="1300" dirty="0">
              <a:latin typeface="Arial Rounded MT Bold" pitchFamily="34" charset="0"/>
              <a:cs typeface="Aharoni" pitchFamily="2" charset="-79"/>
            </a:endParaRPr>
          </a:p>
        </p:txBody>
      </p:sp>
      <p:sp>
        <p:nvSpPr>
          <p:cNvPr id="10" name="TextBox 9"/>
          <p:cNvSpPr txBox="1"/>
          <p:nvPr/>
        </p:nvSpPr>
        <p:spPr>
          <a:xfrm>
            <a:off x="6477000" y="5334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Denmark</a:t>
            </a:r>
          </a:p>
        </p:txBody>
      </p:sp>
      <p:sp>
        <p:nvSpPr>
          <p:cNvPr id="11" name="TextBox 10"/>
          <p:cNvSpPr txBox="1"/>
          <p:nvPr/>
        </p:nvSpPr>
        <p:spPr>
          <a:xfrm>
            <a:off x="6172200" y="37338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Finland</a:t>
            </a:r>
          </a:p>
        </p:txBody>
      </p:sp>
      <p:sp>
        <p:nvSpPr>
          <p:cNvPr id="12" name="TextBox 11"/>
          <p:cNvSpPr txBox="1"/>
          <p:nvPr/>
        </p:nvSpPr>
        <p:spPr>
          <a:xfrm>
            <a:off x="1447800" y="3733800"/>
            <a:ext cx="1977584"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Faroe Islands</a:t>
            </a:r>
          </a:p>
        </p:txBody>
      </p:sp>
      <p:pic>
        <p:nvPicPr>
          <p:cNvPr id="3074" name="Picture 2"/>
          <p:cNvPicPr>
            <a:picLocks noChangeAspect="1" noChangeArrowheads="1"/>
          </p:cNvPicPr>
          <p:nvPr/>
        </p:nvPicPr>
        <p:blipFill>
          <a:blip r:embed="rId2" cstate="print"/>
          <a:srcRect/>
          <a:stretch>
            <a:fillRect/>
          </a:stretch>
        </p:blipFill>
        <p:spPr bwMode="auto">
          <a:xfrm>
            <a:off x="914400" y="838200"/>
            <a:ext cx="3114675" cy="27241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953000" y="4114800"/>
            <a:ext cx="3455096" cy="22860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800600" y="990599"/>
            <a:ext cx="1867505" cy="2566825"/>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6781800" y="990600"/>
            <a:ext cx="1832284" cy="2514600"/>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a:off x="609600" y="4114800"/>
            <a:ext cx="3752056"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smtClean="0"/>
              <a:t>Nordic Food Culture</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2016</a:t>
            </a:r>
            <a:r>
              <a:rPr lang="en-US" b="1" spc="284" smtClean="0">
                <a:solidFill>
                  <a:srgbClr val="FF0000"/>
                </a:solidFill>
                <a:latin typeface="Algerian" pitchFamily="82" charset="0"/>
              </a:rPr>
              <a:t> </a:t>
            </a:r>
            <a:endParaRPr lang="en-US" dirty="0"/>
          </a:p>
        </p:txBody>
      </p:sp>
      <p:sp>
        <p:nvSpPr>
          <p:cNvPr id="13" name="TextBox 12"/>
          <p:cNvSpPr txBox="1"/>
          <p:nvPr/>
        </p:nvSpPr>
        <p:spPr>
          <a:xfrm>
            <a:off x="2209800" y="762000"/>
            <a:ext cx="1274598"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Greenland</a:t>
            </a:r>
          </a:p>
        </p:txBody>
      </p:sp>
      <p:sp>
        <p:nvSpPr>
          <p:cNvPr id="14" name="TextBox 13"/>
          <p:cNvSpPr txBox="1"/>
          <p:nvPr/>
        </p:nvSpPr>
        <p:spPr>
          <a:xfrm>
            <a:off x="6553200" y="5334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Iceland</a:t>
            </a:r>
          </a:p>
        </p:txBody>
      </p:sp>
      <p:sp>
        <p:nvSpPr>
          <p:cNvPr id="15" name="TextBox 14"/>
          <p:cNvSpPr txBox="1"/>
          <p:nvPr/>
        </p:nvSpPr>
        <p:spPr>
          <a:xfrm>
            <a:off x="2286000" y="38862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Norway</a:t>
            </a:r>
          </a:p>
        </p:txBody>
      </p:sp>
      <p:sp>
        <p:nvSpPr>
          <p:cNvPr id="16" name="TextBox 15"/>
          <p:cNvSpPr txBox="1"/>
          <p:nvPr/>
        </p:nvSpPr>
        <p:spPr>
          <a:xfrm>
            <a:off x="6705600" y="35814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Sweden</a:t>
            </a:r>
          </a:p>
        </p:txBody>
      </p:sp>
      <p:pic>
        <p:nvPicPr>
          <p:cNvPr id="4098" name="Picture 2"/>
          <p:cNvPicPr>
            <a:picLocks noChangeAspect="1" noChangeArrowheads="1"/>
          </p:cNvPicPr>
          <p:nvPr/>
        </p:nvPicPr>
        <p:blipFill>
          <a:blip r:embed="rId2" cstate="print"/>
          <a:srcRect t="49689"/>
          <a:stretch>
            <a:fillRect/>
          </a:stretch>
        </p:blipFill>
        <p:spPr bwMode="auto">
          <a:xfrm>
            <a:off x="2819400" y="1219200"/>
            <a:ext cx="2426851" cy="18288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410200" y="914400"/>
            <a:ext cx="3349365" cy="251460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5486399" y="3962400"/>
            <a:ext cx="3441915" cy="2476500"/>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609600" y="4191000"/>
            <a:ext cx="2190750" cy="2162175"/>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2819400" y="4191000"/>
            <a:ext cx="2171700" cy="2162175"/>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srcRect b="50310"/>
          <a:stretch>
            <a:fillRect/>
          </a:stretch>
        </p:blipFill>
        <p:spPr bwMode="auto">
          <a:xfrm>
            <a:off x="228600" y="1219200"/>
            <a:ext cx="2457186"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smtClean="0"/>
              <a:t>Nordic Fishes</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2018</a:t>
            </a:r>
            <a:r>
              <a:rPr lang="en-US" b="1" spc="284" smtClean="0">
                <a:solidFill>
                  <a:srgbClr val="FF0000"/>
                </a:solidFill>
                <a:latin typeface="Algerian" pitchFamily="82" charset="0"/>
              </a:rPr>
              <a:t> </a:t>
            </a:r>
            <a:endParaRPr lang="en-US" dirty="0"/>
          </a:p>
        </p:txBody>
      </p:sp>
      <p:sp>
        <p:nvSpPr>
          <p:cNvPr id="9" name="TextBox 8"/>
          <p:cNvSpPr txBox="1"/>
          <p:nvPr/>
        </p:nvSpPr>
        <p:spPr>
          <a:xfrm>
            <a:off x="1524000" y="533400"/>
            <a:ext cx="1404155" cy="287393"/>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a:t>
            </a:r>
            <a:r>
              <a:rPr lang="en-US" sz="1300" dirty="0" err="1">
                <a:latin typeface="Arial Rounded MT Bold" pitchFamily="34" charset="0"/>
                <a:cs typeface="Aharoni" pitchFamily="2" charset="-79"/>
              </a:rPr>
              <a:t>Åland</a:t>
            </a:r>
            <a:endParaRPr lang="en-US" sz="1300" dirty="0">
              <a:latin typeface="Arial Rounded MT Bold" pitchFamily="34" charset="0"/>
              <a:cs typeface="Aharoni" pitchFamily="2" charset="-79"/>
            </a:endParaRPr>
          </a:p>
        </p:txBody>
      </p:sp>
      <p:sp>
        <p:nvSpPr>
          <p:cNvPr id="10" name="TextBox 9"/>
          <p:cNvSpPr txBox="1"/>
          <p:nvPr/>
        </p:nvSpPr>
        <p:spPr>
          <a:xfrm>
            <a:off x="6019800" y="5334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Denmark</a:t>
            </a:r>
          </a:p>
        </p:txBody>
      </p:sp>
      <p:sp>
        <p:nvSpPr>
          <p:cNvPr id="11" name="TextBox 10"/>
          <p:cNvSpPr txBox="1"/>
          <p:nvPr/>
        </p:nvSpPr>
        <p:spPr>
          <a:xfrm>
            <a:off x="6096000" y="33528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Finland</a:t>
            </a:r>
          </a:p>
        </p:txBody>
      </p:sp>
      <p:sp>
        <p:nvSpPr>
          <p:cNvPr id="12" name="TextBox 11"/>
          <p:cNvSpPr txBox="1"/>
          <p:nvPr/>
        </p:nvSpPr>
        <p:spPr>
          <a:xfrm>
            <a:off x="1447800" y="3733800"/>
            <a:ext cx="1977584"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Faroe Islands</a:t>
            </a:r>
          </a:p>
        </p:txBody>
      </p:sp>
      <p:pic>
        <p:nvPicPr>
          <p:cNvPr id="5122" name="Picture 2"/>
          <p:cNvPicPr>
            <a:picLocks noChangeAspect="1" noChangeArrowheads="1"/>
          </p:cNvPicPr>
          <p:nvPr/>
        </p:nvPicPr>
        <p:blipFill>
          <a:blip r:embed="rId2" cstate="print"/>
          <a:srcRect/>
          <a:stretch>
            <a:fillRect/>
          </a:stretch>
        </p:blipFill>
        <p:spPr bwMode="auto">
          <a:xfrm>
            <a:off x="304800" y="914400"/>
            <a:ext cx="3581400" cy="246873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33400" y="4114800"/>
            <a:ext cx="3896860" cy="22860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191000" y="838200"/>
            <a:ext cx="4495800" cy="243551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5410200" y="3657600"/>
            <a:ext cx="253618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2819400" cy="400110"/>
          </a:xfrm>
          <a:prstGeom prst="rect">
            <a:avLst/>
          </a:prstGeom>
          <a:noFill/>
        </p:spPr>
        <p:txBody>
          <a:bodyPr wrap="square" rtlCol="0">
            <a:spAutoFit/>
          </a:bodyPr>
          <a:lstStyle/>
          <a:p>
            <a:r>
              <a:rPr lang="en-US" sz="2000" b="1" smtClean="0"/>
              <a:t>Nordic Fishes</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2018</a:t>
            </a:r>
            <a:r>
              <a:rPr lang="en-US" b="1" spc="284" smtClean="0">
                <a:solidFill>
                  <a:srgbClr val="FF0000"/>
                </a:solidFill>
                <a:latin typeface="Algerian" pitchFamily="82" charset="0"/>
              </a:rPr>
              <a:t> </a:t>
            </a:r>
            <a:endParaRPr lang="en-US" dirty="0"/>
          </a:p>
        </p:txBody>
      </p:sp>
      <p:sp>
        <p:nvSpPr>
          <p:cNvPr id="13" name="TextBox 12"/>
          <p:cNvSpPr txBox="1"/>
          <p:nvPr/>
        </p:nvSpPr>
        <p:spPr>
          <a:xfrm>
            <a:off x="1752600" y="533400"/>
            <a:ext cx="1274598"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Greenland</a:t>
            </a:r>
          </a:p>
        </p:txBody>
      </p:sp>
      <p:sp>
        <p:nvSpPr>
          <p:cNvPr id="14" name="TextBox 13"/>
          <p:cNvSpPr txBox="1"/>
          <p:nvPr/>
        </p:nvSpPr>
        <p:spPr>
          <a:xfrm>
            <a:off x="5334000" y="8382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Iceland</a:t>
            </a:r>
          </a:p>
        </p:txBody>
      </p:sp>
      <p:sp>
        <p:nvSpPr>
          <p:cNvPr id="15" name="TextBox 14"/>
          <p:cNvSpPr txBox="1"/>
          <p:nvPr/>
        </p:nvSpPr>
        <p:spPr>
          <a:xfrm>
            <a:off x="1981200" y="37338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Norway</a:t>
            </a:r>
          </a:p>
        </p:txBody>
      </p:sp>
      <p:sp>
        <p:nvSpPr>
          <p:cNvPr id="16" name="TextBox 15"/>
          <p:cNvSpPr txBox="1"/>
          <p:nvPr/>
        </p:nvSpPr>
        <p:spPr>
          <a:xfrm>
            <a:off x="6096000" y="37338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Sweden</a:t>
            </a:r>
          </a:p>
        </p:txBody>
      </p:sp>
      <p:pic>
        <p:nvPicPr>
          <p:cNvPr id="6146" name="Picture 2"/>
          <p:cNvPicPr>
            <a:picLocks noChangeAspect="1" noChangeArrowheads="1"/>
          </p:cNvPicPr>
          <p:nvPr/>
        </p:nvPicPr>
        <p:blipFill>
          <a:blip r:embed="rId2" cstate="print"/>
          <a:srcRect/>
          <a:stretch>
            <a:fillRect/>
          </a:stretch>
        </p:blipFill>
        <p:spPr bwMode="auto">
          <a:xfrm>
            <a:off x="762000" y="4038600"/>
            <a:ext cx="3352800" cy="266504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381000" y="914400"/>
            <a:ext cx="4524375" cy="256594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6400800" y="228600"/>
            <a:ext cx="2171700" cy="3459816"/>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4800600" y="4114800"/>
            <a:ext cx="3448050" cy="2516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smtClean="0"/>
              <a:t> </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2020</a:t>
            </a:r>
            <a:endParaRPr lang="en-US" dirty="0"/>
          </a:p>
        </p:txBody>
      </p:sp>
      <p:sp>
        <p:nvSpPr>
          <p:cNvPr id="9" name="TextBox 8"/>
          <p:cNvSpPr txBox="1"/>
          <p:nvPr/>
        </p:nvSpPr>
        <p:spPr>
          <a:xfrm>
            <a:off x="1524000" y="533400"/>
            <a:ext cx="1404155" cy="287393"/>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a:t>
            </a:r>
            <a:r>
              <a:rPr lang="en-US" sz="1300" dirty="0" err="1">
                <a:latin typeface="Arial Rounded MT Bold" pitchFamily="34" charset="0"/>
                <a:cs typeface="Aharoni" pitchFamily="2" charset="-79"/>
              </a:rPr>
              <a:t>Åland</a:t>
            </a:r>
            <a:endParaRPr lang="en-US" sz="1300" dirty="0">
              <a:latin typeface="Arial Rounded MT Bold" pitchFamily="34" charset="0"/>
              <a:cs typeface="Aharoni" pitchFamily="2" charset="-79"/>
            </a:endParaRPr>
          </a:p>
        </p:txBody>
      </p:sp>
      <p:sp>
        <p:nvSpPr>
          <p:cNvPr id="10" name="TextBox 9"/>
          <p:cNvSpPr txBox="1"/>
          <p:nvPr/>
        </p:nvSpPr>
        <p:spPr>
          <a:xfrm>
            <a:off x="4648200" y="13716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Denmark</a:t>
            </a:r>
          </a:p>
        </p:txBody>
      </p:sp>
      <p:sp>
        <p:nvSpPr>
          <p:cNvPr id="11" name="TextBox 10"/>
          <p:cNvSpPr txBox="1"/>
          <p:nvPr/>
        </p:nvSpPr>
        <p:spPr>
          <a:xfrm>
            <a:off x="5486400" y="41910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Finland</a:t>
            </a:r>
          </a:p>
        </p:txBody>
      </p:sp>
      <p:sp>
        <p:nvSpPr>
          <p:cNvPr id="12" name="TextBox 11"/>
          <p:cNvSpPr txBox="1"/>
          <p:nvPr/>
        </p:nvSpPr>
        <p:spPr>
          <a:xfrm>
            <a:off x="914400" y="3810000"/>
            <a:ext cx="1977584"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Faroe Islands</a:t>
            </a:r>
          </a:p>
        </p:txBody>
      </p:sp>
      <p:sp>
        <p:nvSpPr>
          <p:cNvPr id="13" name="TextBox 12"/>
          <p:cNvSpPr txBox="1"/>
          <p:nvPr/>
        </p:nvSpPr>
        <p:spPr>
          <a:xfrm>
            <a:off x="4724400" y="57090"/>
            <a:ext cx="2819400" cy="400110"/>
          </a:xfrm>
          <a:prstGeom prst="rect">
            <a:avLst/>
          </a:prstGeom>
          <a:noFill/>
        </p:spPr>
        <p:txBody>
          <a:bodyPr wrap="square" rtlCol="0">
            <a:spAutoFit/>
          </a:bodyPr>
          <a:lstStyle/>
          <a:p>
            <a:r>
              <a:rPr lang="en-US" sz="2000" b="1" smtClean="0"/>
              <a:t>Nordic Mammals</a:t>
            </a:r>
            <a:endParaRPr lang="en-US" sz="2000" b="1" dirty="0"/>
          </a:p>
        </p:txBody>
      </p:sp>
      <p:pic>
        <p:nvPicPr>
          <p:cNvPr id="7170" name="Picture 2"/>
          <p:cNvPicPr>
            <a:picLocks noChangeAspect="1" noChangeArrowheads="1"/>
          </p:cNvPicPr>
          <p:nvPr/>
        </p:nvPicPr>
        <p:blipFill>
          <a:blip r:embed="rId2" cstate="print"/>
          <a:srcRect/>
          <a:stretch>
            <a:fillRect/>
          </a:stretch>
        </p:blipFill>
        <p:spPr bwMode="auto">
          <a:xfrm>
            <a:off x="228601" y="1066800"/>
            <a:ext cx="3603728" cy="23622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638800" y="609600"/>
            <a:ext cx="1596899" cy="1566863"/>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7315200" y="609600"/>
            <a:ext cx="1637806" cy="1590675"/>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3962400" y="1828800"/>
            <a:ext cx="1632101" cy="1614488"/>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5638800" y="2209800"/>
            <a:ext cx="1600200" cy="1605977"/>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7315200" y="2209800"/>
            <a:ext cx="1633538" cy="1633538"/>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auto">
          <a:xfrm>
            <a:off x="228601" y="4252072"/>
            <a:ext cx="2895600" cy="2196353"/>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a:stretch>
            <a:fillRect/>
          </a:stretch>
        </p:blipFill>
        <p:spPr bwMode="auto">
          <a:xfrm>
            <a:off x="3352800" y="4495800"/>
            <a:ext cx="2895600" cy="1792094"/>
          </a:xfrm>
          <a:prstGeom prst="rect">
            <a:avLst/>
          </a:prstGeom>
          <a:noFill/>
          <a:ln w="9525">
            <a:noFill/>
            <a:miter lim="800000"/>
            <a:headEnd/>
            <a:tailEnd/>
          </a:ln>
        </p:spPr>
      </p:pic>
      <p:pic>
        <p:nvPicPr>
          <p:cNvPr id="7178" name="Picture 10"/>
          <p:cNvPicPr>
            <a:picLocks noChangeAspect="1" noChangeArrowheads="1"/>
          </p:cNvPicPr>
          <p:nvPr/>
        </p:nvPicPr>
        <p:blipFill>
          <a:blip r:embed="rId10" cstate="print"/>
          <a:srcRect/>
          <a:stretch>
            <a:fillRect/>
          </a:stretch>
        </p:blipFill>
        <p:spPr bwMode="auto">
          <a:xfrm>
            <a:off x="6248400" y="4495800"/>
            <a:ext cx="2800765"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smtClean="0"/>
              <a:t> </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2020</a:t>
            </a:r>
            <a:endParaRPr lang="en-US" dirty="0"/>
          </a:p>
        </p:txBody>
      </p:sp>
      <p:sp>
        <p:nvSpPr>
          <p:cNvPr id="13" name="TextBox 12"/>
          <p:cNvSpPr txBox="1"/>
          <p:nvPr/>
        </p:nvSpPr>
        <p:spPr>
          <a:xfrm>
            <a:off x="2362200" y="990600"/>
            <a:ext cx="1274598"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Greenland</a:t>
            </a:r>
          </a:p>
        </p:txBody>
      </p:sp>
      <p:sp>
        <p:nvSpPr>
          <p:cNvPr id="14" name="TextBox 13"/>
          <p:cNvSpPr txBox="1"/>
          <p:nvPr/>
        </p:nvSpPr>
        <p:spPr>
          <a:xfrm>
            <a:off x="7010400" y="609600"/>
            <a:ext cx="1404155"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     Iceland</a:t>
            </a:r>
          </a:p>
        </p:txBody>
      </p:sp>
      <p:sp>
        <p:nvSpPr>
          <p:cNvPr id="15" name="TextBox 14"/>
          <p:cNvSpPr txBox="1"/>
          <p:nvPr/>
        </p:nvSpPr>
        <p:spPr>
          <a:xfrm>
            <a:off x="1981200" y="37338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Norway</a:t>
            </a:r>
          </a:p>
        </p:txBody>
      </p:sp>
      <p:sp>
        <p:nvSpPr>
          <p:cNvPr id="16" name="TextBox 15"/>
          <p:cNvSpPr txBox="1"/>
          <p:nvPr/>
        </p:nvSpPr>
        <p:spPr>
          <a:xfrm>
            <a:off x="6400800" y="3505200"/>
            <a:ext cx="995730" cy="288541"/>
          </a:xfrm>
          <a:prstGeom prst="rect">
            <a:avLst/>
          </a:prstGeom>
          <a:noFill/>
        </p:spPr>
        <p:txBody>
          <a:bodyPr wrap="square" lIns="86493" tIns="43247" rIns="86493" bIns="43247" rtlCol="0">
            <a:spAutoFit/>
          </a:bodyPr>
          <a:lstStyle/>
          <a:p>
            <a:r>
              <a:rPr lang="en-US" sz="1300" dirty="0">
                <a:latin typeface="Arial Rounded MT Bold" pitchFamily="34" charset="0"/>
                <a:cs typeface="Aharoni" pitchFamily="2" charset="-79"/>
              </a:rPr>
              <a:t>Sweden</a:t>
            </a:r>
          </a:p>
        </p:txBody>
      </p:sp>
      <p:sp>
        <p:nvSpPr>
          <p:cNvPr id="9" name="TextBox 8"/>
          <p:cNvSpPr txBox="1"/>
          <p:nvPr/>
        </p:nvSpPr>
        <p:spPr>
          <a:xfrm>
            <a:off x="4724400" y="57090"/>
            <a:ext cx="2819400" cy="400110"/>
          </a:xfrm>
          <a:prstGeom prst="rect">
            <a:avLst/>
          </a:prstGeom>
          <a:noFill/>
        </p:spPr>
        <p:txBody>
          <a:bodyPr wrap="square" rtlCol="0">
            <a:spAutoFit/>
          </a:bodyPr>
          <a:lstStyle/>
          <a:p>
            <a:r>
              <a:rPr lang="en-US" sz="2000" b="1" smtClean="0"/>
              <a:t>Nordic Mammals</a:t>
            </a:r>
            <a:endParaRPr lang="en-US" sz="2000" b="1" dirty="0"/>
          </a:p>
        </p:txBody>
      </p:sp>
      <p:pic>
        <p:nvPicPr>
          <p:cNvPr id="8194" name="Picture 2"/>
          <p:cNvPicPr>
            <a:picLocks noChangeAspect="1" noChangeArrowheads="1"/>
          </p:cNvPicPr>
          <p:nvPr/>
        </p:nvPicPr>
        <p:blipFill>
          <a:blip r:embed="rId2" cstate="print"/>
          <a:srcRect t="49932"/>
          <a:stretch>
            <a:fillRect/>
          </a:stretch>
        </p:blipFill>
        <p:spPr bwMode="auto">
          <a:xfrm>
            <a:off x="2895600" y="1371600"/>
            <a:ext cx="2678083" cy="19050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5790650" y="914400"/>
            <a:ext cx="3172376" cy="23622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5562600" y="3886199"/>
            <a:ext cx="2743200" cy="2726267"/>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838200" y="4114800"/>
            <a:ext cx="3657600" cy="2534562"/>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srcRect b="50479"/>
          <a:stretch>
            <a:fillRect/>
          </a:stretch>
        </p:blipFill>
        <p:spPr bwMode="auto">
          <a:xfrm>
            <a:off x="228599" y="1371600"/>
            <a:ext cx="2707669"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56.jpg"/>
          <p:cNvPicPr>
            <a:picLocks noChangeAspect="1"/>
          </p:cNvPicPr>
          <p:nvPr/>
        </p:nvPicPr>
        <p:blipFill>
          <a:blip r:embed="rId2" cstate="print"/>
          <a:srcRect l="1450" b="1667"/>
          <a:stretch>
            <a:fillRect/>
          </a:stretch>
        </p:blipFill>
        <p:spPr>
          <a:xfrm rot="16200000">
            <a:off x="1181101" y="-1028699"/>
            <a:ext cx="6781799" cy="899159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57090"/>
            <a:ext cx="4343400" cy="400110"/>
          </a:xfrm>
          <a:prstGeom prst="rect">
            <a:avLst/>
          </a:prstGeom>
          <a:noFill/>
        </p:spPr>
        <p:txBody>
          <a:bodyPr wrap="square" rtlCol="0">
            <a:spAutoFit/>
          </a:bodyPr>
          <a:lstStyle/>
          <a:p>
            <a:r>
              <a:rPr lang="en-US" sz="2000" b="1" smtClean="0"/>
              <a:t> </a:t>
            </a:r>
            <a:endParaRPr lang="en-US" sz="2000" b="1" dirty="0"/>
          </a:p>
        </p:txBody>
      </p:sp>
      <p:cxnSp>
        <p:nvCxnSpPr>
          <p:cNvPr id="5" name="Straight Connector 4"/>
          <p:cNvCxnSpPr/>
          <p:nvPr/>
        </p:nvCxnSpPr>
        <p:spPr>
          <a:xfrm>
            <a:off x="304800" y="457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6200" y="76200"/>
            <a:ext cx="4572000" cy="369332"/>
          </a:xfrm>
          <a:prstGeom prst="rect">
            <a:avLst/>
          </a:prstGeom>
        </p:spPr>
        <p:txBody>
          <a:bodyPr wrap="square">
            <a:spAutoFit/>
          </a:bodyPr>
          <a:lstStyle/>
          <a:p>
            <a:r>
              <a:rPr lang="en-US" b="1" spc="284" dirty="0" err="1" smtClean="0">
                <a:solidFill>
                  <a:srgbClr val="FF0000"/>
                </a:solidFill>
                <a:latin typeface="Algerian" pitchFamily="82" charset="0"/>
              </a:rPr>
              <a:t>Norden</a:t>
            </a:r>
            <a:r>
              <a:rPr lang="en-US" b="1" spc="284" dirty="0" smtClean="0">
                <a:solidFill>
                  <a:srgbClr val="FF0000"/>
                </a:solidFill>
                <a:latin typeface="Algerian" pitchFamily="82" charset="0"/>
              </a:rPr>
              <a:t>  Stamp  Series </a:t>
            </a:r>
            <a:r>
              <a:rPr lang="en-US" b="1" spc="284" smtClean="0">
                <a:solidFill>
                  <a:srgbClr val="FF0000"/>
                </a:solidFill>
                <a:latin typeface="Algerian" pitchFamily="82" charset="0"/>
              </a:rPr>
              <a:t>- </a:t>
            </a:r>
            <a:r>
              <a:rPr lang="en-US" b="1" spc="284" smtClean="0">
                <a:latin typeface="Algerian" pitchFamily="82" charset="0"/>
              </a:rPr>
              <a:t>2022</a:t>
            </a:r>
            <a:endParaRPr lang="en-US" dirty="0"/>
          </a:p>
        </p:txBody>
      </p:sp>
      <p:sp>
        <p:nvSpPr>
          <p:cNvPr id="7" name="TextBox 6"/>
          <p:cNvSpPr txBox="1"/>
          <p:nvPr/>
        </p:nvSpPr>
        <p:spPr>
          <a:xfrm>
            <a:off x="4724400" y="57090"/>
            <a:ext cx="2819400" cy="400110"/>
          </a:xfrm>
          <a:prstGeom prst="rect">
            <a:avLst/>
          </a:prstGeom>
          <a:noFill/>
        </p:spPr>
        <p:txBody>
          <a:bodyPr wrap="square" rtlCol="0">
            <a:spAutoFit/>
          </a:bodyPr>
          <a:lstStyle/>
          <a:p>
            <a:r>
              <a:rPr lang="en-US" sz="2000" b="1" smtClean="0"/>
              <a:t>Birds</a:t>
            </a:r>
            <a:endParaRPr lang="en-US" sz="2000" b="1" dirty="0"/>
          </a:p>
        </p:txBody>
      </p:sp>
      <p:pic>
        <p:nvPicPr>
          <p:cNvPr id="9219" name="Picture 3"/>
          <p:cNvPicPr>
            <a:picLocks noChangeAspect="1" noChangeArrowheads="1"/>
          </p:cNvPicPr>
          <p:nvPr/>
        </p:nvPicPr>
        <p:blipFill>
          <a:blip r:embed="rId2" cstate="print"/>
          <a:srcRect/>
          <a:stretch>
            <a:fillRect/>
          </a:stretch>
        </p:blipFill>
        <p:spPr bwMode="auto">
          <a:xfrm>
            <a:off x="152400" y="533400"/>
            <a:ext cx="8580120" cy="1219200"/>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srcRect/>
          <a:stretch>
            <a:fillRect/>
          </a:stretch>
        </p:blipFill>
        <p:spPr bwMode="auto">
          <a:xfrm>
            <a:off x="533400" y="2362199"/>
            <a:ext cx="3505200" cy="4306921"/>
          </a:xfrm>
          <a:prstGeom prst="rect">
            <a:avLst/>
          </a:prstGeom>
          <a:noFill/>
          <a:ln w="9525">
            <a:noFill/>
            <a:miter lim="800000"/>
            <a:headEnd/>
            <a:tailEnd/>
          </a:ln>
        </p:spPr>
      </p:pic>
      <p:sp>
        <p:nvSpPr>
          <p:cNvPr id="11" name="TextBox 10"/>
          <p:cNvSpPr txBox="1"/>
          <p:nvPr/>
        </p:nvSpPr>
        <p:spPr>
          <a:xfrm>
            <a:off x="152400" y="1828800"/>
            <a:ext cx="4419600" cy="461665"/>
          </a:xfrm>
          <a:prstGeom prst="rect">
            <a:avLst/>
          </a:prstGeom>
          <a:noFill/>
        </p:spPr>
        <p:txBody>
          <a:bodyPr wrap="square" rtlCol="0">
            <a:spAutoFit/>
          </a:bodyPr>
          <a:lstStyle/>
          <a:p>
            <a:r>
              <a:rPr lang="en-US" sz="2400" b="1" smtClean="0">
                <a:solidFill>
                  <a:srgbClr val="FF0000"/>
                </a:solidFill>
              </a:rPr>
              <a:t>100 years of baseball in Finland !!</a:t>
            </a:r>
            <a:endParaRPr lang="en-US" sz="2400" b="1">
              <a:solidFill>
                <a:srgbClr val="FF0000"/>
              </a:solidFill>
            </a:endParaRPr>
          </a:p>
        </p:txBody>
      </p:sp>
      <p:pic>
        <p:nvPicPr>
          <p:cNvPr id="9221" name="Picture 5"/>
          <p:cNvPicPr>
            <a:picLocks noChangeAspect="1" noChangeArrowheads="1"/>
          </p:cNvPicPr>
          <p:nvPr/>
        </p:nvPicPr>
        <p:blipFill>
          <a:blip r:embed="rId4" cstate="print"/>
          <a:srcRect/>
          <a:stretch>
            <a:fillRect/>
          </a:stretch>
        </p:blipFill>
        <p:spPr bwMode="auto">
          <a:xfrm>
            <a:off x="4648200" y="2667000"/>
            <a:ext cx="4211113" cy="2900662"/>
          </a:xfrm>
          <a:prstGeom prst="rect">
            <a:avLst/>
          </a:prstGeom>
          <a:noFill/>
          <a:ln w="9525">
            <a:noFill/>
            <a:miter lim="800000"/>
            <a:headEnd/>
            <a:tailEnd/>
          </a:ln>
        </p:spPr>
      </p:pic>
      <p:sp>
        <p:nvSpPr>
          <p:cNvPr id="13" name="TextBox 12"/>
          <p:cNvSpPr txBox="1"/>
          <p:nvPr/>
        </p:nvSpPr>
        <p:spPr>
          <a:xfrm>
            <a:off x="4953000" y="2057400"/>
            <a:ext cx="3962400" cy="523220"/>
          </a:xfrm>
          <a:prstGeom prst="rect">
            <a:avLst/>
          </a:prstGeom>
          <a:noFill/>
        </p:spPr>
        <p:txBody>
          <a:bodyPr wrap="square" rtlCol="0">
            <a:spAutoFit/>
          </a:bodyPr>
          <a:lstStyle/>
          <a:p>
            <a:r>
              <a:rPr lang="en-US" sz="2800" b="1" smtClean="0">
                <a:solidFill>
                  <a:srgbClr val="FF0000"/>
                </a:solidFill>
              </a:rPr>
              <a:t>Norway – Europa (2022)</a:t>
            </a:r>
            <a:endParaRPr lang="en-US" sz="2800" b="1">
              <a:solidFill>
                <a:srgbClr val="FF0000"/>
              </a:solidFill>
            </a:endParaRPr>
          </a:p>
        </p:txBody>
      </p:sp>
      <p:sp>
        <p:nvSpPr>
          <p:cNvPr id="14" name="TextBox 13"/>
          <p:cNvSpPr txBox="1"/>
          <p:nvPr/>
        </p:nvSpPr>
        <p:spPr>
          <a:xfrm>
            <a:off x="4953000" y="5562600"/>
            <a:ext cx="3657600" cy="400110"/>
          </a:xfrm>
          <a:prstGeom prst="rect">
            <a:avLst/>
          </a:prstGeom>
          <a:noFill/>
        </p:spPr>
        <p:txBody>
          <a:bodyPr wrap="square" rtlCol="0">
            <a:spAutoFit/>
          </a:bodyPr>
          <a:lstStyle/>
          <a:p>
            <a:r>
              <a:rPr lang="en-US" sz="2000" b="1" i="1" smtClean="0">
                <a:solidFill>
                  <a:schemeClr val="accent6">
                    <a:lumMod val="50000"/>
                  </a:schemeClr>
                </a:solidFill>
              </a:rPr>
              <a:t>     Troll                     Forest Nymph</a:t>
            </a:r>
            <a:endParaRPr lang="en-US" sz="2000" b="1" i="1">
              <a:solidFill>
                <a:schemeClr val="accent6">
                  <a:lumMod val="50000"/>
                </a:schemeClr>
              </a:solidFill>
            </a:endParaRPr>
          </a:p>
        </p:txBody>
      </p:sp>
      <p:cxnSp>
        <p:nvCxnSpPr>
          <p:cNvPr id="16" name="Straight Connector 15"/>
          <p:cNvCxnSpPr/>
          <p:nvPr/>
        </p:nvCxnSpPr>
        <p:spPr>
          <a:xfrm>
            <a:off x="304800" y="1752600"/>
            <a:ext cx="8305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 calcmode="lin" valueType="num">
                                      <p:cBhvr additive="base">
                                        <p:cTn id="18" dur="500" fill="hold"/>
                                        <p:tgtEl>
                                          <p:spTgt spid="9220"/>
                                        </p:tgtEl>
                                        <p:attrNameLst>
                                          <p:attrName>ppt_x</p:attrName>
                                        </p:attrNameLst>
                                      </p:cBhvr>
                                      <p:tavLst>
                                        <p:tav tm="0">
                                          <p:val>
                                            <p:strVal val="#ppt_x"/>
                                          </p:val>
                                        </p:tav>
                                        <p:tav tm="100000">
                                          <p:val>
                                            <p:strVal val="#ppt_x"/>
                                          </p:val>
                                        </p:tav>
                                      </p:tavLst>
                                    </p:anim>
                                    <p:anim calcmode="lin" valueType="num">
                                      <p:cBhvr additive="base">
                                        <p:cTn id="19"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221"/>
                                        </p:tgtEl>
                                        <p:attrNameLst>
                                          <p:attrName>style.visibility</p:attrName>
                                        </p:attrNameLst>
                                      </p:cBhvr>
                                      <p:to>
                                        <p:strVal val="visible"/>
                                      </p:to>
                                    </p:set>
                                    <p:anim calcmode="lin" valueType="num">
                                      <p:cBhvr additive="base">
                                        <p:cTn id="34" dur="500" fill="hold"/>
                                        <p:tgtEl>
                                          <p:spTgt spid="9221"/>
                                        </p:tgtEl>
                                        <p:attrNameLst>
                                          <p:attrName>ppt_x</p:attrName>
                                        </p:attrNameLst>
                                      </p:cBhvr>
                                      <p:tavLst>
                                        <p:tav tm="0">
                                          <p:val>
                                            <p:strVal val="#ppt_x"/>
                                          </p:val>
                                        </p:tav>
                                        <p:tav tm="100000">
                                          <p:val>
                                            <p:strVal val="#ppt_x"/>
                                          </p:val>
                                        </p:tav>
                                      </p:tavLst>
                                    </p:anim>
                                    <p:anim calcmode="lin" valueType="num">
                                      <p:cBhvr additive="base">
                                        <p:cTn id="35" dur="500" fill="hold"/>
                                        <p:tgtEl>
                                          <p:spTgt spid="922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 !!</a:t>
            </a:r>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304800" y="1524000"/>
            <a:ext cx="8521372" cy="3432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den stamps 19690001.jpg"/>
          <p:cNvPicPr>
            <a:picLocks noChangeAspect="1"/>
          </p:cNvPicPr>
          <p:nvPr/>
        </p:nvPicPr>
        <p:blipFill>
          <a:blip r:embed="rId2" cstate="print"/>
          <a:stretch>
            <a:fillRect/>
          </a:stretch>
        </p:blipFill>
        <p:spPr>
          <a:xfrm rot="16200000">
            <a:off x="1209354" y="-1000446"/>
            <a:ext cx="6801493" cy="891539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524000"/>
            <a:ext cx="6858000" cy="510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weden FDC 1969b.jpg"/>
          <p:cNvPicPr>
            <a:picLocks noChangeAspect="1"/>
          </p:cNvPicPr>
          <p:nvPr/>
        </p:nvPicPr>
        <p:blipFill>
          <a:blip r:embed="rId2" cstate="print"/>
          <a:srcRect l="14315" t="17348" r="11247" b="41792"/>
          <a:stretch>
            <a:fillRect/>
          </a:stretch>
        </p:blipFill>
        <p:spPr>
          <a:xfrm>
            <a:off x="1295400" y="1676400"/>
            <a:ext cx="6324600" cy="4572000"/>
          </a:xfrm>
          <a:prstGeom prst="rect">
            <a:avLst/>
          </a:prstGeom>
        </p:spPr>
      </p:pic>
      <p:sp>
        <p:nvSpPr>
          <p:cNvPr id="7" name="TextBox 6"/>
          <p:cNvSpPr txBox="1"/>
          <p:nvPr/>
        </p:nvSpPr>
        <p:spPr>
          <a:xfrm>
            <a:off x="457200" y="0"/>
            <a:ext cx="4617568" cy="456671"/>
          </a:xfrm>
          <a:prstGeom prst="rect">
            <a:avLst/>
          </a:prstGeom>
          <a:noFill/>
        </p:spPr>
        <p:txBody>
          <a:bodyPr wrap="square" lIns="86493" tIns="43247" rIns="86493" bIns="43247" rtlCol="0">
            <a:spAutoFit/>
          </a:bodyPr>
          <a:lstStyle/>
          <a:p>
            <a:pPr algn="ctr"/>
            <a:r>
              <a:rPr lang="en-US" sz="2300" b="1" spc="284" dirty="0" err="1">
                <a:solidFill>
                  <a:srgbClr val="FF0000"/>
                </a:solidFill>
                <a:latin typeface="Algerian" pitchFamily="82" charset="0"/>
              </a:rPr>
              <a:t>Norden</a:t>
            </a:r>
            <a:r>
              <a:rPr lang="en-US" sz="2300" b="1" spc="284" dirty="0">
                <a:solidFill>
                  <a:srgbClr val="FF0000"/>
                </a:solidFill>
                <a:latin typeface="Algerian" pitchFamily="82" charset="0"/>
              </a:rPr>
              <a:t>  Stamp  Series</a:t>
            </a:r>
          </a:p>
        </p:txBody>
      </p:sp>
      <p:sp>
        <p:nvSpPr>
          <p:cNvPr id="8" name="TextBox 7"/>
          <p:cNvSpPr txBox="1"/>
          <p:nvPr/>
        </p:nvSpPr>
        <p:spPr>
          <a:xfrm>
            <a:off x="7924800" y="34751"/>
            <a:ext cx="840479" cy="346249"/>
          </a:xfrm>
          <a:prstGeom prst="rect">
            <a:avLst/>
          </a:prstGeom>
          <a:noFill/>
        </p:spPr>
        <p:txBody>
          <a:bodyPr wrap="square" lIns="86493" tIns="43247" rIns="86493" bIns="43247" rtlCol="0">
            <a:spAutoFit/>
          </a:bodyPr>
          <a:lstStyle/>
          <a:p>
            <a:r>
              <a:rPr lang="en-US" sz="1700" dirty="0" smtClean="0">
                <a:latin typeface="Arial Black" pitchFamily="34" charset="0"/>
                <a:cs typeface="Aharoni" pitchFamily="2" charset="-79"/>
              </a:rPr>
              <a:t>1969</a:t>
            </a:r>
            <a:endParaRPr lang="en-US" sz="1700" dirty="0">
              <a:latin typeface="Arial Black" pitchFamily="34" charset="0"/>
              <a:cs typeface="Aharoni" pitchFamily="2" charset="-79"/>
            </a:endParaRPr>
          </a:p>
        </p:txBody>
      </p:sp>
      <p:cxnSp>
        <p:nvCxnSpPr>
          <p:cNvPr id="9" name="Straight Connector 8"/>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9200" y="838200"/>
            <a:ext cx="6553200" cy="523220"/>
          </a:xfrm>
          <a:prstGeom prst="rect">
            <a:avLst/>
          </a:prstGeom>
          <a:noFill/>
        </p:spPr>
        <p:txBody>
          <a:bodyPr wrap="square" rtlCol="0">
            <a:spAutoFit/>
          </a:bodyPr>
          <a:lstStyle/>
          <a:p>
            <a:r>
              <a:rPr lang="en-US" sz="2800" b="1" dirty="0" smtClean="0"/>
              <a:t>Sweden First Day Cover</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den Stamps 1973.jpg"/>
          <p:cNvPicPr>
            <a:picLocks noChangeAspect="1"/>
          </p:cNvPicPr>
          <p:nvPr/>
        </p:nvPicPr>
        <p:blipFill>
          <a:blip r:embed="rId2" cstate="print"/>
          <a:srcRect l="1111" b="2531"/>
          <a:stretch>
            <a:fillRect/>
          </a:stretch>
        </p:blipFill>
        <p:spPr>
          <a:xfrm rot="16200000">
            <a:off x="1219733" y="-913867"/>
            <a:ext cx="6781799" cy="876193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Norden stamps 1977.jpg"/>
          <p:cNvPicPr>
            <a:picLocks noChangeAspect="1"/>
          </p:cNvPicPr>
          <p:nvPr/>
        </p:nvPicPr>
        <p:blipFill>
          <a:blip r:embed="rId2" cstate="print"/>
          <a:stretch>
            <a:fillRect/>
          </a:stretch>
        </p:blipFill>
        <p:spPr>
          <a:xfrm rot="16200000">
            <a:off x="1142997" y="-1065734"/>
            <a:ext cx="6857999" cy="898946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457200" y="697468"/>
            <a:ext cx="908571" cy="790575"/>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lum bright="-1000" contrast="-18000"/>
          </a:blip>
          <a:srcRect/>
          <a:stretch>
            <a:fillRect/>
          </a:stretch>
        </p:blipFill>
        <p:spPr bwMode="auto">
          <a:xfrm>
            <a:off x="5410200" y="600670"/>
            <a:ext cx="3181585" cy="43434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2667000" y="861536"/>
            <a:ext cx="1362075" cy="485775"/>
          </a:xfrm>
          <a:prstGeom prst="rect">
            <a:avLst/>
          </a:prstGeom>
          <a:noFill/>
          <a:ln w="9525">
            <a:noFill/>
            <a:miter lim="800000"/>
            <a:headEnd/>
            <a:tailEnd/>
          </a:ln>
        </p:spPr>
      </p:pic>
      <p:sp>
        <p:nvSpPr>
          <p:cNvPr id="5" name="TextBox 4"/>
          <p:cNvSpPr txBox="1"/>
          <p:nvPr/>
        </p:nvSpPr>
        <p:spPr>
          <a:xfrm>
            <a:off x="2819400" y="1315998"/>
            <a:ext cx="1295400" cy="369332"/>
          </a:xfrm>
          <a:prstGeom prst="rect">
            <a:avLst/>
          </a:prstGeom>
          <a:noFill/>
        </p:spPr>
        <p:txBody>
          <a:bodyPr wrap="square" rtlCol="0">
            <a:spAutoFit/>
          </a:bodyPr>
          <a:lstStyle/>
          <a:p>
            <a:r>
              <a:rPr lang="en-US" dirty="0" smtClean="0">
                <a:latin typeface="Lucida Sans" pitchFamily="34" charset="0"/>
              </a:rPr>
              <a:t>Denmark</a:t>
            </a:r>
            <a:endParaRPr lang="en-US" dirty="0">
              <a:latin typeface="Lucida Sans" pitchFamily="34" charset="0"/>
            </a:endParaRPr>
          </a:p>
        </p:txBody>
      </p:sp>
      <p:sp>
        <p:nvSpPr>
          <p:cNvPr id="6" name="TextBox 5"/>
          <p:cNvSpPr txBox="1"/>
          <p:nvPr/>
        </p:nvSpPr>
        <p:spPr>
          <a:xfrm>
            <a:off x="403746" y="1459468"/>
            <a:ext cx="1295400" cy="369332"/>
          </a:xfrm>
          <a:prstGeom prst="rect">
            <a:avLst/>
          </a:prstGeom>
          <a:noFill/>
        </p:spPr>
        <p:txBody>
          <a:bodyPr wrap="square" rtlCol="0">
            <a:spAutoFit/>
          </a:bodyPr>
          <a:lstStyle/>
          <a:p>
            <a:r>
              <a:rPr lang="en-US" dirty="0" smtClean="0">
                <a:latin typeface="Lucida Sans" pitchFamily="34" charset="0"/>
              </a:rPr>
              <a:t>Sweden</a:t>
            </a:r>
            <a:endParaRPr lang="en-US" dirty="0">
              <a:latin typeface="Lucida Sans" pitchFamily="34" charset="0"/>
            </a:endParaRPr>
          </a:p>
        </p:txBody>
      </p:sp>
      <p:pic>
        <p:nvPicPr>
          <p:cNvPr id="1028" name="Picture 4"/>
          <p:cNvPicPr>
            <a:picLocks noChangeAspect="1" noChangeArrowheads="1"/>
          </p:cNvPicPr>
          <p:nvPr/>
        </p:nvPicPr>
        <p:blipFill>
          <a:blip r:embed="rId5" cstate="print"/>
          <a:srcRect/>
          <a:stretch>
            <a:fillRect/>
          </a:stretch>
        </p:blipFill>
        <p:spPr bwMode="auto">
          <a:xfrm>
            <a:off x="456814" y="2145268"/>
            <a:ext cx="957649" cy="1143000"/>
          </a:xfrm>
          <a:prstGeom prst="rect">
            <a:avLst/>
          </a:prstGeom>
          <a:noFill/>
          <a:ln w="9525">
            <a:noFill/>
            <a:miter lim="800000"/>
            <a:headEnd/>
            <a:tailEnd/>
          </a:ln>
        </p:spPr>
      </p:pic>
      <p:sp>
        <p:nvSpPr>
          <p:cNvPr id="8" name="TextBox 7"/>
          <p:cNvSpPr txBox="1"/>
          <p:nvPr/>
        </p:nvSpPr>
        <p:spPr>
          <a:xfrm>
            <a:off x="685800" y="3364468"/>
            <a:ext cx="1295400" cy="369332"/>
          </a:xfrm>
          <a:prstGeom prst="rect">
            <a:avLst/>
          </a:prstGeom>
          <a:noFill/>
        </p:spPr>
        <p:txBody>
          <a:bodyPr wrap="square" rtlCol="0">
            <a:spAutoFit/>
          </a:bodyPr>
          <a:lstStyle/>
          <a:p>
            <a:r>
              <a:rPr lang="en-US" dirty="0" smtClean="0">
                <a:latin typeface="Lucida Sans" pitchFamily="34" charset="0"/>
              </a:rPr>
              <a:t>  Norway</a:t>
            </a:r>
            <a:endParaRPr lang="en-US" dirty="0">
              <a:latin typeface="Lucida Sans" pitchFamily="34" charset="0"/>
            </a:endParaRPr>
          </a:p>
        </p:txBody>
      </p:sp>
      <p:pic>
        <p:nvPicPr>
          <p:cNvPr id="1029" name="Picture 5"/>
          <p:cNvPicPr>
            <a:picLocks noChangeAspect="1" noChangeArrowheads="1"/>
          </p:cNvPicPr>
          <p:nvPr/>
        </p:nvPicPr>
        <p:blipFill>
          <a:blip r:embed="rId6" cstate="print"/>
          <a:srcRect/>
          <a:stretch>
            <a:fillRect/>
          </a:stretch>
        </p:blipFill>
        <p:spPr bwMode="auto">
          <a:xfrm>
            <a:off x="381000" y="5334000"/>
            <a:ext cx="1236852" cy="1398885"/>
          </a:xfrm>
          <a:prstGeom prst="rect">
            <a:avLst/>
          </a:prstGeom>
          <a:noFill/>
          <a:ln w="9525">
            <a:noFill/>
            <a:miter lim="800000"/>
            <a:headEnd/>
            <a:tailEnd/>
          </a:ln>
        </p:spPr>
      </p:pic>
      <p:sp>
        <p:nvSpPr>
          <p:cNvPr id="10" name="TextBox 9"/>
          <p:cNvSpPr txBox="1"/>
          <p:nvPr/>
        </p:nvSpPr>
        <p:spPr>
          <a:xfrm>
            <a:off x="1981200" y="5943600"/>
            <a:ext cx="5257800" cy="646331"/>
          </a:xfrm>
          <a:prstGeom prst="rect">
            <a:avLst/>
          </a:prstGeom>
          <a:noFill/>
        </p:spPr>
        <p:txBody>
          <a:bodyPr wrap="square" rtlCol="0">
            <a:spAutoFit/>
          </a:bodyPr>
          <a:lstStyle/>
          <a:p>
            <a:r>
              <a:rPr lang="en-US" dirty="0" smtClean="0"/>
              <a:t>First stamp to include the </a:t>
            </a:r>
            <a:r>
              <a:rPr lang="en-US" dirty="0" err="1" smtClean="0"/>
              <a:t>Posthorn</a:t>
            </a:r>
            <a:r>
              <a:rPr lang="en-US" dirty="0" smtClean="0"/>
              <a:t>:  </a:t>
            </a:r>
          </a:p>
          <a:p>
            <a:r>
              <a:rPr lang="en-US" dirty="0" smtClean="0"/>
              <a:t>Kingdom of Hanover Scott #18, released in 1860 </a:t>
            </a:r>
            <a:endParaRPr lang="en-US" dirty="0"/>
          </a:p>
        </p:txBody>
      </p:sp>
      <p:pic>
        <p:nvPicPr>
          <p:cNvPr id="1030" name="Picture 6"/>
          <p:cNvPicPr>
            <a:picLocks noChangeAspect="1" noChangeArrowheads="1"/>
          </p:cNvPicPr>
          <p:nvPr/>
        </p:nvPicPr>
        <p:blipFill>
          <a:blip r:embed="rId7" cstate="print"/>
          <a:srcRect/>
          <a:stretch>
            <a:fillRect/>
          </a:stretch>
        </p:blipFill>
        <p:spPr bwMode="auto">
          <a:xfrm>
            <a:off x="1447800" y="2221468"/>
            <a:ext cx="838200" cy="1036200"/>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1447800" y="773668"/>
            <a:ext cx="866775" cy="1028700"/>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2743200" y="2297668"/>
            <a:ext cx="901701" cy="772887"/>
          </a:xfrm>
          <a:prstGeom prst="rect">
            <a:avLst/>
          </a:prstGeom>
          <a:noFill/>
          <a:ln w="9525">
            <a:noFill/>
            <a:miter lim="800000"/>
            <a:headEnd/>
            <a:tailEnd/>
          </a:ln>
        </p:spPr>
      </p:pic>
      <p:sp>
        <p:nvSpPr>
          <p:cNvPr id="14" name="TextBox 13"/>
          <p:cNvSpPr txBox="1"/>
          <p:nvPr/>
        </p:nvSpPr>
        <p:spPr>
          <a:xfrm>
            <a:off x="2971800" y="3144798"/>
            <a:ext cx="1295400" cy="369332"/>
          </a:xfrm>
          <a:prstGeom prst="rect">
            <a:avLst/>
          </a:prstGeom>
          <a:noFill/>
        </p:spPr>
        <p:txBody>
          <a:bodyPr wrap="square" rtlCol="0">
            <a:spAutoFit/>
          </a:bodyPr>
          <a:lstStyle/>
          <a:p>
            <a:r>
              <a:rPr lang="en-US" dirty="0" smtClean="0">
                <a:latin typeface="Lucida Sans" pitchFamily="34" charset="0"/>
              </a:rPr>
              <a:t>  Finland</a:t>
            </a:r>
            <a:endParaRPr lang="en-US" dirty="0">
              <a:latin typeface="Lucida Sans" pitchFamily="34" charset="0"/>
            </a:endParaRPr>
          </a:p>
        </p:txBody>
      </p:sp>
      <p:pic>
        <p:nvPicPr>
          <p:cNvPr id="1034" name="Picture 10"/>
          <p:cNvPicPr>
            <a:picLocks noChangeAspect="1" noChangeArrowheads="1"/>
          </p:cNvPicPr>
          <p:nvPr/>
        </p:nvPicPr>
        <p:blipFill>
          <a:blip r:embed="rId10" cstate="print"/>
          <a:srcRect/>
          <a:stretch>
            <a:fillRect/>
          </a:stretch>
        </p:blipFill>
        <p:spPr bwMode="auto">
          <a:xfrm>
            <a:off x="1676400" y="3877270"/>
            <a:ext cx="857139" cy="985838"/>
          </a:xfrm>
          <a:prstGeom prst="rect">
            <a:avLst/>
          </a:prstGeom>
          <a:noFill/>
          <a:ln w="9525">
            <a:noFill/>
            <a:miter lim="800000"/>
            <a:headEnd/>
            <a:tailEnd/>
          </a:ln>
        </p:spPr>
      </p:pic>
      <p:sp>
        <p:nvSpPr>
          <p:cNvPr id="17" name="TextBox 16"/>
          <p:cNvSpPr txBox="1"/>
          <p:nvPr/>
        </p:nvSpPr>
        <p:spPr>
          <a:xfrm>
            <a:off x="1981200" y="4867870"/>
            <a:ext cx="1295400" cy="369332"/>
          </a:xfrm>
          <a:prstGeom prst="rect">
            <a:avLst/>
          </a:prstGeom>
          <a:noFill/>
        </p:spPr>
        <p:txBody>
          <a:bodyPr wrap="square" rtlCol="0">
            <a:spAutoFit/>
          </a:bodyPr>
          <a:lstStyle/>
          <a:p>
            <a:r>
              <a:rPr lang="en-US" dirty="0" smtClean="0">
                <a:latin typeface="Lucida Sans" pitchFamily="34" charset="0"/>
              </a:rPr>
              <a:t>  Iceland</a:t>
            </a:r>
            <a:endParaRPr lang="en-US" dirty="0">
              <a:latin typeface="Lucida Sans" pitchFamily="34" charset="0"/>
            </a:endParaRPr>
          </a:p>
        </p:txBody>
      </p:sp>
      <p:pic>
        <p:nvPicPr>
          <p:cNvPr id="1035" name="Picture 11"/>
          <p:cNvPicPr>
            <a:picLocks noChangeAspect="1" noChangeArrowheads="1"/>
          </p:cNvPicPr>
          <p:nvPr/>
        </p:nvPicPr>
        <p:blipFill>
          <a:blip r:embed="rId11" cstate="print"/>
          <a:srcRect/>
          <a:stretch>
            <a:fillRect/>
          </a:stretch>
        </p:blipFill>
        <p:spPr bwMode="auto">
          <a:xfrm>
            <a:off x="2667000" y="3953470"/>
            <a:ext cx="781050" cy="819620"/>
          </a:xfrm>
          <a:prstGeom prst="rect">
            <a:avLst/>
          </a:prstGeom>
          <a:noFill/>
          <a:ln w="9525">
            <a:noFill/>
            <a:miter lim="800000"/>
            <a:headEnd/>
            <a:tailEnd/>
          </a:ln>
        </p:spPr>
      </p:pic>
      <p:cxnSp>
        <p:nvCxnSpPr>
          <p:cNvPr id="20" name="Straight Arrow Connector 19"/>
          <p:cNvCxnSpPr/>
          <p:nvPr/>
        </p:nvCxnSpPr>
        <p:spPr>
          <a:xfrm flipV="1">
            <a:off x="1371600" y="4639270"/>
            <a:ext cx="685800" cy="304800"/>
          </a:xfrm>
          <a:prstGeom prst="straightConnector1">
            <a:avLst/>
          </a:prstGeom>
          <a:ln w="34925">
            <a:solidFill>
              <a:srgbClr val="C0000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895600" y="2983468"/>
            <a:ext cx="304800" cy="304800"/>
          </a:xfrm>
          <a:prstGeom prst="straightConnector1">
            <a:avLst/>
          </a:prstGeom>
          <a:ln w="34925">
            <a:solidFill>
              <a:srgbClr val="C00000"/>
            </a:solidFill>
            <a:tailEnd type="arrow" w="lg" len="med"/>
          </a:ln>
        </p:spPr>
        <p:style>
          <a:lnRef idx="1">
            <a:schemeClr val="accent1"/>
          </a:lnRef>
          <a:fillRef idx="0">
            <a:schemeClr val="accent1"/>
          </a:fillRef>
          <a:effectRef idx="0">
            <a:schemeClr val="accent1"/>
          </a:effectRef>
          <a:fontRef idx="minor">
            <a:schemeClr val="tx1"/>
          </a:fontRef>
        </p:style>
      </p:cxnSp>
      <p:pic>
        <p:nvPicPr>
          <p:cNvPr id="1036" name="Picture 12"/>
          <p:cNvPicPr>
            <a:picLocks noChangeAspect="1" noChangeArrowheads="1"/>
          </p:cNvPicPr>
          <p:nvPr/>
        </p:nvPicPr>
        <p:blipFill>
          <a:blip r:embed="rId12" cstate="print"/>
          <a:srcRect/>
          <a:stretch>
            <a:fillRect/>
          </a:stretch>
        </p:blipFill>
        <p:spPr bwMode="auto">
          <a:xfrm>
            <a:off x="3733800" y="2221468"/>
            <a:ext cx="864108" cy="900113"/>
          </a:xfrm>
          <a:prstGeom prst="rect">
            <a:avLst/>
          </a:prstGeom>
          <a:noFill/>
          <a:ln w="9525">
            <a:noFill/>
            <a:miter lim="800000"/>
            <a:headEnd/>
            <a:tailEnd/>
          </a:ln>
        </p:spPr>
      </p:pic>
      <p:pic>
        <p:nvPicPr>
          <p:cNvPr id="1037" name="Picture 13"/>
          <p:cNvPicPr>
            <a:picLocks noChangeAspect="1" noChangeArrowheads="1"/>
          </p:cNvPicPr>
          <p:nvPr/>
        </p:nvPicPr>
        <p:blipFill>
          <a:blip r:embed="rId13" cstate="print"/>
          <a:srcRect/>
          <a:stretch>
            <a:fillRect/>
          </a:stretch>
        </p:blipFill>
        <p:spPr bwMode="auto">
          <a:xfrm>
            <a:off x="4038599" y="785336"/>
            <a:ext cx="855755" cy="978932"/>
          </a:xfrm>
          <a:prstGeom prst="rect">
            <a:avLst/>
          </a:prstGeom>
          <a:noFill/>
          <a:ln w="9525">
            <a:noFill/>
            <a:miter lim="800000"/>
            <a:headEnd/>
            <a:tailEnd/>
          </a:ln>
        </p:spPr>
      </p:pic>
      <p:sp>
        <p:nvSpPr>
          <p:cNvPr id="25" name="TextBox 24"/>
          <p:cNvSpPr txBox="1"/>
          <p:nvPr/>
        </p:nvSpPr>
        <p:spPr>
          <a:xfrm>
            <a:off x="5257800" y="4944070"/>
            <a:ext cx="3505200" cy="923330"/>
          </a:xfrm>
          <a:prstGeom prst="rect">
            <a:avLst/>
          </a:prstGeom>
          <a:noFill/>
        </p:spPr>
        <p:txBody>
          <a:bodyPr wrap="square" rtlCol="0">
            <a:spAutoFit/>
          </a:bodyPr>
          <a:lstStyle/>
          <a:p>
            <a:r>
              <a:rPr lang="en-US" dirty="0" smtClean="0"/>
              <a:t>Norwegian postcard depicting a number of </a:t>
            </a:r>
            <a:r>
              <a:rPr lang="en-US" dirty="0" err="1" smtClean="0"/>
              <a:t>posthorns</a:t>
            </a:r>
            <a:r>
              <a:rPr lang="en-US" dirty="0" smtClean="0"/>
              <a:t> found in the Norway Postal Museum in Oslo</a:t>
            </a:r>
            <a:endParaRPr lang="en-US" dirty="0"/>
          </a:p>
        </p:txBody>
      </p:sp>
      <p:sp>
        <p:nvSpPr>
          <p:cNvPr id="26" name="TextBox 25"/>
          <p:cNvSpPr txBox="1"/>
          <p:nvPr/>
        </p:nvSpPr>
        <p:spPr>
          <a:xfrm>
            <a:off x="228600" y="0"/>
            <a:ext cx="7924800" cy="523220"/>
          </a:xfrm>
          <a:prstGeom prst="rect">
            <a:avLst/>
          </a:prstGeom>
          <a:noFill/>
        </p:spPr>
        <p:txBody>
          <a:bodyPr wrap="square" rtlCol="0">
            <a:spAutoFit/>
          </a:bodyPr>
          <a:lstStyle/>
          <a:p>
            <a:r>
              <a:rPr lang="en-US" sz="2800" b="1" dirty="0" smtClean="0"/>
              <a:t>The </a:t>
            </a:r>
            <a:r>
              <a:rPr lang="en-US" sz="2800" b="1" dirty="0" err="1" smtClean="0"/>
              <a:t>Posthorn</a:t>
            </a:r>
            <a:r>
              <a:rPr lang="en-US" sz="2800" b="1" dirty="0" smtClean="0"/>
              <a:t>:  A symbol for mail delivery</a:t>
            </a:r>
            <a:endParaRPr lang="en-US" sz="2800" b="1" dirty="0"/>
          </a:p>
        </p:txBody>
      </p:sp>
      <p:cxnSp>
        <p:nvCxnSpPr>
          <p:cNvPr id="27" name="Straight Connector 26"/>
          <p:cNvCxnSpPr/>
          <p:nvPr/>
        </p:nvCxnSpPr>
        <p:spPr>
          <a:xfrm>
            <a:off x="304800" y="5334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760</Words>
  <Application>Microsoft Office PowerPoint</Application>
  <PresentationFormat>On-screen Show (4:3)</PresentationFormat>
  <Paragraphs>214</Paragraphs>
  <Slides>41</Slides>
  <Notes>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Fred Haynes</dc:creator>
  <cp:lastModifiedBy>Windows User</cp:lastModifiedBy>
  <cp:revision>26</cp:revision>
  <dcterms:created xsi:type="dcterms:W3CDTF">2013-03-12T19:52:01Z</dcterms:created>
  <dcterms:modified xsi:type="dcterms:W3CDTF">2023-04-13T00:59:38Z</dcterms:modified>
</cp:coreProperties>
</file>