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7" r:id="rId2"/>
    <p:sldId id="310" r:id="rId3"/>
    <p:sldId id="307" r:id="rId4"/>
    <p:sldId id="296" r:id="rId5"/>
    <p:sldId id="288" r:id="rId6"/>
    <p:sldId id="282" r:id="rId7"/>
    <p:sldId id="259" r:id="rId8"/>
    <p:sldId id="258" r:id="rId9"/>
    <p:sldId id="257" r:id="rId10"/>
    <p:sldId id="260" r:id="rId11"/>
    <p:sldId id="261" r:id="rId12"/>
    <p:sldId id="285" r:id="rId13"/>
    <p:sldId id="286" r:id="rId14"/>
    <p:sldId id="297" r:id="rId15"/>
    <p:sldId id="267" r:id="rId16"/>
    <p:sldId id="273" r:id="rId17"/>
    <p:sldId id="268" r:id="rId18"/>
    <p:sldId id="266" r:id="rId19"/>
    <p:sldId id="269" r:id="rId20"/>
    <p:sldId id="274" r:id="rId21"/>
    <p:sldId id="272" r:id="rId22"/>
    <p:sldId id="276" r:id="rId23"/>
    <p:sldId id="271" r:id="rId24"/>
    <p:sldId id="308" r:id="rId25"/>
    <p:sldId id="270" r:id="rId26"/>
    <p:sldId id="309" r:id="rId27"/>
    <p:sldId id="291" r:id="rId28"/>
    <p:sldId id="265" r:id="rId29"/>
    <p:sldId id="262" r:id="rId30"/>
    <p:sldId id="292" r:id="rId31"/>
    <p:sldId id="293" r:id="rId32"/>
    <p:sldId id="294" r:id="rId33"/>
    <p:sldId id="264" r:id="rId34"/>
    <p:sldId id="283" r:id="rId35"/>
    <p:sldId id="298" r:id="rId36"/>
    <p:sldId id="278" r:id="rId37"/>
    <p:sldId id="299" r:id="rId38"/>
    <p:sldId id="302" r:id="rId39"/>
    <p:sldId id="305" r:id="rId40"/>
    <p:sldId id="290" r:id="rId41"/>
    <p:sldId id="30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98" autoAdjust="0"/>
    <p:restoredTop sz="94660"/>
  </p:normalViewPr>
  <p:slideViewPr>
    <p:cSldViewPr snapToGrid="0">
      <p:cViewPr varScale="1">
        <p:scale>
          <a:sx n="82" d="100"/>
          <a:sy n="82"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4/9/2025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Feudal" TargetMode="External"/><Relationship Id="rId3" Type="http://schemas.openxmlformats.org/officeDocument/2006/relationships/hyperlink" Target="https://en.wikipedia.org/wiki/Emperor_of_Japan" TargetMode="External"/><Relationship Id="rId7" Type="http://schemas.openxmlformats.org/officeDocument/2006/relationships/hyperlink" Target="https://en.wikipedia.org/wiki/Isolationist"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en.wikipedia.org/wiki/Tokugawa_shogunate" TargetMode="External"/><Relationship Id="rId11" Type="http://schemas.openxmlformats.org/officeDocument/2006/relationships/hyperlink" Target="https://en.wikipedia.org/wiki/Meiji_era" TargetMode="External"/><Relationship Id="rId5" Type="http://schemas.openxmlformats.org/officeDocument/2006/relationships/hyperlink" Target="https://en.wikipedia.org/wiki/Meiji_Restoration" TargetMode="External"/><Relationship Id="rId10" Type="http://schemas.openxmlformats.org/officeDocument/2006/relationships/hyperlink" Target="https://en.wikipedia.org/wiki/Empire_of_Japan" TargetMode="External"/><Relationship Id="rId4" Type="http://schemas.openxmlformats.org/officeDocument/2006/relationships/hyperlink" Target="https://en.wikipedia.org/wiki/List_of_emperors_of_Japan" TargetMode="External"/><Relationship Id="rId9" Type="http://schemas.openxmlformats.org/officeDocument/2006/relationships/hyperlink" Target="https://en.wikipedia.org/wiki/Great_powe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1923_Great_Kant%C5%8D_earthquake" TargetMode="External"/><Relationship Id="rId3" Type="http://schemas.openxmlformats.org/officeDocument/2006/relationships/hyperlink" Target="https://en.wikipedia.org/wiki/Taish%C5%8D_era" TargetMode="External"/><Relationship Id="rId7" Type="http://schemas.openxmlformats.org/officeDocument/2006/relationships/hyperlink" Target="https://en.wikipedia.org/wiki/Spanish_flu" TargetMode="External"/><Relationship Id="rId2" Type="http://schemas.openxmlformats.org/officeDocument/2006/relationships/hyperlink" Target="https://en.wikipedia.org/wiki/Emperor_of_Japan" TargetMode="External"/><Relationship Id="rId1" Type="http://schemas.openxmlformats.org/officeDocument/2006/relationships/slideLayout" Target="../slideLayouts/slideLayout2.xml"/><Relationship Id="rId6" Type="http://schemas.openxmlformats.org/officeDocument/2006/relationships/hyperlink" Target="https://en.wikipedia.org/wiki/World_War_I" TargetMode="External"/><Relationship Id="rId5" Type="http://schemas.openxmlformats.org/officeDocument/2006/relationships/hyperlink" Target="https://en.wikipedia.org/wiki/Japan_during_World_War_I" TargetMode="External"/><Relationship Id="rId4" Type="http://schemas.openxmlformats.org/officeDocument/2006/relationships/hyperlink" Target="https://en.wikipedia.org/wiki/Taish%C5%8D_Democracy" TargetMode="Externa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List_of_territories_acquired_by_the_Empire_of_Japan" TargetMode="External"/><Relationship Id="rId3" Type="http://schemas.openxmlformats.org/officeDocument/2006/relationships/hyperlink" Target="https://en.wikipedia.org/wiki/Emperor_of_Japan" TargetMode="External"/><Relationship Id="rId7" Type="http://schemas.openxmlformats.org/officeDocument/2006/relationships/hyperlink" Target="https://en.wikipedia.org/wiki/Japanese_militarism" TargetMode="External"/><Relationship Id="rId12" Type="http://schemas.openxmlformats.org/officeDocument/2006/relationships/image" Target="../media/image12.jpeg"/><Relationship Id="rId2" Type="http://schemas.openxmlformats.org/officeDocument/2006/relationships/hyperlink" Target="https://en.wikipedia.org/wiki/Posthumous_name" TargetMode="External"/><Relationship Id="rId1" Type="http://schemas.openxmlformats.org/officeDocument/2006/relationships/slideLayout" Target="../slideLayouts/slideLayout2.xml"/><Relationship Id="rId6" Type="http://schemas.openxmlformats.org/officeDocument/2006/relationships/hyperlink" Target="https://en.wikipedia.org/wiki/Sh%C5%8Dwa_era" TargetMode="External"/><Relationship Id="rId11" Type="http://schemas.openxmlformats.org/officeDocument/2006/relationships/hyperlink" Target="https://en.wikipedia.org/wiki/Japanese_economic_miracle" TargetMode="External"/><Relationship Id="rId5" Type="http://schemas.openxmlformats.org/officeDocument/2006/relationships/hyperlink" Target="https://en.wikipedia.org/wiki/Longest-reigning_monarchs" TargetMode="External"/><Relationship Id="rId10" Type="http://schemas.openxmlformats.org/officeDocument/2006/relationships/hyperlink" Target="https://en.wikipedia.org/wiki/World_War_II" TargetMode="External"/><Relationship Id="rId4" Type="http://schemas.openxmlformats.org/officeDocument/2006/relationships/hyperlink" Target="https://en.wikipedia.org/wiki/Death_and_state_funeral_of_Hirohito" TargetMode="External"/><Relationship Id="rId9" Type="http://schemas.openxmlformats.org/officeDocument/2006/relationships/hyperlink" Target="https://en.wikipedia.org/wiki/Second_Sino-Japanese_W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en.wikipedia.org/wiki/Emperor_of_Japan" TargetMode="External"/><Relationship Id="rId7" Type="http://schemas.openxmlformats.org/officeDocument/2006/relationships/hyperlink" Target="https://en.wikipedia.org/wiki/Islands_of_Japan" TargetMode="External"/><Relationship Id="rId2" Type="http://schemas.openxmlformats.org/officeDocument/2006/relationships/hyperlink" Target="https://en.wikipedia.org/wiki/Imperial_House_of_Japan" TargetMode="External"/><Relationship Id="rId1" Type="http://schemas.openxmlformats.org/officeDocument/2006/relationships/slideLayout" Target="../slideLayouts/slideLayout2.xml"/><Relationship Id="rId6" Type="http://schemas.openxmlformats.org/officeDocument/2006/relationships/hyperlink" Target="https://en.wikipedia.org/wiki/Prefectures_of_Japan" TargetMode="External"/><Relationship Id="rId5" Type="http://schemas.openxmlformats.org/officeDocument/2006/relationships/hyperlink" Target="https://en.wikipedia.org/wiki/Heisei_era" TargetMode="External"/><Relationship Id="rId4" Type="http://schemas.openxmlformats.org/officeDocument/2006/relationships/hyperlink" Target="https://en.wikipedia.org/wiki/2019_Japanese_imperial_transi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Chrysanthemum_Throne" TargetMode="External"/><Relationship Id="rId3" Type="http://schemas.openxmlformats.org/officeDocument/2006/relationships/hyperlink" Target="https://en.wikipedia.org/wiki/Akihito" TargetMode="External"/><Relationship Id="rId7" Type="http://schemas.openxmlformats.org/officeDocument/2006/relationships/hyperlink" Target="https://en.wikipedia.org/wiki/2019_Japanese_imperial_transition" TargetMode="External"/><Relationship Id="rId2" Type="http://schemas.openxmlformats.org/officeDocument/2006/relationships/hyperlink" Target="https://en.wikipedia.org/wiki/Japanese_era_name" TargetMode="External"/><Relationship Id="rId1" Type="http://schemas.openxmlformats.org/officeDocument/2006/relationships/slideLayout" Target="../slideLayouts/slideLayout2.xml"/><Relationship Id="rId6" Type="http://schemas.openxmlformats.org/officeDocument/2006/relationships/hyperlink" Target="https://en.wikipedia.org/wiki/Emperor_of_Japan" TargetMode="External"/><Relationship Id="rId11" Type="http://schemas.openxmlformats.org/officeDocument/2006/relationships/image" Target="../media/image14.jpeg"/><Relationship Id="rId5" Type="http://schemas.openxmlformats.org/officeDocument/2006/relationships/hyperlink" Target="https://en.wikipedia.org/wiki/Enthronement_of_the_Japanese_emperor" TargetMode="External"/><Relationship Id="rId10" Type="http://schemas.openxmlformats.org/officeDocument/2006/relationships/hyperlink" Target="https://en.wikipedia.org/wiki/Ministry_of_Foreign_Affairs_(Japan)" TargetMode="External"/><Relationship Id="rId4" Type="http://schemas.openxmlformats.org/officeDocument/2006/relationships/hyperlink" Target="https://en.wikipedia.org/wiki/Naruhito" TargetMode="External"/><Relationship Id="rId9" Type="http://schemas.openxmlformats.org/officeDocument/2006/relationships/hyperlink" Target="https://en.wikipedia.org/wiki/Heisei_er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m/search?sca_esv=23fc8e95f4db8408&amp;rlz=1C1OPRA_enUS583US583&amp;q=sizzle&amp;si=APYL9bv6NZfDtNd4vqOHf1pb5ALyiE1Qon5feXD-fK5MjEiTsrXX0j7A_46zKICQC8MYdaU51N0MhKY5RNaZ_6ptuqkCo0WZig%3D%3D&amp;expnd=1&amp;sa=X&amp;sqi=2&amp;ved=2ahUKEwiv0s6hnb-MAxWtMmIAHYl-JssQyecJegQIFxAQ" TargetMode="External"/><Relationship Id="rId2" Type="http://schemas.openxmlformats.org/officeDocument/2006/relationships/hyperlink" Target="https://www.google.com/search?sca_esv=23fc8e95f4db8408&amp;rlz=1C1OPRA_enUS583US583&amp;q=cuckoo&amp;si=APYL9bv6NZfDtNd4vqOHf1pb5ALyMB3qQ-5gjBPup0qibW6uB8Wcfw-ry8u2O-W_qcuE-qAd4smJ0mL2q1weGutTynX9g0yn_A%3D%3D&amp;expnd=1&amp;sa=X&amp;sqi=2&amp;ved=2ahUKEwiv0s6hnb-MAxWtMmIAHYl-JssQyecJegQIFxA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477799"/>
            <a:ext cx="11287655" cy="2310557"/>
          </a:xfrm>
        </p:spPr>
        <p:txBody>
          <a:bodyPr>
            <a:normAutofit fontScale="90000"/>
          </a:bodyPr>
          <a:lstStyle/>
          <a:p>
            <a:br>
              <a:rPr lang="en-US" sz="3200" dirty="0"/>
            </a:br>
            <a:r>
              <a:rPr lang="en-US" sz="3200" dirty="0" err="1"/>
              <a:t>日本郵便のキャンセル</a:t>
            </a:r>
            <a:br>
              <a:rPr lang="en-US" sz="2800" dirty="0"/>
            </a:br>
            <a:br>
              <a:rPr lang="en-US" sz="2800" dirty="0"/>
            </a:br>
            <a:r>
              <a:rPr lang="en-US" sz="1800" dirty="0"/>
              <a:t>by</a:t>
            </a:r>
            <a:r>
              <a:rPr lang="en-US" sz="2800" dirty="0"/>
              <a:t> </a:t>
            </a:r>
            <a:r>
              <a:rPr lang="en-US" sz="2700" dirty="0">
                <a:latin typeface="Arial" panose="020B0604020202020204" pitchFamily="34" charset="0"/>
                <a:cs typeface="Arial" panose="020B0604020202020204" pitchFamily="34" charset="0"/>
              </a:rPr>
              <a:t>Richard Spinelli</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Rochester philatelic Association</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April 10, 2025</a:t>
            </a:r>
          </a:p>
        </p:txBody>
      </p:sp>
      <p:pic>
        <p:nvPicPr>
          <p:cNvPr id="2052" name="Picture 4" descr="Japan Physica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689" y="3023583"/>
            <a:ext cx="3149075" cy="3167070"/>
          </a:xfrm>
          <a:prstGeom prst="rect">
            <a:avLst/>
          </a:prstGeom>
          <a:noFill/>
          <a:ln w="57150" cmpd="dbl">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1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7913" y="2088538"/>
            <a:ext cx="4655120" cy="4458203"/>
          </a:xfrm>
        </p:spPr>
      </p:pic>
      <p:sp>
        <p:nvSpPr>
          <p:cNvPr id="3" name="TextBox 2"/>
          <p:cNvSpPr txBox="1"/>
          <p:nvPr/>
        </p:nvSpPr>
        <p:spPr>
          <a:xfrm>
            <a:off x="572631" y="3353591"/>
            <a:ext cx="2559294" cy="707886"/>
          </a:xfrm>
          <a:prstGeom prst="rect">
            <a:avLst/>
          </a:prstGeom>
          <a:noFill/>
        </p:spPr>
        <p:txBody>
          <a:bodyPr wrap="square" rtlCol="0">
            <a:spAutoFit/>
          </a:bodyPr>
          <a:lstStyle/>
          <a:p>
            <a:r>
              <a:rPr lang="en-US" sz="2000" b="1" dirty="0">
                <a:solidFill>
                  <a:srgbClr val="FF0000"/>
                </a:solidFill>
              </a:rPr>
              <a:t>Year of the Emperor</a:t>
            </a:r>
          </a:p>
        </p:txBody>
      </p:sp>
      <p:sp>
        <p:nvSpPr>
          <p:cNvPr id="7" name="TextBox 6"/>
          <p:cNvSpPr txBox="1"/>
          <p:nvPr/>
        </p:nvSpPr>
        <p:spPr>
          <a:xfrm>
            <a:off x="572631" y="4107200"/>
            <a:ext cx="2559294" cy="400110"/>
          </a:xfrm>
          <a:prstGeom prst="rect">
            <a:avLst/>
          </a:prstGeom>
          <a:noFill/>
        </p:spPr>
        <p:txBody>
          <a:bodyPr wrap="square" rtlCol="0">
            <a:spAutoFit/>
          </a:bodyPr>
          <a:lstStyle/>
          <a:p>
            <a:r>
              <a:rPr lang="en-US" sz="2000" b="1" dirty="0">
                <a:solidFill>
                  <a:srgbClr val="FF0000"/>
                </a:solidFill>
              </a:rPr>
              <a:t>Month of the Year</a:t>
            </a:r>
          </a:p>
        </p:txBody>
      </p:sp>
      <p:sp>
        <p:nvSpPr>
          <p:cNvPr id="8" name="TextBox 7"/>
          <p:cNvSpPr txBox="1"/>
          <p:nvPr/>
        </p:nvSpPr>
        <p:spPr>
          <a:xfrm>
            <a:off x="9038303" y="4652359"/>
            <a:ext cx="2559294" cy="400110"/>
          </a:xfrm>
          <a:prstGeom prst="rect">
            <a:avLst/>
          </a:prstGeom>
          <a:noFill/>
        </p:spPr>
        <p:txBody>
          <a:bodyPr wrap="square" rtlCol="0">
            <a:spAutoFit/>
          </a:bodyPr>
          <a:lstStyle/>
          <a:p>
            <a:r>
              <a:rPr lang="en-US" sz="2000" b="1" dirty="0">
                <a:solidFill>
                  <a:srgbClr val="FF0000"/>
                </a:solidFill>
              </a:rPr>
              <a:t>Day of the Month</a:t>
            </a:r>
          </a:p>
        </p:txBody>
      </p:sp>
      <p:cxnSp>
        <p:nvCxnSpPr>
          <p:cNvPr id="5" name="Straight Arrow Connector 4">
            <a:extLst>
              <a:ext uri="{FF2B5EF4-FFF2-40B4-BE49-F238E27FC236}">
                <a16:creationId xmlns:a16="http://schemas.microsoft.com/office/drawing/2014/main" id="{CFA3A04C-C337-DF0C-9FFF-76F0CD38A63A}"/>
              </a:ext>
            </a:extLst>
          </p:cNvPr>
          <p:cNvCxnSpPr>
            <a:cxnSpLocks/>
          </p:cNvCxnSpPr>
          <p:nvPr/>
        </p:nvCxnSpPr>
        <p:spPr>
          <a:xfrm flipH="1">
            <a:off x="7721187" y="4852414"/>
            <a:ext cx="118369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459D6E-B311-EAFD-6A9F-099362CC6B96}"/>
              </a:ext>
            </a:extLst>
          </p:cNvPr>
          <p:cNvCxnSpPr>
            <a:cxnSpLocks/>
          </p:cNvCxnSpPr>
          <p:nvPr/>
        </p:nvCxnSpPr>
        <p:spPr>
          <a:xfrm flipV="1">
            <a:off x="2836002" y="4284586"/>
            <a:ext cx="2693403" cy="3305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71BDB5-1E8A-4463-757C-F14A3168726C}"/>
              </a:ext>
            </a:extLst>
          </p:cNvPr>
          <p:cNvCxnSpPr>
            <a:cxnSpLocks/>
          </p:cNvCxnSpPr>
          <p:nvPr/>
        </p:nvCxnSpPr>
        <p:spPr>
          <a:xfrm>
            <a:off x="2932643" y="3647715"/>
            <a:ext cx="1491873" cy="11963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89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21898" y="1942576"/>
            <a:ext cx="4348204" cy="4305295"/>
          </a:xfrm>
        </p:spPr>
      </p:pic>
      <p:sp>
        <p:nvSpPr>
          <p:cNvPr id="3" name="TextBox 2"/>
          <p:cNvSpPr txBox="1"/>
          <p:nvPr/>
        </p:nvSpPr>
        <p:spPr>
          <a:xfrm>
            <a:off x="699910" y="2111022"/>
            <a:ext cx="2810933" cy="3785652"/>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This, and the previous stamp, are personnel Postal Card Stamps.  It is difficult to find nice “Sock On Nose” Western date cancels on stamps because of the date size.  As you see here, the date is off the stamp face.</a:t>
            </a:r>
          </a:p>
        </p:txBody>
      </p:sp>
      <p:cxnSp>
        <p:nvCxnSpPr>
          <p:cNvPr id="6" name="Straight Arrow Connector 5"/>
          <p:cNvCxnSpPr/>
          <p:nvPr/>
        </p:nvCxnSpPr>
        <p:spPr>
          <a:xfrm flipH="1">
            <a:off x="7676446" y="2664178"/>
            <a:ext cx="1817509" cy="8248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06844" y="2214694"/>
            <a:ext cx="1163381"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Date off stamp face.</a:t>
            </a:r>
          </a:p>
        </p:txBody>
      </p:sp>
    </p:spTree>
    <p:extLst>
      <p:ext uri="{BB962C8B-B14F-4D97-AF65-F5344CB8AC3E}">
        <p14:creationId xmlns:p14="http://schemas.microsoft.com/office/powerpoint/2010/main" val="153487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22087"/>
            <a:ext cx="10364451" cy="1596177"/>
          </a:xfrm>
        </p:spPr>
        <p:txBody>
          <a:bodyPr/>
          <a:lstStyle/>
          <a:p>
            <a:r>
              <a:rPr lang="en-US" dirty="0" err="1"/>
              <a:t>日本郵便のキャンセル</a:t>
            </a:r>
            <a:br>
              <a:rPr lang="en-US" dirty="0"/>
            </a:br>
            <a:endParaRPr lang="en-US" dirty="0"/>
          </a:p>
        </p:txBody>
      </p:sp>
      <p:sp>
        <p:nvSpPr>
          <p:cNvPr id="4" name="Rectangle 3"/>
          <p:cNvSpPr/>
          <p:nvPr/>
        </p:nvSpPr>
        <p:spPr>
          <a:xfrm>
            <a:off x="1665111" y="1604994"/>
            <a:ext cx="8861778" cy="4161717"/>
          </a:xfrm>
          <a:prstGeom prst="rect">
            <a:avLst/>
          </a:prstGeom>
        </p:spPr>
        <p:txBody>
          <a:bodyPr wrap="square">
            <a:spAutoFit/>
          </a:bodyPr>
          <a:lstStyle/>
          <a:p>
            <a:pPr algn="just">
              <a:lnSpc>
                <a:spcPct val="150000"/>
              </a:lnSpc>
              <a:spcAft>
                <a:spcPts val="600"/>
              </a:spcAft>
            </a:pPr>
            <a:r>
              <a:rPr lang="en-US" sz="3000" b="1" dirty="0">
                <a:solidFill>
                  <a:srgbClr val="001D35"/>
                </a:solidFill>
                <a:latin typeface="Arial" panose="020B0604020202020204" pitchFamily="34" charset="0"/>
                <a:cs typeface="Arial" panose="020B0604020202020204" pitchFamily="34" charset="0"/>
              </a:rPr>
              <a:t>Traditionally, the Japanese imperial throne is passed down through </a:t>
            </a:r>
            <a:r>
              <a:rPr lang="en-US" sz="3000" b="1" i="1" u="sng" dirty="0">
                <a:solidFill>
                  <a:srgbClr val="001D35"/>
                </a:solidFill>
                <a:latin typeface="Arial" panose="020B0604020202020204" pitchFamily="34" charset="0"/>
                <a:cs typeface="Arial" panose="020B0604020202020204" pitchFamily="34" charset="0"/>
              </a:rPr>
              <a:t>agnatic primo-geniture,</a:t>
            </a:r>
            <a:r>
              <a:rPr lang="en-US" sz="3000" b="1" dirty="0">
                <a:solidFill>
                  <a:srgbClr val="001D35"/>
                </a:solidFill>
                <a:latin typeface="Arial" panose="020B0604020202020204" pitchFamily="34" charset="0"/>
                <a:cs typeface="Arial" panose="020B0604020202020204" pitchFamily="34" charset="0"/>
              </a:rPr>
              <a:t> </a:t>
            </a:r>
            <a:r>
              <a:rPr lang="en-US" sz="3000" b="1" u="sng" dirty="0">
                <a:solidFill>
                  <a:srgbClr val="001D35"/>
                </a:solidFill>
                <a:latin typeface="Arial" panose="020B0604020202020204" pitchFamily="34" charset="0"/>
                <a:cs typeface="Arial" panose="020B0604020202020204" pitchFamily="34" charset="0"/>
              </a:rPr>
              <a:t>meaning succession is limited to </a:t>
            </a:r>
            <a:r>
              <a:rPr lang="en-US" sz="3000" b="1" u="sng" dirty="0">
                <a:latin typeface="Arial" panose="020B0604020202020204" pitchFamily="34" charset="0"/>
                <a:cs typeface="Arial" panose="020B0604020202020204" pitchFamily="34" charset="0"/>
              </a:rPr>
              <a:t>male descendants in the male line</a:t>
            </a:r>
            <a:r>
              <a:rPr lang="en-US" sz="3000" b="1" dirty="0">
                <a:latin typeface="Arial" panose="020B0604020202020204" pitchFamily="34" charset="0"/>
                <a:cs typeface="Arial" panose="020B0604020202020204" pitchFamily="34" charset="0"/>
              </a:rPr>
              <a:t>, with preference given to the Emperor's eldest son, then his eldest son's eldest son, and so on.</a:t>
            </a:r>
          </a:p>
        </p:txBody>
      </p:sp>
    </p:spTree>
    <p:extLst>
      <p:ext uri="{BB962C8B-B14F-4D97-AF65-F5344CB8AC3E}">
        <p14:creationId xmlns:p14="http://schemas.microsoft.com/office/powerpoint/2010/main" val="130530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quarter" idx="13"/>
          </p:nvPr>
        </p:nvSpPr>
        <p:spPr>
          <a:xfrm>
            <a:off x="633804" y="1228176"/>
            <a:ext cx="10924391" cy="5186195"/>
          </a:xfrm>
        </p:spPr>
        <p:txBody>
          <a:bodyPr>
            <a:noAutofit/>
          </a:bodyPr>
          <a:lstStyle/>
          <a:p>
            <a:pPr>
              <a:lnSpc>
                <a:spcPct val="170000"/>
              </a:lnSpc>
              <a:spcBef>
                <a:spcPts val="0"/>
              </a:spcBef>
              <a:spcAft>
                <a:spcPts val="600"/>
              </a:spcAft>
            </a:pPr>
            <a:r>
              <a:rPr lang="en-US" sz="2100" b="1" dirty="0">
                <a:solidFill>
                  <a:schemeClr val="tx1">
                    <a:lumMod val="95000"/>
                    <a:lumOff val="5000"/>
                  </a:schemeClr>
                </a:solidFill>
                <a:latin typeface="Arial" panose="020B0604020202020204" pitchFamily="34" charset="0"/>
                <a:cs typeface="Arial" panose="020B0604020202020204" pitchFamily="34" charset="0"/>
              </a:rPr>
              <a:t>The Japanese Emperor Dynasty Began in 660 BC.</a:t>
            </a:r>
          </a:p>
          <a:p>
            <a:pPr algn="just">
              <a:lnSpc>
                <a:spcPct val="170000"/>
              </a:lnSpc>
              <a:spcBef>
                <a:spcPts val="0"/>
              </a:spcBef>
              <a:spcAft>
                <a:spcPts val="600"/>
              </a:spcAft>
            </a:pPr>
            <a:r>
              <a:rPr lang="en-US" sz="2100" b="1" dirty="0">
                <a:latin typeface="Arial" panose="020B0604020202020204" pitchFamily="34" charset="0"/>
                <a:cs typeface="Arial" panose="020B0604020202020204" pitchFamily="34" charset="0"/>
              </a:rPr>
              <a:t>Emperor </a:t>
            </a:r>
            <a:r>
              <a:rPr lang="en-US" sz="2100" b="1" dirty="0" err="1">
                <a:latin typeface="Arial" panose="020B0604020202020204" pitchFamily="34" charset="0"/>
                <a:cs typeface="Arial" panose="020B0604020202020204" pitchFamily="34" charset="0"/>
              </a:rPr>
              <a:t>Jimmu</a:t>
            </a:r>
            <a:r>
              <a:rPr lang="en-US" sz="2100" b="1" dirty="0">
                <a:latin typeface="Arial" panose="020B0604020202020204" pitchFamily="34" charset="0"/>
                <a:cs typeface="Arial" panose="020B0604020202020204" pitchFamily="34" charset="0"/>
              </a:rPr>
              <a:t> (Born: </a:t>
            </a:r>
            <a:r>
              <a:rPr lang="en-US" sz="2100" b="1" dirty="0" err="1">
                <a:latin typeface="Arial" panose="020B0604020202020204" pitchFamily="34" charset="0"/>
                <a:cs typeface="Arial" panose="020B0604020202020204" pitchFamily="34" charset="0"/>
              </a:rPr>
              <a:t>Hikohohodem</a:t>
            </a:r>
            <a:r>
              <a:rPr lang="en-US" sz="2100" b="1" dirty="0">
                <a:latin typeface="Arial" panose="020B0604020202020204" pitchFamily="34" charset="0"/>
                <a:cs typeface="Arial" panose="020B0604020202020204" pitchFamily="34" charset="0"/>
              </a:rPr>
              <a:t>) was the </a:t>
            </a:r>
          </a:p>
          <a:p>
            <a:pPr marL="0" indent="0" algn="just">
              <a:lnSpc>
                <a:spcPct val="170000"/>
              </a:lnSpc>
              <a:spcBef>
                <a:spcPts val="0"/>
              </a:spcBef>
              <a:spcAft>
                <a:spcPts val="600"/>
              </a:spcAft>
              <a:buNone/>
            </a:pPr>
            <a:r>
              <a:rPr lang="en-US" sz="2100" b="1" dirty="0">
                <a:latin typeface="Arial" panose="020B0604020202020204" pitchFamily="34" charset="0"/>
                <a:cs typeface="Arial" panose="020B0604020202020204" pitchFamily="34" charset="0"/>
              </a:rPr>
              <a:t>    legendary first emperor of Japan.  </a:t>
            </a:r>
          </a:p>
          <a:p>
            <a:pPr algn="just">
              <a:lnSpc>
                <a:spcPct val="170000"/>
              </a:lnSpc>
              <a:spcBef>
                <a:spcPts val="0"/>
              </a:spcBef>
              <a:spcAft>
                <a:spcPts val="600"/>
              </a:spcAft>
            </a:pPr>
            <a:r>
              <a:rPr lang="en-US" sz="2100" b="1" dirty="0">
                <a:latin typeface="Arial" panose="020B0604020202020204" pitchFamily="34" charset="0"/>
                <a:cs typeface="Arial" panose="020B0604020202020204" pitchFamily="34" charset="0"/>
              </a:rPr>
              <a:t>according to the </a:t>
            </a:r>
            <a:r>
              <a:rPr lang="en-US" sz="2100" b="1" i="1" dirty="0">
                <a:latin typeface="Arial" panose="020B0604020202020204" pitchFamily="34" charset="0"/>
                <a:cs typeface="Arial" panose="020B0604020202020204" pitchFamily="34" charset="0"/>
              </a:rPr>
              <a:t>Nihon </a:t>
            </a:r>
            <a:r>
              <a:rPr lang="en-US" sz="2100" b="1" i="1" dirty="0" err="1">
                <a:latin typeface="Arial" panose="020B0604020202020204" pitchFamily="34" charset="0"/>
                <a:cs typeface="Arial" panose="020B0604020202020204" pitchFamily="34" charset="0"/>
              </a:rPr>
              <a:t>Shoki</a:t>
            </a:r>
            <a:r>
              <a:rPr lang="en-US" sz="2100" b="1" dirty="0">
                <a:latin typeface="Arial" panose="020B0604020202020204" pitchFamily="34" charset="0"/>
                <a:cs typeface="Arial" panose="020B0604020202020204" pitchFamily="34" charset="0"/>
              </a:rPr>
              <a:t> and </a:t>
            </a:r>
            <a:r>
              <a:rPr lang="en-US" sz="2100" b="1" i="1" dirty="0" err="1">
                <a:latin typeface="Arial" panose="020B0604020202020204" pitchFamily="34" charset="0"/>
                <a:cs typeface="Arial" panose="020B0604020202020204" pitchFamily="34" charset="0"/>
              </a:rPr>
              <a:t>Kojiki</a:t>
            </a:r>
            <a:r>
              <a:rPr lang="en-US" sz="2100" b="1" dirty="0">
                <a:latin typeface="Arial" panose="020B0604020202020204" pitchFamily="34" charset="0"/>
                <a:cs typeface="Arial" panose="020B0604020202020204" pitchFamily="34" charset="0"/>
              </a:rPr>
              <a:t>, </a:t>
            </a:r>
            <a:r>
              <a:rPr lang="en-US" sz="2100" b="1" dirty="0">
                <a:solidFill>
                  <a:srgbClr val="FF0000"/>
                </a:solidFill>
                <a:latin typeface="Arial" panose="020B0604020202020204" pitchFamily="34" charset="0"/>
                <a:cs typeface="Arial" panose="020B0604020202020204" pitchFamily="34" charset="0"/>
              </a:rPr>
              <a:t>(“</a:t>
            </a:r>
            <a:r>
              <a:rPr lang="en-US" sz="2100" b="1" dirty="0">
                <a:solidFill>
                  <a:srgbClr val="FF0000"/>
                </a:solidFill>
              </a:rPr>
              <a:t>The Chronicles of Japan”,  the second-oldest book of classical Japanese, 740 BC) </a:t>
            </a:r>
            <a:r>
              <a:rPr lang="en-US" sz="2100" dirty="0"/>
              <a:t>.</a:t>
            </a:r>
            <a:r>
              <a:rPr lang="en-US" sz="2100" b="1" dirty="0">
                <a:latin typeface="Arial" panose="020B0604020202020204" pitchFamily="34" charset="0"/>
                <a:cs typeface="Arial" panose="020B0604020202020204" pitchFamily="34" charset="0"/>
              </a:rPr>
              <a:t>His ascension is traditionally dated as 660 BC. </a:t>
            </a:r>
          </a:p>
          <a:p>
            <a:pPr algn="just">
              <a:lnSpc>
                <a:spcPct val="170000"/>
              </a:lnSpc>
              <a:spcBef>
                <a:spcPts val="0"/>
              </a:spcBef>
              <a:spcAft>
                <a:spcPts val="600"/>
              </a:spcAft>
            </a:pPr>
            <a:r>
              <a:rPr lang="en-US" sz="2100" b="1" dirty="0">
                <a:latin typeface="Arial" panose="020B0604020202020204" pitchFamily="34" charset="0"/>
                <a:cs typeface="Arial" panose="020B0604020202020204" pitchFamily="34" charset="0"/>
              </a:rPr>
              <a:t>In Japanese mythology, he was a descendant of the sun goddess Amaterasu, through her grandson </a:t>
            </a:r>
            <a:r>
              <a:rPr lang="en-US" sz="2100" b="1" dirty="0" err="1">
                <a:latin typeface="Arial" panose="020B0604020202020204" pitchFamily="34" charset="0"/>
                <a:cs typeface="Arial" panose="020B0604020202020204" pitchFamily="34" charset="0"/>
              </a:rPr>
              <a:t>Ninigi</a:t>
            </a:r>
            <a:r>
              <a:rPr lang="en-US" sz="2100" b="1" dirty="0">
                <a:latin typeface="Arial" panose="020B0604020202020204" pitchFamily="34" charset="0"/>
                <a:cs typeface="Arial" panose="020B0604020202020204" pitchFamily="34" charset="0"/>
              </a:rPr>
              <a:t>, as well as a descendant of the storm god Susanoo. </a:t>
            </a:r>
          </a:p>
        </p:txBody>
      </p:sp>
      <p:pic>
        <p:nvPicPr>
          <p:cNvPr id="5" name="Picture 2" descr="https://upload.wikimedia.org/wikipedia/commons/thumb/0/01/Tenn%C5%8D_Jimmu_detai_02.jpg/120px-Tenn%C5%8D_Jimmu_detai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201" y="443628"/>
            <a:ext cx="2050869" cy="244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7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450937" y="2367092"/>
            <a:ext cx="10826663" cy="3971078"/>
          </a:xfrm>
        </p:spPr>
        <p:txBody>
          <a:bodyPr/>
          <a:lstStyle/>
          <a:p>
            <a:pPr algn="just">
              <a:lnSpc>
                <a:spcPct val="150000"/>
              </a:lnSpc>
              <a:spcBef>
                <a:spcPts val="0"/>
              </a:spcBef>
              <a:spcAft>
                <a:spcPts val="600"/>
              </a:spcAft>
            </a:pPr>
            <a:r>
              <a:rPr lang="en-US" b="1" dirty="0" err="1">
                <a:latin typeface="Arial" panose="020B0604020202020204" pitchFamily="34" charset="0"/>
                <a:cs typeface="Arial" panose="020B0604020202020204" pitchFamily="34" charset="0"/>
              </a:rPr>
              <a:t>Jimmu</a:t>
            </a:r>
            <a:r>
              <a:rPr lang="en-US" b="1" dirty="0">
                <a:latin typeface="Arial" panose="020B0604020202020204" pitchFamily="34" charset="0"/>
                <a:cs typeface="Arial" panose="020B0604020202020204" pitchFamily="34" charset="0"/>
              </a:rPr>
              <a:t> launched a military expedition from </a:t>
            </a:r>
            <a:r>
              <a:rPr lang="en-US" b="1" dirty="0" err="1">
                <a:latin typeface="Arial" panose="020B0604020202020204" pitchFamily="34" charset="0"/>
                <a:cs typeface="Arial" panose="020B0604020202020204" pitchFamily="34" charset="0"/>
              </a:rPr>
              <a:t>Hyūga</a:t>
            </a:r>
            <a:r>
              <a:rPr lang="en-US" b="1" dirty="0">
                <a:latin typeface="Arial" panose="020B0604020202020204" pitchFamily="34" charset="0"/>
                <a:cs typeface="Arial" panose="020B0604020202020204" pitchFamily="34" charset="0"/>
              </a:rPr>
              <a:t> near the </a:t>
            </a:r>
            <a:r>
              <a:rPr lang="en-US" b="1" dirty="0" err="1">
                <a:latin typeface="Arial" panose="020B0604020202020204" pitchFamily="34" charset="0"/>
                <a:cs typeface="Arial" panose="020B0604020202020204" pitchFamily="34" charset="0"/>
              </a:rPr>
              <a:t>Seto</a:t>
            </a:r>
            <a:r>
              <a:rPr lang="en-US" b="1" dirty="0">
                <a:latin typeface="Arial" panose="020B0604020202020204" pitchFamily="34" charset="0"/>
                <a:cs typeface="Arial" panose="020B0604020202020204" pitchFamily="34" charset="0"/>
              </a:rPr>
              <a:t> Inland Sea, captured Yamato, and established this as his center of power. </a:t>
            </a:r>
          </a:p>
          <a:p>
            <a:pPr algn="just">
              <a:lnSpc>
                <a:spcPct val="150000"/>
              </a:lnSpc>
              <a:spcBef>
                <a:spcPts val="0"/>
              </a:spcBef>
              <a:spcAft>
                <a:spcPts val="600"/>
              </a:spcAft>
            </a:pPr>
            <a:r>
              <a:rPr lang="en-US" b="1" dirty="0">
                <a:latin typeface="Arial" panose="020B0604020202020204" pitchFamily="34" charset="0"/>
                <a:cs typeface="Arial" panose="020B0604020202020204" pitchFamily="34" charset="0"/>
              </a:rPr>
              <a:t>In modern Japan, Emperor </a:t>
            </a:r>
            <a:r>
              <a:rPr lang="en-US" b="1" dirty="0" err="1">
                <a:latin typeface="Arial" panose="020B0604020202020204" pitchFamily="34" charset="0"/>
                <a:cs typeface="Arial" panose="020B0604020202020204" pitchFamily="34" charset="0"/>
              </a:rPr>
              <a:t>Jimmu's</a:t>
            </a:r>
            <a:r>
              <a:rPr lang="en-US" b="1" dirty="0">
                <a:latin typeface="Arial" panose="020B0604020202020204" pitchFamily="34" charset="0"/>
                <a:cs typeface="Arial" panose="020B0604020202020204" pitchFamily="34" charset="0"/>
              </a:rPr>
              <a:t> legendary ascension is marked as National Foundation Day on February </a:t>
            </a:r>
            <a:r>
              <a:rPr lang="en-US" b="1" u="sng" dirty="0">
                <a:latin typeface="Arial" panose="020B0604020202020204" pitchFamily="34" charset="0"/>
                <a:cs typeface="Arial" panose="020B0604020202020204" pitchFamily="34" charset="0"/>
              </a:rPr>
              <a:t>11. </a:t>
            </a:r>
          </a:p>
          <a:p>
            <a:pPr algn="just">
              <a:lnSpc>
                <a:spcPct val="150000"/>
              </a:lnSpc>
              <a:spcBef>
                <a:spcPts val="0"/>
              </a:spcBef>
              <a:spcAft>
                <a:spcPts val="600"/>
              </a:spcAft>
            </a:pPr>
            <a:r>
              <a:rPr lang="en-US" b="1" dirty="0">
                <a:latin typeface="Arial" panose="020B0604020202020204" pitchFamily="34" charset="0"/>
                <a:cs typeface="Arial" panose="020B0604020202020204" pitchFamily="34" charset="0"/>
              </a:rPr>
              <a:t>Since the Japanese Post Office was formed in 1870, we are only interested in Emperors from this date and beyond.</a:t>
            </a:r>
          </a:p>
        </p:txBody>
      </p:sp>
    </p:spTree>
    <p:extLst>
      <p:ext uri="{BB962C8B-B14F-4D97-AF65-F5344CB8AC3E}">
        <p14:creationId xmlns:p14="http://schemas.microsoft.com/office/powerpoint/2010/main" val="156367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descr="https://upload.wikimedia.org/wikipedia/commons/thumb/3/36/Emperor_Meiji_painted_by_Takagi_Haisui.jpg/120px-Emperor_Meiji_painted_by_Takagi_Haisui.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55167" y="157508"/>
            <a:ext cx="1143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6577" y="1977880"/>
            <a:ext cx="11300179" cy="4455835"/>
          </a:xfrm>
          <a:prstGeom prst="rect">
            <a:avLst/>
          </a:prstGeom>
        </p:spPr>
        <p:txBody>
          <a:bodyPr wrap="square">
            <a:spAutoFit/>
          </a:bodyPr>
          <a:lstStyle/>
          <a:p>
            <a:pPr algn="just">
              <a:lnSpc>
                <a:spcPct val="150000"/>
              </a:lnSpc>
            </a:pPr>
            <a:r>
              <a:rPr lang="en-US" sz="2400" b="1" dirty="0">
                <a:solidFill>
                  <a:srgbClr val="FF0000"/>
                </a:solidFill>
                <a:latin typeface="Arial" panose="020B0604020202020204" pitchFamily="34" charset="0"/>
                <a:cs typeface="Arial" panose="020B0604020202020204" pitchFamily="34" charset="0"/>
              </a:rPr>
              <a:t>Mutsuhito</a:t>
            </a:r>
            <a:r>
              <a:rPr lang="en-US" sz="2400" b="1" baseline="30000"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(3 November 1852 – 29 July 1912), posthumously honored as Emperor Meiji,</a:t>
            </a:r>
            <a:r>
              <a:rPr lang="en-US" sz="2400" b="1" baseline="30000"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was the 122nd </a:t>
            </a:r>
            <a:r>
              <a:rPr lang="en-US" sz="2400" b="1" dirty="0">
                <a:solidFill>
                  <a:srgbClr val="FF0000"/>
                </a:solidFill>
                <a:latin typeface="Arial" panose="020B0604020202020204" pitchFamily="34" charset="0"/>
                <a:cs typeface="Arial" panose="020B0604020202020204" pitchFamily="34" charset="0"/>
                <a:hlinkClick r:id="rId3" tooltip="Emperor of Japan"/>
              </a:rPr>
              <a:t>emperor of Japan</a:t>
            </a:r>
            <a:r>
              <a:rPr lang="en-US" sz="2400" b="1" dirty="0">
                <a:solidFill>
                  <a:srgbClr val="FF0000"/>
                </a:solidFill>
                <a:latin typeface="Arial" panose="020B0604020202020204" pitchFamily="34" charset="0"/>
                <a:cs typeface="Arial" panose="020B0604020202020204" pitchFamily="34" charset="0"/>
              </a:rPr>
              <a:t> according to the </a:t>
            </a:r>
            <a:r>
              <a:rPr lang="en-US" sz="2400" b="1" dirty="0">
                <a:solidFill>
                  <a:srgbClr val="FF0000"/>
                </a:solidFill>
                <a:latin typeface="Arial" panose="020B0604020202020204" pitchFamily="34" charset="0"/>
                <a:cs typeface="Arial" panose="020B0604020202020204" pitchFamily="34" charset="0"/>
                <a:hlinkClick r:id="rId4" tooltip="List of emperors of Japan"/>
              </a:rPr>
              <a:t>traditional order of succession</a:t>
            </a:r>
            <a:r>
              <a:rPr lang="en-US" sz="2400" b="1" dirty="0">
                <a:solidFill>
                  <a:srgbClr val="FF0000"/>
                </a:solidFill>
                <a:latin typeface="Arial" panose="020B0604020202020204" pitchFamily="34" charset="0"/>
                <a:cs typeface="Arial" panose="020B0604020202020204" pitchFamily="34" charset="0"/>
              </a:rPr>
              <a:t>, reigning from 1867 until his death in 1912. His reign is associated with the </a:t>
            </a:r>
            <a:r>
              <a:rPr lang="en-US" sz="2400" b="1" dirty="0">
                <a:solidFill>
                  <a:srgbClr val="FF0000"/>
                </a:solidFill>
                <a:latin typeface="Arial" panose="020B0604020202020204" pitchFamily="34" charset="0"/>
                <a:cs typeface="Arial" panose="020B0604020202020204" pitchFamily="34" charset="0"/>
                <a:hlinkClick r:id="rId5" tooltip="Meiji Restoration"/>
              </a:rPr>
              <a:t>Meiji Restoration</a:t>
            </a:r>
            <a:r>
              <a:rPr lang="en-US" sz="2400" b="1" dirty="0">
                <a:solidFill>
                  <a:srgbClr val="FF0000"/>
                </a:solidFill>
                <a:latin typeface="Arial" panose="020B0604020202020204" pitchFamily="34" charset="0"/>
                <a:cs typeface="Arial" panose="020B0604020202020204" pitchFamily="34" charset="0"/>
              </a:rPr>
              <a:t> of 1868, which ended the </a:t>
            </a:r>
            <a:r>
              <a:rPr lang="en-US" sz="2400" b="1" dirty="0">
                <a:solidFill>
                  <a:srgbClr val="FF0000"/>
                </a:solidFill>
                <a:latin typeface="Arial" panose="020B0604020202020204" pitchFamily="34" charset="0"/>
                <a:cs typeface="Arial" panose="020B0604020202020204" pitchFamily="34" charset="0"/>
                <a:hlinkClick r:id="rId6" tooltip="Tokugawa shogunate"/>
              </a:rPr>
              <a:t>Tokugawa </a:t>
            </a:r>
            <a:r>
              <a:rPr lang="en-US" sz="2400" b="1" dirty="0" err="1">
                <a:solidFill>
                  <a:srgbClr val="FF0000"/>
                </a:solidFill>
                <a:latin typeface="Arial" panose="020B0604020202020204" pitchFamily="34" charset="0"/>
                <a:cs typeface="Arial" panose="020B0604020202020204" pitchFamily="34" charset="0"/>
                <a:hlinkClick r:id="rId6" tooltip="Tokugawa shogunate"/>
              </a:rPr>
              <a:t>shogunate</a:t>
            </a:r>
            <a:r>
              <a:rPr lang="en-US" sz="2400" b="1" dirty="0">
                <a:solidFill>
                  <a:srgbClr val="FF0000"/>
                </a:solidFill>
                <a:latin typeface="Arial" panose="020B0604020202020204" pitchFamily="34" charset="0"/>
                <a:cs typeface="Arial" panose="020B0604020202020204" pitchFamily="34" charset="0"/>
              </a:rPr>
              <a:t> and began rapid changes that transformed Japan from an </a:t>
            </a:r>
            <a:r>
              <a:rPr lang="en-US" sz="2400" b="1" dirty="0">
                <a:solidFill>
                  <a:srgbClr val="FF0000"/>
                </a:solidFill>
                <a:latin typeface="Arial" panose="020B0604020202020204" pitchFamily="34" charset="0"/>
                <a:cs typeface="Arial" panose="020B0604020202020204" pitchFamily="34" charset="0"/>
                <a:hlinkClick r:id="rId7" tooltip="Isolationist"/>
              </a:rPr>
              <a:t>isolationist</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hlinkClick r:id="rId8" tooltip="Feudal"/>
              </a:rPr>
              <a:t>feudal</a:t>
            </a:r>
            <a:r>
              <a:rPr lang="en-US" sz="2400" b="1" dirty="0">
                <a:solidFill>
                  <a:srgbClr val="FF0000"/>
                </a:solidFill>
                <a:latin typeface="Arial" panose="020B0604020202020204" pitchFamily="34" charset="0"/>
                <a:cs typeface="Arial" panose="020B0604020202020204" pitchFamily="34" charset="0"/>
              </a:rPr>
              <a:t> state to an industrialized </a:t>
            </a:r>
            <a:r>
              <a:rPr lang="en-US" sz="2400" b="1" dirty="0">
                <a:solidFill>
                  <a:srgbClr val="FF0000"/>
                </a:solidFill>
                <a:latin typeface="Arial" panose="020B0604020202020204" pitchFamily="34" charset="0"/>
                <a:cs typeface="Arial" panose="020B0604020202020204" pitchFamily="34" charset="0"/>
                <a:hlinkClick r:id="rId9" tooltip="Great power"/>
              </a:rPr>
              <a:t>world power</a:t>
            </a:r>
            <a:r>
              <a:rPr lang="en-US" sz="2400" b="1" dirty="0">
                <a:solidFill>
                  <a:srgbClr val="FF0000"/>
                </a:solidFill>
                <a:latin typeface="Arial" panose="020B0604020202020204" pitchFamily="34" charset="0"/>
                <a:cs typeface="Arial" panose="020B0604020202020204" pitchFamily="34" charset="0"/>
              </a:rPr>
              <a:t>. Emperor Meiji was the first monarch of the </a:t>
            </a:r>
            <a:r>
              <a:rPr lang="en-US" sz="2400" b="1" dirty="0">
                <a:solidFill>
                  <a:srgbClr val="FF0000"/>
                </a:solidFill>
                <a:latin typeface="Arial" panose="020B0604020202020204" pitchFamily="34" charset="0"/>
                <a:cs typeface="Arial" panose="020B0604020202020204" pitchFamily="34" charset="0"/>
                <a:hlinkClick r:id="rId10" tooltip="Empire of Japan"/>
              </a:rPr>
              <a:t>Empire of Japan</a:t>
            </a:r>
            <a:r>
              <a:rPr lang="en-US" sz="2400" b="1" dirty="0">
                <a:solidFill>
                  <a:srgbClr val="FF0000"/>
                </a:solidFill>
                <a:latin typeface="Arial" panose="020B0604020202020204" pitchFamily="34" charset="0"/>
                <a:cs typeface="Arial" panose="020B0604020202020204" pitchFamily="34" charset="0"/>
              </a:rPr>
              <a:t>, and presided over the </a:t>
            </a:r>
            <a:r>
              <a:rPr lang="en-US" sz="2400" b="1" dirty="0">
                <a:solidFill>
                  <a:srgbClr val="FF0000"/>
                </a:solidFill>
                <a:latin typeface="Arial" panose="020B0604020202020204" pitchFamily="34" charset="0"/>
                <a:cs typeface="Arial" panose="020B0604020202020204" pitchFamily="34" charset="0"/>
                <a:hlinkClick r:id="rId11" tooltip="Meiji era"/>
              </a:rPr>
              <a:t>Meiji era</a:t>
            </a:r>
            <a:r>
              <a:rPr lang="en-US" sz="2400" b="1" dirty="0">
                <a:solidFill>
                  <a:srgbClr val="FF0000"/>
                </a:solidFill>
                <a:latin typeface="Arial" panose="020B0604020202020204" pitchFamily="34" charset="0"/>
                <a:cs typeface="Arial" panose="020B0604020202020204" pitchFamily="34" charset="0"/>
              </a:rPr>
              <a:t>.</a:t>
            </a:r>
          </a:p>
        </p:txBody>
      </p:sp>
      <p:sp>
        <p:nvSpPr>
          <p:cNvPr id="5" name="Rectangle 4"/>
          <p:cNvSpPr/>
          <p:nvPr/>
        </p:nvSpPr>
        <p:spPr>
          <a:xfrm>
            <a:off x="7250182" y="1033808"/>
            <a:ext cx="3575017"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Meiji 1868-1912</a:t>
            </a:r>
          </a:p>
        </p:txBody>
      </p:sp>
    </p:spTree>
    <p:extLst>
      <p:ext uri="{BB962C8B-B14F-4D97-AF65-F5344CB8AC3E}">
        <p14:creationId xmlns:p14="http://schemas.microsoft.com/office/powerpoint/2010/main" val="285030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8"/>
            <a:ext cx="7993158" cy="792594"/>
          </a:xfrm>
        </p:spPr>
        <p:txBody>
          <a:bodyPr>
            <a:normAutofit/>
          </a:bodyPr>
          <a:lstStyle/>
          <a:p>
            <a:r>
              <a:rPr lang="en-US" b="1" dirty="0">
                <a:solidFill>
                  <a:srgbClr val="FF0000"/>
                </a:solidFill>
              </a:rPr>
              <a:t>         Meiji Calendar</a:t>
            </a:r>
          </a:p>
        </p:txBody>
      </p:sp>
      <p:sp>
        <p:nvSpPr>
          <p:cNvPr id="7" name="TextBox 6"/>
          <p:cNvSpPr txBox="1"/>
          <p:nvPr/>
        </p:nvSpPr>
        <p:spPr>
          <a:xfrm>
            <a:off x="879285" y="1354664"/>
            <a:ext cx="2874212" cy="4524315"/>
          </a:xfrm>
          <a:prstGeom prst="rect">
            <a:avLst/>
          </a:prstGeom>
          <a:noFill/>
        </p:spPr>
        <p:txBody>
          <a:bodyPr wrap="square" rtlCol="0">
            <a:spAutoFit/>
          </a:bodyPr>
          <a:lstStyle/>
          <a:p>
            <a:r>
              <a:rPr lang="en-US" b="1" dirty="0">
                <a:solidFill>
                  <a:srgbClr val="FF0000"/>
                </a:solidFill>
              </a:rPr>
              <a:t>Meiji 1 = 1868.10.23</a:t>
            </a:r>
          </a:p>
          <a:p>
            <a:r>
              <a:rPr lang="en-US" b="1" u="sng" dirty="0">
                <a:solidFill>
                  <a:schemeClr val="tx1">
                    <a:lumMod val="95000"/>
                    <a:lumOff val="5000"/>
                  </a:schemeClr>
                </a:solidFill>
              </a:rPr>
              <a:t>Meiji 2 = 1869</a:t>
            </a:r>
          </a:p>
          <a:p>
            <a:r>
              <a:rPr lang="en-US" b="1" dirty="0">
                <a:solidFill>
                  <a:srgbClr val="FF0000"/>
                </a:solidFill>
              </a:rPr>
              <a:t>Meiji 3 = 1870</a:t>
            </a:r>
          </a:p>
          <a:p>
            <a:r>
              <a:rPr lang="en-US" b="1" dirty="0">
                <a:solidFill>
                  <a:srgbClr val="FF0000"/>
                </a:solidFill>
              </a:rPr>
              <a:t>Meiji 4 = 1871</a:t>
            </a:r>
          </a:p>
          <a:p>
            <a:r>
              <a:rPr lang="en-US" b="1" dirty="0">
                <a:solidFill>
                  <a:srgbClr val="FF0000"/>
                </a:solidFill>
              </a:rPr>
              <a:t>Meiji 5 = 1872</a:t>
            </a:r>
          </a:p>
          <a:p>
            <a:r>
              <a:rPr lang="en-US" b="1" dirty="0">
                <a:solidFill>
                  <a:srgbClr val="FF0000"/>
                </a:solidFill>
              </a:rPr>
              <a:t>Meiji 6 = 1873</a:t>
            </a:r>
          </a:p>
          <a:p>
            <a:r>
              <a:rPr lang="en-US" b="1" dirty="0">
                <a:solidFill>
                  <a:srgbClr val="FF0000"/>
                </a:solidFill>
              </a:rPr>
              <a:t>Meiji 7 = 1874</a:t>
            </a:r>
          </a:p>
          <a:p>
            <a:r>
              <a:rPr lang="en-US" b="1" dirty="0">
                <a:solidFill>
                  <a:srgbClr val="FF0000"/>
                </a:solidFill>
              </a:rPr>
              <a:t>Meiji 8 = 1875</a:t>
            </a:r>
          </a:p>
          <a:p>
            <a:r>
              <a:rPr lang="en-US" b="1" dirty="0">
                <a:solidFill>
                  <a:srgbClr val="FF0000"/>
                </a:solidFill>
              </a:rPr>
              <a:t>Meiji 9 = 1876</a:t>
            </a:r>
          </a:p>
          <a:p>
            <a:r>
              <a:rPr lang="en-US" b="1" dirty="0">
                <a:solidFill>
                  <a:srgbClr val="FF0000"/>
                </a:solidFill>
              </a:rPr>
              <a:t>Meiji 10 = 1877</a:t>
            </a:r>
          </a:p>
          <a:p>
            <a:r>
              <a:rPr lang="en-US" b="1" dirty="0">
                <a:solidFill>
                  <a:srgbClr val="FF0000"/>
                </a:solidFill>
              </a:rPr>
              <a:t>Meiji 11 = 1878</a:t>
            </a:r>
          </a:p>
          <a:p>
            <a:r>
              <a:rPr lang="en-US" b="1" dirty="0">
                <a:solidFill>
                  <a:srgbClr val="FF0000"/>
                </a:solidFill>
              </a:rPr>
              <a:t>Meiji 12 = 1879</a:t>
            </a:r>
          </a:p>
          <a:p>
            <a:r>
              <a:rPr lang="en-US" b="1" dirty="0">
                <a:solidFill>
                  <a:srgbClr val="FF0000"/>
                </a:solidFill>
              </a:rPr>
              <a:t>Meiji 13 = 1880</a:t>
            </a:r>
          </a:p>
          <a:p>
            <a:r>
              <a:rPr lang="en-US" b="1" dirty="0">
                <a:solidFill>
                  <a:srgbClr val="FF0000"/>
                </a:solidFill>
              </a:rPr>
              <a:t>Meiji 14 = 1881</a:t>
            </a:r>
          </a:p>
          <a:p>
            <a:r>
              <a:rPr lang="en-US" b="1" dirty="0">
                <a:solidFill>
                  <a:srgbClr val="FF0000"/>
                </a:solidFill>
              </a:rPr>
              <a:t>Meiji 15 = 1882</a:t>
            </a:r>
          </a:p>
          <a:p>
            <a:r>
              <a:rPr lang="en-US" b="1" dirty="0">
                <a:solidFill>
                  <a:srgbClr val="FF0000"/>
                </a:solidFill>
              </a:rPr>
              <a:t>Meiji 16 = 1883</a:t>
            </a:r>
          </a:p>
        </p:txBody>
      </p:sp>
      <p:sp>
        <p:nvSpPr>
          <p:cNvPr id="8" name="TextBox 7"/>
          <p:cNvSpPr txBox="1"/>
          <p:nvPr/>
        </p:nvSpPr>
        <p:spPr>
          <a:xfrm>
            <a:off x="4595616" y="1388535"/>
            <a:ext cx="2874212" cy="4801314"/>
          </a:xfrm>
          <a:prstGeom prst="rect">
            <a:avLst/>
          </a:prstGeom>
          <a:noFill/>
        </p:spPr>
        <p:txBody>
          <a:bodyPr wrap="square" rtlCol="0">
            <a:spAutoFit/>
          </a:bodyPr>
          <a:lstStyle/>
          <a:p>
            <a:r>
              <a:rPr lang="en-US" b="1" dirty="0">
                <a:solidFill>
                  <a:srgbClr val="FF0000"/>
                </a:solidFill>
              </a:rPr>
              <a:t>Meiji 17 = 1884</a:t>
            </a:r>
          </a:p>
          <a:p>
            <a:r>
              <a:rPr lang="en-US" b="1" dirty="0">
                <a:solidFill>
                  <a:srgbClr val="FF0000"/>
                </a:solidFill>
              </a:rPr>
              <a:t>Meiji 18 = 1885</a:t>
            </a:r>
          </a:p>
          <a:p>
            <a:r>
              <a:rPr lang="en-US" b="1" dirty="0">
                <a:solidFill>
                  <a:srgbClr val="FF0000"/>
                </a:solidFill>
              </a:rPr>
              <a:t>Meiji 19 = 1886</a:t>
            </a:r>
          </a:p>
          <a:p>
            <a:r>
              <a:rPr lang="en-US" b="1" dirty="0">
                <a:solidFill>
                  <a:srgbClr val="FF0000"/>
                </a:solidFill>
              </a:rPr>
              <a:t>Meiji 20 = 1887</a:t>
            </a:r>
          </a:p>
          <a:p>
            <a:r>
              <a:rPr lang="en-US" b="1" dirty="0">
                <a:solidFill>
                  <a:srgbClr val="FF0000"/>
                </a:solidFill>
              </a:rPr>
              <a:t>Meiji 21 = 1888</a:t>
            </a:r>
          </a:p>
          <a:p>
            <a:r>
              <a:rPr lang="en-US" b="1" dirty="0">
                <a:solidFill>
                  <a:srgbClr val="FF0000"/>
                </a:solidFill>
              </a:rPr>
              <a:t>Meiji 22 = 1889</a:t>
            </a:r>
          </a:p>
          <a:p>
            <a:r>
              <a:rPr lang="en-US" b="1" dirty="0">
                <a:solidFill>
                  <a:srgbClr val="FF0000"/>
                </a:solidFill>
              </a:rPr>
              <a:t>Meiji 23 = 1890</a:t>
            </a:r>
          </a:p>
          <a:p>
            <a:r>
              <a:rPr lang="en-US" b="1" dirty="0">
                <a:solidFill>
                  <a:srgbClr val="FF0000"/>
                </a:solidFill>
              </a:rPr>
              <a:t>Meiji 24 = 1891</a:t>
            </a:r>
          </a:p>
          <a:p>
            <a:r>
              <a:rPr lang="en-US" b="1" dirty="0">
                <a:solidFill>
                  <a:srgbClr val="FF0000"/>
                </a:solidFill>
              </a:rPr>
              <a:t>Meiji 25 = 1892</a:t>
            </a:r>
          </a:p>
          <a:p>
            <a:r>
              <a:rPr lang="en-US" b="1" dirty="0">
                <a:solidFill>
                  <a:srgbClr val="FF0000"/>
                </a:solidFill>
              </a:rPr>
              <a:t>Meiji 26 = 1893</a:t>
            </a:r>
          </a:p>
          <a:p>
            <a:r>
              <a:rPr lang="en-US" b="1" dirty="0">
                <a:solidFill>
                  <a:srgbClr val="FF0000"/>
                </a:solidFill>
              </a:rPr>
              <a:t>Meiji 27 = 1894</a:t>
            </a:r>
          </a:p>
          <a:p>
            <a:r>
              <a:rPr lang="en-US" b="1" dirty="0">
                <a:solidFill>
                  <a:srgbClr val="FF0000"/>
                </a:solidFill>
              </a:rPr>
              <a:t>Meiji 28 = 1895</a:t>
            </a:r>
          </a:p>
          <a:p>
            <a:r>
              <a:rPr lang="en-US" b="1" dirty="0">
                <a:solidFill>
                  <a:srgbClr val="FF0000"/>
                </a:solidFill>
              </a:rPr>
              <a:t>Meiji 29 = 1896</a:t>
            </a:r>
          </a:p>
          <a:p>
            <a:r>
              <a:rPr lang="en-US" b="1" dirty="0">
                <a:solidFill>
                  <a:srgbClr val="FF0000"/>
                </a:solidFill>
              </a:rPr>
              <a:t>Meiji 30 = 1897</a:t>
            </a:r>
          </a:p>
          <a:p>
            <a:r>
              <a:rPr lang="en-US" b="1" dirty="0">
                <a:solidFill>
                  <a:srgbClr val="FF0000"/>
                </a:solidFill>
              </a:rPr>
              <a:t>Meiji 31 = 1898</a:t>
            </a:r>
          </a:p>
          <a:p>
            <a:r>
              <a:rPr lang="en-US" b="1" dirty="0">
                <a:solidFill>
                  <a:srgbClr val="FF0000"/>
                </a:solidFill>
              </a:rPr>
              <a:t>Meiji 32 = 1899</a:t>
            </a:r>
          </a:p>
          <a:p>
            <a:endParaRPr lang="en-US" dirty="0"/>
          </a:p>
        </p:txBody>
      </p:sp>
      <p:sp>
        <p:nvSpPr>
          <p:cNvPr id="9" name="TextBox 8"/>
          <p:cNvSpPr txBox="1"/>
          <p:nvPr/>
        </p:nvSpPr>
        <p:spPr>
          <a:xfrm>
            <a:off x="8200190" y="1399818"/>
            <a:ext cx="2874212" cy="4247317"/>
          </a:xfrm>
          <a:prstGeom prst="rect">
            <a:avLst/>
          </a:prstGeom>
          <a:noFill/>
        </p:spPr>
        <p:txBody>
          <a:bodyPr wrap="square" rtlCol="0">
            <a:spAutoFit/>
          </a:bodyPr>
          <a:lstStyle/>
          <a:p>
            <a:r>
              <a:rPr lang="en-US" b="1" dirty="0">
                <a:solidFill>
                  <a:srgbClr val="FF0000"/>
                </a:solidFill>
              </a:rPr>
              <a:t>Meiji 33 = 1900</a:t>
            </a:r>
          </a:p>
          <a:p>
            <a:r>
              <a:rPr lang="en-US" b="1" dirty="0">
                <a:solidFill>
                  <a:srgbClr val="FF0000"/>
                </a:solidFill>
              </a:rPr>
              <a:t>Meiji 34 = 1901</a:t>
            </a:r>
          </a:p>
          <a:p>
            <a:r>
              <a:rPr lang="en-US" b="1" dirty="0">
                <a:solidFill>
                  <a:srgbClr val="FF0000"/>
                </a:solidFill>
              </a:rPr>
              <a:t>Meiji 35 = 1902</a:t>
            </a:r>
          </a:p>
          <a:p>
            <a:r>
              <a:rPr lang="en-US" b="1" dirty="0">
                <a:solidFill>
                  <a:srgbClr val="FF0000"/>
                </a:solidFill>
              </a:rPr>
              <a:t>Meiji 36 = 1903</a:t>
            </a:r>
          </a:p>
          <a:p>
            <a:r>
              <a:rPr lang="en-US" b="1" dirty="0">
                <a:solidFill>
                  <a:srgbClr val="FF0000"/>
                </a:solidFill>
              </a:rPr>
              <a:t>Meiji 37 = 1904</a:t>
            </a:r>
          </a:p>
          <a:p>
            <a:r>
              <a:rPr lang="en-US" b="1" dirty="0">
                <a:solidFill>
                  <a:srgbClr val="FF0000"/>
                </a:solidFill>
              </a:rPr>
              <a:t>Meiji 38 = 1905</a:t>
            </a:r>
          </a:p>
          <a:p>
            <a:r>
              <a:rPr lang="en-US" b="1" dirty="0">
                <a:solidFill>
                  <a:srgbClr val="FF0000"/>
                </a:solidFill>
              </a:rPr>
              <a:t>Meiji 39 = 1906</a:t>
            </a:r>
          </a:p>
          <a:p>
            <a:r>
              <a:rPr lang="en-US" b="1" dirty="0">
                <a:solidFill>
                  <a:srgbClr val="FF0000"/>
                </a:solidFill>
              </a:rPr>
              <a:t>Meiji 40 = 1907</a:t>
            </a:r>
          </a:p>
          <a:p>
            <a:r>
              <a:rPr lang="en-US" b="1" dirty="0">
                <a:solidFill>
                  <a:srgbClr val="FF0000"/>
                </a:solidFill>
              </a:rPr>
              <a:t>Meiji 41 = 1908</a:t>
            </a:r>
          </a:p>
          <a:p>
            <a:r>
              <a:rPr lang="en-US" b="1" dirty="0">
                <a:solidFill>
                  <a:srgbClr val="FF0000"/>
                </a:solidFill>
              </a:rPr>
              <a:t>Meiji 42 = 1909</a:t>
            </a:r>
          </a:p>
          <a:p>
            <a:r>
              <a:rPr lang="en-US" b="1" dirty="0">
                <a:solidFill>
                  <a:srgbClr val="FF0000"/>
                </a:solidFill>
              </a:rPr>
              <a:t>Meiji 43 = 1910</a:t>
            </a:r>
          </a:p>
          <a:p>
            <a:r>
              <a:rPr lang="en-US" b="1" dirty="0">
                <a:solidFill>
                  <a:srgbClr val="FF0000"/>
                </a:solidFill>
              </a:rPr>
              <a:t>Meiji 44 = 1911</a:t>
            </a:r>
          </a:p>
          <a:p>
            <a:r>
              <a:rPr lang="en-US" b="1" dirty="0">
                <a:solidFill>
                  <a:srgbClr val="FF0000"/>
                </a:solidFill>
              </a:rPr>
              <a:t>Meiji 45 = 1912.7.30</a:t>
            </a:r>
            <a:r>
              <a:rPr lang="en-US" dirty="0"/>
              <a:t>	</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056" y="5259361"/>
            <a:ext cx="3002125" cy="1195815"/>
          </a:xfrm>
          <a:prstGeom prst="rect">
            <a:avLst/>
          </a:prstGeom>
        </p:spPr>
      </p:pic>
    </p:spTree>
    <p:extLst>
      <p:ext uri="{BB962C8B-B14F-4D97-AF65-F5344CB8AC3E}">
        <p14:creationId xmlns:p14="http://schemas.microsoft.com/office/powerpoint/2010/main" val="343956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5378" y="2143125"/>
            <a:ext cx="10442222" cy="4359275"/>
          </a:xfrm>
        </p:spPr>
        <p:txBody>
          <a:bodyPr>
            <a:noAutofit/>
          </a:bodyPr>
          <a:lstStyle/>
          <a:p>
            <a:pPr algn="just">
              <a:lnSpc>
                <a:spcPct val="170000"/>
              </a:lnSpc>
              <a:spcBef>
                <a:spcPts val="0"/>
              </a:spcBef>
              <a:spcAft>
                <a:spcPts val="600"/>
              </a:spcAft>
            </a:pPr>
            <a:r>
              <a:rPr lang="en-US" b="1" dirty="0">
                <a:solidFill>
                  <a:srgbClr val="0070C0"/>
                </a:solidFill>
                <a:latin typeface="Arial" panose="020B0604020202020204" pitchFamily="34" charset="0"/>
                <a:cs typeface="Arial" panose="020B0604020202020204" pitchFamily="34" charset="0"/>
              </a:rPr>
              <a:t>Yoshihito</a:t>
            </a:r>
            <a:r>
              <a:rPr lang="en-US" b="1" baseline="30000"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(31 August 1879 – 25 December 1926), posthumously honored as Emperor </a:t>
            </a:r>
            <a:r>
              <a:rPr lang="en-US" b="1" dirty="0" err="1">
                <a:solidFill>
                  <a:srgbClr val="0070C0"/>
                </a:solidFill>
                <a:latin typeface="Arial" panose="020B0604020202020204" pitchFamily="34" charset="0"/>
                <a:cs typeface="Arial" panose="020B0604020202020204" pitchFamily="34" charset="0"/>
              </a:rPr>
              <a:t>Taishō</a:t>
            </a:r>
            <a:r>
              <a:rPr lang="en-US" b="1" dirty="0">
                <a:solidFill>
                  <a:srgbClr val="0070C0"/>
                </a:solidFill>
                <a:latin typeface="Arial" panose="020B0604020202020204" pitchFamily="34" charset="0"/>
                <a:cs typeface="Arial" panose="020B0604020202020204" pitchFamily="34" charset="0"/>
              </a:rPr>
              <a:t>, was the 123rd </a:t>
            </a:r>
            <a:r>
              <a:rPr lang="en-US" b="1" dirty="0">
                <a:solidFill>
                  <a:srgbClr val="0070C0"/>
                </a:solidFill>
                <a:latin typeface="Arial" panose="020B0604020202020204" pitchFamily="34" charset="0"/>
                <a:cs typeface="Arial" panose="020B0604020202020204" pitchFamily="34" charset="0"/>
                <a:hlinkClick r:id="rId2" tooltip="Emperor of Japan"/>
              </a:rPr>
              <a:t>emperor of Japan</a:t>
            </a:r>
            <a:r>
              <a:rPr lang="en-US" b="1" dirty="0">
                <a:solidFill>
                  <a:srgbClr val="0070C0"/>
                </a:solidFill>
                <a:latin typeface="Arial" panose="020B0604020202020204" pitchFamily="34" charset="0"/>
                <a:cs typeface="Arial" panose="020B0604020202020204" pitchFamily="34" charset="0"/>
              </a:rPr>
              <a:t> according to the traditional order of succession, reigning from 1912 until his death in 1926. His reign, known as the </a:t>
            </a:r>
            <a:r>
              <a:rPr lang="en-US" b="1" dirty="0" err="1">
                <a:solidFill>
                  <a:srgbClr val="0070C0"/>
                </a:solidFill>
                <a:latin typeface="Arial" panose="020B0604020202020204" pitchFamily="34" charset="0"/>
                <a:cs typeface="Arial" panose="020B0604020202020204" pitchFamily="34" charset="0"/>
                <a:hlinkClick r:id="rId3" tooltip="Taishō era"/>
              </a:rPr>
              <a:t>Taishō</a:t>
            </a:r>
            <a:r>
              <a:rPr lang="en-US" b="1" dirty="0">
                <a:solidFill>
                  <a:srgbClr val="0070C0"/>
                </a:solidFill>
                <a:latin typeface="Arial" panose="020B0604020202020204" pitchFamily="34" charset="0"/>
                <a:cs typeface="Arial" panose="020B0604020202020204" pitchFamily="34" charset="0"/>
                <a:hlinkClick r:id="rId3" tooltip="Taishō era"/>
              </a:rPr>
              <a:t> era</a:t>
            </a:r>
            <a:r>
              <a:rPr lang="en-US" b="1" dirty="0">
                <a:solidFill>
                  <a:srgbClr val="0070C0"/>
                </a:solidFill>
                <a:latin typeface="Arial" panose="020B0604020202020204" pitchFamily="34" charset="0"/>
                <a:cs typeface="Arial" panose="020B0604020202020204" pitchFamily="34" charset="0"/>
              </a:rPr>
              <a:t>, was characterized by a liberal and democratic shift in domestic political power, known as </a:t>
            </a:r>
            <a:r>
              <a:rPr lang="en-US" b="1" dirty="0" err="1">
                <a:solidFill>
                  <a:srgbClr val="0070C0"/>
                </a:solidFill>
                <a:latin typeface="Arial" panose="020B0604020202020204" pitchFamily="34" charset="0"/>
                <a:cs typeface="Arial" panose="020B0604020202020204" pitchFamily="34" charset="0"/>
                <a:hlinkClick r:id="rId4" tooltip="Taishō Democracy"/>
              </a:rPr>
              <a:t>Taishō</a:t>
            </a:r>
            <a:r>
              <a:rPr lang="en-US" b="1" dirty="0">
                <a:solidFill>
                  <a:srgbClr val="0070C0"/>
                </a:solidFill>
                <a:latin typeface="Arial" panose="020B0604020202020204" pitchFamily="34" charset="0"/>
                <a:cs typeface="Arial" panose="020B0604020202020204" pitchFamily="34" charset="0"/>
                <a:hlinkClick r:id="rId4" tooltip="Taishō Democracy"/>
              </a:rPr>
              <a:t> Democracy</a:t>
            </a:r>
            <a:r>
              <a:rPr lang="en-US" b="1" dirty="0">
                <a:solidFill>
                  <a:srgbClr val="0070C0"/>
                </a:solidFill>
                <a:latin typeface="Arial" panose="020B0604020202020204" pitchFamily="34" charset="0"/>
                <a:cs typeface="Arial" panose="020B0604020202020204" pitchFamily="34" charset="0"/>
              </a:rPr>
              <a:t>. Yoshihito also oversaw </a:t>
            </a:r>
            <a:r>
              <a:rPr lang="en-US" b="1" dirty="0">
                <a:solidFill>
                  <a:srgbClr val="0070C0"/>
                </a:solidFill>
                <a:latin typeface="Arial" panose="020B0604020202020204" pitchFamily="34" charset="0"/>
                <a:cs typeface="Arial" panose="020B0604020202020204" pitchFamily="34" charset="0"/>
                <a:hlinkClick r:id="rId5" tooltip="Japan during World War I"/>
              </a:rPr>
              <a:t>Japan's participation</a:t>
            </a:r>
            <a:r>
              <a:rPr lang="en-US" b="1" dirty="0">
                <a:solidFill>
                  <a:srgbClr val="0070C0"/>
                </a:solidFill>
                <a:latin typeface="Arial" panose="020B0604020202020204" pitchFamily="34" charset="0"/>
                <a:cs typeface="Arial" panose="020B0604020202020204" pitchFamily="34" charset="0"/>
              </a:rPr>
              <a:t> in the </a:t>
            </a:r>
            <a:r>
              <a:rPr lang="en-US" b="1" dirty="0">
                <a:solidFill>
                  <a:srgbClr val="0070C0"/>
                </a:solidFill>
                <a:latin typeface="Arial" panose="020B0604020202020204" pitchFamily="34" charset="0"/>
                <a:cs typeface="Arial" panose="020B0604020202020204" pitchFamily="34" charset="0"/>
                <a:hlinkClick r:id="rId6" tooltip="World War I"/>
              </a:rPr>
              <a:t>First World War</a:t>
            </a:r>
            <a:r>
              <a:rPr lang="en-US" b="1" dirty="0">
                <a:solidFill>
                  <a:srgbClr val="0070C0"/>
                </a:solidFill>
                <a:latin typeface="Arial" panose="020B0604020202020204" pitchFamily="34" charset="0"/>
                <a:cs typeface="Arial" panose="020B0604020202020204" pitchFamily="34" charset="0"/>
              </a:rPr>
              <a:t> from 1914 to 1918, the </a:t>
            </a:r>
            <a:r>
              <a:rPr lang="en-US" b="1" dirty="0">
                <a:solidFill>
                  <a:srgbClr val="0070C0"/>
                </a:solidFill>
                <a:latin typeface="Arial" panose="020B0604020202020204" pitchFamily="34" charset="0"/>
                <a:cs typeface="Arial" panose="020B0604020202020204" pitchFamily="34" charset="0"/>
                <a:hlinkClick r:id="rId7" tooltip="Spanish flu"/>
              </a:rPr>
              <a:t>Spanish flu pandemic</a:t>
            </a:r>
            <a:r>
              <a:rPr lang="en-US" b="1" dirty="0">
                <a:solidFill>
                  <a:srgbClr val="0070C0"/>
                </a:solidFill>
                <a:latin typeface="Arial" panose="020B0604020202020204" pitchFamily="34" charset="0"/>
                <a:cs typeface="Arial" panose="020B0604020202020204" pitchFamily="34" charset="0"/>
              </a:rPr>
              <a:t>, and the </a:t>
            </a:r>
            <a:r>
              <a:rPr lang="en-US" b="1" dirty="0">
                <a:solidFill>
                  <a:srgbClr val="0070C0"/>
                </a:solidFill>
                <a:latin typeface="Arial" panose="020B0604020202020204" pitchFamily="34" charset="0"/>
                <a:cs typeface="Arial" panose="020B0604020202020204" pitchFamily="34" charset="0"/>
                <a:hlinkClick r:id="rId8" tooltip="1923 Great Kantō earthquake"/>
              </a:rPr>
              <a:t>Great </a:t>
            </a:r>
            <a:r>
              <a:rPr lang="en-US" b="1" dirty="0" err="1">
                <a:solidFill>
                  <a:srgbClr val="0070C0"/>
                </a:solidFill>
                <a:latin typeface="Arial" panose="020B0604020202020204" pitchFamily="34" charset="0"/>
                <a:cs typeface="Arial" panose="020B0604020202020204" pitchFamily="34" charset="0"/>
                <a:hlinkClick r:id="rId8" tooltip="1923 Great Kantō earthquake"/>
              </a:rPr>
              <a:t>Kantō</a:t>
            </a:r>
            <a:r>
              <a:rPr lang="en-US" b="1" dirty="0">
                <a:solidFill>
                  <a:srgbClr val="0070C0"/>
                </a:solidFill>
                <a:latin typeface="Arial" panose="020B0604020202020204" pitchFamily="34" charset="0"/>
                <a:cs typeface="Arial" panose="020B0604020202020204" pitchFamily="34" charset="0"/>
                <a:hlinkClick r:id="rId8" tooltip="1923 Great Kantō earthquake"/>
              </a:rPr>
              <a:t> earthquake</a:t>
            </a:r>
            <a:r>
              <a:rPr lang="en-US" b="1" dirty="0">
                <a:solidFill>
                  <a:srgbClr val="0070C0"/>
                </a:solidFill>
                <a:latin typeface="Arial" panose="020B0604020202020204" pitchFamily="34" charset="0"/>
                <a:cs typeface="Arial" panose="020B0604020202020204" pitchFamily="34" charset="0"/>
              </a:rPr>
              <a:t> of 1923.</a:t>
            </a:r>
          </a:p>
        </p:txBody>
      </p:sp>
      <p:pic>
        <p:nvPicPr>
          <p:cNvPr id="2052" name="Picture 4" descr="https://upload.wikimedia.org/wikipedia/commons/thumb/5/5d/Emperor_Taish%C5%8D_%28cropped_2%29.jpg/100px-Emperor_Taish%C5%8D_%28cropped_2%2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5574" y="178594"/>
            <a:ext cx="1571625" cy="19645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20089" y="868471"/>
            <a:ext cx="4176889" cy="584775"/>
          </a:xfrm>
          <a:prstGeom prst="rect">
            <a:avLst/>
          </a:prstGeom>
        </p:spPr>
        <p:txBody>
          <a:bodyPr wrap="square">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Taisho 1912-1926</a:t>
            </a:r>
          </a:p>
        </p:txBody>
      </p:sp>
    </p:spTree>
    <p:extLst>
      <p:ext uri="{BB962C8B-B14F-4D97-AF65-F5344CB8AC3E}">
        <p14:creationId xmlns:p14="http://schemas.microsoft.com/office/powerpoint/2010/main" val="385737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67" y="435823"/>
            <a:ext cx="7936714" cy="1596177"/>
          </a:xfrm>
        </p:spPr>
        <p:txBody>
          <a:bodyPr/>
          <a:lstStyle/>
          <a:p>
            <a:r>
              <a:rPr lang="en-US" b="1" dirty="0" err="1">
                <a:solidFill>
                  <a:srgbClr val="0070C0"/>
                </a:solidFill>
              </a:rPr>
              <a:t>TasHio</a:t>
            </a:r>
            <a:r>
              <a:rPr lang="en-US" b="1" dirty="0">
                <a:solidFill>
                  <a:srgbClr val="0070C0"/>
                </a:solidFill>
              </a:rPr>
              <a:t> 1912 - 1926</a:t>
            </a:r>
          </a:p>
        </p:txBody>
      </p:sp>
      <p:sp>
        <p:nvSpPr>
          <p:cNvPr id="4" name="Content Placeholder 3"/>
          <p:cNvSpPr txBox="1">
            <a:spLocks noGrp="1"/>
          </p:cNvSpPr>
          <p:nvPr>
            <p:ph sz="quarter" idx="13"/>
          </p:nvPr>
        </p:nvSpPr>
        <p:spPr>
          <a:xfrm>
            <a:off x="1862666" y="1546578"/>
            <a:ext cx="3567289" cy="5107039"/>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Taisho 1 = 1912.7.30</a:t>
            </a:r>
          </a:p>
          <a:p>
            <a:r>
              <a:rPr lang="en-US" sz="2400" b="1" u="sng" dirty="0">
                <a:solidFill>
                  <a:schemeClr val="tx1">
                    <a:lumMod val="95000"/>
                    <a:lumOff val="5000"/>
                  </a:schemeClr>
                </a:solidFill>
                <a:latin typeface="Arial" panose="020B0604020202020204" pitchFamily="34" charset="0"/>
                <a:cs typeface="Arial" panose="020B0604020202020204" pitchFamily="34" charset="0"/>
              </a:rPr>
              <a:t>Taisho 2 = 1913</a:t>
            </a:r>
          </a:p>
          <a:p>
            <a:r>
              <a:rPr lang="en-US" sz="2400" b="1" dirty="0">
                <a:solidFill>
                  <a:srgbClr val="0070C0"/>
                </a:solidFill>
                <a:latin typeface="Arial" panose="020B0604020202020204" pitchFamily="34" charset="0"/>
                <a:cs typeface="Arial" panose="020B0604020202020204" pitchFamily="34" charset="0"/>
              </a:rPr>
              <a:t>Taisho 3 = 1914</a:t>
            </a:r>
          </a:p>
          <a:p>
            <a:r>
              <a:rPr lang="en-US" sz="2400" b="1" dirty="0">
                <a:solidFill>
                  <a:srgbClr val="0070C0"/>
                </a:solidFill>
                <a:latin typeface="Arial" panose="020B0604020202020204" pitchFamily="34" charset="0"/>
                <a:cs typeface="Arial" panose="020B0604020202020204" pitchFamily="34" charset="0"/>
              </a:rPr>
              <a:t>Taisho 4 = 1915</a:t>
            </a:r>
          </a:p>
          <a:p>
            <a:r>
              <a:rPr lang="en-US" sz="2400" b="1" dirty="0">
                <a:solidFill>
                  <a:srgbClr val="0070C0"/>
                </a:solidFill>
                <a:latin typeface="Arial" panose="020B0604020202020204" pitchFamily="34" charset="0"/>
                <a:cs typeface="Arial" panose="020B0604020202020204" pitchFamily="34" charset="0"/>
              </a:rPr>
              <a:t>Taisho 5 = 1916</a:t>
            </a:r>
          </a:p>
          <a:p>
            <a:r>
              <a:rPr lang="en-US" sz="2400" b="1" dirty="0">
                <a:solidFill>
                  <a:srgbClr val="0070C0"/>
                </a:solidFill>
                <a:latin typeface="Arial" panose="020B0604020202020204" pitchFamily="34" charset="0"/>
                <a:cs typeface="Arial" panose="020B0604020202020204" pitchFamily="34" charset="0"/>
              </a:rPr>
              <a:t>Taisho 6 = 1917</a:t>
            </a:r>
          </a:p>
          <a:p>
            <a:r>
              <a:rPr lang="en-US" sz="2400" b="1" dirty="0">
                <a:solidFill>
                  <a:srgbClr val="0070C0"/>
                </a:solidFill>
                <a:latin typeface="Arial" panose="020B0604020202020204" pitchFamily="34" charset="0"/>
                <a:cs typeface="Arial" panose="020B0604020202020204" pitchFamily="34" charset="0"/>
              </a:rPr>
              <a:t>Taisho 7 = 1918</a:t>
            </a:r>
          </a:p>
          <a:p>
            <a:r>
              <a:rPr lang="en-US" sz="2400" b="1" dirty="0">
                <a:solidFill>
                  <a:srgbClr val="0070C0"/>
                </a:solidFill>
                <a:latin typeface="Arial" panose="020B0604020202020204" pitchFamily="34" charset="0"/>
                <a:cs typeface="Arial" panose="020B0604020202020204" pitchFamily="34" charset="0"/>
              </a:rPr>
              <a:t>Taisho 8 = 1919</a:t>
            </a:r>
          </a:p>
          <a:p>
            <a:endParaRPr lang="en-US" sz="2400" b="1" dirty="0">
              <a:solidFill>
                <a:srgbClr val="0070C0"/>
              </a:solidFill>
              <a:latin typeface="Arial" panose="020B0604020202020204" pitchFamily="34" charset="0"/>
              <a:cs typeface="Arial" panose="020B0604020202020204" pitchFamily="34" charset="0"/>
            </a:endParaRPr>
          </a:p>
        </p:txBody>
      </p:sp>
      <p:sp>
        <p:nvSpPr>
          <p:cNvPr id="5" name="Content Placeholder 3"/>
          <p:cNvSpPr txBox="1">
            <a:spLocks/>
          </p:cNvSpPr>
          <p:nvPr/>
        </p:nvSpPr>
        <p:spPr>
          <a:xfrm>
            <a:off x="6372576" y="1546578"/>
            <a:ext cx="3855157" cy="446173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b="1" dirty="0">
                <a:solidFill>
                  <a:srgbClr val="0070C0"/>
                </a:solidFill>
                <a:latin typeface="Arial" panose="020B0604020202020204" pitchFamily="34" charset="0"/>
                <a:cs typeface="Arial" panose="020B0604020202020204" pitchFamily="34" charset="0"/>
              </a:rPr>
              <a:t>Taisho 9 = 1920</a:t>
            </a:r>
          </a:p>
          <a:p>
            <a:r>
              <a:rPr lang="en-US" sz="2400" b="1" dirty="0">
                <a:solidFill>
                  <a:srgbClr val="0070C0"/>
                </a:solidFill>
                <a:latin typeface="Arial" panose="020B0604020202020204" pitchFamily="34" charset="0"/>
                <a:cs typeface="Arial" panose="020B0604020202020204" pitchFamily="34" charset="0"/>
              </a:rPr>
              <a:t>Taisho 10 = 1921</a:t>
            </a:r>
          </a:p>
          <a:p>
            <a:r>
              <a:rPr lang="en-US" sz="2400" b="1" dirty="0">
                <a:solidFill>
                  <a:srgbClr val="0070C0"/>
                </a:solidFill>
                <a:latin typeface="Arial" panose="020B0604020202020204" pitchFamily="34" charset="0"/>
                <a:cs typeface="Arial" panose="020B0604020202020204" pitchFamily="34" charset="0"/>
              </a:rPr>
              <a:t>Taisho 11 = 1922</a:t>
            </a:r>
          </a:p>
          <a:p>
            <a:r>
              <a:rPr lang="en-US" sz="2400" b="1" dirty="0">
                <a:solidFill>
                  <a:srgbClr val="0070C0"/>
                </a:solidFill>
                <a:latin typeface="Arial" panose="020B0604020202020204" pitchFamily="34" charset="0"/>
                <a:cs typeface="Arial" panose="020B0604020202020204" pitchFamily="34" charset="0"/>
              </a:rPr>
              <a:t>Taisho 12 = 1923</a:t>
            </a:r>
          </a:p>
          <a:p>
            <a:r>
              <a:rPr lang="en-US" sz="2400" b="1" dirty="0">
                <a:solidFill>
                  <a:srgbClr val="0070C0"/>
                </a:solidFill>
                <a:latin typeface="Arial" panose="020B0604020202020204" pitchFamily="34" charset="0"/>
                <a:cs typeface="Arial" panose="020B0604020202020204" pitchFamily="34" charset="0"/>
              </a:rPr>
              <a:t>Taisho 13 = 1924</a:t>
            </a:r>
          </a:p>
          <a:p>
            <a:r>
              <a:rPr lang="en-US" sz="2400" b="1" dirty="0">
                <a:solidFill>
                  <a:srgbClr val="0070C0"/>
                </a:solidFill>
                <a:latin typeface="Arial" panose="020B0604020202020204" pitchFamily="34" charset="0"/>
                <a:cs typeface="Arial" panose="020B0604020202020204" pitchFamily="34" charset="0"/>
              </a:rPr>
              <a:t>Taisho 14 = 1925</a:t>
            </a:r>
          </a:p>
          <a:p>
            <a:r>
              <a:rPr lang="en-US" sz="2400" b="1" dirty="0">
                <a:solidFill>
                  <a:srgbClr val="0070C0"/>
                </a:solidFill>
                <a:latin typeface="Arial" panose="020B0604020202020204" pitchFamily="34" charset="0"/>
                <a:cs typeface="Arial" panose="020B0604020202020204" pitchFamily="34" charset="0"/>
              </a:rPr>
              <a:t>Taisho 15 =1926.12.25</a:t>
            </a:r>
          </a:p>
          <a:p>
            <a:endParaRPr lang="en-US" b="1"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891" y="5471121"/>
            <a:ext cx="2697263" cy="1074381"/>
          </a:xfrm>
          <a:prstGeom prst="rect">
            <a:avLst/>
          </a:prstGeom>
        </p:spPr>
      </p:pic>
    </p:spTree>
    <p:extLst>
      <p:ext uri="{BB962C8B-B14F-4D97-AF65-F5344CB8AC3E}">
        <p14:creationId xmlns:p14="http://schemas.microsoft.com/office/powerpoint/2010/main" val="140409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2367092"/>
            <a:ext cx="10363826" cy="3805108"/>
          </a:xfrm>
        </p:spPr>
        <p:txBody>
          <a:bodyPr>
            <a:normAutofit/>
          </a:bodyPr>
          <a:lstStyle/>
          <a:p>
            <a:pPr algn="just">
              <a:lnSpc>
                <a:spcPct val="150000"/>
              </a:lnSpc>
              <a:spcBef>
                <a:spcPts val="0"/>
              </a:spcBef>
              <a:spcAft>
                <a:spcPts val="600"/>
              </a:spcAft>
            </a:pPr>
            <a:r>
              <a:rPr lang="en-US" b="1" dirty="0">
                <a:solidFill>
                  <a:srgbClr val="00B050"/>
                </a:solidFill>
              </a:rPr>
              <a:t>Hirohito</a:t>
            </a:r>
            <a:r>
              <a:rPr lang="en-US" b="1" baseline="30000" dirty="0">
                <a:solidFill>
                  <a:srgbClr val="00B050"/>
                </a:solidFill>
              </a:rPr>
              <a:t> </a:t>
            </a:r>
            <a:r>
              <a:rPr lang="en-US" b="1" dirty="0">
                <a:solidFill>
                  <a:srgbClr val="00B050"/>
                </a:solidFill>
              </a:rPr>
              <a:t>(29 April 1901 – 7 January 1989), </a:t>
            </a:r>
            <a:r>
              <a:rPr lang="en-US" b="1" dirty="0">
                <a:solidFill>
                  <a:srgbClr val="00B050"/>
                </a:solidFill>
                <a:hlinkClick r:id="rId2" tooltip="Posthumous name"/>
              </a:rPr>
              <a:t>posthumously</a:t>
            </a:r>
            <a:r>
              <a:rPr lang="en-US" b="1" dirty="0">
                <a:solidFill>
                  <a:srgbClr val="00B050"/>
                </a:solidFill>
              </a:rPr>
              <a:t> honored as Emperor </a:t>
            </a:r>
            <a:r>
              <a:rPr lang="en-US" b="1" dirty="0" err="1">
                <a:solidFill>
                  <a:srgbClr val="00B050"/>
                </a:solidFill>
              </a:rPr>
              <a:t>Shōwa</a:t>
            </a:r>
            <a:r>
              <a:rPr lang="en-US" b="1" dirty="0">
                <a:solidFill>
                  <a:srgbClr val="00B050"/>
                </a:solidFill>
              </a:rPr>
              <a:t>,</a:t>
            </a:r>
            <a:r>
              <a:rPr lang="en-US" b="1" baseline="30000" dirty="0">
                <a:solidFill>
                  <a:srgbClr val="00B050"/>
                </a:solidFill>
              </a:rPr>
              <a:t> </a:t>
            </a:r>
            <a:r>
              <a:rPr lang="en-US" b="1" dirty="0">
                <a:solidFill>
                  <a:srgbClr val="00B050"/>
                </a:solidFill>
              </a:rPr>
              <a:t>was the 124th </a:t>
            </a:r>
            <a:r>
              <a:rPr lang="en-US" b="1" dirty="0">
                <a:solidFill>
                  <a:srgbClr val="00B050"/>
                </a:solidFill>
                <a:hlinkClick r:id="rId3" tooltip="Emperor of Japan"/>
              </a:rPr>
              <a:t>emperor of Japan</a:t>
            </a:r>
            <a:r>
              <a:rPr lang="en-US" b="1" dirty="0">
                <a:solidFill>
                  <a:srgbClr val="00B050"/>
                </a:solidFill>
              </a:rPr>
              <a:t> according to the traditional order of succession, from 25 December 1926 until </a:t>
            </a:r>
            <a:r>
              <a:rPr lang="en-US" b="1" dirty="0">
                <a:solidFill>
                  <a:srgbClr val="00B050"/>
                </a:solidFill>
                <a:hlinkClick r:id="rId4" tooltip="Death and state funeral of Hirohito"/>
              </a:rPr>
              <a:t>his death</a:t>
            </a:r>
            <a:r>
              <a:rPr lang="en-US" b="1" dirty="0">
                <a:solidFill>
                  <a:srgbClr val="00B050"/>
                </a:solidFill>
              </a:rPr>
              <a:t> in 1989. He remains Japan's longest-reigning emperor as well as one of the world's </a:t>
            </a:r>
            <a:r>
              <a:rPr lang="en-US" b="1" dirty="0">
                <a:solidFill>
                  <a:srgbClr val="00B050"/>
                </a:solidFill>
                <a:hlinkClick r:id="rId5" tooltip="Longest-reigning monarchs"/>
              </a:rPr>
              <a:t>longest-reigning monarchs</a:t>
            </a:r>
            <a:r>
              <a:rPr lang="en-US" b="1" dirty="0">
                <a:solidFill>
                  <a:srgbClr val="00B050"/>
                </a:solidFill>
              </a:rPr>
              <a:t>. As emperor during the </a:t>
            </a:r>
            <a:r>
              <a:rPr lang="en-US" b="1" dirty="0" err="1">
                <a:solidFill>
                  <a:srgbClr val="00B050"/>
                </a:solidFill>
                <a:hlinkClick r:id="rId6" tooltip="Shōwa era"/>
              </a:rPr>
              <a:t>Shōwa</a:t>
            </a:r>
            <a:r>
              <a:rPr lang="en-US" b="1" dirty="0">
                <a:solidFill>
                  <a:srgbClr val="00B050"/>
                </a:solidFill>
                <a:hlinkClick r:id="rId6" tooltip="Shōwa era"/>
              </a:rPr>
              <a:t> era</a:t>
            </a:r>
            <a:r>
              <a:rPr lang="en-US" b="1" dirty="0">
                <a:solidFill>
                  <a:srgbClr val="00B050"/>
                </a:solidFill>
              </a:rPr>
              <a:t>, Hirohito oversaw the rise of </a:t>
            </a:r>
            <a:r>
              <a:rPr lang="en-US" b="1" dirty="0">
                <a:solidFill>
                  <a:srgbClr val="00B050"/>
                </a:solidFill>
                <a:hlinkClick r:id="rId7" tooltip="Japanese militarism"/>
              </a:rPr>
              <a:t>Japanese militarism</a:t>
            </a:r>
            <a:r>
              <a:rPr lang="en-US" b="1" dirty="0">
                <a:solidFill>
                  <a:srgbClr val="00B050"/>
                </a:solidFill>
              </a:rPr>
              <a:t>, </a:t>
            </a:r>
            <a:r>
              <a:rPr lang="en-US" b="1" dirty="0">
                <a:solidFill>
                  <a:srgbClr val="00B050"/>
                </a:solidFill>
                <a:hlinkClick r:id="rId8" tooltip="List of territories acquired by the Empire of Japan"/>
              </a:rPr>
              <a:t>Japan's expansionism in Asia</a:t>
            </a:r>
            <a:r>
              <a:rPr lang="en-US" b="1" dirty="0">
                <a:solidFill>
                  <a:srgbClr val="00B050"/>
                </a:solidFill>
              </a:rPr>
              <a:t>, the outbreak of the </a:t>
            </a:r>
            <a:r>
              <a:rPr lang="en-US" b="1" dirty="0">
                <a:solidFill>
                  <a:srgbClr val="00B050"/>
                </a:solidFill>
                <a:hlinkClick r:id="rId9" tooltip="Second Sino-Japanese War"/>
              </a:rPr>
              <a:t>Second Sino-Japanese War</a:t>
            </a:r>
            <a:r>
              <a:rPr lang="en-US" b="1" dirty="0">
                <a:solidFill>
                  <a:srgbClr val="00B050"/>
                </a:solidFill>
              </a:rPr>
              <a:t> and </a:t>
            </a:r>
            <a:r>
              <a:rPr lang="en-US" b="1" dirty="0">
                <a:solidFill>
                  <a:srgbClr val="00B050"/>
                </a:solidFill>
                <a:hlinkClick r:id="rId10" tooltip="World War II"/>
              </a:rPr>
              <a:t>World War II</a:t>
            </a:r>
            <a:r>
              <a:rPr lang="en-US" b="1" dirty="0">
                <a:solidFill>
                  <a:srgbClr val="00B050"/>
                </a:solidFill>
              </a:rPr>
              <a:t>, and the postwar </a:t>
            </a:r>
            <a:r>
              <a:rPr lang="en-US" b="1" dirty="0">
                <a:solidFill>
                  <a:srgbClr val="00B050"/>
                </a:solidFill>
                <a:hlinkClick r:id="rId11" tooltip="Japanese economic miracle"/>
              </a:rPr>
              <a:t>Japanese economic miracle</a:t>
            </a:r>
            <a:r>
              <a:rPr lang="en-US" b="1" dirty="0">
                <a:solidFill>
                  <a:srgbClr val="00B050"/>
                </a:solidFill>
              </a:rPr>
              <a:t>.</a:t>
            </a:r>
          </a:p>
        </p:txBody>
      </p:sp>
      <p:pic>
        <p:nvPicPr>
          <p:cNvPr id="8" name="Picture 4" descr="https://upload.wikimedia.org/wikipedia/commons/thumb/0/00/Hirohito_in_dress_uniform_%28cropped_2%29.jpg/120px-Hirohito_in_dress_uniform_%28cropped_2%29.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8820" y="581907"/>
            <a:ext cx="1143000" cy="1447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46169" y="1013419"/>
            <a:ext cx="3576620" cy="584775"/>
          </a:xfrm>
          <a:prstGeom prst="rect">
            <a:avLst/>
          </a:prstGeom>
        </p:spPr>
        <p:txBody>
          <a:bodyPr wrap="none">
            <a:spAutoFit/>
          </a:bodyPr>
          <a:lstStyle/>
          <a:p>
            <a:r>
              <a:rPr lang="en-US" sz="3200" b="1" dirty="0" err="1">
                <a:solidFill>
                  <a:srgbClr val="00B050"/>
                </a:solidFill>
                <a:latin typeface="Arial" panose="020B0604020202020204" pitchFamily="34" charset="0"/>
              </a:rPr>
              <a:t>Shōwa</a:t>
            </a:r>
            <a:r>
              <a:rPr lang="en-US" sz="3200" b="1" dirty="0">
                <a:solidFill>
                  <a:srgbClr val="00B050"/>
                </a:solidFill>
                <a:latin typeface="Arial" panose="020B0604020202020204" pitchFamily="34" charset="0"/>
              </a:rPr>
              <a:t> 1926-1989</a:t>
            </a:r>
            <a:endParaRPr lang="en-US" sz="3200" dirty="0">
              <a:solidFill>
                <a:srgbClr val="00B050"/>
              </a:solidFill>
            </a:endParaRPr>
          </a:p>
        </p:txBody>
      </p:sp>
    </p:spTree>
    <p:extLst>
      <p:ext uri="{BB962C8B-B14F-4D97-AF65-F5344CB8AC3E}">
        <p14:creationId xmlns:p14="http://schemas.microsoft.com/office/powerpoint/2010/main" val="265390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9315B-7CBE-4456-0283-5D80EAC03515}"/>
            </a:ext>
          </a:extLst>
        </p:cNvPr>
        <p:cNvGrpSpPr/>
        <p:nvPr/>
      </p:nvGrpSpPr>
      <p:grpSpPr>
        <a:xfrm>
          <a:off x="0" y="0"/>
          <a:ext cx="0" cy="0"/>
          <a:chOff x="0" y="0"/>
          <a:chExt cx="0" cy="0"/>
        </a:xfrm>
      </p:grpSpPr>
      <p:sp>
        <p:nvSpPr>
          <p:cNvPr id="4" name="Text Box 2">
            <a:extLst>
              <a:ext uri="{FF2B5EF4-FFF2-40B4-BE49-F238E27FC236}">
                <a16:creationId xmlns:a16="http://schemas.microsoft.com/office/drawing/2014/main" id="{1C89F54B-E5FD-182E-86B3-F3D1C3E44AA3}"/>
              </a:ext>
            </a:extLst>
          </p:cNvPr>
          <p:cNvSpPr txBox="1">
            <a:spLocks noChangeArrowheads="1"/>
          </p:cNvSpPr>
          <p:nvPr/>
        </p:nvSpPr>
        <p:spPr bwMode="auto">
          <a:xfrm>
            <a:off x="5735608" y="1952570"/>
            <a:ext cx="4810477" cy="116095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buNone/>
            </a:pPr>
            <a:r>
              <a:rPr lang="en-US" sz="2200" b="1" dirty="0">
                <a:effectLst/>
                <a:latin typeface="Arial" panose="020B0604020202020204" pitchFamily="34" charset="0"/>
                <a:ea typeface="Calibri" panose="020F0502020204030204" pitchFamily="34" charset="0"/>
                <a:cs typeface="Times New Roman" panose="02020603050405020304" pitchFamily="18" charset="0"/>
              </a:rPr>
              <a:t>Presentation by Richard Spinelli on Japan Post's Cancellation, Rochester Philatelic Society, 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1">
            <a:extLst>
              <a:ext uri="{FF2B5EF4-FFF2-40B4-BE49-F238E27FC236}">
                <a16:creationId xmlns:a16="http://schemas.microsoft.com/office/drawing/2014/main" id="{EC34153E-9F79-3DF9-5D0F-42CE1383AA03}"/>
              </a:ext>
            </a:extLst>
          </p:cNvPr>
          <p:cNvSpPr txBox="1"/>
          <p:nvPr/>
        </p:nvSpPr>
        <p:spPr>
          <a:xfrm>
            <a:off x="5855896" y="3429000"/>
            <a:ext cx="4569900" cy="147643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Aft>
                <a:spcPts val="8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Richādo</a:t>
            </a:r>
            <a:r>
              <a:rPr lang="en-US" sz="2200" b="1" dirty="0">
                <a:effectLst/>
                <a:latin typeface="Arial" panose="020B0604020202020204" pitchFamily="34" charset="0"/>
                <a:ea typeface="Calibri" panose="020F0502020204030204" pitchFamily="34" charset="0"/>
                <a:cs typeface="Times New Roman" panose="02020603050405020304" pitchFamily="18" charset="0"/>
              </a:rPr>
              <a:t> supine Ri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ni</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yoru</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nippon'yūbin</a:t>
            </a:r>
            <a:r>
              <a:rPr lang="en-US" sz="2200" b="1" dirty="0">
                <a:effectLst/>
                <a:latin typeface="Arial" panose="020B0604020202020204" pitchFamily="34" charset="0"/>
                <a:ea typeface="Calibri" panose="020F0502020204030204" pitchFamily="34" charset="0"/>
                <a:cs typeface="Times New Roman" panose="02020603050405020304" pitchFamily="18" charset="0"/>
              </a:rPr>
              <a:t> no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kyanseru</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ni</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kansuru</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purezentēshon</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rochesutā</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kitte</a:t>
            </a:r>
            <a:r>
              <a:rPr lang="en-US" sz="2200" b="1" dirty="0">
                <a:effectLst/>
                <a:latin typeface="Arial" panose="020B0604020202020204" pitchFamily="34" charset="0"/>
                <a:ea typeface="Calibri" panose="020F0502020204030204" pitchFamily="34" charset="0"/>
                <a:cs typeface="Times New Roman" panose="02020603050405020304" pitchFamily="18" charset="0"/>
              </a:rPr>
              <a:t> </a:t>
            </a:r>
            <a:r>
              <a:rPr lang="en-US" sz="2200" b="1" dirty="0" err="1">
                <a:effectLst/>
                <a:latin typeface="Arial" panose="020B0604020202020204" pitchFamily="34" charset="0"/>
                <a:ea typeface="Calibri" panose="020F0502020204030204" pitchFamily="34" charset="0"/>
                <a:cs typeface="Times New Roman" panose="02020603050405020304" pitchFamily="18" charset="0"/>
              </a:rPr>
              <a:t>kyōkai</a:t>
            </a:r>
            <a:r>
              <a:rPr lang="en-US" sz="2200" b="1" dirty="0">
                <a:effectLst/>
                <a:latin typeface="Arial" panose="020B0604020202020204" pitchFamily="34" charset="0"/>
                <a:ea typeface="Calibri" panose="020F0502020204030204" pitchFamily="34" charset="0"/>
                <a:cs typeface="Times New Roman" panose="02020603050405020304" pitchFamily="18" charset="0"/>
              </a:rPr>
              <a:t> 2025-nen.</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2">
            <a:extLst>
              <a:ext uri="{FF2B5EF4-FFF2-40B4-BE49-F238E27FC236}">
                <a16:creationId xmlns:a16="http://schemas.microsoft.com/office/drawing/2014/main" id="{A7405E1F-4156-8F44-E56A-032567ADC544}"/>
              </a:ext>
            </a:extLst>
          </p:cNvPr>
          <p:cNvSpPr txBox="1">
            <a:spLocks noChangeArrowheads="1"/>
          </p:cNvSpPr>
          <p:nvPr/>
        </p:nvSpPr>
        <p:spPr bwMode="auto">
          <a:xfrm>
            <a:off x="1766203" y="1952570"/>
            <a:ext cx="3474013" cy="2952860"/>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Aft>
                <a:spcPts val="800"/>
              </a:spcAft>
              <a:buNone/>
            </a:pPr>
            <a:r>
              <a:rPr lang="ja-JP" altLang="en-US" sz="2400" b="1" dirty="0">
                <a:effectLst/>
                <a:latin typeface="Calibri" panose="020F0502020204030204" pitchFamily="34" charset="0"/>
                <a:ea typeface="Calibri" panose="020F0502020204030204" pitchFamily="34" charset="0"/>
                <a:cs typeface="Times New Roman" panose="02020603050405020304" pitchFamily="18" charset="0"/>
              </a:rPr>
              <a:t>リチャード・スピネ</a:t>
            </a:r>
          </a:p>
          <a:p>
            <a:pPr marL="0" marR="0" algn="ctr">
              <a:lnSpc>
                <a:spcPct val="107000"/>
              </a:lnSpc>
              <a:spcAft>
                <a:spcPts val="800"/>
              </a:spcAft>
              <a:buNone/>
            </a:pPr>
            <a:r>
              <a:rPr lang="ja-JP" altLang="en-US" sz="2400" b="1" dirty="0">
                <a:effectLst/>
                <a:latin typeface="Calibri" panose="020F0502020204030204" pitchFamily="34" charset="0"/>
                <a:ea typeface="Calibri" panose="020F0502020204030204" pitchFamily="34" charset="0"/>
                <a:cs typeface="Times New Roman" panose="02020603050405020304" pitchFamily="18" charset="0"/>
              </a:rPr>
              <a:t>リによる日本郵便の</a:t>
            </a:r>
          </a:p>
          <a:p>
            <a:pPr marL="0" marR="0" algn="ctr">
              <a:lnSpc>
                <a:spcPct val="107000"/>
              </a:lnSpc>
              <a:spcAft>
                <a:spcPts val="800"/>
              </a:spcAft>
              <a:buNone/>
            </a:pPr>
            <a:r>
              <a:rPr lang="ja-JP" altLang="en-US" sz="2400" b="1" dirty="0">
                <a:effectLst/>
                <a:latin typeface="Calibri" panose="020F0502020204030204" pitchFamily="34" charset="0"/>
                <a:ea typeface="Calibri" panose="020F0502020204030204" pitchFamily="34" charset="0"/>
                <a:cs typeface="Times New Roman" panose="02020603050405020304" pitchFamily="18" charset="0"/>
              </a:rPr>
              <a:t>キャンセルに関する</a:t>
            </a:r>
          </a:p>
          <a:p>
            <a:pPr marL="0" marR="0" algn="ctr">
              <a:lnSpc>
                <a:spcPct val="107000"/>
              </a:lnSpc>
              <a:spcAft>
                <a:spcPts val="800"/>
              </a:spcAft>
              <a:buNone/>
            </a:pPr>
            <a:r>
              <a:rPr lang="ja-JP" altLang="en-US" sz="2400" b="1" dirty="0">
                <a:effectLst/>
                <a:latin typeface="Calibri" panose="020F0502020204030204" pitchFamily="34" charset="0"/>
                <a:ea typeface="Calibri" panose="020F0502020204030204" pitchFamily="34" charset="0"/>
                <a:cs typeface="Times New Roman" panose="02020603050405020304" pitchFamily="18" charset="0"/>
              </a:rPr>
              <a:t>プレゼンテーション、</a:t>
            </a:r>
          </a:p>
          <a:p>
            <a:pPr marL="0" marR="0" algn="ctr">
              <a:lnSpc>
                <a:spcPct val="107000"/>
              </a:lnSpc>
              <a:spcAft>
                <a:spcPts val="800"/>
              </a:spcAft>
              <a:buNone/>
            </a:pPr>
            <a:r>
              <a:rPr lang="ja-JP" altLang="en-US" sz="2400" b="1" dirty="0">
                <a:effectLst/>
                <a:latin typeface="Calibri" panose="020F0502020204030204" pitchFamily="34" charset="0"/>
                <a:ea typeface="Calibri" panose="020F0502020204030204" pitchFamily="34" charset="0"/>
                <a:cs typeface="Times New Roman" panose="02020603050405020304" pitchFamily="18" charset="0"/>
              </a:rPr>
              <a:t>ロチェスター切手協会</a:t>
            </a:r>
          </a:p>
          <a:p>
            <a:pPr marL="0" marR="0" algn="ctr">
              <a:lnSpc>
                <a:spcPct val="107000"/>
              </a:lnSpc>
              <a:spcAft>
                <a:spcPts val="800"/>
              </a:spcAft>
              <a:buNone/>
            </a:pPr>
            <a:r>
              <a:rPr lang="en-US" altLang="ja-JP" sz="2400" b="1" dirty="0">
                <a:effectLst/>
                <a:latin typeface="Calibri" panose="020F0502020204030204" pitchFamily="34" charset="0"/>
                <a:ea typeface="Calibri" panose="020F0502020204030204" pitchFamily="34" charset="0"/>
                <a:cs typeface="Times New Roman" panose="02020603050405020304" pitchFamily="18" charset="0"/>
              </a:rPr>
              <a:t>2025</a:t>
            </a:r>
            <a:r>
              <a:rPr lang="ja-JP" altLang="en-US" sz="2400" b="1" dirty="0">
                <a:effectLst/>
                <a:latin typeface="Calibri" panose="020F0502020204030204" pitchFamily="34" charset="0"/>
                <a:ea typeface="Calibri" panose="020F0502020204030204" pitchFamily="34" charset="0"/>
                <a:cs typeface="Times New Roman" panose="02020603050405020304" pitchFamily="18" charset="0"/>
              </a:rPr>
              <a:t>年</a:t>
            </a:r>
            <a:r>
              <a:rPr lang="en-US" altLang="ja-JP" sz="2400" b="1"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5204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31" y="-203200"/>
            <a:ext cx="10364451" cy="1162755"/>
          </a:xfrm>
        </p:spPr>
        <p:txBody>
          <a:bodyPr>
            <a:normAutofit/>
          </a:bodyPr>
          <a:lstStyle/>
          <a:p>
            <a:r>
              <a:rPr lang="en-US" dirty="0">
                <a:solidFill>
                  <a:srgbClr val="00B050"/>
                </a:solidFill>
              </a:rPr>
              <a:t>Showa 1926-1989</a:t>
            </a:r>
          </a:p>
        </p:txBody>
      </p:sp>
      <p:sp>
        <p:nvSpPr>
          <p:cNvPr id="4" name="Content Placeholder 3"/>
          <p:cNvSpPr txBox="1">
            <a:spLocks noGrp="1"/>
          </p:cNvSpPr>
          <p:nvPr>
            <p:ph sz="quarter" idx="13"/>
          </p:nvPr>
        </p:nvSpPr>
        <p:spPr>
          <a:xfrm>
            <a:off x="942731" y="810191"/>
            <a:ext cx="3088138" cy="5909310"/>
          </a:xfrm>
          <a:prstGeom prst="rect">
            <a:avLst/>
          </a:prstGeom>
          <a:noFill/>
        </p:spPr>
        <p:txBody>
          <a:bodyPr wrap="square" rtlCol="0">
            <a:spAutoFit/>
          </a:bodyPr>
          <a:lstStyle/>
          <a:p>
            <a:pPr marL="0">
              <a:lnSpc>
                <a:spcPct val="100000"/>
              </a:lnSpc>
              <a:spcBef>
                <a:spcPts val="0"/>
              </a:spcBef>
            </a:pPr>
            <a:r>
              <a:rPr lang="en-US" sz="1800" b="1" dirty="0">
                <a:solidFill>
                  <a:srgbClr val="00B050"/>
                </a:solidFill>
              </a:rPr>
              <a:t>Showa 1 = 1926.12.25</a:t>
            </a:r>
          </a:p>
          <a:p>
            <a:pPr marL="0">
              <a:lnSpc>
                <a:spcPct val="100000"/>
              </a:lnSpc>
              <a:spcBef>
                <a:spcPts val="0"/>
              </a:spcBef>
            </a:pPr>
            <a:r>
              <a:rPr lang="en-US" sz="1800" b="1" u="sng" dirty="0">
                <a:solidFill>
                  <a:schemeClr val="tx1">
                    <a:lumMod val="95000"/>
                    <a:lumOff val="5000"/>
                  </a:schemeClr>
                </a:solidFill>
              </a:rPr>
              <a:t>Showa 2 = 1927</a:t>
            </a:r>
          </a:p>
          <a:p>
            <a:pPr marL="0">
              <a:lnSpc>
                <a:spcPct val="100000"/>
              </a:lnSpc>
              <a:spcBef>
                <a:spcPts val="0"/>
              </a:spcBef>
            </a:pPr>
            <a:r>
              <a:rPr lang="en-US" sz="1800" b="1" dirty="0">
                <a:solidFill>
                  <a:srgbClr val="00B050"/>
                </a:solidFill>
              </a:rPr>
              <a:t>Showa 3 = 1928</a:t>
            </a:r>
          </a:p>
          <a:p>
            <a:pPr marL="0">
              <a:lnSpc>
                <a:spcPct val="100000"/>
              </a:lnSpc>
              <a:spcBef>
                <a:spcPts val="0"/>
              </a:spcBef>
            </a:pPr>
            <a:r>
              <a:rPr lang="en-US" sz="1800" b="1" dirty="0">
                <a:solidFill>
                  <a:srgbClr val="00B050"/>
                </a:solidFill>
              </a:rPr>
              <a:t>Showa 4 = 1929</a:t>
            </a:r>
          </a:p>
          <a:p>
            <a:pPr marL="0">
              <a:lnSpc>
                <a:spcPct val="100000"/>
              </a:lnSpc>
              <a:spcBef>
                <a:spcPts val="0"/>
              </a:spcBef>
            </a:pPr>
            <a:r>
              <a:rPr lang="en-US" sz="1800" b="1" dirty="0">
                <a:solidFill>
                  <a:srgbClr val="00B050"/>
                </a:solidFill>
              </a:rPr>
              <a:t>Showa 5 = 1930</a:t>
            </a:r>
          </a:p>
          <a:p>
            <a:pPr marL="0">
              <a:lnSpc>
                <a:spcPct val="100000"/>
              </a:lnSpc>
              <a:spcBef>
                <a:spcPts val="0"/>
              </a:spcBef>
            </a:pPr>
            <a:r>
              <a:rPr lang="en-US" sz="1800" b="1" dirty="0">
                <a:solidFill>
                  <a:srgbClr val="00B050"/>
                </a:solidFill>
              </a:rPr>
              <a:t>Showa 6 = 1931</a:t>
            </a:r>
          </a:p>
          <a:p>
            <a:pPr marL="0">
              <a:lnSpc>
                <a:spcPct val="100000"/>
              </a:lnSpc>
              <a:spcBef>
                <a:spcPts val="0"/>
              </a:spcBef>
            </a:pPr>
            <a:r>
              <a:rPr lang="en-US" sz="1800" b="1" dirty="0">
                <a:solidFill>
                  <a:srgbClr val="00B050"/>
                </a:solidFill>
              </a:rPr>
              <a:t>Showa 7 = 1932</a:t>
            </a:r>
          </a:p>
          <a:p>
            <a:pPr marL="0">
              <a:lnSpc>
                <a:spcPct val="100000"/>
              </a:lnSpc>
              <a:spcBef>
                <a:spcPts val="0"/>
              </a:spcBef>
            </a:pPr>
            <a:r>
              <a:rPr lang="en-US" sz="1800" b="1" dirty="0">
                <a:solidFill>
                  <a:srgbClr val="00B050"/>
                </a:solidFill>
              </a:rPr>
              <a:t>Showa 8 = 1933</a:t>
            </a:r>
          </a:p>
          <a:p>
            <a:pPr marL="0">
              <a:lnSpc>
                <a:spcPct val="100000"/>
              </a:lnSpc>
              <a:spcBef>
                <a:spcPts val="0"/>
              </a:spcBef>
            </a:pPr>
            <a:r>
              <a:rPr lang="en-US" sz="1800" b="1" dirty="0">
                <a:solidFill>
                  <a:srgbClr val="00B050"/>
                </a:solidFill>
              </a:rPr>
              <a:t>Showa 9 = 1934</a:t>
            </a:r>
          </a:p>
          <a:p>
            <a:pPr marL="0">
              <a:lnSpc>
                <a:spcPct val="100000"/>
              </a:lnSpc>
              <a:spcBef>
                <a:spcPts val="0"/>
              </a:spcBef>
            </a:pPr>
            <a:r>
              <a:rPr lang="en-US" sz="1800" b="1" dirty="0">
                <a:solidFill>
                  <a:srgbClr val="00B050"/>
                </a:solidFill>
              </a:rPr>
              <a:t>Showa 10 = 1935</a:t>
            </a:r>
          </a:p>
          <a:p>
            <a:pPr marL="0">
              <a:lnSpc>
                <a:spcPct val="100000"/>
              </a:lnSpc>
              <a:spcBef>
                <a:spcPts val="0"/>
              </a:spcBef>
            </a:pPr>
            <a:r>
              <a:rPr lang="en-US" sz="1800" b="1" dirty="0">
                <a:solidFill>
                  <a:srgbClr val="00B050"/>
                </a:solidFill>
              </a:rPr>
              <a:t>Showa 11 = 1936</a:t>
            </a:r>
          </a:p>
          <a:p>
            <a:pPr marL="0">
              <a:lnSpc>
                <a:spcPct val="100000"/>
              </a:lnSpc>
              <a:spcBef>
                <a:spcPts val="0"/>
              </a:spcBef>
            </a:pPr>
            <a:r>
              <a:rPr lang="en-US" sz="1800" b="1" dirty="0">
                <a:solidFill>
                  <a:srgbClr val="00B050"/>
                </a:solidFill>
              </a:rPr>
              <a:t>Showa 12 = 1937</a:t>
            </a:r>
          </a:p>
          <a:p>
            <a:pPr marL="0">
              <a:lnSpc>
                <a:spcPct val="100000"/>
              </a:lnSpc>
              <a:spcBef>
                <a:spcPts val="0"/>
              </a:spcBef>
            </a:pPr>
            <a:r>
              <a:rPr lang="en-US" sz="1800" b="1" dirty="0">
                <a:solidFill>
                  <a:srgbClr val="00B050"/>
                </a:solidFill>
              </a:rPr>
              <a:t>Showa 13 = 1938</a:t>
            </a:r>
          </a:p>
          <a:p>
            <a:pPr marL="0">
              <a:lnSpc>
                <a:spcPct val="100000"/>
              </a:lnSpc>
              <a:spcBef>
                <a:spcPts val="0"/>
              </a:spcBef>
            </a:pPr>
            <a:r>
              <a:rPr lang="en-US" sz="1800" b="1" dirty="0">
                <a:solidFill>
                  <a:srgbClr val="00B050"/>
                </a:solidFill>
              </a:rPr>
              <a:t>Showa 14 = 1939</a:t>
            </a:r>
          </a:p>
          <a:p>
            <a:pPr marL="0">
              <a:lnSpc>
                <a:spcPct val="100000"/>
              </a:lnSpc>
              <a:spcBef>
                <a:spcPts val="0"/>
              </a:spcBef>
            </a:pPr>
            <a:r>
              <a:rPr lang="en-US" sz="1800" b="1" dirty="0">
                <a:solidFill>
                  <a:srgbClr val="00B050"/>
                </a:solidFill>
              </a:rPr>
              <a:t>Showa 15 = 1940</a:t>
            </a:r>
          </a:p>
          <a:p>
            <a:pPr marL="0">
              <a:lnSpc>
                <a:spcPct val="100000"/>
              </a:lnSpc>
              <a:spcBef>
                <a:spcPts val="0"/>
              </a:spcBef>
            </a:pPr>
            <a:r>
              <a:rPr lang="en-US" sz="1800" b="1" dirty="0">
                <a:solidFill>
                  <a:srgbClr val="00B050"/>
                </a:solidFill>
              </a:rPr>
              <a:t>Showa 16 = 1941</a:t>
            </a:r>
          </a:p>
          <a:p>
            <a:pPr>
              <a:lnSpc>
                <a:spcPct val="100000"/>
              </a:lnSpc>
              <a:spcBef>
                <a:spcPts val="0"/>
              </a:spcBef>
            </a:pPr>
            <a:r>
              <a:rPr lang="en-US" sz="1800" b="1" dirty="0">
                <a:solidFill>
                  <a:srgbClr val="00B050"/>
                </a:solidFill>
              </a:rPr>
              <a:t>Showa 17 = 1942</a:t>
            </a:r>
          </a:p>
          <a:p>
            <a:pPr marL="0" indent="0">
              <a:lnSpc>
                <a:spcPct val="100000"/>
              </a:lnSpc>
              <a:spcBef>
                <a:spcPts val="0"/>
              </a:spcBef>
              <a:buNone/>
            </a:pPr>
            <a:r>
              <a:rPr lang="en-US" sz="1800" b="1" dirty="0">
                <a:solidFill>
                  <a:srgbClr val="00B050"/>
                </a:solidFill>
              </a:rPr>
              <a:t>   Showa 18 = 1943</a:t>
            </a:r>
          </a:p>
          <a:p>
            <a:pPr>
              <a:lnSpc>
                <a:spcPct val="100000"/>
              </a:lnSpc>
              <a:spcBef>
                <a:spcPts val="0"/>
              </a:spcBef>
            </a:pPr>
            <a:r>
              <a:rPr lang="en-US" sz="1800" b="1" dirty="0">
                <a:solidFill>
                  <a:srgbClr val="00B050"/>
                </a:solidFill>
              </a:rPr>
              <a:t>Showa 19 = 1944</a:t>
            </a:r>
          </a:p>
          <a:p>
            <a:pPr>
              <a:lnSpc>
                <a:spcPct val="100000"/>
              </a:lnSpc>
              <a:spcBef>
                <a:spcPts val="0"/>
              </a:spcBef>
            </a:pPr>
            <a:r>
              <a:rPr lang="en-US" sz="1800" b="1" dirty="0">
                <a:solidFill>
                  <a:srgbClr val="00B050"/>
                </a:solidFill>
              </a:rPr>
              <a:t>Showa 20 = 1945</a:t>
            </a:r>
          </a:p>
          <a:p>
            <a:pPr>
              <a:lnSpc>
                <a:spcPct val="100000"/>
              </a:lnSpc>
              <a:spcBef>
                <a:spcPts val="0"/>
              </a:spcBef>
            </a:pPr>
            <a:r>
              <a:rPr lang="en-US" sz="1800" b="1" dirty="0">
                <a:solidFill>
                  <a:srgbClr val="00B050"/>
                </a:solidFill>
              </a:rPr>
              <a:t>Showa 21 = 1946</a:t>
            </a:r>
            <a:endParaRPr lang="en-US" sz="1800" b="1" dirty="0">
              <a:solidFill>
                <a:srgbClr val="FF0000"/>
              </a:solidFill>
            </a:endParaRPr>
          </a:p>
        </p:txBody>
      </p:sp>
      <p:sp>
        <p:nvSpPr>
          <p:cNvPr id="7" name="Content Placeholder 3"/>
          <p:cNvSpPr txBox="1">
            <a:spLocks/>
          </p:cNvSpPr>
          <p:nvPr/>
        </p:nvSpPr>
        <p:spPr>
          <a:xfrm>
            <a:off x="4066410" y="810191"/>
            <a:ext cx="3550981" cy="59093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00000"/>
              </a:lnSpc>
              <a:spcBef>
                <a:spcPts val="0"/>
              </a:spcBef>
            </a:pPr>
            <a:r>
              <a:rPr lang="en-US" sz="1800" b="1" dirty="0">
                <a:solidFill>
                  <a:srgbClr val="00B050"/>
                </a:solidFill>
              </a:rPr>
              <a:t>Showa 22 = 1947</a:t>
            </a:r>
          </a:p>
          <a:p>
            <a:pPr>
              <a:lnSpc>
                <a:spcPct val="100000"/>
              </a:lnSpc>
              <a:spcBef>
                <a:spcPts val="0"/>
              </a:spcBef>
            </a:pPr>
            <a:r>
              <a:rPr lang="en-US" sz="1800" b="1" dirty="0">
                <a:solidFill>
                  <a:srgbClr val="00B050"/>
                </a:solidFill>
              </a:rPr>
              <a:t>Showa 23 = 1948</a:t>
            </a:r>
          </a:p>
          <a:p>
            <a:pPr>
              <a:lnSpc>
                <a:spcPct val="100000"/>
              </a:lnSpc>
              <a:spcBef>
                <a:spcPts val="0"/>
              </a:spcBef>
            </a:pPr>
            <a:r>
              <a:rPr lang="en-US" sz="1800" b="1" dirty="0">
                <a:solidFill>
                  <a:srgbClr val="00B050"/>
                </a:solidFill>
              </a:rPr>
              <a:t>Showa 24 = 1949</a:t>
            </a:r>
          </a:p>
          <a:p>
            <a:pPr>
              <a:lnSpc>
                <a:spcPct val="100000"/>
              </a:lnSpc>
              <a:spcBef>
                <a:spcPts val="0"/>
              </a:spcBef>
            </a:pPr>
            <a:r>
              <a:rPr lang="en-US" sz="1800" b="1" dirty="0">
                <a:solidFill>
                  <a:srgbClr val="00B050"/>
                </a:solidFill>
              </a:rPr>
              <a:t>Showa 25 = 1950</a:t>
            </a:r>
          </a:p>
          <a:p>
            <a:pPr>
              <a:lnSpc>
                <a:spcPct val="100000"/>
              </a:lnSpc>
              <a:spcBef>
                <a:spcPts val="0"/>
              </a:spcBef>
            </a:pPr>
            <a:r>
              <a:rPr lang="en-US" sz="1800" b="1" dirty="0">
                <a:solidFill>
                  <a:srgbClr val="00B050"/>
                </a:solidFill>
              </a:rPr>
              <a:t>Showa 26 = 1951</a:t>
            </a:r>
          </a:p>
          <a:p>
            <a:pPr>
              <a:lnSpc>
                <a:spcPct val="100000"/>
              </a:lnSpc>
              <a:spcBef>
                <a:spcPts val="0"/>
              </a:spcBef>
            </a:pPr>
            <a:r>
              <a:rPr lang="en-US" sz="1800" b="1" dirty="0">
                <a:solidFill>
                  <a:srgbClr val="00B050"/>
                </a:solidFill>
              </a:rPr>
              <a:t>Showa 27 = 1952</a:t>
            </a:r>
          </a:p>
          <a:p>
            <a:pPr>
              <a:lnSpc>
                <a:spcPct val="100000"/>
              </a:lnSpc>
              <a:spcBef>
                <a:spcPts val="0"/>
              </a:spcBef>
            </a:pPr>
            <a:r>
              <a:rPr lang="en-US" sz="1800" b="1" dirty="0">
                <a:solidFill>
                  <a:srgbClr val="00B050"/>
                </a:solidFill>
              </a:rPr>
              <a:t>Showa 28 = 1953</a:t>
            </a:r>
          </a:p>
          <a:p>
            <a:pPr>
              <a:lnSpc>
                <a:spcPct val="100000"/>
              </a:lnSpc>
              <a:spcBef>
                <a:spcPts val="0"/>
              </a:spcBef>
            </a:pPr>
            <a:r>
              <a:rPr lang="en-US" sz="1800" b="1" dirty="0">
                <a:solidFill>
                  <a:srgbClr val="00B050"/>
                </a:solidFill>
              </a:rPr>
              <a:t>Showa 29 = 1954</a:t>
            </a:r>
          </a:p>
          <a:p>
            <a:pPr>
              <a:lnSpc>
                <a:spcPct val="100000"/>
              </a:lnSpc>
              <a:spcBef>
                <a:spcPts val="0"/>
              </a:spcBef>
            </a:pPr>
            <a:r>
              <a:rPr lang="en-US" sz="1800" b="1" dirty="0">
                <a:solidFill>
                  <a:srgbClr val="00B050"/>
                </a:solidFill>
              </a:rPr>
              <a:t>Showa 30 = 1955</a:t>
            </a:r>
          </a:p>
          <a:p>
            <a:pPr>
              <a:lnSpc>
                <a:spcPct val="100000"/>
              </a:lnSpc>
              <a:spcBef>
                <a:spcPts val="0"/>
              </a:spcBef>
            </a:pPr>
            <a:r>
              <a:rPr lang="en-US" sz="1800" b="1" dirty="0">
                <a:solidFill>
                  <a:srgbClr val="00B050"/>
                </a:solidFill>
              </a:rPr>
              <a:t>Showa 31 = 1956</a:t>
            </a:r>
          </a:p>
          <a:p>
            <a:pPr>
              <a:lnSpc>
                <a:spcPct val="100000"/>
              </a:lnSpc>
              <a:spcBef>
                <a:spcPts val="0"/>
              </a:spcBef>
            </a:pPr>
            <a:r>
              <a:rPr lang="en-US" sz="1800" b="1" dirty="0">
                <a:solidFill>
                  <a:srgbClr val="00B050"/>
                </a:solidFill>
              </a:rPr>
              <a:t>Showa 32 = 1957</a:t>
            </a:r>
          </a:p>
          <a:p>
            <a:pPr>
              <a:lnSpc>
                <a:spcPct val="100000"/>
              </a:lnSpc>
              <a:spcBef>
                <a:spcPts val="0"/>
              </a:spcBef>
            </a:pPr>
            <a:r>
              <a:rPr lang="en-US" sz="1800" b="1" dirty="0">
                <a:solidFill>
                  <a:srgbClr val="00B050"/>
                </a:solidFill>
              </a:rPr>
              <a:t>Showa 33 = 1958</a:t>
            </a:r>
          </a:p>
          <a:p>
            <a:pPr>
              <a:lnSpc>
                <a:spcPct val="100000"/>
              </a:lnSpc>
              <a:spcBef>
                <a:spcPts val="0"/>
              </a:spcBef>
            </a:pPr>
            <a:r>
              <a:rPr lang="en-US" sz="1800" b="1" dirty="0">
                <a:solidFill>
                  <a:srgbClr val="00B050"/>
                </a:solidFill>
              </a:rPr>
              <a:t>Showa 34 = 1959</a:t>
            </a:r>
          </a:p>
          <a:p>
            <a:pPr>
              <a:lnSpc>
                <a:spcPct val="100000"/>
              </a:lnSpc>
              <a:spcBef>
                <a:spcPts val="0"/>
              </a:spcBef>
            </a:pPr>
            <a:r>
              <a:rPr lang="en-US" sz="1800" b="1" dirty="0">
                <a:solidFill>
                  <a:srgbClr val="00B050"/>
                </a:solidFill>
              </a:rPr>
              <a:t>Showa 35 = 1960</a:t>
            </a:r>
          </a:p>
          <a:p>
            <a:pPr>
              <a:lnSpc>
                <a:spcPct val="100000"/>
              </a:lnSpc>
              <a:spcBef>
                <a:spcPts val="0"/>
              </a:spcBef>
            </a:pPr>
            <a:r>
              <a:rPr lang="en-US" sz="1800" b="1" dirty="0">
                <a:solidFill>
                  <a:srgbClr val="00B050"/>
                </a:solidFill>
              </a:rPr>
              <a:t>Showa 36 = 1961</a:t>
            </a:r>
          </a:p>
          <a:p>
            <a:pPr>
              <a:lnSpc>
                <a:spcPct val="100000"/>
              </a:lnSpc>
              <a:spcBef>
                <a:spcPts val="0"/>
              </a:spcBef>
            </a:pPr>
            <a:r>
              <a:rPr lang="en-US" sz="1800" b="1" dirty="0">
                <a:solidFill>
                  <a:srgbClr val="00B050"/>
                </a:solidFill>
              </a:rPr>
              <a:t>Showa 37 = 1962</a:t>
            </a:r>
          </a:p>
          <a:p>
            <a:pPr>
              <a:lnSpc>
                <a:spcPct val="100000"/>
              </a:lnSpc>
              <a:spcBef>
                <a:spcPts val="0"/>
              </a:spcBef>
            </a:pPr>
            <a:r>
              <a:rPr lang="en-US" sz="1800" b="1" dirty="0">
                <a:solidFill>
                  <a:srgbClr val="00B050"/>
                </a:solidFill>
              </a:rPr>
              <a:t>Showa 38 = 1963</a:t>
            </a:r>
          </a:p>
          <a:p>
            <a:pPr>
              <a:lnSpc>
                <a:spcPct val="100000"/>
              </a:lnSpc>
              <a:spcBef>
                <a:spcPts val="0"/>
              </a:spcBef>
            </a:pPr>
            <a:r>
              <a:rPr lang="en-US" sz="1800" b="1" dirty="0">
                <a:solidFill>
                  <a:srgbClr val="00B050"/>
                </a:solidFill>
              </a:rPr>
              <a:t>Showa 39 = 1964</a:t>
            </a:r>
          </a:p>
          <a:p>
            <a:pPr>
              <a:lnSpc>
                <a:spcPct val="100000"/>
              </a:lnSpc>
              <a:spcBef>
                <a:spcPts val="0"/>
              </a:spcBef>
            </a:pPr>
            <a:r>
              <a:rPr lang="en-US" sz="1800" b="1" dirty="0">
                <a:solidFill>
                  <a:srgbClr val="00B050"/>
                </a:solidFill>
              </a:rPr>
              <a:t>Showa 40 = 1965</a:t>
            </a:r>
          </a:p>
          <a:p>
            <a:pPr>
              <a:lnSpc>
                <a:spcPct val="100000"/>
              </a:lnSpc>
              <a:spcBef>
                <a:spcPts val="0"/>
              </a:spcBef>
            </a:pPr>
            <a:r>
              <a:rPr lang="en-US" sz="1800" b="1" dirty="0">
                <a:solidFill>
                  <a:srgbClr val="00B050"/>
                </a:solidFill>
              </a:rPr>
              <a:t>Showa 41 = 1966</a:t>
            </a:r>
          </a:p>
          <a:p>
            <a:pPr>
              <a:lnSpc>
                <a:spcPct val="100000"/>
              </a:lnSpc>
              <a:spcBef>
                <a:spcPts val="0"/>
              </a:spcBef>
            </a:pPr>
            <a:r>
              <a:rPr lang="en-US" sz="1800" b="1" dirty="0">
                <a:solidFill>
                  <a:srgbClr val="00B050"/>
                </a:solidFill>
              </a:rPr>
              <a:t>Showa 42 = 1967</a:t>
            </a:r>
            <a:endParaRPr lang="en-US" sz="1800" b="1" dirty="0">
              <a:solidFill>
                <a:srgbClr val="FF0000"/>
              </a:solidFill>
            </a:endParaRPr>
          </a:p>
        </p:txBody>
      </p:sp>
      <p:sp>
        <p:nvSpPr>
          <p:cNvPr id="8" name="Content Placeholder 3"/>
          <p:cNvSpPr txBox="1">
            <a:spLocks/>
          </p:cNvSpPr>
          <p:nvPr/>
        </p:nvSpPr>
        <p:spPr>
          <a:xfrm>
            <a:off x="7143258" y="478713"/>
            <a:ext cx="3487845" cy="621708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00000"/>
              </a:lnSpc>
              <a:spcBef>
                <a:spcPts val="0"/>
              </a:spcBef>
            </a:pPr>
            <a:r>
              <a:rPr lang="en-US" sz="1800" b="1" dirty="0">
                <a:solidFill>
                  <a:srgbClr val="00B050"/>
                </a:solidFill>
              </a:rPr>
              <a:t>Showa 43 = 1968</a:t>
            </a:r>
          </a:p>
          <a:p>
            <a:pPr>
              <a:lnSpc>
                <a:spcPct val="100000"/>
              </a:lnSpc>
              <a:spcBef>
                <a:spcPts val="0"/>
              </a:spcBef>
            </a:pPr>
            <a:r>
              <a:rPr lang="en-US" sz="1800" b="1" dirty="0">
                <a:solidFill>
                  <a:srgbClr val="00B050"/>
                </a:solidFill>
              </a:rPr>
              <a:t>Showa 44 = 1969</a:t>
            </a:r>
          </a:p>
          <a:p>
            <a:pPr>
              <a:lnSpc>
                <a:spcPct val="100000"/>
              </a:lnSpc>
              <a:spcBef>
                <a:spcPts val="0"/>
              </a:spcBef>
            </a:pPr>
            <a:r>
              <a:rPr lang="en-US" sz="1800" b="1" dirty="0">
                <a:solidFill>
                  <a:srgbClr val="00B050"/>
                </a:solidFill>
              </a:rPr>
              <a:t>Showa 45 = 1970</a:t>
            </a:r>
          </a:p>
          <a:p>
            <a:pPr>
              <a:lnSpc>
                <a:spcPct val="100000"/>
              </a:lnSpc>
              <a:spcBef>
                <a:spcPts val="0"/>
              </a:spcBef>
            </a:pPr>
            <a:r>
              <a:rPr lang="en-US" sz="1800" b="1" dirty="0">
                <a:solidFill>
                  <a:srgbClr val="00B050"/>
                </a:solidFill>
              </a:rPr>
              <a:t>Showa 46 = 1971</a:t>
            </a:r>
          </a:p>
          <a:p>
            <a:pPr>
              <a:lnSpc>
                <a:spcPct val="100000"/>
              </a:lnSpc>
              <a:spcBef>
                <a:spcPts val="0"/>
              </a:spcBef>
            </a:pPr>
            <a:r>
              <a:rPr lang="en-US" sz="1800" b="1" dirty="0">
                <a:solidFill>
                  <a:srgbClr val="00B050"/>
                </a:solidFill>
              </a:rPr>
              <a:t>Showa 47 = 1972</a:t>
            </a:r>
          </a:p>
          <a:p>
            <a:pPr>
              <a:lnSpc>
                <a:spcPct val="100000"/>
              </a:lnSpc>
              <a:spcBef>
                <a:spcPts val="0"/>
              </a:spcBef>
            </a:pPr>
            <a:r>
              <a:rPr lang="en-US" sz="1800" b="1" dirty="0">
                <a:solidFill>
                  <a:srgbClr val="00B050"/>
                </a:solidFill>
              </a:rPr>
              <a:t>Showa 48 = 1973</a:t>
            </a:r>
          </a:p>
          <a:p>
            <a:pPr>
              <a:lnSpc>
                <a:spcPct val="100000"/>
              </a:lnSpc>
              <a:spcBef>
                <a:spcPts val="0"/>
              </a:spcBef>
            </a:pPr>
            <a:r>
              <a:rPr lang="en-US" sz="1800" b="1" dirty="0">
                <a:solidFill>
                  <a:srgbClr val="00B050"/>
                </a:solidFill>
              </a:rPr>
              <a:t>Showa 49 = 1974</a:t>
            </a:r>
          </a:p>
          <a:p>
            <a:pPr>
              <a:lnSpc>
                <a:spcPct val="100000"/>
              </a:lnSpc>
              <a:spcBef>
                <a:spcPts val="0"/>
              </a:spcBef>
            </a:pPr>
            <a:r>
              <a:rPr lang="en-US" sz="1800" b="1" dirty="0">
                <a:solidFill>
                  <a:srgbClr val="00B050"/>
                </a:solidFill>
              </a:rPr>
              <a:t>Showa 50 = 1975</a:t>
            </a:r>
          </a:p>
          <a:p>
            <a:pPr>
              <a:lnSpc>
                <a:spcPct val="100000"/>
              </a:lnSpc>
              <a:spcBef>
                <a:spcPts val="0"/>
              </a:spcBef>
            </a:pPr>
            <a:r>
              <a:rPr lang="en-US" sz="1800" b="1" dirty="0">
                <a:solidFill>
                  <a:srgbClr val="00B050"/>
                </a:solidFill>
              </a:rPr>
              <a:t>Showa 51 = 1976</a:t>
            </a:r>
          </a:p>
          <a:p>
            <a:pPr>
              <a:lnSpc>
                <a:spcPct val="100000"/>
              </a:lnSpc>
              <a:spcBef>
                <a:spcPts val="0"/>
              </a:spcBef>
            </a:pPr>
            <a:r>
              <a:rPr lang="en-US" sz="1800" b="1" dirty="0">
                <a:solidFill>
                  <a:srgbClr val="00B050"/>
                </a:solidFill>
              </a:rPr>
              <a:t>Showa 52 = 1977</a:t>
            </a:r>
          </a:p>
          <a:p>
            <a:pPr>
              <a:lnSpc>
                <a:spcPct val="100000"/>
              </a:lnSpc>
              <a:spcBef>
                <a:spcPts val="0"/>
              </a:spcBef>
            </a:pPr>
            <a:r>
              <a:rPr lang="en-US" sz="1800" b="1" dirty="0">
                <a:solidFill>
                  <a:srgbClr val="00B050"/>
                </a:solidFill>
              </a:rPr>
              <a:t>Showa 53 = 1978</a:t>
            </a:r>
          </a:p>
          <a:p>
            <a:pPr>
              <a:lnSpc>
                <a:spcPct val="100000"/>
              </a:lnSpc>
              <a:spcBef>
                <a:spcPts val="0"/>
              </a:spcBef>
            </a:pPr>
            <a:r>
              <a:rPr lang="en-US" sz="1800" b="1" dirty="0">
                <a:solidFill>
                  <a:srgbClr val="00B050"/>
                </a:solidFill>
              </a:rPr>
              <a:t>Showa 54 = 1979</a:t>
            </a:r>
            <a:endParaRPr lang="en-US" b="1" dirty="0">
              <a:solidFill>
                <a:srgbClr val="00B050"/>
              </a:solidFill>
            </a:endParaRPr>
          </a:p>
          <a:p>
            <a:pPr>
              <a:lnSpc>
                <a:spcPct val="100000"/>
              </a:lnSpc>
              <a:spcBef>
                <a:spcPts val="0"/>
              </a:spcBef>
            </a:pPr>
            <a:r>
              <a:rPr lang="en-US" sz="1800" b="1" dirty="0">
                <a:solidFill>
                  <a:srgbClr val="00B050"/>
                </a:solidFill>
              </a:rPr>
              <a:t>Showa 55 = 1980</a:t>
            </a:r>
          </a:p>
          <a:p>
            <a:pPr>
              <a:lnSpc>
                <a:spcPct val="100000"/>
              </a:lnSpc>
              <a:spcBef>
                <a:spcPts val="0"/>
              </a:spcBef>
            </a:pPr>
            <a:r>
              <a:rPr lang="en-US" sz="1800" b="1" dirty="0">
                <a:solidFill>
                  <a:srgbClr val="00B050"/>
                </a:solidFill>
              </a:rPr>
              <a:t>Showa 56 = 1981</a:t>
            </a:r>
          </a:p>
          <a:p>
            <a:pPr>
              <a:lnSpc>
                <a:spcPct val="100000"/>
              </a:lnSpc>
              <a:spcBef>
                <a:spcPts val="0"/>
              </a:spcBef>
            </a:pPr>
            <a:r>
              <a:rPr lang="en-US" sz="1800" b="1" dirty="0">
                <a:solidFill>
                  <a:srgbClr val="00B050"/>
                </a:solidFill>
              </a:rPr>
              <a:t>Showa 57 = 1982</a:t>
            </a:r>
          </a:p>
          <a:p>
            <a:pPr>
              <a:lnSpc>
                <a:spcPct val="100000"/>
              </a:lnSpc>
              <a:spcBef>
                <a:spcPts val="0"/>
              </a:spcBef>
            </a:pPr>
            <a:r>
              <a:rPr lang="en-US" sz="1800" b="1" dirty="0">
                <a:solidFill>
                  <a:srgbClr val="00B050"/>
                </a:solidFill>
              </a:rPr>
              <a:t>Showa 58 = 1883</a:t>
            </a:r>
          </a:p>
          <a:p>
            <a:pPr>
              <a:lnSpc>
                <a:spcPct val="100000"/>
              </a:lnSpc>
              <a:spcBef>
                <a:spcPts val="0"/>
              </a:spcBef>
            </a:pPr>
            <a:r>
              <a:rPr lang="en-US" sz="1800" b="1" dirty="0">
                <a:solidFill>
                  <a:srgbClr val="00B050"/>
                </a:solidFill>
              </a:rPr>
              <a:t>Showa 59 = 1984</a:t>
            </a:r>
          </a:p>
          <a:p>
            <a:pPr>
              <a:lnSpc>
                <a:spcPct val="100000"/>
              </a:lnSpc>
              <a:spcBef>
                <a:spcPts val="0"/>
              </a:spcBef>
            </a:pPr>
            <a:r>
              <a:rPr lang="en-US" sz="1800" b="1" dirty="0">
                <a:solidFill>
                  <a:srgbClr val="00B050"/>
                </a:solidFill>
              </a:rPr>
              <a:t>Showa 60 = 1985</a:t>
            </a:r>
          </a:p>
          <a:p>
            <a:pPr>
              <a:lnSpc>
                <a:spcPct val="100000"/>
              </a:lnSpc>
              <a:spcBef>
                <a:spcPts val="0"/>
              </a:spcBef>
            </a:pPr>
            <a:r>
              <a:rPr lang="en-US" sz="1800" b="1" dirty="0">
                <a:solidFill>
                  <a:srgbClr val="00B050"/>
                </a:solidFill>
              </a:rPr>
              <a:t>Showa 61 = 1986   </a:t>
            </a:r>
          </a:p>
          <a:p>
            <a:pPr>
              <a:lnSpc>
                <a:spcPct val="100000"/>
              </a:lnSpc>
              <a:spcBef>
                <a:spcPts val="0"/>
              </a:spcBef>
            </a:pPr>
            <a:r>
              <a:rPr lang="en-US" sz="1800" b="1" dirty="0">
                <a:solidFill>
                  <a:srgbClr val="00B050"/>
                </a:solidFill>
              </a:rPr>
              <a:t>Showa 62 = 1987</a:t>
            </a:r>
          </a:p>
          <a:p>
            <a:pPr>
              <a:lnSpc>
                <a:spcPct val="100000"/>
              </a:lnSpc>
              <a:spcBef>
                <a:spcPts val="0"/>
              </a:spcBef>
            </a:pPr>
            <a:r>
              <a:rPr lang="en-US" sz="1800" b="1" dirty="0">
                <a:solidFill>
                  <a:srgbClr val="00B050"/>
                </a:solidFill>
              </a:rPr>
              <a:t>Showa 63 = 1988</a:t>
            </a:r>
          </a:p>
          <a:p>
            <a:pPr marL="0">
              <a:lnSpc>
                <a:spcPct val="100000"/>
              </a:lnSpc>
              <a:spcBef>
                <a:spcPts val="0"/>
              </a:spcBef>
            </a:pPr>
            <a:r>
              <a:rPr lang="en-US" sz="1800" b="1" dirty="0">
                <a:solidFill>
                  <a:srgbClr val="00B050"/>
                </a:solidFill>
              </a:rPr>
              <a:t>Showa 64 = 1989</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0785" y="3113652"/>
            <a:ext cx="2377989" cy="947207"/>
          </a:xfrm>
          <a:prstGeom prst="rect">
            <a:avLst/>
          </a:prstGeom>
        </p:spPr>
      </p:pic>
    </p:spTree>
    <p:extLst>
      <p:ext uri="{BB962C8B-B14F-4D97-AF65-F5344CB8AC3E}">
        <p14:creationId xmlns:p14="http://schemas.microsoft.com/office/powerpoint/2010/main" val="69161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11202" y="2563106"/>
            <a:ext cx="10363200" cy="4208287"/>
          </a:xfrm>
        </p:spPr>
        <p:txBody>
          <a:bodyPr>
            <a:normAutofit fontScale="25000" lnSpcReduction="20000"/>
          </a:bodyPr>
          <a:lstStyle/>
          <a:p>
            <a:endParaRPr lang="en-US" b="1" dirty="0"/>
          </a:p>
          <a:p>
            <a:pPr marL="0" indent="0" algn="just">
              <a:lnSpc>
                <a:spcPct val="170000"/>
              </a:lnSpc>
              <a:spcBef>
                <a:spcPts val="0"/>
              </a:spcBef>
              <a:spcAft>
                <a:spcPts val="600"/>
              </a:spcAft>
              <a:buNone/>
            </a:pPr>
            <a:r>
              <a:rPr lang="en-US" sz="7200" b="1" dirty="0">
                <a:solidFill>
                  <a:srgbClr val="7030A0"/>
                </a:solidFill>
                <a:latin typeface="Arial" panose="020B0604020202020204" pitchFamily="34" charset="0"/>
                <a:cs typeface="Arial" panose="020B0604020202020204" pitchFamily="34" charset="0"/>
              </a:rPr>
              <a:t>Akihito</a:t>
            </a:r>
            <a:r>
              <a:rPr lang="en-US" sz="7200" b="1" baseline="30000" dirty="0">
                <a:solidFill>
                  <a:srgbClr val="7030A0"/>
                </a:solidFill>
                <a:latin typeface="Arial" panose="020B0604020202020204" pitchFamily="34" charset="0"/>
                <a:cs typeface="Arial" panose="020B0604020202020204" pitchFamily="34" charset="0"/>
              </a:rPr>
              <a:t> </a:t>
            </a:r>
            <a:r>
              <a:rPr lang="en-US" sz="7200" b="1" dirty="0">
                <a:solidFill>
                  <a:srgbClr val="7030A0"/>
                </a:solidFill>
                <a:latin typeface="Arial" panose="020B0604020202020204" pitchFamily="34" charset="0"/>
                <a:cs typeface="Arial" panose="020B0604020202020204" pitchFamily="34" charset="0"/>
              </a:rPr>
              <a:t>(born 23 December 1933) is a member of the </a:t>
            </a:r>
            <a:r>
              <a:rPr lang="en-US" sz="7200" b="1" dirty="0">
                <a:solidFill>
                  <a:srgbClr val="7030A0"/>
                </a:solidFill>
                <a:latin typeface="Arial" panose="020B0604020202020204" pitchFamily="34" charset="0"/>
                <a:cs typeface="Arial" panose="020B0604020202020204" pitchFamily="34" charset="0"/>
                <a:hlinkClick r:id="rId2" tooltip="Imperial House of Japan"/>
              </a:rPr>
              <a:t>Imperial House of Japan</a:t>
            </a:r>
            <a:r>
              <a:rPr lang="en-US" sz="7200" b="1" dirty="0">
                <a:solidFill>
                  <a:srgbClr val="7030A0"/>
                </a:solidFill>
                <a:latin typeface="Arial" panose="020B0604020202020204" pitchFamily="34" charset="0"/>
                <a:cs typeface="Arial" panose="020B0604020202020204" pitchFamily="34" charset="0"/>
              </a:rPr>
              <a:t> who reigned as the 125th </a:t>
            </a:r>
            <a:r>
              <a:rPr lang="en-US" sz="7200" b="1" dirty="0">
                <a:solidFill>
                  <a:srgbClr val="7030A0"/>
                </a:solidFill>
                <a:latin typeface="Arial" panose="020B0604020202020204" pitchFamily="34" charset="0"/>
                <a:cs typeface="Arial" panose="020B0604020202020204" pitchFamily="34" charset="0"/>
                <a:hlinkClick r:id="rId3" tooltip="Emperor of Japan"/>
              </a:rPr>
              <a:t>emperor of Japan</a:t>
            </a:r>
            <a:r>
              <a:rPr lang="en-US" sz="7200" b="1" dirty="0">
                <a:solidFill>
                  <a:srgbClr val="7030A0"/>
                </a:solidFill>
                <a:latin typeface="Arial" panose="020B0604020202020204" pitchFamily="34" charset="0"/>
                <a:cs typeface="Arial" panose="020B0604020202020204" pitchFamily="34" charset="0"/>
              </a:rPr>
              <a:t> from 1989 until </a:t>
            </a:r>
            <a:r>
              <a:rPr lang="en-US" sz="7200" b="1" dirty="0">
                <a:solidFill>
                  <a:srgbClr val="7030A0"/>
                </a:solidFill>
                <a:latin typeface="Arial" panose="020B0604020202020204" pitchFamily="34" charset="0"/>
                <a:cs typeface="Arial" panose="020B0604020202020204" pitchFamily="34" charset="0"/>
                <a:hlinkClick r:id="rId4" tooltip="2019 Japanese imperial transition"/>
              </a:rPr>
              <a:t>his abdication</a:t>
            </a:r>
            <a:r>
              <a:rPr lang="en-US" sz="7200" b="1" dirty="0">
                <a:solidFill>
                  <a:srgbClr val="7030A0"/>
                </a:solidFill>
                <a:latin typeface="Arial" panose="020B0604020202020204" pitchFamily="34" charset="0"/>
                <a:cs typeface="Arial" panose="020B0604020202020204" pitchFamily="34" charset="0"/>
              </a:rPr>
              <a:t> in 2019. The era of his rule was named the </a:t>
            </a:r>
            <a:r>
              <a:rPr lang="en-US" sz="7200" b="1" dirty="0">
                <a:solidFill>
                  <a:srgbClr val="7030A0"/>
                </a:solidFill>
                <a:latin typeface="Arial" panose="020B0604020202020204" pitchFamily="34" charset="0"/>
                <a:cs typeface="Arial" panose="020B0604020202020204" pitchFamily="34" charset="0"/>
                <a:hlinkClick r:id="rId5" tooltip="Heisei era"/>
              </a:rPr>
              <a:t>Heisei era</a:t>
            </a:r>
            <a:r>
              <a:rPr lang="en-US" sz="7200" b="1" dirty="0">
                <a:solidFill>
                  <a:srgbClr val="7030A0"/>
                </a:solidFill>
                <a:latin typeface="Arial" panose="020B0604020202020204" pitchFamily="34" charset="0"/>
                <a:cs typeface="Arial" panose="020B0604020202020204" pitchFamily="34" charset="0"/>
              </a:rPr>
              <a:t>, Heisei being an expression of achieving peace worldwide.  He made efforts to bring the imperial family closer to the Japanese people, and made official visits to all forty-seven </a:t>
            </a:r>
            <a:r>
              <a:rPr lang="en-US" sz="7200" b="1" dirty="0">
                <a:solidFill>
                  <a:srgbClr val="7030A0"/>
                </a:solidFill>
                <a:latin typeface="Arial" panose="020B0604020202020204" pitchFamily="34" charset="0"/>
                <a:cs typeface="Arial" panose="020B0604020202020204" pitchFamily="34" charset="0"/>
                <a:hlinkClick r:id="rId6" tooltip="Prefectures of Japan"/>
              </a:rPr>
              <a:t>prefectures of Japan</a:t>
            </a:r>
            <a:r>
              <a:rPr lang="en-US" sz="7200" b="1" dirty="0">
                <a:solidFill>
                  <a:srgbClr val="7030A0"/>
                </a:solidFill>
                <a:latin typeface="Arial" panose="020B0604020202020204" pitchFamily="34" charset="0"/>
                <a:cs typeface="Arial" panose="020B0604020202020204" pitchFamily="34" charset="0"/>
              </a:rPr>
              <a:t> and to many of the remote </a:t>
            </a:r>
            <a:r>
              <a:rPr lang="en-US" sz="7200" b="1" dirty="0">
                <a:solidFill>
                  <a:srgbClr val="7030A0"/>
                </a:solidFill>
                <a:latin typeface="Arial" panose="020B0604020202020204" pitchFamily="34" charset="0"/>
                <a:cs typeface="Arial" panose="020B0604020202020204" pitchFamily="34" charset="0"/>
                <a:hlinkClick r:id="rId7" tooltip="Islands of Japan"/>
              </a:rPr>
              <a:t>islands of Japan</a:t>
            </a:r>
            <a:r>
              <a:rPr lang="en-US" sz="7200" b="1" dirty="0">
                <a:solidFill>
                  <a:srgbClr val="7030A0"/>
                </a:solidFill>
                <a:latin typeface="Arial" panose="020B0604020202020204" pitchFamily="34" charset="0"/>
                <a:cs typeface="Arial" panose="020B0604020202020204" pitchFamily="34" charset="0"/>
              </a:rPr>
              <a:t>. He has a keen interest in natural life and conservation, as well as Japanese and world history.  He abdicated due to his advancing age and declining health, feeling he could no longer fully fulfill his duties as the "symbol of the State“.</a:t>
            </a:r>
          </a:p>
        </p:txBody>
      </p:sp>
      <p:pic>
        <p:nvPicPr>
          <p:cNvPr id="4098" name="Picture 2" descr="Akihito in 20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8774" y="86606"/>
            <a:ext cx="1838325" cy="2476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34489" y="891822"/>
            <a:ext cx="2562578" cy="1077218"/>
          </a:xfrm>
          <a:prstGeom prst="rect">
            <a:avLst/>
          </a:prstGeom>
          <a:noFill/>
        </p:spPr>
        <p:txBody>
          <a:bodyPr wrap="square" rtlCol="0">
            <a:spAutoFit/>
          </a:bodyPr>
          <a:lstStyle/>
          <a:p>
            <a:pPr algn="ctr"/>
            <a:r>
              <a:rPr lang="en-US" sz="3200" dirty="0" err="1">
                <a:solidFill>
                  <a:schemeClr val="accent6">
                    <a:lumMod val="75000"/>
                  </a:schemeClr>
                </a:solidFill>
              </a:rPr>
              <a:t>Heisi</a:t>
            </a:r>
            <a:endParaRPr lang="en-US" sz="3200" dirty="0">
              <a:solidFill>
                <a:schemeClr val="accent6">
                  <a:lumMod val="75000"/>
                </a:schemeClr>
              </a:solidFill>
            </a:endParaRPr>
          </a:p>
          <a:p>
            <a:pPr algn="ctr"/>
            <a:r>
              <a:rPr lang="en-US" sz="3200" dirty="0">
                <a:solidFill>
                  <a:schemeClr val="accent6">
                    <a:lumMod val="75000"/>
                  </a:schemeClr>
                </a:solidFill>
              </a:rPr>
              <a:t>1989-2019</a:t>
            </a:r>
          </a:p>
        </p:txBody>
      </p:sp>
    </p:spTree>
    <p:extLst>
      <p:ext uri="{BB962C8B-B14F-4D97-AF65-F5344CB8AC3E}">
        <p14:creationId xmlns:p14="http://schemas.microsoft.com/office/powerpoint/2010/main" val="292660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664" y="-420061"/>
            <a:ext cx="10364451" cy="1596177"/>
          </a:xfrm>
        </p:spPr>
        <p:txBody>
          <a:bodyPr>
            <a:normAutofit fontScale="90000"/>
          </a:bodyPr>
          <a:lstStyle/>
          <a:p>
            <a:br>
              <a:rPr lang="en-US" dirty="0"/>
            </a:br>
            <a:br>
              <a:rPr lang="en-US" dirty="0"/>
            </a:br>
            <a:r>
              <a:rPr lang="en-US" b="1" dirty="0" err="1">
                <a:solidFill>
                  <a:srgbClr val="7030A0"/>
                </a:solidFill>
              </a:rPr>
              <a:t>HeisEI</a:t>
            </a:r>
            <a:r>
              <a:rPr lang="en-US" b="1" dirty="0">
                <a:solidFill>
                  <a:srgbClr val="7030A0"/>
                </a:solidFill>
              </a:rPr>
              <a:t> </a:t>
            </a:r>
            <a:br>
              <a:rPr lang="en-US" b="1" dirty="0">
                <a:solidFill>
                  <a:srgbClr val="7030A0"/>
                </a:solidFill>
              </a:rPr>
            </a:br>
            <a:r>
              <a:rPr lang="en-US" b="1" dirty="0">
                <a:solidFill>
                  <a:srgbClr val="7030A0"/>
                </a:solidFill>
              </a:rPr>
              <a:t>1989 - 2019</a:t>
            </a:r>
          </a:p>
        </p:txBody>
      </p:sp>
      <p:sp>
        <p:nvSpPr>
          <p:cNvPr id="6" name="Rectangle 5"/>
          <p:cNvSpPr/>
          <p:nvPr/>
        </p:nvSpPr>
        <p:spPr>
          <a:xfrm>
            <a:off x="8082843" y="462843"/>
            <a:ext cx="4312357" cy="6001643"/>
          </a:xfrm>
          <a:prstGeom prst="rect">
            <a:avLst/>
          </a:prstGeom>
        </p:spPr>
        <p:txBody>
          <a:bodyPr wrap="square">
            <a:spAutoFit/>
          </a:bodyPr>
          <a:lstStyle/>
          <a:p>
            <a:r>
              <a:rPr lang="en-US" sz="2400" b="1" dirty="0">
                <a:solidFill>
                  <a:schemeClr val="accent6">
                    <a:lumMod val="50000"/>
                  </a:schemeClr>
                </a:solidFill>
                <a:latin typeface="Arial" panose="020B0604020202020204" pitchFamily="34" charset="0"/>
                <a:cs typeface="Arial" panose="020B0604020202020204" pitchFamily="34" charset="0"/>
              </a:rPr>
              <a:t>Heisei 16 = 2004</a:t>
            </a:r>
          </a:p>
          <a:p>
            <a:r>
              <a:rPr lang="en-US" sz="2400" b="1" dirty="0">
                <a:solidFill>
                  <a:schemeClr val="accent6">
                    <a:lumMod val="50000"/>
                  </a:schemeClr>
                </a:solidFill>
                <a:latin typeface="Arial" panose="020B0604020202020204" pitchFamily="34" charset="0"/>
                <a:cs typeface="Arial" panose="020B0604020202020204" pitchFamily="34" charset="0"/>
              </a:rPr>
              <a:t>Heisei 17 = 2005</a:t>
            </a:r>
          </a:p>
          <a:p>
            <a:r>
              <a:rPr lang="en-US" sz="2400" b="1" dirty="0">
                <a:solidFill>
                  <a:schemeClr val="accent6">
                    <a:lumMod val="50000"/>
                  </a:schemeClr>
                </a:solidFill>
                <a:latin typeface="Arial" panose="020B0604020202020204" pitchFamily="34" charset="0"/>
                <a:cs typeface="Arial" panose="020B0604020202020204" pitchFamily="34" charset="0"/>
              </a:rPr>
              <a:t>Heisei 18 = 2006</a:t>
            </a:r>
          </a:p>
          <a:p>
            <a:r>
              <a:rPr lang="en-US" sz="2400" b="1" dirty="0">
                <a:solidFill>
                  <a:schemeClr val="accent6">
                    <a:lumMod val="50000"/>
                  </a:schemeClr>
                </a:solidFill>
                <a:latin typeface="Arial" panose="020B0604020202020204" pitchFamily="34" charset="0"/>
                <a:cs typeface="Arial" panose="020B0604020202020204" pitchFamily="34" charset="0"/>
              </a:rPr>
              <a:t>Heisei 19 = 2007</a:t>
            </a:r>
          </a:p>
          <a:p>
            <a:r>
              <a:rPr lang="en-US" sz="2400" b="1" dirty="0">
                <a:solidFill>
                  <a:schemeClr val="accent6">
                    <a:lumMod val="50000"/>
                  </a:schemeClr>
                </a:solidFill>
                <a:latin typeface="Arial" panose="020B0604020202020204" pitchFamily="34" charset="0"/>
                <a:cs typeface="Arial" panose="020B0604020202020204" pitchFamily="34" charset="0"/>
              </a:rPr>
              <a:t>Heisei 20 = 2008</a:t>
            </a:r>
          </a:p>
          <a:p>
            <a:r>
              <a:rPr lang="en-US" sz="2400" b="1" dirty="0">
                <a:solidFill>
                  <a:schemeClr val="accent6">
                    <a:lumMod val="50000"/>
                  </a:schemeClr>
                </a:solidFill>
                <a:latin typeface="Arial" panose="020B0604020202020204" pitchFamily="34" charset="0"/>
                <a:cs typeface="Arial" panose="020B0604020202020204" pitchFamily="34" charset="0"/>
              </a:rPr>
              <a:t>Heisei 21 = 2009</a:t>
            </a:r>
          </a:p>
          <a:p>
            <a:r>
              <a:rPr lang="en-US" sz="2400" b="1" dirty="0">
                <a:solidFill>
                  <a:schemeClr val="accent6">
                    <a:lumMod val="50000"/>
                  </a:schemeClr>
                </a:solidFill>
                <a:latin typeface="Arial" panose="020B0604020202020204" pitchFamily="34" charset="0"/>
                <a:cs typeface="Arial" panose="020B0604020202020204" pitchFamily="34" charset="0"/>
              </a:rPr>
              <a:t>Heisei 22 = 2010</a:t>
            </a:r>
          </a:p>
          <a:p>
            <a:r>
              <a:rPr lang="en-US" sz="2400" b="1" dirty="0">
                <a:solidFill>
                  <a:schemeClr val="accent6">
                    <a:lumMod val="50000"/>
                  </a:schemeClr>
                </a:solidFill>
                <a:latin typeface="Arial" panose="020B0604020202020204" pitchFamily="34" charset="0"/>
                <a:cs typeface="Arial" panose="020B0604020202020204" pitchFamily="34" charset="0"/>
              </a:rPr>
              <a:t>Heisei 23 = 2011</a:t>
            </a:r>
          </a:p>
          <a:p>
            <a:r>
              <a:rPr lang="en-US" sz="2400" b="1" dirty="0">
                <a:solidFill>
                  <a:schemeClr val="accent6">
                    <a:lumMod val="50000"/>
                  </a:schemeClr>
                </a:solidFill>
                <a:latin typeface="Arial" panose="020B0604020202020204" pitchFamily="34" charset="0"/>
                <a:cs typeface="Arial" panose="020B0604020202020204" pitchFamily="34" charset="0"/>
              </a:rPr>
              <a:t>Heisei 24 = 2012</a:t>
            </a:r>
          </a:p>
          <a:p>
            <a:r>
              <a:rPr lang="en-US" sz="2400" b="1" dirty="0">
                <a:solidFill>
                  <a:schemeClr val="accent6">
                    <a:lumMod val="50000"/>
                  </a:schemeClr>
                </a:solidFill>
                <a:latin typeface="Arial" panose="020B0604020202020204" pitchFamily="34" charset="0"/>
                <a:cs typeface="Arial" panose="020B0604020202020204" pitchFamily="34" charset="0"/>
              </a:rPr>
              <a:t>Heisei 25 = 2013</a:t>
            </a:r>
          </a:p>
          <a:p>
            <a:r>
              <a:rPr lang="en-US" sz="2400" b="1" dirty="0">
                <a:solidFill>
                  <a:schemeClr val="accent6">
                    <a:lumMod val="50000"/>
                  </a:schemeClr>
                </a:solidFill>
                <a:latin typeface="Arial" panose="020B0604020202020204" pitchFamily="34" charset="0"/>
                <a:cs typeface="Arial" panose="020B0604020202020204" pitchFamily="34" charset="0"/>
              </a:rPr>
              <a:t>Heisei 26 = 2014</a:t>
            </a:r>
          </a:p>
          <a:p>
            <a:r>
              <a:rPr lang="en-US" sz="2400" b="1" dirty="0">
                <a:solidFill>
                  <a:schemeClr val="accent6">
                    <a:lumMod val="50000"/>
                  </a:schemeClr>
                </a:solidFill>
                <a:latin typeface="Arial" panose="020B0604020202020204" pitchFamily="34" charset="0"/>
                <a:cs typeface="Arial" panose="020B0604020202020204" pitchFamily="34" charset="0"/>
              </a:rPr>
              <a:t>Heisei 27 = 2015</a:t>
            </a:r>
          </a:p>
          <a:p>
            <a:r>
              <a:rPr lang="en-US" sz="2400" b="1" dirty="0">
                <a:solidFill>
                  <a:schemeClr val="accent6">
                    <a:lumMod val="50000"/>
                  </a:schemeClr>
                </a:solidFill>
                <a:latin typeface="Arial" panose="020B0604020202020204" pitchFamily="34" charset="0"/>
                <a:cs typeface="Arial" panose="020B0604020202020204" pitchFamily="34" charset="0"/>
              </a:rPr>
              <a:t>Heisei 28 = 2016</a:t>
            </a:r>
          </a:p>
          <a:p>
            <a:r>
              <a:rPr lang="en-US" sz="2400" b="1" dirty="0">
                <a:solidFill>
                  <a:schemeClr val="accent6">
                    <a:lumMod val="50000"/>
                  </a:schemeClr>
                </a:solidFill>
                <a:latin typeface="Arial" panose="020B0604020202020204" pitchFamily="34" charset="0"/>
                <a:cs typeface="Arial" panose="020B0604020202020204" pitchFamily="34" charset="0"/>
              </a:rPr>
              <a:t>Heisei 29 = 2017</a:t>
            </a:r>
          </a:p>
          <a:p>
            <a:r>
              <a:rPr lang="en-US" sz="2400" b="1" dirty="0">
                <a:solidFill>
                  <a:schemeClr val="accent6">
                    <a:lumMod val="50000"/>
                  </a:schemeClr>
                </a:solidFill>
                <a:latin typeface="Arial" panose="020B0604020202020204" pitchFamily="34" charset="0"/>
                <a:cs typeface="Arial" panose="020B0604020202020204" pitchFamily="34" charset="0"/>
              </a:rPr>
              <a:t>Heisei 30 = 2018</a:t>
            </a:r>
          </a:p>
          <a:p>
            <a:r>
              <a:rPr lang="en-US" sz="2400" b="1" dirty="0">
                <a:solidFill>
                  <a:schemeClr val="accent6">
                    <a:lumMod val="50000"/>
                  </a:schemeClr>
                </a:solidFill>
                <a:latin typeface="Arial" panose="020B0604020202020204" pitchFamily="34" charset="0"/>
                <a:cs typeface="Arial" panose="020B0604020202020204" pitchFamily="34" charset="0"/>
              </a:rPr>
              <a:t>Heisei 31 = 2019.4.3</a:t>
            </a:r>
          </a:p>
        </p:txBody>
      </p:sp>
      <p:sp>
        <p:nvSpPr>
          <p:cNvPr id="8" name="TextBox 7"/>
          <p:cNvSpPr txBox="1"/>
          <p:nvPr/>
        </p:nvSpPr>
        <p:spPr>
          <a:xfrm>
            <a:off x="1851378" y="402676"/>
            <a:ext cx="3860800" cy="6001643"/>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Heisei 1 = 1989.1.8</a:t>
            </a:r>
          </a:p>
          <a:p>
            <a:r>
              <a:rPr lang="en-US" sz="2400" b="1" u="sng" dirty="0">
                <a:solidFill>
                  <a:schemeClr val="tx1">
                    <a:lumMod val="95000"/>
                    <a:lumOff val="5000"/>
                  </a:schemeClr>
                </a:solidFill>
                <a:latin typeface="Arial" panose="020B0604020202020204" pitchFamily="34" charset="0"/>
                <a:cs typeface="Arial" panose="020B0604020202020204" pitchFamily="34" charset="0"/>
              </a:rPr>
              <a:t>Heisei 2 = 1990</a:t>
            </a:r>
          </a:p>
          <a:p>
            <a:r>
              <a:rPr lang="en-US" sz="2400" b="1" dirty="0">
                <a:solidFill>
                  <a:srgbClr val="7030A0"/>
                </a:solidFill>
                <a:latin typeface="Arial" panose="020B0604020202020204" pitchFamily="34" charset="0"/>
                <a:cs typeface="Arial" panose="020B0604020202020204" pitchFamily="34" charset="0"/>
              </a:rPr>
              <a:t>Heisei 3 = 1991</a:t>
            </a:r>
          </a:p>
          <a:p>
            <a:r>
              <a:rPr lang="en-US" sz="2400" b="1" dirty="0">
                <a:solidFill>
                  <a:srgbClr val="7030A0"/>
                </a:solidFill>
                <a:latin typeface="Arial" panose="020B0604020202020204" pitchFamily="34" charset="0"/>
                <a:cs typeface="Arial" panose="020B0604020202020204" pitchFamily="34" charset="0"/>
              </a:rPr>
              <a:t>Heisei 4 = 1992</a:t>
            </a:r>
          </a:p>
          <a:p>
            <a:r>
              <a:rPr lang="en-US" sz="2400" b="1" dirty="0">
                <a:solidFill>
                  <a:srgbClr val="7030A0"/>
                </a:solidFill>
                <a:latin typeface="Arial" panose="020B0604020202020204" pitchFamily="34" charset="0"/>
                <a:cs typeface="Arial" panose="020B0604020202020204" pitchFamily="34" charset="0"/>
              </a:rPr>
              <a:t>Heisei 5 = 1993</a:t>
            </a:r>
          </a:p>
          <a:p>
            <a:r>
              <a:rPr lang="en-US" sz="2400" b="1" dirty="0">
                <a:solidFill>
                  <a:srgbClr val="7030A0"/>
                </a:solidFill>
                <a:latin typeface="Arial" panose="020B0604020202020204" pitchFamily="34" charset="0"/>
                <a:cs typeface="Arial" panose="020B0604020202020204" pitchFamily="34" charset="0"/>
              </a:rPr>
              <a:t>Heisei 6 = 1994</a:t>
            </a:r>
          </a:p>
          <a:p>
            <a:r>
              <a:rPr lang="en-US" sz="2400" b="1" dirty="0">
                <a:solidFill>
                  <a:srgbClr val="7030A0"/>
                </a:solidFill>
                <a:latin typeface="Arial" panose="020B0604020202020204" pitchFamily="34" charset="0"/>
                <a:cs typeface="Arial" panose="020B0604020202020204" pitchFamily="34" charset="0"/>
              </a:rPr>
              <a:t>Heisei 7 = 1995</a:t>
            </a:r>
          </a:p>
          <a:p>
            <a:r>
              <a:rPr lang="en-US" sz="2400" b="1" dirty="0">
                <a:solidFill>
                  <a:srgbClr val="7030A0"/>
                </a:solidFill>
                <a:latin typeface="Arial" panose="020B0604020202020204" pitchFamily="34" charset="0"/>
                <a:cs typeface="Arial" panose="020B0604020202020204" pitchFamily="34" charset="0"/>
              </a:rPr>
              <a:t>Heisei 8 = 1996</a:t>
            </a:r>
          </a:p>
          <a:p>
            <a:r>
              <a:rPr lang="en-US" sz="2400" b="1" dirty="0">
                <a:solidFill>
                  <a:srgbClr val="7030A0"/>
                </a:solidFill>
                <a:latin typeface="Arial" panose="020B0604020202020204" pitchFamily="34" charset="0"/>
                <a:cs typeface="Arial" panose="020B0604020202020204" pitchFamily="34" charset="0"/>
              </a:rPr>
              <a:t>Heisei 9 = 1997</a:t>
            </a:r>
          </a:p>
          <a:p>
            <a:r>
              <a:rPr lang="en-US" sz="2400" b="1" dirty="0">
                <a:solidFill>
                  <a:srgbClr val="7030A0"/>
                </a:solidFill>
                <a:latin typeface="Arial" panose="020B0604020202020204" pitchFamily="34" charset="0"/>
                <a:cs typeface="Arial" panose="020B0604020202020204" pitchFamily="34" charset="0"/>
              </a:rPr>
              <a:t>Heisei 10 = 1998</a:t>
            </a:r>
          </a:p>
          <a:p>
            <a:r>
              <a:rPr lang="en-US" sz="2400" b="1" dirty="0">
                <a:solidFill>
                  <a:srgbClr val="7030A0"/>
                </a:solidFill>
                <a:latin typeface="Arial" panose="020B0604020202020204" pitchFamily="34" charset="0"/>
                <a:cs typeface="Arial" panose="020B0604020202020204" pitchFamily="34" charset="0"/>
              </a:rPr>
              <a:t>Heisei 11 = 1999</a:t>
            </a:r>
          </a:p>
          <a:p>
            <a:r>
              <a:rPr lang="en-US" sz="2400" b="1" dirty="0">
                <a:solidFill>
                  <a:srgbClr val="7030A0"/>
                </a:solidFill>
                <a:latin typeface="Arial" panose="020B0604020202020204" pitchFamily="34" charset="0"/>
                <a:cs typeface="Arial" panose="020B0604020202020204" pitchFamily="34" charset="0"/>
              </a:rPr>
              <a:t>Heisei 12 = 2000</a:t>
            </a:r>
          </a:p>
          <a:p>
            <a:r>
              <a:rPr lang="en-US" sz="2400" b="1" dirty="0">
                <a:solidFill>
                  <a:srgbClr val="7030A0"/>
                </a:solidFill>
                <a:latin typeface="Arial" panose="020B0604020202020204" pitchFamily="34" charset="0"/>
                <a:cs typeface="Arial" panose="020B0604020202020204" pitchFamily="34" charset="0"/>
              </a:rPr>
              <a:t>Heisei 13 = 2001</a:t>
            </a:r>
          </a:p>
          <a:p>
            <a:r>
              <a:rPr lang="en-US" sz="2400" b="1" dirty="0">
                <a:solidFill>
                  <a:srgbClr val="7030A0"/>
                </a:solidFill>
                <a:latin typeface="Arial" panose="020B0604020202020204" pitchFamily="34" charset="0"/>
                <a:cs typeface="Arial" panose="020B0604020202020204" pitchFamily="34" charset="0"/>
              </a:rPr>
              <a:t>Heisei 14 = 2002</a:t>
            </a:r>
          </a:p>
          <a:p>
            <a:r>
              <a:rPr lang="en-US" sz="2400" b="1" dirty="0">
                <a:solidFill>
                  <a:srgbClr val="7030A0"/>
                </a:solidFill>
                <a:latin typeface="Arial" panose="020B0604020202020204" pitchFamily="34" charset="0"/>
                <a:cs typeface="Arial" panose="020B0604020202020204" pitchFamily="34" charset="0"/>
              </a:rPr>
              <a:t>Heisei 15 = 2003</a:t>
            </a:r>
          </a:p>
          <a:p>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524" y="2352801"/>
            <a:ext cx="2902035" cy="1155947"/>
          </a:xfrm>
          <a:prstGeom prst="rect">
            <a:avLst/>
          </a:prstGeom>
        </p:spPr>
      </p:pic>
    </p:spTree>
    <p:extLst>
      <p:ext uri="{BB962C8B-B14F-4D97-AF65-F5344CB8AC3E}">
        <p14:creationId xmlns:p14="http://schemas.microsoft.com/office/powerpoint/2010/main" val="217017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pPr algn="just">
              <a:lnSpc>
                <a:spcPct val="150000"/>
              </a:lnSpc>
              <a:spcBef>
                <a:spcPts val="0"/>
              </a:spcBef>
              <a:spcAft>
                <a:spcPts val="600"/>
              </a:spcAft>
            </a:pPr>
            <a:r>
              <a:rPr lang="en-US" b="1" i="1" dirty="0" err="1">
                <a:solidFill>
                  <a:schemeClr val="accent4">
                    <a:lumMod val="75000"/>
                  </a:schemeClr>
                </a:solidFill>
                <a:latin typeface="Arial" panose="020B0604020202020204" pitchFamily="34" charset="0"/>
                <a:cs typeface="Arial" panose="020B0604020202020204" pitchFamily="34" charset="0"/>
              </a:rPr>
              <a:t>Reiwa</a:t>
            </a:r>
            <a:r>
              <a:rPr lang="en-US" b="1" dirty="0">
                <a:solidFill>
                  <a:schemeClr val="accent4">
                    <a:lumMod val="75000"/>
                  </a:schemeClr>
                </a:solidFill>
                <a:latin typeface="Arial" panose="020B0604020202020204" pitchFamily="34" charset="0"/>
                <a:cs typeface="Arial" panose="020B0604020202020204" pitchFamily="34" charset="0"/>
              </a:rPr>
              <a:t>  is the current Emperor</a:t>
            </a:r>
            <a:r>
              <a:rPr lang="en-US" b="1" dirty="0">
                <a:solidFill>
                  <a:schemeClr val="accent4">
                    <a:lumMod val="75000"/>
                  </a:schemeClr>
                </a:solidFill>
                <a:latin typeface="Arial" panose="020B0604020202020204" pitchFamily="34" charset="0"/>
                <a:cs typeface="Arial" panose="020B0604020202020204" pitchFamily="34" charset="0"/>
                <a:hlinkClick r:id="rId2" tooltip="Japanese era name"/>
              </a:rPr>
              <a:t> of the official calendar of Japan</a:t>
            </a:r>
            <a:r>
              <a:rPr lang="en-US" b="1" dirty="0">
                <a:solidFill>
                  <a:schemeClr val="accent4">
                    <a:lumMod val="75000"/>
                  </a:schemeClr>
                </a:solidFill>
                <a:latin typeface="Arial" panose="020B0604020202020204" pitchFamily="34" charset="0"/>
                <a:cs typeface="Arial" panose="020B0604020202020204" pitchFamily="34" charset="0"/>
              </a:rPr>
              <a:t>. It began on 1 May 2019, the day on which Emperor </a:t>
            </a:r>
            <a:r>
              <a:rPr lang="en-US" b="1" dirty="0">
                <a:solidFill>
                  <a:schemeClr val="accent4">
                    <a:lumMod val="75000"/>
                  </a:schemeClr>
                </a:solidFill>
                <a:latin typeface="Arial" panose="020B0604020202020204" pitchFamily="34" charset="0"/>
                <a:cs typeface="Arial" panose="020B0604020202020204" pitchFamily="34" charset="0"/>
                <a:hlinkClick r:id="rId3" tooltip="Akihito"/>
              </a:rPr>
              <a:t>Akihito</a:t>
            </a:r>
            <a:r>
              <a:rPr lang="en-US" b="1" dirty="0">
                <a:solidFill>
                  <a:schemeClr val="accent4">
                    <a:lumMod val="75000"/>
                  </a:schemeClr>
                </a:solidFill>
                <a:latin typeface="Arial" panose="020B0604020202020204" pitchFamily="34" charset="0"/>
                <a:cs typeface="Arial" panose="020B0604020202020204" pitchFamily="34" charset="0"/>
              </a:rPr>
              <a:t>'s eldest son, </a:t>
            </a:r>
            <a:r>
              <a:rPr lang="en-US" b="1" dirty="0">
                <a:solidFill>
                  <a:schemeClr val="accent4">
                    <a:lumMod val="75000"/>
                  </a:schemeClr>
                </a:solidFill>
                <a:latin typeface="Arial" panose="020B0604020202020204" pitchFamily="34" charset="0"/>
                <a:cs typeface="Arial" panose="020B0604020202020204" pitchFamily="34" charset="0"/>
                <a:hlinkClick r:id="rId4" tooltip="Naruhito"/>
              </a:rPr>
              <a:t>Naruhito</a:t>
            </a:r>
            <a:r>
              <a:rPr lang="en-US" b="1" dirty="0">
                <a:solidFill>
                  <a:schemeClr val="accent4">
                    <a:lumMod val="75000"/>
                  </a:schemeClr>
                </a:solidFill>
                <a:latin typeface="Arial" panose="020B0604020202020204" pitchFamily="34" charset="0"/>
                <a:cs typeface="Arial" panose="020B0604020202020204" pitchFamily="34" charset="0"/>
              </a:rPr>
              <a:t>, </a:t>
            </a:r>
            <a:r>
              <a:rPr lang="en-US" b="1" dirty="0">
                <a:solidFill>
                  <a:schemeClr val="accent4">
                    <a:lumMod val="75000"/>
                  </a:schemeClr>
                </a:solidFill>
                <a:latin typeface="Arial" panose="020B0604020202020204" pitchFamily="34" charset="0"/>
                <a:cs typeface="Arial" panose="020B0604020202020204" pitchFamily="34" charset="0"/>
                <a:hlinkClick r:id="rId5" tooltip="Enthronement of the Japanese emperor"/>
              </a:rPr>
              <a:t>ascended the throne</a:t>
            </a:r>
            <a:r>
              <a:rPr lang="en-US" b="1" dirty="0">
                <a:solidFill>
                  <a:schemeClr val="accent4">
                    <a:lumMod val="75000"/>
                  </a:schemeClr>
                </a:solidFill>
                <a:latin typeface="Arial" panose="020B0604020202020204" pitchFamily="34" charset="0"/>
                <a:cs typeface="Arial" panose="020B0604020202020204" pitchFamily="34" charset="0"/>
              </a:rPr>
              <a:t> as the 126th </a:t>
            </a:r>
            <a:r>
              <a:rPr lang="en-US" b="1" dirty="0">
                <a:solidFill>
                  <a:schemeClr val="accent4">
                    <a:lumMod val="75000"/>
                  </a:schemeClr>
                </a:solidFill>
                <a:latin typeface="Arial" panose="020B0604020202020204" pitchFamily="34" charset="0"/>
                <a:cs typeface="Arial" panose="020B0604020202020204" pitchFamily="34" charset="0"/>
                <a:hlinkClick r:id="rId6" tooltip="Emperor of Japan"/>
              </a:rPr>
              <a:t>Emperor of Japan</a:t>
            </a:r>
            <a:r>
              <a:rPr lang="en-US" b="1" dirty="0">
                <a:solidFill>
                  <a:schemeClr val="accent4">
                    <a:lumMod val="75000"/>
                  </a:schemeClr>
                </a:solidFill>
                <a:latin typeface="Arial" panose="020B0604020202020204" pitchFamily="34" charset="0"/>
                <a:cs typeface="Arial" panose="020B0604020202020204" pitchFamily="34" charset="0"/>
              </a:rPr>
              <a:t>. </a:t>
            </a:r>
          </a:p>
          <a:p>
            <a:pPr algn="just">
              <a:lnSpc>
                <a:spcPct val="150000"/>
              </a:lnSpc>
              <a:spcBef>
                <a:spcPts val="0"/>
              </a:spcBef>
              <a:spcAft>
                <a:spcPts val="600"/>
              </a:spcAft>
            </a:pPr>
            <a:r>
              <a:rPr lang="en-US" b="1" dirty="0">
                <a:solidFill>
                  <a:schemeClr val="accent4">
                    <a:lumMod val="75000"/>
                  </a:schemeClr>
                </a:solidFill>
                <a:latin typeface="Arial" panose="020B0604020202020204" pitchFamily="34" charset="0"/>
                <a:cs typeface="Arial" panose="020B0604020202020204" pitchFamily="34" charset="0"/>
              </a:rPr>
              <a:t>The day before, Emperor Akihito </a:t>
            </a:r>
            <a:r>
              <a:rPr lang="en-US" b="1" dirty="0">
                <a:solidFill>
                  <a:schemeClr val="accent4">
                    <a:lumMod val="75000"/>
                  </a:schemeClr>
                </a:solidFill>
                <a:latin typeface="Arial" panose="020B0604020202020204" pitchFamily="34" charset="0"/>
                <a:cs typeface="Arial" panose="020B0604020202020204" pitchFamily="34" charset="0"/>
                <a:hlinkClick r:id="rId7" tooltip="2019 Japanese imperial transition"/>
              </a:rPr>
              <a:t>abdicated</a:t>
            </a:r>
            <a:r>
              <a:rPr lang="en-US" b="1" dirty="0">
                <a:solidFill>
                  <a:schemeClr val="accent4">
                    <a:lumMod val="75000"/>
                  </a:schemeClr>
                </a:solidFill>
                <a:latin typeface="Arial" panose="020B0604020202020204" pitchFamily="34" charset="0"/>
                <a:cs typeface="Arial" panose="020B0604020202020204" pitchFamily="34" charset="0"/>
              </a:rPr>
              <a:t> the </a:t>
            </a:r>
            <a:r>
              <a:rPr lang="en-US" b="1" dirty="0">
                <a:solidFill>
                  <a:schemeClr val="accent4">
                    <a:lumMod val="75000"/>
                  </a:schemeClr>
                </a:solidFill>
                <a:latin typeface="Arial" panose="020B0604020202020204" pitchFamily="34" charset="0"/>
                <a:cs typeface="Arial" panose="020B0604020202020204" pitchFamily="34" charset="0"/>
                <a:hlinkClick r:id="rId8" tooltip="Chrysanthemum Throne"/>
              </a:rPr>
              <a:t>Chrysanthemum Throne</a:t>
            </a:r>
            <a:r>
              <a:rPr lang="en-US" b="1" dirty="0">
                <a:solidFill>
                  <a:schemeClr val="accent4">
                    <a:lumMod val="75000"/>
                  </a:schemeClr>
                </a:solidFill>
                <a:latin typeface="Arial" panose="020B0604020202020204" pitchFamily="34" charset="0"/>
                <a:cs typeface="Arial" panose="020B0604020202020204" pitchFamily="34" charset="0"/>
              </a:rPr>
              <a:t>, marking the end of the </a:t>
            </a:r>
            <a:r>
              <a:rPr lang="en-US" b="1" dirty="0">
                <a:solidFill>
                  <a:schemeClr val="accent4">
                    <a:lumMod val="75000"/>
                  </a:schemeClr>
                </a:solidFill>
                <a:latin typeface="Arial" panose="020B0604020202020204" pitchFamily="34" charset="0"/>
                <a:cs typeface="Arial" panose="020B0604020202020204" pitchFamily="34" charset="0"/>
                <a:hlinkClick r:id="rId9" tooltip="Heisei era"/>
              </a:rPr>
              <a:t>Heisei era</a:t>
            </a:r>
            <a:r>
              <a:rPr lang="en-US" b="1" dirty="0">
                <a:solidFill>
                  <a:schemeClr val="accent4">
                    <a:lumMod val="75000"/>
                  </a:schemeClr>
                </a:solidFill>
                <a:latin typeface="Arial" panose="020B0604020202020204" pitchFamily="34" charset="0"/>
                <a:cs typeface="Arial" panose="020B0604020202020204" pitchFamily="34" charset="0"/>
              </a:rPr>
              <a:t>. The year 2019 corresponds with Heisei 31 from 1 January to 30 April, and with </a:t>
            </a:r>
            <a:r>
              <a:rPr lang="en-US" b="1" dirty="0" err="1">
                <a:solidFill>
                  <a:schemeClr val="accent4">
                    <a:lumMod val="75000"/>
                  </a:schemeClr>
                </a:solidFill>
                <a:latin typeface="Arial" panose="020B0604020202020204" pitchFamily="34" charset="0"/>
                <a:cs typeface="Arial" panose="020B0604020202020204" pitchFamily="34" charset="0"/>
              </a:rPr>
              <a:t>Reiwa</a:t>
            </a:r>
            <a:r>
              <a:rPr lang="en-US" b="1" dirty="0">
                <a:solidFill>
                  <a:schemeClr val="accent4">
                    <a:lumMod val="75000"/>
                  </a:schemeClr>
                </a:solidFill>
                <a:latin typeface="Arial" panose="020B0604020202020204" pitchFamily="34" charset="0"/>
                <a:cs typeface="Arial" panose="020B0604020202020204" pitchFamily="34" charset="0"/>
              </a:rPr>
              <a:t> 1, ('the base year of </a:t>
            </a:r>
            <a:r>
              <a:rPr lang="en-US" b="1" dirty="0" err="1">
                <a:solidFill>
                  <a:schemeClr val="accent4">
                    <a:lumMod val="75000"/>
                  </a:schemeClr>
                </a:solidFill>
                <a:latin typeface="Arial" panose="020B0604020202020204" pitchFamily="34" charset="0"/>
                <a:cs typeface="Arial" panose="020B0604020202020204" pitchFamily="34" charset="0"/>
              </a:rPr>
              <a:t>Reiwa</a:t>
            </a:r>
            <a:r>
              <a:rPr lang="en-US" b="1" dirty="0">
                <a:solidFill>
                  <a:schemeClr val="accent4">
                    <a:lumMod val="75000"/>
                  </a:schemeClr>
                </a:solidFill>
                <a:latin typeface="Arial" panose="020B0604020202020204" pitchFamily="34" charset="0"/>
                <a:cs typeface="Arial" panose="020B0604020202020204" pitchFamily="34" charset="0"/>
              </a:rPr>
              <a:t>') from 1 May. The </a:t>
            </a:r>
            <a:r>
              <a:rPr lang="en-US" b="1" dirty="0">
                <a:solidFill>
                  <a:schemeClr val="accent4">
                    <a:lumMod val="75000"/>
                  </a:schemeClr>
                </a:solidFill>
                <a:latin typeface="Arial" panose="020B0604020202020204" pitchFamily="34" charset="0"/>
                <a:cs typeface="Arial" panose="020B0604020202020204" pitchFamily="34" charset="0"/>
                <a:hlinkClick r:id="rId10" tooltip="Ministry of Foreign Affairs (Japan)"/>
              </a:rPr>
              <a:t>Ministry of Foreign Affairs of Japan</a:t>
            </a:r>
            <a:r>
              <a:rPr lang="en-US" b="1" dirty="0">
                <a:solidFill>
                  <a:schemeClr val="accent4">
                    <a:lumMod val="75000"/>
                  </a:schemeClr>
                </a:solidFill>
                <a:latin typeface="Arial" panose="020B0604020202020204" pitchFamily="34" charset="0"/>
                <a:cs typeface="Arial" panose="020B0604020202020204" pitchFamily="34" charset="0"/>
              </a:rPr>
              <a:t> explained the meaning of </a:t>
            </a:r>
            <a:r>
              <a:rPr lang="en-US" b="1" i="1" dirty="0" err="1">
                <a:solidFill>
                  <a:schemeClr val="accent4">
                    <a:lumMod val="75000"/>
                  </a:schemeClr>
                </a:solidFill>
                <a:latin typeface="Arial" panose="020B0604020202020204" pitchFamily="34" charset="0"/>
                <a:cs typeface="Arial" panose="020B0604020202020204" pitchFamily="34" charset="0"/>
              </a:rPr>
              <a:t>Reiwa</a:t>
            </a:r>
            <a:r>
              <a:rPr lang="en-US" b="1" dirty="0">
                <a:solidFill>
                  <a:schemeClr val="accent4">
                    <a:lumMod val="75000"/>
                  </a:schemeClr>
                </a:solidFill>
                <a:latin typeface="Arial" panose="020B0604020202020204" pitchFamily="34" charset="0"/>
                <a:cs typeface="Arial" panose="020B0604020202020204" pitchFamily="34" charset="0"/>
              </a:rPr>
              <a:t> to be "beautiful harmony".</a:t>
            </a:r>
          </a:p>
        </p:txBody>
      </p:sp>
      <p:pic>
        <p:nvPicPr>
          <p:cNvPr id="5122" name="Picture 2" descr="https://upload.wikimedia.org/wikipedia/commons/thumb/c/c0/Emperor_Naruhito_%28cropped%29.jpg/250px-Emperor_Naruhito_%28cropped%2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8197" y="193275"/>
            <a:ext cx="1552726" cy="21738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1378" y="620889"/>
            <a:ext cx="4628445" cy="584775"/>
          </a:xfrm>
          <a:prstGeom prst="rect">
            <a:avLst/>
          </a:prstGeom>
          <a:noFill/>
        </p:spPr>
        <p:txBody>
          <a:bodyPr wrap="square" rtlCol="0">
            <a:spAutoFit/>
          </a:bodyPr>
          <a:lstStyle/>
          <a:p>
            <a:r>
              <a:rPr lang="en-US" sz="3200" b="1" dirty="0" err="1">
                <a:solidFill>
                  <a:schemeClr val="accent4">
                    <a:lumMod val="75000"/>
                  </a:schemeClr>
                </a:solidFill>
              </a:rPr>
              <a:t>Reiwa</a:t>
            </a:r>
            <a:r>
              <a:rPr lang="en-US" sz="3200" b="1" dirty="0">
                <a:solidFill>
                  <a:schemeClr val="accent4">
                    <a:lumMod val="75000"/>
                  </a:schemeClr>
                </a:solidFill>
              </a:rPr>
              <a:t> 2019 -Present</a:t>
            </a:r>
          </a:p>
        </p:txBody>
      </p:sp>
    </p:spTree>
    <p:extLst>
      <p:ext uri="{BB962C8B-B14F-4D97-AF65-F5344CB8AC3E}">
        <p14:creationId xmlns:p14="http://schemas.microsoft.com/office/powerpoint/2010/main" val="308300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accent4">
                    <a:lumMod val="50000"/>
                  </a:schemeClr>
                </a:solidFill>
              </a:rPr>
              <a:t>Reiwa</a:t>
            </a:r>
            <a:r>
              <a:rPr lang="en-US" b="1" dirty="0">
                <a:solidFill>
                  <a:schemeClr val="accent4">
                    <a:lumMod val="50000"/>
                  </a:schemeClr>
                </a:solidFill>
              </a:rPr>
              <a:t> 2019 -Present</a:t>
            </a:r>
          </a:p>
        </p:txBody>
      </p:sp>
      <p:sp>
        <p:nvSpPr>
          <p:cNvPr id="3" name="Content Placeholder 2"/>
          <p:cNvSpPr>
            <a:spLocks noGrp="1"/>
          </p:cNvSpPr>
          <p:nvPr>
            <p:ph sz="quarter" idx="13"/>
          </p:nvPr>
        </p:nvSpPr>
        <p:spPr>
          <a:xfrm>
            <a:off x="3826620" y="1620922"/>
            <a:ext cx="4538759" cy="4052710"/>
          </a:xfrm>
        </p:spPr>
        <p:txBody>
          <a:bodyPr>
            <a:noAutofit/>
          </a:bodyPr>
          <a:lstStyle/>
          <a:p>
            <a:r>
              <a:rPr lang="en-US" sz="2800" b="1" dirty="0" err="1">
                <a:solidFill>
                  <a:schemeClr val="accent4">
                    <a:lumMod val="50000"/>
                  </a:schemeClr>
                </a:solidFill>
                <a:latin typeface="Arial" panose="020B0604020202020204" pitchFamily="34" charset="0"/>
                <a:cs typeface="Arial" panose="020B0604020202020204" pitchFamily="34" charset="0"/>
              </a:rPr>
              <a:t>Reiwa</a:t>
            </a:r>
            <a:r>
              <a:rPr lang="en-US" sz="2800" b="1" dirty="0">
                <a:solidFill>
                  <a:schemeClr val="accent4">
                    <a:lumMod val="50000"/>
                  </a:schemeClr>
                </a:solidFill>
                <a:latin typeface="Arial" panose="020B0604020202020204" pitchFamily="34" charset="0"/>
                <a:cs typeface="Arial" panose="020B0604020202020204" pitchFamily="34" charset="0"/>
              </a:rPr>
              <a:t> 1 = 2019.5.1</a:t>
            </a:r>
          </a:p>
          <a:p>
            <a:r>
              <a:rPr lang="en-US" sz="2800" b="1" dirty="0" err="1">
                <a:solidFill>
                  <a:schemeClr val="tx1">
                    <a:lumMod val="95000"/>
                    <a:lumOff val="5000"/>
                  </a:schemeClr>
                </a:solidFill>
                <a:latin typeface="Arial" panose="020B0604020202020204" pitchFamily="34" charset="0"/>
                <a:cs typeface="Arial" panose="020B0604020202020204" pitchFamily="34" charset="0"/>
              </a:rPr>
              <a:t>Reiwa</a:t>
            </a:r>
            <a:r>
              <a:rPr lang="en-US" sz="2800" b="1" dirty="0">
                <a:solidFill>
                  <a:schemeClr val="tx1">
                    <a:lumMod val="95000"/>
                    <a:lumOff val="5000"/>
                  </a:schemeClr>
                </a:solidFill>
                <a:latin typeface="Arial" panose="020B0604020202020204" pitchFamily="34" charset="0"/>
                <a:cs typeface="Arial" panose="020B0604020202020204" pitchFamily="34" charset="0"/>
              </a:rPr>
              <a:t> 2 = 2020</a:t>
            </a:r>
          </a:p>
          <a:p>
            <a:r>
              <a:rPr lang="en-US" sz="2800" b="1" dirty="0" err="1">
                <a:solidFill>
                  <a:schemeClr val="accent4">
                    <a:lumMod val="50000"/>
                  </a:schemeClr>
                </a:solidFill>
                <a:latin typeface="Arial" panose="020B0604020202020204" pitchFamily="34" charset="0"/>
                <a:cs typeface="Arial" panose="020B0604020202020204" pitchFamily="34" charset="0"/>
              </a:rPr>
              <a:t>Reiwa</a:t>
            </a:r>
            <a:r>
              <a:rPr lang="en-US" sz="2800" b="1" dirty="0">
                <a:solidFill>
                  <a:schemeClr val="accent4">
                    <a:lumMod val="50000"/>
                  </a:schemeClr>
                </a:solidFill>
                <a:latin typeface="Arial" panose="020B0604020202020204" pitchFamily="34" charset="0"/>
                <a:cs typeface="Arial" panose="020B0604020202020204" pitchFamily="34" charset="0"/>
              </a:rPr>
              <a:t> 3 = 2021</a:t>
            </a:r>
          </a:p>
          <a:p>
            <a:r>
              <a:rPr lang="en-US" sz="2800" b="1" dirty="0" err="1">
                <a:solidFill>
                  <a:schemeClr val="accent4">
                    <a:lumMod val="50000"/>
                  </a:schemeClr>
                </a:solidFill>
                <a:latin typeface="Arial" panose="020B0604020202020204" pitchFamily="34" charset="0"/>
                <a:cs typeface="Arial" panose="020B0604020202020204" pitchFamily="34" charset="0"/>
              </a:rPr>
              <a:t>Reiwa</a:t>
            </a:r>
            <a:r>
              <a:rPr lang="en-US" sz="2800" b="1" dirty="0">
                <a:solidFill>
                  <a:schemeClr val="accent4">
                    <a:lumMod val="50000"/>
                  </a:schemeClr>
                </a:solidFill>
                <a:latin typeface="Arial" panose="020B0604020202020204" pitchFamily="34" charset="0"/>
                <a:cs typeface="Arial" panose="020B0604020202020204" pitchFamily="34" charset="0"/>
              </a:rPr>
              <a:t> 4 = 2022</a:t>
            </a:r>
          </a:p>
          <a:p>
            <a:r>
              <a:rPr lang="en-US" sz="2800" b="1" dirty="0" err="1">
                <a:solidFill>
                  <a:schemeClr val="accent4">
                    <a:lumMod val="50000"/>
                  </a:schemeClr>
                </a:solidFill>
                <a:latin typeface="Arial" panose="020B0604020202020204" pitchFamily="34" charset="0"/>
                <a:cs typeface="Arial" panose="020B0604020202020204" pitchFamily="34" charset="0"/>
              </a:rPr>
              <a:t>Reiwa</a:t>
            </a:r>
            <a:r>
              <a:rPr lang="en-US" sz="2800" b="1" dirty="0">
                <a:solidFill>
                  <a:schemeClr val="accent4">
                    <a:lumMod val="50000"/>
                  </a:schemeClr>
                </a:solidFill>
                <a:latin typeface="Arial" panose="020B0604020202020204" pitchFamily="34" charset="0"/>
                <a:cs typeface="Arial" panose="020B0604020202020204" pitchFamily="34" charset="0"/>
              </a:rPr>
              <a:t> 5 = 2023</a:t>
            </a:r>
          </a:p>
          <a:p>
            <a:r>
              <a:rPr lang="en-US" sz="2800" b="1" dirty="0" err="1">
                <a:solidFill>
                  <a:schemeClr val="accent4">
                    <a:lumMod val="50000"/>
                  </a:schemeClr>
                </a:solidFill>
                <a:latin typeface="Arial" panose="020B0604020202020204" pitchFamily="34" charset="0"/>
                <a:cs typeface="Arial" panose="020B0604020202020204" pitchFamily="34" charset="0"/>
              </a:rPr>
              <a:t>Reiwa</a:t>
            </a:r>
            <a:r>
              <a:rPr lang="en-US" sz="2800" b="1" dirty="0">
                <a:solidFill>
                  <a:schemeClr val="accent4">
                    <a:lumMod val="50000"/>
                  </a:schemeClr>
                </a:solidFill>
                <a:latin typeface="Arial" panose="020B0604020202020204" pitchFamily="34" charset="0"/>
                <a:cs typeface="Arial" panose="020B0604020202020204" pitchFamily="34" charset="0"/>
              </a:rPr>
              <a:t> 6 = 2024</a:t>
            </a:r>
          </a:p>
          <a:p>
            <a:r>
              <a:rPr lang="en-US" sz="2800" b="1" dirty="0" err="1">
                <a:solidFill>
                  <a:schemeClr val="accent4">
                    <a:lumMod val="50000"/>
                  </a:schemeClr>
                </a:solidFill>
                <a:latin typeface="Arial" panose="020B0604020202020204" pitchFamily="34" charset="0"/>
                <a:cs typeface="Arial" panose="020B0604020202020204" pitchFamily="34" charset="0"/>
              </a:rPr>
              <a:t>Reiwa</a:t>
            </a:r>
            <a:r>
              <a:rPr lang="en-US" sz="2800" b="1" dirty="0">
                <a:solidFill>
                  <a:schemeClr val="accent4">
                    <a:lumMod val="50000"/>
                  </a:schemeClr>
                </a:solidFill>
                <a:latin typeface="Arial" panose="020B0604020202020204" pitchFamily="34" charset="0"/>
                <a:cs typeface="Arial" panose="020B0604020202020204" pitchFamily="34" charset="0"/>
              </a:rPr>
              <a:t> 7 =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261" y="2854314"/>
            <a:ext cx="2900851" cy="1155475"/>
          </a:xfrm>
          <a:prstGeom prst="rect">
            <a:avLst/>
          </a:prstGeom>
        </p:spPr>
      </p:pic>
    </p:spTree>
    <p:extLst>
      <p:ext uri="{BB962C8B-B14F-4D97-AF65-F5344CB8AC3E}">
        <p14:creationId xmlns:p14="http://schemas.microsoft.com/office/powerpoint/2010/main" val="228045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1207911" y="2044775"/>
            <a:ext cx="10464801" cy="4164114"/>
          </a:xfrm>
        </p:spPr>
        <p:txBody>
          <a:bodyPr>
            <a:normAutofit/>
          </a:bodyPr>
          <a:lstStyle/>
          <a:p>
            <a:r>
              <a:rPr lang="en-US" b="1" dirty="0">
                <a:latin typeface="Arial" panose="020B0604020202020204" pitchFamily="34" charset="0"/>
                <a:cs typeface="Arial" panose="020B0604020202020204" pitchFamily="34" charset="0"/>
              </a:rPr>
              <a:t>An Easy Short Cut to Determining the actual date of cancelation:</a:t>
            </a:r>
          </a:p>
        </p:txBody>
      </p:sp>
      <p:sp>
        <p:nvSpPr>
          <p:cNvPr id="4" name="Rectangle 3"/>
          <p:cNvSpPr/>
          <p:nvPr/>
        </p:nvSpPr>
        <p:spPr>
          <a:xfrm>
            <a:off x="2641598" y="2318298"/>
            <a:ext cx="6468533" cy="3970318"/>
          </a:xfrm>
          <a:prstGeom prst="rect">
            <a:avLst/>
          </a:prstGeom>
        </p:spPr>
        <p:txBody>
          <a:bodyPr wrap="square">
            <a:spAutoFit/>
          </a:bodyPr>
          <a:lstStyle/>
          <a:p>
            <a:endParaRPr lang="en-US" sz="3600" dirty="0">
              <a:solidFill>
                <a:srgbClr val="000000"/>
              </a:solidFill>
              <a:latin typeface="Arial" panose="020B0604020202020204" pitchFamily="34" charset="0"/>
              <a:cs typeface="Arial" panose="020B0604020202020204" pitchFamily="34" charset="0"/>
            </a:endParaRPr>
          </a:p>
          <a:p>
            <a:r>
              <a:rPr lang="en-US" sz="3600" dirty="0">
                <a:solidFill>
                  <a:srgbClr val="000000"/>
                </a:solidFill>
                <a:latin typeface="Arial" panose="020B0604020202020204" pitchFamily="34" charset="0"/>
                <a:cs typeface="Arial" panose="020B0604020202020204" pitchFamily="34" charset="0"/>
              </a:rPr>
              <a:t>ADD:</a:t>
            </a:r>
          </a:p>
          <a:p>
            <a:r>
              <a:rPr lang="en-US" sz="3600" dirty="0">
                <a:solidFill>
                  <a:srgbClr val="000000"/>
                </a:solidFill>
                <a:latin typeface="Arial" panose="020B0604020202020204" pitchFamily="34" charset="0"/>
                <a:cs typeface="Arial" panose="020B0604020202020204" pitchFamily="34" charset="0"/>
              </a:rPr>
              <a:t>1867 to a date in Meiji</a:t>
            </a:r>
            <a:br>
              <a:rPr lang="en-US" sz="3600" dirty="0">
                <a:latin typeface="Arial" panose="020B0604020202020204" pitchFamily="34" charset="0"/>
                <a:cs typeface="Arial" panose="020B0604020202020204" pitchFamily="34" charset="0"/>
              </a:rPr>
            </a:br>
            <a:r>
              <a:rPr lang="en-US" sz="3600" dirty="0">
                <a:solidFill>
                  <a:srgbClr val="000000"/>
                </a:solidFill>
                <a:latin typeface="Arial" panose="020B0604020202020204" pitchFamily="34" charset="0"/>
                <a:cs typeface="Arial" panose="020B0604020202020204" pitchFamily="34" charset="0"/>
              </a:rPr>
              <a:t>1911 to a date in Taisho</a:t>
            </a:r>
            <a:br>
              <a:rPr lang="en-US" sz="3600" dirty="0">
                <a:latin typeface="Arial" panose="020B0604020202020204" pitchFamily="34" charset="0"/>
                <a:cs typeface="Arial" panose="020B0604020202020204" pitchFamily="34" charset="0"/>
              </a:rPr>
            </a:br>
            <a:r>
              <a:rPr lang="en-US" sz="3600" dirty="0">
                <a:solidFill>
                  <a:srgbClr val="000000"/>
                </a:solidFill>
                <a:latin typeface="Arial" panose="020B0604020202020204" pitchFamily="34" charset="0"/>
                <a:cs typeface="Arial" panose="020B0604020202020204" pitchFamily="34" charset="0"/>
              </a:rPr>
              <a:t>1925 to a date in Showa</a:t>
            </a:r>
            <a:br>
              <a:rPr lang="en-US" sz="3600" dirty="0">
                <a:latin typeface="Arial" panose="020B0604020202020204" pitchFamily="34" charset="0"/>
                <a:cs typeface="Arial" panose="020B0604020202020204" pitchFamily="34" charset="0"/>
              </a:rPr>
            </a:br>
            <a:r>
              <a:rPr lang="en-US" sz="3600" dirty="0">
                <a:solidFill>
                  <a:srgbClr val="000000"/>
                </a:solidFill>
                <a:latin typeface="Arial" panose="020B0604020202020204" pitchFamily="34" charset="0"/>
                <a:cs typeface="Arial" panose="020B0604020202020204" pitchFamily="34" charset="0"/>
              </a:rPr>
              <a:t>1988 to a date in Heisei</a:t>
            </a:r>
          </a:p>
          <a:p>
            <a:r>
              <a:rPr lang="en-US" sz="3600" dirty="0">
                <a:solidFill>
                  <a:srgbClr val="000000"/>
                </a:solidFill>
                <a:latin typeface="Arial" panose="020B0604020202020204" pitchFamily="34" charset="0"/>
                <a:cs typeface="Arial" panose="020B0604020202020204" pitchFamily="34" charset="0"/>
              </a:rPr>
              <a:t>2019 to a date in </a:t>
            </a:r>
            <a:r>
              <a:rPr lang="en-US" sz="3600" dirty="0" err="1">
                <a:solidFill>
                  <a:srgbClr val="000000"/>
                </a:solidFill>
                <a:latin typeface="Arial" panose="020B0604020202020204" pitchFamily="34" charset="0"/>
                <a:cs typeface="Arial" panose="020B0604020202020204" pitchFamily="34" charset="0"/>
              </a:rPr>
              <a:t>Reiwa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18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8"/>
            <a:ext cx="7993158" cy="792594"/>
          </a:xfrm>
        </p:spPr>
        <p:txBody>
          <a:bodyPr>
            <a:normAutofit/>
          </a:bodyPr>
          <a:lstStyle/>
          <a:p>
            <a:r>
              <a:rPr lang="en-US" b="1" dirty="0">
                <a:solidFill>
                  <a:srgbClr val="FF0000"/>
                </a:solidFill>
              </a:rPr>
              <a:t>         Meiji Calendar</a:t>
            </a:r>
          </a:p>
        </p:txBody>
      </p:sp>
      <p:sp>
        <p:nvSpPr>
          <p:cNvPr id="7" name="TextBox 6"/>
          <p:cNvSpPr txBox="1"/>
          <p:nvPr/>
        </p:nvSpPr>
        <p:spPr>
          <a:xfrm>
            <a:off x="879285" y="1354664"/>
            <a:ext cx="2874212" cy="4524315"/>
          </a:xfrm>
          <a:prstGeom prst="rect">
            <a:avLst/>
          </a:prstGeom>
          <a:noFill/>
        </p:spPr>
        <p:txBody>
          <a:bodyPr wrap="square" rtlCol="0">
            <a:spAutoFit/>
          </a:bodyPr>
          <a:lstStyle/>
          <a:p>
            <a:r>
              <a:rPr lang="en-US" b="1" dirty="0">
                <a:solidFill>
                  <a:srgbClr val="FF0000"/>
                </a:solidFill>
              </a:rPr>
              <a:t>Meiji 1 = 1868.10.23</a:t>
            </a:r>
          </a:p>
          <a:p>
            <a:r>
              <a:rPr lang="en-US" b="1" u="sng" dirty="0">
                <a:solidFill>
                  <a:schemeClr val="tx1">
                    <a:lumMod val="95000"/>
                    <a:lumOff val="5000"/>
                  </a:schemeClr>
                </a:solidFill>
              </a:rPr>
              <a:t>Meiji 2 = 1869</a:t>
            </a:r>
          </a:p>
          <a:p>
            <a:r>
              <a:rPr lang="en-US" b="1" dirty="0">
                <a:solidFill>
                  <a:srgbClr val="FF0000"/>
                </a:solidFill>
              </a:rPr>
              <a:t>Meiji 3 = 1870</a:t>
            </a:r>
          </a:p>
          <a:p>
            <a:r>
              <a:rPr lang="en-US" b="1" dirty="0">
                <a:solidFill>
                  <a:srgbClr val="FF0000"/>
                </a:solidFill>
              </a:rPr>
              <a:t>Meiji 4 = 1871</a:t>
            </a:r>
          </a:p>
          <a:p>
            <a:r>
              <a:rPr lang="en-US" b="1" dirty="0">
                <a:solidFill>
                  <a:srgbClr val="FF0000"/>
                </a:solidFill>
              </a:rPr>
              <a:t>Meiji 5 = 1872</a:t>
            </a:r>
          </a:p>
          <a:p>
            <a:r>
              <a:rPr lang="en-US" b="1" dirty="0">
                <a:solidFill>
                  <a:srgbClr val="FF0000"/>
                </a:solidFill>
              </a:rPr>
              <a:t>Meiji 6 = 1873</a:t>
            </a:r>
          </a:p>
          <a:p>
            <a:r>
              <a:rPr lang="en-US" b="1" dirty="0">
                <a:solidFill>
                  <a:srgbClr val="FF0000"/>
                </a:solidFill>
              </a:rPr>
              <a:t>Meiji 7 = 1874</a:t>
            </a:r>
          </a:p>
          <a:p>
            <a:r>
              <a:rPr lang="en-US" b="1" dirty="0">
                <a:solidFill>
                  <a:srgbClr val="FF0000"/>
                </a:solidFill>
              </a:rPr>
              <a:t>Meiji 8 = 1875</a:t>
            </a:r>
          </a:p>
          <a:p>
            <a:r>
              <a:rPr lang="en-US" b="1" dirty="0">
                <a:solidFill>
                  <a:srgbClr val="FF0000"/>
                </a:solidFill>
              </a:rPr>
              <a:t>Meiji 9 = 1876</a:t>
            </a:r>
          </a:p>
          <a:p>
            <a:r>
              <a:rPr lang="en-US" b="1" dirty="0">
                <a:solidFill>
                  <a:srgbClr val="FF0000"/>
                </a:solidFill>
              </a:rPr>
              <a:t>Meiji 10 = 1877</a:t>
            </a:r>
          </a:p>
          <a:p>
            <a:r>
              <a:rPr lang="en-US" b="1" dirty="0">
                <a:solidFill>
                  <a:srgbClr val="FF0000"/>
                </a:solidFill>
              </a:rPr>
              <a:t>Meiji 11 = 1878</a:t>
            </a:r>
          </a:p>
          <a:p>
            <a:r>
              <a:rPr lang="en-US" b="1" dirty="0">
                <a:solidFill>
                  <a:srgbClr val="FF0000"/>
                </a:solidFill>
              </a:rPr>
              <a:t>Meiji 12 = 1879</a:t>
            </a:r>
          </a:p>
          <a:p>
            <a:r>
              <a:rPr lang="en-US" b="1" dirty="0">
                <a:solidFill>
                  <a:srgbClr val="FF0000"/>
                </a:solidFill>
              </a:rPr>
              <a:t>Meiji 13 = 1880</a:t>
            </a:r>
          </a:p>
          <a:p>
            <a:r>
              <a:rPr lang="en-US" b="1" dirty="0">
                <a:solidFill>
                  <a:srgbClr val="FF0000"/>
                </a:solidFill>
              </a:rPr>
              <a:t>Meiji 14 = 1881</a:t>
            </a:r>
          </a:p>
          <a:p>
            <a:r>
              <a:rPr lang="en-US" b="1" dirty="0">
                <a:solidFill>
                  <a:srgbClr val="FF0000"/>
                </a:solidFill>
              </a:rPr>
              <a:t>Meiji 15 = 1882</a:t>
            </a:r>
          </a:p>
          <a:p>
            <a:r>
              <a:rPr lang="en-US" b="1" dirty="0">
                <a:solidFill>
                  <a:srgbClr val="FF0000"/>
                </a:solidFill>
              </a:rPr>
              <a:t>Meiji 16 = 1883</a:t>
            </a:r>
          </a:p>
        </p:txBody>
      </p:sp>
      <p:sp>
        <p:nvSpPr>
          <p:cNvPr id="8" name="TextBox 7"/>
          <p:cNvSpPr txBox="1"/>
          <p:nvPr/>
        </p:nvSpPr>
        <p:spPr>
          <a:xfrm>
            <a:off x="4595616" y="1388535"/>
            <a:ext cx="2874212" cy="4801314"/>
          </a:xfrm>
          <a:prstGeom prst="rect">
            <a:avLst/>
          </a:prstGeom>
          <a:noFill/>
        </p:spPr>
        <p:txBody>
          <a:bodyPr wrap="square" rtlCol="0">
            <a:spAutoFit/>
          </a:bodyPr>
          <a:lstStyle/>
          <a:p>
            <a:r>
              <a:rPr lang="en-US" b="1" dirty="0">
                <a:solidFill>
                  <a:srgbClr val="FF0000"/>
                </a:solidFill>
              </a:rPr>
              <a:t>Meiji 17 = 1884</a:t>
            </a:r>
          </a:p>
          <a:p>
            <a:r>
              <a:rPr lang="en-US" b="1" dirty="0">
                <a:solidFill>
                  <a:srgbClr val="FF0000"/>
                </a:solidFill>
              </a:rPr>
              <a:t>Meiji 18 = 1885</a:t>
            </a:r>
          </a:p>
          <a:p>
            <a:r>
              <a:rPr lang="en-US" b="1" dirty="0">
                <a:solidFill>
                  <a:srgbClr val="FF0000"/>
                </a:solidFill>
              </a:rPr>
              <a:t>Meiji 19 = 1886</a:t>
            </a:r>
          </a:p>
          <a:p>
            <a:r>
              <a:rPr lang="en-US" b="1" dirty="0">
                <a:solidFill>
                  <a:srgbClr val="FF0000"/>
                </a:solidFill>
              </a:rPr>
              <a:t>Meiji 20 = 1887</a:t>
            </a:r>
          </a:p>
          <a:p>
            <a:r>
              <a:rPr lang="en-US" b="1" dirty="0">
                <a:solidFill>
                  <a:srgbClr val="FF0000"/>
                </a:solidFill>
              </a:rPr>
              <a:t>Meiji 21 = 1888</a:t>
            </a:r>
          </a:p>
          <a:p>
            <a:r>
              <a:rPr lang="en-US" b="1" dirty="0">
                <a:solidFill>
                  <a:srgbClr val="FF0000"/>
                </a:solidFill>
              </a:rPr>
              <a:t>Meiji 22 = 1889</a:t>
            </a:r>
          </a:p>
          <a:p>
            <a:r>
              <a:rPr lang="en-US" b="1" dirty="0">
                <a:solidFill>
                  <a:srgbClr val="FF0000"/>
                </a:solidFill>
              </a:rPr>
              <a:t>Meiji 23 = 1890</a:t>
            </a:r>
          </a:p>
          <a:p>
            <a:r>
              <a:rPr lang="en-US" b="1" dirty="0">
                <a:solidFill>
                  <a:srgbClr val="FF0000"/>
                </a:solidFill>
              </a:rPr>
              <a:t>Meiji 24 = 1891</a:t>
            </a:r>
          </a:p>
          <a:p>
            <a:r>
              <a:rPr lang="en-US" b="1" dirty="0">
                <a:solidFill>
                  <a:srgbClr val="FF0000"/>
                </a:solidFill>
              </a:rPr>
              <a:t>Meiji 25 = 1892</a:t>
            </a:r>
          </a:p>
          <a:p>
            <a:r>
              <a:rPr lang="en-US" b="1" dirty="0">
                <a:solidFill>
                  <a:srgbClr val="FF0000"/>
                </a:solidFill>
              </a:rPr>
              <a:t>Meiji 26 = 1893</a:t>
            </a:r>
          </a:p>
          <a:p>
            <a:r>
              <a:rPr lang="en-US" b="1" dirty="0">
                <a:solidFill>
                  <a:srgbClr val="FF0000"/>
                </a:solidFill>
              </a:rPr>
              <a:t>Meiji 27 = 1894</a:t>
            </a:r>
          </a:p>
          <a:p>
            <a:r>
              <a:rPr lang="en-US" b="1" dirty="0">
                <a:solidFill>
                  <a:srgbClr val="FF0000"/>
                </a:solidFill>
              </a:rPr>
              <a:t>Meiji 28 = 1895</a:t>
            </a:r>
          </a:p>
          <a:p>
            <a:r>
              <a:rPr lang="en-US" b="1" dirty="0">
                <a:solidFill>
                  <a:srgbClr val="FF0000"/>
                </a:solidFill>
              </a:rPr>
              <a:t>Meiji 29 = 1896</a:t>
            </a:r>
          </a:p>
          <a:p>
            <a:r>
              <a:rPr lang="en-US" b="1" dirty="0">
                <a:solidFill>
                  <a:srgbClr val="FF0000"/>
                </a:solidFill>
              </a:rPr>
              <a:t>Meiji 30 = 1897</a:t>
            </a:r>
          </a:p>
          <a:p>
            <a:r>
              <a:rPr lang="en-US" b="1" dirty="0">
                <a:solidFill>
                  <a:srgbClr val="FF0000"/>
                </a:solidFill>
              </a:rPr>
              <a:t>Meiji 31 = 1898</a:t>
            </a:r>
          </a:p>
          <a:p>
            <a:r>
              <a:rPr lang="en-US" b="1" dirty="0">
                <a:solidFill>
                  <a:srgbClr val="FF0000"/>
                </a:solidFill>
              </a:rPr>
              <a:t>Meiji 32 = 1899</a:t>
            </a:r>
          </a:p>
          <a:p>
            <a:endParaRPr lang="en-US" dirty="0"/>
          </a:p>
        </p:txBody>
      </p:sp>
      <p:sp>
        <p:nvSpPr>
          <p:cNvPr id="9" name="TextBox 8"/>
          <p:cNvSpPr txBox="1"/>
          <p:nvPr/>
        </p:nvSpPr>
        <p:spPr>
          <a:xfrm>
            <a:off x="8200190" y="1399818"/>
            <a:ext cx="2874212" cy="4247317"/>
          </a:xfrm>
          <a:prstGeom prst="rect">
            <a:avLst/>
          </a:prstGeom>
          <a:noFill/>
        </p:spPr>
        <p:txBody>
          <a:bodyPr wrap="square" rtlCol="0">
            <a:spAutoFit/>
          </a:bodyPr>
          <a:lstStyle/>
          <a:p>
            <a:r>
              <a:rPr lang="en-US" b="1" dirty="0">
                <a:solidFill>
                  <a:srgbClr val="FF0000"/>
                </a:solidFill>
              </a:rPr>
              <a:t>Meiji 33 = 1900</a:t>
            </a:r>
          </a:p>
          <a:p>
            <a:r>
              <a:rPr lang="en-US" b="1" dirty="0">
                <a:solidFill>
                  <a:srgbClr val="FF0000"/>
                </a:solidFill>
              </a:rPr>
              <a:t>Meiji 34 = 1901</a:t>
            </a:r>
          </a:p>
          <a:p>
            <a:r>
              <a:rPr lang="en-US" b="1" dirty="0">
                <a:solidFill>
                  <a:srgbClr val="FF0000"/>
                </a:solidFill>
              </a:rPr>
              <a:t>Meiji 35 = 1902</a:t>
            </a:r>
          </a:p>
          <a:p>
            <a:r>
              <a:rPr lang="en-US" b="1" dirty="0">
                <a:solidFill>
                  <a:srgbClr val="FF0000"/>
                </a:solidFill>
              </a:rPr>
              <a:t>Meiji 36 = 1903</a:t>
            </a:r>
          </a:p>
          <a:p>
            <a:r>
              <a:rPr lang="en-US" b="1" dirty="0">
                <a:solidFill>
                  <a:srgbClr val="FF0000"/>
                </a:solidFill>
              </a:rPr>
              <a:t>Meiji 37 = 1904</a:t>
            </a:r>
          </a:p>
          <a:p>
            <a:r>
              <a:rPr lang="en-US" b="1" dirty="0">
                <a:solidFill>
                  <a:srgbClr val="FF0000"/>
                </a:solidFill>
              </a:rPr>
              <a:t>Meiji 38 = 1905</a:t>
            </a:r>
          </a:p>
          <a:p>
            <a:r>
              <a:rPr lang="en-US" b="1" dirty="0">
                <a:solidFill>
                  <a:srgbClr val="FF0000"/>
                </a:solidFill>
              </a:rPr>
              <a:t>Meiji 39 = 1906</a:t>
            </a:r>
          </a:p>
          <a:p>
            <a:r>
              <a:rPr lang="en-US" b="1" dirty="0">
                <a:solidFill>
                  <a:srgbClr val="FF0000"/>
                </a:solidFill>
              </a:rPr>
              <a:t>Meiji 40 = 1907</a:t>
            </a:r>
          </a:p>
          <a:p>
            <a:r>
              <a:rPr lang="en-US" b="1" dirty="0">
                <a:solidFill>
                  <a:srgbClr val="FF0000"/>
                </a:solidFill>
              </a:rPr>
              <a:t>Meiji 41 = 1908</a:t>
            </a:r>
          </a:p>
          <a:p>
            <a:r>
              <a:rPr lang="en-US" b="1" dirty="0">
                <a:solidFill>
                  <a:srgbClr val="FF0000"/>
                </a:solidFill>
              </a:rPr>
              <a:t>Meiji 42 = 1909</a:t>
            </a:r>
          </a:p>
          <a:p>
            <a:r>
              <a:rPr lang="en-US" b="1" dirty="0">
                <a:solidFill>
                  <a:srgbClr val="FF0000"/>
                </a:solidFill>
              </a:rPr>
              <a:t>Meiji 43 = 1910</a:t>
            </a:r>
          </a:p>
          <a:p>
            <a:r>
              <a:rPr lang="en-US" b="1" dirty="0">
                <a:solidFill>
                  <a:srgbClr val="FF0000"/>
                </a:solidFill>
              </a:rPr>
              <a:t>Meiji 44 = 1911</a:t>
            </a:r>
          </a:p>
          <a:p>
            <a:r>
              <a:rPr lang="en-US" b="1" dirty="0">
                <a:solidFill>
                  <a:srgbClr val="FF0000"/>
                </a:solidFill>
              </a:rPr>
              <a:t>Meiji 45 = 1912.7.30</a:t>
            </a:r>
            <a:r>
              <a:rPr lang="en-US" dirty="0"/>
              <a:t>	</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056" y="5259361"/>
            <a:ext cx="3002125" cy="1195815"/>
          </a:xfrm>
          <a:prstGeom prst="rect">
            <a:avLst/>
          </a:prstGeom>
        </p:spPr>
      </p:pic>
      <p:sp>
        <p:nvSpPr>
          <p:cNvPr id="3" name="TextBox 2"/>
          <p:cNvSpPr txBox="1"/>
          <p:nvPr/>
        </p:nvSpPr>
        <p:spPr>
          <a:xfrm>
            <a:off x="3225246" y="5857268"/>
            <a:ext cx="4020856"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December 21, 1869</a:t>
            </a:r>
          </a:p>
        </p:txBody>
      </p:sp>
    </p:spTree>
    <p:extLst>
      <p:ext uri="{BB962C8B-B14F-4D97-AF65-F5344CB8AC3E}">
        <p14:creationId xmlns:p14="http://schemas.microsoft.com/office/powerpoint/2010/main" val="4136929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br>
              <a:rPr lang="en-US" dirty="0"/>
            </a:br>
            <a:endParaRPr lang="en-US" dirty="0"/>
          </a:p>
        </p:txBody>
      </p:sp>
      <p:sp>
        <p:nvSpPr>
          <p:cNvPr id="3" name="Content Placeholder 2"/>
          <p:cNvSpPr>
            <a:spLocks noGrp="1"/>
          </p:cNvSpPr>
          <p:nvPr>
            <p:ph sz="quarter" idx="13"/>
          </p:nvPr>
        </p:nvSpPr>
        <p:spPr>
          <a:xfrm>
            <a:off x="564444" y="1715912"/>
            <a:ext cx="10713156" cy="4776328"/>
          </a:xfrm>
        </p:spPr>
        <p:txBody>
          <a:bodyPr>
            <a:normAutofit/>
          </a:bodyPr>
          <a:lstStyle/>
          <a:p>
            <a:pPr algn="just">
              <a:lnSpc>
                <a:spcPct val="150000"/>
              </a:lnSpc>
            </a:pPr>
            <a:r>
              <a:rPr lang="en-US" b="1" dirty="0">
                <a:latin typeface="Arial" panose="020B0604020202020204" pitchFamily="34" charset="0"/>
                <a:cs typeface="Arial" panose="020B0604020202020204" pitchFamily="34" charset="0"/>
              </a:rPr>
              <a:t>In the early years until 1879, postmarks were used to indicate </a:t>
            </a:r>
            <a:r>
              <a:rPr lang="en-US" b="1" dirty="0">
                <a:solidFill>
                  <a:srgbClr val="FF0000"/>
                </a:solidFill>
                <a:latin typeface="Arial" panose="020B0604020202020204" pitchFamily="34" charset="0"/>
                <a:cs typeface="Arial" panose="020B0604020202020204" pitchFamily="34" charset="0"/>
              </a:rPr>
              <a:t>the date of collection and the date of receipt from out of town. </a:t>
            </a:r>
          </a:p>
          <a:p>
            <a:pPr algn="just">
              <a:lnSpc>
                <a:spcPct val="150000"/>
              </a:lnSpc>
            </a:pPr>
            <a:r>
              <a:rPr lang="en-US" sz="2100" b="1" dirty="0">
                <a:latin typeface="Arial" panose="020B0604020202020204" pitchFamily="34" charset="0"/>
                <a:cs typeface="Arial" panose="020B0604020202020204" pitchFamily="34" charset="0"/>
              </a:rPr>
              <a:t>Early Japanese postmarks, particularly those preceding 1879, were diverse with each postal district having its own style. </a:t>
            </a:r>
          </a:p>
          <a:p>
            <a:pPr algn="just">
              <a:lnSpc>
                <a:spcPct val="150000"/>
              </a:lnSpc>
            </a:pPr>
            <a:r>
              <a:rPr lang="en-US" sz="2100" b="1" dirty="0">
                <a:latin typeface="Arial" panose="020B0604020202020204" pitchFamily="34" charset="0"/>
                <a:cs typeface="Arial" panose="020B0604020202020204" pitchFamily="34" charset="0"/>
              </a:rPr>
              <a:t>In 1879, the Communications Office issued official recommendations, and by 1909, postmarks became standardized nationwide.</a:t>
            </a:r>
          </a:p>
          <a:p>
            <a:pPr algn="just">
              <a:lnSpc>
                <a:spcPct val="150000"/>
              </a:lnSpc>
            </a:pPr>
            <a:r>
              <a:rPr lang="en-US" sz="2100" b="1" dirty="0">
                <a:latin typeface="Arial" panose="020B0604020202020204" pitchFamily="34" charset="0"/>
                <a:cs typeface="Arial" panose="020B0604020202020204" pitchFamily="34" charset="0"/>
              </a:rPr>
              <a:t>In September 1888, the name of the local area was included in the postmark. </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989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914400" y="1746202"/>
            <a:ext cx="10363826" cy="3424107"/>
          </a:xfrm>
        </p:spPr>
        <p:txBody>
          <a:bodyPr>
            <a:normAutofit lnSpcReduction="10000"/>
          </a:bodyPr>
          <a:lstStyle/>
          <a:p>
            <a:pPr>
              <a:lnSpc>
                <a:spcPct val="150000"/>
              </a:lnSpc>
              <a:spcBef>
                <a:spcPts val="0"/>
              </a:spcBef>
              <a:spcAft>
                <a:spcPts val="600"/>
              </a:spcAft>
            </a:pPr>
            <a:r>
              <a:rPr lang="en-US" sz="2400" b="1" dirty="0">
                <a:latin typeface="Arial" panose="020B0604020202020204" pitchFamily="34" charset="0"/>
                <a:cs typeface="Arial" panose="020B0604020202020204" pitchFamily="34" charset="0"/>
              </a:rPr>
              <a:t>Until 1911, postmarks were imprinted by hand (at a rate of 100 pieces per minute).</a:t>
            </a:r>
          </a:p>
          <a:p>
            <a:pPr>
              <a:lnSpc>
                <a:spcPct val="150000"/>
              </a:lnSpc>
              <a:spcBef>
                <a:spcPts val="0"/>
              </a:spcBef>
              <a:spcAft>
                <a:spcPts val="600"/>
              </a:spcAft>
            </a:pPr>
            <a:r>
              <a:rPr lang="en-US" sz="2400" b="1" dirty="0">
                <a:latin typeface="Arial" panose="020B0604020202020204" pitchFamily="34" charset="0"/>
                <a:cs typeface="Arial" panose="020B0604020202020204" pitchFamily="34" charset="0"/>
              </a:rPr>
              <a:t> Automatic postmarking machines were introduced in 1919.</a:t>
            </a:r>
          </a:p>
          <a:p>
            <a:pPr>
              <a:lnSpc>
                <a:spcPct val="150000"/>
              </a:lnSpc>
              <a:spcBef>
                <a:spcPts val="0"/>
              </a:spcBef>
              <a:spcAft>
                <a:spcPts val="600"/>
              </a:spcAft>
            </a:pPr>
            <a:r>
              <a:rPr lang="en-US" sz="2400" b="1" dirty="0">
                <a:latin typeface="Arial" panose="020B0604020202020204" pitchFamily="34" charset="0"/>
                <a:cs typeface="Arial" panose="020B0604020202020204" pitchFamily="34" charset="0"/>
              </a:rPr>
              <a:t>At the end of 1919, the latest postmarking machines were imported from America and used in Tokyo.</a:t>
            </a:r>
          </a:p>
          <a:p>
            <a:pPr marL="0" indent="0">
              <a:buNone/>
            </a:pPr>
            <a:endParaRPr lang="en-US" dirty="0"/>
          </a:p>
        </p:txBody>
      </p:sp>
    </p:spTree>
    <p:extLst>
      <p:ext uri="{BB962C8B-B14F-4D97-AF65-F5344CB8AC3E}">
        <p14:creationId xmlns:p14="http://schemas.microsoft.com/office/powerpoint/2010/main" val="257667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75" y="539495"/>
            <a:ext cx="10364451" cy="1596177"/>
          </a:xfrm>
        </p:spPr>
        <p:txBody>
          <a:bodyPr/>
          <a:lstStyle/>
          <a:p>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666045" y="1462093"/>
            <a:ext cx="10510581" cy="5121883"/>
          </a:xfrm>
        </p:spPr>
        <p:txBody>
          <a:bodyPr>
            <a:noAutofit/>
          </a:bodyPr>
          <a:lstStyle/>
          <a:p>
            <a:pPr algn="just">
              <a:lnSpc>
                <a:spcPct val="150000"/>
              </a:lnSpc>
              <a:spcBef>
                <a:spcPts val="0"/>
              </a:spcBef>
              <a:spcAft>
                <a:spcPts val="600"/>
              </a:spcAft>
            </a:pPr>
            <a:r>
              <a:rPr lang="en-US" sz="2300" b="1" dirty="0">
                <a:latin typeface="Arial" panose="020B0604020202020204" pitchFamily="34" charset="0"/>
                <a:cs typeface="Arial" panose="020B0604020202020204" pitchFamily="34" charset="0"/>
              </a:rPr>
              <a:t>Up to September 1912, postcards and letters had two postmarks (except for special mail). One was imprinted when the postcard was mailed (canceling the stamp), and another was imprinted when the postcard was received. </a:t>
            </a:r>
          </a:p>
          <a:p>
            <a:pPr algn="just">
              <a:lnSpc>
                <a:spcPct val="150000"/>
              </a:lnSpc>
              <a:spcBef>
                <a:spcPts val="0"/>
              </a:spcBef>
              <a:spcAft>
                <a:spcPts val="600"/>
              </a:spcAft>
            </a:pPr>
            <a:r>
              <a:rPr lang="en-US" sz="2300" b="1" dirty="0">
                <a:latin typeface="Arial" panose="020B0604020202020204" pitchFamily="34" charset="0"/>
                <a:cs typeface="Arial" panose="020B0604020202020204" pitchFamily="34" charset="0"/>
              </a:rPr>
              <a:t>Stamp cancellation marks were also separate from postmarks. They could be a series of dotted lines or text like “Postage Paid” (in Japanese). </a:t>
            </a:r>
          </a:p>
          <a:p>
            <a:pPr algn="just">
              <a:lnSpc>
                <a:spcPct val="150000"/>
              </a:lnSpc>
              <a:spcBef>
                <a:spcPts val="0"/>
              </a:spcBef>
              <a:spcAft>
                <a:spcPts val="600"/>
              </a:spcAft>
            </a:pPr>
            <a:r>
              <a:rPr lang="en-US" sz="2300" b="1" dirty="0">
                <a:latin typeface="Arial" panose="020B0604020202020204" pitchFamily="34" charset="0"/>
                <a:cs typeface="Arial" panose="020B0604020202020204" pitchFamily="34" charset="0"/>
              </a:rPr>
              <a:t>Some postmarks were square in shape. Each postal district had their own postmark system and style.</a:t>
            </a:r>
          </a:p>
        </p:txBody>
      </p:sp>
    </p:spTree>
    <p:extLst>
      <p:ext uri="{BB962C8B-B14F-4D97-AF65-F5344CB8AC3E}">
        <p14:creationId xmlns:p14="http://schemas.microsoft.com/office/powerpoint/2010/main" val="177235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endParaRPr lang="en-US" dirty="0"/>
          </a:p>
        </p:txBody>
      </p:sp>
      <p:sp>
        <p:nvSpPr>
          <p:cNvPr id="3" name="Content Placeholder 2"/>
          <p:cNvSpPr>
            <a:spLocks noGrp="1"/>
          </p:cNvSpPr>
          <p:nvPr>
            <p:ph sz="quarter" idx="13"/>
          </p:nvPr>
        </p:nvSpPr>
        <p:spPr>
          <a:xfrm>
            <a:off x="913774" y="1711569"/>
            <a:ext cx="10363826" cy="4527913"/>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Anyone try translating this phrase?</a:t>
            </a:r>
          </a:p>
        </p:txBody>
      </p:sp>
    </p:spTree>
    <p:extLst>
      <p:ext uri="{BB962C8B-B14F-4D97-AF65-F5344CB8AC3E}">
        <p14:creationId xmlns:p14="http://schemas.microsoft.com/office/powerpoint/2010/main" val="3434331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675667"/>
            <a:ext cx="10364451" cy="1596177"/>
          </a:xfrm>
        </p:spPr>
        <p:txBody>
          <a:bodyPr/>
          <a:lstStyle/>
          <a:p>
            <a:r>
              <a:rPr lang="en-US" dirty="0" err="1"/>
              <a:t>日本郵便のキャンセル</a:t>
            </a:r>
            <a:br>
              <a:rPr lang="en-US" dirty="0"/>
            </a:br>
            <a:endParaRPr lang="en-US" dirty="0"/>
          </a:p>
        </p:txBody>
      </p:sp>
      <p:pic>
        <p:nvPicPr>
          <p:cNvPr id="3078" name="Picture 6" descr="https://www.stampcommunity.org/uploaded/bobdob/200941_DSC1a.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704773" y="2366963"/>
            <a:ext cx="4782453" cy="3424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4358" y="1765406"/>
            <a:ext cx="3688082" cy="430887"/>
          </a:xfrm>
          <a:prstGeom prst="rect">
            <a:avLst/>
          </a:prstGeom>
          <a:noFill/>
        </p:spPr>
        <p:txBody>
          <a:bodyPr wrap="square" rtlCol="0">
            <a:spAutoFit/>
          </a:bodyPr>
          <a:lstStyle/>
          <a:p>
            <a:r>
              <a:rPr lang="en-US" sz="2200" dirty="0"/>
              <a:t>Early 1880 Japanese Cancels</a:t>
            </a:r>
          </a:p>
        </p:txBody>
      </p:sp>
      <p:pic>
        <p:nvPicPr>
          <p:cNvPr id="3080" name="Picture 8" descr="1880's Japanese Cancellations - Stamp Community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231" y="3047999"/>
            <a:ext cx="233362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880's Japanese Cancellations - Stamp Community Fo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143" y="3086099"/>
            <a:ext cx="23336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8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pic>
        <p:nvPicPr>
          <p:cNvPr id="4098" name="Picture 2" descr="https://www.stampcommunity.org/uploaded/postalpicker/20210320_1stamp.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762062" y="2097901"/>
            <a:ext cx="2822320" cy="3424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9405" y="1917498"/>
            <a:ext cx="8061960" cy="3901837"/>
          </a:xfrm>
          <a:prstGeom prst="rect">
            <a:avLst/>
          </a:prstGeom>
          <a:noFill/>
        </p:spPr>
        <p:txBody>
          <a:bodyPr wrap="square" rtlCol="0">
            <a:spAutoFit/>
          </a:bodyPr>
          <a:lstStyle/>
          <a:p>
            <a:pPr marL="342900" indent="-342900" algn="just">
              <a:lnSpc>
                <a:spcPct val="15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This is a telegraph, money order or telephone cancel. All text in the postmark is read from right to left. In the first line is the province name. In the second line is the town name. The part below the bisect will indicate if the cancel is postal or a non-postal service offered by the post office (telegraph, telephone, money order, or whatever)</a:t>
            </a:r>
          </a:p>
        </p:txBody>
      </p:sp>
    </p:spTree>
    <p:extLst>
      <p:ext uri="{BB962C8B-B14F-4D97-AF65-F5344CB8AC3E}">
        <p14:creationId xmlns:p14="http://schemas.microsoft.com/office/powerpoint/2010/main" val="392425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pic>
        <p:nvPicPr>
          <p:cNvPr id="1026" name="Picture 2" descr="https://www.stampcommunity.org/uploaded/unechan/20210629_MaruIchiIn006-scfopt.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17524" y="1602876"/>
            <a:ext cx="6801634" cy="510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10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p:txBody>
          <a:bodyPr>
            <a:normAutofit/>
          </a:bodyPr>
          <a:lstStyle/>
          <a:p>
            <a:pPr algn="just"/>
            <a:r>
              <a:rPr lang="en-US" sz="3200" b="1" dirty="0">
                <a:latin typeface="Arial" panose="020B0604020202020204" pitchFamily="34" charset="0"/>
                <a:cs typeface="Arial" panose="020B0604020202020204" pitchFamily="34" charset="0"/>
              </a:rPr>
              <a:t>You Will Now learn about the Japanese writing system how to count to 100 in Japanese before you leave tonight – Guaranteed!</a:t>
            </a:r>
          </a:p>
        </p:txBody>
      </p:sp>
    </p:spTree>
    <p:extLst>
      <p:ext uri="{BB962C8B-B14F-4D97-AF65-F5344CB8AC3E}">
        <p14:creationId xmlns:p14="http://schemas.microsoft.com/office/powerpoint/2010/main" val="548498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9770"/>
            <a:ext cx="10364451" cy="1596177"/>
          </a:xfrm>
        </p:spPr>
        <p:txBody>
          <a:bodyPr/>
          <a:lstStyle/>
          <a:p>
            <a:r>
              <a:rPr lang="en-US" dirty="0" err="1"/>
              <a:t>日本郵便のキャンセル</a:t>
            </a:r>
            <a:endParaRPr lang="en-US" dirty="0"/>
          </a:p>
        </p:txBody>
      </p:sp>
      <p:sp>
        <p:nvSpPr>
          <p:cNvPr id="3" name="Content Placeholder 2"/>
          <p:cNvSpPr>
            <a:spLocks noGrp="1"/>
          </p:cNvSpPr>
          <p:nvPr>
            <p:ph sz="quarter" idx="13"/>
          </p:nvPr>
        </p:nvSpPr>
        <p:spPr>
          <a:xfrm>
            <a:off x="915025" y="1377536"/>
            <a:ext cx="10363826" cy="5260694"/>
          </a:xfrm>
        </p:spPr>
        <p:txBody>
          <a:bodyPr>
            <a:noAutofit/>
          </a:bodyPr>
          <a:lstStyle/>
          <a:p>
            <a:pPr algn="just"/>
            <a:r>
              <a:rPr lang="en-US" b="1" dirty="0">
                <a:latin typeface="Arial" panose="020B0604020202020204" pitchFamily="34" charset="0"/>
                <a:cs typeface="Arial" panose="020B0604020202020204" pitchFamily="34" charset="0"/>
              </a:rPr>
              <a:t>The Japanese writing system doesn't have a single alphabet like English; instead, it uses a combination of three systems: Hiragana, Katakana, and Kanji, each serving different purposes. </a:t>
            </a:r>
          </a:p>
          <a:p>
            <a:pPr algn="just"/>
            <a:r>
              <a:rPr lang="en-US" b="1" dirty="0">
                <a:latin typeface="Arial" panose="020B0604020202020204" pitchFamily="34" charset="0"/>
                <a:cs typeface="Arial" panose="020B0604020202020204" pitchFamily="34" charset="0"/>
              </a:rPr>
              <a:t>Hiragana:</a:t>
            </a:r>
          </a:p>
          <a:p>
            <a:pPr algn="just"/>
            <a:r>
              <a:rPr lang="en-US" b="1" dirty="0">
                <a:latin typeface="Arial" panose="020B0604020202020204" pitchFamily="34" charset="0"/>
                <a:cs typeface="Arial" panose="020B0604020202020204" pitchFamily="34" charset="0"/>
              </a:rPr>
              <a:t>A phonetic script used primarily for native Japanese words and grammatical elements. </a:t>
            </a:r>
          </a:p>
          <a:p>
            <a:pPr algn="just"/>
            <a:r>
              <a:rPr lang="en-US" b="1" dirty="0">
                <a:latin typeface="Arial" panose="020B0604020202020204" pitchFamily="34" charset="0"/>
                <a:cs typeface="Arial" panose="020B0604020202020204" pitchFamily="34" charset="0"/>
              </a:rPr>
              <a:t>Katakana:</a:t>
            </a:r>
          </a:p>
          <a:p>
            <a:r>
              <a:rPr lang="en-US" b="1" dirty="0">
                <a:latin typeface="Arial" panose="020B0604020202020204" pitchFamily="34" charset="0"/>
                <a:cs typeface="Arial" panose="020B0604020202020204" pitchFamily="34" charset="0"/>
              </a:rPr>
              <a:t>Another phonetic script, primarily used for foreign words, names, onomatopoeia (the formation of a word from a sound associated with what is named (e.g. </a:t>
            </a:r>
            <a:r>
              <a:rPr lang="en-US" b="1" i="1" dirty="0">
                <a:latin typeface="Arial" panose="020B0604020202020204" pitchFamily="34" charset="0"/>
                <a:cs typeface="Arial" panose="020B0604020202020204" pitchFamily="34" charset="0"/>
                <a:hlinkClick r:id="rId2"/>
              </a:rPr>
              <a:t>cuckoo</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hlinkClick r:id="rId3"/>
              </a:rPr>
              <a:t>sizzle</a:t>
            </a:r>
            <a:r>
              <a:rPr lang="en-US" b="1" dirty="0">
                <a:latin typeface="Arial" panose="020B0604020202020204" pitchFamily="34" charset="0"/>
                <a:cs typeface="Arial" panose="020B0604020202020204" pitchFamily="34" charset="0"/>
              </a:rPr>
              <a:t> ). "a relatively large number of bird names arise by onomatopoeia."</a:t>
            </a:r>
          </a:p>
          <a:p>
            <a:r>
              <a:rPr lang="en-US" b="1" dirty="0">
                <a:latin typeface="Arial" panose="020B0604020202020204" pitchFamily="34" charset="0"/>
                <a:cs typeface="Arial" panose="020B0604020202020204" pitchFamily="34" charset="0"/>
              </a:rPr>
              <a:t> and sometimes for emphasis. </a:t>
            </a:r>
          </a:p>
          <a:p>
            <a:pPr algn="just"/>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47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sp>
        <p:nvSpPr>
          <p:cNvPr id="3" name="Content Placeholder 2"/>
          <p:cNvSpPr>
            <a:spLocks noGrp="1"/>
          </p:cNvSpPr>
          <p:nvPr>
            <p:ph sz="quarter" idx="13"/>
          </p:nvPr>
        </p:nvSpPr>
        <p:spPr/>
        <p:txBody>
          <a:bodyPr/>
          <a:lstStyle/>
          <a:p>
            <a:r>
              <a:rPr lang="en-US" sz="2400" b="1" dirty="0">
                <a:latin typeface="Arial" panose="020B0604020202020204" pitchFamily="34" charset="0"/>
                <a:cs typeface="Arial" panose="020B0604020202020204" pitchFamily="34" charset="0"/>
              </a:rPr>
              <a:t>Kanji are characters borrowed from Chinese that represent words or ideas. </a:t>
            </a:r>
          </a:p>
          <a:p>
            <a:r>
              <a:rPr lang="en-US" sz="2400" b="1" dirty="0">
                <a:solidFill>
                  <a:srgbClr val="001D35"/>
                </a:solidFill>
                <a:latin typeface="Arial" panose="020B0604020202020204" pitchFamily="34" charset="0"/>
                <a:cs typeface="Arial" panose="020B0604020202020204" pitchFamily="34" charset="0"/>
              </a:rPr>
              <a:t>The Japanese word for "Japan" in kanji is </a:t>
            </a:r>
            <a:r>
              <a:rPr lang="en-US" sz="3200" b="1" dirty="0" err="1">
                <a:solidFill>
                  <a:srgbClr val="001D35"/>
                </a:solidFill>
                <a:latin typeface="Arial" panose="020B0604020202020204" pitchFamily="34" charset="0"/>
                <a:cs typeface="Arial" panose="020B0604020202020204" pitchFamily="34" charset="0"/>
              </a:rPr>
              <a:t>日本</a:t>
            </a:r>
            <a:r>
              <a:rPr lang="en-US" sz="2400" b="1" dirty="0">
                <a:solidFill>
                  <a:srgbClr val="001D35"/>
                </a:solidFill>
                <a:latin typeface="Arial" panose="020B0604020202020204" pitchFamily="34" charset="0"/>
                <a:cs typeface="Arial" panose="020B0604020202020204" pitchFamily="34" charset="0"/>
              </a:rPr>
              <a:t> (Nihon or Nippon), where </a:t>
            </a:r>
            <a:r>
              <a:rPr lang="en-US" sz="3200" b="1" dirty="0">
                <a:solidFill>
                  <a:srgbClr val="001D35"/>
                </a:solidFill>
                <a:latin typeface="Arial" panose="020B0604020202020204" pitchFamily="34" charset="0"/>
                <a:cs typeface="Arial" panose="020B0604020202020204" pitchFamily="34" charset="0"/>
              </a:rPr>
              <a:t>日 </a:t>
            </a:r>
            <a:r>
              <a:rPr lang="en-US" sz="2400" b="1" dirty="0">
                <a:solidFill>
                  <a:srgbClr val="001D35"/>
                </a:solidFill>
                <a:latin typeface="Arial" panose="020B0604020202020204" pitchFamily="34" charset="0"/>
                <a:cs typeface="Arial" panose="020B0604020202020204" pitchFamily="34" charset="0"/>
              </a:rPr>
              <a:t>means "sun" or "day" and 本 means "origin" or "root". (</a:t>
            </a:r>
            <a:r>
              <a:rPr lang="en-US" sz="3200" b="1" dirty="0">
                <a:solidFill>
                  <a:srgbClr val="001D35"/>
                </a:solidFill>
                <a:latin typeface="Arial" panose="020B0604020202020204" pitchFamily="34" charset="0"/>
                <a:cs typeface="Arial" panose="020B0604020202020204" pitchFamily="34" charset="0"/>
              </a:rPr>
              <a:t>Land of the Rising Sun).</a:t>
            </a:r>
            <a:endParaRPr lang="en-US" sz="32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1455910" y="1209925"/>
            <a:ext cx="2317315" cy="41335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64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914399" y="2214694"/>
            <a:ext cx="10363826" cy="4092323"/>
          </a:xfrm>
        </p:spPr>
        <p:txBody>
          <a:bodyPr>
            <a:noAutofit/>
          </a:bodyPr>
          <a:lstStyle/>
          <a:p>
            <a:pPr algn="just"/>
            <a:r>
              <a:rPr lang="en-US" sz="2400" b="1" dirty="0">
                <a:latin typeface="Arial" panose="020B0604020202020204" pitchFamily="34" charset="0"/>
                <a:cs typeface="Arial" panose="020B0604020202020204" pitchFamily="34" charset="0"/>
              </a:rPr>
              <a:t>There are two different counting systems in Japan: the Sino-Japanese and the Native Japanese number systems. </a:t>
            </a:r>
          </a:p>
          <a:p>
            <a:pPr algn="just"/>
            <a:r>
              <a:rPr lang="en-US" sz="2400" b="1" dirty="0">
                <a:latin typeface="Arial" panose="020B0604020202020204" pitchFamily="34" charset="0"/>
                <a:cs typeface="Arial" panose="020B0604020202020204" pitchFamily="34" charset="0"/>
              </a:rPr>
              <a:t>Sino-Japanese comes from Chinese origins, while Native Japanese originates from Japan. </a:t>
            </a:r>
          </a:p>
          <a:p>
            <a:pPr algn="just"/>
            <a:r>
              <a:rPr lang="en-US" sz="2400" b="1" dirty="0">
                <a:latin typeface="Arial" panose="020B0604020202020204" pitchFamily="34" charset="0"/>
                <a:cs typeface="Arial" panose="020B0604020202020204" pitchFamily="34" charset="0"/>
              </a:rPr>
              <a:t>native Japanese numbers are used up to 10.  </a:t>
            </a:r>
          </a:p>
          <a:p>
            <a:pPr algn="just"/>
            <a:r>
              <a:rPr lang="en-US" sz="2400" b="1" dirty="0">
                <a:latin typeface="Arial" panose="020B0604020202020204" pitchFamily="34" charset="0"/>
                <a:cs typeface="Arial" panose="020B0604020202020204" pitchFamily="34" charset="0"/>
              </a:rPr>
              <a:t>From then on, you’ll only see Sino-Japanese numerals. This makes learning how to count in Japanese much easier. </a:t>
            </a:r>
          </a:p>
        </p:txBody>
      </p:sp>
    </p:spTree>
    <p:extLst>
      <p:ext uri="{BB962C8B-B14F-4D97-AF65-F5344CB8AC3E}">
        <p14:creationId xmlns:p14="http://schemas.microsoft.com/office/powerpoint/2010/main" val="266523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59138"/>
          </a:xfrm>
        </p:spPr>
        <p:txBody>
          <a:bodyPr>
            <a:normAutofit fontScale="90000"/>
          </a:bodyPr>
          <a:lstStyle/>
          <a:p>
            <a:br>
              <a:rPr lang="en-US" dirty="0"/>
            </a:br>
            <a:r>
              <a:rPr lang="en-US" dirty="0" err="1"/>
              <a:t>日本郵便のキャンセル</a:t>
            </a:r>
            <a:br>
              <a:rPr lang="en-US" dirty="0"/>
            </a:br>
            <a:endParaRPr lang="en-US" dirty="0"/>
          </a:p>
        </p:txBody>
      </p:sp>
      <p:pic>
        <p:nvPicPr>
          <p:cNvPr id="2069" name="Picture 21" descr="How to Count in Japanese From 1-100"/>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54507" y="1277655"/>
            <a:ext cx="9670090" cy="483504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Process 9"/>
          <p:cNvSpPr/>
          <p:nvPr/>
        </p:nvSpPr>
        <p:spPr>
          <a:xfrm>
            <a:off x="4771292" y="1565752"/>
            <a:ext cx="5944564" cy="42371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 descr="AD_4nXckseTZfv-uHB5ki4eFt_oPbU3j4RRmjnpydv_IO_BtfrE59YHR0SFQxi84zoYTvSPYcfsAyZ6vQsaOvmFx6NP_hlHU6SQoTVzG2-jqUA6V_5dNwHRhJ2Zodq-x13D0-lZROLCz7WJPIvQW_VG85T9DkfVT?key=hbPdm5fztjp8Wca71bgrFg">
            <a:extLst>
              <a:ext uri="{FF2B5EF4-FFF2-40B4-BE49-F238E27FC236}">
                <a16:creationId xmlns:a16="http://schemas.microsoft.com/office/drawing/2014/main" id="{6EA21B67-4D58-F722-AFBD-55776AC57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55" y="1896174"/>
            <a:ext cx="1630620" cy="1630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D_4nXfKwkOwwUUEVMohdrp3gi52zxCW5iWw4NACnoPY5tWrdT6igQ5GpS5WsezDMxqlhdi_hAzoEkwIkMQy7tbNsK2uvnj1xgDO-rYtuMHvxzPDG-z_7CKiLVH1kF7xuLOachJIHfya6VamkEvzeGzlpLw-R2_a?key=hbPdm5fztjp8Wca71bgrFg">
            <a:extLst>
              <a:ext uri="{FF2B5EF4-FFF2-40B4-BE49-F238E27FC236}">
                <a16:creationId xmlns:a16="http://schemas.microsoft.com/office/drawing/2014/main" id="{73F35F29-5602-5D1C-F1AE-C04BF5C99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986" y="3932371"/>
            <a:ext cx="1630620" cy="1598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40A0846-3E78-699F-7D04-7BE99032069A}"/>
              </a:ext>
            </a:extLst>
          </p:cNvPr>
          <p:cNvPicPr>
            <a:picLocks noChangeAspect="1"/>
          </p:cNvPicPr>
          <p:nvPr/>
        </p:nvPicPr>
        <p:blipFill>
          <a:blip r:embed="rId5"/>
          <a:stretch>
            <a:fillRect/>
          </a:stretch>
        </p:blipFill>
        <p:spPr>
          <a:xfrm>
            <a:off x="8039183" y="3895572"/>
            <a:ext cx="1578337" cy="1578337"/>
          </a:xfrm>
          <a:prstGeom prst="rect">
            <a:avLst/>
          </a:prstGeom>
        </p:spPr>
      </p:pic>
      <p:sp>
        <p:nvSpPr>
          <p:cNvPr id="6" name="Flowchart: Process 5">
            <a:extLst>
              <a:ext uri="{FF2B5EF4-FFF2-40B4-BE49-F238E27FC236}">
                <a16:creationId xmlns:a16="http://schemas.microsoft.com/office/drawing/2014/main" id="{5ECEF19D-5D14-CAB9-0E53-B99905F60E31}"/>
              </a:ext>
            </a:extLst>
          </p:cNvPr>
          <p:cNvSpPr/>
          <p:nvPr/>
        </p:nvSpPr>
        <p:spPr>
          <a:xfrm>
            <a:off x="1723292" y="1652954"/>
            <a:ext cx="1336431" cy="19694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5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59138"/>
          </a:xfrm>
        </p:spPr>
        <p:txBody>
          <a:bodyPr>
            <a:normAutofit fontScale="90000"/>
          </a:bodyPr>
          <a:lstStyle/>
          <a:p>
            <a:br>
              <a:rPr lang="en-US" dirty="0"/>
            </a:br>
            <a:r>
              <a:rPr lang="en-US" dirty="0" err="1"/>
              <a:t>日本郵便のキャンセル</a:t>
            </a:r>
            <a:br>
              <a:rPr lang="en-US" dirty="0"/>
            </a:br>
            <a:endParaRPr lang="en-US" dirty="0"/>
          </a:p>
        </p:txBody>
      </p:sp>
      <p:pic>
        <p:nvPicPr>
          <p:cNvPr id="2069" name="Picture 21" descr="How to Count in Japanese From 1-100"/>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54507" y="1277655"/>
            <a:ext cx="9670090" cy="48350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28384" y="1515649"/>
            <a:ext cx="2968668" cy="4334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19291" y="1515649"/>
            <a:ext cx="2883481" cy="4334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4" descr="AD_4nXcBJ66nw_LYs5Nc9Cmf3xmDiEKwbDmh1Cnnp8Sdkxr6iR8OtFCi6EteJV1r1ovXASQxsr2Wtg5nkQCW6XbV0mDKGFyJP9o8c7INog009Rp3fty4LwEQv5I-27GFTe5hkck0x3YQX17CKaNyLBbbgObLLF38?key=hbPdm5fztjp8Wca71bgr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512" y="1741654"/>
            <a:ext cx="2173158" cy="18877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5" descr="AD_4nXdlDVNK8xvxHoDUH9ZgrMuCgylrVyaW6ZoAZH6fCFff4V1uNVZu0_0BPWkxsrYQtPRc54e7ZhnmBvLSe17C6NWao_IS-IAQv9XbHD3L56jKuQLM-Lq6ci_yKqh-QP9bTuKhhwLl2uUFfSIHOTMmyQ8BCtD7?key=hbPdm5fztjp8Wca71bgr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9910" y="1741654"/>
            <a:ext cx="1737059" cy="178668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6" descr="AD_4nXfICer4BHPJJe9jdOoXYR0PNg4sWmneEsGkgj22fVdMhTuX4GHY-NrGdSq5omPv-sz1SIc962Qwsxvb_pV-d2vL8xnxiws3JgeClTyrgdsW5G8Ekd_dxm_b9pv3FG_7K4UQctD9HT4UnjSGmmTX5q6aihvO?key=hbPdm5fztjp8Wca71bgr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721" y="3859052"/>
            <a:ext cx="1746739" cy="174673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7" descr="AD_4nXdoFtJy0btBtRN1O9N2yaZa5m3evoXHTmlnK0kDwbyopPbqum3OLbgINekFjgN4yKIxausDAyumWNYUsdNgA5-zADVj4I-0gFpiDpdZtArQHurSe2N6yzkjI3ukFl9kOIjoiGNcGxALrLbGJbZtk2Kse-3G?key=hbPdm5fztjp8Wca71bgr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2590" y="3778862"/>
            <a:ext cx="1804379" cy="178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550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59138"/>
          </a:xfrm>
        </p:spPr>
        <p:txBody>
          <a:bodyPr>
            <a:normAutofit fontScale="90000"/>
          </a:bodyPr>
          <a:lstStyle/>
          <a:p>
            <a:br>
              <a:rPr lang="en-US" dirty="0"/>
            </a:br>
            <a:r>
              <a:rPr lang="en-US" dirty="0" err="1"/>
              <a:t>日本郵便のキャンセル</a:t>
            </a:r>
            <a:br>
              <a:rPr lang="en-US" dirty="0"/>
            </a:br>
            <a:endParaRPr lang="en-US" dirty="0"/>
          </a:p>
        </p:txBody>
      </p:sp>
      <p:pic>
        <p:nvPicPr>
          <p:cNvPr id="2069" name="Picture 21" descr="How to Count in Japanese From 1-100"/>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54507" y="1277655"/>
            <a:ext cx="9670090" cy="48350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39303" y="1565753"/>
            <a:ext cx="6004143" cy="425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8" descr="AD_4nXeeONe8yg3oy-p1Y1N0iFbV7Hxy-kMfEbD4JY0MZU4iyNnVjkB5VHyoVOZuppxULpachtqItC8ne2g7z9keeW4AdMKt0I3m9G_Fx6f-hO1nchRRvGAB61te2cKjisOjgV6JQV2f7iKHbDKmhftkD9m_iEI?key=hbPdm5fztjp8Wca71bgr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109" y="1940686"/>
            <a:ext cx="1787860" cy="16185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9" descr="AD_4nXe6-ZaSdGCCHt99B2Gwn_J6R6e53IpU9PSZqZSN5x1MzKdjeC_1ycyyW1sXMmZqSboJHlIxlOPlbQWFeO_vymIOYWUxOlzcrRtSm6rHetrbFPBYE372jlasobys-RCe8QcLAmROBA5XBPwAQmlbaBzzLPs?key=hbPdm5fztjp8Wca71bgr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2" y="1899191"/>
            <a:ext cx="1751553" cy="1701509"/>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0" descr="AD_4nXcjM66362gLrraBH__2R1Aa7wJbHEscTsUWuXgzi1NqLcY1cUstms9zsjwxdCeVCsuNIHnvI_XdN_3bStoc0QRfv1b7fDiezDSSXZT3MC29sLvJQND8_8uAHRZrxVxPXMOOjAo9audmNdafiObZpCykxljP?key=hbPdm5fztjp8Wca71bgr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109" y="3852448"/>
            <a:ext cx="1787860" cy="16766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1" descr="AD_4nXdw6xzsx0mDod6elglyyn1RSNqEKG8xW854kR8bJASjHRqmRbhNkcpdRpfxVBF6BQgdqk03JDFD4UrrzVKB69Q3agK99_FyxGLl8nQusZoJZSIX5Qv5hwMsIECqoKdg9SMUdrttoCsJmV7P9482KiyMN9l3?key=hbPdm5fztjp8Wca71bgr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772" y="3838693"/>
            <a:ext cx="1751553" cy="169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4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日本郵便のキャンセル</a:t>
            </a:r>
            <a:endParaRPr lang="en-US" dirty="0"/>
          </a:p>
        </p:txBody>
      </p:sp>
      <p:sp>
        <p:nvSpPr>
          <p:cNvPr id="3" name="Content Placeholder 2"/>
          <p:cNvSpPr>
            <a:spLocks noGrp="1"/>
          </p:cNvSpPr>
          <p:nvPr>
            <p:ph sz="quarter" idx="13"/>
          </p:nvPr>
        </p:nvSpPr>
        <p:spPr/>
        <p:txBody>
          <a:bodyPr>
            <a:normAutofit fontScale="55000" lnSpcReduction="20000"/>
          </a:bodyPr>
          <a:lstStyle/>
          <a:p>
            <a:pPr marL="0" indent="0" algn="ctr">
              <a:lnSpc>
                <a:spcPct val="170000"/>
              </a:lnSpc>
              <a:spcBef>
                <a:spcPts val="0"/>
              </a:spcBef>
              <a:spcAft>
                <a:spcPts val="600"/>
              </a:spcAft>
              <a:buNone/>
            </a:pPr>
            <a:r>
              <a:rPr lang="en-US" altLang="en-US" sz="5100" b="1" cap="none" dirty="0" err="1">
                <a:solidFill>
                  <a:srgbClr val="1F1F1F"/>
                </a:solidFill>
                <a:latin typeface="Arial" panose="020B0604020202020204" pitchFamily="34" charset="0"/>
                <a:cs typeface="Arial" panose="020B0604020202020204" pitchFamily="34" charset="0"/>
              </a:rPr>
              <a:t>Nippon'yūbin</a:t>
            </a:r>
            <a:r>
              <a:rPr lang="en-US" altLang="en-US" sz="5100" b="1" cap="none" dirty="0">
                <a:solidFill>
                  <a:srgbClr val="1F1F1F"/>
                </a:solidFill>
                <a:latin typeface="Arial" panose="020B0604020202020204" pitchFamily="34" charset="0"/>
                <a:cs typeface="Arial" panose="020B0604020202020204" pitchFamily="34" charset="0"/>
              </a:rPr>
              <a:t> no </a:t>
            </a:r>
            <a:r>
              <a:rPr lang="en-US" altLang="en-US" sz="5100" b="1" cap="none" dirty="0" err="1">
                <a:solidFill>
                  <a:srgbClr val="1F1F1F"/>
                </a:solidFill>
                <a:latin typeface="Arial" panose="020B0604020202020204" pitchFamily="34" charset="0"/>
                <a:cs typeface="Arial" panose="020B0604020202020204" pitchFamily="34" charset="0"/>
              </a:rPr>
              <a:t>kyanseru</a:t>
            </a:r>
            <a:br>
              <a:rPr lang="en-US" altLang="en-US" sz="5100" b="1" cap="none" dirty="0">
                <a:solidFill>
                  <a:srgbClr val="1F1F1F"/>
                </a:solidFill>
                <a:latin typeface="Arial" panose="020B0604020202020204" pitchFamily="34" charset="0"/>
                <a:cs typeface="Arial" panose="020B0604020202020204" pitchFamily="34" charset="0"/>
              </a:rPr>
            </a:br>
            <a:r>
              <a:rPr lang="en-US" altLang="en-US" sz="5100" b="1" cap="none" dirty="0">
                <a:solidFill>
                  <a:srgbClr val="1F1F1F"/>
                </a:solidFill>
                <a:latin typeface="Arial" panose="020B0604020202020204" pitchFamily="34" charset="0"/>
                <a:cs typeface="Arial" panose="020B0604020202020204" pitchFamily="34" charset="0"/>
              </a:rPr>
              <a:t>“</a:t>
            </a:r>
            <a:r>
              <a:rPr lang="en-US" sz="5100" b="1" dirty="0">
                <a:latin typeface="Arial" panose="020B0604020202020204" pitchFamily="34" charset="0"/>
                <a:cs typeface="Arial" panose="020B0604020202020204" pitchFamily="34" charset="0"/>
              </a:rPr>
              <a:t>Japan Post Cancellation”</a:t>
            </a:r>
          </a:p>
          <a:p>
            <a:pPr algn="ctr"/>
            <a:endParaRPr lang="en-US" sz="3600" b="1" dirty="0">
              <a:solidFill>
                <a:srgbClr val="001D35"/>
              </a:solidFill>
              <a:latin typeface="Arial" panose="020B0604020202020204" pitchFamily="34" charset="0"/>
              <a:cs typeface="Arial" panose="020B0604020202020204" pitchFamily="34" charset="0"/>
            </a:endParaRPr>
          </a:p>
          <a:p>
            <a:pPr algn="ctr"/>
            <a:r>
              <a:rPr lang="en-US" sz="3600" b="1" dirty="0">
                <a:solidFill>
                  <a:srgbClr val="001D35"/>
                </a:solidFill>
                <a:latin typeface="Arial" panose="020B0604020202020204" pitchFamily="34" charset="0"/>
                <a:cs typeface="Arial" panose="020B0604020202020204" pitchFamily="34" charset="0"/>
              </a:rPr>
              <a:t>The Japanese word for "Japan" in kanji is </a:t>
            </a:r>
            <a:r>
              <a:rPr lang="en-US" sz="4400" b="1" dirty="0" err="1">
                <a:solidFill>
                  <a:srgbClr val="001D35"/>
                </a:solidFill>
                <a:latin typeface="Arial" panose="020B0604020202020204" pitchFamily="34" charset="0"/>
                <a:cs typeface="Arial" panose="020B0604020202020204" pitchFamily="34" charset="0"/>
              </a:rPr>
              <a:t>日本</a:t>
            </a:r>
            <a:r>
              <a:rPr lang="en-US" sz="3600" b="1" dirty="0">
                <a:solidFill>
                  <a:srgbClr val="001D35"/>
                </a:solidFill>
                <a:latin typeface="Arial" panose="020B0604020202020204" pitchFamily="34" charset="0"/>
                <a:cs typeface="Arial" panose="020B0604020202020204" pitchFamily="34" charset="0"/>
              </a:rPr>
              <a:t> (Nihon or Nippon), where </a:t>
            </a:r>
            <a:r>
              <a:rPr lang="en-US" sz="4400" b="1" dirty="0">
                <a:solidFill>
                  <a:srgbClr val="001D35"/>
                </a:solidFill>
                <a:latin typeface="Arial" panose="020B0604020202020204" pitchFamily="34" charset="0"/>
                <a:cs typeface="Arial" panose="020B0604020202020204" pitchFamily="34" charset="0"/>
              </a:rPr>
              <a:t>日 </a:t>
            </a:r>
            <a:r>
              <a:rPr lang="en-US" sz="3600" b="1" dirty="0">
                <a:solidFill>
                  <a:srgbClr val="001D35"/>
                </a:solidFill>
                <a:latin typeface="Arial" panose="020B0604020202020204" pitchFamily="34" charset="0"/>
                <a:cs typeface="Arial" panose="020B0604020202020204" pitchFamily="34" charset="0"/>
              </a:rPr>
              <a:t>means "sun" or "day" and 本 means "origin" or "root".   (</a:t>
            </a:r>
            <a:r>
              <a:rPr lang="en-US" sz="4400" b="1" dirty="0">
                <a:solidFill>
                  <a:srgbClr val="001D35"/>
                </a:solidFill>
                <a:latin typeface="Arial" panose="020B0604020202020204" pitchFamily="34" charset="0"/>
                <a:cs typeface="Arial" panose="020B0604020202020204" pitchFamily="34" charset="0"/>
              </a:rPr>
              <a:t>Land of the Rising Sun).</a:t>
            </a:r>
            <a:endParaRPr lang="en-US" sz="4400" b="1"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152400" y="157862"/>
            <a:ext cx="65" cy="4462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 name="Straight Arrow Connector 4"/>
          <p:cNvCxnSpPr/>
          <p:nvPr/>
        </p:nvCxnSpPr>
        <p:spPr>
          <a:xfrm flipV="1">
            <a:off x="2470705" y="1836995"/>
            <a:ext cx="1503123" cy="21294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8CB4D2-5DD6-7771-7217-CD16390B8817}"/>
              </a:ext>
            </a:extLst>
          </p:cNvPr>
          <p:cNvSpPr txBox="1"/>
          <p:nvPr/>
        </p:nvSpPr>
        <p:spPr>
          <a:xfrm>
            <a:off x="3763108" y="1078523"/>
            <a:ext cx="949569" cy="610405"/>
          </a:xfrm>
          <a:prstGeom prst="rect">
            <a:avLst/>
          </a:prstGeom>
          <a:noFill/>
          <a:ln w="127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606712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42528" y="364833"/>
            <a:ext cx="5106944" cy="6128334"/>
          </a:xfrm>
        </p:spPr>
      </p:pic>
    </p:spTree>
    <p:extLst>
      <p:ext uri="{BB962C8B-B14F-4D97-AF65-F5344CB8AC3E}">
        <p14:creationId xmlns:p14="http://schemas.microsoft.com/office/powerpoint/2010/main" val="4275024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日本郵便のキャンセル</a:t>
            </a:r>
            <a:endParaRPr lang="en-US" dirty="0"/>
          </a:p>
        </p:txBody>
      </p:sp>
      <p:sp>
        <p:nvSpPr>
          <p:cNvPr id="3" name="Content Placeholder 2"/>
          <p:cNvSpPr>
            <a:spLocks noGrp="1"/>
          </p:cNvSpPr>
          <p:nvPr>
            <p:ph sz="quarter" idx="13"/>
          </p:nvPr>
        </p:nvSpPr>
        <p:spPr>
          <a:xfrm>
            <a:off x="913774" y="2367092"/>
            <a:ext cx="10364451" cy="3424107"/>
          </a:xfrm>
        </p:spPr>
        <p:txBody>
          <a:bodyPr>
            <a:normAutofit/>
          </a:bodyPr>
          <a:lstStyle/>
          <a:p>
            <a:pPr algn="just"/>
            <a:r>
              <a:rPr lang="en-US" sz="2400" b="1" dirty="0">
                <a:latin typeface="Arial" panose="020B0604020202020204" pitchFamily="34" charset="0"/>
                <a:cs typeface="Arial" panose="020B0604020202020204" pitchFamily="34" charset="0"/>
              </a:rPr>
              <a:t>Now, Go Home and Practice your Japanese.  I have it from a good source that Emperor Trump (#127, A Descendent of the Sun and storm gods), is contemplating annexing Japan as the 52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American state.</a:t>
            </a:r>
          </a:p>
          <a:p>
            <a:pPr algn="just"/>
            <a:r>
              <a:rPr lang="en-US" sz="2400" b="1" dirty="0">
                <a:latin typeface="Arial" panose="020B0604020202020204" pitchFamily="34" charset="0"/>
                <a:cs typeface="Arial" panose="020B0604020202020204" pitchFamily="34" charset="0"/>
              </a:rPr>
              <a:t>The end.</a:t>
            </a:r>
          </a:p>
          <a:p>
            <a:pPr algn="just"/>
            <a:r>
              <a:rPr lang="en-US" sz="2400" b="1" dirty="0">
                <a:latin typeface="Arial" panose="020B0604020202020204" pitchFamily="34" charset="0"/>
                <a:cs typeface="Arial" panose="020B0604020202020204" pitchFamily="34" charset="0"/>
              </a:rPr>
              <a:t>Good Night.</a:t>
            </a:r>
          </a:p>
        </p:txBody>
      </p:sp>
    </p:spTree>
    <p:extLst>
      <p:ext uri="{BB962C8B-B14F-4D97-AF65-F5344CB8AC3E}">
        <p14:creationId xmlns:p14="http://schemas.microsoft.com/office/powerpoint/2010/main" val="164181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618517"/>
            <a:ext cx="10364451" cy="842191"/>
          </a:xfrm>
        </p:spPr>
        <p:txBody>
          <a:bodyPr/>
          <a:lstStyle/>
          <a:p>
            <a:r>
              <a:rPr lang="en-US" dirty="0" err="1"/>
              <a:t>日本郵便のキャンセル</a:t>
            </a:r>
            <a:endParaRPr lang="en-US" dirty="0"/>
          </a:p>
        </p:txBody>
      </p:sp>
      <p:sp>
        <p:nvSpPr>
          <p:cNvPr id="3" name="Content Placeholder 2"/>
          <p:cNvSpPr>
            <a:spLocks noGrp="1"/>
          </p:cNvSpPr>
          <p:nvPr>
            <p:ph sz="quarter" idx="13"/>
          </p:nvPr>
        </p:nvSpPr>
        <p:spPr>
          <a:xfrm>
            <a:off x="729732" y="1460708"/>
            <a:ext cx="10732535" cy="4778775"/>
          </a:xfrm>
        </p:spPr>
        <p:txBody>
          <a:bodyPr>
            <a:normAutofit fontScale="92500" lnSpcReduction="20000"/>
          </a:bodyPr>
          <a:lstStyle/>
          <a:p>
            <a:endParaRPr lang="en-US" b="1" dirty="0">
              <a:latin typeface="Arial" panose="020B0604020202020204" pitchFamily="34" charset="0"/>
              <a:cs typeface="Arial" panose="020B0604020202020204" pitchFamily="34" charset="0"/>
            </a:endParaRPr>
          </a:p>
          <a:p>
            <a:pPr algn="just">
              <a:lnSpc>
                <a:spcPct val="170000"/>
              </a:lnSpc>
              <a:spcBef>
                <a:spcPts val="0"/>
              </a:spcBef>
              <a:spcAft>
                <a:spcPts val="600"/>
              </a:spcAft>
            </a:pPr>
            <a:r>
              <a:rPr lang="en-US" sz="2200" b="1" dirty="0">
                <a:latin typeface="Arial" panose="020B0604020202020204" pitchFamily="34" charset="0"/>
                <a:cs typeface="Arial" panose="020B0604020202020204" pitchFamily="34" charset="0"/>
              </a:rPr>
              <a:t>In the 1850’s, Japan had been largely isolated from the West for over two centuries, with limited trade allowed only with a few nations. </a:t>
            </a:r>
          </a:p>
          <a:p>
            <a:pPr algn="just">
              <a:lnSpc>
                <a:spcPct val="170000"/>
              </a:lnSpc>
              <a:spcBef>
                <a:spcPts val="0"/>
              </a:spcBef>
              <a:spcAft>
                <a:spcPts val="600"/>
              </a:spcAft>
            </a:pPr>
            <a:r>
              <a:rPr lang="en-US" sz="2200" b="1" dirty="0">
                <a:latin typeface="Arial" panose="020B0604020202020204" pitchFamily="34" charset="0"/>
                <a:cs typeface="Arial" panose="020B0604020202020204" pitchFamily="34" charset="0"/>
              </a:rPr>
              <a:t>The United States, with growing trade interests in the Pacific and a burgeoning whaling industry, sought access to Japanese ports for supplies, refueling, and trade.</a:t>
            </a:r>
            <a:r>
              <a:rPr lang="en-US"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algn="just">
              <a:lnSpc>
                <a:spcPct val="170000"/>
              </a:lnSpc>
              <a:spcBef>
                <a:spcPts val="0"/>
              </a:spcBef>
              <a:spcAft>
                <a:spcPts val="600"/>
              </a:spcAft>
            </a:pPr>
            <a:r>
              <a:rPr lang="en-US" sz="2200" b="1" dirty="0">
                <a:latin typeface="Arial" panose="020B0604020202020204" pitchFamily="34" charset="0"/>
                <a:cs typeface="Arial" panose="020B0604020202020204" pitchFamily="34" charset="0"/>
              </a:rPr>
              <a:t>under orders from President Millard Fillmore, Commodore Matthew Perry's expedition to Japan in 1853-1854 aimed to force Japan to open its ports to American trade after centuries of self-imposed isolation, </a:t>
            </a:r>
            <a:r>
              <a:rPr lang="en-US" sz="2200" b="1" dirty="0">
                <a:solidFill>
                  <a:srgbClr val="FF0000"/>
                </a:solidFill>
                <a:latin typeface="Arial" panose="020B0604020202020204" pitchFamily="34" charset="0"/>
                <a:cs typeface="Arial" panose="020B0604020202020204" pitchFamily="34" charset="0"/>
              </a:rPr>
              <a:t>using gunboat diplomacy, if necessary. </a:t>
            </a:r>
          </a:p>
        </p:txBody>
      </p:sp>
    </p:spTree>
    <p:extLst>
      <p:ext uri="{BB962C8B-B14F-4D97-AF65-F5344CB8AC3E}">
        <p14:creationId xmlns:p14="http://schemas.microsoft.com/office/powerpoint/2010/main" val="179297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18517"/>
            <a:ext cx="10059026" cy="905483"/>
          </a:xfrm>
        </p:spPr>
        <p:txBody>
          <a:bodyPr>
            <a:normAutofit fontScale="90000"/>
          </a:bodyPr>
          <a:lstStyle/>
          <a:p>
            <a:br>
              <a:rPr lang="en-US" dirty="0"/>
            </a:br>
            <a:br>
              <a:rPr lang="en-US" dirty="0"/>
            </a:br>
            <a:r>
              <a:rPr lang="en-US" dirty="0" err="1"/>
              <a:t>日本郵便のキャンセル</a:t>
            </a:r>
            <a:br>
              <a:rPr lang="en-US" dirty="0"/>
            </a:br>
            <a:br>
              <a:rPr lang="en-US" dirty="0"/>
            </a:br>
            <a:endParaRPr lang="en-US" sz="1400" dirty="0"/>
          </a:p>
        </p:txBody>
      </p:sp>
      <p:sp>
        <p:nvSpPr>
          <p:cNvPr id="3" name="Content Placeholder 2"/>
          <p:cNvSpPr>
            <a:spLocks noGrp="1"/>
          </p:cNvSpPr>
          <p:nvPr>
            <p:ph sz="quarter" idx="13"/>
          </p:nvPr>
        </p:nvSpPr>
        <p:spPr>
          <a:xfrm>
            <a:off x="565071" y="1523999"/>
            <a:ext cx="10713155" cy="5215467"/>
          </a:xfrm>
        </p:spPr>
        <p:txBody>
          <a:bodyPr>
            <a:normAutofit fontScale="70000" lnSpcReduction="20000"/>
          </a:bodyPr>
          <a:lstStyle/>
          <a:p>
            <a:pPr algn="just" fontAlgn="ctr">
              <a:lnSpc>
                <a:spcPct val="160000"/>
              </a:lnSpc>
              <a:spcBef>
                <a:spcPts val="0"/>
              </a:spcBef>
              <a:spcAft>
                <a:spcPts val="600"/>
              </a:spcAft>
            </a:pPr>
            <a:r>
              <a:rPr lang="en-US" sz="2900" b="1" dirty="0">
                <a:latin typeface="Arial" panose="020B0604020202020204" pitchFamily="34" charset="0"/>
                <a:cs typeface="Arial" panose="020B0604020202020204" pitchFamily="34" charset="0"/>
              </a:rPr>
              <a:t>Japan's opening to the Western world was a pivotal event,  leading to the end of Japan's 200-year isolation policy and the subsequent </a:t>
            </a:r>
            <a:r>
              <a:rPr lang="en-US" sz="2900" b="1" dirty="0">
                <a:solidFill>
                  <a:srgbClr val="FF0000"/>
                </a:solidFill>
                <a:latin typeface="Arial" panose="020B0604020202020204" pitchFamily="34" charset="0"/>
                <a:cs typeface="Arial" panose="020B0604020202020204" pitchFamily="34" charset="0"/>
              </a:rPr>
              <a:t>Meiji </a:t>
            </a:r>
            <a:r>
              <a:rPr lang="en-US" sz="2900" b="1" dirty="0">
                <a:latin typeface="Arial" panose="020B0604020202020204" pitchFamily="34" charset="0"/>
                <a:cs typeface="Arial" panose="020B0604020202020204" pitchFamily="34" charset="0"/>
              </a:rPr>
              <a:t>Restoration, which modernized and Westernized the country.  </a:t>
            </a:r>
          </a:p>
          <a:p>
            <a:pPr algn="just" fontAlgn="ctr">
              <a:lnSpc>
                <a:spcPct val="160000"/>
              </a:lnSpc>
              <a:spcBef>
                <a:spcPts val="0"/>
              </a:spcBef>
              <a:spcAft>
                <a:spcPts val="600"/>
              </a:spcAft>
            </a:pPr>
            <a:r>
              <a:rPr lang="en-US" sz="2900" b="1" dirty="0">
                <a:latin typeface="Arial" panose="020B0604020202020204" pitchFamily="34" charset="0"/>
                <a:cs typeface="Arial" panose="020B0604020202020204" pitchFamily="34" charset="0"/>
              </a:rPr>
              <a:t>On July 8, 1853, Commodore Perry led his four ships into the harbor at Tokyo Bay, seeking to re-establish regular trade and discourse between Japan and the western world.</a:t>
            </a:r>
          </a:p>
          <a:p>
            <a:pPr algn="just">
              <a:lnSpc>
                <a:spcPct val="160000"/>
              </a:lnSpc>
              <a:spcBef>
                <a:spcPts val="0"/>
              </a:spcBef>
              <a:spcAft>
                <a:spcPts val="600"/>
              </a:spcAft>
            </a:pPr>
            <a:r>
              <a:rPr lang="en-US" sz="2900" b="1" dirty="0">
                <a:latin typeface="Arial" panose="020B0604020202020204" pitchFamily="34" charset="0"/>
                <a:cs typeface="Arial" panose="020B0604020202020204" pitchFamily="34" charset="0"/>
              </a:rPr>
              <a:t>I had the privilege to travel to Japan Three Times on Business FOR XEROX CORPORATION DURING THE Late 1980’S AND Early 1990’S.</a:t>
            </a:r>
          </a:p>
          <a:p>
            <a:pPr algn="just">
              <a:lnSpc>
                <a:spcPct val="160000"/>
              </a:lnSpc>
              <a:spcBef>
                <a:spcPts val="0"/>
              </a:spcBef>
              <a:spcAft>
                <a:spcPts val="600"/>
              </a:spcAft>
            </a:pPr>
            <a:r>
              <a:rPr lang="en-US" sz="2900" b="1" dirty="0">
                <a:latin typeface="Arial" panose="020B0604020202020204" pitchFamily="34" charset="0"/>
                <a:cs typeface="Arial" panose="020B0604020202020204" pitchFamily="34" charset="0"/>
              </a:rPr>
              <a:t>I AM BY NO MEANS AN EXPERT IN JAPAN, Japanese stamps and cancels or Japanese culture.  I do have a curiosity in a particular Japanese stamp cancel.</a:t>
            </a:r>
          </a:p>
          <a:p>
            <a:pPr marL="0" indent="0" algn="just">
              <a:lnSpc>
                <a:spcPct val="110000"/>
              </a:lnSpc>
              <a:spcBef>
                <a:spcPts val="0"/>
              </a:spcBef>
              <a:spcAft>
                <a:spcPts val="600"/>
              </a:spcAft>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71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18516"/>
            <a:ext cx="10364451" cy="747439"/>
          </a:xfrm>
        </p:spPr>
        <p:txBody>
          <a:bodyPr>
            <a:normAutofit fontScale="90000"/>
          </a:bodyPr>
          <a:lstStyle/>
          <a:p>
            <a:br>
              <a:rPr lang="en-US" dirty="0"/>
            </a:br>
            <a:br>
              <a:rPr lang="en-US" dirty="0"/>
            </a:br>
            <a:r>
              <a:rPr lang="en-US" dirty="0" err="1"/>
              <a:t>日本郵便のキャンセル</a:t>
            </a:r>
            <a:br>
              <a:rPr lang="en-US" dirty="0"/>
            </a:br>
            <a:br>
              <a:rPr lang="en-US" dirty="0"/>
            </a:br>
            <a:endParaRPr lang="en-US" dirty="0"/>
          </a:p>
        </p:txBody>
      </p:sp>
      <p:sp>
        <p:nvSpPr>
          <p:cNvPr id="3" name="Content Placeholder 2"/>
          <p:cNvSpPr>
            <a:spLocks noGrp="1"/>
          </p:cNvSpPr>
          <p:nvPr>
            <p:ph sz="quarter" idx="13"/>
          </p:nvPr>
        </p:nvSpPr>
        <p:spPr>
          <a:xfrm>
            <a:off x="1228533" y="1365955"/>
            <a:ext cx="10363826" cy="4967111"/>
          </a:xfrm>
        </p:spPr>
        <p:txBody>
          <a:bodyPr/>
          <a:lstStyle/>
          <a:p>
            <a:pPr algn="just">
              <a:lnSpc>
                <a:spcPct val="150000"/>
              </a:lnSpc>
              <a:spcBef>
                <a:spcPts val="0"/>
              </a:spcBef>
              <a:spcAft>
                <a:spcPts val="600"/>
              </a:spcAft>
            </a:pPr>
            <a:r>
              <a:rPr lang="en-US" b="1" dirty="0">
                <a:latin typeface="Arial" panose="020B0604020202020204" pitchFamily="34" charset="0"/>
                <a:cs typeface="Arial" panose="020B0604020202020204" pitchFamily="34" charset="0"/>
              </a:rPr>
              <a:t>In 1870, Japan sent A Baron </a:t>
            </a:r>
            <a:r>
              <a:rPr lang="en-US" b="1" dirty="0" err="1">
                <a:latin typeface="Arial" panose="020B0604020202020204" pitchFamily="34" charset="0"/>
                <a:cs typeface="Arial" panose="020B0604020202020204" pitchFamily="34" charset="0"/>
              </a:rPr>
              <a:t>Maeshima</a:t>
            </a:r>
            <a:r>
              <a:rPr lang="en-US" b="1" dirty="0">
                <a:latin typeface="Arial" panose="020B0604020202020204" pitchFamily="34" charset="0"/>
                <a:cs typeface="Arial" panose="020B0604020202020204" pitchFamily="34" charset="0"/>
              </a:rPr>
              <a:t> to London to study the British postal system, which led to the founding of Japan's postal system in 1871.</a:t>
            </a:r>
          </a:p>
          <a:p>
            <a:pPr algn="just">
              <a:lnSpc>
                <a:spcPct val="150000"/>
              </a:lnSpc>
              <a:spcBef>
                <a:spcPts val="0"/>
              </a:spcBef>
              <a:spcAft>
                <a:spcPts val="600"/>
              </a:spcAft>
            </a:pPr>
            <a:r>
              <a:rPr lang="en-US" b="1" dirty="0">
                <a:latin typeface="Arial" panose="020B0604020202020204" pitchFamily="34" charset="0"/>
                <a:cs typeface="Arial" panose="020B0604020202020204" pitchFamily="34" charset="0"/>
              </a:rPr>
              <a:t>In September 1870, Japan’s Finance Office was requested to design Japan’s first stamps. The stamps were made in four denominations: </a:t>
            </a:r>
            <a:r>
              <a:rPr lang="en-US" b="1" dirty="0">
                <a:solidFill>
                  <a:schemeClr val="accent4">
                    <a:lumMod val="50000"/>
                  </a:schemeClr>
                </a:solidFill>
                <a:latin typeface="Arial" panose="020B0604020202020204" pitchFamily="34" charset="0"/>
                <a:cs typeface="Arial" panose="020B0604020202020204" pitchFamily="34" charset="0"/>
              </a:rPr>
              <a:t>48-mon (Brown)</a:t>
            </a:r>
            <a:r>
              <a:rPr lang="en-US" b="1" dirty="0">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100-mon (Blue), </a:t>
            </a:r>
            <a:r>
              <a:rPr lang="en-US" b="1" dirty="0">
                <a:solidFill>
                  <a:srgbClr val="FA6B00"/>
                </a:solidFill>
                <a:latin typeface="Arial" panose="020B0604020202020204" pitchFamily="34" charset="0"/>
                <a:cs typeface="Arial" panose="020B0604020202020204" pitchFamily="34" charset="0"/>
              </a:rPr>
              <a:t>200-mon (vermilion), </a:t>
            </a:r>
            <a:r>
              <a:rPr lang="en-US" b="1" dirty="0">
                <a:latin typeface="Arial" panose="020B0604020202020204" pitchFamily="34" charset="0"/>
                <a:cs typeface="Arial" panose="020B0604020202020204" pitchFamily="34" charset="0"/>
              </a:rPr>
              <a:t>and </a:t>
            </a:r>
            <a:r>
              <a:rPr lang="en-US" b="1" dirty="0">
                <a:solidFill>
                  <a:srgbClr val="00B050"/>
                </a:solidFill>
                <a:latin typeface="Arial" panose="020B0604020202020204" pitchFamily="34" charset="0"/>
                <a:cs typeface="Arial" panose="020B0604020202020204" pitchFamily="34" charset="0"/>
              </a:rPr>
              <a:t>500-mon (Blue-Green). </a:t>
            </a:r>
            <a:r>
              <a:rPr lang="en-US" b="1" dirty="0">
                <a:latin typeface="Arial" panose="020B0604020202020204" pitchFamily="34" charset="0"/>
                <a:cs typeface="Arial" panose="020B0604020202020204" pitchFamily="34" charset="0"/>
              </a:rPr>
              <a:t>They were hand-engraved and had no perforation on the edges nor any gummed back.</a:t>
            </a:r>
          </a:p>
          <a:p>
            <a:endParaRPr lang="en-US" dirty="0"/>
          </a:p>
        </p:txBody>
      </p:sp>
      <p:pic>
        <p:nvPicPr>
          <p:cNvPr id="8" name="Picture 4" descr="https://upload.wikimedia.org/wikipedia/commons/thumb/9/94/Ryu_Stamp_48mon.JPG/150px-Ryu_Stamp_48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430" y="4685323"/>
            <a:ext cx="1989361" cy="194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7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893" y="179836"/>
            <a:ext cx="4490213" cy="903113"/>
          </a:xfrm>
        </p:spPr>
        <p:txBody>
          <a:bodyPr>
            <a:normAutofit fontScale="90000"/>
          </a:bodyPr>
          <a:lstStyle/>
          <a:p>
            <a:br>
              <a:rPr lang="en-US" dirty="0"/>
            </a:br>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541867" y="831804"/>
            <a:ext cx="10622844" cy="5670596"/>
          </a:xfrm>
        </p:spPr>
        <p:txBody>
          <a:bodyPr>
            <a:normAutofit/>
          </a:bodyPr>
          <a:lstStyle/>
          <a:p>
            <a:pPr algn="just">
              <a:lnSpc>
                <a:spcPct val="150000"/>
              </a:lnSpc>
              <a:spcBef>
                <a:spcPts val="0"/>
              </a:spcBef>
              <a:spcAft>
                <a:spcPts val="600"/>
              </a:spcAft>
            </a:pPr>
            <a:r>
              <a:rPr lang="en-US" b="1" dirty="0">
                <a:latin typeface="Arial" panose="020B0604020202020204" pitchFamily="34" charset="0"/>
                <a:cs typeface="Arial" panose="020B0604020202020204" pitchFamily="34" charset="0"/>
              </a:rPr>
              <a:t>Issued in April 1871, the stamps were used by Japan’s Postal Service which was established in March 1871. When Japan’s monetary system changed in February 1872, the denominations of these first four stamps were changed to half </a:t>
            </a:r>
            <a:r>
              <a:rPr lang="en-US" b="1" dirty="0" err="1">
                <a:latin typeface="Arial" panose="020B0604020202020204" pitchFamily="34" charset="0"/>
                <a:cs typeface="Arial" panose="020B0604020202020204" pitchFamily="34" charset="0"/>
              </a:rPr>
              <a:t>sen</a:t>
            </a:r>
            <a:r>
              <a:rPr lang="en-US" b="1" dirty="0">
                <a:latin typeface="Arial" panose="020B0604020202020204" pitchFamily="34" charset="0"/>
                <a:cs typeface="Arial" panose="020B0604020202020204" pitchFamily="34" charset="0"/>
              </a:rPr>
              <a:t>, 1 </a:t>
            </a:r>
            <a:r>
              <a:rPr lang="en-US" b="1" dirty="0" err="1">
                <a:latin typeface="Arial" panose="020B0604020202020204" pitchFamily="34" charset="0"/>
                <a:cs typeface="Arial" panose="020B0604020202020204" pitchFamily="34" charset="0"/>
              </a:rPr>
              <a:t>sen</a:t>
            </a:r>
            <a:r>
              <a:rPr lang="en-US" b="1" dirty="0">
                <a:latin typeface="Arial" panose="020B0604020202020204" pitchFamily="34" charset="0"/>
                <a:cs typeface="Arial" panose="020B0604020202020204" pitchFamily="34" charset="0"/>
              </a:rPr>
              <a:t>, 2 </a:t>
            </a:r>
            <a:r>
              <a:rPr lang="en-US" b="1" dirty="0" err="1">
                <a:latin typeface="Arial" panose="020B0604020202020204" pitchFamily="34" charset="0"/>
                <a:cs typeface="Arial" panose="020B0604020202020204" pitchFamily="34" charset="0"/>
              </a:rPr>
              <a:t>sen</a:t>
            </a:r>
            <a:r>
              <a:rPr lang="en-US" b="1" dirty="0">
                <a:latin typeface="Arial" panose="020B0604020202020204" pitchFamily="34" charset="0"/>
                <a:cs typeface="Arial" panose="020B0604020202020204" pitchFamily="34" charset="0"/>
              </a:rPr>
              <a:t>, and 5 </a:t>
            </a:r>
            <a:r>
              <a:rPr lang="en-US" b="1" dirty="0" err="1">
                <a:latin typeface="Arial" panose="020B0604020202020204" pitchFamily="34" charset="0"/>
                <a:cs typeface="Arial" panose="020B0604020202020204" pitchFamily="34" charset="0"/>
              </a:rPr>
              <a:t>sen</a:t>
            </a:r>
            <a:r>
              <a:rPr lang="en-US" b="1" dirty="0">
                <a:latin typeface="Arial" panose="020B0604020202020204" pitchFamily="34" charset="0"/>
                <a:cs typeface="Arial" panose="020B0604020202020204" pitchFamily="34" charset="0"/>
              </a:rPr>
              <a:t> and issued in April 1872. Later in September the same year, stamps with 10-sen, 20-sen, and 30-sen denominations were added.</a:t>
            </a:r>
          </a:p>
          <a:p>
            <a:pPr algn="just"/>
            <a:r>
              <a:rPr lang="en-US" b="1" dirty="0">
                <a:solidFill>
                  <a:srgbClr val="FF0000"/>
                </a:solidFill>
                <a:latin typeface="Arial" panose="020B0604020202020204" pitchFamily="34" charset="0"/>
                <a:cs typeface="Arial" panose="020B0604020202020204" pitchFamily="34" charset="0"/>
              </a:rPr>
              <a:t>The Japanese postal service began using a "machine cancels" system, </a:t>
            </a:r>
            <a:r>
              <a:rPr lang="en-US" b="1" u="sng" dirty="0">
                <a:solidFill>
                  <a:srgbClr val="FF0000"/>
                </a:solidFill>
                <a:latin typeface="Arial" panose="020B0604020202020204" pitchFamily="34" charset="0"/>
                <a:cs typeface="Arial" panose="020B0604020202020204" pitchFamily="34" charset="0"/>
              </a:rPr>
              <a:t>which included Western-style cancel numbers, around 1920.</a:t>
            </a:r>
            <a:r>
              <a:rPr lang="en-US" b="1" dirty="0">
                <a:solidFill>
                  <a:srgbClr val="FF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(Before this, Japanese cancellations were primarily hand-stamped).</a:t>
            </a:r>
          </a:p>
          <a:p>
            <a:pPr algn="just"/>
            <a:endParaRPr lang="en-US" b="1" u="sng" dirty="0">
              <a:solidFill>
                <a:srgbClr val="FF0000"/>
              </a:solidFill>
              <a:latin typeface="Arial" panose="020B0604020202020204" pitchFamily="34" charset="0"/>
              <a:cs typeface="Arial" panose="020B0604020202020204" pitchFamily="34" charset="0"/>
            </a:endParaRPr>
          </a:p>
          <a:p>
            <a:endParaRPr lang="en-US" b="1" u="sng" dirty="0">
              <a:solidFill>
                <a:srgbClr val="FF0000"/>
              </a:solidFill>
              <a:latin typeface="Arial" panose="020B0604020202020204" pitchFamily="34" charset="0"/>
              <a:cs typeface="Arial" panose="020B0604020202020204" pitchFamily="34" charset="0"/>
            </a:endParaRPr>
          </a:p>
          <a:p>
            <a:endParaRPr lang="en-US" b="1" u="sng" dirty="0">
              <a:solidFill>
                <a:srgbClr val="FF0000"/>
              </a:solidFill>
              <a:latin typeface="Arial" panose="020B0604020202020204" pitchFamily="34" charset="0"/>
              <a:cs typeface="Arial" panose="020B0604020202020204" pitchFamily="34" charset="0"/>
            </a:endParaRPr>
          </a:p>
          <a:p>
            <a:endParaRPr lang="en-US" b="1" u="sng" dirty="0">
              <a:solidFill>
                <a:srgbClr val="FF0000"/>
              </a:solidFill>
              <a:latin typeface="Arial" panose="020B0604020202020204" pitchFamily="34" charset="0"/>
              <a:cs typeface="Arial" panose="020B0604020202020204" pitchFamily="34" charset="0"/>
            </a:endParaRPr>
          </a:p>
          <a:p>
            <a:endParaRPr lang="en-US" b="1" u="sng" dirty="0">
              <a:solidFill>
                <a:srgbClr val="FF0000"/>
              </a:solidFill>
            </a:endParaRPr>
          </a:p>
          <a:p>
            <a:endParaRPr lang="en-US" b="1" u="sng" dirty="0">
              <a:solidFill>
                <a:srgbClr val="FF0000"/>
              </a:solidFill>
            </a:endParaRPr>
          </a:p>
          <a:p>
            <a:endParaRPr lang="en-US" b="1" u="sng" dirty="0">
              <a:solidFill>
                <a:srgbClr val="FF0000"/>
              </a:solidFill>
            </a:endParaRPr>
          </a:p>
          <a:p>
            <a:endParaRPr lang="en-US" b="1" u="sng" dirty="0">
              <a:solidFill>
                <a:srgbClr val="FF00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135" y="4868159"/>
            <a:ext cx="4490212" cy="1788554"/>
          </a:xfrm>
          <a:prstGeom prst="rect">
            <a:avLst/>
          </a:prstGeom>
        </p:spPr>
      </p:pic>
      <p:sp>
        <p:nvSpPr>
          <p:cNvPr id="6" name="TextBox 5"/>
          <p:cNvSpPr txBox="1"/>
          <p:nvPr/>
        </p:nvSpPr>
        <p:spPr>
          <a:xfrm>
            <a:off x="780510" y="5241366"/>
            <a:ext cx="2795616" cy="1569660"/>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So, is this cancel February 12, 1921 or February 12, 2021?</a:t>
            </a:r>
          </a:p>
        </p:txBody>
      </p:sp>
      <p:sp>
        <p:nvSpPr>
          <p:cNvPr id="7" name="TextBox 6"/>
          <p:cNvSpPr txBox="1"/>
          <p:nvPr/>
        </p:nvSpPr>
        <p:spPr>
          <a:xfrm>
            <a:off x="8376356" y="5441421"/>
            <a:ext cx="2449689" cy="58477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Neither!!!!</a:t>
            </a:r>
          </a:p>
        </p:txBody>
      </p:sp>
    </p:spTree>
    <p:extLst>
      <p:ext uri="{BB962C8B-B14F-4D97-AF65-F5344CB8AC3E}">
        <p14:creationId xmlns:p14="http://schemas.microsoft.com/office/powerpoint/2010/main" val="117791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707" y="420728"/>
            <a:ext cx="4347090" cy="869245"/>
          </a:xfrm>
        </p:spPr>
        <p:txBody>
          <a:bodyPr>
            <a:normAutofit fontScale="90000"/>
          </a:bodyPr>
          <a:lstStyle/>
          <a:p>
            <a:br>
              <a:rPr lang="en-US" dirty="0"/>
            </a:br>
            <a:r>
              <a:rPr lang="en-US" dirty="0" err="1"/>
              <a:t>日本郵便のキャンセル</a:t>
            </a:r>
            <a:br>
              <a:rPr lang="en-US" dirty="0"/>
            </a:br>
            <a:endParaRPr lang="en-US" dirty="0"/>
          </a:p>
        </p:txBody>
      </p:sp>
      <p:sp>
        <p:nvSpPr>
          <p:cNvPr id="3" name="Content Placeholder 2"/>
          <p:cNvSpPr>
            <a:spLocks noGrp="1"/>
          </p:cNvSpPr>
          <p:nvPr>
            <p:ph sz="quarter" idx="13"/>
          </p:nvPr>
        </p:nvSpPr>
        <p:spPr>
          <a:xfrm>
            <a:off x="829339" y="1385616"/>
            <a:ext cx="10363826" cy="3424107"/>
          </a:xfrm>
        </p:spPr>
        <p:txBody>
          <a:bodyPr/>
          <a:lstStyle/>
          <a:p>
            <a:pPr marL="0" indent="0" algn="just">
              <a:lnSpc>
                <a:spcPct val="150000"/>
              </a:lnSpc>
              <a:spcBef>
                <a:spcPts val="0"/>
              </a:spcBef>
              <a:spcAft>
                <a:spcPts val="600"/>
              </a:spcAft>
              <a:buNone/>
            </a:pPr>
            <a:r>
              <a:rPr lang="en-US" b="1" dirty="0">
                <a:latin typeface="Arial" panose="020B0604020202020204" pitchFamily="34" charset="0"/>
                <a:cs typeface="Arial" panose="020B0604020202020204" pitchFamily="34" charset="0"/>
              </a:rPr>
              <a:t>besides using the Western world’s Gregorian calendar, Japan bases its years on the Emperor’s reign. Thus, the year of A postmark could refer to </a:t>
            </a:r>
            <a:r>
              <a:rPr lang="en-US" sz="2400" b="1" dirty="0">
                <a:latin typeface="Arial" panose="020B0604020202020204" pitchFamily="34" charset="0"/>
                <a:cs typeface="Arial" panose="020B0604020202020204" pitchFamily="34" charset="0"/>
              </a:rPr>
              <a:t>the </a:t>
            </a:r>
            <a:r>
              <a:rPr lang="en-US" sz="2400" b="1" dirty="0">
                <a:solidFill>
                  <a:srgbClr val="FF0000"/>
                </a:solidFill>
                <a:latin typeface="Arial" panose="020B0604020202020204" pitchFamily="34" charset="0"/>
                <a:cs typeface="Arial" panose="020B0604020202020204" pitchFamily="34" charset="0"/>
              </a:rPr>
              <a:t>Meiji Era (1868-1912),</a:t>
            </a:r>
            <a:r>
              <a:rPr lang="en-US" sz="2400" b="1" dirty="0">
                <a:solidFill>
                  <a:srgbClr val="0070C0"/>
                </a:solidFill>
                <a:latin typeface="Arial" panose="020B0604020202020204" pitchFamily="34" charset="0"/>
                <a:cs typeface="Arial" panose="020B0604020202020204" pitchFamily="34" charset="0"/>
              </a:rPr>
              <a:t> Taisho Era (1912-1926</a:t>
            </a:r>
            <a:r>
              <a:rPr lang="en-US" sz="2400" b="1" dirty="0">
                <a:latin typeface="Arial" panose="020B0604020202020204" pitchFamily="34" charset="0"/>
                <a:cs typeface="Arial" panose="020B0604020202020204" pitchFamily="34" charset="0"/>
              </a:rPr>
              <a:t>), </a:t>
            </a:r>
            <a:r>
              <a:rPr lang="en-US" sz="2400" b="1" dirty="0">
                <a:solidFill>
                  <a:srgbClr val="00B050"/>
                </a:solidFill>
                <a:latin typeface="Arial" panose="020B0604020202020204" pitchFamily="34" charset="0"/>
                <a:cs typeface="Arial" panose="020B0604020202020204" pitchFamily="34" charset="0"/>
              </a:rPr>
              <a:t>Showa Era (1926-1989),</a:t>
            </a:r>
            <a:r>
              <a:rPr lang="en-US" b="1" dirty="0">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Heisei Era (1989-2019), </a:t>
            </a:r>
            <a:r>
              <a:rPr lang="en-US" sz="2400" b="1" dirty="0" err="1">
                <a:solidFill>
                  <a:schemeClr val="accent4">
                    <a:lumMod val="75000"/>
                  </a:schemeClr>
                </a:solidFill>
                <a:latin typeface="Arial" panose="020B0604020202020204" pitchFamily="34" charset="0"/>
                <a:cs typeface="Arial" panose="020B0604020202020204" pitchFamily="34" charset="0"/>
              </a:rPr>
              <a:t>Reiwa</a:t>
            </a:r>
            <a:r>
              <a:rPr lang="en-US" sz="2400" b="1" dirty="0">
                <a:solidFill>
                  <a:schemeClr val="accent4">
                    <a:lumMod val="75000"/>
                  </a:schemeClr>
                </a:solidFill>
                <a:latin typeface="Arial" panose="020B0604020202020204" pitchFamily="34" charset="0"/>
                <a:cs typeface="Arial" panose="020B0604020202020204" pitchFamily="34" charset="0"/>
              </a:rPr>
              <a:t> Era (2019- Present</a:t>
            </a:r>
            <a:r>
              <a:rPr lang="en-US" sz="2400" b="1" dirty="0">
                <a:solidFill>
                  <a:srgbClr val="7030A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So if you see “2” as the year, it could be Year 2 of any of these eras (1868, 1912, 1926, 1989 or 2019.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712" y="4393935"/>
            <a:ext cx="2484495" cy="23793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84" y="4396492"/>
            <a:ext cx="2341404" cy="2318298"/>
          </a:xfrm>
          <a:prstGeom prst="rect">
            <a:avLst/>
          </a:prstGeom>
        </p:spPr>
      </p:pic>
    </p:spTree>
    <p:extLst>
      <p:ext uri="{BB962C8B-B14F-4D97-AF65-F5344CB8AC3E}">
        <p14:creationId xmlns:p14="http://schemas.microsoft.com/office/powerpoint/2010/main" val="327225680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1016</TotalTime>
  <Words>3013</Words>
  <Application>Microsoft Office PowerPoint</Application>
  <PresentationFormat>Widescreen</PresentationFormat>
  <Paragraphs>343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Tw Cen MT</vt:lpstr>
      <vt:lpstr>Droplet</vt:lpstr>
      <vt:lpstr> 日本郵便のキャンセル  by Richard Spinelli Rochester philatelic Association April 10, 2025</vt:lpstr>
      <vt:lpstr>PowerPoint Presentation</vt:lpstr>
      <vt:lpstr>日本郵便のキャンセル</vt:lpstr>
      <vt:lpstr>日本郵便のキャンセル</vt:lpstr>
      <vt:lpstr>日本郵便のキャンセル</vt:lpstr>
      <vt:lpstr>  日本郵便のキャンセル  </vt:lpstr>
      <vt:lpstr>  日本郵便のキャンセル  </vt:lpstr>
      <vt:lpstr> 日本郵便のキャンセル </vt:lpstr>
      <vt:lpstr> 日本郵便のキャンセル </vt:lpstr>
      <vt:lpstr>日本郵便のキャンセル </vt:lpstr>
      <vt:lpstr>日本郵便のキャンセル </vt:lpstr>
      <vt:lpstr>日本郵便のキャンセル </vt:lpstr>
      <vt:lpstr>  </vt:lpstr>
      <vt:lpstr>日本郵便のキャンセル </vt:lpstr>
      <vt:lpstr>.</vt:lpstr>
      <vt:lpstr>         Meiji Calendar</vt:lpstr>
      <vt:lpstr>PowerPoint Presentation</vt:lpstr>
      <vt:lpstr>TasHio 1912 - 1926</vt:lpstr>
      <vt:lpstr>PowerPoint Presentation</vt:lpstr>
      <vt:lpstr>Showa 1926-1989</vt:lpstr>
      <vt:lpstr>PowerPoint Presentation</vt:lpstr>
      <vt:lpstr>  HeisEI  1989 - 2019</vt:lpstr>
      <vt:lpstr>PowerPoint Presentation</vt:lpstr>
      <vt:lpstr>Reiwa 2019 -Present</vt:lpstr>
      <vt:lpstr>日本郵便のキャンセル </vt:lpstr>
      <vt:lpstr>         Meiji Calendar</vt:lpstr>
      <vt:lpstr>日本郵便のキャンセル  </vt:lpstr>
      <vt:lpstr>日本郵便のキャンセル </vt:lpstr>
      <vt:lpstr>日本郵便のキャンセル </vt:lpstr>
      <vt:lpstr>日本郵便のキャンセル </vt:lpstr>
      <vt:lpstr>日本郵便のキャンセル </vt:lpstr>
      <vt:lpstr>日本郵便のキャンセル </vt:lpstr>
      <vt:lpstr>日本郵便のキャンセル </vt:lpstr>
      <vt:lpstr>日本郵便のキャンセル</vt:lpstr>
      <vt:lpstr>日本郵便のキャンセル </vt:lpstr>
      <vt:lpstr>日本郵便のキャンセル </vt:lpstr>
      <vt:lpstr> 日本郵便のキャンセル </vt:lpstr>
      <vt:lpstr> 日本郵便のキャンセル </vt:lpstr>
      <vt:lpstr> 日本郵便のキャンセル </vt:lpstr>
      <vt:lpstr>PowerPoint Presentation</vt:lpstr>
      <vt:lpstr>日本郵便のキャンセル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Spinelli</dc:creator>
  <cp:lastModifiedBy>Tom Fortunato</cp:lastModifiedBy>
  <cp:revision>152</cp:revision>
  <dcterms:created xsi:type="dcterms:W3CDTF">2025-03-15T21:53:06Z</dcterms:created>
  <dcterms:modified xsi:type="dcterms:W3CDTF">2025-04-09T14:10:06Z</dcterms:modified>
</cp:coreProperties>
</file>