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36"/>
  </p:notesMasterIdLst>
  <p:sldIdLst>
    <p:sldId id="256" r:id="rId3"/>
    <p:sldId id="259" r:id="rId4"/>
    <p:sldId id="297" r:id="rId5"/>
    <p:sldId id="262" r:id="rId6"/>
    <p:sldId id="268" r:id="rId7"/>
    <p:sldId id="296" r:id="rId8"/>
    <p:sldId id="263" r:id="rId9"/>
    <p:sldId id="265" r:id="rId10"/>
    <p:sldId id="266" r:id="rId11"/>
    <p:sldId id="292" r:id="rId12"/>
    <p:sldId id="291" r:id="rId13"/>
    <p:sldId id="290" r:id="rId14"/>
    <p:sldId id="273" r:id="rId15"/>
    <p:sldId id="285" r:id="rId16"/>
    <p:sldId id="279" r:id="rId17"/>
    <p:sldId id="282" r:id="rId18"/>
    <p:sldId id="281" r:id="rId19"/>
    <p:sldId id="271" r:id="rId20"/>
    <p:sldId id="295" r:id="rId21"/>
    <p:sldId id="277" r:id="rId22"/>
    <p:sldId id="275" r:id="rId23"/>
    <p:sldId id="280" r:id="rId24"/>
    <p:sldId id="276" r:id="rId25"/>
    <p:sldId id="274" r:id="rId26"/>
    <p:sldId id="278" r:id="rId27"/>
    <p:sldId id="284" r:id="rId28"/>
    <p:sldId id="286" r:id="rId29"/>
    <p:sldId id="288" r:id="rId30"/>
    <p:sldId id="287" r:id="rId31"/>
    <p:sldId id="272" r:id="rId32"/>
    <p:sldId id="289" r:id="rId33"/>
    <p:sldId id="294" r:id="rId34"/>
    <p:sldId id="26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5629" autoAdjust="0"/>
  </p:normalViewPr>
  <p:slideViewPr>
    <p:cSldViewPr snapToGrid="0">
      <p:cViewPr>
        <p:scale>
          <a:sx n="70" d="100"/>
          <a:sy n="70" d="100"/>
        </p:scale>
        <p:origin x="-720" y="-132"/>
      </p:cViewPr>
      <p:guideLst>
        <p:guide orient="horz" pos="2160"/>
        <p:guide pos="3840"/>
      </p:guideLst>
    </p:cSldViewPr>
  </p:slideViewPr>
  <p:outlineViewPr>
    <p:cViewPr>
      <p:scale>
        <a:sx n="33" d="100"/>
        <a:sy n="33" d="100"/>
      </p:scale>
      <p:origin x="0" y="101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1" d="100"/>
          <a:sy n="81" d="100"/>
        </p:scale>
        <p:origin x="40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E3F5A-B7EB-8A45-9C78-E8BC33C665B1}" type="datetimeFigureOut">
              <a:rPr lang="en-US" smtClean="0"/>
              <a:t>6/26/2025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F1815-6A5A-8044-A71F-2B74CD0FE208}" type="slidenum">
              <a:rPr lang="en-US" smtClean="0"/>
              <a:t>‹#›</a:t>
            </a:fld>
            <a:endParaRPr lang="en-US" dirty="0"/>
          </a:p>
        </p:txBody>
      </p:sp>
    </p:spTree>
    <p:extLst>
      <p:ext uri="{BB962C8B-B14F-4D97-AF65-F5344CB8AC3E}">
        <p14:creationId xmlns:p14="http://schemas.microsoft.com/office/powerpoint/2010/main" val="281794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Go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n.wikipedia.org/wiki/British_East_India_Company" TargetMode="External"/><Relationship Id="rId4" Type="http://schemas.openxmlformats.org/officeDocument/2006/relationships/hyperlink" Target="https://en.wikipedia.org/wiki/Dutch_East_India_Compan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02122"/>
                </a:solidFill>
                <a:effectLst/>
                <a:latin typeface="Arial" panose="020B0604020202020204" pitchFamily="34" charset="0"/>
              </a:rPr>
              <a:t>Jan Huygen van Linschoten</a:t>
            </a:r>
            <a:r>
              <a:rPr lang="en-US" b="0" i="0" dirty="0">
                <a:solidFill>
                  <a:srgbClr val="202122"/>
                </a:solidFill>
                <a:effectLst/>
                <a:latin typeface="Arial" panose="020B0604020202020204" pitchFamily="34" charset="0"/>
              </a:rPr>
              <a:t> (1563 – 8 February 1611) was a Dutch spy, merchant, traveller and writer.</a:t>
            </a:r>
          </a:p>
          <a:p>
            <a:pPr algn="l"/>
            <a:r>
              <a:rPr lang="en-US" b="0" i="0" dirty="0">
                <a:solidFill>
                  <a:srgbClr val="202122"/>
                </a:solidFill>
                <a:effectLst/>
                <a:latin typeface="Arial" panose="020B0604020202020204" pitchFamily="34" charset="0"/>
              </a:rPr>
              <a:t>He travelled extensively along the East Indies regions under Portuguese influence and served as the archbishop's secretary in </a:t>
            </a:r>
            <a:r>
              <a:rPr lang="en-US" b="0" i="0" u="none" strike="noStrike" dirty="0">
                <a:solidFill>
                  <a:srgbClr val="3366CC"/>
                </a:solidFill>
                <a:effectLst/>
                <a:latin typeface="Arial" panose="020B0604020202020204" pitchFamily="34" charset="0"/>
                <a:hlinkClick r:id="rId3" tooltip="Goa"/>
              </a:rPr>
              <a:t>Goa</a:t>
            </a:r>
            <a:r>
              <a:rPr lang="en-US" b="0" i="0" dirty="0">
                <a:solidFill>
                  <a:srgbClr val="202122"/>
                </a:solidFill>
                <a:effectLst/>
                <a:latin typeface="Arial" panose="020B0604020202020204" pitchFamily="34" charset="0"/>
              </a:rPr>
              <a:t> between 1583 and 1588. He is credited with publishing in Europe important classified information about Asian trade and navigation that was hidden by the Portuguese. In 1596, he published a book, </a:t>
            </a:r>
            <a:r>
              <a:rPr lang="en-US" b="0" i="1" dirty="0">
                <a:solidFill>
                  <a:srgbClr val="202122"/>
                </a:solidFill>
                <a:effectLst/>
                <a:latin typeface="Arial" panose="020B0604020202020204" pitchFamily="34" charset="0"/>
              </a:rPr>
              <a:t>Itinerario</a:t>
            </a:r>
            <a:r>
              <a:rPr lang="en-US" b="0" i="0" dirty="0">
                <a:solidFill>
                  <a:srgbClr val="202122"/>
                </a:solidFill>
                <a:effectLst/>
                <a:latin typeface="Arial" panose="020B0604020202020204" pitchFamily="34" charset="0"/>
              </a:rPr>
              <a:t> (later translated as </a:t>
            </a:r>
            <a:r>
              <a:rPr lang="en-US" b="0" i="1" dirty="0">
                <a:solidFill>
                  <a:srgbClr val="202122"/>
                </a:solidFill>
                <a:effectLst/>
                <a:latin typeface="Arial" panose="020B0604020202020204" pitchFamily="34" charset="0"/>
              </a:rPr>
              <a:t>Discours of Voyages into Ye East &amp; West Indies</a:t>
            </a:r>
            <a:r>
              <a:rPr lang="en-US" b="0" i="0" dirty="0">
                <a:solidFill>
                  <a:srgbClr val="202122"/>
                </a:solidFill>
                <a:effectLst/>
                <a:latin typeface="Arial" panose="020B0604020202020204" pitchFamily="34" charset="0"/>
              </a:rPr>
              <a:t>), which graphically displayed for the first time in Europe detailed maps of voyages to the East Indies, particularly India.</a:t>
            </a:r>
          </a:p>
          <a:p>
            <a:pPr algn="l"/>
            <a:r>
              <a:rPr lang="en-US" b="0" i="0" dirty="0">
                <a:solidFill>
                  <a:srgbClr val="202122"/>
                </a:solidFill>
                <a:effectLst/>
                <a:latin typeface="Arial" panose="020B0604020202020204" pitchFamily="34" charset="0"/>
              </a:rPr>
              <a:t>During his stay in Goa, he meticulously copied the secret charts page by page. Even more crucially, he provided nautical data like currents, deeps, islands and sandbanks that were vital for safe navigation, along with coastal depictions to guide the way. The publication of the navigational routes enabled the passage to the East Indies to be opened to trading by the Dutch, French and the English. As a consequence, the </a:t>
            </a:r>
            <a:r>
              <a:rPr lang="en-US" b="0" i="0" u="none" strike="noStrike" dirty="0">
                <a:solidFill>
                  <a:srgbClr val="3366CC"/>
                </a:solidFill>
                <a:effectLst/>
                <a:latin typeface="Arial" panose="020B0604020202020204" pitchFamily="34" charset="0"/>
                <a:hlinkClick r:id="rId4" tooltip="Dutch East India Company"/>
              </a:rPr>
              <a:t>Dutch East India Company</a:t>
            </a:r>
            <a:r>
              <a:rPr lang="en-US" b="0" i="0" dirty="0">
                <a:solidFill>
                  <a:srgbClr val="202122"/>
                </a:solidFill>
                <a:effectLst/>
                <a:latin typeface="Arial" panose="020B0604020202020204" pitchFamily="34" charset="0"/>
              </a:rPr>
              <a:t> and the </a:t>
            </a:r>
            <a:r>
              <a:rPr lang="en-US" b="0" i="0" u="none" strike="noStrike" dirty="0">
                <a:solidFill>
                  <a:srgbClr val="3366CC"/>
                </a:solidFill>
                <a:effectLst/>
                <a:latin typeface="Arial" panose="020B0604020202020204" pitchFamily="34" charset="0"/>
                <a:hlinkClick r:id="rId5" tooltip="British East India Company"/>
              </a:rPr>
              <a:t>British East India Company</a:t>
            </a:r>
            <a:r>
              <a:rPr lang="en-US" b="0" i="0" dirty="0">
                <a:solidFill>
                  <a:srgbClr val="202122"/>
                </a:solidFill>
                <a:effectLst/>
                <a:latin typeface="Arial" panose="020B0604020202020204" pitchFamily="34" charset="0"/>
              </a:rPr>
              <a:t> would break the 16th-century monopoly enjoyed by the Portuguese on trade with the East Indies.</a:t>
            </a:r>
          </a:p>
          <a:p>
            <a:endParaRPr lang="en-US" dirty="0"/>
          </a:p>
        </p:txBody>
      </p:sp>
      <p:sp>
        <p:nvSpPr>
          <p:cNvPr id="4" name="Slide Number Placeholder 3"/>
          <p:cNvSpPr>
            <a:spLocks noGrp="1"/>
          </p:cNvSpPr>
          <p:nvPr>
            <p:ph type="sldNum" sz="quarter" idx="5"/>
          </p:nvPr>
        </p:nvSpPr>
        <p:spPr/>
        <p:txBody>
          <a:bodyPr/>
          <a:lstStyle/>
          <a:p>
            <a:fld id="{588F1815-6A5A-8044-A71F-2B74CD0FE208}" type="slidenum">
              <a:rPr lang="en-US" smtClean="0"/>
              <a:t>7</a:t>
            </a:fld>
            <a:endParaRPr lang="en-US" dirty="0"/>
          </a:p>
        </p:txBody>
      </p:sp>
    </p:spTree>
    <p:extLst>
      <p:ext uri="{BB962C8B-B14F-4D97-AF65-F5344CB8AC3E}">
        <p14:creationId xmlns:p14="http://schemas.microsoft.com/office/powerpoint/2010/main" val="203815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F1815-6A5A-8044-A71F-2B74CD0FE208}" type="slidenum">
              <a:rPr lang="en-US" smtClean="0"/>
              <a:t>14</a:t>
            </a:fld>
            <a:endParaRPr lang="en-US" dirty="0"/>
          </a:p>
        </p:txBody>
      </p:sp>
    </p:spTree>
    <p:extLst>
      <p:ext uri="{BB962C8B-B14F-4D97-AF65-F5344CB8AC3E}">
        <p14:creationId xmlns:p14="http://schemas.microsoft.com/office/powerpoint/2010/main" val="382746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415191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32366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8497837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2854000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4797"/>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43198"/>
          </a:xfrm>
        </p:spPr>
        <p:txBody>
          <a:bodyPr/>
          <a:lstStyle/>
          <a:p>
            <a:r>
              <a:rPr lang="en-US" dirty="0"/>
              <a:t>Click icon to add table</a:t>
            </a:r>
          </a:p>
        </p:txBody>
      </p:sp>
      <p:sp>
        <p:nvSpPr>
          <p:cNvPr id="4" name="Date Placeholder 3"/>
          <p:cNvSpPr>
            <a:spLocks noGrp="1"/>
          </p:cNvSpPr>
          <p:nvPr>
            <p:ph type="dt" sz="half" idx="10"/>
          </p:nvPr>
        </p:nvSpPr>
        <p:spPr>
          <a:xfrm>
            <a:off x="609600" y="6251575"/>
            <a:ext cx="2844800" cy="476250"/>
          </a:xfrm>
          <a:prstGeom prst="rect">
            <a:avLst/>
          </a:prstGeom>
        </p:spPr>
        <p:txBody>
          <a:bodyPr/>
          <a:lstStyle>
            <a:lvl1pPr>
              <a:defRPr/>
            </a:lvl1pPr>
          </a:lstStyle>
          <a:p>
            <a:fld id="{22194D1E-7125-1240-AEAC-854F3D497CFF}" type="datetimeFigureOut">
              <a:rPr lang="en-US" smtClean="0"/>
              <a:t>6/26/2025</a:t>
            </a:fld>
            <a:endParaRPr lang="en-US" dirty="0"/>
          </a:p>
        </p:txBody>
      </p:sp>
      <p:sp>
        <p:nvSpPr>
          <p:cNvPr id="5" name="Slide Number Placeholder 4"/>
          <p:cNvSpPr>
            <a:spLocks noGrp="1"/>
          </p:cNvSpPr>
          <p:nvPr>
            <p:ph type="sldNum" sz="quarter" idx="11"/>
          </p:nvPr>
        </p:nvSpPr>
        <p:spPr>
          <a:xfrm>
            <a:off x="8737600" y="6248400"/>
            <a:ext cx="2844800" cy="476250"/>
          </a:xfrm>
          <a:prstGeom prst="rect">
            <a:avLst/>
          </a:prstGeom>
        </p:spPr>
        <p:txBody>
          <a:bodyPr/>
          <a:lstStyle>
            <a:lvl1pPr>
              <a:defRPr/>
            </a:lvl1pPr>
          </a:lstStyle>
          <a:p>
            <a:fld id="{DB4B6827-6A10-5846-85E3-097E7C8095FE}" type="slidenum">
              <a:rPr lang="en-US" smtClean="0"/>
              <a:t>‹#›</a:t>
            </a:fld>
            <a:endParaRPr lang="en-US" dirty="0"/>
          </a:p>
        </p:txBody>
      </p:sp>
      <p:sp>
        <p:nvSpPr>
          <p:cNvPr id="6" name="Footer Placeholder 5"/>
          <p:cNvSpPr>
            <a:spLocks noGrp="1"/>
          </p:cNvSpPr>
          <p:nvPr>
            <p:ph type="ftr" sz="quarter" idx="12"/>
          </p:nvPr>
        </p:nvSpPr>
        <p:spPr>
          <a:xfrm>
            <a:off x="4165600" y="6248400"/>
            <a:ext cx="3860800" cy="47625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2950530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4797"/>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43198"/>
          </a:xfrm>
        </p:spPr>
        <p:txBody>
          <a:bodyPr/>
          <a:lstStyle/>
          <a:p>
            <a:r>
              <a:rPr lang="en-US" dirty="0"/>
              <a:t>Click icon to add chart</a:t>
            </a:r>
          </a:p>
        </p:txBody>
      </p:sp>
      <p:sp>
        <p:nvSpPr>
          <p:cNvPr id="4" name="Date Placeholder 3"/>
          <p:cNvSpPr>
            <a:spLocks noGrp="1"/>
          </p:cNvSpPr>
          <p:nvPr>
            <p:ph type="dt" sz="half" idx="10"/>
          </p:nvPr>
        </p:nvSpPr>
        <p:spPr>
          <a:xfrm>
            <a:off x="609600" y="6251575"/>
            <a:ext cx="2844800" cy="476250"/>
          </a:xfrm>
          <a:prstGeom prst="rect">
            <a:avLst/>
          </a:prstGeom>
        </p:spPr>
        <p:txBody>
          <a:bodyPr/>
          <a:lstStyle>
            <a:lvl1pPr>
              <a:defRPr/>
            </a:lvl1pPr>
          </a:lstStyle>
          <a:p>
            <a:fld id="{22194D1E-7125-1240-AEAC-854F3D497CFF}" type="datetimeFigureOut">
              <a:rPr lang="en-US" smtClean="0"/>
              <a:t>6/26/2025</a:t>
            </a:fld>
            <a:endParaRPr lang="en-US" dirty="0"/>
          </a:p>
        </p:txBody>
      </p:sp>
      <p:sp>
        <p:nvSpPr>
          <p:cNvPr id="5" name="Slide Number Placeholder 4"/>
          <p:cNvSpPr>
            <a:spLocks noGrp="1"/>
          </p:cNvSpPr>
          <p:nvPr>
            <p:ph type="sldNum" sz="quarter" idx="11"/>
          </p:nvPr>
        </p:nvSpPr>
        <p:spPr>
          <a:xfrm>
            <a:off x="8737600" y="6248400"/>
            <a:ext cx="2844800" cy="476250"/>
          </a:xfrm>
          <a:prstGeom prst="rect">
            <a:avLst/>
          </a:prstGeom>
        </p:spPr>
        <p:txBody>
          <a:bodyPr/>
          <a:lstStyle>
            <a:lvl1pPr>
              <a:defRPr/>
            </a:lvl1pPr>
          </a:lstStyle>
          <a:p>
            <a:fld id="{DB4B6827-6A10-5846-85E3-097E7C8095FE}" type="slidenum">
              <a:rPr lang="en-US" smtClean="0"/>
              <a:t>‹#›</a:t>
            </a:fld>
            <a:endParaRPr lang="en-US" dirty="0"/>
          </a:p>
        </p:txBody>
      </p:sp>
      <p:sp>
        <p:nvSpPr>
          <p:cNvPr id="6" name="Footer Placeholder 5"/>
          <p:cNvSpPr>
            <a:spLocks noGrp="1"/>
          </p:cNvSpPr>
          <p:nvPr>
            <p:ph type="ftr" sz="quarter" idx="12"/>
          </p:nvPr>
        </p:nvSpPr>
        <p:spPr>
          <a:xfrm>
            <a:off x="4165600" y="6248400"/>
            <a:ext cx="3860800" cy="47625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3135627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solidFill>
                  <a:srgbClr val="5B89C7"/>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ysClr val="windowText" lastClr="000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4191364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2090552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4500">
                <a:solidFill>
                  <a:schemeClr val="tx1"/>
                </a:solidFill>
              </a:defRPr>
            </a:lvl1pPr>
          </a:lstStyle>
          <a:p>
            <a:r>
              <a:rPr lang="en-US"/>
              <a:t>Click to edit Master title style</a:t>
            </a:r>
            <a:endParaRPr lang="en-GB"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2767500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7395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lvl1pPr>
              <a:defRPr>
                <a:solidFill>
                  <a:schemeClr val="tx1"/>
                </a:solidFill>
              </a:defRPr>
            </a:lvl1p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95509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2200428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5B89C7"/>
                </a:solidFill>
              </a:defRPr>
            </a:lvl1pPr>
          </a:lstStyle>
          <a:p>
            <a:r>
              <a:rPr lang="en-US"/>
              <a:t>Click to edit Master title style</a:t>
            </a:r>
            <a:endParaRPr lang="en-GB"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155498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1514616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2819253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GB"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solidFill>
                  <a:schemeClr val="bg2">
                    <a:lumMod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976096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172156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61424D4-4A06-421F-97A3-CC50FBA1D2EF}" type="datetimeFigureOut">
              <a:rPr lang="en-GB" smtClean="0"/>
              <a:t>26/06/2025</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A8BC3AB-C88A-4D09-A78B-5D1B9CEB5AAC}" type="slidenum">
              <a:rPr lang="en-GB" smtClean="0"/>
              <a:t>‹#›</a:t>
            </a:fld>
            <a:endParaRPr lang="en-GB" dirty="0"/>
          </a:p>
        </p:txBody>
      </p:sp>
    </p:spTree>
    <p:extLst>
      <p:ext uri="{BB962C8B-B14F-4D97-AF65-F5344CB8AC3E}">
        <p14:creationId xmlns:p14="http://schemas.microsoft.com/office/powerpoint/2010/main" val="341982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85265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11276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451818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22554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68180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9395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5769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6593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t="1" r="30291" b="59146"/>
          <a:stretch/>
        </p:blipFill>
        <p:spPr bwMode="auto">
          <a:xfrm>
            <a:off x="6481594" y="4154323"/>
            <a:ext cx="5710407" cy="2703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56230" t="2646" r="1734" b="77250"/>
          <a:stretch/>
        </p:blipFill>
        <p:spPr bwMode="auto">
          <a:xfrm>
            <a:off x="145162" y="6168937"/>
            <a:ext cx="1791343" cy="53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142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5.xml"/><Relationship Id="rId5" Type="http://schemas.microsoft.com/office/2007/relationships/hdphoto" Target="../media/hdphoto13.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16.wdp"/><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59.png"/><Relationship Id="rId5" Type="http://schemas.microsoft.com/office/2007/relationships/hdphoto" Target="../media/hdphoto15.wdp"/><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igitarq.arquivos.pt/details?id=3768283" TargetMode="Externa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546AE-0242-F728-6065-DC05C98DAA51}"/>
              </a:ext>
            </a:extLst>
          </p:cNvPr>
          <p:cNvSpPr>
            <a:spLocks noGrp="1"/>
          </p:cNvSpPr>
          <p:nvPr>
            <p:ph type="ctrTitle"/>
          </p:nvPr>
        </p:nvSpPr>
        <p:spPr/>
        <p:txBody>
          <a:bodyPr/>
          <a:lstStyle/>
          <a:p>
            <a:r>
              <a:rPr lang="en-US" dirty="0"/>
              <a:t>The Postal History And Early Stamps Of India </a:t>
            </a:r>
          </a:p>
        </p:txBody>
      </p:sp>
      <p:sp>
        <p:nvSpPr>
          <p:cNvPr id="3" name="Subtitle 2">
            <a:extLst>
              <a:ext uri="{FF2B5EF4-FFF2-40B4-BE49-F238E27FC236}">
                <a16:creationId xmlns="" xmlns:a16="http://schemas.microsoft.com/office/drawing/2014/main" id="{DD88FC72-14A1-B0A3-9ACF-8D5952FF1444}"/>
              </a:ext>
            </a:extLst>
          </p:cNvPr>
          <p:cNvSpPr>
            <a:spLocks noGrp="1"/>
          </p:cNvSpPr>
          <p:nvPr>
            <p:ph type="subTitle" idx="1"/>
          </p:nvPr>
        </p:nvSpPr>
        <p:spPr/>
        <p:txBody>
          <a:bodyPr/>
          <a:lstStyle/>
          <a:p>
            <a:r>
              <a:rPr lang="en-US" dirty="0"/>
              <a:t>June 26</a:t>
            </a:r>
            <a:r>
              <a:rPr lang="en-US" baseline="30000" dirty="0"/>
              <a:t>th</a:t>
            </a:r>
            <a:r>
              <a:rPr lang="en-US" dirty="0"/>
              <a:t> 2025</a:t>
            </a:r>
          </a:p>
        </p:txBody>
      </p:sp>
    </p:spTree>
    <p:extLst>
      <p:ext uri="{BB962C8B-B14F-4D97-AF65-F5344CB8AC3E}">
        <p14:creationId xmlns:p14="http://schemas.microsoft.com/office/powerpoint/2010/main" val="241759326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F77EE8-932B-6BF7-F632-324F12B5DC58}"/>
              </a:ext>
            </a:extLst>
          </p:cNvPr>
          <p:cNvSpPr>
            <a:spLocks noGrp="1"/>
          </p:cNvSpPr>
          <p:nvPr>
            <p:ph type="title"/>
          </p:nvPr>
        </p:nvSpPr>
        <p:spPr>
          <a:xfrm>
            <a:off x="508000" y="230189"/>
            <a:ext cx="11176000" cy="498598"/>
          </a:xfrm>
        </p:spPr>
        <p:txBody>
          <a:bodyPr/>
          <a:lstStyle/>
          <a:p>
            <a:r>
              <a:rPr lang="en-US" sz="3600" dirty="0"/>
              <a:t>Mughal India</a:t>
            </a:r>
          </a:p>
        </p:txBody>
      </p:sp>
      <p:pic>
        <p:nvPicPr>
          <p:cNvPr id="7" name="Picture 6">
            <a:extLst>
              <a:ext uri="{FF2B5EF4-FFF2-40B4-BE49-F238E27FC236}">
                <a16:creationId xmlns="" xmlns:a16="http://schemas.microsoft.com/office/drawing/2014/main" id="{5CF4F313-DD6D-742F-2FD5-CDBFF92B3D3B}"/>
              </a:ext>
            </a:extLst>
          </p:cNvPr>
          <p:cNvPicPr>
            <a:picLocks noChangeAspect="1"/>
          </p:cNvPicPr>
          <p:nvPr/>
        </p:nvPicPr>
        <p:blipFill>
          <a:blip r:embed="rId2"/>
          <a:stretch>
            <a:fillRect/>
          </a:stretch>
        </p:blipFill>
        <p:spPr>
          <a:xfrm>
            <a:off x="2799908" y="958531"/>
            <a:ext cx="6592183" cy="5669280"/>
          </a:xfrm>
          <a:prstGeom prst="rect">
            <a:avLst/>
          </a:prstGeom>
        </p:spPr>
      </p:pic>
    </p:spTree>
    <p:extLst>
      <p:ext uri="{BB962C8B-B14F-4D97-AF65-F5344CB8AC3E}">
        <p14:creationId xmlns:p14="http://schemas.microsoft.com/office/powerpoint/2010/main" val="22470037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BD0943-2CDB-1614-BAC8-A136749869B5}"/>
              </a:ext>
            </a:extLst>
          </p:cNvPr>
          <p:cNvSpPr>
            <a:spLocks noGrp="1"/>
          </p:cNvSpPr>
          <p:nvPr>
            <p:ph type="title"/>
          </p:nvPr>
        </p:nvSpPr>
        <p:spPr>
          <a:xfrm>
            <a:off x="508000" y="230189"/>
            <a:ext cx="11176000" cy="498598"/>
          </a:xfrm>
        </p:spPr>
        <p:txBody>
          <a:bodyPr/>
          <a:lstStyle/>
          <a:p>
            <a:r>
              <a:rPr lang="en-US" sz="3600" dirty="0"/>
              <a:t>East India Company Rule c. 1765</a:t>
            </a:r>
          </a:p>
        </p:txBody>
      </p:sp>
      <p:pic>
        <p:nvPicPr>
          <p:cNvPr id="8" name="Picture 7">
            <a:extLst>
              <a:ext uri="{FF2B5EF4-FFF2-40B4-BE49-F238E27FC236}">
                <a16:creationId xmlns="" xmlns:a16="http://schemas.microsoft.com/office/drawing/2014/main" id="{BE15A89A-4D7C-850A-20EA-969C6CA94D7F}"/>
              </a:ext>
            </a:extLst>
          </p:cNvPr>
          <p:cNvPicPr>
            <a:picLocks noChangeAspect="1"/>
          </p:cNvPicPr>
          <p:nvPr/>
        </p:nvPicPr>
        <p:blipFill>
          <a:blip r:embed="rId2"/>
          <a:stretch>
            <a:fillRect/>
          </a:stretch>
        </p:blipFill>
        <p:spPr>
          <a:xfrm>
            <a:off x="2787221" y="958531"/>
            <a:ext cx="6617558" cy="5669280"/>
          </a:xfrm>
          <a:prstGeom prst="rect">
            <a:avLst/>
          </a:prstGeom>
        </p:spPr>
      </p:pic>
    </p:spTree>
    <p:extLst>
      <p:ext uri="{BB962C8B-B14F-4D97-AF65-F5344CB8AC3E}">
        <p14:creationId xmlns:p14="http://schemas.microsoft.com/office/powerpoint/2010/main" val="280325687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605151-EECF-ABF9-9F7B-692D6F11B266}"/>
              </a:ext>
            </a:extLst>
          </p:cNvPr>
          <p:cNvSpPr>
            <a:spLocks noGrp="1"/>
          </p:cNvSpPr>
          <p:nvPr>
            <p:ph type="title"/>
          </p:nvPr>
        </p:nvSpPr>
        <p:spPr>
          <a:xfrm>
            <a:off x="508000" y="230189"/>
            <a:ext cx="11176000" cy="498598"/>
          </a:xfrm>
        </p:spPr>
        <p:txBody>
          <a:bodyPr/>
          <a:lstStyle/>
          <a:p>
            <a:r>
              <a:rPr lang="en-US" sz="3600" dirty="0"/>
              <a:t>British Conquest Of India c. 1857</a:t>
            </a:r>
          </a:p>
        </p:txBody>
      </p:sp>
      <p:pic>
        <p:nvPicPr>
          <p:cNvPr id="5" name="Picture 4">
            <a:extLst>
              <a:ext uri="{FF2B5EF4-FFF2-40B4-BE49-F238E27FC236}">
                <a16:creationId xmlns="" xmlns:a16="http://schemas.microsoft.com/office/drawing/2014/main" id="{EBA74AEC-A490-1C27-A931-4F5C2BD10E96}"/>
              </a:ext>
            </a:extLst>
          </p:cNvPr>
          <p:cNvPicPr>
            <a:picLocks noChangeAspect="1"/>
          </p:cNvPicPr>
          <p:nvPr/>
        </p:nvPicPr>
        <p:blipFill>
          <a:blip r:embed="rId2"/>
          <a:stretch>
            <a:fillRect/>
          </a:stretch>
        </p:blipFill>
        <p:spPr>
          <a:xfrm>
            <a:off x="2797327" y="958531"/>
            <a:ext cx="6597346" cy="5669280"/>
          </a:xfrm>
          <a:prstGeom prst="rect">
            <a:avLst/>
          </a:prstGeom>
        </p:spPr>
      </p:pic>
    </p:spTree>
    <p:extLst>
      <p:ext uri="{BB962C8B-B14F-4D97-AF65-F5344CB8AC3E}">
        <p14:creationId xmlns:p14="http://schemas.microsoft.com/office/powerpoint/2010/main" val="290266151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D0E4AE-806F-8115-515B-FCE47BB19165}"/>
              </a:ext>
            </a:extLst>
          </p:cNvPr>
          <p:cNvSpPr>
            <a:spLocks noGrp="1"/>
          </p:cNvSpPr>
          <p:nvPr>
            <p:ph type="title"/>
          </p:nvPr>
        </p:nvSpPr>
        <p:spPr>
          <a:xfrm>
            <a:off x="508000" y="230189"/>
            <a:ext cx="11176000" cy="498598"/>
          </a:xfrm>
        </p:spPr>
        <p:txBody>
          <a:bodyPr/>
          <a:lstStyle/>
          <a:p>
            <a:r>
              <a:rPr lang="en-US" sz="3600" dirty="0"/>
              <a:t>The Sepoy Mutiny aka The Indian Rebellion Of 1857</a:t>
            </a:r>
          </a:p>
        </p:txBody>
      </p:sp>
      <p:pic>
        <p:nvPicPr>
          <p:cNvPr id="4" name="Picture 3">
            <a:extLst>
              <a:ext uri="{FF2B5EF4-FFF2-40B4-BE49-F238E27FC236}">
                <a16:creationId xmlns="" xmlns:a16="http://schemas.microsoft.com/office/drawing/2014/main" id="{05A99999-00F1-5E56-E842-801B6E3794F2}"/>
              </a:ext>
            </a:extLst>
          </p:cNvPr>
          <p:cNvPicPr>
            <a:picLocks noChangeAspect="1"/>
          </p:cNvPicPr>
          <p:nvPr/>
        </p:nvPicPr>
        <p:blipFill>
          <a:blip r:embed="rId2"/>
          <a:stretch>
            <a:fillRect/>
          </a:stretch>
        </p:blipFill>
        <p:spPr>
          <a:xfrm>
            <a:off x="2603317" y="869631"/>
            <a:ext cx="6985365" cy="5669280"/>
          </a:xfrm>
          <a:prstGeom prst="rect">
            <a:avLst/>
          </a:prstGeom>
        </p:spPr>
      </p:pic>
    </p:spTree>
    <p:extLst>
      <p:ext uri="{BB962C8B-B14F-4D97-AF65-F5344CB8AC3E}">
        <p14:creationId xmlns:p14="http://schemas.microsoft.com/office/powerpoint/2010/main" val="22174515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6A4DCE-7101-0157-8881-3C81F098AB26}"/>
              </a:ext>
            </a:extLst>
          </p:cNvPr>
          <p:cNvSpPr>
            <a:spLocks noGrp="1"/>
          </p:cNvSpPr>
          <p:nvPr>
            <p:ph type="title"/>
          </p:nvPr>
        </p:nvSpPr>
        <p:spPr>
          <a:xfrm>
            <a:off x="508000" y="230189"/>
            <a:ext cx="11176000" cy="498598"/>
          </a:xfrm>
        </p:spPr>
        <p:txBody>
          <a:bodyPr/>
          <a:lstStyle/>
          <a:p>
            <a:r>
              <a:rPr lang="en-US" sz="3600" dirty="0"/>
              <a:t>The Patna Copper Ticket</a:t>
            </a:r>
          </a:p>
        </p:txBody>
      </p:sp>
      <p:sp>
        <p:nvSpPr>
          <p:cNvPr id="7" name="Content Placeholder 6">
            <a:extLst>
              <a:ext uri="{FF2B5EF4-FFF2-40B4-BE49-F238E27FC236}">
                <a16:creationId xmlns="" xmlns:a16="http://schemas.microsoft.com/office/drawing/2014/main" id="{64506D35-BE11-A513-4A24-043615C57C16}"/>
              </a:ext>
            </a:extLst>
          </p:cNvPr>
          <p:cNvSpPr>
            <a:spLocks noGrp="1"/>
          </p:cNvSpPr>
          <p:nvPr>
            <p:ph sz="half" idx="2"/>
          </p:nvPr>
        </p:nvSpPr>
        <p:spPr>
          <a:xfrm>
            <a:off x="6184348" y="1097117"/>
            <a:ext cx="5486400" cy="4875181"/>
          </a:xfrm>
        </p:spPr>
        <p:txBody>
          <a:bodyPr/>
          <a:lstStyle/>
          <a:p>
            <a:r>
              <a:rPr lang="en-US" sz="2400" i="0" dirty="0">
                <a:effectLst/>
              </a:rPr>
              <a:t>In January 1774, India’s first Governor General, Warren Hastings, began to make arrangements for the establishment of India’s first Post Office Department. </a:t>
            </a:r>
          </a:p>
          <a:p>
            <a:pPr algn="l"/>
            <a:r>
              <a:rPr lang="en-US" sz="2400" dirty="0"/>
              <a:t>One reform introduced was the prepayment for</a:t>
            </a:r>
            <a:r>
              <a:rPr lang="en-US" sz="2400" i="0" dirty="0">
                <a:effectLst/>
              </a:rPr>
              <a:t> postage of letters.</a:t>
            </a:r>
          </a:p>
          <a:p>
            <a:pPr algn="l"/>
            <a:r>
              <a:rPr lang="en-US" sz="2400" dirty="0"/>
              <a:t>S</a:t>
            </a:r>
            <a:r>
              <a:rPr lang="en-US" sz="2400" i="0" dirty="0">
                <a:effectLst/>
              </a:rPr>
              <a:t>mall Copper Tickets of 2 Annas each (being the single rate for every 100 miles) were introduced exclusively for postal purposes.</a:t>
            </a:r>
          </a:p>
          <a:p>
            <a:pPr algn="l"/>
            <a:r>
              <a:rPr lang="en-US" sz="2400" i="0" dirty="0">
                <a:effectLst/>
              </a:rPr>
              <a:t>These rare copper tickets thus became one of the first recorded </a:t>
            </a:r>
            <a:r>
              <a:rPr lang="en-US" sz="2400" i="0" dirty="0" smtClean="0">
                <a:effectLst/>
              </a:rPr>
              <a:t>instruments </a:t>
            </a:r>
            <a:r>
              <a:rPr lang="en-US" sz="2400" i="0" dirty="0">
                <a:effectLst/>
              </a:rPr>
              <a:t>for the prepayment of </a:t>
            </a:r>
            <a:r>
              <a:rPr lang="en-US" sz="2400" i="0" dirty="0" smtClean="0">
                <a:effectLst/>
              </a:rPr>
              <a:t>postage, </a:t>
            </a:r>
            <a:r>
              <a:rPr lang="en-US" sz="2400" i="0" dirty="0">
                <a:effectLst/>
              </a:rPr>
              <a:t>even before the Penny Black of 1840.</a:t>
            </a:r>
          </a:p>
        </p:txBody>
      </p:sp>
      <p:pic>
        <p:nvPicPr>
          <p:cNvPr id="8" name="Picture 7">
            <a:extLst>
              <a:ext uri="{FF2B5EF4-FFF2-40B4-BE49-F238E27FC236}">
                <a16:creationId xmlns="" xmlns:a16="http://schemas.microsoft.com/office/drawing/2014/main" id="{78F0BEAF-1874-F814-5D38-2C36C98D0B4B}"/>
              </a:ext>
            </a:extLst>
          </p:cNvPr>
          <p:cNvPicPr>
            <a:picLocks noChangeAspect="1"/>
          </p:cNvPicPr>
          <p:nvPr/>
        </p:nvPicPr>
        <p:blipFill>
          <a:blip r:embed="rId3"/>
          <a:stretch>
            <a:fillRect/>
          </a:stretch>
        </p:blipFill>
        <p:spPr>
          <a:xfrm>
            <a:off x="507998" y="1459418"/>
            <a:ext cx="5463539" cy="4389120"/>
          </a:xfrm>
          <a:prstGeom prst="rect">
            <a:avLst/>
          </a:prstGeom>
        </p:spPr>
      </p:pic>
    </p:spTree>
    <p:extLst>
      <p:ext uri="{BB962C8B-B14F-4D97-AF65-F5344CB8AC3E}">
        <p14:creationId xmlns:p14="http://schemas.microsoft.com/office/powerpoint/2010/main" val="298476239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29912C-C9D7-44F6-3E92-893F44B83E8B}"/>
              </a:ext>
            </a:extLst>
          </p:cNvPr>
          <p:cNvSpPr>
            <a:spLocks noGrp="1"/>
          </p:cNvSpPr>
          <p:nvPr>
            <p:ph type="title"/>
          </p:nvPr>
        </p:nvSpPr>
        <p:spPr>
          <a:xfrm>
            <a:off x="508000" y="230189"/>
            <a:ext cx="11176000" cy="498598"/>
          </a:xfrm>
        </p:spPr>
        <p:txBody>
          <a:bodyPr/>
          <a:lstStyle/>
          <a:p>
            <a:r>
              <a:rPr lang="en-US" sz="3600" dirty="0"/>
              <a:t>Bishop Marks </a:t>
            </a:r>
          </a:p>
        </p:txBody>
      </p:sp>
      <p:sp>
        <p:nvSpPr>
          <p:cNvPr id="4" name="Content Placeholder 3">
            <a:extLst>
              <a:ext uri="{FF2B5EF4-FFF2-40B4-BE49-F238E27FC236}">
                <a16:creationId xmlns="" xmlns:a16="http://schemas.microsoft.com/office/drawing/2014/main" id="{802E2EE1-518C-5C21-382C-2DCBF2A3F4E5}"/>
              </a:ext>
            </a:extLst>
          </p:cNvPr>
          <p:cNvSpPr>
            <a:spLocks noGrp="1"/>
          </p:cNvSpPr>
          <p:nvPr>
            <p:ph sz="half" idx="2"/>
          </p:nvPr>
        </p:nvSpPr>
        <p:spPr>
          <a:xfrm>
            <a:off x="5738191" y="1180111"/>
            <a:ext cx="5486400" cy="4727448"/>
          </a:xfrm>
        </p:spPr>
        <p:txBody>
          <a:bodyPr/>
          <a:lstStyle/>
          <a:p>
            <a:pPr algn="l"/>
            <a:r>
              <a:rPr lang="en-US" sz="2400" dirty="0"/>
              <a:t>He also introduced a </a:t>
            </a:r>
            <a:r>
              <a:rPr lang="en-US" sz="2400" dirty="0" smtClean="0"/>
              <a:t>requirement, </a:t>
            </a:r>
            <a:r>
              <a:rPr lang="en-US" sz="2400" dirty="0"/>
              <a:t>“That all letters shall be stamped with the day of the month on which they are delivered into any chief office.”</a:t>
            </a:r>
          </a:p>
          <a:p>
            <a:pPr algn="l"/>
            <a:r>
              <a:rPr lang="en-US" sz="2400" dirty="0"/>
              <a:t>C</a:t>
            </a:r>
            <a:r>
              <a:rPr lang="en-US" sz="2400" b="0" i="0" dirty="0">
                <a:effectLst/>
              </a:rPr>
              <a:t>over 1775 (2 Feb.) entire letter from Croftes and Johnson to William Boughton Rous, Chief of the Provincial Council of Revenue at Dacca, showing "POSTPAID" (HG 2) and, on reverse, a superb strike of the India Bishop mark for "2/FEB" (HG X2) alongside equally fine "CALCUTTA" (HG 1). A remarkable cover, being the earliest of the four India Bishop marks recorded in private hands.</a:t>
            </a:r>
            <a:endParaRPr lang="en-US" sz="2400" dirty="0"/>
          </a:p>
        </p:txBody>
      </p:sp>
      <p:pic>
        <p:nvPicPr>
          <p:cNvPr id="5" name="Picture 4">
            <a:extLst>
              <a:ext uri="{FF2B5EF4-FFF2-40B4-BE49-F238E27FC236}">
                <a16:creationId xmlns="" xmlns:a16="http://schemas.microsoft.com/office/drawing/2014/main" id="{BC7FDA6D-15F4-1D74-13B0-1EB531A0168B}"/>
              </a:ext>
            </a:extLst>
          </p:cNvPr>
          <p:cNvPicPr>
            <a:picLocks noChangeAspect="1"/>
          </p:cNvPicPr>
          <p:nvPr/>
        </p:nvPicPr>
        <p:blipFill>
          <a:blip r:embed="rId2"/>
          <a:stretch>
            <a:fillRect/>
          </a:stretch>
        </p:blipFill>
        <p:spPr>
          <a:xfrm>
            <a:off x="1216164" y="728790"/>
            <a:ext cx="4165047" cy="5300295"/>
          </a:xfrm>
          <a:prstGeom prst="rect">
            <a:avLst/>
          </a:prstGeom>
        </p:spPr>
      </p:pic>
      <p:sp>
        <p:nvSpPr>
          <p:cNvPr id="6" name="TextBox 5">
            <a:extLst>
              <a:ext uri="{FF2B5EF4-FFF2-40B4-BE49-F238E27FC236}">
                <a16:creationId xmlns="" xmlns:a16="http://schemas.microsoft.com/office/drawing/2014/main" id="{126E742B-4ECA-72FC-EDD7-9C01C3CD9A7C}"/>
              </a:ext>
            </a:extLst>
          </p:cNvPr>
          <p:cNvSpPr txBox="1"/>
          <p:nvPr/>
        </p:nvSpPr>
        <p:spPr>
          <a:xfrm>
            <a:off x="1216164" y="6076710"/>
            <a:ext cx="4165047" cy="646331"/>
          </a:xfrm>
          <a:prstGeom prst="rect">
            <a:avLst/>
          </a:prstGeom>
          <a:noFill/>
        </p:spPr>
        <p:txBody>
          <a:bodyPr wrap="square" rtlCol="0">
            <a:spAutoFit/>
          </a:bodyPr>
          <a:lstStyle/>
          <a:p>
            <a:pPr algn="ctr"/>
            <a:r>
              <a:rPr lang="en-US" dirty="0"/>
              <a:t>Image from Christie’s Auction 10/25/2000. Price realized: GBP 32,000.00</a:t>
            </a:r>
          </a:p>
        </p:txBody>
      </p:sp>
      <p:sp>
        <p:nvSpPr>
          <p:cNvPr id="3" name="Rectangle 2">
            <a:extLst>
              <a:ext uri="{FF2B5EF4-FFF2-40B4-BE49-F238E27FC236}">
                <a16:creationId xmlns="" xmlns:a16="http://schemas.microsoft.com/office/drawing/2014/main" id="{109FBCC5-3E9F-499F-B10B-D5D1EF43FCAE}"/>
              </a:ext>
            </a:extLst>
          </p:cNvPr>
          <p:cNvSpPr/>
          <p:nvPr/>
        </p:nvSpPr>
        <p:spPr bwMode="auto">
          <a:xfrm>
            <a:off x="1802080" y="3705101"/>
            <a:ext cx="1876301" cy="1092530"/>
          </a:xfrm>
          <a:prstGeom prst="rect">
            <a:avLst/>
          </a:prstGeom>
          <a:noFill/>
          <a:ln w="38100">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977834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632DB5-0D2E-A239-81DA-2D9308C35DF8}"/>
              </a:ext>
            </a:extLst>
          </p:cNvPr>
          <p:cNvSpPr>
            <a:spLocks noGrp="1"/>
          </p:cNvSpPr>
          <p:nvPr>
            <p:ph type="title"/>
          </p:nvPr>
        </p:nvSpPr>
        <p:spPr>
          <a:xfrm>
            <a:off x="508000" y="230189"/>
            <a:ext cx="11176000" cy="498598"/>
          </a:xfrm>
        </p:spPr>
        <p:txBody>
          <a:bodyPr/>
          <a:lstStyle/>
          <a:p>
            <a:r>
              <a:rPr lang="en-US" sz="3600" dirty="0"/>
              <a:t>Messenger Postal System: Dak Harkara</a:t>
            </a:r>
          </a:p>
        </p:txBody>
      </p:sp>
      <p:pic>
        <p:nvPicPr>
          <p:cNvPr id="3" name="Picture 2">
            <a:extLst>
              <a:ext uri="{FF2B5EF4-FFF2-40B4-BE49-F238E27FC236}">
                <a16:creationId xmlns="" xmlns:a16="http://schemas.microsoft.com/office/drawing/2014/main" id="{5002EC54-63B5-219F-0C48-8E4C6D8E03F2}"/>
              </a:ext>
            </a:extLst>
          </p:cNvPr>
          <p:cNvPicPr>
            <a:picLocks noChangeAspect="1"/>
          </p:cNvPicPr>
          <p:nvPr/>
        </p:nvPicPr>
        <p:blipFill>
          <a:blip r:embed="rId2"/>
          <a:stretch>
            <a:fillRect/>
          </a:stretch>
        </p:blipFill>
        <p:spPr>
          <a:xfrm>
            <a:off x="740012" y="984748"/>
            <a:ext cx="7124433" cy="4663440"/>
          </a:xfrm>
          <a:prstGeom prst="rect">
            <a:avLst/>
          </a:prstGeom>
        </p:spPr>
      </p:pic>
      <p:sp>
        <p:nvSpPr>
          <p:cNvPr id="4" name="TextBox 3">
            <a:extLst>
              <a:ext uri="{FF2B5EF4-FFF2-40B4-BE49-F238E27FC236}">
                <a16:creationId xmlns="" xmlns:a16="http://schemas.microsoft.com/office/drawing/2014/main" id="{01228C87-B52F-2B1C-193C-E84B0710417E}"/>
              </a:ext>
            </a:extLst>
          </p:cNvPr>
          <p:cNvSpPr txBox="1"/>
          <p:nvPr/>
        </p:nvSpPr>
        <p:spPr>
          <a:xfrm>
            <a:off x="614018" y="5648188"/>
            <a:ext cx="7381742" cy="369332"/>
          </a:xfrm>
          <a:prstGeom prst="rect">
            <a:avLst/>
          </a:prstGeom>
          <a:noFill/>
        </p:spPr>
        <p:txBody>
          <a:bodyPr wrap="square" rtlCol="0">
            <a:spAutoFit/>
          </a:bodyPr>
          <a:lstStyle/>
          <a:p>
            <a:pPr algn="ctr"/>
            <a:r>
              <a:rPr lang="en-US" b="0" i="0" dirty="0">
                <a:effectLst/>
              </a:rPr>
              <a:t>Postcard showing two Dawk-Wallahs transporting the mail, around 1850</a:t>
            </a:r>
            <a:endParaRPr lang="en-US" dirty="0"/>
          </a:p>
        </p:txBody>
      </p:sp>
      <p:sp>
        <p:nvSpPr>
          <p:cNvPr id="5" name="TextBox 4">
            <a:extLst>
              <a:ext uri="{FF2B5EF4-FFF2-40B4-BE49-F238E27FC236}">
                <a16:creationId xmlns="" xmlns:a16="http://schemas.microsoft.com/office/drawing/2014/main" id="{16701F04-9A7D-B160-B509-49DAACF1D1A9}"/>
              </a:ext>
            </a:extLst>
          </p:cNvPr>
          <p:cNvSpPr txBox="1"/>
          <p:nvPr/>
        </p:nvSpPr>
        <p:spPr>
          <a:xfrm>
            <a:off x="614018" y="6291109"/>
            <a:ext cx="4993170" cy="369332"/>
          </a:xfrm>
          <a:prstGeom prst="rect">
            <a:avLst/>
          </a:prstGeom>
          <a:noFill/>
        </p:spPr>
        <p:txBody>
          <a:bodyPr wrap="square" rtlCol="0">
            <a:spAutoFit/>
          </a:bodyPr>
          <a:lstStyle/>
          <a:p>
            <a:r>
              <a:rPr lang="en-US" b="0" i="0" dirty="0">
                <a:effectLst/>
              </a:rPr>
              <a:t>Source: http://oldphotosbombay.blogspot.com.es/</a:t>
            </a:r>
            <a:endParaRPr lang="en-US" dirty="0"/>
          </a:p>
        </p:txBody>
      </p:sp>
      <p:pic>
        <p:nvPicPr>
          <p:cNvPr id="6" name="Picture 5">
            <a:extLst>
              <a:ext uri="{FF2B5EF4-FFF2-40B4-BE49-F238E27FC236}">
                <a16:creationId xmlns="" xmlns:a16="http://schemas.microsoft.com/office/drawing/2014/main" id="{294E6B30-CB5E-CB7B-3529-3ACEC46E9441}"/>
              </a:ext>
            </a:extLst>
          </p:cNvPr>
          <p:cNvPicPr>
            <a:picLocks noChangeAspect="1"/>
          </p:cNvPicPr>
          <p:nvPr/>
        </p:nvPicPr>
        <p:blipFill>
          <a:blip r:embed="rId3"/>
          <a:stretch>
            <a:fillRect/>
          </a:stretch>
        </p:blipFill>
        <p:spPr>
          <a:xfrm>
            <a:off x="8126459" y="1253246"/>
            <a:ext cx="3385214" cy="4065150"/>
          </a:xfrm>
          <a:prstGeom prst="rect">
            <a:avLst/>
          </a:prstGeom>
        </p:spPr>
      </p:pic>
      <p:sp>
        <p:nvSpPr>
          <p:cNvPr id="7" name="TextBox 6">
            <a:extLst>
              <a:ext uri="{FF2B5EF4-FFF2-40B4-BE49-F238E27FC236}">
                <a16:creationId xmlns="" xmlns:a16="http://schemas.microsoft.com/office/drawing/2014/main" id="{6CEB88F8-177C-FAF0-34E1-75D43FE296E5}"/>
              </a:ext>
            </a:extLst>
          </p:cNvPr>
          <p:cNvSpPr txBox="1"/>
          <p:nvPr/>
        </p:nvSpPr>
        <p:spPr>
          <a:xfrm>
            <a:off x="8126459" y="5337490"/>
            <a:ext cx="3286125" cy="369332"/>
          </a:xfrm>
          <a:prstGeom prst="rect">
            <a:avLst/>
          </a:prstGeom>
          <a:noFill/>
        </p:spPr>
        <p:txBody>
          <a:bodyPr wrap="square" rtlCol="0">
            <a:spAutoFit/>
          </a:bodyPr>
          <a:lstStyle/>
          <a:p>
            <a:r>
              <a:rPr lang="en-US" dirty="0"/>
              <a:t>Camel Harkara and Foot Harkara</a:t>
            </a:r>
          </a:p>
        </p:txBody>
      </p:sp>
    </p:spTree>
    <p:extLst>
      <p:ext uri="{BB962C8B-B14F-4D97-AF65-F5344CB8AC3E}">
        <p14:creationId xmlns:p14="http://schemas.microsoft.com/office/powerpoint/2010/main" val="266926277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1D5C0-DEE0-5394-321C-D4E5FB0857A6}"/>
              </a:ext>
            </a:extLst>
          </p:cNvPr>
          <p:cNvSpPr>
            <a:spLocks noGrp="1"/>
          </p:cNvSpPr>
          <p:nvPr>
            <p:ph type="title"/>
          </p:nvPr>
        </p:nvSpPr>
        <p:spPr>
          <a:xfrm>
            <a:off x="508000" y="230189"/>
            <a:ext cx="11176000" cy="498598"/>
          </a:xfrm>
        </p:spPr>
        <p:txBody>
          <a:bodyPr/>
          <a:lstStyle/>
          <a:p>
            <a:r>
              <a:rPr lang="en-US" sz="3600" dirty="0"/>
              <a:t>The Mysore Anche And Travancore/Cochin Anchal </a:t>
            </a:r>
          </a:p>
        </p:txBody>
      </p:sp>
      <p:sp>
        <p:nvSpPr>
          <p:cNvPr id="4" name="Content Placeholder 3">
            <a:extLst>
              <a:ext uri="{FF2B5EF4-FFF2-40B4-BE49-F238E27FC236}">
                <a16:creationId xmlns="" xmlns:a16="http://schemas.microsoft.com/office/drawing/2014/main" id="{A072E51E-AA42-2304-2384-AB532551C82A}"/>
              </a:ext>
            </a:extLst>
          </p:cNvPr>
          <p:cNvSpPr>
            <a:spLocks noGrp="1"/>
          </p:cNvSpPr>
          <p:nvPr>
            <p:ph sz="half" idx="2"/>
          </p:nvPr>
        </p:nvSpPr>
        <p:spPr>
          <a:xfrm>
            <a:off x="5985565" y="2285732"/>
            <a:ext cx="5486400" cy="2806922"/>
          </a:xfrm>
        </p:spPr>
        <p:txBody>
          <a:bodyPr/>
          <a:lstStyle/>
          <a:p>
            <a:r>
              <a:rPr lang="en-US" sz="2400" dirty="0"/>
              <a:t>Anche may derive from the Urdu word unjal meaning </a:t>
            </a:r>
            <a:r>
              <a:rPr lang="en-US" sz="2400" dirty="0" smtClean="0"/>
              <a:t>message.</a:t>
            </a:r>
            <a:endParaRPr lang="en-US" sz="2400" dirty="0"/>
          </a:p>
          <a:p>
            <a:r>
              <a:rPr lang="en-US" sz="2400" dirty="0"/>
              <a:t>Chikka Devaraja Wodeyar II ruled the state of Mysore from 1673-1704 and started an Anche Post.</a:t>
            </a:r>
          </a:p>
          <a:p>
            <a:r>
              <a:rPr lang="en-US" sz="2400" dirty="0"/>
              <a:t>In the neighboring Travancore kingdom, Maharaja Marthanda Varma started the Travancore Anchal post.</a:t>
            </a:r>
          </a:p>
        </p:txBody>
      </p:sp>
      <p:pic>
        <p:nvPicPr>
          <p:cNvPr id="3" name="Picture 2">
            <a:extLst>
              <a:ext uri="{FF2B5EF4-FFF2-40B4-BE49-F238E27FC236}">
                <a16:creationId xmlns="" xmlns:a16="http://schemas.microsoft.com/office/drawing/2014/main" id="{813949ED-6D3B-E73C-8487-4DA4F15D663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1179443" y="1097280"/>
            <a:ext cx="4240604" cy="5183826"/>
          </a:xfrm>
          <a:prstGeom prst="rect">
            <a:avLst/>
          </a:prstGeom>
        </p:spPr>
      </p:pic>
    </p:spTree>
    <p:extLst>
      <p:ext uri="{BB962C8B-B14F-4D97-AF65-F5344CB8AC3E}">
        <p14:creationId xmlns:p14="http://schemas.microsoft.com/office/powerpoint/2010/main" val="292021159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B1B3BD-44B2-DF8C-07F4-0E961C67EB5C}"/>
              </a:ext>
            </a:extLst>
          </p:cNvPr>
          <p:cNvSpPr>
            <a:spLocks noGrp="1"/>
          </p:cNvSpPr>
          <p:nvPr>
            <p:ph type="title"/>
          </p:nvPr>
        </p:nvSpPr>
        <p:spPr/>
        <p:txBody>
          <a:bodyPr/>
          <a:lstStyle/>
          <a:p>
            <a:r>
              <a:rPr lang="en-US" sz="3600" dirty="0"/>
              <a:t>Thomas Waghorn</a:t>
            </a:r>
          </a:p>
        </p:txBody>
      </p:sp>
      <p:sp>
        <p:nvSpPr>
          <p:cNvPr id="6" name="Content Placeholder 5">
            <a:extLst>
              <a:ext uri="{FF2B5EF4-FFF2-40B4-BE49-F238E27FC236}">
                <a16:creationId xmlns="" xmlns:a16="http://schemas.microsoft.com/office/drawing/2014/main" id="{291A1063-6FE0-0D45-EEBD-D5EC69F96DD3}"/>
              </a:ext>
            </a:extLst>
          </p:cNvPr>
          <p:cNvSpPr>
            <a:spLocks noGrp="1"/>
          </p:cNvSpPr>
          <p:nvPr>
            <p:ph sz="half" idx="2"/>
          </p:nvPr>
        </p:nvSpPr>
        <p:spPr>
          <a:xfrm>
            <a:off x="5265300" y="1218151"/>
            <a:ext cx="5243673" cy="5059847"/>
          </a:xfrm>
        </p:spPr>
        <p:txBody>
          <a:bodyPr/>
          <a:lstStyle/>
          <a:p>
            <a:r>
              <a:rPr lang="en-US" sz="2400" dirty="0"/>
              <a:t>Waghorn p</a:t>
            </a:r>
            <a:r>
              <a:rPr lang="en-US" sz="2400" b="0" i="0" dirty="0">
                <a:effectLst/>
              </a:rPr>
              <a:t>romoted and claimed the idea of a new route from England to India overland through </a:t>
            </a:r>
            <a:r>
              <a:rPr lang="en-US" sz="2400" dirty="0"/>
              <a:t>Egypt </a:t>
            </a:r>
            <a:r>
              <a:rPr lang="en-US" sz="2400" dirty="0" smtClean="0"/>
              <a:t>connecting the Mediterranean and Red Seas </a:t>
            </a:r>
            <a:r>
              <a:rPr lang="en-US" sz="2400" b="0" i="0" dirty="0" smtClean="0">
                <a:effectLst/>
              </a:rPr>
              <a:t>prior </a:t>
            </a:r>
            <a:r>
              <a:rPr lang="en-US" sz="2400" b="0" i="0" dirty="0">
                <a:effectLst/>
              </a:rPr>
              <a:t>to the development of the </a:t>
            </a:r>
            <a:r>
              <a:rPr lang="en-US" sz="2400" dirty="0"/>
              <a:t>Suez Canal</a:t>
            </a:r>
            <a:r>
              <a:rPr lang="en-US" sz="2400" b="0" i="0" dirty="0">
                <a:effectLst/>
              </a:rPr>
              <a:t>. </a:t>
            </a:r>
          </a:p>
          <a:p>
            <a:r>
              <a:rPr lang="en-US" sz="2400" b="0" i="0" dirty="0">
                <a:effectLst/>
              </a:rPr>
              <a:t>Waghorn claimed to have demonstrated the route for the first time in 1829-30 and that it reduced the journey from over 11,000 miles (18,000 km) to 6,000 miles (9,700 km) and while steamships around the Cape </a:t>
            </a:r>
            <a:r>
              <a:rPr lang="en-US" sz="2400" dirty="0"/>
              <a:t>of Good Hope </a:t>
            </a:r>
            <a:r>
              <a:rPr lang="en-US" sz="2400" b="0" i="0" dirty="0">
                <a:effectLst/>
              </a:rPr>
              <a:t>took about three months, his route took between 35 and 45 days. </a:t>
            </a:r>
            <a:endParaRPr lang="en-US" sz="2400" dirty="0"/>
          </a:p>
        </p:txBody>
      </p:sp>
      <p:pic>
        <p:nvPicPr>
          <p:cNvPr id="3" name="Picture 2">
            <a:extLst>
              <a:ext uri="{FF2B5EF4-FFF2-40B4-BE49-F238E27FC236}">
                <a16:creationId xmlns="" xmlns:a16="http://schemas.microsoft.com/office/drawing/2014/main" id="{C37C9FCE-C990-AD86-21BE-13A85B77B34D}"/>
              </a:ext>
            </a:extLst>
          </p:cNvPr>
          <p:cNvPicPr>
            <a:picLocks noChangeAspect="1"/>
          </p:cNvPicPr>
          <p:nvPr/>
        </p:nvPicPr>
        <p:blipFill>
          <a:blip r:embed="rId2"/>
          <a:stretch>
            <a:fillRect/>
          </a:stretch>
        </p:blipFill>
        <p:spPr>
          <a:xfrm>
            <a:off x="1872217" y="1218151"/>
            <a:ext cx="2751555" cy="4389120"/>
          </a:xfrm>
          <a:prstGeom prst="rect">
            <a:avLst/>
          </a:prstGeom>
        </p:spPr>
      </p:pic>
      <p:sp>
        <p:nvSpPr>
          <p:cNvPr id="4" name="TextBox 3">
            <a:extLst>
              <a:ext uri="{FF2B5EF4-FFF2-40B4-BE49-F238E27FC236}">
                <a16:creationId xmlns="" xmlns:a16="http://schemas.microsoft.com/office/drawing/2014/main" id="{FFB6B3C1-5862-DE0F-6890-B8CB76F4F561}"/>
              </a:ext>
            </a:extLst>
          </p:cNvPr>
          <p:cNvSpPr txBox="1"/>
          <p:nvPr/>
        </p:nvSpPr>
        <p:spPr>
          <a:xfrm>
            <a:off x="2020437" y="5607269"/>
            <a:ext cx="2603335" cy="646331"/>
          </a:xfrm>
          <a:prstGeom prst="rect">
            <a:avLst/>
          </a:prstGeom>
          <a:noFill/>
        </p:spPr>
        <p:txBody>
          <a:bodyPr wrap="square" rtlCol="0">
            <a:spAutoFit/>
          </a:bodyPr>
          <a:lstStyle/>
          <a:p>
            <a:pPr algn="ctr"/>
            <a:r>
              <a:rPr lang="en-US" b="0" i="0" dirty="0">
                <a:effectLst/>
              </a:rPr>
              <a:t>Thomas Waghorn's statue in </a:t>
            </a:r>
            <a:r>
              <a:rPr lang="en-US" dirty="0"/>
              <a:t>Chatham</a:t>
            </a:r>
          </a:p>
        </p:txBody>
      </p:sp>
    </p:spTree>
    <p:extLst>
      <p:ext uri="{BB962C8B-B14F-4D97-AF65-F5344CB8AC3E}">
        <p14:creationId xmlns:p14="http://schemas.microsoft.com/office/powerpoint/2010/main" val="38459737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49AF9E-BE4A-5AA7-B387-B035730603BE}"/>
              </a:ext>
            </a:extLst>
          </p:cNvPr>
          <p:cNvSpPr>
            <a:spLocks noGrp="1"/>
          </p:cNvSpPr>
          <p:nvPr>
            <p:ph type="title"/>
          </p:nvPr>
        </p:nvSpPr>
        <p:spPr>
          <a:xfrm>
            <a:off x="508000" y="230189"/>
            <a:ext cx="11176000" cy="498598"/>
          </a:xfrm>
        </p:spPr>
        <p:txBody>
          <a:bodyPr/>
          <a:lstStyle/>
          <a:p>
            <a:r>
              <a:rPr lang="en-US" sz="3600" dirty="0"/>
              <a:t>Care of Mr. Waghorn</a:t>
            </a:r>
          </a:p>
        </p:txBody>
      </p:sp>
      <p:pic>
        <p:nvPicPr>
          <p:cNvPr id="5" name="Content Placeholder 4">
            <a:extLst>
              <a:ext uri="{FF2B5EF4-FFF2-40B4-BE49-F238E27FC236}">
                <a16:creationId xmlns="" xmlns:a16="http://schemas.microsoft.com/office/drawing/2014/main" id="{8E26467E-0BE0-5C7C-CA4E-360E951F9B9E}"/>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7000"/>
                    </a14:imgEffect>
                  </a14:imgLayer>
                </a14:imgProps>
              </a:ext>
            </a:extLst>
          </a:blip>
          <a:stretch>
            <a:fillRect/>
          </a:stretch>
        </p:blipFill>
        <p:spPr>
          <a:xfrm>
            <a:off x="1749288" y="1050288"/>
            <a:ext cx="8613912" cy="5426087"/>
          </a:xfrm>
          <a:prstGeom prst="rect">
            <a:avLst/>
          </a:prstGeom>
        </p:spPr>
      </p:pic>
    </p:spTree>
    <p:extLst>
      <p:ext uri="{BB962C8B-B14F-4D97-AF65-F5344CB8AC3E}">
        <p14:creationId xmlns:p14="http://schemas.microsoft.com/office/powerpoint/2010/main" val="299940572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4B4093-41DE-6AED-A417-F6D8477EA394}"/>
              </a:ext>
            </a:extLst>
          </p:cNvPr>
          <p:cNvSpPr>
            <a:spLocks noGrp="1"/>
          </p:cNvSpPr>
          <p:nvPr>
            <p:ph type="title"/>
          </p:nvPr>
        </p:nvSpPr>
        <p:spPr>
          <a:xfrm>
            <a:off x="508000" y="230189"/>
            <a:ext cx="11176000" cy="498598"/>
          </a:xfrm>
        </p:spPr>
        <p:txBody>
          <a:bodyPr/>
          <a:lstStyle/>
          <a:p>
            <a:r>
              <a:rPr lang="en-US" sz="3600" dirty="0"/>
              <a:t>The </a:t>
            </a:r>
            <a:r>
              <a:rPr lang="en-US" sz="3600" dirty="0" smtClean="0"/>
              <a:t>Portuguese </a:t>
            </a:r>
            <a:r>
              <a:rPr lang="en-US" sz="3600" dirty="0"/>
              <a:t>Colonial Empire</a:t>
            </a:r>
          </a:p>
        </p:txBody>
      </p:sp>
      <p:pic>
        <p:nvPicPr>
          <p:cNvPr id="3" name="Picture 2">
            <a:extLst>
              <a:ext uri="{FF2B5EF4-FFF2-40B4-BE49-F238E27FC236}">
                <a16:creationId xmlns="" xmlns:a16="http://schemas.microsoft.com/office/drawing/2014/main" id="{5C87035A-DF97-3ADF-A48B-3CD12122855E}"/>
              </a:ext>
            </a:extLst>
          </p:cNvPr>
          <p:cNvPicPr>
            <a:picLocks noChangeAspect="1"/>
          </p:cNvPicPr>
          <p:nvPr/>
        </p:nvPicPr>
        <p:blipFill>
          <a:blip r:embed="rId2"/>
          <a:stretch>
            <a:fillRect/>
          </a:stretch>
        </p:blipFill>
        <p:spPr>
          <a:xfrm>
            <a:off x="1300038" y="894986"/>
            <a:ext cx="9591923" cy="5394960"/>
          </a:xfrm>
          <a:prstGeom prst="rect">
            <a:avLst/>
          </a:prstGeom>
        </p:spPr>
      </p:pic>
    </p:spTree>
    <p:extLst>
      <p:ext uri="{BB962C8B-B14F-4D97-AF65-F5344CB8AC3E}">
        <p14:creationId xmlns:p14="http://schemas.microsoft.com/office/powerpoint/2010/main" val="308082410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D42712-52DB-D9C9-D87E-26D943967593}"/>
              </a:ext>
            </a:extLst>
          </p:cNvPr>
          <p:cNvSpPr>
            <a:spLocks noGrp="1"/>
          </p:cNvSpPr>
          <p:nvPr>
            <p:ph type="title"/>
          </p:nvPr>
        </p:nvSpPr>
        <p:spPr>
          <a:xfrm>
            <a:off x="508000" y="230189"/>
            <a:ext cx="11176000" cy="498598"/>
          </a:xfrm>
        </p:spPr>
        <p:txBody>
          <a:bodyPr/>
          <a:lstStyle/>
          <a:p>
            <a:r>
              <a:rPr lang="en-US" sz="3600" dirty="0"/>
              <a:t>Sir Bartle Frere and the Scinde Dawk </a:t>
            </a:r>
          </a:p>
        </p:txBody>
      </p:sp>
      <p:sp>
        <p:nvSpPr>
          <p:cNvPr id="4" name="Content Placeholder 3">
            <a:extLst>
              <a:ext uri="{FF2B5EF4-FFF2-40B4-BE49-F238E27FC236}">
                <a16:creationId xmlns="" xmlns:a16="http://schemas.microsoft.com/office/drawing/2014/main" id="{F3B0BD96-5E77-9584-0A4C-9ACFC8026B40}"/>
              </a:ext>
            </a:extLst>
          </p:cNvPr>
          <p:cNvSpPr>
            <a:spLocks noGrp="1"/>
          </p:cNvSpPr>
          <p:nvPr>
            <p:ph sz="half" idx="2"/>
          </p:nvPr>
        </p:nvSpPr>
        <p:spPr>
          <a:xfrm>
            <a:off x="5694017" y="966270"/>
            <a:ext cx="5835374" cy="5584690"/>
          </a:xfrm>
        </p:spPr>
        <p:txBody>
          <a:bodyPr/>
          <a:lstStyle/>
          <a:p>
            <a:r>
              <a:rPr lang="en-US" sz="2400" dirty="0"/>
              <a:t>The first postage stamps of India were not issued for the whole of the country, but for a small province – Sindh.</a:t>
            </a:r>
          </a:p>
          <a:p>
            <a:r>
              <a:rPr lang="en-US" sz="2400" b="0" i="0" dirty="0">
                <a:effectLst/>
              </a:rPr>
              <a:t>Sir Bartle Frere introduced stamps that were required for the prepayment of postage, a basic feature of the new system.</a:t>
            </a:r>
          </a:p>
          <a:p>
            <a:r>
              <a:rPr lang="en-US" sz="2400" b="0" i="0" dirty="0">
                <a:effectLst/>
              </a:rPr>
              <a:t>These stamps were first issued on 1 July 1852. </a:t>
            </a:r>
          </a:p>
          <a:p>
            <a:r>
              <a:rPr lang="en-US" sz="2400" b="0" i="0" dirty="0">
                <a:effectLst/>
              </a:rPr>
              <a:t>On 30</a:t>
            </a:r>
            <a:r>
              <a:rPr lang="en-US" sz="2400" b="0" i="0" baseline="30000" dirty="0">
                <a:effectLst/>
              </a:rPr>
              <a:t>th</a:t>
            </a:r>
            <a:r>
              <a:rPr lang="en-US" sz="2400" b="0" i="0" dirty="0">
                <a:effectLst/>
              </a:rPr>
              <a:t> September 1854 the British postal administration stopped issuing Scinde Dawk stamps. </a:t>
            </a:r>
          </a:p>
          <a:p>
            <a:r>
              <a:rPr lang="en-US" sz="2400" dirty="0"/>
              <a:t>Th</a:t>
            </a:r>
            <a:r>
              <a:rPr lang="en-US" sz="2400" b="0" i="0" dirty="0">
                <a:effectLst/>
              </a:rPr>
              <a:t>e name derives from the words "</a:t>
            </a:r>
            <a:r>
              <a:rPr lang="en-US" sz="2400" b="0" i="0" dirty="0" smtClean="0">
                <a:effectLst/>
              </a:rPr>
              <a:t>Scinde”, </a:t>
            </a:r>
            <a:r>
              <a:rPr lang="en-US" sz="2400" b="0" i="0" dirty="0">
                <a:effectLst/>
              </a:rPr>
              <a:t>the British spelling of the name of the province of Sindh, and "Dawk", the </a:t>
            </a:r>
            <a:r>
              <a:rPr lang="en-US" sz="2400" b="0" i="0" dirty="0" smtClean="0">
                <a:effectLst/>
              </a:rPr>
              <a:t>anglicized </a:t>
            </a:r>
            <a:r>
              <a:rPr lang="en-US" sz="2400" b="0" i="0" dirty="0">
                <a:effectLst/>
              </a:rPr>
              <a:t>spelling of the </a:t>
            </a:r>
            <a:r>
              <a:rPr lang="en-US" sz="2400" dirty="0"/>
              <a:t>Hindi </a:t>
            </a:r>
            <a:r>
              <a:rPr lang="en-US" sz="2400" b="0" i="0" dirty="0">
                <a:effectLst/>
              </a:rPr>
              <a:t>word "</a:t>
            </a:r>
            <a:r>
              <a:rPr lang="en-US" sz="2400" b="0" i="1" dirty="0">
                <a:effectLst/>
              </a:rPr>
              <a:t>Ḍāka</a:t>
            </a:r>
            <a:r>
              <a:rPr lang="en-US" sz="2400" b="0" i="0" dirty="0">
                <a:effectLst/>
              </a:rPr>
              <a:t>" or Post.</a:t>
            </a:r>
            <a:endParaRPr lang="en-US" sz="2400" dirty="0"/>
          </a:p>
        </p:txBody>
      </p:sp>
      <p:pic>
        <p:nvPicPr>
          <p:cNvPr id="5" name="Picture 4">
            <a:extLst>
              <a:ext uri="{FF2B5EF4-FFF2-40B4-BE49-F238E27FC236}">
                <a16:creationId xmlns="" xmlns:a16="http://schemas.microsoft.com/office/drawing/2014/main" id="{5E4F46F3-59E2-278F-3833-662E2AAF70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Lst>
          </a:blip>
          <a:stretch>
            <a:fillRect/>
          </a:stretch>
        </p:blipFill>
        <p:spPr>
          <a:xfrm>
            <a:off x="1046922" y="894982"/>
            <a:ext cx="4273188" cy="5655977"/>
          </a:xfrm>
          <a:prstGeom prst="rect">
            <a:avLst/>
          </a:prstGeom>
        </p:spPr>
      </p:pic>
    </p:spTree>
    <p:extLst>
      <p:ext uri="{BB962C8B-B14F-4D97-AF65-F5344CB8AC3E}">
        <p14:creationId xmlns:p14="http://schemas.microsoft.com/office/powerpoint/2010/main" val="39044420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C8BB2-E6F7-D26D-2A72-9ED8BCE8054C}"/>
              </a:ext>
            </a:extLst>
          </p:cNvPr>
          <p:cNvSpPr>
            <a:spLocks noGrp="1"/>
          </p:cNvSpPr>
          <p:nvPr>
            <p:ph type="title"/>
          </p:nvPr>
        </p:nvSpPr>
        <p:spPr>
          <a:xfrm>
            <a:off x="508000" y="230189"/>
            <a:ext cx="11176000" cy="498598"/>
          </a:xfrm>
        </p:spPr>
        <p:txBody>
          <a:bodyPr/>
          <a:lstStyle/>
          <a:p>
            <a:r>
              <a:rPr lang="en-US" sz="3600" dirty="0"/>
              <a:t>Red Scinde Dawk</a:t>
            </a:r>
          </a:p>
        </p:txBody>
      </p:sp>
      <p:sp>
        <p:nvSpPr>
          <p:cNvPr id="5" name="Content Placeholder 4">
            <a:extLst>
              <a:ext uri="{FF2B5EF4-FFF2-40B4-BE49-F238E27FC236}">
                <a16:creationId xmlns="" xmlns:a16="http://schemas.microsoft.com/office/drawing/2014/main" id="{22F67B03-93AA-A24E-11ED-A34B54F2BF59}"/>
              </a:ext>
            </a:extLst>
          </p:cNvPr>
          <p:cNvSpPr>
            <a:spLocks noGrp="1"/>
          </p:cNvSpPr>
          <p:nvPr>
            <p:ph sz="half" idx="2"/>
          </p:nvPr>
        </p:nvSpPr>
        <p:spPr>
          <a:xfrm>
            <a:off x="5707270" y="1347122"/>
            <a:ext cx="5486400" cy="4284250"/>
          </a:xfrm>
        </p:spPr>
        <p:txBody>
          <a:bodyPr/>
          <a:lstStyle/>
          <a:p>
            <a:r>
              <a:rPr lang="en-US" sz="2400" b="0" i="0" dirty="0">
                <a:effectLst/>
              </a:rPr>
              <a:t>The Red Scinde Dawk was the first stamp issued in all of Asia. </a:t>
            </a:r>
          </a:p>
          <a:p>
            <a:r>
              <a:rPr lang="en-US" sz="2400" b="0" i="0" dirty="0">
                <a:effectLst/>
              </a:rPr>
              <a:t>Because it was embossed on a wax wafer it had a tendency to crack (and often disintegrate). </a:t>
            </a:r>
          </a:p>
          <a:p>
            <a:r>
              <a:rPr lang="en-US" sz="2400" b="0" i="0" dirty="0">
                <a:effectLst/>
              </a:rPr>
              <a:t>It was deemed unacceptable and quickly replaced with the white and blue stamps embossed on paper. </a:t>
            </a:r>
          </a:p>
          <a:p>
            <a:r>
              <a:rPr lang="en-US" sz="2400" b="0" i="0" dirty="0">
                <a:effectLst/>
              </a:rPr>
              <a:t>Examples completely free of these cracks and splits are quite exceptional. </a:t>
            </a:r>
          </a:p>
          <a:p>
            <a:r>
              <a:rPr lang="en-US" sz="2400" b="0" i="0" dirty="0">
                <a:effectLst/>
              </a:rPr>
              <a:t>Very few examples at this level of condition are believed to exist.</a:t>
            </a:r>
            <a:endParaRPr lang="en-US" sz="2400" dirty="0"/>
          </a:p>
        </p:txBody>
      </p:sp>
      <p:pic>
        <p:nvPicPr>
          <p:cNvPr id="3" name="Picture 2">
            <a:extLst>
              <a:ext uri="{FF2B5EF4-FFF2-40B4-BE49-F238E27FC236}">
                <a16:creationId xmlns="" xmlns:a16="http://schemas.microsoft.com/office/drawing/2014/main" id="{3550F518-E2CA-B20C-04DE-A436EE9EA9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brightnessContrast bright="13000"/>
                    </a14:imgEffect>
                  </a14:imgLayer>
                </a14:imgProps>
              </a:ext>
            </a:extLst>
          </a:blip>
          <a:stretch>
            <a:fillRect/>
          </a:stretch>
        </p:blipFill>
        <p:spPr>
          <a:xfrm>
            <a:off x="982380" y="1187608"/>
            <a:ext cx="4385147" cy="4603278"/>
          </a:xfrm>
          <a:prstGeom prst="rect">
            <a:avLst/>
          </a:prstGeom>
        </p:spPr>
      </p:pic>
      <p:sp>
        <p:nvSpPr>
          <p:cNvPr id="7" name="TextBox 6">
            <a:extLst>
              <a:ext uri="{FF2B5EF4-FFF2-40B4-BE49-F238E27FC236}">
                <a16:creationId xmlns="" xmlns:a16="http://schemas.microsoft.com/office/drawing/2014/main" id="{D8786BB2-6584-FD89-29F8-3C25CA4B06DA}"/>
              </a:ext>
            </a:extLst>
          </p:cNvPr>
          <p:cNvSpPr txBox="1"/>
          <p:nvPr/>
        </p:nvSpPr>
        <p:spPr>
          <a:xfrm>
            <a:off x="1816151" y="5847616"/>
            <a:ext cx="2717604" cy="369332"/>
          </a:xfrm>
          <a:prstGeom prst="rect">
            <a:avLst/>
          </a:prstGeom>
          <a:noFill/>
        </p:spPr>
        <p:txBody>
          <a:bodyPr wrap="square" rtlCol="0">
            <a:spAutoFit/>
          </a:bodyPr>
          <a:lstStyle/>
          <a:p>
            <a:r>
              <a:rPr lang="en-US" dirty="0"/>
              <a:t>Provenance: Ex Hedergott</a:t>
            </a:r>
          </a:p>
        </p:txBody>
      </p:sp>
    </p:spTree>
    <p:extLst>
      <p:ext uri="{BB962C8B-B14F-4D97-AF65-F5344CB8AC3E}">
        <p14:creationId xmlns:p14="http://schemas.microsoft.com/office/powerpoint/2010/main" val="314163951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5205B3A-2DAC-0CDD-13C8-EFCE4B77D4A8}"/>
              </a:ext>
            </a:extLst>
          </p:cNvPr>
          <p:cNvSpPr>
            <a:spLocks noGrp="1"/>
          </p:cNvSpPr>
          <p:nvPr>
            <p:ph type="title"/>
          </p:nvPr>
        </p:nvSpPr>
        <p:spPr>
          <a:xfrm>
            <a:off x="508000" y="230189"/>
            <a:ext cx="11176000" cy="498598"/>
          </a:xfrm>
        </p:spPr>
        <p:txBody>
          <a:bodyPr/>
          <a:lstStyle/>
          <a:p>
            <a:r>
              <a:rPr lang="en-US" sz="3600" dirty="0"/>
              <a:t>White Scinde Dawk</a:t>
            </a:r>
          </a:p>
        </p:txBody>
      </p:sp>
      <p:sp>
        <p:nvSpPr>
          <p:cNvPr id="5" name="Content Placeholder 4">
            <a:extLst>
              <a:ext uri="{FF2B5EF4-FFF2-40B4-BE49-F238E27FC236}">
                <a16:creationId xmlns="" xmlns:a16="http://schemas.microsoft.com/office/drawing/2014/main" id="{D91707F6-F621-0F3B-0F3D-65916F2E9DF2}"/>
              </a:ext>
            </a:extLst>
          </p:cNvPr>
          <p:cNvSpPr>
            <a:spLocks noGrp="1"/>
          </p:cNvSpPr>
          <p:nvPr>
            <p:ph sz="half" idx="2"/>
          </p:nvPr>
        </p:nvSpPr>
        <p:spPr>
          <a:xfrm>
            <a:off x="5694018" y="1548665"/>
            <a:ext cx="5486400" cy="4136517"/>
          </a:xfrm>
        </p:spPr>
        <p:txBody>
          <a:bodyPr/>
          <a:lstStyle/>
          <a:p>
            <a:pPr algn="l"/>
            <a:r>
              <a:rPr lang="en-US" sz="2400" b="0" i="0" dirty="0">
                <a:effectLst/>
              </a:rPr>
              <a:t>The original red wafer stamps proved fragile, leading to the creation of the white paper version to improve durability. </a:t>
            </a:r>
          </a:p>
          <a:p>
            <a:pPr algn="l"/>
            <a:r>
              <a:rPr lang="en-US" sz="2400" b="0" i="0" dirty="0">
                <a:effectLst/>
              </a:rPr>
              <a:t>The </a:t>
            </a:r>
            <a:r>
              <a:rPr lang="en-US" sz="2400" dirty="0"/>
              <a:t>white stamp was also</a:t>
            </a:r>
            <a:r>
              <a:rPr lang="en-US" sz="2400" b="0" i="0" dirty="0">
                <a:effectLst/>
              </a:rPr>
              <a:t> found unsatisfactory, because when used on a white cover, it was diﬃcult to distinguish it and its design in candle light from the white cover.</a:t>
            </a:r>
          </a:p>
          <a:p>
            <a:pPr algn="l"/>
            <a:r>
              <a:rPr lang="en-US" sz="2400" dirty="0"/>
              <a:t>The white Scinde Dawk stamps are also collected for the easily viewed cancellations used at that time. </a:t>
            </a:r>
            <a:endParaRPr lang="en-US" sz="2400" b="0" i="0" dirty="0">
              <a:effectLst/>
            </a:endParaRPr>
          </a:p>
        </p:txBody>
      </p:sp>
      <p:pic>
        <p:nvPicPr>
          <p:cNvPr id="6" name="Picture 5">
            <a:extLst>
              <a:ext uri="{FF2B5EF4-FFF2-40B4-BE49-F238E27FC236}">
                <a16:creationId xmlns="" xmlns:a16="http://schemas.microsoft.com/office/drawing/2014/main" id="{896AA2A5-2FD5-7144-A5E8-A06EA61D6E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contrast="-12000"/>
                    </a14:imgEffect>
                  </a14:imgLayer>
                </a14:imgProps>
              </a:ext>
            </a:extLst>
          </a:blip>
          <a:stretch>
            <a:fillRect/>
          </a:stretch>
        </p:blipFill>
        <p:spPr>
          <a:xfrm>
            <a:off x="1010015" y="1491064"/>
            <a:ext cx="4311584" cy="4194118"/>
          </a:xfrm>
          <a:prstGeom prst="rect">
            <a:avLst/>
          </a:prstGeom>
        </p:spPr>
      </p:pic>
    </p:spTree>
    <p:extLst>
      <p:ext uri="{BB962C8B-B14F-4D97-AF65-F5344CB8AC3E}">
        <p14:creationId xmlns:p14="http://schemas.microsoft.com/office/powerpoint/2010/main" val="58161875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399419-E4A0-D778-1F7D-95950BE18DFB}"/>
              </a:ext>
            </a:extLst>
          </p:cNvPr>
          <p:cNvSpPr>
            <a:spLocks noGrp="1"/>
          </p:cNvSpPr>
          <p:nvPr>
            <p:ph type="title"/>
          </p:nvPr>
        </p:nvSpPr>
        <p:spPr>
          <a:xfrm>
            <a:off x="508000" y="230189"/>
            <a:ext cx="11176000" cy="498598"/>
          </a:xfrm>
        </p:spPr>
        <p:txBody>
          <a:bodyPr/>
          <a:lstStyle/>
          <a:p>
            <a:r>
              <a:rPr lang="en-US" sz="3600" dirty="0"/>
              <a:t> Scinde Dawk Cancellations </a:t>
            </a:r>
          </a:p>
        </p:txBody>
      </p:sp>
      <p:sp>
        <p:nvSpPr>
          <p:cNvPr id="6" name="Content Placeholder 5">
            <a:extLst>
              <a:ext uri="{FF2B5EF4-FFF2-40B4-BE49-F238E27FC236}">
                <a16:creationId xmlns="" xmlns:a16="http://schemas.microsoft.com/office/drawing/2014/main" id="{BF535A2A-E9A1-56FF-0379-794ED0323945}"/>
              </a:ext>
            </a:extLst>
          </p:cNvPr>
          <p:cNvSpPr>
            <a:spLocks noGrp="1"/>
          </p:cNvSpPr>
          <p:nvPr>
            <p:ph sz="half" idx="2"/>
          </p:nvPr>
        </p:nvSpPr>
        <p:spPr>
          <a:xfrm>
            <a:off x="6506816" y="1548199"/>
            <a:ext cx="5148507" cy="4066080"/>
          </a:xfrm>
        </p:spPr>
        <p:txBody>
          <a:bodyPr/>
          <a:lstStyle/>
          <a:p>
            <a:r>
              <a:rPr lang="en-US" sz="2400" dirty="0"/>
              <a:t>There are 9 types of Scinde Dawk Cancellations recorded</a:t>
            </a:r>
          </a:p>
          <a:p>
            <a:r>
              <a:rPr lang="en-US" sz="2400" dirty="0"/>
              <a:t>The cancellation types B, G, H and I were intended for use on India’s first national stamps, which were introduced on 1 October 1854. </a:t>
            </a:r>
          </a:p>
          <a:p>
            <a:r>
              <a:rPr lang="en-US" sz="2400" dirty="0"/>
              <a:t>Their use on the Scinde Dawk stamps proves that the order for the destruction of the Scinde Dawk stamps by that date was not fully carried out.</a:t>
            </a:r>
          </a:p>
        </p:txBody>
      </p:sp>
      <p:pic>
        <p:nvPicPr>
          <p:cNvPr id="3" name="Picture 2">
            <a:extLst>
              <a:ext uri="{FF2B5EF4-FFF2-40B4-BE49-F238E27FC236}">
                <a16:creationId xmlns="" xmlns:a16="http://schemas.microsoft.com/office/drawing/2014/main" id="{D67936D2-2891-7C71-B86E-AE3B327837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7000"/>
                    </a14:imgEffect>
                  </a14:imgLayer>
                </a14:imgProps>
              </a:ext>
            </a:extLst>
          </a:blip>
          <a:stretch>
            <a:fillRect/>
          </a:stretch>
        </p:blipFill>
        <p:spPr>
          <a:xfrm>
            <a:off x="4877589" y="843062"/>
            <a:ext cx="1320191" cy="1284224"/>
          </a:xfrm>
          <a:prstGeom prst="rect">
            <a:avLst/>
          </a:prstGeom>
        </p:spPr>
      </p:pic>
      <p:pic>
        <p:nvPicPr>
          <p:cNvPr id="4" name="Picture 3">
            <a:extLst>
              <a:ext uri="{FF2B5EF4-FFF2-40B4-BE49-F238E27FC236}">
                <a16:creationId xmlns="" xmlns:a16="http://schemas.microsoft.com/office/drawing/2014/main" id="{5E67B878-25D9-9A71-803F-EF9F107ABE3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contrast="29000"/>
                    </a14:imgEffect>
                  </a14:imgLayer>
                </a14:imgProps>
              </a:ext>
            </a:extLst>
          </a:blip>
          <a:stretch>
            <a:fillRect/>
          </a:stretch>
        </p:blipFill>
        <p:spPr>
          <a:xfrm>
            <a:off x="4800839" y="2244487"/>
            <a:ext cx="1464985" cy="1472988"/>
          </a:xfrm>
          <a:prstGeom prst="rect">
            <a:avLst/>
          </a:prstGeom>
        </p:spPr>
      </p:pic>
      <p:pic>
        <p:nvPicPr>
          <p:cNvPr id="7" name="Picture 6">
            <a:extLst>
              <a:ext uri="{FF2B5EF4-FFF2-40B4-BE49-F238E27FC236}">
                <a16:creationId xmlns="" xmlns:a16="http://schemas.microsoft.com/office/drawing/2014/main" id="{9F4976AF-BBAA-920A-2F3C-A88AA813566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1000"/>
                    </a14:imgEffect>
                  </a14:imgLayer>
                </a14:imgProps>
              </a:ext>
            </a:extLst>
          </a:blip>
          <a:stretch>
            <a:fillRect/>
          </a:stretch>
        </p:blipFill>
        <p:spPr>
          <a:xfrm>
            <a:off x="3243003" y="2236367"/>
            <a:ext cx="1497121" cy="1481108"/>
          </a:xfrm>
          <a:prstGeom prst="rect">
            <a:avLst/>
          </a:prstGeom>
        </p:spPr>
      </p:pic>
      <p:pic>
        <p:nvPicPr>
          <p:cNvPr id="8" name="Picture 7">
            <a:extLst>
              <a:ext uri="{FF2B5EF4-FFF2-40B4-BE49-F238E27FC236}">
                <a16:creationId xmlns="" xmlns:a16="http://schemas.microsoft.com/office/drawing/2014/main" id="{8244B887-935F-E9AF-D5EF-D26E0AEA51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6000" contrast="-18000"/>
                    </a14:imgEffect>
                  </a14:imgLayer>
                </a14:imgProps>
              </a:ext>
            </a:extLst>
          </a:blip>
          <a:stretch>
            <a:fillRect/>
          </a:stretch>
        </p:blipFill>
        <p:spPr>
          <a:xfrm>
            <a:off x="3920544" y="3867058"/>
            <a:ext cx="2179431" cy="1654968"/>
          </a:xfrm>
          <a:prstGeom prst="rect">
            <a:avLst/>
          </a:prstGeom>
        </p:spPr>
      </p:pic>
      <p:pic>
        <p:nvPicPr>
          <p:cNvPr id="9" name="Picture 8">
            <a:extLst>
              <a:ext uri="{FF2B5EF4-FFF2-40B4-BE49-F238E27FC236}">
                <a16:creationId xmlns="" xmlns:a16="http://schemas.microsoft.com/office/drawing/2014/main" id="{844D91A3-A606-91E2-974A-8ED40DE9F47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4000"/>
                    </a14:imgEffect>
                  </a14:imgLayer>
                </a14:imgProps>
              </a:ext>
            </a:extLst>
          </a:blip>
          <a:stretch>
            <a:fillRect/>
          </a:stretch>
        </p:blipFill>
        <p:spPr>
          <a:xfrm>
            <a:off x="3369434" y="843062"/>
            <a:ext cx="1431406" cy="1249516"/>
          </a:xfrm>
          <a:prstGeom prst="rect">
            <a:avLst/>
          </a:prstGeom>
        </p:spPr>
      </p:pic>
      <p:pic>
        <p:nvPicPr>
          <p:cNvPr id="10" name="Picture 9">
            <a:extLst>
              <a:ext uri="{FF2B5EF4-FFF2-40B4-BE49-F238E27FC236}">
                <a16:creationId xmlns="" xmlns:a16="http://schemas.microsoft.com/office/drawing/2014/main" id="{1CE6767A-4E26-C5B9-2977-F0D24DF26B0C}"/>
              </a:ext>
            </a:extLst>
          </p:cNvPr>
          <p:cNvPicPr>
            <a:picLocks noChangeAspect="1"/>
          </p:cNvPicPr>
          <p:nvPr/>
        </p:nvPicPr>
        <p:blipFill>
          <a:blip r:embed="rId12"/>
          <a:stretch>
            <a:fillRect/>
          </a:stretch>
        </p:blipFill>
        <p:spPr>
          <a:xfrm>
            <a:off x="602659" y="821570"/>
            <a:ext cx="2416390" cy="5791811"/>
          </a:xfrm>
          <a:prstGeom prst="rect">
            <a:avLst/>
          </a:prstGeom>
        </p:spPr>
      </p:pic>
      <p:sp>
        <p:nvSpPr>
          <p:cNvPr id="12" name="Oval 11">
            <a:extLst>
              <a:ext uri="{FF2B5EF4-FFF2-40B4-BE49-F238E27FC236}">
                <a16:creationId xmlns="" xmlns:a16="http://schemas.microsoft.com/office/drawing/2014/main" id="{3B2262E1-9E77-1A81-7ADE-0612E97F3C71}"/>
              </a:ext>
            </a:extLst>
          </p:cNvPr>
          <p:cNvSpPr>
            <a:spLocks noChangeAspect="1"/>
          </p:cNvSpPr>
          <p:nvPr/>
        </p:nvSpPr>
        <p:spPr bwMode="auto">
          <a:xfrm>
            <a:off x="1810854" y="777376"/>
            <a:ext cx="1188720" cy="1188720"/>
          </a:xfrm>
          <a:prstGeom prst="ellipse">
            <a:avLst/>
          </a:prstGeom>
          <a:noFill/>
          <a:ln w="381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Oval 12">
            <a:extLst>
              <a:ext uri="{FF2B5EF4-FFF2-40B4-BE49-F238E27FC236}">
                <a16:creationId xmlns="" xmlns:a16="http://schemas.microsoft.com/office/drawing/2014/main" id="{F3023F32-3BF8-7065-E035-9757E753AC86}"/>
              </a:ext>
            </a:extLst>
          </p:cNvPr>
          <p:cNvSpPr>
            <a:spLocks noChangeAspect="1"/>
          </p:cNvSpPr>
          <p:nvPr/>
        </p:nvSpPr>
        <p:spPr bwMode="auto">
          <a:xfrm>
            <a:off x="1791379" y="5415931"/>
            <a:ext cx="1227670" cy="1227670"/>
          </a:xfrm>
          <a:prstGeom prst="ellipse">
            <a:avLst/>
          </a:prstGeom>
          <a:noFill/>
          <a:ln w="381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Oval 13">
            <a:extLst>
              <a:ext uri="{FF2B5EF4-FFF2-40B4-BE49-F238E27FC236}">
                <a16:creationId xmlns="" xmlns:a16="http://schemas.microsoft.com/office/drawing/2014/main" id="{09F26903-D630-696C-30DC-D6FAB6F43868}"/>
              </a:ext>
            </a:extLst>
          </p:cNvPr>
          <p:cNvSpPr>
            <a:spLocks noChangeAspect="1"/>
          </p:cNvSpPr>
          <p:nvPr/>
        </p:nvSpPr>
        <p:spPr bwMode="auto">
          <a:xfrm>
            <a:off x="513225" y="5415931"/>
            <a:ext cx="1227670" cy="1227670"/>
          </a:xfrm>
          <a:prstGeom prst="ellipse">
            <a:avLst/>
          </a:prstGeom>
          <a:noFill/>
          <a:ln w="381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Oval 14">
            <a:extLst>
              <a:ext uri="{FF2B5EF4-FFF2-40B4-BE49-F238E27FC236}">
                <a16:creationId xmlns="" xmlns:a16="http://schemas.microsoft.com/office/drawing/2014/main" id="{644A398D-AFD8-F679-E8F0-D425A6937959}"/>
              </a:ext>
            </a:extLst>
          </p:cNvPr>
          <p:cNvSpPr>
            <a:spLocks noChangeAspect="1"/>
          </p:cNvSpPr>
          <p:nvPr/>
        </p:nvSpPr>
        <p:spPr bwMode="auto">
          <a:xfrm>
            <a:off x="1824904" y="4227616"/>
            <a:ext cx="1188314" cy="1188314"/>
          </a:xfrm>
          <a:prstGeom prst="ellipse">
            <a:avLst/>
          </a:prstGeom>
          <a:noFill/>
          <a:ln w="381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Oval 15">
            <a:extLst>
              <a:ext uri="{FF2B5EF4-FFF2-40B4-BE49-F238E27FC236}">
                <a16:creationId xmlns="" xmlns:a16="http://schemas.microsoft.com/office/drawing/2014/main" id="{D5E37445-6BE4-493E-FC55-4B7386DC2DB8}"/>
              </a:ext>
            </a:extLst>
          </p:cNvPr>
          <p:cNvSpPr>
            <a:spLocks noChangeAspect="1"/>
          </p:cNvSpPr>
          <p:nvPr/>
        </p:nvSpPr>
        <p:spPr bwMode="auto">
          <a:xfrm>
            <a:off x="4917115" y="851281"/>
            <a:ext cx="1280665" cy="1280665"/>
          </a:xfrm>
          <a:prstGeom prst="ellipse">
            <a:avLst/>
          </a:prstGeom>
          <a:noFill/>
          <a:ln w="381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134859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A6365-CDE7-27CC-8614-9A10DAB8BB69}"/>
              </a:ext>
            </a:extLst>
          </p:cNvPr>
          <p:cNvSpPr>
            <a:spLocks noGrp="1"/>
          </p:cNvSpPr>
          <p:nvPr>
            <p:ph type="title"/>
          </p:nvPr>
        </p:nvSpPr>
        <p:spPr>
          <a:xfrm>
            <a:off x="508000" y="230189"/>
            <a:ext cx="11176000" cy="498598"/>
          </a:xfrm>
        </p:spPr>
        <p:txBody>
          <a:bodyPr/>
          <a:lstStyle/>
          <a:p>
            <a:r>
              <a:rPr lang="en-US" sz="3600" dirty="0"/>
              <a:t>Blue Scinde Dawk</a:t>
            </a:r>
          </a:p>
        </p:txBody>
      </p:sp>
      <p:sp>
        <p:nvSpPr>
          <p:cNvPr id="5" name="Content Placeholder 4">
            <a:extLst>
              <a:ext uri="{FF2B5EF4-FFF2-40B4-BE49-F238E27FC236}">
                <a16:creationId xmlns="" xmlns:a16="http://schemas.microsoft.com/office/drawing/2014/main" id="{BC0FF1D3-C1EE-7430-50A3-B40D87C19B3D}"/>
              </a:ext>
            </a:extLst>
          </p:cNvPr>
          <p:cNvSpPr>
            <a:spLocks noGrp="1"/>
          </p:cNvSpPr>
          <p:nvPr>
            <p:ph sz="half" idx="2"/>
          </p:nvPr>
        </p:nvSpPr>
        <p:spPr>
          <a:xfrm>
            <a:off x="6489149" y="2148153"/>
            <a:ext cx="4483652" cy="2649134"/>
          </a:xfrm>
        </p:spPr>
        <p:txBody>
          <a:bodyPr/>
          <a:lstStyle/>
          <a:p>
            <a:r>
              <a:rPr lang="en-US" sz="2400" dirty="0"/>
              <a:t>A new embossed stamp, which was also surface-printed in blue, was introduced to replace the White Scinde Dawk.</a:t>
            </a:r>
          </a:p>
          <a:p>
            <a:r>
              <a:rPr lang="en-US" sz="2400" dirty="0"/>
              <a:t>An extra ring around the circumference of the design was added.</a:t>
            </a:r>
          </a:p>
        </p:txBody>
      </p:sp>
      <p:pic>
        <p:nvPicPr>
          <p:cNvPr id="3" name="Picture 2">
            <a:extLst>
              <a:ext uri="{FF2B5EF4-FFF2-40B4-BE49-F238E27FC236}">
                <a16:creationId xmlns="" xmlns:a16="http://schemas.microsoft.com/office/drawing/2014/main" id="{74F2F62D-2AA4-CEC4-2743-00801E9CA3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324419" y="1301086"/>
            <a:ext cx="4858098" cy="4649140"/>
          </a:xfrm>
          <a:prstGeom prst="rect">
            <a:avLst/>
          </a:prstGeom>
        </p:spPr>
      </p:pic>
    </p:spTree>
    <p:extLst>
      <p:ext uri="{BB962C8B-B14F-4D97-AF65-F5344CB8AC3E}">
        <p14:creationId xmlns:p14="http://schemas.microsoft.com/office/powerpoint/2010/main" val="10881852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1A5885-E6ED-72E7-034D-5D8B7958C11D}"/>
              </a:ext>
            </a:extLst>
          </p:cNvPr>
          <p:cNvSpPr>
            <a:spLocks noGrp="1"/>
          </p:cNvSpPr>
          <p:nvPr>
            <p:ph type="title"/>
          </p:nvPr>
        </p:nvSpPr>
        <p:spPr>
          <a:xfrm>
            <a:off x="508000" y="230189"/>
            <a:ext cx="11176000" cy="498598"/>
          </a:xfrm>
        </p:spPr>
        <p:txBody>
          <a:bodyPr/>
          <a:lstStyle/>
          <a:p>
            <a:r>
              <a:rPr lang="en-US" sz="3600" dirty="0"/>
              <a:t>Scinde Dawk Design</a:t>
            </a:r>
          </a:p>
        </p:txBody>
      </p:sp>
      <p:pic>
        <p:nvPicPr>
          <p:cNvPr id="3" name="Picture 2">
            <a:extLst>
              <a:ext uri="{FF2B5EF4-FFF2-40B4-BE49-F238E27FC236}">
                <a16:creationId xmlns="" xmlns:a16="http://schemas.microsoft.com/office/drawing/2014/main" id="{3E2A08FE-9AB4-1AE9-28E3-115E4AFE47A1}"/>
              </a:ext>
            </a:extLst>
          </p:cNvPr>
          <p:cNvPicPr>
            <a:picLocks noChangeAspect="1"/>
          </p:cNvPicPr>
          <p:nvPr/>
        </p:nvPicPr>
        <p:blipFill>
          <a:blip r:embed="rId2"/>
          <a:stretch>
            <a:fillRect/>
          </a:stretch>
        </p:blipFill>
        <p:spPr>
          <a:xfrm>
            <a:off x="5765860" y="2202299"/>
            <a:ext cx="5679347" cy="2944891"/>
          </a:xfrm>
          <a:prstGeom prst="rect">
            <a:avLst/>
          </a:prstGeom>
        </p:spPr>
      </p:pic>
      <p:pic>
        <p:nvPicPr>
          <p:cNvPr id="4" name="Picture 3">
            <a:extLst>
              <a:ext uri="{FF2B5EF4-FFF2-40B4-BE49-F238E27FC236}">
                <a16:creationId xmlns="" xmlns:a16="http://schemas.microsoft.com/office/drawing/2014/main" id="{E840114E-C9BC-B44B-EBD7-02D0DAC15F68}"/>
              </a:ext>
            </a:extLst>
          </p:cNvPr>
          <p:cNvPicPr>
            <a:picLocks noChangeAspect="1"/>
          </p:cNvPicPr>
          <p:nvPr/>
        </p:nvPicPr>
        <p:blipFill>
          <a:blip r:embed="rId3"/>
          <a:stretch>
            <a:fillRect/>
          </a:stretch>
        </p:blipFill>
        <p:spPr>
          <a:xfrm>
            <a:off x="736867" y="2202299"/>
            <a:ext cx="4852831" cy="1744561"/>
          </a:xfrm>
          <a:prstGeom prst="rect">
            <a:avLst/>
          </a:prstGeom>
        </p:spPr>
      </p:pic>
      <p:sp>
        <p:nvSpPr>
          <p:cNvPr id="5" name="TextBox 4">
            <a:extLst>
              <a:ext uri="{FF2B5EF4-FFF2-40B4-BE49-F238E27FC236}">
                <a16:creationId xmlns="" xmlns:a16="http://schemas.microsoft.com/office/drawing/2014/main" id="{930B1018-92EF-9539-B9C0-8172F2EE84A0}"/>
              </a:ext>
            </a:extLst>
          </p:cNvPr>
          <p:cNvSpPr txBox="1"/>
          <p:nvPr/>
        </p:nvSpPr>
        <p:spPr>
          <a:xfrm>
            <a:off x="1048986" y="3946862"/>
            <a:ext cx="4228591" cy="1200329"/>
          </a:xfrm>
          <a:prstGeom prst="rect">
            <a:avLst/>
          </a:prstGeom>
          <a:noFill/>
        </p:spPr>
        <p:txBody>
          <a:bodyPr wrap="square" rtlCol="0">
            <a:spAutoFit/>
          </a:bodyPr>
          <a:lstStyle/>
          <a:p>
            <a:pPr algn="ctr"/>
            <a:r>
              <a:rPr lang="en-US" sz="2400" b="0" i="0" dirty="0">
                <a:effectLst/>
              </a:rPr>
              <a:t>Progress of the East India Company </a:t>
            </a:r>
            <a:r>
              <a:rPr lang="en-US" sz="2400" b="0" i="0" dirty="0" smtClean="0">
                <a:effectLst/>
              </a:rPr>
              <a:t>Emblem adopted </a:t>
            </a:r>
            <a:r>
              <a:rPr lang="en-US" sz="2400" b="0" i="0" dirty="0">
                <a:effectLst/>
              </a:rPr>
              <a:t>in the design of Scinde Dawk</a:t>
            </a:r>
          </a:p>
        </p:txBody>
      </p:sp>
      <p:sp>
        <p:nvSpPr>
          <p:cNvPr id="6" name="TextBox 5">
            <a:extLst>
              <a:ext uri="{FF2B5EF4-FFF2-40B4-BE49-F238E27FC236}">
                <a16:creationId xmlns="" xmlns:a16="http://schemas.microsoft.com/office/drawing/2014/main" id="{01CCEB94-1A63-F53F-6064-7FE6EFB50144}"/>
              </a:ext>
            </a:extLst>
          </p:cNvPr>
          <p:cNvSpPr txBox="1"/>
          <p:nvPr/>
        </p:nvSpPr>
        <p:spPr>
          <a:xfrm>
            <a:off x="5765859" y="5147191"/>
            <a:ext cx="5679347" cy="1200329"/>
          </a:xfrm>
          <a:prstGeom prst="rect">
            <a:avLst/>
          </a:prstGeom>
          <a:noFill/>
        </p:spPr>
        <p:txBody>
          <a:bodyPr wrap="square" rtlCol="0">
            <a:spAutoFit/>
          </a:bodyPr>
          <a:lstStyle/>
          <a:p>
            <a:pPr algn="ctr"/>
            <a:r>
              <a:rPr lang="en-US" sz="2400" dirty="0"/>
              <a:t>T</a:t>
            </a:r>
            <a:r>
              <a:rPr lang="en-US" sz="2400" b="0" i="0" dirty="0">
                <a:effectLst/>
              </a:rPr>
              <a:t>ails side of a Constantine coin that is dated to 317 AD</a:t>
            </a:r>
            <a:r>
              <a:rPr lang="en-US" sz="2400" b="0" i="0" dirty="0" smtClean="0">
                <a:effectLst/>
              </a:rPr>
              <a:t>.  </a:t>
            </a:r>
            <a:r>
              <a:rPr lang="en-US" sz="2400" dirty="0" smtClean="0"/>
              <a:t>S</a:t>
            </a:r>
            <a:r>
              <a:rPr lang="en-US" sz="2400" b="0" i="0" dirty="0" smtClean="0">
                <a:effectLst/>
              </a:rPr>
              <a:t>nake </a:t>
            </a:r>
            <a:r>
              <a:rPr lang="en-US" sz="2400" b="0" i="0" dirty="0">
                <a:effectLst/>
              </a:rPr>
              <a:t>being conquered, vanquished, under the Chi-Rho</a:t>
            </a:r>
            <a:endParaRPr lang="en-US" sz="2400" dirty="0"/>
          </a:p>
        </p:txBody>
      </p:sp>
      <p:pic>
        <p:nvPicPr>
          <p:cNvPr id="7" name="Picture 6">
            <a:extLst>
              <a:ext uri="{FF2B5EF4-FFF2-40B4-BE49-F238E27FC236}">
                <a16:creationId xmlns="" xmlns:a16="http://schemas.microsoft.com/office/drawing/2014/main" id="{813685CE-9E6C-FD98-C3B2-3F259F7D99DC}"/>
              </a:ext>
            </a:extLst>
          </p:cNvPr>
          <p:cNvPicPr>
            <a:picLocks noChangeAspect="1"/>
          </p:cNvPicPr>
          <p:nvPr/>
        </p:nvPicPr>
        <p:blipFill>
          <a:blip r:embed="rId4"/>
          <a:stretch>
            <a:fillRect/>
          </a:stretch>
        </p:blipFill>
        <p:spPr>
          <a:xfrm>
            <a:off x="5394800" y="397140"/>
            <a:ext cx="1184568" cy="1314471"/>
          </a:xfrm>
          <a:prstGeom prst="rect">
            <a:avLst/>
          </a:prstGeom>
        </p:spPr>
      </p:pic>
    </p:spTree>
    <p:extLst>
      <p:ext uri="{BB962C8B-B14F-4D97-AF65-F5344CB8AC3E}">
        <p14:creationId xmlns:p14="http://schemas.microsoft.com/office/powerpoint/2010/main" val="37383098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BC5856B-F2FF-3A39-45E2-732DE880E966}"/>
              </a:ext>
            </a:extLst>
          </p:cNvPr>
          <p:cNvSpPr>
            <a:spLocks noGrp="1"/>
          </p:cNvSpPr>
          <p:nvPr>
            <p:ph type="title"/>
          </p:nvPr>
        </p:nvSpPr>
        <p:spPr>
          <a:xfrm>
            <a:off x="508000" y="230189"/>
            <a:ext cx="11176000" cy="498598"/>
          </a:xfrm>
        </p:spPr>
        <p:txBody>
          <a:bodyPr/>
          <a:lstStyle/>
          <a:p>
            <a:r>
              <a:rPr lang="en-US" sz="3600" dirty="0"/>
              <a:t>“9 ½ Arches” The Lithographed Stamps</a:t>
            </a:r>
          </a:p>
        </p:txBody>
      </p:sp>
      <p:sp>
        <p:nvSpPr>
          <p:cNvPr id="8" name="Content Placeholder 7">
            <a:extLst>
              <a:ext uri="{FF2B5EF4-FFF2-40B4-BE49-F238E27FC236}">
                <a16:creationId xmlns="" xmlns:a16="http://schemas.microsoft.com/office/drawing/2014/main" id="{1635732E-1598-9BA2-92EC-A5916BE363F0}"/>
              </a:ext>
            </a:extLst>
          </p:cNvPr>
          <p:cNvSpPr>
            <a:spLocks noGrp="1"/>
          </p:cNvSpPr>
          <p:nvPr>
            <p:ph sz="half" idx="2"/>
          </p:nvPr>
        </p:nvSpPr>
        <p:spPr>
          <a:xfrm>
            <a:off x="5830785" y="1043732"/>
            <a:ext cx="5983844" cy="5452071"/>
          </a:xfrm>
        </p:spPr>
        <p:txBody>
          <a:bodyPr/>
          <a:lstStyle/>
          <a:p>
            <a:pPr algn="l"/>
            <a:r>
              <a:rPr lang="en-US" sz="2200" b="0" i="0" dirty="0">
                <a:effectLst/>
              </a:rPr>
              <a:t>Named "9</a:t>
            </a:r>
            <a:r>
              <a:rPr lang="en-US" sz="2200" cap="all" dirty="0"/>
              <a:t> 1/2</a:t>
            </a:r>
            <a:r>
              <a:rPr lang="en-US" sz="2200" b="0" i="0" dirty="0">
                <a:effectLst/>
              </a:rPr>
              <a:t> Arches" for the number of arches in the side panel, this issue was printed and prepared for use with a supply sent to Bombay, although it was never officially released for sale.</a:t>
            </a:r>
          </a:p>
          <a:p>
            <a:pPr algn="l"/>
            <a:r>
              <a:rPr lang="en-US" sz="2200" b="0" i="0" dirty="0">
                <a:effectLst/>
              </a:rPr>
              <a:t>The printing of the shipment sent by Capt. Thuillier </a:t>
            </a:r>
            <a:r>
              <a:rPr lang="en-US" sz="2200" dirty="0"/>
              <a:t>(The </a:t>
            </a:r>
            <a:r>
              <a:rPr lang="en-US" sz="2200" b="0" i="0" dirty="0">
                <a:effectLst/>
              </a:rPr>
              <a:t>Deputy Surveyor General</a:t>
            </a:r>
            <a:r>
              <a:rPr lang="en-US" sz="2200" dirty="0"/>
              <a:t> </a:t>
            </a:r>
            <a:r>
              <a:rPr lang="en-US" sz="2200" b="0" i="0" dirty="0">
                <a:effectLst/>
              </a:rPr>
              <a:t>in charge of the Lithographic Department of the Survey Office, Calcutta), had exhausted the </a:t>
            </a:r>
            <a:r>
              <a:rPr lang="en-US" sz="2200" b="0" i="0" dirty="0" smtClean="0">
                <a:effectLst/>
              </a:rPr>
              <a:t>vermilion </a:t>
            </a:r>
            <a:r>
              <a:rPr lang="en-US" sz="2200" b="0" i="0" dirty="0">
                <a:effectLst/>
              </a:rPr>
              <a:t>ink supplies on hand</a:t>
            </a:r>
            <a:r>
              <a:rPr lang="en-US" sz="2200" b="0" i="0" dirty="0" smtClean="0">
                <a:effectLst/>
              </a:rPr>
              <a:t>.  </a:t>
            </a:r>
            <a:r>
              <a:rPr lang="en-US" sz="2200" b="0" i="0" dirty="0">
                <a:effectLst/>
              </a:rPr>
              <a:t>Ink believed to be of similar quality and color was sourced, but it was quickly realized that this ink had a severe corrosive effect on the plates. </a:t>
            </a:r>
          </a:p>
          <a:p>
            <a:pPr algn="l"/>
            <a:r>
              <a:rPr lang="en-US" sz="2200" b="0" i="0" dirty="0">
                <a:effectLst/>
              </a:rPr>
              <a:t>The chemical reaction destroyed the printing plates. </a:t>
            </a:r>
          </a:p>
          <a:p>
            <a:pPr algn="l"/>
            <a:r>
              <a:rPr lang="en-US" sz="2200" b="0" i="0" dirty="0">
                <a:effectLst/>
              </a:rPr>
              <a:t>Officials in Bombay were telegraphically informed that supplies were to be destroyed, but evidently some of the sheets were released. </a:t>
            </a:r>
            <a:endParaRPr lang="en-US" sz="2200" dirty="0"/>
          </a:p>
        </p:txBody>
      </p:sp>
      <p:pic>
        <p:nvPicPr>
          <p:cNvPr id="9" name="Picture 8">
            <a:extLst>
              <a:ext uri="{FF2B5EF4-FFF2-40B4-BE49-F238E27FC236}">
                <a16:creationId xmlns="" xmlns:a16="http://schemas.microsoft.com/office/drawing/2014/main" id="{937941B2-7FC7-D004-CEE9-EDCFECD8D4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4000"/>
                    </a14:imgEffect>
                  </a14:imgLayer>
                </a14:imgProps>
              </a:ext>
            </a:extLst>
          </a:blip>
          <a:stretch>
            <a:fillRect/>
          </a:stretch>
        </p:blipFill>
        <p:spPr>
          <a:xfrm>
            <a:off x="365243" y="1388334"/>
            <a:ext cx="2665625" cy="3247723"/>
          </a:xfrm>
          <a:prstGeom prst="rect">
            <a:avLst/>
          </a:prstGeom>
        </p:spPr>
      </p:pic>
      <p:pic>
        <p:nvPicPr>
          <p:cNvPr id="10" name="Picture 9">
            <a:extLst>
              <a:ext uri="{FF2B5EF4-FFF2-40B4-BE49-F238E27FC236}">
                <a16:creationId xmlns="" xmlns:a16="http://schemas.microsoft.com/office/drawing/2014/main" id="{3A2B3DB9-00D4-BAA1-4610-DAE3437D25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Lst>
          </a:blip>
          <a:stretch>
            <a:fillRect/>
          </a:stretch>
        </p:blipFill>
        <p:spPr>
          <a:xfrm>
            <a:off x="3142966" y="1555159"/>
            <a:ext cx="2508676" cy="3019340"/>
          </a:xfrm>
          <a:prstGeom prst="rect">
            <a:avLst/>
          </a:prstGeom>
        </p:spPr>
      </p:pic>
      <p:sp>
        <p:nvSpPr>
          <p:cNvPr id="11" name="TextBox 10">
            <a:extLst>
              <a:ext uri="{FF2B5EF4-FFF2-40B4-BE49-F238E27FC236}">
                <a16:creationId xmlns="" xmlns:a16="http://schemas.microsoft.com/office/drawing/2014/main" id="{DE61FD22-BDE8-17D0-59B3-A2858AA2D130}"/>
              </a:ext>
            </a:extLst>
          </p:cNvPr>
          <p:cNvSpPr txBox="1"/>
          <p:nvPr/>
        </p:nvSpPr>
        <p:spPr>
          <a:xfrm>
            <a:off x="3265734" y="4621667"/>
            <a:ext cx="2263140" cy="707886"/>
          </a:xfrm>
          <a:prstGeom prst="rect">
            <a:avLst/>
          </a:prstGeom>
          <a:noFill/>
        </p:spPr>
        <p:txBody>
          <a:bodyPr wrap="square" rtlCol="0">
            <a:spAutoFit/>
          </a:bodyPr>
          <a:lstStyle/>
          <a:p>
            <a:pPr algn="ctr"/>
            <a:r>
              <a:rPr lang="en-US" sz="2000" i="0" dirty="0">
                <a:effectLst/>
              </a:rPr>
              <a:t>India, 1854, ½ </a:t>
            </a:r>
            <a:r>
              <a:rPr lang="en-US" sz="2000" cap="all" dirty="0"/>
              <a:t> </a:t>
            </a:r>
            <a:r>
              <a:rPr lang="en-US" sz="2000" i="0" dirty="0">
                <a:effectLst/>
              </a:rPr>
              <a:t>anna Deep Vermilion</a:t>
            </a:r>
            <a:endParaRPr lang="en-US" sz="2000" dirty="0"/>
          </a:p>
        </p:txBody>
      </p:sp>
      <p:sp>
        <p:nvSpPr>
          <p:cNvPr id="13" name="TextBox 12">
            <a:extLst>
              <a:ext uri="{FF2B5EF4-FFF2-40B4-BE49-F238E27FC236}">
                <a16:creationId xmlns="" xmlns:a16="http://schemas.microsoft.com/office/drawing/2014/main" id="{796B601F-C10B-9857-3AC8-6A3E1FBBFA19}"/>
              </a:ext>
            </a:extLst>
          </p:cNvPr>
          <p:cNvSpPr txBox="1"/>
          <p:nvPr/>
        </p:nvSpPr>
        <p:spPr>
          <a:xfrm>
            <a:off x="566485" y="4636057"/>
            <a:ext cx="2263140" cy="707886"/>
          </a:xfrm>
          <a:prstGeom prst="rect">
            <a:avLst/>
          </a:prstGeom>
          <a:noFill/>
        </p:spPr>
        <p:txBody>
          <a:bodyPr wrap="square">
            <a:spAutoFit/>
          </a:bodyPr>
          <a:lstStyle/>
          <a:p>
            <a:pPr algn="ctr"/>
            <a:r>
              <a:rPr lang="en-US" sz="2000" i="0" dirty="0">
                <a:effectLst/>
              </a:rPr>
              <a:t>India, 1854, ½ anna Vermilion</a:t>
            </a:r>
            <a:endParaRPr lang="en-US" sz="2000" dirty="0"/>
          </a:p>
        </p:txBody>
      </p:sp>
    </p:spTree>
    <p:extLst>
      <p:ext uri="{BB962C8B-B14F-4D97-AF65-F5344CB8AC3E}">
        <p14:creationId xmlns:p14="http://schemas.microsoft.com/office/powerpoint/2010/main" val="8893752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C97855C-9975-991B-1C1C-8F3DCCC6D405}"/>
              </a:ext>
            </a:extLst>
          </p:cNvPr>
          <p:cNvSpPr>
            <a:spLocks noGrp="1"/>
          </p:cNvSpPr>
          <p:nvPr>
            <p:ph type="title"/>
          </p:nvPr>
        </p:nvSpPr>
        <p:spPr>
          <a:xfrm>
            <a:off x="508000" y="230189"/>
            <a:ext cx="11176000" cy="498598"/>
          </a:xfrm>
        </p:spPr>
        <p:txBody>
          <a:bodyPr/>
          <a:lstStyle/>
          <a:p>
            <a:r>
              <a:rPr lang="en-US" sz="3600" dirty="0"/>
              <a:t>The Half Anna Blue</a:t>
            </a:r>
          </a:p>
        </p:txBody>
      </p:sp>
      <p:graphicFrame>
        <p:nvGraphicFramePr>
          <p:cNvPr id="22" name="Content Placeholder 21">
            <a:extLst>
              <a:ext uri="{FF2B5EF4-FFF2-40B4-BE49-F238E27FC236}">
                <a16:creationId xmlns="" xmlns:a16="http://schemas.microsoft.com/office/drawing/2014/main" id="{02FE8D13-476C-7B3A-9E54-1903B85F41AE}"/>
              </a:ext>
            </a:extLst>
          </p:cNvPr>
          <p:cNvGraphicFramePr>
            <a:graphicFrameLocks noGrp="1"/>
          </p:cNvGraphicFramePr>
          <p:nvPr>
            <p:ph sz="half" idx="2"/>
            <p:extLst>
              <p:ext uri="{D42A27DB-BD31-4B8C-83A1-F6EECF244321}">
                <p14:modId xmlns:p14="http://schemas.microsoft.com/office/powerpoint/2010/main" val="1376042564"/>
              </p:ext>
            </p:extLst>
          </p:nvPr>
        </p:nvGraphicFramePr>
        <p:xfrm>
          <a:off x="5689601" y="1411288"/>
          <a:ext cx="5689599" cy="1483360"/>
        </p:xfrm>
        <a:graphic>
          <a:graphicData uri="http://schemas.openxmlformats.org/drawingml/2006/table">
            <a:tbl>
              <a:tblPr firstRow="1" bandRow="1">
                <a:tableStyleId>{5C22544A-7EE6-4342-B048-85BDC9FD1C3A}</a:tableStyleId>
              </a:tblPr>
              <a:tblGrid>
                <a:gridCol w="1896533">
                  <a:extLst>
                    <a:ext uri="{9D8B030D-6E8A-4147-A177-3AD203B41FA5}">
                      <a16:colId xmlns="" xmlns:a16="http://schemas.microsoft.com/office/drawing/2014/main" val="256461549"/>
                    </a:ext>
                  </a:extLst>
                </a:gridCol>
                <a:gridCol w="1896533">
                  <a:extLst>
                    <a:ext uri="{9D8B030D-6E8A-4147-A177-3AD203B41FA5}">
                      <a16:colId xmlns="" xmlns:a16="http://schemas.microsoft.com/office/drawing/2014/main" val="2647999392"/>
                    </a:ext>
                  </a:extLst>
                </a:gridCol>
                <a:gridCol w="1896533">
                  <a:extLst>
                    <a:ext uri="{9D8B030D-6E8A-4147-A177-3AD203B41FA5}">
                      <a16:colId xmlns="" xmlns:a16="http://schemas.microsoft.com/office/drawing/2014/main" val="1623961899"/>
                    </a:ext>
                  </a:extLst>
                </a:gridCol>
              </a:tblGrid>
              <a:tr h="370840">
                <a:tc>
                  <a:txBody>
                    <a:bodyPr/>
                    <a:lstStyle/>
                    <a:p>
                      <a:r>
                        <a:rPr lang="en-US" dirty="0">
                          <a:solidFill>
                            <a:schemeClr val="tx1"/>
                          </a:solidFill>
                        </a:rPr>
                        <a:t>Die</a:t>
                      </a:r>
                    </a:p>
                  </a:txBody>
                  <a:tcPr>
                    <a:noFill/>
                  </a:tcPr>
                </a:tc>
                <a:tc>
                  <a:txBody>
                    <a:bodyPr/>
                    <a:lstStyle/>
                    <a:p>
                      <a:pPr algn="ctr"/>
                      <a:r>
                        <a:rPr lang="en-US" dirty="0">
                          <a:solidFill>
                            <a:schemeClr val="tx1"/>
                          </a:solidFill>
                        </a:rPr>
                        <a:t>Printing Date</a:t>
                      </a:r>
                    </a:p>
                  </a:txBody>
                  <a:tcPr>
                    <a:noFill/>
                  </a:tcPr>
                </a:tc>
                <a:tc>
                  <a:txBody>
                    <a:bodyPr/>
                    <a:lstStyle/>
                    <a:p>
                      <a:pPr algn="ctr"/>
                      <a:r>
                        <a:rPr lang="en-US" dirty="0">
                          <a:solidFill>
                            <a:schemeClr val="tx1"/>
                          </a:solidFill>
                        </a:rPr>
                        <a:t>No Of Stamps</a:t>
                      </a:r>
                    </a:p>
                  </a:txBody>
                  <a:tcPr>
                    <a:noFill/>
                  </a:tcPr>
                </a:tc>
                <a:extLst>
                  <a:ext uri="{0D108BD9-81ED-4DB2-BD59-A6C34878D82A}">
                    <a16:rowId xmlns="" xmlns:a16="http://schemas.microsoft.com/office/drawing/2014/main" val="254354368"/>
                  </a:ext>
                </a:extLst>
              </a:tr>
              <a:tr h="370840">
                <a:tc>
                  <a:txBody>
                    <a:bodyPr/>
                    <a:lstStyle/>
                    <a:p>
                      <a:r>
                        <a:rPr lang="en-US" dirty="0">
                          <a:solidFill>
                            <a:schemeClr val="accent1"/>
                          </a:solidFill>
                        </a:rPr>
                        <a:t>Die I</a:t>
                      </a:r>
                    </a:p>
                  </a:txBody>
                  <a:tcPr>
                    <a:noFill/>
                  </a:tcPr>
                </a:tc>
                <a:tc>
                  <a:txBody>
                    <a:bodyPr/>
                    <a:lstStyle/>
                    <a:p>
                      <a:pPr algn="ctr"/>
                      <a:r>
                        <a:rPr lang="en-US" sz="1800" b="0" i="0" kern="1200" dirty="0">
                          <a:solidFill>
                            <a:schemeClr val="accent1"/>
                          </a:solidFill>
                          <a:effectLst/>
                          <a:latin typeface="+mn-lt"/>
                          <a:ea typeface="+mn-ea"/>
                          <a:cs typeface="+mn-cs"/>
                        </a:rPr>
                        <a:t>April - July 1854</a:t>
                      </a:r>
                      <a:endParaRPr lang="en-US" dirty="0">
                        <a:solidFill>
                          <a:schemeClr val="accent1"/>
                        </a:solidFill>
                      </a:endParaRPr>
                    </a:p>
                  </a:txBody>
                  <a:tcPr>
                    <a:noFill/>
                  </a:tcPr>
                </a:tc>
                <a:tc>
                  <a:txBody>
                    <a:bodyPr/>
                    <a:lstStyle/>
                    <a:p>
                      <a:pPr algn="ctr"/>
                      <a:r>
                        <a:rPr lang="en-US" dirty="0">
                          <a:solidFill>
                            <a:schemeClr val="accent1"/>
                          </a:solidFill>
                        </a:rPr>
                        <a:t>3,000,000</a:t>
                      </a:r>
                    </a:p>
                  </a:txBody>
                  <a:tcPr>
                    <a:noFill/>
                  </a:tcPr>
                </a:tc>
                <a:extLst>
                  <a:ext uri="{0D108BD9-81ED-4DB2-BD59-A6C34878D82A}">
                    <a16:rowId xmlns="" xmlns:a16="http://schemas.microsoft.com/office/drawing/2014/main" val="2765734838"/>
                  </a:ext>
                </a:extLst>
              </a:tr>
              <a:tr h="370840">
                <a:tc>
                  <a:txBody>
                    <a:bodyPr/>
                    <a:lstStyle/>
                    <a:p>
                      <a:r>
                        <a:rPr lang="en-US" dirty="0">
                          <a:solidFill>
                            <a:schemeClr val="accent2"/>
                          </a:solidFill>
                        </a:rPr>
                        <a:t>Die II</a:t>
                      </a:r>
                    </a:p>
                  </a:txBody>
                  <a:tcPr>
                    <a:noFill/>
                  </a:tcPr>
                </a:tc>
                <a:tc>
                  <a:txBody>
                    <a:bodyPr/>
                    <a:lstStyle/>
                    <a:p>
                      <a:pPr algn="ctr"/>
                      <a:r>
                        <a:rPr lang="en-US" dirty="0">
                          <a:solidFill>
                            <a:schemeClr val="accent2"/>
                          </a:solidFill>
                        </a:rPr>
                        <a:t>Aug-Sept 1854</a:t>
                      </a:r>
                    </a:p>
                  </a:txBody>
                  <a:tcPr>
                    <a:noFill/>
                  </a:tcPr>
                </a:tc>
                <a:tc>
                  <a:txBody>
                    <a:bodyPr/>
                    <a:lstStyle/>
                    <a:p>
                      <a:pPr algn="ctr"/>
                      <a:r>
                        <a:rPr lang="en-US" dirty="0">
                          <a:solidFill>
                            <a:schemeClr val="accent2"/>
                          </a:solidFill>
                        </a:rPr>
                        <a:t>2.006,034</a:t>
                      </a:r>
                    </a:p>
                  </a:txBody>
                  <a:tcPr>
                    <a:noFill/>
                  </a:tcPr>
                </a:tc>
                <a:extLst>
                  <a:ext uri="{0D108BD9-81ED-4DB2-BD59-A6C34878D82A}">
                    <a16:rowId xmlns="" xmlns:a16="http://schemas.microsoft.com/office/drawing/2014/main" val="3406532363"/>
                  </a:ext>
                </a:extLst>
              </a:tr>
              <a:tr h="370840">
                <a:tc>
                  <a:txBody>
                    <a:bodyPr/>
                    <a:lstStyle/>
                    <a:p>
                      <a:r>
                        <a:rPr lang="en-US" dirty="0">
                          <a:solidFill>
                            <a:schemeClr val="accent4"/>
                          </a:solidFill>
                        </a:rPr>
                        <a:t>Die III</a:t>
                      </a:r>
                    </a:p>
                  </a:txBody>
                  <a:tcPr>
                    <a:noFill/>
                  </a:tcPr>
                </a:tc>
                <a:tc>
                  <a:txBody>
                    <a:bodyPr/>
                    <a:lstStyle/>
                    <a:p>
                      <a:pPr algn="ctr"/>
                      <a:r>
                        <a:rPr lang="en-US" dirty="0">
                          <a:solidFill>
                            <a:schemeClr val="accent4"/>
                          </a:solidFill>
                        </a:rPr>
                        <a:t>July-Nov 1855</a:t>
                      </a:r>
                    </a:p>
                  </a:txBody>
                  <a:tcPr>
                    <a:noFill/>
                  </a:tcPr>
                </a:tc>
                <a:tc>
                  <a:txBody>
                    <a:bodyPr/>
                    <a:lstStyle/>
                    <a:p>
                      <a:pPr algn="ctr"/>
                      <a:r>
                        <a:rPr lang="en-US" dirty="0">
                          <a:solidFill>
                            <a:schemeClr val="accent4"/>
                          </a:solidFill>
                        </a:rPr>
                        <a:t>4,687,776</a:t>
                      </a:r>
                    </a:p>
                  </a:txBody>
                  <a:tcPr>
                    <a:noFill/>
                  </a:tcPr>
                </a:tc>
                <a:extLst>
                  <a:ext uri="{0D108BD9-81ED-4DB2-BD59-A6C34878D82A}">
                    <a16:rowId xmlns="" xmlns:a16="http://schemas.microsoft.com/office/drawing/2014/main" val="44700945"/>
                  </a:ext>
                </a:extLst>
              </a:tr>
            </a:tbl>
          </a:graphicData>
        </a:graphic>
      </p:graphicFrame>
      <p:pic>
        <p:nvPicPr>
          <p:cNvPr id="8" name="Picture 7">
            <a:extLst>
              <a:ext uri="{FF2B5EF4-FFF2-40B4-BE49-F238E27FC236}">
                <a16:creationId xmlns="" xmlns:a16="http://schemas.microsoft.com/office/drawing/2014/main" id="{9BE41F13-14E5-E857-103E-C5260FCE9307}"/>
              </a:ext>
            </a:extLst>
          </p:cNvPr>
          <p:cNvPicPr>
            <a:picLocks noChangeAspect="1"/>
          </p:cNvPicPr>
          <p:nvPr/>
        </p:nvPicPr>
        <p:blipFill>
          <a:blip r:embed="rId2"/>
          <a:stretch>
            <a:fillRect/>
          </a:stretch>
        </p:blipFill>
        <p:spPr>
          <a:xfrm>
            <a:off x="965530" y="1156527"/>
            <a:ext cx="1306195" cy="1371600"/>
          </a:xfrm>
          <a:prstGeom prst="rect">
            <a:avLst/>
          </a:prstGeom>
        </p:spPr>
      </p:pic>
      <p:pic>
        <p:nvPicPr>
          <p:cNvPr id="9" name="Picture 8">
            <a:extLst>
              <a:ext uri="{FF2B5EF4-FFF2-40B4-BE49-F238E27FC236}">
                <a16:creationId xmlns="" xmlns:a16="http://schemas.microsoft.com/office/drawing/2014/main" id="{81E8B5DD-7105-7448-D4CF-33990DAFB732}"/>
              </a:ext>
            </a:extLst>
          </p:cNvPr>
          <p:cNvPicPr>
            <a:picLocks noChangeAspect="1"/>
          </p:cNvPicPr>
          <p:nvPr/>
        </p:nvPicPr>
        <p:blipFill>
          <a:blip r:embed="rId3"/>
          <a:stretch>
            <a:fillRect/>
          </a:stretch>
        </p:blipFill>
        <p:spPr>
          <a:xfrm>
            <a:off x="2389199" y="1104509"/>
            <a:ext cx="1301115" cy="1463040"/>
          </a:xfrm>
          <a:prstGeom prst="rect">
            <a:avLst/>
          </a:prstGeom>
        </p:spPr>
      </p:pic>
      <p:pic>
        <p:nvPicPr>
          <p:cNvPr id="10" name="Picture 9">
            <a:extLst>
              <a:ext uri="{FF2B5EF4-FFF2-40B4-BE49-F238E27FC236}">
                <a16:creationId xmlns="" xmlns:a16="http://schemas.microsoft.com/office/drawing/2014/main" id="{0CEB82AD-D166-9E18-BE64-82C414623C0C}"/>
              </a:ext>
            </a:extLst>
          </p:cNvPr>
          <p:cNvPicPr>
            <a:picLocks noChangeAspect="1"/>
          </p:cNvPicPr>
          <p:nvPr/>
        </p:nvPicPr>
        <p:blipFill>
          <a:blip r:embed="rId4"/>
          <a:stretch>
            <a:fillRect/>
          </a:stretch>
        </p:blipFill>
        <p:spPr>
          <a:xfrm>
            <a:off x="3772232" y="1083614"/>
            <a:ext cx="1201420" cy="1463040"/>
          </a:xfrm>
          <a:prstGeom prst="rect">
            <a:avLst/>
          </a:prstGeom>
        </p:spPr>
      </p:pic>
      <p:sp>
        <p:nvSpPr>
          <p:cNvPr id="11" name="TextBox 10">
            <a:extLst>
              <a:ext uri="{FF2B5EF4-FFF2-40B4-BE49-F238E27FC236}">
                <a16:creationId xmlns="" xmlns:a16="http://schemas.microsoft.com/office/drawing/2014/main" id="{A748B279-CFE7-564F-A732-6607EDF6E935}"/>
              </a:ext>
            </a:extLst>
          </p:cNvPr>
          <p:cNvSpPr txBox="1"/>
          <p:nvPr/>
        </p:nvSpPr>
        <p:spPr>
          <a:xfrm>
            <a:off x="255856" y="1639615"/>
            <a:ext cx="776839" cy="369332"/>
          </a:xfrm>
          <a:prstGeom prst="rect">
            <a:avLst/>
          </a:prstGeom>
          <a:noFill/>
        </p:spPr>
        <p:txBody>
          <a:bodyPr wrap="square" rtlCol="0">
            <a:spAutoFit/>
          </a:bodyPr>
          <a:lstStyle/>
          <a:p>
            <a:r>
              <a:rPr lang="en-US" dirty="0">
                <a:solidFill>
                  <a:schemeClr val="accent1"/>
                </a:solidFill>
              </a:rPr>
              <a:t>Die I</a:t>
            </a:r>
          </a:p>
        </p:txBody>
      </p:sp>
      <p:sp>
        <p:nvSpPr>
          <p:cNvPr id="12" name="TextBox 11">
            <a:extLst>
              <a:ext uri="{FF2B5EF4-FFF2-40B4-BE49-F238E27FC236}">
                <a16:creationId xmlns="" xmlns:a16="http://schemas.microsoft.com/office/drawing/2014/main" id="{1B44E1EF-3683-5582-BEEF-70DCD6A54C00}"/>
              </a:ext>
            </a:extLst>
          </p:cNvPr>
          <p:cNvSpPr txBox="1"/>
          <p:nvPr/>
        </p:nvSpPr>
        <p:spPr>
          <a:xfrm>
            <a:off x="965530" y="2567549"/>
            <a:ext cx="1171575" cy="369332"/>
          </a:xfrm>
          <a:prstGeom prst="rect">
            <a:avLst/>
          </a:prstGeom>
          <a:noFill/>
        </p:spPr>
        <p:txBody>
          <a:bodyPr wrap="square" rtlCol="0">
            <a:spAutoFit/>
          </a:bodyPr>
          <a:lstStyle/>
          <a:p>
            <a:pPr algn="ctr"/>
            <a:r>
              <a:rPr lang="en-US" dirty="0"/>
              <a:t>Light Blue</a:t>
            </a:r>
          </a:p>
        </p:txBody>
      </p:sp>
      <p:sp>
        <p:nvSpPr>
          <p:cNvPr id="13" name="TextBox 12">
            <a:extLst>
              <a:ext uri="{FF2B5EF4-FFF2-40B4-BE49-F238E27FC236}">
                <a16:creationId xmlns="" xmlns:a16="http://schemas.microsoft.com/office/drawing/2014/main" id="{2EFE00FB-BA7D-245C-4B64-2545071C36B5}"/>
              </a:ext>
            </a:extLst>
          </p:cNvPr>
          <p:cNvSpPr txBox="1"/>
          <p:nvPr/>
        </p:nvSpPr>
        <p:spPr>
          <a:xfrm>
            <a:off x="2468256" y="2567549"/>
            <a:ext cx="1143000" cy="369332"/>
          </a:xfrm>
          <a:prstGeom prst="rect">
            <a:avLst/>
          </a:prstGeom>
          <a:noFill/>
        </p:spPr>
        <p:txBody>
          <a:bodyPr wrap="square" rtlCol="0">
            <a:spAutoFit/>
          </a:bodyPr>
          <a:lstStyle/>
          <a:p>
            <a:r>
              <a:rPr lang="en-US" dirty="0"/>
              <a:t>Dark Blue</a:t>
            </a:r>
          </a:p>
        </p:txBody>
      </p:sp>
      <p:sp>
        <p:nvSpPr>
          <p:cNvPr id="14" name="TextBox 13">
            <a:extLst>
              <a:ext uri="{FF2B5EF4-FFF2-40B4-BE49-F238E27FC236}">
                <a16:creationId xmlns="" xmlns:a16="http://schemas.microsoft.com/office/drawing/2014/main" id="{B04982BE-63AE-011C-7DD6-0C70E58A05F6}"/>
              </a:ext>
            </a:extLst>
          </p:cNvPr>
          <p:cNvSpPr txBox="1"/>
          <p:nvPr/>
        </p:nvSpPr>
        <p:spPr>
          <a:xfrm>
            <a:off x="3920500" y="2567549"/>
            <a:ext cx="800100" cy="369332"/>
          </a:xfrm>
          <a:prstGeom prst="rect">
            <a:avLst/>
          </a:prstGeom>
          <a:noFill/>
          <a:ln w="28575">
            <a:solidFill>
              <a:schemeClr val="accent1"/>
            </a:solidFill>
          </a:ln>
        </p:spPr>
        <p:txBody>
          <a:bodyPr wrap="square" rtlCol="0">
            <a:spAutoFit/>
          </a:bodyPr>
          <a:lstStyle/>
          <a:p>
            <a:pPr algn="ctr"/>
            <a:r>
              <a:rPr lang="en-US" dirty="0"/>
              <a:t>Indigo</a:t>
            </a:r>
          </a:p>
        </p:txBody>
      </p:sp>
      <p:pic>
        <p:nvPicPr>
          <p:cNvPr id="15" name="Picture 14">
            <a:extLst>
              <a:ext uri="{FF2B5EF4-FFF2-40B4-BE49-F238E27FC236}">
                <a16:creationId xmlns="" xmlns:a16="http://schemas.microsoft.com/office/drawing/2014/main" id="{1572CC1A-0617-31F0-0C69-5727A1434415}"/>
              </a:ext>
            </a:extLst>
          </p:cNvPr>
          <p:cNvPicPr>
            <a:picLocks noChangeAspect="1"/>
          </p:cNvPicPr>
          <p:nvPr/>
        </p:nvPicPr>
        <p:blipFill>
          <a:blip r:embed="rId5"/>
          <a:stretch>
            <a:fillRect/>
          </a:stretch>
        </p:blipFill>
        <p:spPr>
          <a:xfrm>
            <a:off x="1742166" y="3114635"/>
            <a:ext cx="1188720" cy="1353820"/>
          </a:xfrm>
          <a:prstGeom prst="rect">
            <a:avLst/>
          </a:prstGeom>
        </p:spPr>
      </p:pic>
      <p:pic>
        <p:nvPicPr>
          <p:cNvPr id="16" name="Picture 15">
            <a:extLst>
              <a:ext uri="{FF2B5EF4-FFF2-40B4-BE49-F238E27FC236}">
                <a16:creationId xmlns="" xmlns:a16="http://schemas.microsoft.com/office/drawing/2014/main" id="{B6319135-40B9-337B-1737-3B6AFB6A87A4}"/>
              </a:ext>
            </a:extLst>
          </p:cNvPr>
          <p:cNvPicPr>
            <a:picLocks noChangeAspect="1"/>
          </p:cNvPicPr>
          <p:nvPr/>
        </p:nvPicPr>
        <p:blipFill>
          <a:blip r:embed="rId6"/>
          <a:stretch>
            <a:fillRect/>
          </a:stretch>
        </p:blipFill>
        <p:spPr>
          <a:xfrm>
            <a:off x="3140121" y="3114634"/>
            <a:ext cx="1264222" cy="1371600"/>
          </a:xfrm>
          <a:prstGeom prst="rect">
            <a:avLst/>
          </a:prstGeom>
        </p:spPr>
      </p:pic>
      <p:sp>
        <p:nvSpPr>
          <p:cNvPr id="17" name="TextBox 16">
            <a:extLst>
              <a:ext uri="{FF2B5EF4-FFF2-40B4-BE49-F238E27FC236}">
                <a16:creationId xmlns="" xmlns:a16="http://schemas.microsoft.com/office/drawing/2014/main" id="{5FF8BFF5-7C6B-7121-7CA4-E141F4B99BCF}"/>
              </a:ext>
            </a:extLst>
          </p:cNvPr>
          <p:cNvSpPr txBox="1"/>
          <p:nvPr/>
        </p:nvSpPr>
        <p:spPr>
          <a:xfrm>
            <a:off x="255856" y="3586916"/>
            <a:ext cx="776839" cy="369332"/>
          </a:xfrm>
          <a:prstGeom prst="rect">
            <a:avLst/>
          </a:prstGeom>
          <a:noFill/>
        </p:spPr>
        <p:txBody>
          <a:bodyPr wrap="square" rtlCol="0">
            <a:spAutoFit/>
          </a:bodyPr>
          <a:lstStyle/>
          <a:p>
            <a:r>
              <a:rPr lang="en-US" dirty="0">
                <a:solidFill>
                  <a:schemeClr val="accent2"/>
                </a:solidFill>
              </a:rPr>
              <a:t>Die II</a:t>
            </a:r>
          </a:p>
        </p:txBody>
      </p:sp>
      <p:sp>
        <p:nvSpPr>
          <p:cNvPr id="18" name="TextBox 17">
            <a:extLst>
              <a:ext uri="{FF2B5EF4-FFF2-40B4-BE49-F238E27FC236}">
                <a16:creationId xmlns="" xmlns:a16="http://schemas.microsoft.com/office/drawing/2014/main" id="{0F816AFA-6660-6D84-4A21-4A367A25B3BB}"/>
              </a:ext>
            </a:extLst>
          </p:cNvPr>
          <p:cNvSpPr txBox="1"/>
          <p:nvPr/>
        </p:nvSpPr>
        <p:spPr>
          <a:xfrm>
            <a:off x="1718076" y="4465556"/>
            <a:ext cx="1171575" cy="369332"/>
          </a:xfrm>
          <a:prstGeom prst="rect">
            <a:avLst/>
          </a:prstGeom>
          <a:noFill/>
        </p:spPr>
        <p:txBody>
          <a:bodyPr wrap="square" rtlCol="0">
            <a:spAutoFit/>
          </a:bodyPr>
          <a:lstStyle/>
          <a:p>
            <a:pPr algn="ctr"/>
            <a:r>
              <a:rPr lang="en-US" dirty="0"/>
              <a:t>Blue</a:t>
            </a:r>
          </a:p>
        </p:txBody>
      </p:sp>
      <p:sp>
        <p:nvSpPr>
          <p:cNvPr id="19" name="TextBox 18">
            <a:extLst>
              <a:ext uri="{FF2B5EF4-FFF2-40B4-BE49-F238E27FC236}">
                <a16:creationId xmlns="" xmlns:a16="http://schemas.microsoft.com/office/drawing/2014/main" id="{87EB652E-1A86-FDB3-1E36-C7CF9C7ED3AD}"/>
              </a:ext>
            </a:extLst>
          </p:cNvPr>
          <p:cNvSpPr txBox="1"/>
          <p:nvPr/>
        </p:nvSpPr>
        <p:spPr>
          <a:xfrm>
            <a:off x="3282879" y="4465556"/>
            <a:ext cx="800100" cy="369332"/>
          </a:xfrm>
          <a:prstGeom prst="rect">
            <a:avLst/>
          </a:prstGeom>
          <a:noFill/>
          <a:ln w="28575">
            <a:solidFill>
              <a:schemeClr val="accent2"/>
            </a:solidFill>
          </a:ln>
        </p:spPr>
        <p:txBody>
          <a:bodyPr wrap="square" rtlCol="0">
            <a:spAutoFit/>
          </a:bodyPr>
          <a:lstStyle/>
          <a:p>
            <a:pPr algn="ctr"/>
            <a:r>
              <a:rPr lang="en-US" dirty="0"/>
              <a:t>Indigo</a:t>
            </a:r>
          </a:p>
        </p:txBody>
      </p:sp>
      <p:pic>
        <p:nvPicPr>
          <p:cNvPr id="2" name="Picture 1">
            <a:extLst>
              <a:ext uri="{FF2B5EF4-FFF2-40B4-BE49-F238E27FC236}">
                <a16:creationId xmlns="" xmlns:a16="http://schemas.microsoft.com/office/drawing/2014/main" id="{631AD8CA-0496-88E8-3558-15F274DA7A55}"/>
              </a:ext>
            </a:extLst>
          </p:cNvPr>
          <p:cNvPicPr>
            <a:picLocks noChangeAspect="1"/>
          </p:cNvPicPr>
          <p:nvPr/>
        </p:nvPicPr>
        <p:blipFill>
          <a:blip r:embed="rId7"/>
          <a:stretch>
            <a:fillRect/>
          </a:stretch>
        </p:blipFill>
        <p:spPr>
          <a:xfrm>
            <a:off x="965530" y="4819801"/>
            <a:ext cx="1113858" cy="1280160"/>
          </a:xfrm>
          <a:prstGeom prst="rect">
            <a:avLst/>
          </a:prstGeom>
        </p:spPr>
      </p:pic>
      <p:sp>
        <p:nvSpPr>
          <p:cNvPr id="3" name="TextBox 2">
            <a:extLst>
              <a:ext uri="{FF2B5EF4-FFF2-40B4-BE49-F238E27FC236}">
                <a16:creationId xmlns="" xmlns:a16="http://schemas.microsoft.com/office/drawing/2014/main" id="{A1B04EC8-C3B1-9508-7455-264BFD9AFD70}"/>
              </a:ext>
            </a:extLst>
          </p:cNvPr>
          <p:cNvSpPr txBox="1"/>
          <p:nvPr/>
        </p:nvSpPr>
        <p:spPr>
          <a:xfrm>
            <a:off x="255856" y="5164885"/>
            <a:ext cx="969328" cy="369332"/>
          </a:xfrm>
          <a:prstGeom prst="rect">
            <a:avLst/>
          </a:prstGeom>
          <a:noFill/>
        </p:spPr>
        <p:txBody>
          <a:bodyPr wrap="square" rtlCol="0">
            <a:spAutoFit/>
          </a:bodyPr>
          <a:lstStyle/>
          <a:p>
            <a:r>
              <a:rPr lang="en-US" dirty="0">
                <a:solidFill>
                  <a:schemeClr val="accent4"/>
                </a:solidFill>
              </a:rPr>
              <a:t>Die III</a:t>
            </a:r>
          </a:p>
        </p:txBody>
      </p:sp>
      <p:sp>
        <p:nvSpPr>
          <p:cNvPr id="4" name="TextBox 3">
            <a:extLst>
              <a:ext uri="{FF2B5EF4-FFF2-40B4-BE49-F238E27FC236}">
                <a16:creationId xmlns="" xmlns:a16="http://schemas.microsoft.com/office/drawing/2014/main" id="{BBA52461-02FA-62E1-B052-22D1AFC6AA8F}"/>
              </a:ext>
            </a:extLst>
          </p:cNvPr>
          <p:cNvSpPr txBox="1"/>
          <p:nvPr/>
        </p:nvSpPr>
        <p:spPr>
          <a:xfrm>
            <a:off x="896028" y="6099961"/>
            <a:ext cx="1171575" cy="369332"/>
          </a:xfrm>
          <a:prstGeom prst="rect">
            <a:avLst/>
          </a:prstGeom>
          <a:noFill/>
        </p:spPr>
        <p:txBody>
          <a:bodyPr wrap="square" rtlCol="0">
            <a:spAutoFit/>
          </a:bodyPr>
          <a:lstStyle/>
          <a:p>
            <a:pPr algn="ctr"/>
            <a:r>
              <a:rPr lang="en-US" dirty="0"/>
              <a:t>Pale Blue</a:t>
            </a:r>
          </a:p>
        </p:txBody>
      </p:sp>
      <p:sp>
        <p:nvSpPr>
          <p:cNvPr id="6" name="TextBox 5">
            <a:extLst>
              <a:ext uri="{FF2B5EF4-FFF2-40B4-BE49-F238E27FC236}">
                <a16:creationId xmlns="" xmlns:a16="http://schemas.microsoft.com/office/drawing/2014/main" id="{3A9F0EE3-5CD9-6510-BBD0-EE747C0E9D16}"/>
              </a:ext>
            </a:extLst>
          </p:cNvPr>
          <p:cNvSpPr txBox="1"/>
          <p:nvPr/>
        </p:nvSpPr>
        <p:spPr>
          <a:xfrm>
            <a:off x="1858649" y="6099961"/>
            <a:ext cx="1171575" cy="369332"/>
          </a:xfrm>
          <a:prstGeom prst="rect">
            <a:avLst/>
          </a:prstGeom>
          <a:noFill/>
        </p:spPr>
        <p:txBody>
          <a:bodyPr wrap="square" rtlCol="0">
            <a:spAutoFit/>
          </a:bodyPr>
          <a:lstStyle/>
          <a:p>
            <a:pPr algn="ctr"/>
            <a:r>
              <a:rPr lang="en-US" dirty="0"/>
              <a:t>Blue</a:t>
            </a:r>
          </a:p>
        </p:txBody>
      </p:sp>
      <p:sp>
        <p:nvSpPr>
          <p:cNvPr id="20" name="TextBox 19">
            <a:extLst>
              <a:ext uri="{FF2B5EF4-FFF2-40B4-BE49-F238E27FC236}">
                <a16:creationId xmlns="" xmlns:a16="http://schemas.microsoft.com/office/drawing/2014/main" id="{474FFBBE-92CF-5DDD-6D1E-EBC9AD296069}"/>
              </a:ext>
            </a:extLst>
          </p:cNvPr>
          <p:cNvSpPr txBox="1"/>
          <p:nvPr/>
        </p:nvSpPr>
        <p:spPr>
          <a:xfrm>
            <a:off x="2686052" y="6099961"/>
            <a:ext cx="1590617" cy="369332"/>
          </a:xfrm>
          <a:prstGeom prst="rect">
            <a:avLst/>
          </a:prstGeom>
          <a:noFill/>
          <a:ln w="28575">
            <a:solidFill>
              <a:schemeClr val="accent4"/>
            </a:solidFill>
          </a:ln>
        </p:spPr>
        <p:txBody>
          <a:bodyPr wrap="square" rtlCol="0">
            <a:spAutoFit/>
          </a:bodyPr>
          <a:lstStyle/>
          <a:p>
            <a:pPr algn="ctr"/>
            <a:r>
              <a:rPr lang="en-US" dirty="0"/>
              <a:t>Greenish Blue</a:t>
            </a:r>
          </a:p>
        </p:txBody>
      </p:sp>
      <p:sp>
        <p:nvSpPr>
          <p:cNvPr id="21" name="TextBox 20">
            <a:extLst>
              <a:ext uri="{FF2B5EF4-FFF2-40B4-BE49-F238E27FC236}">
                <a16:creationId xmlns="" xmlns:a16="http://schemas.microsoft.com/office/drawing/2014/main" id="{AF54A603-63E8-1E92-1F7D-F0403999F766}"/>
              </a:ext>
            </a:extLst>
          </p:cNvPr>
          <p:cNvSpPr txBox="1"/>
          <p:nvPr/>
        </p:nvSpPr>
        <p:spPr>
          <a:xfrm>
            <a:off x="4269046" y="6092988"/>
            <a:ext cx="1143000" cy="369332"/>
          </a:xfrm>
          <a:prstGeom prst="rect">
            <a:avLst/>
          </a:prstGeom>
          <a:noFill/>
        </p:spPr>
        <p:txBody>
          <a:bodyPr wrap="square" rtlCol="0">
            <a:spAutoFit/>
          </a:bodyPr>
          <a:lstStyle/>
          <a:p>
            <a:r>
              <a:rPr lang="en-US" dirty="0"/>
              <a:t>Deep Blue</a:t>
            </a:r>
          </a:p>
        </p:txBody>
      </p:sp>
      <p:pic>
        <p:nvPicPr>
          <p:cNvPr id="23" name="Picture 22">
            <a:extLst>
              <a:ext uri="{FF2B5EF4-FFF2-40B4-BE49-F238E27FC236}">
                <a16:creationId xmlns="" xmlns:a16="http://schemas.microsoft.com/office/drawing/2014/main" id="{B01B1955-3BB2-5F1A-79C8-BCD8ACC36E94}"/>
              </a:ext>
            </a:extLst>
          </p:cNvPr>
          <p:cNvPicPr>
            <a:picLocks noChangeAspect="1"/>
          </p:cNvPicPr>
          <p:nvPr/>
        </p:nvPicPr>
        <p:blipFill>
          <a:blip r:embed="rId8"/>
          <a:stretch>
            <a:fillRect/>
          </a:stretch>
        </p:blipFill>
        <p:spPr>
          <a:xfrm>
            <a:off x="6898454" y="3586916"/>
            <a:ext cx="3271889" cy="2743200"/>
          </a:xfrm>
          <a:prstGeom prst="rect">
            <a:avLst/>
          </a:prstGeom>
        </p:spPr>
      </p:pic>
      <p:sp>
        <p:nvSpPr>
          <p:cNvPr id="24" name="TextBox 23">
            <a:extLst>
              <a:ext uri="{FF2B5EF4-FFF2-40B4-BE49-F238E27FC236}">
                <a16:creationId xmlns="" xmlns:a16="http://schemas.microsoft.com/office/drawing/2014/main" id="{50C723D3-736B-A9E6-5CFF-11A8D97D56E9}"/>
              </a:ext>
            </a:extLst>
          </p:cNvPr>
          <p:cNvSpPr txBox="1"/>
          <p:nvPr/>
        </p:nvSpPr>
        <p:spPr>
          <a:xfrm>
            <a:off x="5465791" y="3217584"/>
            <a:ext cx="6137216" cy="369332"/>
          </a:xfrm>
          <a:prstGeom prst="rect">
            <a:avLst/>
          </a:prstGeom>
          <a:noFill/>
        </p:spPr>
        <p:txBody>
          <a:bodyPr wrap="square" rtlCol="0">
            <a:spAutoFit/>
          </a:bodyPr>
          <a:lstStyle/>
          <a:p>
            <a:r>
              <a:rPr lang="en-US" dirty="0"/>
              <a:t>Design engraved on a copper plate by Indian artist Numerodeen</a:t>
            </a:r>
          </a:p>
        </p:txBody>
      </p:sp>
    </p:spTree>
    <p:extLst>
      <p:ext uri="{BB962C8B-B14F-4D97-AF65-F5344CB8AC3E}">
        <p14:creationId xmlns:p14="http://schemas.microsoft.com/office/powerpoint/2010/main" val="255432530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B403533-8881-9240-D8D9-8648DD54A676}"/>
              </a:ext>
            </a:extLst>
          </p:cNvPr>
          <p:cNvSpPr>
            <a:spLocks noGrp="1"/>
          </p:cNvSpPr>
          <p:nvPr>
            <p:ph type="title"/>
          </p:nvPr>
        </p:nvSpPr>
        <p:spPr>
          <a:xfrm>
            <a:off x="508000" y="230189"/>
            <a:ext cx="11176000" cy="498598"/>
          </a:xfrm>
        </p:spPr>
        <p:txBody>
          <a:bodyPr/>
          <a:lstStyle/>
          <a:p>
            <a:r>
              <a:rPr lang="en-US" sz="3600" dirty="0"/>
              <a:t>The One Anna Red</a:t>
            </a:r>
          </a:p>
        </p:txBody>
      </p:sp>
      <p:pic>
        <p:nvPicPr>
          <p:cNvPr id="7" name="Picture 6">
            <a:extLst>
              <a:ext uri="{FF2B5EF4-FFF2-40B4-BE49-F238E27FC236}">
                <a16:creationId xmlns="" xmlns:a16="http://schemas.microsoft.com/office/drawing/2014/main" id="{88B03EE5-D5E6-CC3B-CDFC-384F22967413}"/>
              </a:ext>
            </a:extLst>
          </p:cNvPr>
          <p:cNvPicPr>
            <a:picLocks noChangeAspect="1"/>
          </p:cNvPicPr>
          <p:nvPr/>
        </p:nvPicPr>
        <p:blipFill>
          <a:blip r:embed="rId2"/>
          <a:stretch>
            <a:fillRect/>
          </a:stretch>
        </p:blipFill>
        <p:spPr>
          <a:xfrm>
            <a:off x="1423034" y="802355"/>
            <a:ext cx="1358265" cy="1554480"/>
          </a:xfrm>
          <a:prstGeom prst="rect">
            <a:avLst/>
          </a:prstGeom>
        </p:spPr>
      </p:pic>
      <p:pic>
        <p:nvPicPr>
          <p:cNvPr id="8" name="Picture 7">
            <a:extLst>
              <a:ext uri="{FF2B5EF4-FFF2-40B4-BE49-F238E27FC236}">
                <a16:creationId xmlns="" xmlns:a16="http://schemas.microsoft.com/office/drawing/2014/main" id="{F2727F8F-39D6-5A3E-BA8B-70659FF7BE6A}"/>
              </a:ext>
            </a:extLst>
          </p:cNvPr>
          <p:cNvPicPr>
            <a:picLocks noChangeAspect="1"/>
          </p:cNvPicPr>
          <p:nvPr/>
        </p:nvPicPr>
        <p:blipFill>
          <a:blip r:embed="rId3"/>
          <a:stretch>
            <a:fillRect/>
          </a:stretch>
        </p:blipFill>
        <p:spPr>
          <a:xfrm>
            <a:off x="3128775" y="2651892"/>
            <a:ext cx="1413510" cy="1554480"/>
          </a:xfrm>
          <a:prstGeom prst="rect">
            <a:avLst/>
          </a:prstGeom>
        </p:spPr>
      </p:pic>
      <p:pic>
        <p:nvPicPr>
          <p:cNvPr id="9" name="Picture 8">
            <a:extLst>
              <a:ext uri="{FF2B5EF4-FFF2-40B4-BE49-F238E27FC236}">
                <a16:creationId xmlns="" xmlns:a16="http://schemas.microsoft.com/office/drawing/2014/main" id="{2794A265-8890-A3F4-2DE0-888BBB3CF4CD}"/>
              </a:ext>
            </a:extLst>
          </p:cNvPr>
          <p:cNvPicPr>
            <a:picLocks noChangeAspect="1"/>
          </p:cNvPicPr>
          <p:nvPr/>
        </p:nvPicPr>
        <p:blipFill>
          <a:blip r:embed="rId4"/>
          <a:stretch>
            <a:fillRect/>
          </a:stretch>
        </p:blipFill>
        <p:spPr>
          <a:xfrm>
            <a:off x="1423034" y="4547823"/>
            <a:ext cx="1371600" cy="1724660"/>
          </a:xfrm>
          <a:prstGeom prst="rect">
            <a:avLst/>
          </a:prstGeom>
        </p:spPr>
      </p:pic>
      <p:sp>
        <p:nvSpPr>
          <p:cNvPr id="10" name="TextBox 9">
            <a:extLst>
              <a:ext uri="{FF2B5EF4-FFF2-40B4-BE49-F238E27FC236}">
                <a16:creationId xmlns="" xmlns:a16="http://schemas.microsoft.com/office/drawing/2014/main" id="{548D93EC-30CF-26A0-A295-4987435E600F}"/>
              </a:ext>
            </a:extLst>
          </p:cNvPr>
          <p:cNvSpPr txBox="1"/>
          <p:nvPr/>
        </p:nvSpPr>
        <p:spPr>
          <a:xfrm>
            <a:off x="249188" y="1433165"/>
            <a:ext cx="776839" cy="369332"/>
          </a:xfrm>
          <a:prstGeom prst="rect">
            <a:avLst/>
          </a:prstGeom>
          <a:noFill/>
        </p:spPr>
        <p:txBody>
          <a:bodyPr wrap="square" rtlCol="0">
            <a:spAutoFit/>
          </a:bodyPr>
          <a:lstStyle/>
          <a:p>
            <a:r>
              <a:rPr lang="en-US" dirty="0">
                <a:solidFill>
                  <a:schemeClr val="accent1"/>
                </a:solidFill>
              </a:rPr>
              <a:t>Die I</a:t>
            </a:r>
          </a:p>
        </p:txBody>
      </p:sp>
      <p:sp>
        <p:nvSpPr>
          <p:cNvPr id="11" name="TextBox 10">
            <a:extLst>
              <a:ext uri="{FF2B5EF4-FFF2-40B4-BE49-F238E27FC236}">
                <a16:creationId xmlns="" xmlns:a16="http://schemas.microsoft.com/office/drawing/2014/main" id="{CD4C6EBB-224B-4EEA-3800-DEC76DCA0489}"/>
              </a:ext>
            </a:extLst>
          </p:cNvPr>
          <p:cNvSpPr txBox="1"/>
          <p:nvPr/>
        </p:nvSpPr>
        <p:spPr>
          <a:xfrm>
            <a:off x="173098" y="3094332"/>
            <a:ext cx="776839" cy="369332"/>
          </a:xfrm>
          <a:prstGeom prst="rect">
            <a:avLst/>
          </a:prstGeom>
          <a:noFill/>
        </p:spPr>
        <p:txBody>
          <a:bodyPr wrap="square" rtlCol="0">
            <a:spAutoFit/>
          </a:bodyPr>
          <a:lstStyle/>
          <a:p>
            <a:r>
              <a:rPr lang="en-US" dirty="0">
                <a:solidFill>
                  <a:schemeClr val="accent2"/>
                </a:solidFill>
              </a:rPr>
              <a:t>Die II</a:t>
            </a:r>
          </a:p>
        </p:txBody>
      </p:sp>
      <p:sp>
        <p:nvSpPr>
          <p:cNvPr id="12" name="TextBox 11">
            <a:extLst>
              <a:ext uri="{FF2B5EF4-FFF2-40B4-BE49-F238E27FC236}">
                <a16:creationId xmlns="" xmlns:a16="http://schemas.microsoft.com/office/drawing/2014/main" id="{71A7B92D-077F-1D10-92D4-53A2ED896DCE}"/>
              </a:ext>
            </a:extLst>
          </p:cNvPr>
          <p:cNvSpPr txBox="1"/>
          <p:nvPr/>
        </p:nvSpPr>
        <p:spPr>
          <a:xfrm>
            <a:off x="194053" y="5115707"/>
            <a:ext cx="969328" cy="369332"/>
          </a:xfrm>
          <a:prstGeom prst="rect">
            <a:avLst/>
          </a:prstGeom>
          <a:noFill/>
        </p:spPr>
        <p:txBody>
          <a:bodyPr wrap="square" rtlCol="0">
            <a:spAutoFit/>
          </a:bodyPr>
          <a:lstStyle/>
          <a:p>
            <a:r>
              <a:rPr lang="en-US" dirty="0">
                <a:solidFill>
                  <a:schemeClr val="accent4"/>
                </a:solidFill>
              </a:rPr>
              <a:t>Die III</a:t>
            </a:r>
          </a:p>
        </p:txBody>
      </p:sp>
      <p:sp>
        <p:nvSpPr>
          <p:cNvPr id="13" name="TextBox 12">
            <a:extLst>
              <a:ext uri="{FF2B5EF4-FFF2-40B4-BE49-F238E27FC236}">
                <a16:creationId xmlns="" xmlns:a16="http://schemas.microsoft.com/office/drawing/2014/main" id="{3ACA9701-60D7-5AE1-7CC8-074BF53461F7}"/>
              </a:ext>
            </a:extLst>
          </p:cNvPr>
          <p:cNvSpPr txBox="1"/>
          <p:nvPr/>
        </p:nvSpPr>
        <p:spPr>
          <a:xfrm>
            <a:off x="1498915" y="2326550"/>
            <a:ext cx="1206501" cy="369332"/>
          </a:xfrm>
          <a:prstGeom prst="rect">
            <a:avLst/>
          </a:prstGeom>
          <a:noFill/>
          <a:ln w="28575">
            <a:solidFill>
              <a:schemeClr val="accent1"/>
            </a:solidFill>
          </a:ln>
        </p:spPr>
        <p:txBody>
          <a:bodyPr wrap="square" rtlCol="0">
            <a:spAutoFit/>
          </a:bodyPr>
          <a:lstStyle/>
          <a:p>
            <a:pPr algn="ctr"/>
            <a:r>
              <a:rPr lang="en-US" dirty="0"/>
              <a:t>Deep Red</a:t>
            </a:r>
          </a:p>
        </p:txBody>
      </p:sp>
      <p:sp>
        <p:nvSpPr>
          <p:cNvPr id="17" name="TextBox 16">
            <a:extLst>
              <a:ext uri="{FF2B5EF4-FFF2-40B4-BE49-F238E27FC236}">
                <a16:creationId xmlns="" xmlns:a16="http://schemas.microsoft.com/office/drawing/2014/main" id="{2695063B-6F1E-7AC3-66A7-FEADF8CB068A}"/>
              </a:ext>
            </a:extLst>
          </p:cNvPr>
          <p:cNvSpPr txBox="1"/>
          <p:nvPr/>
        </p:nvSpPr>
        <p:spPr>
          <a:xfrm>
            <a:off x="3140841" y="2282560"/>
            <a:ext cx="1206501" cy="369332"/>
          </a:xfrm>
          <a:prstGeom prst="rect">
            <a:avLst/>
          </a:prstGeom>
          <a:noFill/>
        </p:spPr>
        <p:txBody>
          <a:bodyPr wrap="square" rtlCol="0">
            <a:spAutoFit/>
          </a:bodyPr>
          <a:lstStyle/>
          <a:p>
            <a:pPr algn="ctr"/>
            <a:r>
              <a:rPr lang="en-US" dirty="0"/>
              <a:t> Red</a:t>
            </a:r>
          </a:p>
        </p:txBody>
      </p:sp>
      <p:sp>
        <p:nvSpPr>
          <p:cNvPr id="18" name="TextBox 17">
            <a:extLst>
              <a:ext uri="{FF2B5EF4-FFF2-40B4-BE49-F238E27FC236}">
                <a16:creationId xmlns="" xmlns:a16="http://schemas.microsoft.com/office/drawing/2014/main" id="{224EB7B8-8A25-5F28-AA9E-41666E78AF9E}"/>
              </a:ext>
            </a:extLst>
          </p:cNvPr>
          <p:cNvSpPr txBox="1"/>
          <p:nvPr/>
        </p:nvSpPr>
        <p:spPr>
          <a:xfrm>
            <a:off x="1423033" y="4096672"/>
            <a:ext cx="1206501" cy="369332"/>
          </a:xfrm>
          <a:prstGeom prst="rect">
            <a:avLst/>
          </a:prstGeom>
          <a:noFill/>
          <a:ln w="28575">
            <a:solidFill>
              <a:schemeClr val="accent2"/>
            </a:solidFill>
          </a:ln>
        </p:spPr>
        <p:txBody>
          <a:bodyPr wrap="square" rtlCol="0">
            <a:spAutoFit/>
          </a:bodyPr>
          <a:lstStyle/>
          <a:p>
            <a:pPr algn="ctr"/>
            <a:r>
              <a:rPr lang="en-US" dirty="0"/>
              <a:t>Deep Red</a:t>
            </a:r>
          </a:p>
        </p:txBody>
      </p:sp>
      <p:sp>
        <p:nvSpPr>
          <p:cNvPr id="19" name="TextBox 18">
            <a:extLst>
              <a:ext uri="{FF2B5EF4-FFF2-40B4-BE49-F238E27FC236}">
                <a16:creationId xmlns="" xmlns:a16="http://schemas.microsoft.com/office/drawing/2014/main" id="{E69A0611-8611-1AEF-EFEC-F1EF71E9E6AC}"/>
              </a:ext>
            </a:extLst>
          </p:cNvPr>
          <p:cNvSpPr txBox="1"/>
          <p:nvPr/>
        </p:nvSpPr>
        <p:spPr>
          <a:xfrm>
            <a:off x="3232279" y="4099211"/>
            <a:ext cx="1206501" cy="369332"/>
          </a:xfrm>
          <a:prstGeom prst="rect">
            <a:avLst/>
          </a:prstGeom>
          <a:noFill/>
        </p:spPr>
        <p:txBody>
          <a:bodyPr wrap="square" rtlCol="0">
            <a:spAutoFit/>
          </a:bodyPr>
          <a:lstStyle/>
          <a:p>
            <a:pPr algn="ctr"/>
            <a:r>
              <a:rPr lang="en-US" dirty="0"/>
              <a:t>Dull Red</a:t>
            </a:r>
          </a:p>
        </p:txBody>
      </p:sp>
      <p:sp>
        <p:nvSpPr>
          <p:cNvPr id="20" name="TextBox 19">
            <a:extLst>
              <a:ext uri="{FF2B5EF4-FFF2-40B4-BE49-F238E27FC236}">
                <a16:creationId xmlns="" xmlns:a16="http://schemas.microsoft.com/office/drawing/2014/main" id="{C330E8F0-3C1F-3A85-BC4C-CC9BDEBD30E8}"/>
              </a:ext>
            </a:extLst>
          </p:cNvPr>
          <p:cNvSpPr txBox="1"/>
          <p:nvPr/>
        </p:nvSpPr>
        <p:spPr>
          <a:xfrm>
            <a:off x="1415283" y="6165292"/>
            <a:ext cx="1206501" cy="369332"/>
          </a:xfrm>
          <a:prstGeom prst="rect">
            <a:avLst/>
          </a:prstGeom>
          <a:noFill/>
        </p:spPr>
        <p:txBody>
          <a:bodyPr wrap="square" rtlCol="0">
            <a:spAutoFit/>
          </a:bodyPr>
          <a:lstStyle/>
          <a:p>
            <a:pPr algn="ctr"/>
            <a:r>
              <a:rPr lang="en-US" dirty="0"/>
              <a:t> Red</a:t>
            </a:r>
          </a:p>
        </p:txBody>
      </p:sp>
      <p:sp>
        <p:nvSpPr>
          <p:cNvPr id="21" name="TextBox 20">
            <a:extLst>
              <a:ext uri="{FF2B5EF4-FFF2-40B4-BE49-F238E27FC236}">
                <a16:creationId xmlns="" xmlns:a16="http://schemas.microsoft.com/office/drawing/2014/main" id="{768C122B-00CD-B4EF-F963-0DD1B5FF5028}"/>
              </a:ext>
            </a:extLst>
          </p:cNvPr>
          <p:cNvSpPr txBox="1"/>
          <p:nvPr/>
        </p:nvSpPr>
        <p:spPr>
          <a:xfrm>
            <a:off x="3140841" y="6129477"/>
            <a:ext cx="1206501" cy="369332"/>
          </a:xfrm>
          <a:prstGeom prst="rect">
            <a:avLst/>
          </a:prstGeom>
          <a:noFill/>
          <a:ln w="28575">
            <a:solidFill>
              <a:schemeClr val="accent4"/>
            </a:solidFill>
          </a:ln>
        </p:spPr>
        <p:txBody>
          <a:bodyPr wrap="square" rtlCol="0">
            <a:spAutoFit/>
          </a:bodyPr>
          <a:lstStyle/>
          <a:p>
            <a:pPr algn="ctr"/>
            <a:r>
              <a:rPr lang="en-US" dirty="0"/>
              <a:t>Dull Red</a:t>
            </a:r>
          </a:p>
        </p:txBody>
      </p:sp>
      <p:graphicFrame>
        <p:nvGraphicFramePr>
          <p:cNvPr id="22" name="Content Placeholder 21">
            <a:extLst>
              <a:ext uri="{FF2B5EF4-FFF2-40B4-BE49-F238E27FC236}">
                <a16:creationId xmlns="" xmlns:a16="http://schemas.microsoft.com/office/drawing/2014/main" id="{470965C1-EE09-714A-6000-32FCB1B39A1E}"/>
              </a:ext>
            </a:extLst>
          </p:cNvPr>
          <p:cNvGraphicFramePr>
            <a:graphicFrameLocks/>
          </p:cNvGraphicFramePr>
          <p:nvPr>
            <p:extLst>
              <p:ext uri="{D42A27DB-BD31-4B8C-83A1-F6EECF244321}">
                <p14:modId xmlns:p14="http://schemas.microsoft.com/office/powerpoint/2010/main" val="510855025"/>
              </p:ext>
            </p:extLst>
          </p:nvPr>
        </p:nvGraphicFramePr>
        <p:xfrm>
          <a:off x="5689601" y="1411288"/>
          <a:ext cx="5689599" cy="1483360"/>
        </p:xfrm>
        <a:graphic>
          <a:graphicData uri="http://schemas.openxmlformats.org/drawingml/2006/table">
            <a:tbl>
              <a:tblPr firstRow="1" bandRow="1">
                <a:tableStyleId>{5C22544A-7EE6-4342-B048-85BDC9FD1C3A}</a:tableStyleId>
              </a:tblPr>
              <a:tblGrid>
                <a:gridCol w="1896533">
                  <a:extLst>
                    <a:ext uri="{9D8B030D-6E8A-4147-A177-3AD203B41FA5}">
                      <a16:colId xmlns="" xmlns:a16="http://schemas.microsoft.com/office/drawing/2014/main" val="256461549"/>
                    </a:ext>
                  </a:extLst>
                </a:gridCol>
                <a:gridCol w="1896533">
                  <a:extLst>
                    <a:ext uri="{9D8B030D-6E8A-4147-A177-3AD203B41FA5}">
                      <a16:colId xmlns="" xmlns:a16="http://schemas.microsoft.com/office/drawing/2014/main" val="2647999392"/>
                    </a:ext>
                  </a:extLst>
                </a:gridCol>
                <a:gridCol w="1896533">
                  <a:extLst>
                    <a:ext uri="{9D8B030D-6E8A-4147-A177-3AD203B41FA5}">
                      <a16:colId xmlns="" xmlns:a16="http://schemas.microsoft.com/office/drawing/2014/main" val="1623961899"/>
                    </a:ext>
                  </a:extLst>
                </a:gridCol>
              </a:tblGrid>
              <a:tr h="370840">
                <a:tc>
                  <a:txBody>
                    <a:bodyPr/>
                    <a:lstStyle/>
                    <a:p>
                      <a:r>
                        <a:rPr lang="en-US" dirty="0">
                          <a:solidFill>
                            <a:schemeClr val="tx1"/>
                          </a:solidFill>
                        </a:rPr>
                        <a:t>Die</a:t>
                      </a:r>
                    </a:p>
                  </a:txBody>
                  <a:tcPr>
                    <a:noFill/>
                  </a:tcPr>
                </a:tc>
                <a:tc>
                  <a:txBody>
                    <a:bodyPr/>
                    <a:lstStyle/>
                    <a:p>
                      <a:pPr algn="ctr"/>
                      <a:r>
                        <a:rPr lang="en-US" dirty="0">
                          <a:solidFill>
                            <a:schemeClr val="tx1"/>
                          </a:solidFill>
                        </a:rPr>
                        <a:t>Printing Date</a:t>
                      </a:r>
                    </a:p>
                  </a:txBody>
                  <a:tcPr>
                    <a:noFill/>
                  </a:tcPr>
                </a:tc>
                <a:tc>
                  <a:txBody>
                    <a:bodyPr/>
                    <a:lstStyle/>
                    <a:p>
                      <a:pPr algn="ctr"/>
                      <a:r>
                        <a:rPr lang="en-US" dirty="0">
                          <a:solidFill>
                            <a:schemeClr val="tx1"/>
                          </a:solidFill>
                        </a:rPr>
                        <a:t>No Of Stamps</a:t>
                      </a:r>
                    </a:p>
                  </a:txBody>
                  <a:tcPr>
                    <a:noFill/>
                  </a:tcPr>
                </a:tc>
                <a:extLst>
                  <a:ext uri="{0D108BD9-81ED-4DB2-BD59-A6C34878D82A}">
                    <a16:rowId xmlns="" xmlns:a16="http://schemas.microsoft.com/office/drawing/2014/main" val="254354368"/>
                  </a:ext>
                </a:extLst>
              </a:tr>
              <a:tr h="370840">
                <a:tc>
                  <a:txBody>
                    <a:bodyPr/>
                    <a:lstStyle/>
                    <a:p>
                      <a:r>
                        <a:rPr lang="en-US" dirty="0">
                          <a:solidFill>
                            <a:schemeClr val="accent1"/>
                          </a:solidFill>
                        </a:rPr>
                        <a:t>Die I</a:t>
                      </a:r>
                    </a:p>
                  </a:txBody>
                  <a:tcPr>
                    <a:noFill/>
                  </a:tcPr>
                </a:tc>
                <a:tc>
                  <a:txBody>
                    <a:bodyPr/>
                    <a:lstStyle/>
                    <a:p>
                      <a:pPr algn="ctr"/>
                      <a:r>
                        <a:rPr lang="en-US" sz="1800" b="0" i="0" kern="1200" dirty="0">
                          <a:solidFill>
                            <a:schemeClr val="accent1"/>
                          </a:solidFill>
                          <a:effectLst/>
                          <a:latin typeface="+mn-lt"/>
                          <a:ea typeface="+mn-ea"/>
                          <a:cs typeface="+mn-cs"/>
                        </a:rPr>
                        <a:t>July 1854</a:t>
                      </a:r>
                      <a:endParaRPr lang="en-US" dirty="0">
                        <a:solidFill>
                          <a:schemeClr val="accent1"/>
                        </a:solidFill>
                      </a:endParaRPr>
                    </a:p>
                  </a:txBody>
                  <a:tcPr>
                    <a:noFill/>
                  </a:tcPr>
                </a:tc>
                <a:tc>
                  <a:txBody>
                    <a:bodyPr/>
                    <a:lstStyle/>
                    <a:p>
                      <a:pPr algn="ctr"/>
                      <a:r>
                        <a:rPr lang="en-US" dirty="0">
                          <a:solidFill>
                            <a:schemeClr val="accent1"/>
                          </a:solidFill>
                        </a:rPr>
                        <a:t>4,250,000</a:t>
                      </a:r>
                    </a:p>
                  </a:txBody>
                  <a:tcPr>
                    <a:noFill/>
                  </a:tcPr>
                </a:tc>
                <a:extLst>
                  <a:ext uri="{0D108BD9-81ED-4DB2-BD59-A6C34878D82A}">
                    <a16:rowId xmlns="" xmlns:a16="http://schemas.microsoft.com/office/drawing/2014/main" val="2765734838"/>
                  </a:ext>
                </a:extLst>
              </a:tr>
              <a:tr h="370840">
                <a:tc>
                  <a:txBody>
                    <a:bodyPr/>
                    <a:lstStyle/>
                    <a:p>
                      <a:r>
                        <a:rPr lang="en-US" dirty="0">
                          <a:solidFill>
                            <a:schemeClr val="accent2"/>
                          </a:solidFill>
                        </a:rPr>
                        <a:t>Die II</a:t>
                      </a:r>
                    </a:p>
                  </a:txBody>
                  <a:tcPr>
                    <a:noFill/>
                  </a:tcPr>
                </a:tc>
                <a:tc>
                  <a:txBody>
                    <a:bodyPr/>
                    <a:lstStyle/>
                    <a:p>
                      <a:pPr algn="ctr"/>
                      <a:r>
                        <a:rPr lang="en-US" dirty="0">
                          <a:solidFill>
                            <a:schemeClr val="accent2"/>
                          </a:solidFill>
                        </a:rPr>
                        <a:t>Aug-Sept 1854</a:t>
                      </a:r>
                    </a:p>
                  </a:txBody>
                  <a:tcPr>
                    <a:noFill/>
                  </a:tcPr>
                </a:tc>
                <a:tc>
                  <a:txBody>
                    <a:bodyPr/>
                    <a:lstStyle/>
                    <a:p>
                      <a:pPr algn="ctr"/>
                      <a:r>
                        <a:rPr lang="en-US" dirty="0">
                          <a:solidFill>
                            <a:schemeClr val="accent2"/>
                          </a:solidFill>
                        </a:rPr>
                        <a:t>3,500,000</a:t>
                      </a:r>
                    </a:p>
                  </a:txBody>
                  <a:tcPr>
                    <a:noFill/>
                  </a:tcPr>
                </a:tc>
                <a:extLst>
                  <a:ext uri="{0D108BD9-81ED-4DB2-BD59-A6C34878D82A}">
                    <a16:rowId xmlns="" xmlns:a16="http://schemas.microsoft.com/office/drawing/2014/main" val="3406532363"/>
                  </a:ext>
                </a:extLst>
              </a:tr>
              <a:tr h="370840">
                <a:tc>
                  <a:txBody>
                    <a:bodyPr/>
                    <a:lstStyle/>
                    <a:p>
                      <a:r>
                        <a:rPr lang="en-US" dirty="0">
                          <a:solidFill>
                            <a:schemeClr val="accent4"/>
                          </a:solidFill>
                        </a:rPr>
                        <a:t>Die III</a:t>
                      </a:r>
                    </a:p>
                  </a:txBody>
                  <a:tcPr>
                    <a:noFill/>
                  </a:tcPr>
                </a:tc>
                <a:tc>
                  <a:txBody>
                    <a:bodyPr/>
                    <a:lstStyle/>
                    <a:p>
                      <a:pPr algn="ctr"/>
                      <a:r>
                        <a:rPr lang="en-US" dirty="0">
                          <a:solidFill>
                            <a:schemeClr val="accent4"/>
                          </a:solidFill>
                        </a:rPr>
                        <a:t>July-Aug 1855</a:t>
                      </a:r>
                    </a:p>
                  </a:txBody>
                  <a:tcPr>
                    <a:noFill/>
                  </a:tcPr>
                </a:tc>
                <a:tc>
                  <a:txBody>
                    <a:bodyPr/>
                    <a:lstStyle/>
                    <a:p>
                      <a:pPr algn="ctr"/>
                      <a:r>
                        <a:rPr lang="en-US" dirty="0">
                          <a:solidFill>
                            <a:schemeClr val="accent4"/>
                          </a:solidFill>
                        </a:rPr>
                        <a:t>1,520,000</a:t>
                      </a:r>
                    </a:p>
                  </a:txBody>
                  <a:tcPr>
                    <a:noFill/>
                  </a:tcPr>
                </a:tc>
                <a:extLst>
                  <a:ext uri="{0D108BD9-81ED-4DB2-BD59-A6C34878D82A}">
                    <a16:rowId xmlns="" xmlns:a16="http://schemas.microsoft.com/office/drawing/2014/main" val="44700945"/>
                  </a:ext>
                </a:extLst>
              </a:tr>
            </a:tbl>
          </a:graphicData>
        </a:graphic>
      </p:graphicFrame>
    </p:spTree>
    <p:extLst>
      <p:ext uri="{BB962C8B-B14F-4D97-AF65-F5344CB8AC3E}">
        <p14:creationId xmlns:p14="http://schemas.microsoft.com/office/powerpoint/2010/main" val="380773913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04BC0-35AA-AB43-73E2-A60E85FC0273}"/>
              </a:ext>
            </a:extLst>
          </p:cNvPr>
          <p:cNvSpPr>
            <a:spLocks noGrp="1"/>
          </p:cNvSpPr>
          <p:nvPr>
            <p:ph type="title"/>
          </p:nvPr>
        </p:nvSpPr>
        <p:spPr>
          <a:xfrm>
            <a:off x="508000" y="230189"/>
            <a:ext cx="11176000" cy="498598"/>
          </a:xfrm>
        </p:spPr>
        <p:txBody>
          <a:bodyPr/>
          <a:lstStyle/>
          <a:p>
            <a:r>
              <a:rPr lang="en-US" sz="3600" dirty="0"/>
              <a:t>Adding a Second Color: 1854</a:t>
            </a:r>
          </a:p>
        </p:txBody>
      </p:sp>
      <p:sp>
        <p:nvSpPr>
          <p:cNvPr id="4" name="Content Placeholder 3">
            <a:extLst>
              <a:ext uri="{FF2B5EF4-FFF2-40B4-BE49-F238E27FC236}">
                <a16:creationId xmlns="" xmlns:a16="http://schemas.microsoft.com/office/drawing/2014/main" id="{B183FD27-FEB2-AA93-F10F-204C2C3FDCC8}"/>
              </a:ext>
            </a:extLst>
          </p:cNvPr>
          <p:cNvSpPr>
            <a:spLocks noGrp="1"/>
          </p:cNvSpPr>
          <p:nvPr>
            <p:ph sz="half" idx="2"/>
          </p:nvPr>
        </p:nvSpPr>
        <p:spPr>
          <a:xfrm>
            <a:off x="5349460" y="1663833"/>
            <a:ext cx="5486400" cy="3471720"/>
          </a:xfrm>
        </p:spPr>
        <p:txBody>
          <a:bodyPr/>
          <a:lstStyle/>
          <a:p>
            <a:r>
              <a:rPr lang="en-US" sz="2400" b="0" i="0" dirty="0">
                <a:effectLst/>
              </a:rPr>
              <a:t>The authorities gave the Survey Office a new challenge.</a:t>
            </a:r>
          </a:p>
          <a:p>
            <a:r>
              <a:rPr lang="en-US" sz="2400" dirty="0"/>
              <a:t>T</a:t>
            </a:r>
            <a:r>
              <a:rPr lang="en-US" sz="2400" b="0" i="0" dirty="0">
                <a:effectLst/>
              </a:rPr>
              <a:t>he 4 anna stamp was to be printed in two colors, with a red frame surrounding an indigo Queen’s head. </a:t>
            </a:r>
            <a:endParaRPr lang="en-US" sz="2400" dirty="0"/>
          </a:p>
          <a:p>
            <a:r>
              <a:rPr lang="en-US" sz="2400" b="0" i="0" dirty="0">
                <a:effectLst/>
              </a:rPr>
              <a:t>At this time, the only stamps to have been issued in more than one color anywhere in the world were from Zürich and Basel, printed using sophisticated techniques in Europe.</a:t>
            </a:r>
            <a:endParaRPr lang="en-US" sz="2400" dirty="0"/>
          </a:p>
        </p:txBody>
      </p:sp>
      <p:pic>
        <p:nvPicPr>
          <p:cNvPr id="9" name="Picture 8">
            <a:extLst>
              <a:ext uri="{FF2B5EF4-FFF2-40B4-BE49-F238E27FC236}">
                <a16:creationId xmlns="" xmlns:a16="http://schemas.microsoft.com/office/drawing/2014/main" id="{6DF6E0F4-263A-71BC-DE33-80065CCF1A7D}"/>
              </a:ext>
            </a:extLst>
          </p:cNvPr>
          <p:cNvPicPr>
            <a:picLocks noChangeAspect="1"/>
          </p:cNvPicPr>
          <p:nvPr/>
        </p:nvPicPr>
        <p:blipFill>
          <a:blip r:embed="rId2"/>
          <a:stretch>
            <a:fillRect/>
          </a:stretch>
        </p:blipFill>
        <p:spPr>
          <a:xfrm>
            <a:off x="1717245" y="852267"/>
            <a:ext cx="2727474" cy="5212080"/>
          </a:xfrm>
          <a:prstGeom prst="rect">
            <a:avLst/>
          </a:prstGeom>
        </p:spPr>
      </p:pic>
      <p:sp>
        <p:nvSpPr>
          <p:cNvPr id="13" name="TextBox 12">
            <a:extLst>
              <a:ext uri="{FF2B5EF4-FFF2-40B4-BE49-F238E27FC236}">
                <a16:creationId xmlns="" xmlns:a16="http://schemas.microsoft.com/office/drawing/2014/main" id="{C9D2F5EA-A3CE-6B50-459E-72E7E80DA3E6}"/>
              </a:ext>
            </a:extLst>
          </p:cNvPr>
          <p:cNvSpPr txBox="1"/>
          <p:nvPr/>
        </p:nvSpPr>
        <p:spPr>
          <a:xfrm>
            <a:off x="768625" y="6064347"/>
            <a:ext cx="4315791" cy="707886"/>
          </a:xfrm>
          <a:prstGeom prst="rect">
            <a:avLst/>
          </a:prstGeom>
          <a:noFill/>
        </p:spPr>
        <p:txBody>
          <a:bodyPr wrap="square" rtlCol="0">
            <a:spAutoFit/>
          </a:bodyPr>
          <a:lstStyle/>
          <a:p>
            <a:pPr algn="ctr"/>
            <a:r>
              <a:rPr lang="en-US" sz="2000" dirty="0"/>
              <a:t>Reconstructed irregular unused block of four of the 1854 4 annas lithograph</a:t>
            </a:r>
          </a:p>
        </p:txBody>
      </p:sp>
    </p:spTree>
    <p:extLst>
      <p:ext uri="{BB962C8B-B14F-4D97-AF65-F5344CB8AC3E}">
        <p14:creationId xmlns:p14="http://schemas.microsoft.com/office/powerpoint/2010/main" val="333396009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8A6638-E85E-8A9D-76E4-C3EB8C13A3C0}"/>
              </a:ext>
            </a:extLst>
          </p:cNvPr>
          <p:cNvSpPr>
            <a:spLocks noGrp="1"/>
          </p:cNvSpPr>
          <p:nvPr>
            <p:ph type="title"/>
          </p:nvPr>
        </p:nvSpPr>
        <p:spPr>
          <a:xfrm>
            <a:off x="508000" y="230189"/>
            <a:ext cx="11176000" cy="498598"/>
          </a:xfrm>
        </p:spPr>
        <p:txBody>
          <a:bodyPr/>
          <a:lstStyle/>
          <a:p>
            <a:r>
              <a:rPr lang="en-US" sz="3600" dirty="0"/>
              <a:t>The British Colonial Empire</a:t>
            </a:r>
          </a:p>
        </p:txBody>
      </p:sp>
      <p:pic>
        <p:nvPicPr>
          <p:cNvPr id="3" name="Picture 2">
            <a:extLst>
              <a:ext uri="{FF2B5EF4-FFF2-40B4-BE49-F238E27FC236}">
                <a16:creationId xmlns="" xmlns:a16="http://schemas.microsoft.com/office/drawing/2014/main" id="{B67E7250-0384-DF65-EF28-BA86B1446D90}"/>
              </a:ext>
            </a:extLst>
          </p:cNvPr>
          <p:cNvPicPr>
            <a:picLocks noChangeAspect="1"/>
          </p:cNvPicPr>
          <p:nvPr/>
        </p:nvPicPr>
        <p:blipFill>
          <a:blip r:embed="rId2"/>
          <a:stretch>
            <a:fillRect/>
          </a:stretch>
        </p:blipFill>
        <p:spPr>
          <a:xfrm>
            <a:off x="2549795" y="879791"/>
            <a:ext cx="7092409" cy="5303520"/>
          </a:xfrm>
          <a:prstGeom prst="rect">
            <a:avLst/>
          </a:prstGeom>
        </p:spPr>
      </p:pic>
      <p:sp>
        <p:nvSpPr>
          <p:cNvPr id="4" name="TextBox 3">
            <a:extLst>
              <a:ext uri="{FF2B5EF4-FFF2-40B4-BE49-F238E27FC236}">
                <a16:creationId xmlns="" xmlns:a16="http://schemas.microsoft.com/office/drawing/2014/main" id="{8EC361B7-B894-E258-539B-C7EEC11B59B2}"/>
              </a:ext>
            </a:extLst>
          </p:cNvPr>
          <p:cNvSpPr txBox="1"/>
          <p:nvPr/>
        </p:nvSpPr>
        <p:spPr>
          <a:xfrm>
            <a:off x="3756295" y="6149649"/>
            <a:ext cx="4244705" cy="369332"/>
          </a:xfrm>
          <a:prstGeom prst="rect">
            <a:avLst/>
          </a:prstGeom>
          <a:noFill/>
        </p:spPr>
        <p:txBody>
          <a:bodyPr wrap="square" rtlCol="0">
            <a:spAutoFit/>
          </a:bodyPr>
          <a:lstStyle/>
          <a:p>
            <a:pPr algn="ctr"/>
            <a:r>
              <a:rPr lang="en-US" i="0" dirty="0">
                <a:effectLst/>
              </a:rPr>
              <a:t>Canada # 85 British Empire map 1898 </a:t>
            </a:r>
          </a:p>
        </p:txBody>
      </p:sp>
    </p:spTree>
    <p:extLst>
      <p:ext uri="{BB962C8B-B14F-4D97-AF65-F5344CB8AC3E}">
        <p14:creationId xmlns:p14="http://schemas.microsoft.com/office/powerpoint/2010/main" val="150324715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94D6F9B-F38A-7A90-AC18-31BC72CB7B4E}"/>
              </a:ext>
            </a:extLst>
          </p:cNvPr>
          <p:cNvSpPr>
            <a:spLocks noGrp="1"/>
          </p:cNvSpPr>
          <p:nvPr>
            <p:ph type="title"/>
          </p:nvPr>
        </p:nvSpPr>
        <p:spPr>
          <a:xfrm>
            <a:off x="508000" y="230189"/>
            <a:ext cx="11176000" cy="498598"/>
          </a:xfrm>
        </p:spPr>
        <p:txBody>
          <a:bodyPr/>
          <a:lstStyle/>
          <a:p>
            <a:r>
              <a:rPr lang="en-US" sz="3600" dirty="0"/>
              <a:t>The Inverted Head 4 Annas: 1854</a:t>
            </a:r>
          </a:p>
        </p:txBody>
      </p:sp>
      <p:sp>
        <p:nvSpPr>
          <p:cNvPr id="9" name="Content Placeholder 8">
            <a:extLst>
              <a:ext uri="{FF2B5EF4-FFF2-40B4-BE49-F238E27FC236}">
                <a16:creationId xmlns="" xmlns:a16="http://schemas.microsoft.com/office/drawing/2014/main" id="{092F0FCB-0105-212C-8F95-70DA158DBE30}"/>
              </a:ext>
            </a:extLst>
          </p:cNvPr>
          <p:cNvSpPr>
            <a:spLocks noGrp="1"/>
          </p:cNvSpPr>
          <p:nvPr>
            <p:ph sz="half" idx="2"/>
          </p:nvPr>
        </p:nvSpPr>
        <p:spPr>
          <a:xfrm>
            <a:off x="5826540" y="1894460"/>
            <a:ext cx="5486400" cy="3471720"/>
          </a:xfrm>
        </p:spPr>
        <p:txBody>
          <a:bodyPr/>
          <a:lstStyle/>
          <a:p>
            <a:r>
              <a:rPr lang="en-US" sz="2400" i="0" dirty="0">
                <a:effectLst/>
              </a:rPr>
              <a:t>Surprisingly, no mention of this error was made until 1874, two decades after issue, when an example was exhibited at a meeting of The Royal Philatelic Society London.</a:t>
            </a:r>
          </a:p>
          <a:p>
            <a:r>
              <a:rPr lang="en-US" sz="2400" i="0" dirty="0">
                <a:effectLst/>
              </a:rPr>
              <a:t>Of the 28 verified examples of this error, three are cut square.</a:t>
            </a:r>
            <a:endParaRPr lang="en-US" sz="2400" dirty="0"/>
          </a:p>
          <a:p>
            <a:r>
              <a:rPr lang="en-US" sz="2400" dirty="0"/>
              <a:t>This example has a </a:t>
            </a:r>
            <a:r>
              <a:rPr lang="en-US" sz="2400" i="0" dirty="0">
                <a:effectLst/>
              </a:rPr>
              <a:t>red "hollow" diamond of dots cancel of the Straits Settlements (Singapore).</a:t>
            </a:r>
            <a:endParaRPr lang="en-US" sz="2400" dirty="0"/>
          </a:p>
        </p:txBody>
      </p:sp>
      <p:pic>
        <p:nvPicPr>
          <p:cNvPr id="10" name="Picture 9">
            <a:extLst>
              <a:ext uri="{FF2B5EF4-FFF2-40B4-BE49-F238E27FC236}">
                <a16:creationId xmlns="" xmlns:a16="http://schemas.microsoft.com/office/drawing/2014/main" id="{156D6142-F06C-C66E-8F44-F8446F0326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647699" y="824172"/>
            <a:ext cx="5090491" cy="5725334"/>
          </a:xfrm>
          <a:prstGeom prst="rect">
            <a:avLst/>
          </a:prstGeom>
        </p:spPr>
      </p:pic>
    </p:spTree>
    <p:extLst>
      <p:ext uri="{BB962C8B-B14F-4D97-AF65-F5344CB8AC3E}">
        <p14:creationId xmlns:p14="http://schemas.microsoft.com/office/powerpoint/2010/main" val="170537076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BBDBF-9322-7546-97E0-594CC60C76D0}"/>
              </a:ext>
            </a:extLst>
          </p:cNvPr>
          <p:cNvSpPr>
            <a:spLocks noGrp="1"/>
          </p:cNvSpPr>
          <p:nvPr>
            <p:ph type="title"/>
          </p:nvPr>
        </p:nvSpPr>
        <p:spPr>
          <a:xfrm>
            <a:off x="508000" y="230189"/>
            <a:ext cx="11176000" cy="498598"/>
          </a:xfrm>
        </p:spPr>
        <p:txBody>
          <a:bodyPr/>
          <a:lstStyle/>
          <a:p>
            <a:r>
              <a:rPr lang="en-US" sz="3600" dirty="0"/>
              <a:t>The Postal History Of </a:t>
            </a:r>
            <a:r>
              <a:rPr lang="en-US" sz="3600" dirty="0" smtClean="0"/>
              <a:t>Portuguese </a:t>
            </a:r>
            <a:r>
              <a:rPr lang="en-US" sz="3600" dirty="0"/>
              <a:t>India</a:t>
            </a:r>
          </a:p>
        </p:txBody>
      </p:sp>
      <p:sp>
        <p:nvSpPr>
          <p:cNvPr id="4" name="Content Placeholder 3">
            <a:extLst>
              <a:ext uri="{FF2B5EF4-FFF2-40B4-BE49-F238E27FC236}">
                <a16:creationId xmlns="" xmlns:a16="http://schemas.microsoft.com/office/drawing/2014/main" id="{D9915C40-1167-5393-BB7B-FEDBD730579B}"/>
              </a:ext>
            </a:extLst>
          </p:cNvPr>
          <p:cNvSpPr>
            <a:spLocks noGrp="1"/>
          </p:cNvSpPr>
          <p:nvPr>
            <p:ph sz="half" idx="2"/>
          </p:nvPr>
        </p:nvSpPr>
        <p:spPr>
          <a:xfrm>
            <a:off x="4880666" y="1205645"/>
            <a:ext cx="6591299" cy="4604980"/>
          </a:xfrm>
        </p:spPr>
        <p:txBody>
          <a:bodyPr/>
          <a:lstStyle/>
          <a:p>
            <a:r>
              <a:rPr lang="en-US" sz="2400" dirty="0"/>
              <a:t>The postal history of Portuguese India goes back to the earlier days of the colony. </a:t>
            </a:r>
          </a:p>
          <a:p>
            <a:r>
              <a:rPr lang="en-US" sz="2400" dirty="0"/>
              <a:t>The postal history begins with communication between the Viceroy and the Court at Lisbon soon after the conquest of Old Goa by Afonso de Albuquerque in 1510.</a:t>
            </a:r>
          </a:p>
          <a:p>
            <a:r>
              <a:rPr lang="en-US" sz="2400" dirty="0"/>
              <a:t>In those days, correspondence was normally sent in triplicate so as to offset any losses caused by monsoons or pirate attacks. One copy would be sent on the flag ship and the other two would be handed over to the captains of the other vessels.</a:t>
            </a:r>
          </a:p>
          <a:p>
            <a:r>
              <a:rPr lang="en-US" sz="2400" dirty="0"/>
              <a:t>Portuguese Indian postmarks are known from 1854, when a post office opened in Goa.</a:t>
            </a:r>
          </a:p>
        </p:txBody>
      </p:sp>
      <p:pic>
        <p:nvPicPr>
          <p:cNvPr id="6" name="Picture 5">
            <a:extLst>
              <a:ext uri="{FF2B5EF4-FFF2-40B4-BE49-F238E27FC236}">
                <a16:creationId xmlns="" xmlns:a16="http://schemas.microsoft.com/office/drawing/2014/main" id="{0D997517-595F-1FAF-F9CC-A8DB2663FC3A}"/>
              </a:ext>
            </a:extLst>
          </p:cNvPr>
          <p:cNvPicPr>
            <a:picLocks noChangeAspect="1"/>
          </p:cNvPicPr>
          <p:nvPr/>
        </p:nvPicPr>
        <p:blipFill>
          <a:blip r:embed="rId2"/>
          <a:stretch>
            <a:fillRect/>
          </a:stretch>
        </p:blipFill>
        <p:spPr>
          <a:xfrm>
            <a:off x="944215" y="1368175"/>
            <a:ext cx="3336589" cy="3920491"/>
          </a:xfrm>
          <a:prstGeom prst="rect">
            <a:avLst/>
          </a:prstGeom>
        </p:spPr>
      </p:pic>
      <p:sp>
        <p:nvSpPr>
          <p:cNvPr id="7" name="TextBox 6">
            <a:extLst>
              <a:ext uri="{FF2B5EF4-FFF2-40B4-BE49-F238E27FC236}">
                <a16:creationId xmlns="" xmlns:a16="http://schemas.microsoft.com/office/drawing/2014/main" id="{09E0D145-D571-5C2E-8066-B9EC619DD36F}"/>
              </a:ext>
            </a:extLst>
          </p:cNvPr>
          <p:cNvSpPr txBox="1"/>
          <p:nvPr/>
        </p:nvSpPr>
        <p:spPr>
          <a:xfrm>
            <a:off x="662506" y="5288666"/>
            <a:ext cx="3900005" cy="923330"/>
          </a:xfrm>
          <a:prstGeom prst="rect">
            <a:avLst/>
          </a:prstGeom>
          <a:noFill/>
        </p:spPr>
        <p:txBody>
          <a:bodyPr wrap="square" rtlCol="0">
            <a:spAutoFit/>
          </a:bodyPr>
          <a:lstStyle/>
          <a:p>
            <a:pPr algn="ctr"/>
            <a:r>
              <a:rPr lang="en-US" b="0" i="0" dirty="0">
                <a:effectLst/>
              </a:rPr>
              <a:t>A stamp of the </a:t>
            </a:r>
            <a:r>
              <a:rPr lang="en-US" dirty="0"/>
              <a:t>British East India Company,</a:t>
            </a:r>
            <a:r>
              <a:rPr lang="en-US" b="0" i="0" dirty="0">
                <a:effectLst/>
              </a:rPr>
              <a:t> cancelled with the Damaun postmark in Portuguese India</a:t>
            </a:r>
            <a:endParaRPr lang="en-US" dirty="0"/>
          </a:p>
        </p:txBody>
      </p:sp>
    </p:spTree>
    <p:extLst>
      <p:ext uri="{BB962C8B-B14F-4D97-AF65-F5344CB8AC3E}">
        <p14:creationId xmlns:p14="http://schemas.microsoft.com/office/powerpoint/2010/main" val="153580417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88BAC0-1088-18BC-F048-4ACFB03B5B67}"/>
              </a:ext>
            </a:extLst>
          </p:cNvPr>
          <p:cNvSpPr>
            <a:spLocks noGrp="1"/>
          </p:cNvSpPr>
          <p:nvPr>
            <p:ph type="title"/>
          </p:nvPr>
        </p:nvSpPr>
        <p:spPr>
          <a:xfrm>
            <a:off x="508000" y="230189"/>
            <a:ext cx="11176000" cy="498598"/>
          </a:xfrm>
        </p:spPr>
        <p:txBody>
          <a:bodyPr/>
          <a:lstStyle/>
          <a:p>
            <a:r>
              <a:rPr lang="en-US" sz="3600" dirty="0"/>
              <a:t>The “Native Stamps” Of </a:t>
            </a:r>
            <a:r>
              <a:rPr lang="en-US" sz="3600" dirty="0" smtClean="0"/>
              <a:t>Portuguese </a:t>
            </a:r>
            <a:r>
              <a:rPr lang="en-US" sz="3600" dirty="0"/>
              <a:t>India </a:t>
            </a:r>
          </a:p>
        </p:txBody>
      </p:sp>
      <p:graphicFrame>
        <p:nvGraphicFramePr>
          <p:cNvPr id="11" name="Content Placeholder 10">
            <a:extLst>
              <a:ext uri="{FF2B5EF4-FFF2-40B4-BE49-F238E27FC236}">
                <a16:creationId xmlns="" xmlns:a16="http://schemas.microsoft.com/office/drawing/2014/main" id="{F5D6DECC-D26E-6AAF-9A95-D62430DDFFA9}"/>
              </a:ext>
            </a:extLst>
          </p:cNvPr>
          <p:cNvGraphicFramePr>
            <a:graphicFrameLocks noGrp="1"/>
          </p:cNvGraphicFramePr>
          <p:nvPr>
            <p:ph sz="half" idx="1"/>
            <p:extLst>
              <p:ext uri="{D42A27DB-BD31-4B8C-83A1-F6EECF244321}">
                <p14:modId xmlns:p14="http://schemas.microsoft.com/office/powerpoint/2010/main" val="1096354936"/>
              </p:ext>
            </p:extLst>
          </p:nvPr>
        </p:nvGraphicFramePr>
        <p:xfrm>
          <a:off x="7011505" y="4408549"/>
          <a:ext cx="3921539" cy="2011680"/>
        </p:xfrm>
        <a:graphic>
          <a:graphicData uri="http://schemas.openxmlformats.org/drawingml/2006/table">
            <a:tbl>
              <a:tblPr firstRow="1" bandRow="1">
                <a:tableStyleId>{5C22544A-7EE6-4342-B048-85BDC9FD1C3A}</a:tableStyleId>
              </a:tblPr>
              <a:tblGrid>
                <a:gridCol w="960360">
                  <a:extLst>
                    <a:ext uri="{9D8B030D-6E8A-4147-A177-3AD203B41FA5}">
                      <a16:colId xmlns="" xmlns:a16="http://schemas.microsoft.com/office/drawing/2014/main" val="3245572344"/>
                    </a:ext>
                  </a:extLst>
                </a:gridCol>
                <a:gridCol w="1357569">
                  <a:extLst>
                    <a:ext uri="{9D8B030D-6E8A-4147-A177-3AD203B41FA5}">
                      <a16:colId xmlns="" xmlns:a16="http://schemas.microsoft.com/office/drawing/2014/main" val="1938032670"/>
                    </a:ext>
                  </a:extLst>
                </a:gridCol>
                <a:gridCol w="1603610">
                  <a:extLst>
                    <a:ext uri="{9D8B030D-6E8A-4147-A177-3AD203B41FA5}">
                      <a16:colId xmlns="" xmlns:a16="http://schemas.microsoft.com/office/drawing/2014/main" val="273023193"/>
                    </a:ext>
                  </a:extLst>
                </a:gridCol>
              </a:tblGrid>
              <a:tr h="309490">
                <a:tc>
                  <a:txBody>
                    <a:bodyPr/>
                    <a:lstStyle/>
                    <a:p>
                      <a:r>
                        <a:rPr lang="en-US" sz="1600" dirty="0"/>
                        <a:t>Value </a:t>
                      </a:r>
                    </a:p>
                  </a:txBody>
                  <a:tcPr>
                    <a:noFill/>
                  </a:tcPr>
                </a:tc>
                <a:tc>
                  <a:txBody>
                    <a:bodyPr/>
                    <a:lstStyle/>
                    <a:p>
                      <a:r>
                        <a:rPr lang="en-US" sz="1600" dirty="0"/>
                        <a:t>Color</a:t>
                      </a:r>
                    </a:p>
                  </a:txBody>
                  <a:tcPr>
                    <a:noFill/>
                  </a:tcPr>
                </a:tc>
                <a:tc>
                  <a:txBody>
                    <a:bodyPr/>
                    <a:lstStyle/>
                    <a:p>
                      <a:r>
                        <a:rPr lang="en-US" sz="1600" dirty="0"/>
                        <a:t>Number Issued</a:t>
                      </a:r>
                    </a:p>
                  </a:txBody>
                  <a:tcPr>
                    <a:noFill/>
                  </a:tcPr>
                </a:tc>
                <a:extLst>
                  <a:ext uri="{0D108BD9-81ED-4DB2-BD59-A6C34878D82A}">
                    <a16:rowId xmlns="" xmlns:a16="http://schemas.microsoft.com/office/drawing/2014/main" val="1829363096"/>
                  </a:ext>
                </a:extLst>
              </a:tr>
              <a:tr h="297145">
                <a:tc>
                  <a:txBody>
                    <a:bodyPr/>
                    <a:lstStyle/>
                    <a:p>
                      <a:r>
                        <a:rPr lang="en-US" sz="1600" dirty="0">
                          <a:solidFill>
                            <a:schemeClr val="tx1"/>
                          </a:solidFill>
                        </a:rPr>
                        <a:t>10 Reis</a:t>
                      </a:r>
                    </a:p>
                  </a:txBody>
                  <a:tcPr>
                    <a:noFill/>
                  </a:tcPr>
                </a:tc>
                <a:tc>
                  <a:txBody>
                    <a:bodyPr/>
                    <a:lstStyle/>
                    <a:p>
                      <a:r>
                        <a:rPr lang="en-US" sz="1600" dirty="0">
                          <a:solidFill>
                            <a:schemeClr val="tx1"/>
                          </a:solidFill>
                        </a:rPr>
                        <a:t>Black</a:t>
                      </a:r>
                    </a:p>
                  </a:txBody>
                  <a:tcPr>
                    <a:noFill/>
                  </a:tcPr>
                </a:tc>
                <a:tc>
                  <a:txBody>
                    <a:bodyPr/>
                    <a:lstStyle/>
                    <a:p>
                      <a:r>
                        <a:rPr lang="en-US" sz="1600" dirty="0">
                          <a:solidFill>
                            <a:schemeClr val="tx1"/>
                          </a:solidFill>
                        </a:rPr>
                        <a:t>10,000</a:t>
                      </a:r>
                    </a:p>
                  </a:txBody>
                  <a:tcPr>
                    <a:noFill/>
                  </a:tcPr>
                </a:tc>
                <a:extLst>
                  <a:ext uri="{0D108BD9-81ED-4DB2-BD59-A6C34878D82A}">
                    <a16:rowId xmlns="" xmlns:a16="http://schemas.microsoft.com/office/drawing/2014/main" val="2910301787"/>
                  </a:ext>
                </a:extLst>
              </a:tr>
              <a:tr h="297145">
                <a:tc>
                  <a:txBody>
                    <a:bodyPr/>
                    <a:lstStyle/>
                    <a:p>
                      <a:r>
                        <a:rPr lang="en-US" sz="1600" dirty="0">
                          <a:solidFill>
                            <a:schemeClr val="tx1"/>
                          </a:solidFill>
                        </a:rPr>
                        <a:t>20 Reis</a:t>
                      </a:r>
                    </a:p>
                  </a:txBody>
                  <a:tcPr>
                    <a:noFill/>
                  </a:tcPr>
                </a:tc>
                <a:tc>
                  <a:txBody>
                    <a:bodyPr/>
                    <a:lstStyle/>
                    <a:p>
                      <a:r>
                        <a:rPr lang="en-US" sz="1600" dirty="0">
                          <a:solidFill>
                            <a:schemeClr val="tx1"/>
                          </a:solidFill>
                        </a:rPr>
                        <a:t>Dark Carmine </a:t>
                      </a:r>
                    </a:p>
                  </a:txBody>
                  <a:tcPr>
                    <a:noFill/>
                  </a:tcPr>
                </a:tc>
                <a:tc>
                  <a:txBody>
                    <a:bodyPr/>
                    <a:lstStyle/>
                    <a:p>
                      <a:r>
                        <a:rPr lang="en-US" sz="1600" dirty="0">
                          <a:solidFill>
                            <a:schemeClr val="tx1"/>
                          </a:solidFill>
                        </a:rPr>
                        <a:t>20,000</a:t>
                      </a:r>
                    </a:p>
                  </a:txBody>
                  <a:tcPr>
                    <a:noFill/>
                  </a:tcPr>
                </a:tc>
                <a:extLst>
                  <a:ext uri="{0D108BD9-81ED-4DB2-BD59-A6C34878D82A}">
                    <a16:rowId xmlns="" xmlns:a16="http://schemas.microsoft.com/office/drawing/2014/main" val="352340002"/>
                  </a:ext>
                </a:extLst>
              </a:tr>
              <a:tr h="297145">
                <a:tc>
                  <a:txBody>
                    <a:bodyPr/>
                    <a:lstStyle/>
                    <a:p>
                      <a:r>
                        <a:rPr lang="en-US" sz="1600" dirty="0">
                          <a:solidFill>
                            <a:schemeClr val="tx1"/>
                          </a:solidFill>
                        </a:rPr>
                        <a:t>40 Reis</a:t>
                      </a:r>
                    </a:p>
                  </a:txBody>
                  <a:tcPr>
                    <a:noFill/>
                  </a:tcPr>
                </a:tc>
                <a:tc>
                  <a:txBody>
                    <a:bodyPr/>
                    <a:lstStyle/>
                    <a:p>
                      <a:r>
                        <a:rPr lang="en-US" sz="1600" dirty="0">
                          <a:solidFill>
                            <a:schemeClr val="tx1"/>
                          </a:solidFill>
                        </a:rPr>
                        <a:t>Blue</a:t>
                      </a:r>
                    </a:p>
                  </a:txBody>
                  <a:tcPr>
                    <a:noFill/>
                  </a:tcPr>
                </a:tc>
                <a:tc>
                  <a:txBody>
                    <a:bodyPr/>
                    <a:lstStyle/>
                    <a:p>
                      <a:r>
                        <a:rPr lang="en-US" sz="1600" dirty="0">
                          <a:solidFill>
                            <a:schemeClr val="tx1"/>
                          </a:solidFill>
                        </a:rPr>
                        <a:t>5,000</a:t>
                      </a:r>
                    </a:p>
                  </a:txBody>
                  <a:tcPr>
                    <a:noFill/>
                  </a:tcPr>
                </a:tc>
                <a:extLst>
                  <a:ext uri="{0D108BD9-81ED-4DB2-BD59-A6C34878D82A}">
                    <a16:rowId xmlns="" xmlns:a16="http://schemas.microsoft.com/office/drawing/2014/main" val="1421222368"/>
                  </a:ext>
                </a:extLst>
              </a:tr>
              <a:tr h="297145">
                <a:tc>
                  <a:txBody>
                    <a:bodyPr/>
                    <a:lstStyle/>
                    <a:p>
                      <a:r>
                        <a:rPr lang="en-US" sz="1600" dirty="0">
                          <a:solidFill>
                            <a:schemeClr val="tx1"/>
                          </a:solidFill>
                        </a:rPr>
                        <a:t>100 Reis</a:t>
                      </a:r>
                    </a:p>
                  </a:txBody>
                  <a:tcPr>
                    <a:noFill/>
                  </a:tcPr>
                </a:tc>
                <a:tc>
                  <a:txBody>
                    <a:bodyPr/>
                    <a:lstStyle/>
                    <a:p>
                      <a:r>
                        <a:rPr lang="en-US" sz="1600" dirty="0">
                          <a:solidFill>
                            <a:schemeClr val="tx1"/>
                          </a:solidFill>
                        </a:rPr>
                        <a:t>Green</a:t>
                      </a:r>
                    </a:p>
                  </a:txBody>
                  <a:tcPr>
                    <a:noFill/>
                  </a:tcPr>
                </a:tc>
                <a:tc>
                  <a:txBody>
                    <a:bodyPr/>
                    <a:lstStyle/>
                    <a:p>
                      <a:r>
                        <a:rPr lang="en-US" sz="1600" dirty="0">
                          <a:solidFill>
                            <a:schemeClr val="tx1"/>
                          </a:solidFill>
                        </a:rPr>
                        <a:t>3,000</a:t>
                      </a:r>
                    </a:p>
                  </a:txBody>
                  <a:tcPr>
                    <a:noFill/>
                  </a:tcPr>
                </a:tc>
                <a:extLst>
                  <a:ext uri="{0D108BD9-81ED-4DB2-BD59-A6C34878D82A}">
                    <a16:rowId xmlns="" xmlns:a16="http://schemas.microsoft.com/office/drawing/2014/main" val="2708780154"/>
                  </a:ext>
                </a:extLst>
              </a:tr>
              <a:tr h="297145">
                <a:tc>
                  <a:txBody>
                    <a:bodyPr/>
                    <a:lstStyle/>
                    <a:p>
                      <a:r>
                        <a:rPr lang="en-US" sz="1600" dirty="0">
                          <a:solidFill>
                            <a:schemeClr val="tx1"/>
                          </a:solidFill>
                        </a:rPr>
                        <a:t>200 Reis</a:t>
                      </a:r>
                    </a:p>
                  </a:txBody>
                  <a:tcPr>
                    <a:noFill/>
                  </a:tcPr>
                </a:tc>
                <a:tc>
                  <a:txBody>
                    <a:bodyPr/>
                    <a:lstStyle/>
                    <a:p>
                      <a:r>
                        <a:rPr lang="en-US" sz="1600" dirty="0">
                          <a:solidFill>
                            <a:schemeClr val="tx1"/>
                          </a:solidFill>
                        </a:rPr>
                        <a:t>Ochre</a:t>
                      </a:r>
                    </a:p>
                  </a:txBody>
                  <a:tcPr>
                    <a:noFill/>
                  </a:tcPr>
                </a:tc>
                <a:tc>
                  <a:txBody>
                    <a:bodyPr/>
                    <a:lstStyle/>
                    <a:p>
                      <a:r>
                        <a:rPr lang="en-US" sz="1600" dirty="0">
                          <a:solidFill>
                            <a:schemeClr val="tx1"/>
                          </a:solidFill>
                        </a:rPr>
                        <a:t>2,000</a:t>
                      </a:r>
                    </a:p>
                  </a:txBody>
                  <a:tcPr>
                    <a:noFill/>
                  </a:tcPr>
                </a:tc>
                <a:extLst>
                  <a:ext uri="{0D108BD9-81ED-4DB2-BD59-A6C34878D82A}">
                    <a16:rowId xmlns="" xmlns:a16="http://schemas.microsoft.com/office/drawing/2014/main" val="336235155"/>
                  </a:ext>
                </a:extLst>
              </a:tr>
            </a:tbl>
          </a:graphicData>
        </a:graphic>
      </p:graphicFrame>
      <p:pic>
        <p:nvPicPr>
          <p:cNvPr id="6" name="Picture 5">
            <a:extLst>
              <a:ext uri="{FF2B5EF4-FFF2-40B4-BE49-F238E27FC236}">
                <a16:creationId xmlns="" xmlns:a16="http://schemas.microsoft.com/office/drawing/2014/main" id="{5E1D5DB0-C66D-626D-ACD7-318BAED9688F}"/>
              </a:ext>
            </a:extLst>
          </p:cNvPr>
          <p:cNvPicPr>
            <a:picLocks noChangeAspect="1"/>
          </p:cNvPicPr>
          <p:nvPr/>
        </p:nvPicPr>
        <p:blipFill>
          <a:blip r:embed="rId2"/>
          <a:stretch>
            <a:fillRect/>
          </a:stretch>
        </p:blipFill>
        <p:spPr>
          <a:xfrm>
            <a:off x="369002" y="1456879"/>
            <a:ext cx="2672221" cy="2951669"/>
          </a:xfrm>
          <a:prstGeom prst="rect">
            <a:avLst/>
          </a:prstGeom>
        </p:spPr>
      </p:pic>
      <p:sp>
        <p:nvSpPr>
          <p:cNvPr id="7" name="TextBox 6">
            <a:extLst>
              <a:ext uri="{FF2B5EF4-FFF2-40B4-BE49-F238E27FC236}">
                <a16:creationId xmlns="" xmlns:a16="http://schemas.microsoft.com/office/drawing/2014/main" id="{67D37857-459D-F9DE-26A3-5130F4D9A8EB}"/>
              </a:ext>
            </a:extLst>
          </p:cNvPr>
          <p:cNvSpPr txBox="1"/>
          <p:nvPr/>
        </p:nvSpPr>
        <p:spPr>
          <a:xfrm>
            <a:off x="714513" y="4408549"/>
            <a:ext cx="1981200" cy="1200329"/>
          </a:xfrm>
          <a:prstGeom prst="rect">
            <a:avLst/>
          </a:prstGeom>
          <a:noFill/>
        </p:spPr>
        <p:txBody>
          <a:bodyPr wrap="square" rtlCol="0">
            <a:spAutoFit/>
          </a:bodyPr>
          <a:lstStyle/>
          <a:p>
            <a:pPr algn="ctr"/>
            <a:r>
              <a:rPr lang="en-US" dirty="0"/>
              <a:t>1871 - 10 reis. Ex. Admiral Bridges. Only unused multiple known</a:t>
            </a:r>
          </a:p>
        </p:txBody>
      </p:sp>
      <p:sp>
        <p:nvSpPr>
          <p:cNvPr id="10" name="Content Placeholder 9">
            <a:extLst>
              <a:ext uri="{FF2B5EF4-FFF2-40B4-BE49-F238E27FC236}">
                <a16:creationId xmlns="" xmlns:a16="http://schemas.microsoft.com/office/drawing/2014/main" id="{6D2C72B6-3EF2-B6C6-7F0C-F380916B9BB0}"/>
              </a:ext>
            </a:extLst>
          </p:cNvPr>
          <p:cNvSpPr>
            <a:spLocks noGrp="1"/>
          </p:cNvSpPr>
          <p:nvPr>
            <p:ph sz="half" idx="2"/>
          </p:nvPr>
        </p:nvSpPr>
        <p:spPr>
          <a:xfrm>
            <a:off x="6197600" y="795130"/>
            <a:ext cx="5486400" cy="3471720"/>
          </a:xfrm>
        </p:spPr>
        <p:txBody>
          <a:bodyPr/>
          <a:lstStyle/>
          <a:p>
            <a:r>
              <a:rPr lang="en-US" sz="2400" b="0" i="0" dirty="0">
                <a:effectLst/>
              </a:rPr>
              <a:t>The first postage stamps of Portuguese India were issued 1 October 1871.</a:t>
            </a:r>
          </a:p>
          <a:p>
            <a:r>
              <a:rPr lang="en-US" sz="2400" b="0" i="0" dirty="0">
                <a:effectLst/>
              </a:rPr>
              <a:t>These were issued for local use within the colony. Stamps of British India were required for overseas mail.</a:t>
            </a:r>
          </a:p>
          <a:p>
            <a:r>
              <a:rPr lang="en-US" sz="2400" b="0" i="0" dirty="0">
                <a:effectLst/>
              </a:rPr>
              <a:t>The design of these first stamps simply consisted of a denomination in the center, with an oval band containing the inscriptions "SERVIÇO POSTAL" and "INDIA PORT.".</a:t>
            </a:r>
          </a:p>
        </p:txBody>
      </p:sp>
      <p:pic>
        <p:nvPicPr>
          <p:cNvPr id="12" name="Picture 11">
            <a:extLst>
              <a:ext uri="{FF2B5EF4-FFF2-40B4-BE49-F238E27FC236}">
                <a16:creationId xmlns="" xmlns:a16="http://schemas.microsoft.com/office/drawing/2014/main" id="{E84CF075-500E-2373-8E25-37BA156A43CD}"/>
              </a:ext>
            </a:extLst>
          </p:cNvPr>
          <p:cNvPicPr>
            <a:picLocks noChangeAspect="1"/>
          </p:cNvPicPr>
          <p:nvPr/>
        </p:nvPicPr>
        <p:blipFill>
          <a:blip r:embed="rId3"/>
          <a:stretch>
            <a:fillRect/>
          </a:stretch>
        </p:blipFill>
        <p:spPr>
          <a:xfrm>
            <a:off x="3389082" y="4613317"/>
            <a:ext cx="2611675" cy="1576278"/>
          </a:xfrm>
          <a:prstGeom prst="rect">
            <a:avLst/>
          </a:prstGeom>
        </p:spPr>
      </p:pic>
      <p:pic>
        <p:nvPicPr>
          <p:cNvPr id="13" name="Picture 12">
            <a:extLst>
              <a:ext uri="{FF2B5EF4-FFF2-40B4-BE49-F238E27FC236}">
                <a16:creationId xmlns="" xmlns:a16="http://schemas.microsoft.com/office/drawing/2014/main" id="{63CDB220-55AF-044E-5A70-89A67700C3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2000"/>
                    </a14:imgEffect>
                  </a14:imgLayer>
                </a14:imgProps>
              </a:ext>
            </a:extLst>
          </a:blip>
          <a:stretch>
            <a:fillRect/>
          </a:stretch>
        </p:blipFill>
        <p:spPr>
          <a:xfrm>
            <a:off x="3314793" y="1161777"/>
            <a:ext cx="1361818" cy="1523172"/>
          </a:xfrm>
          <a:prstGeom prst="rect">
            <a:avLst/>
          </a:prstGeom>
        </p:spPr>
      </p:pic>
      <p:pic>
        <p:nvPicPr>
          <p:cNvPr id="14" name="Picture 13">
            <a:extLst>
              <a:ext uri="{FF2B5EF4-FFF2-40B4-BE49-F238E27FC236}">
                <a16:creationId xmlns="" xmlns:a16="http://schemas.microsoft.com/office/drawing/2014/main" id="{CE070755-9B0A-49D0-1F0A-828B6CC0A33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2000"/>
                    </a14:imgEffect>
                    <a14:imgEffect>
                      <a14:brightnessContrast bright="12000"/>
                    </a14:imgEffect>
                  </a14:imgLayer>
                </a14:imgProps>
              </a:ext>
            </a:extLst>
          </a:blip>
          <a:stretch>
            <a:fillRect/>
          </a:stretch>
        </p:blipFill>
        <p:spPr>
          <a:xfrm>
            <a:off x="4787761" y="1207497"/>
            <a:ext cx="1212996" cy="1431733"/>
          </a:xfrm>
          <a:prstGeom prst="rect">
            <a:avLst/>
          </a:prstGeom>
        </p:spPr>
      </p:pic>
      <p:pic>
        <p:nvPicPr>
          <p:cNvPr id="15" name="Picture 14">
            <a:extLst>
              <a:ext uri="{FF2B5EF4-FFF2-40B4-BE49-F238E27FC236}">
                <a16:creationId xmlns="" xmlns:a16="http://schemas.microsoft.com/office/drawing/2014/main" id="{6EFD9339-5682-5F0C-631E-70336363BBBD}"/>
              </a:ext>
            </a:extLst>
          </p:cNvPr>
          <p:cNvPicPr>
            <a:picLocks noChangeAspect="1"/>
          </p:cNvPicPr>
          <p:nvPr/>
        </p:nvPicPr>
        <p:blipFill>
          <a:blip r:embed="rId8"/>
          <a:stretch>
            <a:fillRect/>
          </a:stretch>
        </p:blipFill>
        <p:spPr>
          <a:xfrm>
            <a:off x="3995702" y="2819623"/>
            <a:ext cx="1294681" cy="1588926"/>
          </a:xfrm>
          <a:prstGeom prst="rect">
            <a:avLst/>
          </a:prstGeom>
        </p:spPr>
      </p:pic>
      <p:sp>
        <p:nvSpPr>
          <p:cNvPr id="16" name="TextBox 15">
            <a:extLst>
              <a:ext uri="{FF2B5EF4-FFF2-40B4-BE49-F238E27FC236}">
                <a16:creationId xmlns="" xmlns:a16="http://schemas.microsoft.com/office/drawing/2014/main" id="{5BB996DF-228E-C53B-53D4-54A6C9676120}"/>
              </a:ext>
            </a:extLst>
          </p:cNvPr>
          <p:cNvSpPr txBox="1"/>
          <p:nvPr/>
        </p:nvSpPr>
        <p:spPr>
          <a:xfrm>
            <a:off x="1889446" y="6189595"/>
            <a:ext cx="2693810" cy="369332"/>
          </a:xfrm>
          <a:prstGeom prst="rect">
            <a:avLst/>
          </a:prstGeom>
          <a:noFill/>
        </p:spPr>
        <p:txBody>
          <a:bodyPr wrap="square" rtlCol="0">
            <a:spAutoFit/>
          </a:bodyPr>
          <a:lstStyle/>
          <a:p>
            <a:r>
              <a:rPr lang="en-US" dirty="0"/>
              <a:t>First printing on thin paper</a:t>
            </a:r>
          </a:p>
        </p:txBody>
      </p:sp>
    </p:spTree>
    <p:extLst>
      <p:ext uri="{BB962C8B-B14F-4D97-AF65-F5344CB8AC3E}">
        <p14:creationId xmlns:p14="http://schemas.microsoft.com/office/powerpoint/2010/main" val="107915679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D0419C-2761-D2AB-D2FD-A068D36EF9ED}"/>
              </a:ext>
            </a:extLst>
          </p:cNvPr>
          <p:cNvSpPr>
            <a:spLocks noGrp="1"/>
          </p:cNvSpPr>
          <p:nvPr>
            <p:ph type="title"/>
          </p:nvPr>
        </p:nvSpPr>
        <p:spPr>
          <a:xfrm>
            <a:off x="508000" y="230189"/>
            <a:ext cx="11176000" cy="498598"/>
          </a:xfrm>
        </p:spPr>
        <p:txBody>
          <a:bodyPr/>
          <a:lstStyle/>
          <a:p>
            <a:r>
              <a:rPr lang="en-US" sz="3600" dirty="0"/>
              <a:t>The Last Outposts Of </a:t>
            </a:r>
            <a:r>
              <a:rPr lang="en-US" sz="3600" dirty="0" smtClean="0"/>
              <a:t>Portuguese </a:t>
            </a:r>
            <a:r>
              <a:rPr lang="en-US" sz="3600" dirty="0"/>
              <a:t>India: 1956 </a:t>
            </a:r>
          </a:p>
        </p:txBody>
      </p:sp>
      <p:pic>
        <p:nvPicPr>
          <p:cNvPr id="6" name="Picture 5">
            <a:extLst>
              <a:ext uri="{FF2B5EF4-FFF2-40B4-BE49-F238E27FC236}">
                <a16:creationId xmlns="" xmlns:a16="http://schemas.microsoft.com/office/drawing/2014/main" id="{E06A1348-8287-C63A-543F-1D2760318C92}"/>
              </a:ext>
            </a:extLst>
          </p:cNvPr>
          <p:cNvPicPr>
            <a:picLocks noChangeAspect="1"/>
          </p:cNvPicPr>
          <p:nvPr/>
        </p:nvPicPr>
        <p:blipFill>
          <a:blip r:embed="rId2"/>
          <a:stretch>
            <a:fillRect/>
          </a:stretch>
        </p:blipFill>
        <p:spPr>
          <a:xfrm>
            <a:off x="663152" y="882110"/>
            <a:ext cx="1934285" cy="2577260"/>
          </a:xfrm>
          <a:prstGeom prst="rect">
            <a:avLst/>
          </a:prstGeom>
        </p:spPr>
      </p:pic>
      <p:pic>
        <p:nvPicPr>
          <p:cNvPr id="7" name="Picture 6">
            <a:extLst>
              <a:ext uri="{FF2B5EF4-FFF2-40B4-BE49-F238E27FC236}">
                <a16:creationId xmlns="" xmlns:a16="http://schemas.microsoft.com/office/drawing/2014/main" id="{B9CA9437-808B-604D-040A-36CB90771A65}"/>
              </a:ext>
            </a:extLst>
          </p:cNvPr>
          <p:cNvPicPr>
            <a:picLocks noChangeAspect="1"/>
          </p:cNvPicPr>
          <p:nvPr/>
        </p:nvPicPr>
        <p:blipFill>
          <a:blip r:embed="rId3"/>
          <a:stretch>
            <a:fillRect/>
          </a:stretch>
        </p:blipFill>
        <p:spPr>
          <a:xfrm>
            <a:off x="2884297" y="927952"/>
            <a:ext cx="1886485" cy="2590845"/>
          </a:xfrm>
          <a:prstGeom prst="rect">
            <a:avLst/>
          </a:prstGeom>
        </p:spPr>
      </p:pic>
      <p:pic>
        <p:nvPicPr>
          <p:cNvPr id="8" name="Picture 7">
            <a:extLst>
              <a:ext uri="{FF2B5EF4-FFF2-40B4-BE49-F238E27FC236}">
                <a16:creationId xmlns="" xmlns:a16="http://schemas.microsoft.com/office/drawing/2014/main" id="{0730F7A1-21D9-EC66-52F9-0BBFF3A2EF24}"/>
              </a:ext>
            </a:extLst>
          </p:cNvPr>
          <p:cNvPicPr>
            <a:picLocks noChangeAspect="1"/>
          </p:cNvPicPr>
          <p:nvPr/>
        </p:nvPicPr>
        <p:blipFill>
          <a:blip r:embed="rId4"/>
          <a:stretch>
            <a:fillRect/>
          </a:stretch>
        </p:blipFill>
        <p:spPr>
          <a:xfrm>
            <a:off x="5134850" y="927952"/>
            <a:ext cx="1928557" cy="2590845"/>
          </a:xfrm>
          <a:prstGeom prst="rect">
            <a:avLst/>
          </a:prstGeom>
        </p:spPr>
      </p:pic>
      <p:pic>
        <p:nvPicPr>
          <p:cNvPr id="9" name="Picture 8">
            <a:extLst>
              <a:ext uri="{FF2B5EF4-FFF2-40B4-BE49-F238E27FC236}">
                <a16:creationId xmlns="" xmlns:a16="http://schemas.microsoft.com/office/drawing/2014/main" id="{09B635B4-A4B0-447B-8066-522F182A94BE}"/>
              </a:ext>
            </a:extLst>
          </p:cNvPr>
          <p:cNvPicPr>
            <a:picLocks noChangeAspect="1"/>
          </p:cNvPicPr>
          <p:nvPr/>
        </p:nvPicPr>
        <p:blipFill>
          <a:blip r:embed="rId5"/>
          <a:stretch>
            <a:fillRect/>
          </a:stretch>
        </p:blipFill>
        <p:spPr>
          <a:xfrm>
            <a:off x="7358677" y="939153"/>
            <a:ext cx="1977727" cy="2579644"/>
          </a:xfrm>
          <a:prstGeom prst="rect">
            <a:avLst/>
          </a:prstGeom>
        </p:spPr>
      </p:pic>
      <p:pic>
        <p:nvPicPr>
          <p:cNvPr id="10" name="Picture 9">
            <a:extLst>
              <a:ext uri="{FF2B5EF4-FFF2-40B4-BE49-F238E27FC236}">
                <a16:creationId xmlns="" xmlns:a16="http://schemas.microsoft.com/office/drawing/2014/main" id="{7FE2DACC-2C7D-F34A-A74A-133BC84E9177}"/>
              </a:ext>
            </a:extLst>
          </p:cNvPr>
          <p:cNvPicPr>
            <a:picLocks noChangeAspect="1"/>
          </p:cNvPicPr>
          <p:nvPr/>
        </p:nvPicPr>
        <p:blipFill>
          <a:blip r:embed="rId6"/>
          <a:stretch>
            <a:fillRect/>
          </a:stretch>
        </p:blipFill>
        <p:spPr>
          <a:xfrm>
            <a:off x="9634714" y="928798"/>
            <a:ext cx="1944934" cy="2600354"/>
          </a:xfrm>
          <a:prstGeom prst="rect">
            <a:avLst/>
          </a:prstGeom>
        </p:spPr>
      </p:pic>
      <p:pic>
        <p:nvPicPr>
          <p:cNvPr id="11" name="Picture 10">
            <a:extLst>
              <a:ext uri="{FF2B5EF4-FFF2-40B4-BE49-F238E27FC236}">
                <a16:creationId xmlns="" xmlns:a16="http://schemas.microsoft.com/office/drawing/2014/main" id="{207526DC-AF4D-21D5-9C7C-2F5736977CD2}"/>
              </a:ext>
            </a:extLst>
          </p:cNvPr>
          <p:cNvPicPr>
            <a:picLocks noChangeAspect="1"/>
          </p:cNvPicPr>
          <p:nvPr/>
        </p:nvPicPr>
        <p:blipFill>
          <a:blip r:embed="rId7"/>
          <a:stretch>
            <a:fillRect/>
          </a:stretch>
        </p:blipFill>
        <p:spPr>
          <a:xfrm>
            <a:off x="718109" y="3822753"/>
            <a:ext cx="1934285" cy="2524582"/>
          </a:xfrm>
          <a:prstGeom prst="rect">
            <a:avLst/>
          </a:prstGeom>
        </p:spPr>
      </p:pic>
      <p:sp>
        <p:nvSpPr>
          <p:cNvPr id="3" name="TextBox 2">
            <a:extLst>
              <a:ext uri="{FF2B5EF4-FFF2-40B4-BE49-F238E27FC236}">
                <a16:creationId xmlns="" xmlns:a16="http://schemas.microsoft.com/office/drawing/2014/main" id="{9B0F1CFE-098A-554A-24FD-C9B7D9427900}"/>
              </a:ext>
            </a:extLst>
          </p:cNvPr>
          <p:cNvSpPr txBox="1"/>
          <p:nvPr/>
        </p:nvSpPr>
        <p:spPr>
          <a:xfrm>
            <a:off x="3030071" y="3822753"/>
            <a:ext cx="4663786" cy="2677656"/>
          </a:xfrm>
          <a:prstGeom prst="rect">
            <a:avLst/>
          </a:prstGeom>
          <a:noFill/>
        </p:spPr>
        <p:txBody>
          <a:bodyPr wrap="square" rtlCol="0">
            <a:spAutoFit/>
          </a:bodyPr>
          <a:lstStyle/>
          <a:p>
            <a:r>
              <a:rPr lang="en-US" sz="2100" b="0" i="0" dirty="0">
                <a:effectLst/>
              </a:rPr>
              <a:t>In 1661, the Portuguese ceded the island of Bombay to the English as part of the dowry for Catherine of Braganza's marriage to King Charles II of England. </a:t>
            </a:r>
          </a:p>
          <a:p>
            <a:r>
              <a:rPr lang="en-US" sz="2100" b="0" i="0" dirty="0">
                <a:effectLst/>
              </a:rPr>
              <a:t>This transfer was formalized in a marriage treaty signed on June 23, 1661, which also included other assets like Tangier and a cash dowry of £</a:t>
            </a:r>
            <a:r>
              <a:rPr lang="en-US" sz="2100" b="0" i="0" dirty="0" smtClean="0">
                <a:effectLst/>
              </a:rPr>
              <a:t>300,000.</a:t>
            </a:r>
            <a:r>
              <a:rPr lang="en-US" sz="2100" b="0" i="0" dirty="0">
                <a:effectLst/>
              </a:rPr>
              <a:t> </a:t>
            </a:r>
            <a:endParaRPr lang="en-US" sz="2100" dirty="0"/>
          </a:p>
        </p:txBody>
      </p:sp>
      <p:sp>
        <p:nvSpPr>
          <p:cNvPr id="4" name="Rectangle 3">
            <a:extLst>
              <a:ext uri="{FF2B5EF4-FFF2-40B4-BE49-F238E27FC236}">
                <a16:creationId xmlns="" xmlns:a16="http://schemas.microsoft.com/office/drawing/2014/main" id="{FAC1CDA6-0AB2-2E23-8E86-A97AE0414AD1}"/>
              </a:ext>
            </a:extLst>
          </p:cNvPr>
          <p:cNvSpPr/>
          <p:nvPr/>
        </p:nvSpPr>
        <p:spPr bwMode="auto">
          <a:xfrm>
            <a:off x="2747982" y="777071"/>
            <a:ext cx="2159116" cy="2870911"/>
          </a:xfrm>
          <a:prstGeom prst="rect">
            <a:avLst/>
          </a:prstGeom>
          <a:noFill/>
          <a:ln w="381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Rectangle 4">
            <a:extLst>
              <a:ext uri="{FF2B5EF4-FFF2-40B4-BE49-F238E27FC236}">
                <a16:creationId xmlns="" xmlns:a16="http://schemas.microsoft.com/office/drawing/2014/main" id="{ABCB3FC9-E46E-7837-52D0-D553B2416300}"/>
              </a:ext>
            </a:extLst>
          </p:cNvPr>
          <p:cNvSpPr/>
          <p:nvPr/>
        </p:nvSpPr>
        <p:spPr bwMode="auto">
          <a:xfrm>
            <a:off x="622522" y="3647983"/>
            <a:ext cx="2125460" cy="2845582"/>
          </a:xfrm>
          <a:prstGeom prst="rect">
            <a:avLst/>
          </a:prstGeom>
          <a:noFill/>
          <a:ln w="381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TextBox 12">
            <a:extLst>
              <a:ext uri="{FF2B5EF4-FFF2-40B4-BE49-F238E27FC236}">
                <a16:creationId xmlns="" xmlns:a16="http://schemas.microsoft.com/office/drawing/2014/main" id="{43CADB87-F6D6-F316-3905-2C565EBCC1A4}"/>
              </a:ext>
            </a:extLst>
          </p:cNvPr>
          <p:cNvSpPr txBox="1"/>
          <p:nvPr/>
        </p:nvSpPr>
        <p:spPr>
          <a:xfrm>
            <a:off x="7920851" y="3822753"/>
            <a:ext cx="3658797" cy="2677656"/>
          </a:xfrm>
          <a:prstGeom prst="rect">
            <a:avLst/>
          </a:prstGeom>
          <a:noFill/>
        </p:spPr>
        <p:txBody>
          <a:bodyPr wrap="square" rtlCol="0">
            <a:spAutoFit/>
          </a:bodyPr>
          <a:lstStyle/>
          <a:p>
            <a:r>
              <a:rPr lang="en-US" sz="2100" b="0" i="0" dirty="0">
                <a:effectLst/>
              </a:rPr>
              <a:t>The Liberation of Goa on December 19, 1961, marked the end of 451 years of Portuguese rule in the region. </a:t>
            </a:r>
          </a:p>
          <a:p>
            <a:r>
              <a:rPr lang="en-US" sz="2100" b="0" i="0" dirty="0">
                <a:effectLst/>
              </a:rPr>
              <a:t>Following a brief military operation India annexed the territories of Goa, Daman, and Diu.</a:t>
            </a:r>
            <a:endParaRPr lang="en-US" sz="2100" dirty="0"/>
          </a:p>
        </p:txBody>
      </p:sp>
      <p:sp>
        <p:nvSpPr>
          <p:cNvPr id="14" name="Rectangle 13">
            <a:extLst>
              <a:ext uri="{FF2B5EF4-FFF2-40B4-BE49-F238E27FC236}">
                <a16:creationId xmlns="" xmlns:a16="http://schemas.microsoft.com/office/drawing/2014/main" id="{272E5326-E499-92DB-7DC3-AE23E272E292}"/>
              </a:ext>
            </a:extLst>
          </p:cNvPr>
          <p:cNvSpPr/>
          <p:nvPr/>
        </p:nvSpPr>
        <p:spPr bwMode="auto">
          <a:xfrm>
            <a:off x="4963706" y="777071"/>
            <a:ext cx="2270847" cy="2870911"/>
          </a:xfrm>
          <a:prstGeom prst="rect">
            <a:avLst/>
          </a:prstGeom>
          <a:noFill/>
          <a:ln w="381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971856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D90455-6F55-CB62-151D-573543112548}"/>
              </a:ext>
            </a:extLst>
          </p:cNvPr>
          <p:cNvSpPr>
            <a:spLocks noGrp="1"/>
          </p:cNvSpPr>
          <p:nvPr>
            <p:ph type="title"/>
          </p:nvPr>
        </p:nvSpPr>
        <p:spPr>
          <a:xfrm>
            <a:off x="508000" y="230189"/>
            <a:ext cx="11176000" cy="498598"/>
          </a:xfrm>
        </p:spPr>
        <p:txBody>
          <a:bodyPr/>
          <a:lstStyle/>
          <a:p>
            <a:r>
              <a:rPr lang="en-US" sz="3600" dirty="0" smtClean="0"/>
              <a:t>Portuguese </a:t>
            </a:r>
            <a:r>
              <a:rPr lang="en-US" sz="3600" dirty="0"/>
              <a:t>Settlements In India And Sri Lanka 1498-1600</a:t>
            </a:r>
          </a:p>
        </p:txBody>
      </p:sp>
      <p:pic>
        <p:nvPicPr>
          <p:cNvPr id="3" name="Picture 2">
            <a:extLst>
              <a:ext uri="{FF2B5EF4-FFF2-40B4-BE49-F238E27FC236}">
                <a16:creationId xmlns="" xmlns:a16="http://schemas.microsoft.com/office/drawing/2014/main" id="{46A0032F-622F-AF83-BD84-9156A60EF641}"/>
              </a:ext>
            </a:extLst>
          </p:cNvPr>
          <p:cNvPicPr>
            <a:picLocks noChangeAspect="1"/>
          </p:cNvPicPr>
          <p:nvPr/>
        </p:nvPicPr>
        <p:blipFill>
          <a:blip r:embed="rId2"/>
          <a:stretch>
            <a:fillRect/>
          </a:stretch>
        </p:blipFill>
        <p:spPr>
          <a:xfrm>
            <a:off x="913319" y="894986"/>
            <a:ext cx="10365361" cy="5577840"/>
          </a:xfrm>
          <a:prstGeom prst="rect">
            <a:avLst/>
          </a:prstGeom>
        </p:spPr>
      </p:pic>
      <p:sp>
        <p:nvSpPr>
          <p:cNvPr id="4" name="Oval 3">
            <a:extLst>
              <a:ext uri="{FF2B5EF4-FFF2-40B4-BE49-F238E27FC236}">
                <a16:creationId xmlns="" xmlns:a16="http://schemas.microsoft.com/office/drawing/2014/main" id="{A89C8976-CA2D-F6EC-ACA7-0AA6EF1575C5}"/>
              </a:ext>
            </a:extLst>
          </p:cNvPr>
          <p:cNvSpPr>
            <a:spLocks noChangeAspect="1"/>
          </p:cNvSpPr>
          <p:nvPr/>
        </p:nvSpPr>
        <p:spPr bwMode="auto">
          <a:xfrm>
            <a:off x="4429497" y="4548251"/>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a:extLst>
              <a:ext uri="{FF2B5EF4-FFF2-40B4-BE49-F238E27FC236}">
                <a16:creationId xmlns="" xmlns:a16="http://schemas.microsoft.com/office/drawing/2014/main" id="{9FF9AE58-E85F-415A-00BD-02C89779D207}"/>
              </a:ext>
            </a:extLst>
          </p:cNvPr>
          <p:cNvSpPr txBox="1"/>
          <p:nvPr/>
        </p:nvSpPr>
        <p:spPr>
          <a:xfrm>
            <a:off x="3455720" y="4453247"/>
            <a:ext cx="1065217" cy="279223"/>
          </a:xfrm>
          <a:prstGeom prst="rect">
            <a:avLst/>
          </a:prstGeom>
          <a:noFill/>
        </p:spPr>
        <p:txBody>
          <a:bodyPr wrap="square" rtlCol="0">
            <a:spAutoFit/>
          </a:bodyPr>
          <a:lstStyle/>
          <a:p>
            <a:pPr algn="ctr"/>
            <a:r>
              <a:rPr lang="en-US" sz="1200" dirty="0">
                <a:solidFill>
                  <a:schemeClr val="bg1"/>
                </a:solidFill>
              </a:rPr>
              <a:t>Calicut 1498</a:t>
            </a:r>
          </a:p>
        </p:txBody>
      </p:sp>
      <p:pic>
        <p:nvPicPr>
          <p:cNvPr id="6" name="Picture 5">
            <a:extLst>
              <a:ext uri="{FF2B5EF4-FFF2-40B4-BE49-F238E27FC236}">
                <a16:creationId xmlns="" xmlns:a16="http://schemas.microsoft.com/office/drawing/2014/main" id="{3BDD0315-5C85-0800-D300-56BBAEF294A3}"/>
              </a:ext>
            </a:extLst>
          </p:cNvPr>
          <p:cNvPicPr>
            <a:picLocks noChangeAspect="1"/>
          </p:cNvPicPr>
          <p:nvPr/>
        </p:nvPicPr>
        <p:blipFill>
          <a:blip r:embed="rId3"/>
          <a:stretch>
            <a:fillRect/>
          </a:stretch>
        </p:blipFill>
        <p:spPr>
          <a:xfrm>
            <a:off x="8216076" y="3048001"/>
            <a:ext cx="1270000" cy="1524000"/>
          </a:xfrm>
          <a:prstGeom prst="rect">
            <a:avLst/>
          </a:prstGeom>
        </p:spPr>
      </p:pic>
      <p:pic>
        <p:nvPicPr>
          <p:cNvPr id="7" name="Picture 6">
            <a:extLst>
              <a:ext uri="{FF2B5EF4-FFF2-40B4-BE49-F238E27FC236}">
                <a16:creationId xmlns="" xmlns:a16="http://schemas.microsoft.com/office/drawing/2014/main" id="{F303E50A-99E1-3879-B48C-1D51E8C05721}"/>
              </a:ext>
            </a:extLst>
          </p:cNvPr>
          <p:cNvPicPr>
            <a:picLocks noChangeAspect="1"/>
          </p:cNvPicPr>
          <p:nvPr/>
        </p:nvPicPr>
        <p:blipFill>
          <a:blip r:embed="rId3"/>
          <a:stretch>
            <a:fillRect/>
          </a:stretch>
        </p:blipFill>
        <p:spPr>
          <a:xfrm>
            <a:off x="3455720" y="4501418"/>
            <a:ext cx="152400" cy="182880"/>
          </a:xfrm>
          <a:prstGeom prst="rect">
            <a:avLst/>
          </a:prstGeom>
        </p:spPr>
      </p:pic>
      <p:sp>
        <p:nvSpPr>
          <p:cNvPr id="8" name="Oval 7">
            <a:extLst>
              <a:ext uri="{FF2B5EF4-FFF2-40B4-BE49-F238E27FC236}">
                <a16:creationId xmlns="" xmlns:a16="http://schemas.microsoft.com/office/drawing/2014/main" id="{A646741D-F414-9D32-B2A9-E6BF18F13D72}"/>
              </a:ext>
            </a:extLst>
          </p:cNvPr>
          <p:cNvSpPr>
            <a:spLocks noChangeAspect="1"/>
          </p:cNvSpPr>
          <p:nvPr/>
        </p:nvSpPr>
        <p:spPr bwMode="auto">
          <a:xfrm>
            <a:off x="4136045" y="4089423"/>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Oval 8">
            <a:extLst>
              <a:ext uri="{FF2B5EF4-FFF2-40B4-BE49-F238E27FC236}">
                <a16:creationId xmlns="" xmlns:a16="http://schemas.microsoft.com/office/drawing/2014/main" id="{FDC584B8-5F02-ED44-B87C-AB25EB99B04E}"/>
              </a:ext>
            </a:extLst>
          </p:cNvPr>
          <p:cNvSpPr>
            <a:spLocks noChangeAspect="1"/>
          </p:cNvSpPr>
          <p:nvPr/>
        </p:nvSpPr>
        <p:spPr bwMode="auto">
          <a:xfrm>
            <a:off x="4572001" y="5035138"/>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TextBox 9">
            <a:extLst>
              <a:ext uri="{FF2B5EF4-FFF2-40B4-BE49-F238E27FC236}">
                <a16:creationId xmlns="" xmlns:a16="http://schemas.microsoft.com/office/drawing/2014/main" id="{8B93D498-EC59-81FC-B2CA-682FA7899A2B}"/>
              </a:ext>
            </a:extLst>
          </p:cNvPr>
          <p:cNvSpPr txBox="1"/>
          <p:nvPr/>
        </p:nvSpPr>
        <p:spPr>
          <a:xfrm>
            <a:off x="3592023" y="4942358"/>
            <a:ext cx="1071418" cy="276999"/>
          </a:xfrm>
          <a:prstGeom prst="rect">
            <a:avLst/>
          </a:prstGeom>
          <a:noFill/>
        </p:spPr>
        <p:txBody>
          <a:bodyPr wrap="square" rtlCol="0">
            <a:spAutoFit/>
          </a:bodyPr>
          <a:lstStyle/>
          <a:p>
            <a:pPr algn="ctr"/>
            <a:r>
              <a:rPr lang="en-US" sz="1200" dirty="0">
                <a:solidFill>
                  <a:schemeClr val="bg1"/>
                </a:solidFill>
              </a:rPr>
              <a:t>Cochin 1500</a:t>
            </a:r>
          </a:p>
        </p:txBody>
      </p:sp>
      <p:pic>
        <p:nvPicPr>
          <p:cNvPr id="11" name="Picture 10">
            <a:extLst>
              <a:ext uri="{FF2B5EF4-FFF2-40B4-BE49-F238E27FC236}">
                <a16:creationId xmlns="" xmlns:a16="http://schemas.microsoft.com/office/drawing/2014/main" id="{1B420189-3EDA-C3AF-A347-13317182FEE5}"/>
              </a:ext>
            </a:extLst>
          </p:cNvPr>
          <p:cNvPicPr>
            <a:picLocks noChangeAspect="1"/>
          </p:cNvPicPr>
          <p:nvPr/>
        </p:nvPicPr>
        <p:blipFill>
          <a:blip r:embed="rId3"/>
          <a:stretch>
            <a:fillRect/>
          </a:stretch>
        </p:blipFill>
        <p:spPr>
          <a:xfrm>
            <a:off x="3566293" y="4989417"/>
            <a:ext cx="152400" cy="182880"/>
          </a:xfrm>
          <a:prstGeom prst="rect">
            <a:avLst/>
          </a:prstGeom>
        </p:spPr>
      </p:pic>
      <p:sp>
        <p:nvSpPr>
          <p:cNvPr id="12" name="TextBox 11">
            <a:extLst>
              <a:ext uri="{FF2B5EF4-FFF2-40B4-BE49-F238E27FC236}">
                <a16:creationId xmlns="" xmlns:a16="http://schemas.microsoft.com/office/drawing/2014/main" id="{54C7E0C9-7FCA-C0F1-29D4-5F835EB7EC81}"/>
              </a:ext>
            </a:extLst>
          </p:cNvPr>
          <p:cNvSpPr txBox="1"/>
          <p:nvPr/>
        </p:nvSpPr>
        <p:spPr>
          <a:xfrm>
            <a:off x="2973119" y="4013663"/>
            <a:ext cx="1270001" cy="276999"/>
          </a:xfrm>
          <a:prstGeom prst="rect">
            <a:avLst/>
          </a:prstGeom>
          <a:noFill/>
        </p:spPr>
        <p:txBody>
          <a:bodyPr wrap="square" rtlCol="0">
            <a:spAutoFit/>
          </a:bodyPr>
          <a:lstStyle/>
          <a:p>
            <a:pPr algn="ctr"/>
            <a:r>
              <a:rPr lang="en-US" sz="1200" dirty="0">
                <a:solidFill>
                  <a:schemeClr val="bg1"/>
                </a:solidFill>
              </a:rPr>
              <a:t>Cannanore 1501</a:t>
            </a:r>
          </a:p>
        </p:txBody>
      </p:sp>
      <p:pic>
        <p:nvPicPr>
          <p:cNvPr id="13" name="Picture 12">
            <a:extLst>
              <a:ext uri="{FF2B5EF4-FFF2-40B4-BE49-F238E27FC236}">
                <a16:creationId xmlns="" xmlns:a16="http://schemas.microsoft.com/office/drawing/2014/main" id="{BC54120B-32F2-A261-85A5-43D464997A3E}"/>
              </a:ext>
            </a:extLst>
          </p:cNvPr>
          <p:cNvPicPr>
            <a:picLocks noChangeAspect="1"/>
          </p:cNvPicPr>
          <p:nvPr/>
        </p:nvPicPr>
        <p:blipFill>
          <a:blip r:embed="rId3"/>
          <a:stretch>
            <a:fillRect/>
          </a:stretch>
        </p:blipFill>
        <p:spPr>
          <a:xfrm>
            <a:off x="2942921" y="4060722"/>
            <a:ext cx="152400" cy="182880"/>
          </a:xfrm>
          <a:prstGeom prst="rect">
            <a:avLst/>
          </a:prstGeom>
        </p:spPr>
      </p:pic>
      <p:sp>
        <p:nvSpPr>
          <p:cNvPr id="14" name="Oval 13">
            <a:extLst>
              <a:ext uri="{FF2B5EF4-FFF2-40B4-BE49-F238E27FC236}">
                <a16:creationId xmlns="" xmlns:a16="http://schemas.microsoft.com/office/drawing/2014/main" id="{52D808C0-5710-FE98-D807-212C4B20D334}"/>
              </a:ext>
            </a:extLst>
          </p:cNvPr>
          <p:cNvSpPr>
            <a:spLocks noChangeAspect="1"/>
          </p:cNvSpPr>
          <p:nvPr/>
        </p:nvSpPr>
        <p:spPr bwMode="auto">
          <a:xfrm>
            <a:off x="3861262" y="3372592"/>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TextBox 14">
            <a:extLst>
              <a:ext uri="{FF2B5EF4-FFF2-40B4-BE49-F238E27FC236}">
                <a16:creationId xmlns="" xmlns:a16="http://schemas.microsoft.com/office/drawing/2014/main" id="{257E464D-93BD-B1A0-74FE-76DE7954780E}"/>
              </a:ext>
            </a:extLst>
          </p:cNvPr>
          <p:cNvSpPr txBox="1"/>
          <p:nvPr/>
        </p:nvSpPr>
        <p:spPr>
          <a:xfrm>
            <a:off x="3124050" y="3279812"/>
            <a:ext cx="807522" cy="276999"/>
          </a:xfrm>
          <a:prstGeom prst="rect">
            <a:avLst/>
          </a:prstGeom>
          <a:noFill/>
        </p:spPr>
        <p:txBody>
          <a:bodyPr wrap="square" rtlCol="0">
            <a:spAutoFit/>
          </a:bodyPr>
          <a:lstStyle/>
          <a:p>
            <a:pPr algn="ctr"/>
            <a:r>
              <a:rPr lang="en-US" sz="1200" dirty="0">
                <a:solidFill>
                  <a:schemeClr val="bg1"/>
                </a:solidFill>
              </a:rPr>
              <a:t>Goa 1510</a:t>
            </a:r>
          </a:p>
        </p:txBody>
      </p:sp>
      <p:pic>
        <p:nvPicPr>
          <p:cNvPr id="16" name="Picture 15">
            <a:extLst>
              <a:ext uri="{FF2B5EF4-FFF2-40B4-BE49-F238E27FC236}">
                <a16:creationId xmlns="" xmlns:a16="http://schemas.microsoft.com/office/drawing/2014/main" id="{D5132386-4B8D-15B0-63CF-5122FFFABC3F}"/>
              </a:ext>
            </a:extLst>
          </p:cNvPr>
          <p:cNvPicPr>
            <a:picLocks noChangeAspect="1"/>
          </p:cNvPicPr>
          <p:nvPr/>
        </p:nvPicPr>
        <p:blipFill>
          <a:blip r:embed="rId3"/>
          <a:stretch>
            <a:fillRect/>
          </a:stretch>
        </p:blipFill>
        <p:spPr>
          <a:xfrm>
            <a:off x="3047850" y="3326871"/>
            <a:ext cx="152400" cy="182880"/>
          </a:xfrm>
          <a:prstGeom prst="rect">
            <a:avLst/>
          </a:prstGeom>
        </p:spPr>
      </p:pic>
      <p:sp>
        <p:nvSpPr>
          <p:cNvPr id="17" name="Oval 16">
            <a:extLst>
              <a:ext uri="{FF2B5EF4-FFF2-40B4-BE49-F238E27FC236}">
                <a16:creationId xmlns="" xmlns:a16="http://schemas.microsoft.com/office/drawing/2014/main" id="{A6422FD6-7911-5F17-2EF4-4DF9EC78F213}"/>
              </a:ext>
            </a:extLst>
          </p:cNvPr>
          <p:cNvSpPr>
            <a:spLocks noChangeAspect="1"/>
          </p:cNvSpPr>
          <p:nvPr/>
        </p:nvSpPr>
        <p:spPr bwMode="auto">
          <a:xfrm>
            <a:off x="3596773" y="2272701"/>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8" name="TextBox 17">
            <a:extLst>
              <a:ext uri="{FF2B5EF4-FFF2-40B4-BE49-F238E27FC236}">
                <a16:creationId xmlns="" xmlns:a16="http://schemas.microsoft.com/office/drawing/2014/main" id="{845E8A58-BCF2-3BAB-C6D9-49FB241BD128}"/>
              </a:ext>
            </a:extLst>
          </p:cNvPr>
          <p:cNvSpPr txBox="1"/>
          <p:nvPr/>
        </p:nvSpPr>
        <p:spPr>
          <a:xfrm>
            <a:off x="2589660" y="2179921"/>
            <a:ext cx="1068780" cy="276999"/>
          </a:xfrm>
          <a:prstGeom prst="rect">
            <a:avLst/>
          </a:prstGeom>
          <a:noFill/>
        </p:spPr>
        <p:txBody>
          <a:bodyPr wrap="square" rtlCol="0">
            <a:spAutoFit/>
          </a:bodyPr>
          <a:lstStyle/>
          <a:p>
            <a:pPr algn="ctr"/>
            <a:r>
              <a:rPr lang="en-US" sz="1200" dirty="0">
                <a:solidFill>
                  <a:schemeClr val="bg1"/>
                </a:solidFill>
              </a:rPr>
              <a:t>Bombay 1533</a:t>
            </a:r>
          </a:p>
        </p:txBody>
      </p:sp>
      <p:pic>
        <p:nvPicPr>
          <p:cNvPr id="19" name="Picture 18">
            <a:extLst>
              <a:ext uri="{FF2B5EF4-FFF2-40B4-BE49-F238E27FC236}">
                <a16:creationId xmlns="" xmlns:a16="http://schemas.microsoft.com/office/drawing/2014/main" id="{BCCAF244-0469-7C03-A45A-0CE8CAE8B878}"/>
              </a:ext>
            </a:extLst>
          </p:cNvPr>
          <p:cNvPicPr>
            <a:picLocks noChangeAspect="1"/>
          </p:cNvPicPr>
          <p:nvPr/>
        </p:nvPicPr>
        <p:blipFill>
          <a:blip r:embed="rId3"/>
          <a:stretch>
            <a:fillRect/>
          </a:stretch>
        </p:blipFill>
        <p:spPr>
          <a:xfrm>
            <a:off x="2524390" y="2226980"/>
            <a:ext cx="152400" cy="182880"/>
          </a:xfrm>
          <a:prstGeom prst="rect">
            <a:avLst/>
          </a:prstGeom>
        </p:spPr>
      </p:pic>
      <p:sp>
        <p:nvSpPr>
          <p:cNvPr id="20" name="Oval 19">
            <a:extLst>
              <a:ext uri="{FF2B5EF4-FFF2-40B4-BE49-F238E27FC236}">
                <a16:creationId xmlns="" xmlns:a16="http://schemas.microsoft.com/office/drawing/2014/main" id="{D55CECBF-6823-F368-5C16-528EBA175C13}"/>
              </a:ext>
            </a:extLst>
          </p:cNvPr>
          <p:cNvSpPr>
            <a:spLocks noChangeAspect="1"/>
          </p:cNvSpPr>
          <p:nvPr/>
        </p:nvSpPr>
        <p:spPr bwMode="auto">
          <a:xfrm>
            <a:off x="3573897" y="210959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1" name="TextBox 20">
            <a:extLst>
              <a:ext uri="{FF2B5EF4-FFF2-40B4-BE49-F238E27FC236}">
                <a16:creationId xmlns="" xmlns:a16="http://schemas.microsoft.com/office/drawing/2014/main" id="{0BD756F3-D318-35EA-A1B3-F81B68FD5B8A}"/>
              </a:ext>
            </a:extLst>
          </p:cNvPr>
          <p:cNvSpPr txBox="1"/>
          <p:nvPr/>
        </p:nvSpPr>
        <p:spPr>
          <a:xfrm>
            <a:off x="2566784" y="2016817"/>
            <a:ext cx="1068780" cy="276999"/>
          </a:xfrm>
          <a:prstGeom prst="rect">
            <a:avLst/>
          </a:prstGeom>
          <a:noFill/>
        </p:spPr>
        <p:txBody>
          <a:bodyPr wrap="square" rtlCol="0">
            <a:spAutoFit/>
          </a:bodyPr>
          <a:lstStyle/>
          <a:p>
            <a:pPr algn="ctr"/>
            <a:r>
              <a:rPr lang="en-US" sz="1200" dirty="0">
                <a:solidFill>
                  <a:schemeClr val="bg1"/>
                </a:solidFill>
              </a:rPr>
              <a:t>Bassein 1533</a:t>
            </a:r>
          </a:p>
        </p:txBody>
      </p:sp>
      <p:pic>
        <p:nvPicPr>
          <p:cNvPr id="22" name="Picture 21">
            <a:extLst>
              <a:ext uri="{FF2B5EF4-FFF2-40B4-BE49-F238E27FC236}">
                <a16:creationId xmlns="" xmlns:a16="http://schemas.microsoft.com/office/drawing/2014/main" id="{9A07B2AF-26CF-6D9C-CE2F-BE3C22CE064A}"/>
              </a:ext>
            </a:extLst>
          </p:cNvPr>
          <p:cNvPicPr>
            <a:picLocks noChangeAspect="1"/>
          </p:cNvPicPr>
          <p:nvPr/>
        </p:nvPicPr>
        <p:blipFill>
          <a:blip r:embed="rId3"/>
          <a:stretch>
            <a:fillRect/>
          </a:stretch>
        </p:blipFill>
        <p:spPr>
          <a:xfrm>
            <a:off x="2501514" y="2063876"/>
            <a:ext cx="152400" cy="182880"/>
          </a:xfrm>
          <a:prstGeom prst="rect">
            <a:avLst/>
          </a:prstGeom>
        </p:spPr>
      </p:pic>
      <p:sp>
        <p:nvSpPr>
          <p:cNvPr id="23" name="Oval 22">
            <a:extLst>
              <a:ext uri="{FF2B5EF4-FFF2-40B4-BE49-F238E27FC236}">
                <a16:creationId xmlns="" xmlns:a16="http://schemas.microsoft.com/office/drawing/2014/main" id="{533810BC-716E-118B-FD43-89A79D9CC6F3}"/>
              </a:ext>
            </a:extLst>
          </p:cNvPr>
          <p:cNvSpPr>
            <a:spLocks noChangeAspect="1"/>
          </p:cNvSpPr>
          <p:nvPr/>
        </p:nvSpPr>
        <p:spPr bwMode="auto">
          <a:xfrm>
            <a:off x="3026409" y="176946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4" name="TextBox 23">
            <a:extLst>
              <a:ext uri="{FF2B5EF4-FFF2-40B4-BE49-F238E27FC236}">
                <a16:creationId xmlns="" xmlns:a16="http://schemas.microsoft.com/office/drawing/2014/main" id="{3830CB42-A471-6EBC-AF85-6779D1F81FE0}"/>
              </a:ext>
            </a:extLst>
          </p:cNvPr>
          <p:cNvSpPr txBox="1"/>
          <p:nvPr/>
        </p:nvSpPr>
        <p:spPr>
          <a:xfrm>
            <a:off x="2311059" y="1692166"/>
            <a:ext cx="784262" cy="276999"/>
          </a:xfrm>
          <a:prstGeom prst="rect">
            <a:avLst/>
          </a:prstGeom>
          <a:noFill/>
        </p:spPr>
        <p:txBody>
          <a:bodyPr wrap="square" rtlCol="0">
            <a:spAutoFit/>
          </a:bodyPr>
          <a:lstStyle/>
          <a:p>
            <a:pPr algn="ctr"/>
            <a:r>
              <a:rPr lang="en-US" sz="1200" dirty="0">
                <a:solidFill>
                  <a:schemeClr val="bg1"/>
                </a:solidFill>
              </a:rPr>
              <a:t>Diu 1535</a:t>
            </a:r>
          </a:p>
        </p:txBody>
      </p:sp>
      <p:pic>
        <p:nvPicPr>
          <p:cNvPr id="25" name="Picture 24">
            <a:extLst>
              <a:ext uri="{FF2B5EF4-FFF2-40B4-BE49-F238E27FC236}">
                <a16:creationId xmlns="" xmlns:a16="http://schemas.microsoft.com/office/drawing/2014/main" id="{D18E081D-9429-EC6A-E41B-14EBD7D6E6BE}"/>
              </a:ext>
            </a:extLst>
          </p:cNvPr>
          <p:cNvPicPr>
            <a:picLocks noChangeAspect="1"/>
          </p:cNvPicPr>
          <p:nvPr/>
        </p:nvPicPr>
        <p:blipFill>
          <a:blip r:embed="rId3"/>
          <a:stretch>
            <a:fillRect/>
          </a:stretch>
        </p:blipFill>
        <p:spPr>
          <a:xfrm>
            <a:off x="2234859" y="1723748"/>
            <a:ext cx="152400" cy="182880"/>
          </a:xfrm>
          <a:prstGeom prst="rect">
            <a:avLst/>
          </a:prstGeom>
        </p:spPr>
      </p:pic>
      <p:sp>
        <p:nvSpPr>
          <p:cNvPr id="26" name="Oval 25">
            <a:extLst>
              <a:ext uri="{FF2B5EF4-FFF2-40B4-BE49-F238E27FC236}">
                <a16:creationId xmlns="" xmlns:a16="http://schemas.microsoft.com/office/drawing/2014/main" id="{FAE2EB2F-D0F3-41FF-136B-3F401C2203D7}"/>
              </a:ext>
            </a:extLst>
          </p:cNvPr>
          <p:cNvSpPr>
            <a:spLocks noChangeAspect="1"/>
          </p:cNvSpPr>
          <p:nvPr/>
        </p:nvSpPr>
        <p:spPr bwMode="auto">
          <a:xfrm>
            <a:off x="3644207" y="1853120"/>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27" name="Picture 26">
            <a:extLst>
              <a:ext uri="{FF2B5EF4-FFF2-40B4-BE49-F238E27FC236}">
                <a16:creationId xmlns="" xmlns:a16="http://schemas.microsoft.com/office/drawing/2014/main" id="{71E80C6C-A3D4-BD8D-6B2D-A97FA2DA03DD}"/>
              </a:ext>
            </a:extLst>
          </p:cNvPr>
          <p:cNvPicPr>
            <a:picLocks noChangeAspect="1"/>
          </p:cNvPicPr>
          <p:nvPr/>
        </p:nvPicPr>
        <p:blipFill>
          <a:blip r:embed="rId3"/>
          <a:stretch>
            <a:fillRect/>
          </a:stretch>
        </p:blipFill>
        <p:spPr>
          <a:xfrm>
            <a:off x="3490093" y="1816717"/>
            <a:ext cx="152400" cy="182880"/>
          </a:xfrm>
          <a:prstGeom prst="rect">
            <a:avLst/>
          </a:prstGeom>
        </p:spPr>
      </p:pic>
      <p:sp>
        <p:nvSpPr>
          <p:cNvPr id="28" name="TextBox 27">
            <a:extLst>
              <a:ext uri="{FF2B5EF4-FFF2-40B4-BE49-F238E27FC236}">
                <a16:creationId xmlns="" xmlns:a16="http://schemas.microsoft.com/office/drawing/2014/main" id="{95FADE84-E4A3-99EC-5028-CB651843D5F1}"/>
              </a:ext>
            </a:extLst>
          </p:cNvPr>
          <p:cNvSpPr txBox="1"/>
          <p:nvPr/>
        </p:nvSpPr>
        <p:spPr>
          <a:xfrm>
            <a:off x="3658440" y="1802104"/>
            <a:ext cx="997527" cy="276999"/>
          </a:xfrm>
          <a:prstGeom prst="rect">
            <a:avLst/>
          </a:prstGeom>
          <a:noFill/>
        </p:spPr>
        <p:txBody>
          <a:bodyPr wrap="square" rtlCol="0">
            <a:spAutoFit/>
          </a:bodyPr>
          <a:lstStyle/>
          <a:p>
            <a:pPr algn="ctr"/>
            <a:r>
              <a:rPr lang="en-US" sz="1200" dirty="0">
                <a:solidFill>
                  <a:schemeClr val="bg1"/>
                </a:solidFill>
              </a:rPr>
              <a:t>Daman 1558</a:t>
            </a:r>
          </a:p>
        </p:txBody>
      </p:sp>
      <p:sp>
        <p:nvSpPr>
          <p:cNvPr id="29" name="Oval 28">
            <a:extLst>
              <a:ext uri="{FF2B5EF4-FFF2-40B4-BE49-F238E27FC236}">
                <a16:creationId xmlns="" xmlns:a16="http://schemas.microsoft.com/office/drawing/2014/main" id="{1D484D4F-F67A-0981-3A98-2740C7CB80FC}"/>
              </a:ext>
            </a:extLst>
          </p:cNvPr>
          <p:cNvSpPr>
            <a:spLocks noChangeAspect="1"/>
          </p:cNvSpPr>
          <p:nvPr/>
        </p:nvSpPr>
        <p:spPr bwMode="auto">
          <a:xfrm>
            <a:off x="5629480" y="5837870"/>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TextBox 29">
            <a:extLst>
              <a:ext uri="{FF2B5EF4-FFF2-40B4-BE49-F238E27FC236}">
                <a16:creationId xmlns="" xmlns:a16="http://schemas.microsoft.com/office/drawing/2014/main" id="{77439635-8FDD-A425-D4DB-39A2136F17A9}"/>
              </a:ext>
            </a:extLst>
          </p:cNvPr>
          <p:cNvSpPr txBox="1"/>
          <p:nvPr/>
        </p:nvSpPr>
        <p:spPr>
          <a:xfrm>
            <a:off x="4613127" y="5765832"/>
            <a:ext cx="1097148" cy="276999"/>
          </a:xfrm>
          <a:prstGeom prst="rect">
            <a:avLst/>
          </a:prstGeom>
          <a:noFill/>
        </p:spPr>
        <p:txBody>
          <a:bodyPr wrap="square" rtlCol="0">
            <a:spAutoFit/>
          </a:bodyPr>
          <a:lstStyle/>
          <a:p>
            <a:pPr algn="ctr"/>
            <a:r>
              <a:rPr lang="en-US" sz="1200" dirty="0">
                <a:solidFill>
                  <a:schemeClr val="bg1"/>
                </a:solidFill>
              </a:rPr>
              <a:t>Colombo 1505</a:t>
            </a:r>
          </a:p>
        </p:txBody>
      </p:sp>
      <p:pic>
        <p:nvPicPr>
          <p:cNvPr id="31" name="Picture 30">
            <a:extLst>
              <a:ext uri="{FF2B5EF4-FFF2-40B4-BE49-F238E27FC236}">
                <a16:creationId xmlns="" xmlns:a16="http://schemas.microsoft.com/office/drawing/2014/main" id="{65745091-C73C-7673-CE37-CCC63FAF7CAA}"/>
              </a:ext>
            </a:extLst>
          </p:cNvPr>
          <p:cNvPicPr>
            <a:picLocks noChangeAspect="1"/>
          </p:cNvPicPr>
          <p:nvPr/>
        </p:nvPicPr>
        <p:blipFill>
          <a:blip r:embed="rId3"/>
          <a:stretch>
            <a:fillRect/>
          </a:stretch>
        </p:blipFill>
        <p:spPr>
          <a:xfrm>
            <a:off x="4541521" y="5792150"/>
            <a:ext cx="152400" cy="182880"/>
          </a:xfrm>
          <a:prstGeom prst="rect">
            <a:avLst/>
          </a:prstGeom>
        </p:spPr>
      </p:pic>
      <p:sp>
        <p:nvSpPr>
          <p:cNvPr id="32" name="Oval 31">
            <a:extLst>
              <a:ext uri="{FF2B5EF4-FFF2-40B4-BE49-F238E27FC236}">
                <a16:creationId xmlns="" xmlns:a16="http://schemas.microsoft.com/office/drawing/2014/main" id="{9E893B0B-6B52-1B7E-789F-B94BF47C075E}"/>
              </a:ext>
            </a:extLst>
          </p:cNvPr>
          <p:cNvSpPr>
            <a:spLocks noChangeAspect="1"/>
          </p:cNvSpPr>
          <p:nvPr/>
        </p:nvSpPr>
        <p:spPr bwMode="auto">
          <a:xfrm>
            <a:off x="5088889" y="6010195"/>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3" name="Oval 32">
            <a:extLst>
              <a:ext uri="{FF2B5EF4-FFF2-40B4-BE49-F238E27FC236}">
                <a16:creationId xmlns="" xmlns:a16="http://schemas.microsoft.com/office/drawing/2014/main" id="{B8573BA8-D2FD-F809-3B79-DF0F783F1779}"/>
              </a:ext>
            </a:extLst>
          </p:cNvPr>
          <p:cNvSpPr>
            <a:spLocks noChangeAspect="1"/>
          </p:cNvSpPr>
          <p:nvPr/>
        </p:nvSpPr>
        <p:spPr bwMode="auto">
          <a:xfrm>
            <a:off x="5706687" y="609384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34" name="Picture 33">
            <a:extLst>
              <a:ext uri="{FF2B5EF4-FFF2-40B4-BE49-F238E27FC236}">
                <a16:creationId xmlns="" xmlns:a16="http://schemas.microsoft.com/office/drawing/2014/main" id="{A04BA3B4-2CC0-8133-C1EE-EDD4977D3CE8}"/>
              </a:ext>
            </a:extLst>
          </p:cNvPr>
          <p:cNvPicPr>
            <a:picLocks noChangeAspect="1"/>
          </p:cNvPicPr>
          <p:nvPr/>
        </p:nvPicPr>
        <p:blipFill>
          <a:blip r:embed="rId3"/>
          <a:stretch>
            <a:fillRect/>
          </a:stretch>
        </p:blipFill>
        <p:spPr>
          <a:xfrm>
            <a:off x="5552573" y="6057444"/>
            <a:ext cx="152400" cy="182880"/>
          </a:xfrm>
          <a:prstGeom prst="rect">
            <a:avLst/>
          </a:prstGeom>
        </p:spPr>
      </p:pic>
      <p:sp>
        <p:nvSpPr>
          <p:cNvPr id="35" name="TextBox 34">
            <a:extLst>
              <a:ext uri="{FF2B5EF4-FFF2-40B4-BE49-F238E27FC236}">
                <a16:creationId xmlns="" xmlns:a16="http://schemas.microsoft.com/office/drawing/2014/main" id="{CA732B44-7C54-C85F-5BF5-EFABD9ACF46A}"/>
              </a:ext>
            </a:extLst>
          </p:cNvPr>
          <p:cNvSpPr txBox="1"/>
          <p:nvPr/>
        </p:nvSpPr>
        <p:spPr>
          <a:xfrm>
            <a:off x="5720920" y="6042831"/>
            <a:ext cx="997527" cy="276999"/>
          </a:xfrm>
          <a:prstGeom prst="rect">
            <a:avLst/>
          </a:prstGeom>
          <a:noFill/>
        </p:spPr>
        <p:txBody>
          <a:bodyPr wrap="square" rtlCol="0">
            <a:spAutoFit/>
          </a:bodyPr>
          <a:lstStyle/>
          <a:p>
            <a:pPr algn="ctr"/>
            <a:r>
              <a:rPr lang="en-US" sz="1200" dirty="0">
                <a:solidFill>
                  <a:schemeClr val="bg1"/>
                </a:solidFill>
              </a:rPr>
              <a:t>Calle  1507</a:t>
            </a:r>
          </a:p>
        </p:txBody>
      </p:sp>
      <p:sp>
        <p:nvSpPr>
          <p:cNvPr id="36" name="Oval 35">
            <a:extLst>
              <a:ext uri="{FF2B5EF4-FFF2-40B4-BE49-F238E27FC236}">
                <a16:creationId xmlns="" xmlns:a16="http://schemas.microsoft.com/office/drawing/2014/main" id="{867DD20F-0565-DF85-251A-490D48229746}"/>
              </a:ext>
            </a:extLst>
          </p:cNvPr>
          <p:cNvSpPr>
            <a:spLocks noChangeAspect="1"/>
          </p:cNvSpPr>
          <p:nvPr/>
        </p:nvSpPr>
        <p:spPr bwMode="auto">
          <a:xfrm>
            <a:off x="6143482" y="5980326"/>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37" name="Picture 36">
            <a:extLst>
              <a:ext uri="{FF2B5EF4-FFF2-40B4-BE49-F238E27FC236}">
                <a16:creationId xmlns="" xmlns:a16="http://schemas.microsoft.com/office/drawing/2014/main" id="{7E437076-944D-8746-7D50-A628C38A5612}"/>
              </a:ext>
            </a:extLst>
          </p:cNvPr>
          <p:cNvPicPr>
            <a:picLocks noChangeAspect="1"/>
          </p:cNvPicPr>
          <p:nvPr/>
        </p:nvPicPr>
        <p:blipFill>
          <a:blip r:embed="rId3"/>
          <a:stretch>
            <a:fillRect/>
          </a:stretch>
        </p:blipFill>
        <p:spPr>
          <a:xfrm>
            <a:off x="5989368" y="5943923"/>
            <a:ext cx="152400" cy="182880"/>
          </a:xfrm>
          <a:prstGeom prst="rect">
            <a:avLst/>
          </a:prstGeom>
        </p:spPr>
      </p:pic>
      <p:sp>
        <p:nvSpPr>
          <p:cNvPr id="38" name="TextBox 37">
            <a:extLst>
              <a:ext uri="{FF2B5EF4-FFF2-40B4-BE49-F238E27FC236}">
                <a16:creationId xmlns="" xmlns:a16="http://schemas.microsoft.com/office/drawing/2014/main" id="{92BB76DD-531E-1A61-41E3-CBB77E75A471}"/>
              </a:ext>
            </a:extLst>
          </p:cNvPr>
          <p:cNvSpPr txBox="1"/>
          <p:nvPr/>
        </p:nvSpPr>
        <p:spPr>
          <a:xfrm>
            <a:off x="6157715" y="5929310"/>
            <a:ext cx="997527" cy="276999"/>
          </a:xfrm>
          <a:prstGeom prst="rect">
            <a:avLst/>
          </a:prstGeom>
          <a:noFill/>
        </p:spPr>
        <p:txBody>
          <a:bodyPr wrap="square" rtlCol="0">
            <a:spAutoFit/>
          </a:bodyPr>
          <a:lstStyle/>
          <a:p>
            <a:pPr algn="ctr"/>
            <a:r>
              <a:rPr lang="en-US" sz="1200" dirty="0">
                <a:solidFill>
                  <a:schemeClr val="bg1"/>
                </a:solidFill>
              </a:rPr>
              <a:t>Matara 1507</a:t>
            </a:r>
          </a:p>
        </p:txBody>
      </p:sp>
      <p:sp>
        <p:nvSpPr>
          <p:cNvPr id="39" name="Oval 38">
            <a:extLst>
              <a:ext uri="{FF2B5EF4-FFF2-40B4-BE49-F238E27FC236}">
                <a16:creationId xmlns="" xmlns:a16="http://schemas.microsoft.com/office/drawing/2014/main" id="{1AA31612-0152-E69E-AFEE-0D438AE3BB9D}"/>
              </a:ext>
            </a:extLst>
          </p:cNvPr>
          <p:cNvSpPr>
            <a:spLocks noChangeAspect="1"/>
          </p:cNvSpPr>
          <p:nvPr/>
        </p:nvSpPr>
        <p:spPr bwMode="auto">
          <a:xfrm>
            <a:off x="5975135" y="537092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40" name="Picture 39">
            <a:extLst>
              <a:ext uri="{FF2B5EF4-FFF2-40B4-BE49-F238E27FC236}">
                <a16:creationId xmlns="" xmlns:a16="http://schemas.microsoft.com/office/drawing/2014/main" id="{1BC749FF-51A4-68F1-D834-CC2EB230DD1E}"/>
              </a:ext>
            </a:extLst>
          </p:cNvPr>
          <p:cNvPicPr>
            <a:picLocks noChangeAspect="1"/>
          </p:cNvPicPr>
          <p:nvPr/>
        </p:nvPicPr>
        <p:blipFill>
          <a:blip r:embed="rId3"/>
          <a:stretch>
            <a:fillRect/>
          </a:stretch>
        </p:blipFill>
        <p:spPr>
          <a:xfrm>
            <a:off x="5821021" y="5334525"/>
            <a:ext cx="152400" cy="182880"/>
          </a:xfrm>
          <a:prstGeom prst="rect">
            <a:avLst/>
          </a:prstGeom>
        </p:spPr>
      </p:pic>
      <p:sp>
        <p:nvSpPr>
          <p:cNvPr id="41" name="TextBox 40">
            <a:extLst>
              <a:ext uri="{FF2B5EF4-FFF2-40B4-BE49-F238E27FC236}">
                <a16:creationId xmlns="" xmlns:a16="http://schemas.microsoft.com/office/drawing/2014/main" id="{2BD5320A-44D2-D5F2-7243-B7D03FEF31AF}"/>
              </a:ext>
            </a:extLst>
          </p:cNvPr>
          <p:cNvSpPr txBox="1"/>
          <p:nvPr/>
        </p:nvSpPr>
        <p:spPr>
          <a:xfrm>
            <a:off x="6020855" y="5202892"/>
            <a:ext cx="1321290" cy="276999"/>
          </a:xfrm>
          <a:prstGeom prst="rect">
            <a:avLst/>
          </a:prstGeom>
          <a:noFill/>
        </p:spPr>
        <p:txBody>
          <a:bodyPr wrap="square" rtlCol="0">
            <a:spAutoFit/>
          </a:bodyPr>
          <a:lstStyle/>
          <a:p>
            <a:pPr algn="ctr"/>
            <a:r>
              <a:rPr lang="en-US" sz="1200" dirty="0">
                <a:solidFill>
                  <a:schemeClr val="bg1"/>
                </a:solidFill>
              </a:rPr>
              <a:t>Trincomalee 1522</a:t>
            </a:r>
          </a:p>
        </p:txBody>
      </p:sp>
      <p:sp>
        <p:nvSpPr>
          <p:cNvPr id="42" name="Oval 41">
            <a:extLst>
              <a:ext uri="{FF2B5EF4-FFF2-40B4-BE49-F238E27FC236}">
                <a16:creationId xmlns="" xmlns:a16="http://schemas.microsoft.com/office/drawing/2014/main" id="{6942DAE8-AC4F-3DC0-34FB-D1A05CEB0298}"/>
              </a:ext>
            </a:extLst>
          </p:cNvPr>
          <p:cNvSpPr>
            <a:spLocks noChangeAspect="1"/>
          </p:cNvSpPr>
          <p:nvPr/>
        </p:nvSpPr>
        <p:spPr bwMode="auto">
          <a:xfrm>
            <a:off x="5583053" y="485091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3" name="TextBox 42">
            <a:extLst>
              <a:ext uri="{FF2B5EF4-FFF2-40B4-BE49-F238E27FC236}">
                <a16:creationId xmlns="" xmlns:a16="http://schemas.microsoft.com/office/drawing/2014/main" id="{FC8618C0-AF5B-F9E1-969B-A31D726C88FB}"/>
              </a:ext>
            </a:extLst>
          </p:cNvPr>
          <p:cNvSpPr txBox="1"/>
          <p:nvPr/>
        </p:nvSpPr>
        <p:spPr>
          <a:xfrm>
            <a:off x="5583053" y="4758139"/>
            <a:ext cx="1410524" cy="276999"/>
          </a:xfrm>
          <a:prstGeom prst="rect">
            <a:avLst/>
          </a:prstGeom>
          <a:noFill/>
        </p:spPr>
        <p:txBody>
          <a:bodyPr wrap="square" rtlCol="0">
            <a:spAutoFit/>
          </a:bodyPr>
          <a:lstStyle/>
          <a:p>
            <a:pPr algn="ctr"/>
            <a:r>
              <a:rPr lang="en-US" sz="1200" dirty="0">
                <a:solidFill>
                  <a:schemeClr val="bg1"/>
                </a:solidFill>
              </a:rPr>
              <a:t>Nagapatnam 1507</a:t>
            </a:r>
          </a:p>
        </p:txBody>
      </p:sp>
      <p:pic>
        <p:nvPicPr>
          <p:cNvPr id="44" name="Picture 43">
            <a:extLst>
              <a:ext uri="{FF2B5EF4-FFF2-40B4-BE49-F238E27FC236}">
                <a16:creationId xmlns="" xmlns:a16="http://schemas.microsoft.com/office/drawing/2014/main" id="{EE5009B8-3945-7BA3-18D7-E194B1484651}"/>
              </a:ext>
            </a:extLst>
          </p:cNvPr>
          <p:cNvPicPr>
            <a:picLocks noChangeAspect="1"/>
          </p:cNvPicPr>
          <p:nvPr/>
        </p:nvPicPr>
        <p:blipFill>
          <a:blip r:embed="rId3"/>
          <a:stretch>
            <a:fillRect/>
          </a:stretch>
        </p:blipFill>
        <p:spPr>
          <a:xfrm>
            <a:off x="5400173" y="4806537"/>
            <a:ext cx="152400" cy="182880"/>
          </a:xfrm>
          <a:prstGeom prst="rect">
            <a:avLst/>
          </a:prstGeom>
        </p:spPr>
      </p:pic>
      <p:sp>
        <p:nvSpPr>
          <p:cNvPr id="45" name="Oval 44">
            <a:extLst>
              <a:ext uri="{FF2B5EF4-FFF2-40B4-BE49-F238E27FC236}">
                <a16:creationId xmlns="" xmlns:a16="http://schemas.microsoft.com/office/drawing/2014/main" id="{40E9CA17-D682-8601-A8AC-6B24482633CA}"/>
              </a:ext>
            </a:extLst>
          </p:cNvPr>
          <p:cNvSpPr>
            <a:spLocks noChangeAspect="1"/>
          </p:cNvSpPr>
          <p:nvPr/>
        </p:nvSpPr>
        <p:spPr bwMode="auto">
          <a:xfrm>
            <a:off x="5720920" y="4158285"/>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6" name="TextBox 45">
            <a:extLst>
              <a:ext uri="{FF2B5EF4-FFF2-40B4-BE49-F238E27FC236}">
                <a16:creationId xmlns="" xmlns:a16="http://schemas.microsoft.com/office/drawing/2014/main" id="{8C231D2C-5FA7-B21C-2E82-88B2848843A8}"/>
              </a:ext>
            </a:extLst>
          </p:cNvPr>
          <p:cNvSpPr txBox="1"/>
          <p:nvPr/>
        </p:nvSpPr>
        <p:spPr>
          <a:xfrm>
            <a:off x="5720920" y="4093734"/>
            <a:ext cx="1069540" cy="281783"/>
          </a:xfrm>
          <a:prstGeom prst="rect">
            <a:avLst/>
          </a:prstGeom>
          <a:noFill/>
        </p:spPr>
        <p:txBody>
          <a:bodyPr wrap="square" rtlCol="0">
            <a:spAutoFit/>
          </a:bodyPr>
          <a:lstStyle/>
          <a:p>
            <a:pPr algn="ctr"/>
            <a:r>
              <a:rPr lang="en-US" sz="1200" dirty="0">
                <a:solidFill>
                  <a:schemeClr val="bg1"/>
                </a:solidFill>
              </a:rPr>
              <a:t>Madras 1522</a:t>
            </a:r>
          </a:p>
        </p:txBody>
      </p:sp>
      <p:pic>
        <p:nvPicPr>
          <p:cNvPr id="47" name="Picture 46">
            <a:extLst>
              <a:ext uri="{FF2B5EF4-FFF2-40B4-BE49-F238E27FC236}">
                <a16:creationId xmlns="" xmlns:a16="http://schemas.microsoft.com/office/drawing/2014/main" id="{F9AE28EF-F480-8D73-FBFC-F54524CA0642}"/>
              </a:ext>
            </a:extLst>
          </p:cNvPr>
          <p:cNvPicPr>
            <a:picLocks noChangeAspect="1"/>
          </p:cNvPicPr>
          <p:nvPr/>
        </p:nvPicPr>
        <p:blipFill>
          <a:blip r:embed="rId3"/>
          <a:stretch>
            <a:fillRect/>
          </a:stretch>
        </p:blipFill>
        <p:spPr>
          <a:xfrm>
            <a:off x="5538040" y="4113904"/>
            <a:ext cx="152400" cy="182880"/>
          </a:xfrm>
          <a:prstGeom prst="rect">
            <a:avLst/>
          </a:prstGeom>
        </p:spPr>
      </p:pic>
      <p:sp>
        <p:nvSpPr>
          <p:cNvPr id="48" name="Oval 47">
            <a:extLst>
              <a:ext uri="{FF2B5EF4-FFF2-40B4-BE49-F238E27FC236}">
                <a16:creationId xmlns="" xmlns:a16="http://schemas.microsoft.com/office/drawing/2014/main" id="{797CC952-557B-FA6A-3527-FDD5DC7B03C5}"/>
              </a:ext>
            </a:extLst>
          </p:cNvPr>
          <p:cNvSpPr>
            <a:spLocks noChangeAspect="1"/>
          </p:cNvSpPr>
          <p:nvPr/>
        </p:nvSpPr>
        <p:spPr bwMode="auto">
          <a:xfrm>
            <a:off x="7951502" y="92994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9" name="TextBox 48">
            <a:extLst>
              <a:ext uri="{FF2B5EF4-FFF2-40B4-BE49-F238E27FC236}">
                <a16:creationId xmlns="" xmlns:a16="http://schemas.microsoft.com/office/drawing/2014/main" id="{CD2FFDD2-8C2F-F4D8-4FD2-439B1913BD28}"/>
              </a:ext>
            </a:extLst>
          </p:cNvPr>
          <p:cNvSpPr txBox="1"/>
          <p:nvPr/>
        </p:nvSpPr>
        <p:spPr>
          <a:xfrm>
            <a:off x="7951502" y="859487"/>
            <a:ext cx="1069540" cy="281783"/>
          </a:xfrm>
          <a:prstGeom prst="rect">
            <a:avLst/>
          </a:prstGeom>
          <a:noFill/>
        </p:spPr>
        <p:txBody>
          <a:bodyPr wrap="square" rtlCol="0">
            <a:spAutoFit/>
          </a:bodyPr>
          <a:lstStyle/>
          <a:p>
            <a:pPr algn="ctr"/>
            <a:r>
              <a:rPr lang="en-US" sz="1200" dirty="0">
                <a:solidFill>
                  <a:schemeClr val="bg1"/>
                </a:solidFill>
              </a:rPr>
              <a:t>Hughli 1537</a:t>
            </a:r>
          </a:p>
        </p:txBody>
      </p:sp>
      <p:pic>
        <p:nvPicPr>
          <p:cNvPr id="50" name="Picture 49">
            <a:extLst>
              <a:ext uri="{FF2B5EF4-FFF2-40B4-BE49-F238E27FC236}">
                <a16:creationId xmlns="" xmlns:a16="http://schemas.microsoft.com/office/drawing/2014/main" id="{21F1B566-58AF-3C1A-2483-242B61869BC4}"/>
              </a:ext>
            </a:extLst>
          </p:cNvPr>
          <p:cNvPicPr>
            <a:picLocks noChangeAspect="1"/>
          </p:cNvPicPr>
          <p:nvPr/>
        </p:nvPicPr>
        <p:blipFill>
          <a:blip r:embed="rId3"/>
          <a:stretch>
            <a:fillRect/>
          </a:stretch>
        </p:blipFill>
        <p:spPr>
          <a:xfrm>
            <a:off x="7768622" y="885563"/>
            <a:ext cx="152400" cy="182880"/>
          </a:xfrm>
          <a:prstGeom prst="rect">
            <a:avLst/>
          </a:prstGeom>
        </p:spPr>
      </p:pic>
      <p:sp>
        <p:nvSpPr>
          <p:cNvPr id="51" name="TextBox 50">
            <a:extLst>
              <a:ext uri="{FF2B5EF4-FFF2-40B4-BE49-F238E27FC236}">
                <a16:creationId xmlns="" xmlns:a16="http://schemas.microsoft.com/office/drawing/2014/main" id="{BC29381A-5791-3B83-02C6-9A09355E9DF4}"/>
              </a:ext>
            </a:extLst>
          </p:cNvPr>
          <p:cNvSpPr txBox="1"/>
          <p:nvPr/>
        </p:nvSpPr>
        <p:spPr>
          <a:xfrm>
            <a:off x="8362026" y="4499119"/>
            <a:ext cx="978100" cy="370357"/>
          </a:xfrm>
          <a:prstGeom prst="rect">
            <a:avLst/>
          </a:prstGeom>
          <a:noFill/>
        </p:spPr>
        <p:txBody>
          <a:bodyPr wrap="square" rtlCol="0">
            <a:spAutoFit/>
          </a:bodyPr>
          <a:lstStyle/>
          <a:p>
            <a:r>
              <a:rPr lang="en-US" dirty="0">
                <a:solidFill>
                  <a:schemeClr val="bg1"/>
                </a:solidFill>
              </a:rPr>
              <a:t>Portugal </a:t>
            </a:r>
          </a:p>
        </p:txBody>
      </p:sp>
    </p:spTree>
    <p:extLst>
      <p:ext uri="{BB962C8B-B14F-4D97-AF65-F5344CB8AC3E}">
        <p14:creationId xmlns:p14="http://schemas.microsoft.com/office/powerpoint/2010/main" val="23965221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7E0B28-C00F-A96C-237D-E39265AE5B46}"/>
              </a:ext>
            </a:extLst>
          </p:cNvPr>
          <p:cNvSpPr>
            <a:spLocks noGrp="1"/>
          </p:cNvSpPr>
          <p:nvPr>
            <p:ph type="title"/>
          </p:nvPr>
        </p:nvSpPr>
        <p:spPr>
          <a:xfrm>
            <a:off x="508000" y="230189"/>
            <a:ext cx="11176000" cy="498598"/>
          </a:xfrm>
        </p:spPr>
        <p:txBody>
          <a:bodyPr/>
          <a:lstStyle/>
          <a:p>
            <a:r>
              <a:rPr lang="en-US" sz="3600" dirty="0"/>
              <a:t>First Known Letter From India To Europe</a:t>
            </a:r>
          </a:p>
        </p:txBody>
      </p:sp>
      <p:sp>
        <p:nvSpPr>
          <p:cNvPr id="3" name="TextBox 2">
            <a:extLst>
              <a:ext uri="{FF2B5EF4-FFF2-40B4-BE49-F238E27FC236}">
                <a16:creationId xmlns="" xmlns:a16="http://schemas.microsoft.com/office/drawing/2014/main" id="{222ED739-1B0C-A525-C559-07AEC5A8A490}"/>
              </a:ext>
            </a:extLst>
          </p:cNvPr>
          <p:cNvSpPr txBox="1"/>
          <p:nvPr/>
        </p:nvSpPr>
        <p:spPr>
          <a:xfrm>
            <a:off x="741921" y="5673517"/>
            <a:ext cx="6798565" cy="923330"/>
          </a:xfrm>
          <a:prstGeom prst="rect">
            <a:avLst/>
          </a:prstGeom>
          <a:noFill/>
        </p:spPr>
        <p:txBody>
          <a:bodyPr wrap="square" rtlCol="0">
            <a:spAutoFit/>
          </a:bodyPr>
          <a:lstStyle/>
          <a:p>
            <a:pPr algn="ctr"/>
            <a:r>
              <a:rPr lang="en-US" b="0" i="0" dirty="0">
                <a:effectLst/>
              </a:rPr>
              <a:t>Letter from Afonso de Albuquerque to D. Manuel </a:t>
            </a:r>
            <a:r>
              <a:rPr lang="en-US" b="0" i="0" dirty="0" smtClean="0">
                <a:effectLst/>
              </a:rPr>
              <a:t>I</a:t>
            </a:r>
          </a:p>
          <a:p>
            <a:pPr algn="ctr"/>
            <a:r>
              <a:rPr lang="en-US" b="0" i="0" dirty="0" smtClean="0">
                <a:effectLst/>
              </a:rPr>
              <a:t>about </a:t>
            </a:r>
            <a:r>
              <a:rPr lang="en-US" b="0" i="0" dirty="0">
                <a:effectLst/>
              </a:rPr>
              <a:t>the conquest of Goa. </a:t>
            </a:r>
            <a:r>
              <a:rPr lang="en-US" b="0" i="0" dirty="0" smtClean="0">
                <a:effectLst/>
              </a:rPr>
              <a:t> 1510-12-22</a:t>
            </a:r>
            <a:r>
              <a:rPr lang="en-US" b="0" i="0" dirty="0">
                <a:effectLst/>
              </a:rPr>
              <a:t>. </a:t>
            </a:r>
            <a:r>
              <a:rPr lang="en-US" b="0" i="0" dirty="0" smtClean="0">
                <a:effectLst/>
              </a:rPr>
              <a:t> Portugal</a:t>
            </a:r>
            <a:r>
              <a:rPr lang="en-US" b="0" i="0" dirty="0">
                <a:effectLst/>
              </a:rPr>
              <a:t>, Torre </a:t>
            </a:r>
            <a:r>
              <a:rPr lang="en-US" b="0" i="0" dirty="0" smtClean="0">
                <a:effectLst/>
              </a:rPr>
              <a:t>do Tombo                          </a:t>
            </a:r>
            <a:r>
              <a:rPr lang="en-US" b="0" i="0" u="sng" dirty="0" smtClean="0">
                <a:effectLst/>
                <a:hlinkClick r:id="rId2">
                  <a:extLst>
                    <a:ext uri="{A12FA001-AC4F-418D-AE19-62706E023703}">
                      <ahyp:hlinkClr xmlns="" xmlns:ahyp="http://schemas.microsoft.com/office/drawing/2018/hyperlinkcolor" val="tx"/>
                    </a:ext>
                  </a:extLst>
                </a:hlinkClick>
              </a:rPr>
              <a:t>Chronological </a:t>
            </a:r>
            <a:r>
              <a:rPr lang="en-US" b="0" i="0" u="sng" dirty="0">
                <a:effectLst/>
                <a:hlinkClick r:id="rId2">
                  <a:extLst>
                    <a:ext uri="{A12FA001-AC4F-418D-AE19-62706E023703}">
                      <ahyp:hlinkClr xmlns="" xmlns:ahyp="http://schemas.microsoft.com/office/drawing/2018/hyperlinkcolor" val="tx"/>
                    </a:ext>
                  </a:extLst>
                </a:hlinkClick>
              </a:rPr>
              <a:t>Body, Part I, mç. 9, no. 109</a:t>
            </a:r>
            <a:r>
              <a:rPr lang="en-US" b="0" i="0" dirty="0">
                <a:effectLst/>
              </a:rPr>
              <a:t> .</a:t>
            </a:r>
            <a:endParaRPr lang="en-US" dirty="0"/>
          </a:p>
        </p:txBody>
      </p:sp>
      <p:pic>
        <p:nvPicPr>
          <p:cNvPr id="4" name="Picture 3">
            <a:extLst>
              <a:ext uri="{FF2B5EF4-FFF2-40B4-BE49-F238E27FC236}">
                <a16:creationId xmlns="" xmlns:a16="http://schemas.microsoft.com/office/drawing/2014/main" id="{FAA19964-F253-4AB4-2878-031F0BD17E17}"/>
              </a:ext>
            </a:extLst>
          </p:cNvPr>
          <p:cNvPicPr>
            <a:picLocks noChangeAspect="1"/>
          </p:cNvPicPr>
          <p:nvPr/>
        </p:nvPicPr>
        <p:blipFill>
          <a:blip r:embed="rId3"/>
          <a:stretch>
            <a:fillRect/>
          </a:stretch>
        </p:blipFill>
        <p:spPr>
          <a:xfrm>
            <a:off x="7540486" y="332518"/>
            <a:ext cx="4369387" cy="6264329"/>
          </a:xfrm>
          <a:prstGeom prst="rect">
            <a:avLst/>
          </a:prstGeom>
        </p:spPr>
      </p:pic>
      <p:pic>
        <p:nvPicPr>
          <p:cNvPr id="6" name="Picture 5">
            <a:extLst>
              <a:ext uri="{FF2B5EF4-FFF2-40B4-BE49-F238E27FC236}">
                <a16:creationId xmlns="" xmlns:a16="http://schemas.microsoft.com/office/drawing/2014/main" id="{A68A8181-CCA4-AC7C-608A-42B8DCEC479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brightnessContrast bright="31000"/>
                    </a14:imgEffect>
                  </a14:imgLayer>
                </a14:imgProps>
              </a:ext>
            </a:extLst>
          </a:blip>
          <a:stretch>
            <a:fillRect/>
          </a:stretch>
        </p:blipFill>
        <p:spPr>
          <a:xfrm>
            <a:off x="2728240" y="989330"/>
            <a:ext cx="2825925" cy="4551677"/>
          </a:xfrm>
          <a:prstGeom prst="rect">
            <a:avLst/>
          </a:prstGeom>
        </p:spPr>
      </p:pic>
    </p:spTree>
    <p:extLst>
      <p:ext uri="{BB962C8B-B14F-4D97-AF65-F5344CB8AC3E}">
        <p14:creationId xmlns:p14="http://schemas.microsoft.com/office/powerpoint/2010/main" val="275265065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D0D4D-6D1D-719B-006C-3FE21B70ACC5}"/>
              </a:ext>
            </a:extLst>
          </p:cNvPr>
          <p:cNvSpPr>
            <a:spLocks noGrp="1"/>
          </p:cNvSpPr>
          <p:nvPr>
            <p:ph type="title"/>
          </p:nvPr>
        </p:nvSpPr>
        <p:spPr>
          <a:xfrm>
            <a:off x="623173" y="230189"/>
            <a:ext cx="11176000" cy="664797"/>
          </a:xfrm>
        </p:spPr>
        <p:txBody>
          <a:bodyPr/>
          <a:lstStyle/>
          <a:p>
            <a:r>
              <a:rPr lang="en-US" sz="3600" dirty="0"/>
              <a:t>Transport By Sea Mail </a:t>
            </a:r>
          </a:p>
        </p:txBody>
      </p:sp>
      <p:pic>
        <p:nvPicPr>
          <p:cNvPr id="3" name="Picture 2">
            <a:extLst>
              <a:ext uri="{FF2B5EF4-FFF2-40B4-BE49-F238E27FC236}">
                <a16:creationId xmlns="" xmlns:a16="http://schemas.microsoft.com/office/drawing/2014/main" id="{5D9270D7-8B80-C851-D5E6-2CD256989DB0}"/>
              </a:ext>
            </a:extLst>
          </p:cNvPr>
          <p:cNvPicPr>
            <a:picLocks noChangeAspect="1"/>
          </p:cNvPicPr>
          <p:nvPr/>
        </p:nvPicPr>
        <p:blipFill>
          <a:blip r:embed="rId2"/>
          <a:stretch>
            <a:fillRect/>
          </a:stretch>
        </p:blipFill>
        <p:spPr>
          <a:xfrm>
            <a:off x="623173" y="2134185"/>
            <a:ext cx="5857140" cy="2286000"/>
          </a:xfrm>
          <a:prstGeom prst="rect">
            <a:avLst/>
          </a:prstGeom>
        </p:spPr>
      </p:pic>
      <p:sp>
        <p:nvSpPr>
          <p:cNvPr id="8" name="Content Placeholder 7">
            <a:extLst>
              <a:ext uri="{FF2B5EF4-FFF2-40B4-BE49-F238E27FC236}">
                <a16:creationId xmlns="" xmlns:a16="http://schemas.microsoft.com/office/drawing/2014/main" id="{4E27F3E6-6943-341D-179F-BF2A7754E30E}"/>
              </a:ext>
            </a:extLst>
          </p:cNvPr>
          <p:cNvSpPr>
            <a:spLocks noGrp="1"/>
          </p:cNvSpPr>
          <p:nvPr>
            <p:ph sz="half" idx="1"/>
          </p:nvPr>
        </p:nvSpPr>
        <p:spPr>
          <a:xfrm>
            <a:off x="6718852" y="848138"/>
            <a:ext cx="4956314" cy="5340626"/>
          </a:xfrm>
        </p:spPr>
        <p:txBody>
          <a:bodyPr/>
          <a:lstStyle/>
          <a:p>
            <a:r>
              <a:rPr lang="en-US" sz="2400" b="1" i="0" dirty="0">
                <a:effectLst/>
              </a:rPr>
              <a:t>Hanno</a:t>
            </a:r>
            <a:r>
              <a:rPr lang="en-US" sz="2400" b="0" i="0" dirty="0">
                <a:effectLst/>
              </a:rPr>
              <a:t> was the pet white elephant given by King Manuel of Portugal to </a:t>
            </a:r>
            <a:r>
              <a:rPr lang="en-US" sz="2400" b="0" i="0" u="none" strike="noStrike" dirty="0">
                <a:effectLst/>
              </a:rPr>
              <a:t> Pope Leo X </a:t>
            </a:r>
            <a:r>
              <a:rPr lang="en-US" sz="2400" b="0" i="0" dirty="0">
                <a:effectLst/>
              </a:rPr>
              <a:t>at his coronation. </a:t>
            </a:r>
          </a:p>
          <a:p>
            <a:r>
              <a:rPr lang="en-US" sz="2400" b="0" i="0" dirty="0">
                <a:effectLst/>
              </a:rPr>
              <a:t>He was named Annon and Hanno after the Malayalam word Aana</a:t>
            </a:r>
            <a:r>
              <a:rPr lang="en-US" sz="2400" dirty="0"/>
              <a:t> </a:t>
            </a:r>
            <a:r>
              <a:rPr lang="en-US" sz="2400" b="0" i="0" dirty="0">
                <a:effectLst/>
              </a:rPr>
              <a:t>meaning elephant.</a:t>
            </a:r>
          </a:p>
          <a:p>
            <a:r>
              <a:rPr lang="en-US" sz="2400" b="0" i="0" dirty="0">
                <a:effectLst/>
              </a:rPr>
              <a:t> Hanno, an Asian </a:t>
            </a:r>
            <a:r>
              <a:rPr lang="en-US" sz="2400" dirty="0"/>
              <a:t>elephant </a:t>
            </a:r>
            <a:r>
              <a:rPr lang="en-US" sz="2400" b="0" i="0" dirty="0">
                <a:effectLst/>
              </a:rPr>
              <a:t>came to Rome in 1514 with the Portuguese ambassador Tristo Da Cunha and quickly became the Pope's favorite animal. </a:t>
            </a:r>
          </a:p>
          <a:p>
            <a:r>
              <a:rPr lang="en-US" sz="2400" b="0" i="0" dirty="0">
                <a:effectLst/>
              </a:rPr>
              <a:t>Hanno died two years later from complications of a treatment for constipation with a gold-enriched laxative.</a:t>
            </a:r>
            <a:endParaRPr lang="en-US" sz="2400" dirty="0"/>
          </a:p>
        </p:txBody>
      </p:sp>
    </p:spTree>
    <p:extLst>
      <p:ext uri="{BB962C8B-B14F-4D97-AF65-F5344CB8AC3E}">
        <p14:creationId xmlns:p14="http://schemas.microsoft.com/office/powerpoint/2010/main" val="263473111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 xmlns:a16="http://schemas.microsoft.com/office/drawing/2014/main" id="{E0E0B64B-116C-4C77-411D-B2F32303EDDA}"/>
              </a:ext>
            </a:extLst>
          </p:cNvPr>
          <p:cNvPicPr>
            <a:picLocks noChangeAspect="1"/>
          </p:cNvPicPr>
          <p:nvPr/>
        </p:nvPicPr>
        <p:blipFill>
          <a:blip r:embed="rId3"/>
          <a:stretch>
            <a:fillRect/>
          </a:stretch>
        </p:blipFill>
        <p:spPr>
          <a:xfrm>
            <a:off x="913319" y="859487"/>
            <a:ext cx="10365361" cy="5577840"/>
          </a:xfrm>
          <a:prstGeom prst="rect">
            <a:avLst/>
          </a:prstGeom>
        </p:spPr>
      </p:pic>
      <p:sp>
        <p:nvSpPr>
          <p:cNvPr id="52" name="Oval 51">
            <a:extLst>
              <a:ext uri="{FF2B5EF4-FFF2-40B4-BE49-F238E27FC236}">
                <a16:creationId xmlns="" xmlns:a16="http://schemas.microsoft.com/office/drawing/2014/main" id="{2DB1FE4C-ACF4-CE9F-DD28-A6E72CA3B73A}"/>
              </a:ext>
            </a:extLst>
          </p:cNvPr>
          <p:cNvSpPr>
            <a:spLocks noChangeAspect="1"/>
          </p:cNvSpPr>
          <p:nvPr/>
        </p:nvSpPr>
        <p:spPr bwMode="auto">
          <a:xfrm>
            <a:off x="4429497" y="4548251"/>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3" name="TextBox 52">
            <a:extLst>
              <a:ext uri="{FF2B5EF4-FFF2-40B4-BE49-F238E27FC236}">
                <a16:creationId xmlns="" xmlns:a16="http://schemas.microsoft.com/office/drawing/2014/main" id="{19086E71-6339-029E-99D3-7526D061C7E0}"/>
              </a:ext>
            </a:extLst>
          </p:cNvPr>
          <p:cNvSpPr txBox="1"/>
          <p:nvPr/>
        </p:nvSpPr>
        <p:spPr>
          <a:xfrm>
            <a:off x="3455720" y="4453247"/>
            <a:ext cx="1065217" cy="279223"/>
          </a:xfrm>
          <a:prstGeom prst="rect">
            <a:avLst/>
          </a:prstGeom>
          <a:noFill/>
        </p:spPr>
        <p:txBody>
          <a:bodyPr wrap="square" rtlCol="0">
            <a:spAutoFit/>
          </a:bodyPr>
          <a:lstStyle/>
          <a:p>
            <a:pPr algn="ctr"/>
            <a:r>
              <a:rPr lang="en-US" sz="1200" dirty="0">
                <a:solidFill>
                  <a:schemeClr val="bg1"/>
                </a:solidFill>
              </a:rPr>
              <a:t>Calicut 1492</a:t>
            </a:r>
          </a:p>
        </p:txBody>
      </p:sp>
      <p:pic>
        <p:nvPicPr>
          <p:cNvPr id="55" name="Picture 54">
            <a:extLst>
              <a:ext uri="{FF2B5EF4-FFF2-40B4-BE49-F238E27FC236}">
                <a16:creationId xmlns="" xmlns:a16="http://schemas.microsoft.com/office/drawing/2014/main" id="{ECDBA217-7105-B97D-E20A-20063D5DDF57}"/>
              </a:ext>
            </a:extLst>
          </p:cNvPr>
          <p:cNvPicPr>
            <a:picLocks noChangeAspect="1"/>
          </p:cNvPicPr>
          <p:nvPr/>
        </p:nvPicPr>
        <p:blipFill>
          <a:blip r:embed="rId4"/>
          <a:stretch>
            <a:fillRect/>
          </a:stretch>
        </p:blipFill>
        <p:spPr>
          <a:xfrm>
            <a:off x="3455720" y="4501418"/>
            <a:ext cx="152400" cy="182880"/>
          </a:xfrm>
          <a:prstGeom prst="rect">
            <a:avLst/>
          </a:prstGeom>
        </p:spPr>
      </p:pic>
      <p:sp>
        <p:nvSpPr>
          <p:cNvPr id="56" name="Oval 55">
            <a:extLst>
              <a:ext uri="{FF2B5EF4-FFF2-40B4-BE49-F238E27FC236}">
                <a16:creationId xmlns="" xmlns:a16="http://schemas.microsoft.com/office/drawing/2014/main" id="{76DE2749-F8CA-EA1E-5CBA-798659259DF7}"/>
              </a:ext>
            </a:extLst>
          </p:cNvPr>
          <p:cNvSpPr>
            <a:spLocks noChangeAspect="1"/>
          </p:cNvSpPr>
          <p:nvPr/>
        </p:nvSpPr>
        <p:spPr bwMode="auto">
          <a:xfrm>
            <a:off x="4136045" y="4089423"/>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7" name="Oval 56">
            <a:extLst>
              <a:ext uri="{FF2B5EF4-FFF2-40B4-BE49-F238E27FC236}">
                <a16:creationId xmlns="" xmlns:a16="http://schemas.microsoft.com/office/drawing/2014/main" id="{141B8E4D-F966-5225-0931-0C773D457CE1}"/>
              </a:ext>
            </a:extLst>
          </p:cNvPr>
          <p:cNvSpPr>
            <a:spLocks noChangeAspect="1"/>
          </p:cNvSpPr>
          <p:nvPr/>
        </p:nvSpPr>
        <p:spPr bwMode="auto">
          <a:xfrm>
            <a:off x="4572001" y="5035138"/>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8" name="TextBox 57">
            <a:extLst>
              <a:ext uri="{FF2B5EF4-FFF2-40B4-BE49-F238E27FC236}">
                <a16:creationId xmlns="" xmlns:a16="http://schemas.microsoft.com/office/drawing/2014/main" id="{4600B877-86DE-0866-B9BF-6E2BEA5E2271}"/>
              </a:ext>
            </a:extLst>
          </p:cNvPr>
          <p:cNvSpPr txBox="1"/>
          <p:nvPr/>
        </p:nvSpPr>
        <p:spPr>
          <a:xfrm>
            <a:off x="3592023" y="4942358"/>
            <a:ext cx="1071418" cy="276999"/>
          </a:xfrm>
          <a:prstGeom prst="rect">
            <a:avLst/>
          </a:prstGeom>
          <a:noFill/>
        </p:spPr>
        <p:txBody>
          <a:bodyPr wrap="square" rtlCol="0">
            <a:spAutoFit/>
          </a:bodyPr>
          <a:lstStyle/>
          <a:p>
            <a:pPr algn="ctr"/>
            <a:r>
              <a:rPr lang="en-US" sz="1200" dirty="0">
                <a:solidFill>
                  <a:schemeClr val="bg1"/>
                </a:solidFill>
              </a:rPr>
              <a:t>Cochin 1500</a:t>
            </a:r>
          </a:p>
        </p:txBody>
      </p:sp>
      <p:pic>
        <p:nvPicPr>
          <p:cNvPr id="59" name="Picture 58">
            <a:extLst>
              <a:ext uri="{FF2B5EF4-FFF2-40B4-BE49-F238E27FC236}">
                <a16:creationId xmlns="" xmlns:a16="http://schemas.microsoft.com/office/drawing/2014/main" id="{2CDBCF3A-1FA6-5227-61EA-A0E2EF3B3936}"/>
              </a:ext>
            </a:extLst>
          </p:cNvPr>
          <p:cNvPicPr>
            <a:picLocks noChangeAspect="1"/>
          </p:cNvPicPr>
          <p:nvPr/>
        </p:nvPicPr>
        <p:blipFill>
          <a:blip r:embed="rId4"/>
          <a:stretch>
            <a:fillRect/>
          </a:stretch>
        </p:blipFill>
        <p:spPr>
          <a:xfrm>
            <a:off x="3566293" y="4989417"/>
            <a:ext cx="152400" cy="182880"/>
          </a:xfrm>
          <a:prstGeom prst="rect">
            <a:avLst/>
          </a:prstGeom>
        </p:spPr>
      </p:pic>
      <p:sp>
        <p:nvSpPr>
          <p:cNvPr id="60" name="TextBox 59">
            <a:extLst>
              <a:ext uri="{FF2B5EF4-FFF2-40B4-BE49-F238E27FC236}">
                <a16:creationId xmlns="" xmlns:a16="http://schemas.microsoft.com/office/drawing/2014/main" id="{BB9FCB30-BC01-6BD2-10A1-1D0843A057D7}"/>
              </a:ext>
            </a:extLst>
          </p:cNvPr>
          <p:cNvSpPr txBox="1"/>
          <p:nvPr/>
        </p:nvSpPr>
        <p:spPr>
          <a:xfrm>
            <a:off x="2973119" y="4013663"/>
            <a:ext cx="1270001" cy="276999"/>
          </a:xfrm>
          <a:prstGeom prst="rect">
            <a:avLst/>
          </a:prstGeom>
          <a:noFill/>
        </p:spPr>
        <p:txBody>
          <a:bodyPr wrap="square" rtlCol="0">
            <a:spAutoFit/>
          </a:bodyPr>
          <a:lstStyle/>
          <a:p>
            <a:pPr algn="ctr"/>
            <a:r>
              <a:rPr lang="en-US" sz="1200" dirty="0">
                <a:solidFill>
                  <a:schemeClr val="bg1"/>
                </a:solidFill>
              </a:rPr>
              <a:t>Cannanore 1501</a:t>
            </a:r>
          </a:p>
        </p:txBody>
      </p:sp>
      <p:pic>
        <p:nvPicPr>
          <p:cNvPr id="61" name="Picture 60">
            <a:extLst>
              <a:ext uri="{FF2B5EF4-FFF2-40B4-BE49-F238E27FC236}">
                <a16:creationId xmlns="" xmlns:a16="http://schemas.microsoft.com/office/drawing/2014/main" id="{54259EBC-98E1-51F5-6179-E74854B0DE7A}"/>
              </a:ext>
            </a:extLst>
          </p:cNvPr>
          <p:cNvPicPr>
            <a:picLocks noChangeAspect="1"/>
          </p:cNvPicPr>
          <p:nvPr/>
        </p:nvPicPr>
        <p:blipFill>
          <a:blip r:embed="rId4"/>
          <a:stretch>
            <a:fillRect/>
          </a:stretch>
        </p:blipFill>
        <p:spPr>
          <a:xfrm>
            <a:off x="2942921" y="4060722"/>
            <a:ext cx="152400" cy="182880"/>
          </a:xfrm>
          <a:prstGeom prst="rect">
            <a:avLst/>
          </a:prstGeom>
        </p:spPr>
      </p:pic>
      <p:sp>
        <p:nvSpPr>
          <p:cNvPr id="62" name="Oval 61">
            <a:extLst>
              <a:ext uri="{FF2B5EF4-FFF2-40B4-BE49-F238E27FC236}">
                <a16:creationId xmlns="" xmlns:a16="http://schemas.microsoft.com/office/drawing/2014/main" id="{84AEB780-2B66-7EE0-5B96-E06438DA09DD}"/>
              </a:ext>
            </a:extLst>
          </p:cNvPr>
          <p:cNvSpPr>
            <a:spLocks noChangeAspect="1"/>
          </p:cNvSpPr>
          <p:nvPr/>
        </p:nvSpPr>
        <p:spPr bwMode="auto">
          <a:xfrm>
            <a:off x="3861262" y="3372592"/>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3" name="TextBox 62">
            <a:extLst>
              <a:ext uri="{FF2B5EF4-FFF2-40B4-BE49-F238E27FC236}">
                <a16:creationId xmlns="" xmlns:a16="http://schemas.microsoft.com/office/drawing/2014/main" id="{B47ACAC3-4102-1F4B-75EA-F622D41D3D6A}"/>
              </a:ext>
            </a:extLst>
          </p:cNvPr>
          <p:cNvSpPr txBox="1"/>
          <p:nvPr/>
        </p:nvSpPr>
        <p:spPr>
          <a:xfrm>
            <a:off x="3124050" y="3279812"/>
            <a:ext cx="807522" cy="276999"/>
          </a:xfrm>
          <a:prstGeom prst="rect">
            <a:avLst/>
          </a:prstGeom>
          <a:noFill/>
        </p:spPr>
        <p:txBody>
          <a:bodyPr wrap="square" rtlCol="0">
            <a:spAutoFit/>
          </a:bodyPr>
          <a:lstStyle/>
          <a:p>
            <a:pPr algn="ctr"/>
            <a:r>
              <a:rPr lang="en-US" sz="1200" dirty="0">
                <a:solidFill>
                  <a:schemeClr val="bg1"/>
                </a:solidFill>
              </a:rPr>
              <a:t>Goa 1510</a:t>
            </a:r>
          </a:p>
        </p:txBody>
      </p:sp>
      <p:pic>
        <p:nvPicPr>
          <p:cNvPr id="64" name="Picture 63">
            <a:extLst>
              <a:ext uri="{FF2B5EF4-FFF2-40B4-BE49-F238E27FC236}">
                <a16:creationId xmlns="" xmlns:a16="http://schemas.microsoft.com/office/drawing/2014/main" id="{13522A82-E43D-3844-F0E2-A73CA91BC779}"/>
              </a:ext>
            </a:extLst>
          </p:cNvPr>
          <p:cNvPicPr>
            <a:picLocks noChangeAspect="1"/>
          </p:cNvPicPr>
          <p:nvPr/>
        </p:nvPicPr>
        <p:blipFill>
          <a:blip r:embed="rId4"/>
          <a:stretch>
            <a:fillRect/>
          </a:stretch>
        </p:blipFill>
        <p:spPr>
          <a:xfrm>
            <a:off x="3047850" y="3326871"/>
            <a:ext cx="152400" cy="182880"/>
          </a:xfrm>
          <a:prstGeom prst="rect">
            <a:avLst/>
          </a:prstGeom>
        </p:spPr>
      </p:pic>
      <p:sp>
        <p:nvSpPr>
          <p:cNvPr id="65" name="Oval 64">
            <a:extLst>
              <a:ext uri="{FF2B5EF4-FFF2-40B4-BE49-F238E27FC236}">
                <a16:creationId xmlns="" xmlns:a16="http://schemas.microsoft.com/office/drawing/2014/main" id="{7429F658-7D7A-4BE1-7A32-182B3F57B55E}"/>
              </a:ext>
            </a:extLst>
          </p:cNvPr>
          <p:cNvSpPr>
            <a:spLocks noChangeAspect="1"/>
          </p:cNvSpPr>
          <p:nvPr/>
        </p:nvSpPr>
        <p:spPr bwMode="auto">
          <a:xfrm>
            <a:off x="3596773" y="2272701"/>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6" name="TextBox 65">
            <a:extLst>
              <a:ext uri="{FF2B5EF4-FFF2-40B4-BE49-F238E27FC236}">
                <a16:creationId xmlns="" xmlns:a16="http://schemas.microsoft.com/office/drawing/2014/main" id="{AFB5DDFD-0DAE-B7EB-0DEE-F1012D66847C}"/>
              </a:ext>
            </a:extLst>
          </p:cNvPr>
          <p:cNvSpPr txBox="1"/>
          <p:nvPr/>
        </p:nvSpPr>
        <p:spPr>
          <a:xfrm>
            <a:off x="2589660" y="2179921"/>
            <a:ext cx="1068780" cy="276999"/>
          </a:xfrm>
          <a:prstGeom prst="rect">
            <a:avLst/>
          </a:prstGeom>
          <a:noFill/>
        </p:spPr>
        <p:txBody>
          <a:bodyPr wrap="square" rtlCol="0">
            <a:spAutoFit/>
          </a:bodyPr>
          <a:lstStyle/>
          <a:p>
            <a:pPr algn="ctr"/>
            <a:r>
              <a:rPr lang="en-US" sz="1200" dirty="0">
                <a:solidFill>
                  <a:schemeClr val="bg1"/>
                </a:solidFill>
              </a:rPr>
              <a:t>Bombay 1533</a:t>
            </a:r>
          </a:p>
        </p:txBody>
      </p:sp>
      <p:pic>
        <p:nvPicPr>
          <p:cNvPr id="67" name="Picture 66">
            <a:extLst>
              <a:ext uri="{FF2B5EF4-FFF2-40B4-BE49-F238E27FC236}">
                <a16:creationId xmlns="" xmlns:a16="http://schemas.microsoft.com/office/drawing/2014/main" id="{9AA0D2FE-2A19-FC7E-5C6D-E67AFCAEBAD1}"/>
              </a:ext>
            </a:extLst>
          </p:cNvPr>
          <p:cNvPicPr>
            <a:picLocks noChangeAspect="1"/>
          </p:cNvPicPr>
          <p:nvPr/>
        </p:nvPicPr>
        <p:blipFill>
          <a:blip r:embed="rId4"/>
          <a:stretch>
            <a:fillRect/>
          </a:stretch>
        </p:blipFill>
        <p:spPr>
          <a:xfrm>
            <a:off x="2524390" y="2226980"/>
            <a:ext cx="152400" cy="182880"/>
          </a:xfrm>
          <a:prstGeom prst="rect">
            <a:avLst/>
          </a:prstGeom>
        </p:spPr>
      </p:pic>
      <p:sp>
        <p:nvSpPr>
          <p:cNvPr id="68" name="Oval 67">
            <a:extLst>
              <a:ext uri="{FF2B5EF4-FFF2-40B4-BE49-F238E27FC236}">
                <a16:creationId xmlns="" xmlns:a16="http://schemas.microsoft.com/office/drawing/2014/main" id="{5064B494-B2A1-5152-F8BA-617D76F87D6D}"/>
              </a:ext>
            </a:extLst>
          </p:cNvPr>
          <p:cNvSpPr>
            <a:spLocks noChangeAspect="1"/>
          </p:cNvSpPr>
          <p:nvPr/>
        </p:nvSpPr>
        <p:spPr bwMode="auto">
          <a:xfrm>
            <a:off x="3573897" y="210959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9" name="TextBox 68">
            <a:extLst>
              <a:ext uri="{FF2B5EF4-FFF2-40B4-BE49-F238E27FC236}">
                <a16:creationId xmlns="" xmlns:a16="http://schemas.microsoft.com/office/drawing/2014/main" id="{0D38CADC-6D8C-89CB-FC78-39107EC17517}"/>
              </a:ext>
            </a:extLst>
          </p:cNvPr>
          <p:cNvSpPr txBox="1"/>
          <p:nvPr/>
        </p:nvSpPr>
        <p:spPr>
          <a:xfrm>
            <a:off x="2566784" y="2016817"/>
            <a:ext cx="1068780" cy="276999"/>
          </a:xfrm>
          <a:prstGeom prst="rect">
            <a:avLst/>
          </a:prstGeom>
          <a:noFill/>
        </p:spPr>
        <p:txBody>
          <a:bodyPr wrap="square" rtlCol="0">
            <a:spAutoFit/>
          </a:bodyPr>
          <a:lstStyle/>
          <a:p>
            <a:pPr algn="ctr"/>
            <a:r>
              <a:rPr lang="en-US" sz="1200" dirty="0">
                <a:solidFill>
                  <a:schemeClr val="bg1"/>
                </a:solidFill>
              </a:rPr>
              <a:t>Bassein 1533</a:t>
            </a:r>
          </a:p>
        </p:txBody>
      </p:sp>
      <p:pic>
        <p:nvPicPr>
          <p:cNvPr id="70" name="Picture 69">
            <a:extLst>
              <a:ext uri="{FF2B5EF4-FFF2-40B4-BE49-F238E27FC236}">
                <a16:creationId xmlns="" xmlns:a16="http://schemas.microsoft.com/office/drawing/2014/main" id="{490B0836-3E1E-0B1B-D4AF-EB49F6B444D3}"/>
              </a:ext>
            </a:extLst>
          </p:cNvPr>
          <p:cNvPicPr>
            <a:picLocks noChangeAspect="1"/>
          </p:cNvPicPr>
          <p:nvPr/>
        </p:nvPicPr>
        <p:blipFill>
          <a:blip r:embed="rId4"/>
          <a:stretch>
            <a:fillRect/>
          </a:stretch>
        </p:blipFill>
        <p:spPr>
          <a:xfrm>
            <a:off x="2501514" y="2063876"/>
            <a:ext cx="152400" cy="182880"/>
          </a:xfrm>
          <a:prstGeom prst="rect">
            <a:avLst/>
          </a:prstGeom>
        </p:spPr>
      </p:pic>
      <p:sp>
        <p:nvSpPr>
          <p:cNvPr id="71" name="Oval 70">
            <a:extLst>
              <a:ext uri="{FF2B5EF4-FFF2-40B4-BE49-F238E27FC236}">
                <a16:creationId xmlns="" xmlns:a16="http://schemas.microsoft.com/office/drawing/2014/main" id="{25974878-B18C-6A67-3233-36457371CD9E}"/>
              </a:ext>
            </a:extLst>
          </p:cNvPr>
          <p:cNvSpPr>
            <a:spLocks noChangeAspect="1"/>
          </p:cNvSpPr>
          <p:nvPr/>
        </p:nvSpPr>
        <p:spPr bwMode="auto">
          <a:xfrm>
            <a:off x="3026409" y="176946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2" name="TextBox 71">
            <a:extLst>
              <a:ext uri="{FF2B5EF4-FFF2-40B4-BE49-F238E27FC236}">
                <a16:creationId xmlns="" xmlns:a16="http://schemas.microsoft.com/office/drawing/2014/main" id="{C385A019-2D97-FB1D-FB4F-7B0BD802E3BD}"/>
              </a:ext>
            </a:extLst>
          </p:cNvPr>
          <p:cNvSpPr txBox="1"/>
          <p:nvPr/>
        </p:nvSpPr>
        <p:spPr>
          <a:xfrm>
            <a:off x="2311059" y="1692166"/>
            <a:ext cx="784262" cy="276999"/>
          </a:xfrm>
          <a:prstGeom prst="rect">
            <a:avLst/>
          </a:prstGeom>
          <a:noFill/>
        </p:spPr>
        <p:txBody>
          <a:bodyPr wrap="square" rtlCol="0">
            <a:spAutoFit/>
          </a:bodyPr>
          <a:lstStyle/>
          <a:p>
            <a:pPr algn="ctr"/>
            <a:r>
              <a:rPr lang="en-US" sz="1200" dirty="0">
                <a:solidFill>
                  <a:schemeClr val="bg1"/>
                </a:solidFill>
              </a:rPr>
              <a:t>Diu 1535</a:t>
            </a:r>
          </a:p>
        </p:txBody>
      </p:sp>
      <p:pic>
        <p:nvPicPr>
          <p:cNvPr id="73" name="Picture 72">
            <a:extLst>
              <a:ext uri="{FF2B5EF4-FFF2-40B4-BE49-F238E27FC236}">
                <a16:creationId xmlns="" xmlns:a16="http://schemas.microsoft.com/office/drawing/2014/main" id="{DD798E83-A9A8-43AC-F217-197B93D44B83}"/>
              </a:ext>
            </a:extLst>
          </p:cNvPr>
          <p:cNvPicPr>
            <a:picLocks noChangeAspect="1"/>
          </p:cNvPicPr>
          <p:nvPr/>
        </p:nvPicPr>
        <p:blipFill>
          <a:blip r:embed="rId4"/>
          <a:stretch>
            <a:fillRect/>
          </a:stretch>
        </p:blipFill>
        <p:spPr>
          <a:xfrm>
            <a:off x="2234859" y="1723748"/>
            <a:ext cx="152400" cy="182880"/>
          </a:xfrm>
          <a:prstGeom prst="rect">
            <a:avLst/>
          </a:prstGeom>
        </p:spPr>
      </p:pic>
      <p:sp>
        <p:nvSpPr>
          <p:cNvPr id="74" name="Oval 73">
            <a:extLst>
              <a:ext uri="{FF2B5EF4-FFF2-40B4-BE49-F238E27FC236}">
                <a16:creationId xmlns="" xmlns:a16="http://schemas.microsoft.com/office/drawing/2014/main" id="{1D1DD45D-E53A-6A85-F1A0-BAFAE5722741}"/>
              </a:ext>
            </a:extLst>
          </p:cNvPr>
          <p:cNvSpPr>
            <a:spLocks noChangeAspect="1"/>
          </p:cNvSpPr>
          <p:nvPr/>
        </p:nvSpPr>
        <p:spPr bwMode="auto">
          <a:xfrm>
            <a:off x="3644207" y="1853120"/>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5" name="Picture 74">
            <a:extLst>
              <a:ext uri="{FF2B5EF4-FFF2-40B4-BE49-F238E27FC236}">
                <a16:creationId xmlns="" xmlns:a16="http://schemas.microsoft.com/office/drawing/2014/main" id="{BC9EEA2D-0437-01EA-8193-C15D984C2EF7}"/>
              </a:ext>
            </a:extLst>
          </p:cNvPr>
          <p:cNvPicPr>
            <a:picLocks noChangeAspect="1"/>
          </p:cNvPicPr>
          <p:nvPr/>
        </p:nvPicPr>
        <p:blipFill>
          <a:blip r:embed="rId4"/>
          <a:stretch>
            <a:fillRect/>
          </a:stretch>
        </p:blipFill>
        <p:spPr>
          <a:xfrm>
            <a:off x="3490093" y="1816717"/>
            <a:ext cx="152400" cy="182880"/>
          </a:xfrm>
          <a:prstGeom prst="rect">
            <a:avLst/>
          </a:prstGeom>
        </p:spPr>
      </p:pic>
      <p:sp>
        <p:nvSpPr>
          <p:cNvPr id="76" name="TextBox 75">
            <a:extLst>
              <a:ext uri="{FF2B5EF4-FFF2-40B4-BE49-F238E27FC236}">
                <a16:creationId xmlns="" xmlns:a16="http://schemas.microsoft.com/office/drawing/2014/main" id="{744062EC-9288-D06B-EC5D-DB5B9A24FC09}"/>
              </a:ext>
            </a:extLst>
          </p:cNvPr>
          <p:cNvSpPr txBox="1"/>
          <p:nvPr/>
        </p:nvSpPr>
        <p:spPr>
          <a:xfrm>
            <a:off x="3658440" y="1802104"/>
            <a:ext cx="997527" cy="276999"/>
          </a:xfrm>
          <a:prstGeom prst="rect">
            <a:avLst/>
          </a:prstGeom>
          <a:noFill/>
        </p:spPr>
        <p:txBody>
          <a:bodyPr wrap="square" rtlCol="0">
            <a:spAutoFit/>
          </a:bodyPr>
          <a:lstStyle/>
          <a:p>
            <a:pPr algn="ctr"/>
            <a:r>
              <a:rPr lang="en-US" sz="1200" dirty="0">
                <a:solidFill>
                  <a:schemeClr val="bg1"/>
                </a:solidFill>
              </a:rPr>
              <a:t>Daman 1558</a:t>
            </a:r>
          </a:p>
        </p:txBody>
      </p:sp>
      <p:sp>
        <p:nvSpPr>
          <p:cNvPr id="77" name="Oval 76">
            <a:extLst>
              <a:ext uri="{FF2B5EF4-FFF2-40B4-BE49-F238E27FC236}">
                <a16:creationId xmlns="" xmlns:a16="http://schemas.microsoft.com/office/drawing/2014/main" id="{B732B2A2-B990-E47F-1944-95DE9C32E76A}"/>
              </a:ext>
            </a:extLst>
          </p:cNvPr>
          <p:cNvSpPr>
            <a:spLocks noChangeAspect="1"/>
          </p:cNvSpPr>
          <p:nvPr/>
        </p:nvSpPr>
        <p:spPr bwMode="auto">
          <a:xfrm>
            <a:off x="5629480" y="5837870"/>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8" name="TextBox 77">
            <a:extLst>
              <a:ext uri="{FF2B5EF4-FFF2-40B4-BE49-F238E27FC236}">
                <a16:creationId xmlns="" xmlns:a16="http://schemas.microsoft.com/office/drawing/2014/main" id="{A30FFC71-6C96-17A2-3412-FC0A9D062E5B}"/>
              </a:ext>
            </a:extLst>
          </p:cNvPr>
          <p:cNvSpPr txBox="1"/>
          <p:nvPr/>
        </p:nvSpPr>
        <p:spPr>
          <a:xfrm>
            <a:off x="4613127" y="5765832"/>
            <a:ext cx="1097148" cy="276999"/>
          </a:xfrm>
          <a:prstGeom prst="rect">
            <a:avLst/>
          </a:prstGeom>
          <a:noFill/>
        </p:spPr>
        <p:txBody>
          <a:bodyPr wrap="square" rtlCol="0">
            <a:spAutoFit/>
          </a:bodyPr>
          <a:lstStyle/>
          <a:p>
            <a:pPr algn="ctr"/>
            <a:r>
              <a:rPr lang="en-US" sz="1200" dirty="0">
                <a:solidFill>
                  <a:schemeClr val="bg1"/>
                </a:solidFill>
              </a:rPr>
              <a:t>Colombo 1505</a:t>
            </a:r>
          </a:p>
        </p:txBody>
      </p:sp>
      <p:pic>
        <p:nvPicPr>
          <p:cNvPr id="79" name="Picture 78">
            <a:extLst>
              <a:ext uri="{FF2B5EF4-FFF2-40B4-BE49-F238E27FC236}">
                <a16:creationId xmlns="" xmlns:a16="http://schemas.microsoft.com/office/drawing/2014/main" id="{AC2735B7-A22E-57F6-1C5E-E4146FCC04C4}"/>
              </a:ext>
            </a:extLst>
          </p:cNvPr>
          <p:cNvPicPr>
            <a:picLocks noChangeAspect="1"/>
          </p:cNvPicPr>
          <p:nvPr/>
        </p:nvPicPr>
        <p:blipFill>
          <a:blip r:embed="rId4"/>
          <a:stretch>
            <a:fillRect/>
          </a:stretch>
        </p:blipFill>
        <p:spPr>
          <a:xfrm>
            <a:off x="4541521" y="5792150"/>
            <a:ext cx="152400" cy="182880"/>
          </a:xfrm>
          <a:prstGeom prst="rect">
            <a:avLst/>
          </a:prstGeom>
        </p:spPr>
      </p:pic>
      <p:sp>
        <p:nvSpPr>
          <p:cNvPr id="81" name="Oval 80">
            <a:extLst>
              <a:ext uri="{FF2B5EF4-FFF2-40B4-BE49-F238E27FC236}">
                <a16:creationId xmlns="" xmlns:a16="http://schemas.microsoft.com/office/drawing/2014/main" id="{FC012B0C-1649-C1DE-A67C-0CD979042408}"/>
              </a:ext>
            </a:extLst>
          </p:cNvPr>
          <p:cNvSpPr>
            <a:spLocks noChangeAspect="1"/>
          </p:cNvSpPr>
          <p:nvPr/>
        </p:nvSpPr>
        <p:spPr bwMode="auto">
          <a:xfrm>
            <a:off x="5706687" y="609384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2" name="Picture 81">
            <a:extLst>
              <a:ext uri="{FF2B5EF4-FFF2-40B4-BE49-F238E27FC236}">
                <a16:creationId xmlns="" xmlns:a16="http://schemas.microsoft.com/office/drawing/2014/main" id="{454B3C01-8035-A0DF-A115-81EA4BFA845E}"/>
              </a:ext>
            </a:extLst>
          </p:cNvPr>
          <p:cNvPicPr>
            <a:picLocks noChangeAspect="1"/>
          </p:cNvPicPr>
          <p:nvPr/>
        </p:nvPicPr>
        <p:blipFill>
          <a:blip r:embed="rId4"/>
          <a:stretch>
            <a:fillRect/>
          </a:stretch>
        </p:blipFill>
        <p:spPr>
          <a:xfrm>
            <a:off x="5552573" y="6057444"/>
            <a:ext cx="152400" cy="182880"/>
          </a:xfrm>
          <a:prstGeom prst="rect">
            <a:avLst/>
          </a:prstGeom>
        </p:spPr>
      </p:pic>
      <p:sp>
        <p:nvSpPr>
          <p:cNvPr id="83" name="TextBox 82">
            <a:extLst>
              <a:ext uri="{FF2B5EF4-FFF2-40B4-BE49-F238E27FC236}">
                <a16:creationId xmlns="" xmlns:a16="http://schemas.microsoft.com/office/drawing/2014/main" id="{2C356356-B5C9-762C-BF3F-E3747FA4AC1F}"/>
              </a:ext>
            </a:extLst>
          </p:cNvPr>
          <p:cNvSpPr txBox="1"/>
          <p:nvPr/>
        </p:nvSpPr>
        <p:spPr>
          <a:xfrm>
            <a:off x="5720920" y="6042831"/>
            <a:ext cx="997527" cy="276999"/>
          </a:xfrm>
          <a:prstGeom prst="rect">
            <a:avLst/>
          </a:prstGeom>
          <a:noFill/>
        </p:spPr>
        <p:txBody>
          <a:bodyPr wrap="square" rtlCol="0">
            <a:spAutoFit/>
          </a:bodyPr>
          <a:lstStyle/>
          <a:p>
            <a:pPr algn="ctr"/>
            <a:r>
              <a:rPr lang="en-US" sz="1200" dirty="0">
                <a:solidFill>
                  <a:schemeClr val="bg1"/>
                </a:solidFill>
              </a:rPr>
              <a:t>Calle  1507</a:t>
            </a:r>
          </a:p>
        </p:txBody>
      </p:sp>
      <p:sp>
        <p:nvSpPr>
          <p:cNvPr id="84" name="Oval 83">
            <a:extLst>
              <a:ext uri="{FF2B5EF4-FFF2-40B4-BE49-F238E27FC236}">
                <a16:creationId xmlns="" xmlns:a16="http://schemas.microsoft.com/office/drawing/2014/main" id="{C1902D17-73F1-AB5F-9A01-B6E328685D3C}"/>
              </a:ext>
            </a:extLst>
          </p:cNvPr>
          <p:cNvSpPr>
            <a:spLocks noChangeAspect="1"/>
          </p:cNvSpPr>
          <p:nvPr/>
        </p:nvSpPr>
        <p:spPr bwMode="auto">
          <a:xfrm>
            <a:off x="6143482" y="5980326"/>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5" name="Picture 84">
            <a:extLst>
              <a:ext uri="{FF2B5EF4-FFF2-40B4-BE49-F238E27FC236}">
                <a16:creationId xmlns="" xmlns:a16="http://schemas.microsoft.com/office/drawing/2014/main" id="{F6230D02-46D9-AC31-2685-25BDC4C9D816}"/>
              </a:ext>
            </a:extLst>
          </p:cNvPr>
          <p:cNvPicPr>
            <a:picLocks noChangeAspect="1"/>
          </p:cNvPicPr>
          <p:nvPr/>
        </p:nvPicPr>
        <p:blipFill>
          <a:blip r:embed="rId4"/>
          <a:stretch>
            <a:fillRect/>
          </a:stretch>
        </p:blipFill>
        <p:spPr>
          <a:xfrm>
            <a:off x="5989368" y="5943923"/>
            <a:ext cx="152400" cy="182880"/>
          </a:xfrm>
          <a:prstGeom prst="rect">
            <a:avLst/>
          </a:prstGeom>
        </p:spPr>
      </p:pic>
      <p:sp>
        <p:nvSpPr>
          <p:cNvPr id="86" name="TextBox 85">
            <a:extLst>
              <a:ext uri="{FF2B5EF4-FFF2-40B4-BE49-F238E27FC236}">
                <a16:creationId xmlns="" xmlns:a16="http://schemas.microsoft.com/office/drawing/2014/main" id="{01661FB8-3963-8FF6-8E18-78718D2DB2DD}"/>
              </a:ext>
            </a:extLst>
          </p:cNvPr>
          <p:cNvSpPr txBox="1"/>
          <p:nvPr/>
        </p:nvSpPr>
        <p:spPr>
          <a:xfrm>
            <a:off x="6157715" y="5929310"/>
            <a:ext cx="997527" cy="276999"/>
          </a:xfrm>
          <a:prstGeom prst="rect">
            <a:avLst/>
          </a:prstGeom>
          <a:noFill/>
        </p:spPr>
        <p:txBody>
          <a:bodyPr wrap="square" rtlCol="0">
            <a:spAutoFit/>
          </a:bodyPr>
          <a:lstStyle/>
          <a:p>
            <a:pPr algn="ctr"/>
            <a:r>
              <a:rPr lang="en-US" sz="1200" dirty="0">
                <a:solidFill>
                  <a:schemeClr val="bg1"/>
                </a:solidFill>
              </a:rPr>
              <a:t>Matara 1507</a:t>
            </a:r>
          </a:p>
        </p:txBody>
      </p:sp>
      <p:sp>
        <p:nvSpPr>
          <p:cNvPr id="87" name="Oval 86">
            <a:extLst>
              <a:ext uri="{FF2B5EF4-FFF2-40B4-BE49-F238E27FC236}">
                <a16:creationId xmlns="" xmlns:a16="http://schemas.microsoft.com/office/drawing/2014/main" id="{CEE02345-4CED-9472-1058-4B116168C8E5}"/>
              </a:ext>
            </a:extLst>
          </p:cNvPr>
          <p:cNvSpPr>
            <a:spLocks noChangeAspect="1"/>
          </p:cNvSpPr>
          <p:nvPr/>
        </p:nvSpPr>
        <p:spPr bwMode="auto">
          <a:xfrm>
            <a:off x="5975135" y="537092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8" name="Picture 87">
            <a:extLst>
              <a:ext uri="{FF2B5EF4-FFF2-40B4-BE49-F238E27FC236}">
                <a16:creationId xmlns="" xmlns:a16="http://schemas.microsoft.com/office/drawing/2014/main" id="{0B869BF4-D9D1-0AFD-3C69-000F7297DDCE}"/>
              </a:ext>
            </a:extLst>
          </p:cNvPr>
          <p:cNvPicPr>
            <a:picLocks noChangeAspect="1"/>
          </p:cNvPicPr>
          <p:nvPr/>
        </p:nvPicPr>
        <p:blipFill>
          <a:blip r:embed="rId4"/>
          <a:stretch>
            <a:fillRect/>
          </a:stretch>
        </p:blipFill>
        <p:spPr>
          <a:xfrm>
            <a:off x="5821021" y="5334525"/>
            <a:ext cx="152400" cy="182880"/>
          </a:xfrm>
          <a:prstGeom prst="rect">
            <a:avLst/>
          </a:prstGeom>
        </p:spPr>
      </p:pic>
      <p:sp>
        <p:nvSpPr>
          <p:cNvPr id="89" name="TextBox 88">
            <a:extLst>
              <a:ext uri="{FF2B5EF4-FFF2-40B4-BE49-F238E27FC236}">
                <a16:creationId xmlns="" xmlns:a16="http://schemas.microsoft.com/office/drawing/2014/main" id="{4348C1A0-EC0C-24CC-1884-4DD1225DC9FD}"/>
              </a:ext>
            </a:extLst>
          </p:cNvPr>
          <p:cNvSpPr txBox="1"/>
          <p:nvPr/>
        </p:nvSpPr>
        <p:spPr>
          <a:xfrm>
            <a:off x="6020855" y="5202892"/>
            <a:ext cx="1321290" cy="276999"/>
          </a:xfrm>
          <a:prstGeom prst="rect">
            <a:avLst/>
          </a:prstGeom>
          <a:noFill/>
        </p:spPr>
        <p:txBody>
          <a:bodyPr wrap="square" rtlCol="0">
            <a:spAutoFit/>
          </a:bodyPr>
          <a:lstStyle/>
          <a:p>
            <a:pPr algn="ctr"/>
            <a:r>
              <a:rPr lang="en-US" sz="1200" dirty="0">
                <a:solidFill>
                  <a:schemeClr val="bg1"/>
                </a:solidFill>
              </a:rPr>
              <a:t>Trincomalee 1522</a:t>
            </a:r>
          </a:p>
        </p:txBody>
      </p:sp>
      <p:sp>
        <p:nvSpPr>
          <p:cNvPr id="90" name="Oval 89">
            <a:extLst>
              <a:ext uri="{FF2B5EF4-FFF2-40B4-BE49-F238E27FC236}">
                <a16:creationId xmlns="" xmlns:a16="http://schemas.microsoft.com/office/drawing/2014/main" id="{2F7ABF04-E1C1-50E8-C7AF-155B7BF48BF6}"/>
              </a:ext>
            </a:extLst>
          </p:cNvPr>
          <p:cNvSpPr>
            <a:spLocks noChangeAspect="1"/>
          </p:cNvSpPr>
          <p:nvPr/>
        </p:nvSpPr>
        <p:spPr bwMode="auto">
          <a:xfrm>
            <a:off x="5583053" y="485091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1" name="TextBox 90">
            <a:extLst>
              <a:ext uri="{FF2B5EF4-FFF2-40B4-BE49-F238E27FC236}">
                <a16:creationId xmlns="" xmlns:a16="http://schemas.microsoft.com/office/drawing/2014/main" id="{9407CA0D-072F-5F7A-F12C-7942104922BD}"/>
              </a:ext>
            </a:extLst>
          </p:cNvPr>
          <p:cNvSpPr txBox="1"/>
          <p:nvPr/>
        </p:nvSpPr>
        <p:spPr>
          <a:xfrm>
            <a:off x="5583053" y="4758139"/>
            <a:ext cx="1410524" cy="276999"/>
          </a:xfrm>
          <a:prstGeom prst="rect">
            <a:avLst/>
          </a:prstGeom>
          <a:noFill/>
        </p:spPr>
        <p:txBody>
          <a:bodyPr wrap="square" rtlCol="0">
            <a:spAutoFit/>
          </a:bodyPr>
          <a:lstStyle/>
          <a:p>
            <a:pPr algn="ctr"/>
            <a:r>
              <a:rPr lang="en-US" sz="1200" dirty="0">
                <a:solidFill>
                  <a:schemeClr val="bg1"/>
                </a:solidFill>
              </a:rPr>
              <a:t>Nagapatnam 1507</a:t>
            </a:r>
          </a:p>
        </p:txBody>
      </p:sp>
      <p:pic>
        <p:nvPicPr>
          <p:cNvPr id="92" name="Picture 91">
            <a:extLst>
              <a:ext uri="{FF2B5EF4-FFF2-40B4-BE49-F238E27FC236}">
                <a16:creationId xmlns="" xmlns:a16="http://schemas.microsoft.com/office/drawing/2014/main" id="{95D3111D-ABED-3FB3-ECDA-A35AE0C2A29D}"/>
              </a:ext>
            </a:extLst>
          </p:cNvPr>
          <p:cNvPicPr>
            <a:picLocks noChangeAspect="1"/>
          </p:cNvPicPr>
          <p:nvPr/>
        </p:nvPicPr>
        <p:blipFill>
          <a:blip r:embed="rId4"/>
          <a:stretch>
            <a:fillRect/>
          </a:stretch>
        </p:blipFill>
        <p:spPr>
          <a:xfrm>
            <a:off x="5400173" y="4806537"/>
            <a:ext cx="152400" cy="182880"/>
          </a:xfrm>
          <a:prstGeom prst="rect">
            <a:avLst/>
          </a:prstGeom>
        </p:spPr>
      </p:pic>
      <p:sp>
        <p:nvSpPr>
          <p:cNvPr id="93" name="Oval 92">
            <a:extLst>
              <a:ext uri="{FF2B5EF4-FFF2-40B4-BE49-F238E27FC236}">
                <a16:creationId xmlns="" xmlns:a16="http://schemas.microsoft.com/office/drawing/2014/main" id="{22F0D6B5-1B81-1073-9829-A8363F272747}"/>
              </a:ext>
            </a:extLst>
          </p:cNvPr>
          <p:cNvSpPr>
            <a:spLocks noChangeAspect="1"/>
          </p:cNvSpPr>
          <p:nvPr/>
        </p:nvSpPr>
        <p:spPr bwMode="auto">
          <a:xfrm>
            <a:off x="5720920" y="4158285"/>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4" name="TextBox 93">
            <a:extLst>
              <a:ext uri="{FF2B5EF4-FFF2-40B4-BE49-F238E27FC236}">
                <a16:creationId xmlns="" xmlns:a16="http://schemas.microsoft.com/office/drawing/2014/main" id="{D468B14A-9E47-D527-B2F8-5EA66CBEAF8D}"/>
              </a:ext>
            </a:extLst>
          </p:cNvPr>
          <p:cNvSpPr txBox="1"/>
          <p:nvPr/>
        </p:nvSpPr>
        <p:spPr>
          <a:xfrm>
            <a:off x="5720920" y="4093734"/>
            <a:ext cx="1069540" cy="281783"/>
          </a:xfrm>
          <a:prstGeom prst="rect">
            <a:avLst/>
          </a:prstGeom>
          <a:noFill/>
        </p:spPr>
        <p:txBody>
          <a:bodyPr wrap="square" rtlCol="0">
            <a:spAutoFit/>
          </a:bodyPr>
          <a:lstStyle/>
          <a:p>
            <a:pPr algn="ctr"/>
            <a:r>
              <a:rPr lang="en-US" sz="1200" dirty="0">
                <a:solidFill>
                  <a:schemeClr val="bg1"/>
                </a:solidFill>
              </a:rPr>
              <a:t>Madras 1522</a:t>
            </a:r>
          </a:p>
        </p:txBody>
      </p:sp>
      <p:pic>
        <p:nvPicPr>
          <p:cNvPr id="95" name="Picture 94">
            <a:extLst>
              <a:ext uri="{FF2B5EF4-FFF2-40B4-BE49-F238E27FC236}">
                <a16:creationId xmlns="" xmlns:a16="http://schemas.microsoft.com/office/drawing/2014/main" id="{5F94BFE9-29DE-F2BC-64E8-A9C7A759A95B}"/>
              </a:ext>
            </a:extLst>
          </p:cNvPr>
          <p:cNvPicPr>
            <a:picLocks noChangeAspect="1"/>
          </p:cNvPicPr>
          <p:nvPr/>
        </p:nvPicPr>
        <p:blipFill>
          <a:blip r:embed="rId4"/>
          <a:stretch>
            <a:fillRect/>
          </a:stretch>
        </p:blipFill>
        <p:spPr>
          <a:xfrm>
            <a:off x="5538040" y="4113904"/>
            <a:ext cx="152400" cy="182880"/>
          </a:xfrm>
          <a:prstGeom prst="rect">
            <a:avLst/>
          </a:prstGeom>
        </p:spPr>
      </p:pic>
      <p:sp>
        <p:nvSpPr>
          <p:cNvPr id="96" name="Oval 95">
            <a:extLst>
              <a:ext uri="{FF2B5EF4-FFF2-40B4-BE49-F238E27FC236}">
                <a16:creationId xmlns="" xmlns:a16="http://schemas.microsoft.com/office/drawing/2014/main" id="{75C71D3E-3A45-03DE-E001-262AE17B10FB}"/>
              </a:ext>
            </a:extLst>
          </p:cNvPr>
          <p:cNvSpPr>
            <a:spLocks noChangeAspect="1"/>
          </p:cNvSpPr>
          <p:nvPr/>
        </p:nvSpPr>
        <p:spPr bwMode="auto">
          <a:xfrm>
            <a:off x="7951502" y="92994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7" name="TextBox 96">
            <a:extLst>
              <a:ext uri="{FF2B5EF4-FFF2-40B4-BE49-F238E27FC236}">
                <a16:creationId xmlns="" xmlns:a16="http://schemas.microsoft.com/office/drawing/2014/main" id="{846F507B-2817-F06C-F250-FF0B3FB64251}"/>
              </a:ext>
            </a:extLst>
          </p:cNvPr>
          <p:cNvSpPr txBox="1"/>
          <p:nvPr/>
        </p:nvSpPr>
        <p:spPr>
          <a:xfrm>
            <a:off x="7951502" y="859487"/>
            <a:ext cx="1069540" cy="281783"/>
          </a:xfrm>
          <a:prstGeom prst="rect">
            <a:avLst/>
          </a:prstGeom>
          <a:noFill/>
        </p:spPr>
        <p:txBody>
          <a:bodyPr wrap="square" rtlCol="0">
            <a:spAutoFit/>
          </a:bodyPr>
          <a:lstStyle/>
          <a:p>
            <a:pPr algn="ctr"/>
            <a:r>
              <a:rPr lang="en-US" sz="1200" dirty="0">
                <a:solidFill>
                  <a:schemeClr val="bg1"/>
                </a:solidFill>
              </a:rPr>
              <a:t>Hughli 1537</a:t>
            </a:r>
          </a:p>
        </p:txBody>
      </p:sp>
      <p:pic>
        <p:nvPicPr>
          <p:cNvPr id="98" name="Picture 97">
            <a:extLst>
              <a:ext uri="{FF2B5EF4-FFF2-40B4-BE49-F238E27FC236}">
                <a16:creationId xmlns="" xmlns:a16="http://schemas.microsoft.com/office/drawing/2014/main" id="{369CAB2E-91F1-EC76-A44F-959F0A855C7D}"/>
              </a:ext>
            </a:extLst>
          </p:cNvPr>
          <p:cNvPicPr>
            <a:picLocks noChangeAspect="1"/>
          </p:cNvPicPr>
          <p:nvPr/>
        </p:nvPicPr>
        <p:blipFill>
          <a:blip r:embed="rId4"/>
          <a:stretch>
            <a:fillRect/>
          </a:stretch>
        </p:blipFill>
        <p:spPr>
          <a:xfrm>
            <a:off x="7768622" y="885563"/>
            <a:ext cx="152400" cy="182880"/>
          </a:xfrm>
          <a:prstGeom prst="rect">
            <a:avLst/>
          </a:prstGeom>
        </p:spPr>
      </p:pic>
      <p:sp>
        <p:nvSpPr>
          <p:cNvPr id="99" name="Rectangle 98">
            <a:extLst>
              <a:ext uri="{FF2B5EF4-FFF2-40B4-BE49-F238E27FC236}">
                <a16:creationId xmlns="" xmlns:a16="http://schemas.microsoft.com/office/drawing/2014/main" id="{20F35AAD-A798-9CD1-9358-9CE387F4500C}"/>
              </a:ext>
            </a:extLst>
          </p:cNvPr>
          <p:cNvSpPr/>
          <p:nvPr/>
        </p:nvSpPr>
        <p:spPr bwMode="auto">
          <a:xfrm>
            <a:off x="8205547" y="4453247"/>
            <a:ext cx="2454561" cy="914400"/>
          </a:xfrm>
          <a:prstGeom prst="rect">
            <a:avLst/>
          </a:prstGeom>
          <a:noFill/>
          <a:ln w="28575">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0" name="Picture 99">
            <a:extLst>
              <a:ext uri="{FF2B5EF4-FFF2-40B4-BE49-F238E27FC236}">
                <a16:creationId xmlns="" xmlns:a16="http://schemas.microsoft.com/office/drawing/2014/main" id="{B60F5C89-739A-EA07-7224-0A070BC8D5EA}"/>
              </a:ext>
            </a:extLst>
          </p:cNvPr>
          <p:cNvPicPr>
            <a:picLocks noChangeAspect="1"/>
          </p:cNvPicPr>
          <p:nvPr/>
        </p:nvPicPr>
        <p:blipFill>
          <a:blip r:embed="rId4"/>
          <a:stretch>
            <a:fillRect/>
          </a:stretch>
        </p:blipFill>
        <p:spPr>
          <a:xfrm flipH="1">
            <a:off x="8357947" y="4501418"/>
            <a:ext cx="115228" cy="138273"/>
          </a:xfrm>
          <a:prstGeom prst="rect">
            <a:avLst/>
          </a:prstGeom>
        </p:spPr>
      </p:pic>
      <p:sp>
        <p:nvSpPr>
          <p:cNvPr id="101" name="TextBox 100">
            <a:extLst>
              <a:ext uri="{FF2B5EF4-FFF2-40B4-BE49-F238E27FC236}">
                <a16:creationId xmlns="" xmlns:a16="http://schemas.microsoft.com/office/drawing/2014/main" id="{F1027971-2F9A-B2A9-83C7-D054455C5FBE}"/>
              </a:ext>
            </a:extLst>
          </p:cNvPr>
          <p:cNvSpPr txBox="1"/>
          <p:nvPr/>
        </p:nvSpPr>
        <p:spPr>
          <a:xfrm>
            <a:off x="8449441" y="4432054"/>
            <a:ext cx="2046281" cy="276999"/>
          </a:xfrm>
          <a:prstGeom prst="rect">
            <a:avLst/>
          </a:prstGeom>
          <a:noFill/>
        </p:spPr>
        <p:txBody>
          <a:bodyPr wrap="square" rtlCol="0">
            <a:spAutoFit/>
          </a:bodyPr>
          <a:lstStyle/>
          <a:p>
            <a:r>
              <a:rPr lang="en-US" sz="1200" dirty="0" smtClean="0">
                <a:solidFill>
                  <a:schemeClr val="bg1"/>
                </a:solidFill>
              </a:rPr>
              <a:t>Portuguese </a:t>
            </a:r>
            <a:r>
              <a:rPr lang="en-US" sz="1200" dirty="0">
                <a:solidFill>
                  <a:schemeClr val="bg1"/>
                </a:solidFill>
              </a:rPr>
              <a:t>settlements</a:t>
            </a:r>
          </a:p>
        </p:txBody>
      </p:sp>
      <p:pic>
        <p:nvPicPr>
          <p:cNvPr id="102" name="Picture 101">
            <a:extLst>
              <a:ext uri="{FF2B5EF4-FFF2-40B4-BE49-F238E27FC236}">
                <a16:creationId xmlns="" xmlns:a16="http://schemas.microsoft.com/office/drawing/2014/main" id="{F2C92E22-E4DE-50CF-1AAA-92FA2EB6D71B}"/>
              </a:ext>
            </a:extLst>
          </p:cNvPr>
          <p:cNvPicPr>
            <a:picLocks noChangeAspect="1"/>
          </p:cNvPicPr>
          <p:nvPr/>
        </p:nvPicPr>
        <p:blipFill>
          <a:blip r:embed="rId5"/>
          <a:stretch>
            <a:fillRect/>
          </a:stretch>
        </p:blipFill>
        <p:spPr>
          <a:xfrm>
            <a:off x="8239300" y="2876776"/>
            <a:ext cx="1104087" cy="731520"/>
          </a:xfrm>
          <a:prstGeom prst="rect">
            <a:avLst/>
          </a:prstGeom>
        </p:spPr>
      </p:pic>
      <p:pic>
        <p:nvPicPr>
          <p:cNvPr id="106" name="Picture 105">
            <a:extLst>
              <a:ext uri="{FF2B5EF4-FFF2-40B4-BE49-F238E27FC236}">
                <a16:creationId xmlns="" xmlns:a16="http://schemas.microsoft.com/office/drawing/2014/main" id="{4C7AA34B-75CD-1201-5C6F-DD90B6E792B8}"/>
              </a:ext>
            </a:extLst>
          </p:cNvPr>
          <p:cNvPicPr>
            <a:picLocks noChangeAspect="1"/>
          </p:cNvPicPr>
          <p:nvPr/>
        </p:nvPicPr>
        <p:blipFill>
          <a:blip r:embed="rId5"/>
          <a:stretch>
            <a:fillRect/>
          </a:stretch>
        </p:blipFill>
        <p:spPr>
          <a:xfrm>
            <a:off x="4542407" y="6036377"/>
            <a:ext cx="138011" cy="91440"/>
          </a:xfrm>
          <a:prstGeom prst="rect">
            <a:avLst/>
          </a:prstGeom>
        </p:spPr>
      </p:pic>
      <p:sp>
        <p:nvSpPr>
          <p:cNvPr id="107" name="TextBox 106">
            <a:extLst>
              <a:ext uri="{FF2B5EF4-FFF2-40B4-BE49-F238E27FC236}">
                <a16:creationId xmlns="" xmlns:a16="http://schemas.microsoft.com/office/drawing/2014/main" id="{30E5056C-3D60-72D9-C5A4-DF1AE4BED1F1}"/>
              </a:ext>
            </a:extLst>
          </p:cNvPr>
          <p:cNvSpPr txBox="1"/>
          <p:nvPr/>
        </p:nvSpPr>
        <p:spPr>
          <a:xfrm>
            <a:off x="4618846" y="5933477"/>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08" name="Picture 107">
            <a:extLst>
              <a:ext uri="{FF2B5EF4-FFF2-40B4-BE49-F238E27FC236}">
                <a16:creationId xmlns="" xmlns:a16="http://schemas.microsoft.com/office/drawing/2014/main" id="{3AA868E0-10B2-4FA3-A214-9DA5D62609D3}"/>
              </a:ext>
            </a:extLst>
          </p:cNvPr>
          <p:cNvPicPr>
            <a:picLocks noChangeAspect="1"/>
          </p:cNvPicPr>
          <p:nvPr/>
        </p:nvPicPr>
        <p:blipFill>
          <a:blip r:embed="rId5"/>
          <a:stretch>
            <a:fillRect/>
          </a:stretch>
        </p:blipFill>
        <p:spPr>
          <a:xfrm>
            <a:off x="5571927" y="6294742"/>
            <a:ext cx="138011" cy="91440"/>
          </a:xfrm>
          <a:prstGeom prst="rect">
            <a:avLst/>
          </a:prstGeom>
        </p:spPr>
      </p:pic>
      <p:sp>
        <p:nvSpPr>
          <p:cNvPr id="109" name="TextBox 108">
            <a:extLst>
              <a:ext uri="{FF2B5EF4-FFF2-40B4-BE49-F238E27FC236}">
                <a16:creationId xmlns="" xmlns:a16="http://schemas.microsoft.com/office/drawing/2014/main" id="{6DD63745-30F6-B6AE-1B42-04A07D8F8AFD}"/>
              </a:ext>
            </a:extLst>
          </p:cNvPr>
          <p:cNvSpPr txBox="1"/>
          <p:nvPr/>
        </p:nvSpPr>
        <p:spPr>
          <a:xfrm>
            <a:off x="5648366" y="6191842"/>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10" name="Picture 109">
            <a:extLst>
              <a:ext uri="{FF2B5EF4-FFF2-40B4-BE49-F238E27FC236}">
                <a16:creationId xmlns="" xmlns:a16="http://schemas.microsoft.com/office/drawing/2014/main" id="{E8C0E0C4-D5E9-8861-3002-68FFF5DB8DE2}"/>
              </a:ext>
            </a:extLst>
          </p:cNvPr>
          <p:cNvPicPr>
            <a:picLocks noChangeAspect="1"/>
          </p:cNvPicPr>
          <p:nvPr/>
        </p:nvPicPr>
        <p:blipFill>
          <a:blip r:embed="rId5"/>
          <a:stretch>
            <a:fillRect/>
          </a:stretch>
        </p:blipFill>
        <p:spPr>
          <a:xfrm>
            <a:off x="5851357" y="5202892"/>
            <a:ext cx="138011" cy="91440"/>
          </a:xfrm>
          <a:prstGeom prst="rect">
            <a:avLst/>
          </a:prstGeom>
        </p:spPr>
      </p:pic>
      <p:sp>
        <p:nvSpPr>
          <p:cNvPr id="112" name="TextBox 111">
            <a:extLst>
              <a:ext uri="{FF2B5EF4-FFF2-40B4-BE49-F238E27FC236}">
                <a16:creationId xmlns="" xmlns:a16="http://schemas.microsoft.com/office/drawing/2014/main" id="{92A7E3C2-9419-0683-C272-004BF100EB58}"/>
              </a:ext>
            </a:extLst>
          </p:cNvPr>
          <p:cNvSpPr txBox="1"/>
          <p:nvPr/>
        </p:nvSpPr>
        <p:spPr>
          <a:xfrm>
            <a:off x="5947314" y="5104491"/>
            <a:ext cx="889509" cy="276999"/>
          </a:xfrm>
          <a:prstGeom prst="rect">
            <a:avLst/>
          </a:prstGeom>
          <a:noFill/>
        </p:spPr>
        <p:txBody>
          <a:bodyPr wrap="square" rtlCol="0">
            <a:spAutoFit/>
          </a:bodyPr>
          <a:lstStyle/>
          <a:p>
            <a:r>
              <a:rPr lang="en-US" sz="1200" dirty="0">
                <a:solidFill>
                  <a:schemeClr val="bg1"/>
                </a:solidFill>
              </a:rPr>
              <a:t>1637, 1674</a:t>
            </a:r>
          </a:p>
        </p:txBody>
      </p:sp>
      <p:pic>
        <p:nvPicPr>
          <p:cNvPr id="118" name="Picture 117">
            <a:extLst>
              <a:ext uri="{FF2B5EF4-FFF2-40B4-BE49-F238E27FC236}">
                <a16:creationId xmlns="" xmlns:a16="http://schemas.microsoft.com/office/drawing/2014/main" id="{F286B773-B694-474C-147E-F4AF55133A3D}"/>
              </a:ext>
            </a:extLst>
          </p:cNvPr>
          <p:cNvPicPr>
            <a:picLocks noChangeAspect="1"/>
          </p:cNvPicPr>
          <p:nvPr/>
        </p:nvPicPr>
        <p:blipFill>
          <a:blip r:embed="rId5"/>
          <a:stretch>
            <a:fillRect/>
          </a:stretch>
        </p:blipFill>
        <p:spPr>
          <a:xfrm>
            <a:off x="5414562" y="4667080"/>
            <a:ext cx="138011" cy="91440"/>
          </a:xfrm>
          <a:prstGeom prst="rect">
            <a:avLst/>
          </a:prstGeom>
        </p:spPr>
      </p:pic>
      <p:sp>
        <p:nvSpPr>
          <p:cNvPr id="119" name="TextBox 118">
            <a:extLst>
              <a:ext uri="{FF2B5EF4-FFF2-40B4-BE49-F238E27FC236}">
                <a16:creationId xmlns="" xmlns:a16="http://schemas.microsoft.com/office/drawing/2014/main" id="{C5F5ACC9-6741-D148-2FAA-04EFA5C8DB25}"/>
              </a:ext>
            </a:extLst>
          </p:cNvPr>
          <p:cNvSpPr txBox="1"/>
          <p:nvPr/>
        </p:nvSpPr>
        <p:spPr>
          <a:xfrm>
            <a:off x="5523193" y="4573250"/>
            <a:ext cx="542375" cy="276999"/>
          </a:xfrm>
          <a:prstGeom prst="rect">
            <a:avLst/>
          </a:prstGeom>
          <a:noFill/>
        </p:spPr>
        <p:txBody>
          <a:bodyPr wrap="square" rtlCol="0">
            <a:spAutoFit/>
          </a:bodyPr>
          <a:lstStyle/>
          <a:p>
            <a:r>
              <a:rPr lang="en-US" sz="1200" dirty="0">
                <a:solidFill>
                  <a:schemeClr val="bg1"/>
                </a:solidFill>
              </a:rPr>
              <a:t>1658</a:t>
            </a:r>
          </a:p>
        </p:txBody>
      </p:sp>
      <p:sp>
        <p:nvSpPr>
          <p:cNvPr id="120" name="Oval 119">
            <a:extLst>
              <a:ext uri="{FF2B5EF4-FFF2-40B4-BE49-F238E27FC236}">
                <a16:creationId xmlns="" xmlns:a16="http://schemas.microsoft.com/office/drawing/2014/main" id="{E5D7C03E-0931-0077-B44B-8284FF43FD3D}"/>
              </a:ext>
            </a:extLst>
          </p:cNvPr>
          <p:cNvSpPr>
            <a:spLocks noChangeAspect="1"/>
          </p:cNvSpPr>
          <p:nvPr/>
        </p:nvSpPr>
        <p:spPr bwMode="auto">
          <a:xfrm>
            <a:off x="5690440" y="3906769"/>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1" name="TextBox 120">
            <a:extLst>
              <a:ext uri="{FF2B5EF4-FFF2-40B4-BE49-F238E27FC236}">
                <a16:creationId xmlns="" xmlns:a16="http://schemas.microsoft.com/office/drawing/2014/main" id="{4D106271-B82C-300A-1049-50586963240E}"/>
              </a:ext>
            </a:extLst>
          </p:cNvPr>
          <p:cNvSpPr txBox="1"/>
          <p:nvPr/>
        </p:nvSpPr>
        <p:spPr>
          <a:xfrm>
            <a:off x="5690440" y="3842218"/>
            <a:ext cx="1069540" cy="281783"/>
          </a:xfrm>
          <a:prstGeom prst="rect">
            <a:avLst/>
          </a:prstGeom>
          <a:noFill/>
        </p:spPr>
        <p:txBody>
          <a:bodyPr wrap="square" rtlCol="0">
            <a:spAutoFit/>
          </a:bodyPr>
          <a:lstStyle/>
          <a:p>
            <a:pPr algn="ctr"/>
            <a:r>
              <a:rPr lang="en-US" sz="1200" dirty="0">
                <a:solidFill>
                  <a:schemeClr val="bg1"/>
                </a:solidFill>
              </a:rPr>
              <a:t>Pulicat 1610</a:t>
            </a:r>
          </a:p>
        </p:txBody>
      </p:sp>
      <p:pic>
        <p:nvPicPr>
          <p:cNvPr id="122" name="Picture 121">
            <a:extLst>
              <a:ext uri="{FF2B5EF4-FFF2-40B4-BE49-F238E27FC236}">
                <a16:creationId xmlns="" xmlns:a16="http://schemas.microsoft.com/office/drawing/2014/main" id="{05772BDB-E182-456C-EF46-5C13CF9B0238}"/>
              </a:ext>
            </a:extLst>
          </p:cNvPr>
          <p:cNvPicPr>
            <a:picLocks noChangeAspect="1"/>
          </p:cNvPicPr>
          <p:nvPr/>
        </p:nvPicPr>
        <p:blipFill>
          <a:blip r:embed="rId5"/>
          <a:stretch>
            <a:fillRect/>
          </a:stretch>
        </p:blipFill>
        <p:spPr>
          <a:xfrm>
            <a:off x="5478488" y="3890666"/>
            <a:ext cx="138011" cy="91440"/>
          </a:xfrm>
          <a:prstGeom prst="rect">
            <a:avLst/>
          </a:prstGeom>
        </p:spPr>
      </p:pic>
      <p:sp>
        <p:nvSpPr>
          <p:cNvPr id="129" name="Oval 128">
            <a:extLst>
              <a:ext uri="{FF2B5EF4-FFF2-40B4-BE49-F238E27FC236}">
                <a16:creationId xmlns="" xmlns:a16="http://schemas.microsoft.com/office/drawing/2014/main" id="{643E3F2C-60C8-227C-AE01-DB5BC5144206}"/>
              </a:ext>
            </a:extLst>
          </p:cNvPr>
          <p:cNvSpPr>
            <a:spLocks noChangeAspect="1"/>
          </p:cNvSpPr>
          <p:nvPr/>
        </p:nvSpPr>
        <p:spPr bwMode="auto">
          <a:xfrm>
            <a:off x="5926575" y="316858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0" name="TextBox 129">
            <a:extLst>
              <a:ext uri="{FF2B5EF4-FFF2-40B4-BE49-F238E27FC236}">
                <a16:creationId xmlns="" xmlns:a16="http://schemas.microsoft.com/office/drawing/2014/main" id="{F4AC75A0-A852-63EF-CEBB-26760CB96ADB}"/>
              </a:ext>
            </a:extLst>
          </p:cNvPr>
          <p:cNvSpPr txBox="1"/>
          <p:nvPr/>
        </p:nvSpPr>
        <p:spPr>
          <a:xfrm>
            <a:off x="5926575" y="3104037"/>
            <a:ext cx="1468832" cy="276999"/>
          </a:xfrm>
          <a:prstGeom prst="rect">
            <a:avLst/>
          </a:prstGeom>
          <a:noFill/>
        </p:spPr>
        <p:txBody>
          <a:bodyPr wrap="square" rtlCol="0">
            <a:spAutoFit/>
          </a:bodyPr>
          <a:lstStyle/>
          <a:p>
            <a:pPr algn="ctr"/>
            <a:r>
              <a:rPr lang="en-US" sz="1200" dirty="0">
                <a:solidFill>
                  <a:schemeClr val="bg1"/>
                </a:solidFill>
              </a:rPr>
              <a:t>Masulipatnam 1616</a:t>
            </a:r>
          </a:p>
        </p:txBody>
      </p:sp>
      <p:pic>
        <p:nvPicPr>
          <p:cNvPr id="131" name="Picture 130">
            <a:extLst>
              <a:ext uri="{FF2B5EF4-FFF2-40B4-BE49-F238E27FC236}">
                <a16:creationId xmlns="" xmlns:a16="http://schemas.microsoft.com/office/drawing/2014/main" id="{03ECA8B6-5221-6978-8EC5-8C69D6FA3235}"/>
              </a:ext>
            </a:extLst>
          </p:cNvPr>
          <p:cNvPicPr>
            <a:picLocks noChangeAspect="1"/>
          </p:cNvPicPr>
          <p:nvPr/>
        </p:nvPicPr>
        <p:blipFill>
          <a:blip r:embed="rId5"/>
          <a:stretch>
            <a:fillRect/>
          </a:stretch>
        </p:blipFill>
        <p:spPr>
          <a:xfrm>
            <a:off x="5714623" y="3152485"/>
            <a:ext cx="138011" cy="91440"/>
          </a:xfrm>
          <a:prstGeom prst="rect">
            <a:avLst/>
          </a:prstGeom>
        </p:spPr>
      </p:pic>
      <p:sp>
        <p:nvSpPr>
          <p:cNvPr id="132" name="Oval 131">
            <a:extLst>
              <a:ext uri="{FF2B5EF4-FFF2-40B4-BE49-F238E27FC236}">
                <a16:creationId xmlns="" xmlns:a16="http://schemas.microsoft.com/office/drawing/2014/main" id="{E0C1322C-93AE-AA6F-B81F-A34E4ABB5696}"/>
              </a:ext>
            </a:extLst>
          </p:cNvPr>
          <p:cNvSpPr>
            <a:spLocks noChangeAspect="1"/>
          </p:cNvSpPr>
          <p:nvPr/>
        </p:nvSpPr>
        <p:spPr bwMode="auto">
          <a:xfrm>
            <a:off x="8682223" y="115211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3" name="TextBox 132">
            <a:extLst>
              <a:ext uri="{FF2B5EF4-FFF2-40B4-BE49-F238E27FC236}">
                <a16:creationId xmlns="" xmlns:a16="http://schemas.microsoft.com/office/drawing/2014/main" id="{B1B3C1F3-45B4-8DF0-8F7E-47ABA1DC38DD}"/>
              </a:ext>
            </a:extLst>
          </p:cNvPr>
          <p:cNvSpPr txBox="1"/>
          <p:nvPr/>
        </p:nvSpPr>
        <p:spPr>
          <a:xfrm>
            <a:off x="8682222" y="1087563"/>
            <a:ext cx="1608885" cy="276999"/>
          </a:xfrm>
          <a:prstGeom prst="rect">
            <a:avLst/>
          </a:prstGeom>
          <a:noFill/>
        </p:spPr>
        <p:txBody>
          <a:bodyPr wrap="square" rtlCol="0">
            <a:spAutoFit/>
          </a:bodyPr>
          <a:lstStyle/>
          <a:p>
            <a:pPr algn="ctr"/>
            <a:r>
              <a:rPr lang="en-US" sz="1200" dirty="0">
                <a:solidFill>
                  <a:schemeClr val="bg1"/>
                </a:solidFill>
              </a:rPr>
              <a:t>Chinsurah 1635, 1653</a:t>
            </a:r>
          </a:p>
        </p:txBody>
      </p:sp>
      <p:pic>
        <p:nvPicPr>
          <p:cNvPr id="134" name="Picture 133">
            <a:extLst>
              <a:ext uri="{FF2B5EF4-FFF2-40B4-BE49-F238E27FC236}">
                <a16:creationId xmlns="" xmlns:a16="http://schemas.microsoft.com/office/drawing/2014/main" id="{414B7AE6-D8B4-DA11-954D-E6D71D0D0C8F}"/>
              </a:ext>
            </a:extLst>
          </p:cNvPr>
          <p:cNvPicPr>
            <a:picLocks noChangeAspect="1"/>
          </p:cNvPicPr>
          <p:nvPr/>
        </p:nvPicPr>
        <p:blipFill>
          <a:blip r:embed="rId5"/>
          <a:stretch>
            <a:fillRect/>
          </a:stretch>
        </p:blipFill>
        <p:spPr>
          <a:xfrm>
            <a:off x="8470271" y="1136011"/>
            <a:ext cx="138011" cy="91440"/>
          </a:xfrm>
          <a:prstGeom prst="rect">
            <a:avLst/>
          </a:prstGeom>
        </p:spPr>
      </p:pic>
      <p:sp>
        <p:nvSpPr>
          <p:cNvPr id="137" name="Title 1">
            <a:extLst>
              <a:ext uri="{FF2B5EF4-FFF2-40B4-BE49-F238E27FC236}">
                <a16:creationId xmlns="" xmlns:a16="http://schemas.microsoft.com/office/drawing/2014/main" id="{4A3EFE9B-F221-694E-EE2A-9BB30845241F}"/>
              </a:ext>
            </a:extLst>
          </p:cNvPr>
          <p:cNvSpPr txBox="1">
            <a:spLocks/>
          </p:cNvSpPr>
          <p:nvPr/>
        </p:nvSpPr>
        <p:spPr>
          <a:xfrm>
            <a:off x="508000" y="230189"/>
            <a:ext cx="11176000" cy="3877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2800" dirty="0"/>
              <a:t>Dutch East India Company (VOC) Settlements In India And Sri Lanka 1610-1795</a:t>
            </a:r>
          </a:p>
        </p:txBody>
      </p:sp>
      <p:sp>
        <p:nvSpPr>
          <p:cNvPr id="3" name="Oval 2">
            <a:extLst>
              <a:ext uri="{FF2B5EF4-FFF2-40B4-BE49-F238E27FC236}">
                <a16:creationId xmlns="" xmlns:a16="http://schemas.microsoft.com/office/drawing/2014/main" id="{6DF05E8A-C153-75B1-2C2A-D54AACB9A2B9}"/>
              </a:ext>
            </a:extLst>
          </p:cNvPr>
          <p:cNvSpPr>
            <a:spLocks noChangeAspect="1"/>
          </p:cNvSpPr>
          <p:nvPr/>
        </p:nvSpPr>
        <p:spPr bwMode="auto">
          <a:xfrm>
            <a:off x="3643031" y="1686411"/>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 name="Picture 4">
            <a:extLst>
              <a:ext uri="{FF2B5EF4-FFF2-40B4-BE49-F238E27FC236}">
                <a16:creationId xmlns="" xmlns:a16="http://schemas.microsoft.com/office/drawing/2014/main" id="{2418EB33-9C0D-4917-6893-C155F606F6CC}"/>
              </a:ext>
            </a:extLst>
          </p:cNvPr>
          <p:cNvPicPr>
            <a:picLocks noChangeAspect="1"/>
          </p:cNvPicPr>
          <p:nvPr/>
        </p:nvPicPr>
        <p:blipFill>
          <a:blip r:embed="rId5"/>
          <a:stretch>
            <a:fillRect/>
          </a:stretch>
        </p:blipFill>
        <p:spPr>
          <a:xfrm>
            <a:off x="4381437" y="1698537"/>
            <a:ext cx="139500" cy="92427"/>
          </a:xfrm>
          <a:prstGeom prst="rect">
            <a:avLst/>
          </a:prstGeom>
        </p:spPr>
      </p:pic>
      <p:sp>
        <p:nvSpPr>
          <p:cNvPr id="6" name="TextBox 5">
            <a:extLst>
              <a:ext uri="{FF2B5EF4-FFF2-40B4-BE49-F238E27FC236}">
                <a16:creationId xmlns="" xmlns:a16="http://schemas.microsoft.com/office/drawing/2014/main" id="{78DF61D3-3BDE-5F08-19BD-4609DC6E52ED}"/>
              </a:ext>
            </a:extLst>
          </p:cNvPr>
          <p:cNvSpPr txBox="1"/>
          <p:nvPr/>
        </p:nvSpPr>
        <p:spPr>
          <a:xfrm>
            <a:off x="3675503" y="1621841"/>
            <a:ext cx="801034" cy="276999"/>
          </a:xfrm>
          <a:prstGeom prst="rect">
            <a:avLst/>
          </a:prstGeom>
          <a:noFill/>
        </p:spPr>
        <p:txBody>
          <a:bodyPr wrap="square" rtlCol="0">
            <a:spAutoFit/>
          </a:bodyPr>
          <a:lstStyle/>
          <a:p>
            <a:r>
              <a:rPr lang="en-US" sz="1200" dirty="0">
                <a:solidFill>
                  <a:schemeClr val="bg1"/>
                </a:solidFill>
              </a:rPr>
              <a:t>Sura1616</a:t>
            </a:r>
          </a:p>
        </p:txBody>
      </p:sp>
      <p:sp>
        <p:nvSpPr>
          <p:cNvPr id="8" name="TextBox 7">
            <a:extLst>
              <a:ext uri="{FF2B5EF4-FFF2-40B4-BE49-F238E27FC236}">
                <a16:creationId xmlns="" xmlns:a16="http://schemas.microsoft.com/office/drawing/2014/main" id="{64FD14AF-B76D-D9C6-07CB-3C256002730B}"/>
              </a:ext>
            </a:extLst>
          </p:cNvPr>
          <p:cNvSpPr txBox="1"/>
          <p:nvPr/>
        </p:nvSpPr>
        <p:spPr>
          <a:xfrm>
            <a:off x="7051045" y="3629489"/>
            <a:ext cx="3646621" cy="369332"/>
          </a:xfrm>
          <a:prstGeom prst="rect">
            <a:avLst/>
          </a:prstGeom>
          <a:noFill/>
        </p:spPr>
        <p:txBody>
          <a:bodyPr wrap="square" rtlCol="0">
            <a:spAutoFit/>
          </a:bodyPr>
          <a:lstStyle/>
          <a:p>
            <a:r>
              <a:rPr lang="nl-NL" b="0" dirty="0" err="1">
                <a:solidFill>
                  <a:srgbClr val="202122"/>
                </a:solidFill>
                <a:effectLst/>
              </a:rPr>
              <a:t>Vereenigde</a:t>
            </a:r>
            <a:r>
              <a:rPr lang="nl-NL" b="0" dirty="0">
                <a:solidFill>
                  <a:srgbClr val="202122"/>
                </a:solidFill>
                <a:effectLst/>
              </a:rPr>
              <a:t> </a:t>
            </a:r>
            <a:r>
              <a:rPr lang="nl-NL" b="0" dirty="0" err="1">
                <a:solidFill>
                  <a:srgbClr val="202122"/>
                </a:solidFill>
                <a:effectLst/>
              </a:rPr>
              <a:t>Oostindische</a:t>
            </a:r>
            <a:r>
              <a:rPr lang="nl-NL" b="0" dirty="0">
                <a:solidFill>
                  <a:srgbClr val="202122"/>
                </a:solidFill>
                <a:effectLst/>
              </a:rPr>
              <a:t> Compagnie</a:t>
            </a:r>
            <a:endParaRPr lang="en-US" dirty="0"/>
          </a:p>
        </p:txBody>
      </p:sp>
    </p:spTree>
    <p:extLst>
      <p:ext uri="{BB962C8B-B14F-4D97-AF65-F5344CB8AC3E}">
        <p14:creationId xmlns:p14="http://schemas.microsoft.com/office/powerpoint/2010/main" val="215527901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 xmlns:a16="http://schemas.microsoft.com/office/drawing/2014/main" id="{E0E0B64B-116C-4C77-411D-B2F32303EDDA}"/>
              </a:ext>
            </a:extLst>
          </p:cNvPr>
          <p:cNvPicPr>
            <a:picLocks noChangeAspect="1"/>
          </p:cNvPicPr>
          <p:nvPr/>
        </p:nvPicPr>
        <p:blipFill>
          <a:blip r:embed="rId2"/>
          <a:stretch>
            <a:fillRect/>
          </a:stretch>
        </p:blipFill>
        <p:spPr>
          <a:xfrm>
            <a:off x="913319" y="859487"/>
            <a:ext cx="10365361" cy="5577840"/>
          </a:xfrm>
          <a:prstGeom prst="rect">
            <a:avLst/>
          </a:prstGeom>
        </p:spPr>
      </p:pic>
      <p:sp>
        <p:nvSpPr>
          <p:cNvPr id="52" name="Oval 51">
            <a:extLst>
              <a:ext uri="{FF2B5EF4-FFF2-40B4-BE49-F238E27FC236}">
                <a16:creationId xmlns="" xmlns:a16="http://schemas.microsoft.com/office/drawing/2014/main" id="{2DB1FE4C-ACF4-CE9F-DD28-A6E72CA3B73A}"/>
              </a:ext>
            </a:extLst>
          </p:cNvPr>
          <p:cNvSpPr>
            <a:spLocks noChangeAspect="1"/>
          </p:cNvSpPr>
          <p:nvPr/>
        </p:nvSpPr>
        <p:spPr bwMode="auto">
          <a:xfrm>
            <a:off x="4429497" y="4548251"/>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3" name="TextBox 52">
            <a:extLst>
              <a:ext uri="{FF2B5EF4-FFF2-40B4-BE49-F238E27FC236}">
                <a16:creationId xmlns="" xmlns:a16="http://schemas.microsoft.com/office/drawing/2014/main" id="{19086E71-6339-029E-99D3-7526D061C7E0}"/>
              </a:ext>
            </a:extLst>
          </p:cNvPr>
          <p:cNvSpPr txBox="1"/>
          <p:nvPr/>
        </p:nvSpPr>
        <p:spPr>
          <a:xfrm>
            <a:off x="3455720" y="4453247"/>
            <a:ext cx="1065217" cy="279223"/>
          </a:xfrm>
          <a:prstGeom prst="rect">
            <a:avLst/>
          </a:prstGeom>
          <a:noFill/>
        </p:spPr>
        <p:txBody>
          <a:bodyPr wrap="square" rtlCol="0">
            <a:spAutoFit/>
          </a:bodyPr>
          <a:lstStyle/>
          <a:p>
            <a:pPr algn="ctr"/>
            <a:r>
              <a:rPr lang="en-US" sz="1200" dirty="0">
                <a:solidFill>
                  <a:schemeClr val="bg1"/>
                </a:solidFill>
              </a:rPr>
              <a:t>Calicut 1492</a:t>
            </a:r>
          </a:p>
        </p:txBody>
      </p:sp>
      <p:pic>
        <p:nvPicPr>
          <p:cNvPr id="55" name="Picture 54">
            <a:extLst>
              <a:ext uri="{FF2B5EF4-FFF2-40B4-BE49-F238E27FC236}">
                <a16:creationId xmlns="" xmlns:a16="http://schemas.microsoft.com/office/drawing/2014/main" id="{ECDBA217-7105-B97D-E20A-20063D5DDF57}"/>
              </a:ext>
            </a:extLst>
          </p:cNvPr>
          <p:cNvPicPr>
            <a:picLocks noChangeAspect="1"/>
          </p:cNvPicPr>
          <p:nvPr/>
        </p:nvPicPr>
        <p:blipFill>
          <a:blip r:embed="rId3"/>
          <a:stretch>
            <a:fillRect/>
          </a:stretch>
        </p:blipFill>
        <p:spPr>
          <a:xfrm>
            <a:off x="3455720" y="4501418"/>
            <a:ext cx="152400" cy="182880"/>
          </a:xfrm>
          <a:prstGeom prst="rect">
            <a:avLst/>
          </a:prstGeom>
        </p:spPr>
      </p:pic>
      <p:sp>
        <p:nvSpPr>
          <p:cNvPr id="56" name="Oval 55">
            <a:extLst>
              <a:ext uri="{FF2B5EF4-FFF2-40B4-BE49-F238E27FC236}">
                <a16:creationId xmlns="" xmlns:a16="http://schemas.microsoft.com/office/drawing/2014/main" id="{76DE2749-F8CA-EA1E-5CBA-798659259DF7}"/>
              </a:ext>
            </a:extLst>
          </p:cNvPr>
          <p:cNvSpPr>
            <a:spLocks noChangeAspect="1"/>
          </p:cNvSpPr>
          <p:nvPr/>
        </p:nvSpPr>
        <p:spPr bwMode="auto">
          <a:xfrm>
            <a:off x="4136045" y="4089423"/>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7" name="Oval 56">
            <a:extLst>
              <a:ext uri="{FF2B5EF4-FFF2-40B4-BE49-F238E27FC236}">
                <a16:creationId xmlns="" xmlns:a16="http://schemas.microsoft.com/office/drawing/2014/main" id="{141B8E4D-F966-5225-0931-0C773D457CE1}"/>
              </a:ext>
            </a:extLst>
          </p:cNvPr>
          <p:cNvSpPr>
            <a:spLocks noChangeAspect="1"/>
          </p:cNvSpPr>
          <p:nvPr/>
        </p:nvSpPr>
        <p:spPr bwMode="auto">
          <a:xfrm>
            <a:off x="4572001" y="5035138"/>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8" name="TextBox 57">
            <a:extLst>
              <a:ext uri="{FF2B5EF4-FFF2-40B4-BE49-F238E27FC236}">
                <a16:creationId xmlns="" xmlns:a16="http://schemas.microsoft.com/office/drawing/2014/main" id="{4600B877-86DE-0866-B9BF-6E2BEA5E2271}"/>
              </a:ext>
            </a:extLst>
          </p:cNvPr>
          <p:cNvSpPr txBox="1"/>
          <p:nvPr/>
        </p:nvSpPr>
        <p:spPr>
          <a:xfrm>
            <a:off x="3592023" y="4942358"/>
            <a:ext cx="1071418" cy="276999"/>
          </a:xfrm>
          <a:prstGeom prst="rect">
            <a:avLst/>
          </a:prstGeom>
          <a:noFill/>
        </p:spPr>
        <p:txBody>
          <a:bodyPr wrap="square" rtlCol="0">
            <a:spAutoFit/>
          </a:bodyPr>
          <a:lstStyle/>
          <a:p>
            <a:pPr algn="ctr"/>
            <a:r>
              <a:rPr lang="en-US" sz="1200" dirty="0">
                <a:solidFill>
                  <a:schemeClr val="bg1"/>
                </a:solidFill>
              </a:rPr>
              <a:t>Cochin 1500</a:t>
            </a:r>
          </a:p>
        </p:txBody>
      </p:sp>
      <p:pic>
        <p:nvPicPr>
          <p:cNvPr id="59" name="Picture 58">
            <a:extLst>
              <a:ext uri="{FF2B5EF4-FFF2-40B4-BE49-F238E27FC236}">
                <a16:creationId xmlns="" xmlns:a16="http://schemas.microsoft.com/office/drawing/2014/main" id="{2CDBCF3A-1FA6-5227-61EA-A0E2EF3B3936}"/>
              </a:ext>
            </a:extLst>
          </p:cNvPr>
          <p:cNvPicPr>
            <a:picLocks noChangeAspect="1"/>
          </p:cNvPicPr>
          <p:nvPr/>
        </p:nvPicPr>
        <p:blipFill>
          <a:blip r:embed="rId3"/>
          <a:stretch>
            <a:fillRect/>
          </a:stretch>
        </p:blipFill>
        <p:spPr>
          <a:xfrm>
            <a:off x="3566293" y="4989417"/>
            <a:ext cx="152400" cy="182880"/>
          </a:xfrm>
          <a:prstGeom prst="rect">
            <a:avLst/>
          </a:prstGeom>
        </p:spPr>
      </p:pic>
      <p:sp>
        <p:nvSpPr>
          <p:cNvPr id="60" name="TextBox 59">
            <a:extLst>
              <a:ext uri="{FF2B5EF4-FFF2-40B4-BE49-F238E27FC236}">
                <a16:creationId xmlns="" xmlns:a16="http://schemas.microsoft.com/office/drawing/2014/main" id="{BB9FCB30-BC01-6BD2-10A1-1D0843A057D7}"/>
              </a:ext>
            </a:extLst>
          </p:cNvPr>
          <p:cNvSpPr txBox="1"/>
          <p:nvPr/>
        </p:nvSpPr>
        <p:spPr>
          <a:xfrm>
            <a:off x="2973119" y="4013663"/>
            <a:ext cx="1270001" cy="276999"/>
          </a:xfrm>
          <a:prstGeom prst="rect">
            <a:avLst/>
          </a:prstGeom>
          <a:noFill/>
        </p:spPr>
        <p:txBody>
          <a:bodyPr wrap="square" rtlCol="0">
            <a:spAutoFit/>
          </a:bodyPr>
          <a:lstStyle/>
          <a:p>
            <a:pPr algn="ctr"/>
            <a:r>
              <a:rPr lang="en-US" sz="1200" dirty="0">
                <a:solidFill>
                  <a:schemeClr val="bg1"/>
                </a:solidFill>
              </a:rPr>
              <a:t>Cannanore 1501</a:t>
            </a:r>
          </a:p>
        </p:txBody>
      </p:sp>
      <p:pic>
        <p:nvPicPr>
          <p:cNvPr id="61" name="Picture 60">
            <a:extLst>
              <a:ext uri="{FF2B5EF4-FFF2-40B4-BE49-F238E27FC236}">
                <a16:creationId xmlns="" xmlns:a16="http://schemas.microsoft.com/office/drawing/2014/main" id="{54259EBC-98E1-51F5-6179-E74854B0DE7A}"/>
              </a:ext>
            </a:extLst>
          </p:cNvPr>
          <p:cNvPicPr>
            <a:picLocks noChangeAspect="1"/>
          </p:cNvPicPr>
          <p:nvPr/>
        </p:nvPicPr>
        <p:blipFill>
          <a:blip r:embed="rId3"/>
          <a:stretch>
            <a:fillRect/>
          </a:stretch>
        </p:blipFill>
        <p:spPr>
          <a:xfrm>
            <a:off x="2942921" y="4060722"/>
            <a:ext cx="152400" cy="182880"/>
          </a:xfrm>
          <a:prstGeom prst="rect">
            <a:avLst/>
          </a:prstGeom>
        </p:spPr>
      </p:pic>
      <p:sp>
        <p:nvSpPr>
          <p:cNvPr id="62" name="Oval 61">
            <a:extLst>
              <a:ext uri="{FF2B5EF4-FFF2-40B4-BE49-F238E27FC236}">
                <a16:creationId xmlns="" xmlns:a16="http://schemas.microsoft.com/office/drawing/2014/main" id="{84AEB780-2B66-7EE0-5B96-E06438DA09DD}"/>
              </a:ext>
            </a:extLst>
          </p:cNvPr>
          <p:cNvSpPr>
            <a:spLocks noChangeAspect="1"/>
          </p:cNvSpPr>
          <p:nvPr/>
        </p:nvSpPr>
        <p:spPr bwMode="auto">
          <a:xfrm>
            <a:off x="3861262" y="3372592"/>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3" name="TextBox 62">
            <a:extLst>
              <a:ext uri="{FF2B5EF4-FFF2-40B4-BE49-F238E27FC236}">
                <a16:creationId xmlns="" xmlns:a16="http://schemas.microsoft.com/office/drawing/2014/main" id="{B47ACAC3-4102-1F4B-75EA-F622D41D3D6A}"/>
              </a:ext>
            </a:extLst>
          </p:cNvPr>
          <p:cNvSpPr txBox="1"/>
          <p:nvPr/>
        </p:nvSpPr>
        <p:spPr>
          <a:xfrm>
            <a:off x="3124050" y="3279812"/>
            <a:ext cx="807522" cy="276999"/>
          </a:xfrm>
          <a:prstGeom prst="rect">
            <a:avLst/>
          </a:prstGeom>
          <a:noFill/>
        </p:spPr>
        <p:txBody>
          <a:bodyPr wrap="square" rtlCol="0">
            <a:spAutoFit/>
          </a:bodyPr>
          <a:lstStyle/>
          <a:p>
            <a:pPr algn="ctr"/>
            <a:r>
              <a:rPr lang="en-US" sz="1200" dirty="0">
                <a:solidFill>
                  <a:schemeClr val="bg1"/>
                </a:solidFill>
              </a:rPr>
              <a:t>Goa 1510</a:t>
            </a:r>
          </a:p>
        </p:txBody>
      </p:sp>
      <p:pic>
        <p:nvPicPr>
          <p:cNvPr id="64" name="Picture 63">
            <a:extLst>
              <a:ext uri="{FF2B5EF4-FFF2-40B4-BE49-F238E27FC236}">
                <a16:creationId xmlns="" xmlns:a16="http://schemas.microsoft.com/office/drawing/2014/main" id="{13522A82-E43D-3844-F0E2-A73CA91BC779}"/>
              </a:ext>
            </a:extLst>
          </p:cNvPr>
          <p:cNvPicPr>
            <a:picLocks noChangeAspect="1"/>
          </p:cNvPicPr>
          <p:nvPr/>
        </p:nvPicPr>
        <p:blipFill>
          <a:blip r:embed="rId3"/>
          <a:stretch>
            <a:fillRect/>
          </a:stretch>
        </p:blipFill>
        <p:spPr>
          <a:xfrm>
            <a:off x="3047850" y="3326871"/>
            <a:ext cx="152400" cy="182880"/>
          </a:xfrm>
          <a:prstGeom prst="rect">
            <a:avLst/>
          </a:prstGeom>
        </p:spPr>
      </p:pic>
      <p:sp>
        <p:nvSpPr>
          <p:cNvPr id="65" name="Oval 64">
            <a:extLst>
              <a:ext uri="{FF2B5EF4-FFF2-40B4-BE49-F238E27FC236}">
                <a16:creationId xmlns="" xmlns:a16="http://schemas.microsoft.com/office/drawing/2014/main" id="{7429F658-7D7A-4BE1-7A32-182B3F57B55E}"/>
              </a:ext>
            </a:extLst>
          </p:cNvPr>
          <p:cNvSpPr>
            <a:spLocks noChangeAspect="1"/>
          </p:cNvSpPr>
          <p:nvPr/>
        </p:nvSpPr>
        <p:spPr bwMode="auto">
          <a:xfrm>
            <a:off x="3596773" y="2272701"/>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6" name="TextBox 65">
            <a:extLst>
              <a:ext uri="{FF2B5EF4-FFF2-40B4-BE49-F238E27FC236}">
                <a16:creationId xmlns="" xmlns:a16="http://schemas.microsoft.com/office/drawing/2014/main" id="{AFB5DDFD-0DAE-B7EB-0DEE-F1012D66847C}"/>
              </a:ext>
            </a:extLst>
          </p:cNvPr>
          <p:cNvSpPr txBox="1"/>
          <p:nvPr/>
        </p:nvSpPr>
        <p:spPr>
          <a:xfrm>
            <a:off x="2589660" y="2179921"/>
            <a:ext cx="1068780" cy="276999"/>
          </a:xfrm>
          <a:prstGeom prst="rect">
            <a:avLst/>
          </a:prstGeom>
          <a:noFill/>
        </p:spPr>
        <p:txBody>
          <a:bodyPr wrap="square" rtlCol="0">
            <a:spAutoFit/>
          </a:bodyPr>
          <a:lstStyle/>
          <a:p>
            <a:pPr algn="ctr"/>
            <a:r>
              <a:rPr lang="en-US" sz="1200" dirty="0">
                <a:solidFill>
                  <a:schemeClr val="bg1"/>
                </a:solidFill>
              </a:rPr>
              <a:t>Bombay 1533</a:t>
            </a:r>
          </a:p>
        </p:txBody>
      </p:sp>
      <p:pic>
        <p:nvPicPr>
          <p:cNvPr id="67" name="Picture 66">
            <a:extLst>
              <a:ext uri="{FF2B5EF4-FFF2-40B4-BE49-F238E27FC236}">
                <a16:creationId xmlns="" xmlns:a16="http://schemas.microsoft.com/office/drawing/2014/main" id="{9AA0D2FE-2A19-FC7E-5C6D-E67AFCAEBAD1}"/>
              </a:ext>
            </a:extLst>
          </p:cNvPr>
          <p:cNvPicPr>
            <a:picLocks noChangeAspect="1"/>
          </p:cNvPicPr>
          <p:nvPr/>
        </p:nvPicPr>
        <p:blipFill>
          <a:blip r:embed="rId3"/>
          <a:stretch>
            <a:fillRect/>
          </a:stretch>
        </p:blipFill>
        <p:spPr>
          <a:xfrm>
            <a:off x="2524390" y="2226980"/>
            <a:ext cx="152400" cy="182880"/>
          </a:xfrm>
          <a:prstGeom prst="rect">
            <a:avLst/>
          </a:prstGeom>
        </p:spPr>
      </p:pic>
      <p:sp>
        <p:nvSpPr>
          <p:cNvPr id="68" name="Oval 67">
            <a:extLst>
              <a:ext uri="{FF2B5EF4-FFF2-40B4-BE49-F238E27FC236}">
                <a16:creationId xmlns="" xmlns:a16="http://schemas.microsoft.com/office/drawing/2014/main" id="{5064B494-B2A1-5152-F8BA-617D76F87D6D}"/>
              </a:ext>
            </a:extLst>
          </p:cNvPr>
          <p:cNvSpPr>
            <a:spLocks noChangeAspect="1"/>
          </p:cNvSpPr>
          <p:nvPr/>
        </p:nvSpPr>
        <p:spPr bwMode="auto">
          <a:xfrm>
            <a:off x="3573897" y="210959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9" name="TextBox 68">
            <a:extLst>
              <a:ext uri="{FF2B5EF4-FFF2-40B4-BE49-F238E27FC236}">
                <a16:creationId xmlns="" xmlns:a16="http://schemas.microsoft.com/office/drawing/2014/main" id="{0D38CADC-6D8C-89CB-FC78-39107EC17517}"/>
              </a:ext>
            </a:extLst>
          </p:cNvPr>
          <p:cNvSpPr txBox="1"/>
          <p:nvPr/>
        </p:nvSpPr>
        <p:spPr>
          <a:xfrm>
            <a:off x="2566784" y="2016817"/>
            <a:ext cx="1068780" cy="276999"/>
          </a:xfrm>
          <a:prstGeom prst="rect">
            <a:avLst/>
          </a:prstGeom>
          <a:noFill/>
        </p:spPr>
        <p:txBody>
          <a:bodyPr wrap="square" rtlCol="0">
            <a:spAutoFit/>
          </a:bodyPr>
          <a:lstStyle/>
          <a:p>
            <a:pPr algn="ctr"/>
            <a:r>
              <a:rPr lang="en-US" sz="1200" dirty="0">
                <a:solidFill>
                  <a:schemeClr val="bg1"/>
                </a:solidFill>
              </a:rPr>
              <a:t>Bassein 1533</a:t>
            </a:r>
          </a:p>
        </p:txBody>
      </p:sp>
      <p:pic>
        <p:nvPicPr>
          <p:cNvPr id="70" name="Picture 69">
            <a:extLst>
              <a:ext uri="{FF2B5EF4-FFF2-40B4-BE49-F238E27FC236}">
                <a16:creationId xmlns="" xmlns:a16="http://schemas.microsoft.com/office/drawing/2014/main" id="{490B0836-3E1E-0B1B-D4AF-EB49F6B444D3}"/>
              </a:ext>
            </a:extLst>
          </p:cNvPr>
          <p:cNvPicPr>
            <a:picLocks noChangeAspect="1"/>
          </p:cNvPicPr>
          <p:nvPr/>
        </p:nvPicPr>
        <p:blipFill>
          <a:blip r:embed="rId3"/>
          <a:stretch>
            <a:fillRect/>
          </a:stretch>
        </p:blipFill>
        <p:spPr>
          <a:xfrm>
            <a:off x="2501514" y="2063876"/>
            <a:ext cx="152400" cy="182880"/>
          </a:xfrm>
          <a:prstGeom prst="rect">
            <a:avLst/>
          </a:prstGeom>
        </p:spPr>
      </p:pic>
      <p:sp>
        <p:nvSpPr>
          <p:cNvPr id="71" name="Oval 70">
            <a:extLst>
              <a:ext uri="{FF2B5EF4-FFF2-40B4-BE49-F238E27FC236}">
                <a16:creationId xmlns="" xmlns:a16="http://schemas.microsoft.com/office/drawing/2014/main" id="{25974878-B18C-6A67-3233-36457371CD9E}"/>
              </a:ext>
            </a:extLst>
          </p:cNvPr>
          <p:cNvSpPr>
            <a:spLocks noChangeAspect="1"/>
          </p:cNvSpPr>
          <p:nvPr/>
        </p:nvSpPr>
        <p:spPr bwMode="auto">
          <a:xfrm>
            <a:off x="3026409" y="176946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2" name="TextBox 71">
            <a:extLst>
              <a:ext uri="{FF2B5EF4-FFF2-40B4-BE49-F238E27FC236}">
                <a16:creationId xmlns="" xmlns:a16="http://schemas.microsoft.com/office/drawing/2014/main" id="{C385A019-2D97-FB1D-FB4F-7B0BD802E3BD}"/>
              </a:ext>
            </a:extLst>
          </p:cNvPr>
          <p:cNvSpPr txBox="1"/>
          <p:nvPr/>
        </p:nvSpPr>
        <p:spPr>
          <a:xfrm>
            <a:off x="2311059" y="1692166"/>
            <a:ext cx="784262" cy="276999"/>
          </a:xfrm>
          <a:prstGeom prst="rect">
            <a:avLst/>
          </a:prstGeom>
          <a:noFill/>
        </p:spPr>
        <p:txBody>
          <a:bodyPr wrap="square" rtlCol="0">
            <a:spAutoFit/>
          </a:bodyPr>
          <a:lstStyle/>
          <a:p>
            <a:pPr algn="ctr"/>
            <a:r>
              <a:rPr lang="en-US" sz="1200" dirty="0">
                <a:solidFill>
                  <a:schemeClr val="bg1"/>
                </a:solidFill>
              </a:rPr>
              <a:t>Diu 1535</a:t>
            </a:r>
          </a:p>
        </p:txBody>
      </p:sp>
      <p:pic>
        <p:nvPicPr>
          <p:cNvPr id="73" name="Picture 72">
            <a:extLst>
              <a:ext uri="{FF2B5EF4-FFF2-40B4-BE49-F238E27FC236}">
                <a16:creationId xmlns="" xmlns:a16="http://schemas.microsoft.com/office/drawing/2014/main" id="{DD798E83-A9A8-43AC-F217-197B93D44B83}"/>
              </a:ext>
            </a:extLst>
          </p:cNvPr>
          <p:cNvPicPr>
            <a:picLocks noChangeAspect="1"/>
          </p:cNvPicPr>
          <p:nvPr/>
        </p:nvPicPr>
        <p:blipFill>
          <a:blip r:embed="rId3"/>
          <a:stretch>
            <a:fillRect/>
          </a:stretch>
        </p:blipFill>
        <p:spPr>
          <a:xfrm>
            <a:off x="2234859" y="1723748"/>
            <a:ext cx="152400" cy="182880"/>
          </a:xfrm>
          <a:prstGeom prst="rect">
            <a:avLst/>
          </a:prstGeom>
        </p:spPr>
      </p:pic>
      <p:sp>
        <p:nvSpPr>
          <p:cNvPr id="74" name="Oval 73">
            <a:extLst>
              <a:ext uri="{FF2B5EF4-FFF2-40B4-BE49-F238E27FC236}">
                <a16:creationId xmlns="" xmlns:a16="http://schemas.microsoft.com/office/drawing/2014/main" id="{1D1DD45D-E53A-6A85-F1A0-BAFAE5722741}"/>
              </a:ext>
            </a:extLst>
          </p:cNvPr>
          <p:cNvSpPr>
            <a:spLocks noChangeAspect="1"/>
          </p:cNvSpPr>
          <p:nvPr/>
        </p:nvSpPr>
        <p:spPr bwMode="auto">
          <a:xfrm>
            <a:off x="3644207" y="1853120"/>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5" name="Picture 74">
            <a:extLst>
              <a:ext uri="{FF2B5EF4-FFF2-40B4-BE49-F238E27FC236}">
                <a16:creationId xmlns="" xmlns:a16="http://schemas.microsoft.com/office/drawing/2014/main" id="{BC9EEA2D-0437-01EA-8193-C15D984C2EF7}"/>
              </a:ext>
            </a:extLst>
          </p:cNvPr>
          <p:cNvPicPr>
            <a:picLocks noChangeAspect="1"/>
          </p:cNvPicPr>
          <p:nvPr/>
        </p:nvPicPr>
        <p:blipFill>
          <a:blip r:embed="rId3"/>
          <a:stretch>
            <a:fillRect/>
          </a:stretch>
        </p:blipFill>
        <p:spPr>
          <a:xfrm>
            <a:off x="3490093" y="1816717"/>
            <a:ext cx="152400" cy="182880"/>
          </a:xfrm>
          <a:prstGeom prst="rect">
            <a:avLst/>
          </a:prstGeom>
        </p:spPr>
      </p:pic>
      <p:sp>
        <p:nvSpPr>
          <p:cNvPr id="76" name="TextBox 75">
            <a:extLst>
              <a:ext uri="{FF2B5EF4-FFF2-40B4-BE49-F238E27FC236}">
                <a16:creationId xmlns="" xmlns:a16="http://schemas.microsoft.com/office/drawing/2014/main" id="{744062EC-9288-D06B-EC5D-DB5B9A24FC09}"/>
              </a:ext>
            </a:extLst>
          </p:cNvPr>
          <p:cNvSpPr txBox="1"/>
          <p:nvPr/>
        </p:nvSpPr>
        <p:spPr>
          <a:xfrm>
            <a:off x="3658440" y="1802104"/>
            <a:ext cx="997527" cy="276999"/>
          </a:xfrm>
          <a:prstGeom prst="rect">
            <a:avLst/>
          </a:prstGeom>
          <a:noFill/>
        </p:spPr>
        <p:txBody>
          <a:bodyPr wrap="square" rtlCol="0">
            <a:spAutoFit/>
          </a:bodyPr>
          <a:lstStyle/>
          <a:p>
            <a:pPr algn="ctr"/>
            <a:r>
              <a:rPr lang="en-US" sz="1200" dirty="0">
                <a:solidFill>
                  <a:schemeClr val="bg1"/>
                </a:solidFill>
              </a:rPr>
              <a:t>Daman 1558</a:t>
            </a:r>
          </a:p>
        </p:txBody>
      </p:sp>
      <p:sp>
        <p:nvSpPr>
          <p:cNvPr id="77" name="Oval 76">
            <a:extLst>
              <a:ext uri="{FF2B5EF4-FFF2-40B4-BE49-F238E27FC236}">
                <a16:creationId xmlns="" xmlns:a16="http://schemas.microsoft.com/office/drawing/2014/main" id="{B732B2A2-B990-E47F-1944-95DE9C32E76A}"/>
              </a:ext>
            </a:extLst>
          </p:cNvPr>
          <p:cNvSpPr>
            <a:spLocks noChangeAspect="1"/>
          </p:cNvSpPr>
          <p:nvPr/>
        </p:nvSpPr>
        <p:spPr bwMode="auto">
          <a:xfrm>
            <a:off x="5629480" y="5837870"/>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8" name="TextBox 77">
            <a:extLst>
              <a:ext uri="{FF2B5EF4-FFF2-40B4-BE49-F238E27FC236}">
                <a16:creationId xmlns="" xmlns:a16="http://schemas.microsoft.com/office/drawing/2014/main" id="{A30FFC71-6C96-17A2-3412-FC0A9D062E5B}"/>
              </a:ext>
            </a:extLst>
          </p:cNvPr>
          <p:cNvSpPr txBox="1"/>
          <p:nvPr/>
        </p:nvSpPr>
        <p:spPr>
          <a:xfrm>
            <a:off x="4613127" y="5765832"/>
            <a:ext cx="1097148" cy="276999"/>
          </a:xfrm>
          <a:prstGeom prst="rect">
            <a:avLst/>
          </a:prstGeom>
          <a:noFill/>
        </p:spPr>
        <p:txBody>
          <a:bodyPr wrap="square" rtlCol="0">
            <a:spAutoFit/>
          </a:bodyPr>
          <a:lstStyle/>
          <a:p>
            <a:pPr algn="ctr"/>
            <a:r>
              <a:rPr lang="en-US" sz="1200" dirty="0">
                <a:solidFill>
                  <a:schemeClr val="bg1"/>
                </a:solidFill>
              </a:rPr>
              <a:t>Colombo 1505</a:t>
            </a:r>
          </a:p>
        </p:txBody>
      </p:sp>
      <p:pic>
        <p:nvPicPr>
          <p:cNvPr id="79" name="Picture 78">
            <a:extLst>
              <a:ext uri="{FF2B5EF4-FFF2-40B4-BE49-F238E27FC236}">
                <a16:creationId xmlns="" xmlns:a16="http://schemas.microsoft.com/office/drawing/2014/main" id="{AC2735B7-A22E-57F6-1C5E-E4146FCC04C4}"/>
              </a:ext>
            </a:extLst>
          </p:cNvPr>
          <p:cNvPicPr>
            <a:picLocks noChangeAspect="1"/>
          </p:cNvPicPr>
          <p:nvPr/>
        </p:nvPicPr>
        <p:blipFill>
          <a:blip r:embed="rId3"/>
          <a:stretch>
            <a:fillRect/>
          </a:stretch>
        </p:blipFill>
        <p:spPr>
          <a:xfrm>
            <a:off x="4541521" y="5792150"/>
            <a:ext cx="152400" cy="182880"/>
          </a:xfrm>
          <a:prstGeom prst="rect">
            <a:avLst/>
          </a:prstGeom>
        </p:spPr>
      </p:pic>
      <p:sp>
        <p:nvSpPr>
          <p:cNvPr id="81" name="Oval 80">
            <a:extLst>
              <a:ext uri="{FF2B5EF4-FFF2-40B4-BE49-F238E27FC236}">
                <a16:creationId xmlns="" xmlns:a16="http://schemas.microsoft.com/office/drawing/2014/main" id="{FC012B0C-1649-C1DE-A67C-0CD979042408}"/>
              </a:ext>
            </a:extLst>
          </p:cNvPr>
          <p:cNvSpPr>
            <a:spLocks noChangeAspect="1"/>
          </p:cNvSpPr>
          <p:nvPr/>
        </p:nvSpPr>
        <p:spPr bwMode="auto">
          <a:xfrm>
            <a:off x="5706687" y="609384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2" name="Picture 81">
            <a:extLst>
              <a:ext uri="{FF2B5EF4-FFF2-40B4-BE49-F238E27FC236}">
                <a16:creationId xmlns="" xmlns:a16="http://schemas.microsoft.com/office/drawing/2014/main" id="{454B3C01-8035-A0DF-A115-81EA4BFA845E}"/>
              </a:ext>
            </a:extLst>
          </p:cNvPr>
          <p:cNvPicPr>
            <a:picLocks noChangeAspect="1"/>
          </p:cNvPicPr>
          <p:nvPr/>
        </p:nvPicPr>
        <p:blipFill>
          <a:blip r:embed="rId3"/>
          <a:stretch>
            <a:fillRect/>
          </a:stretch>
        </p:blipFill>
        <p:spPr>
          <a:xfrm>
            <a:off x="5552573" y="6057444"/>
            <a:ext cx="152400" cy="182880"/>
          </a:xfrm>
          <a:prstGeom prst="rect">
            <a:avLst/>
          </a:prstGeom>
        </p:spPr>
      </p:pic>
      <p:sp>
        <p:nvSpPr>
          <p:cNvPr id="83" name="TextBox 82">
            <a:extLst>
              <a:ext uri="{FF2B5EF4-FFF2-40B4-BE49-F238E27FC236}">
                <a16:creationId xmlns="" xmlns:a16="http://schemas.microsoft.com/office/drawing/2014/main" id="{2C356356-B5C9-762C-BF3F-E3747FA4AC1F}"/>
              </a:ext>
            </a:extLst>
          </p:cNvPr>
          <p:cNvSpPr txBox="1"/>
          <p:nvPr/>
        </p:nvSpPr>
        <p:spPr>
          <a:xfrm>
            <a:off x="5720920" y="6042831"/>
            <a:ext cx="997527" cy="276999"/>
          </a:xfrm>
          <a:prstGeom prst="rect">
            <a:avLst/>
          </a:prstGeom>
          <a:noFill/>
        </p:spPr>
        <p:txBody>
          <a:bodyPr wrap="square" rtlCol="0">
            <a:spAutoFit/>
          </a:bodyPr>
          <a:lstStyle/>
          <a:p>
            <a:pPr algn="ctr"/>
            <a:r>
              <a:rPr lang="en-US" sz="1200" dirty="0">
                <a:solidFill>
                  <a:schemeClr val="bg1"/>
                </a:solidFill>
              </a:rPr>
              <a:t>Calle  1507</a:t>
            </a:r>
          </a:p>
        </p:txBody>
      </p:sp>
      <p:sp>
        <p:nvSpPr>
          <p:cNvPr id="84" name="Oval 83">
            <a:extLst>
              <a:ext uri="{FF2B5EF4-FFF2-40B4-BE49-F238E27FC236}">
                <a16:creationId xmlns="" xmlns:a16="http://schemas.microsoft.com/office/drawing/2014/main" id="{C1902D17-73F1-AB5F-9A01-B6E328685D3C}"/>
              </a:ext>
            </a:extLst>
          </p:cNvPr>
          <p:cNvSpPr>
            <a:spLocks noChangeAspect="1"/>
          </p:cNvSpPr>
          <p:nvPr/>
        </p:nvSpPr>
        <p:spPr bwMode="auto">
          <a:xfrm>
            <a:off x="6143482" y="5980326"/>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5" name="Picture 84">
            <a:extLst>
              <a:ext uri="{FF2B5EF4-FFF2-40B4-BE49-F238E27FC236}">
                <a16:creationId xmlns="" xmlns:a16="http://schemas.microsoft.com/office/drawing/2014/main" id="{F6230D02-46D9-AC31-2685-25BDC4C9D816}"/>
              </a:ext>
            </a:extLst>
          </p:cNvPr>
          <p:cNvPicPr>
            <a:picLocks noChangeAspect="1"/>
          </p:cNvPicPr>
          <p:nvPr/>
        </p:nvPicPr>
        <p:blipFill>
          <a:blip r:embed="rId3"/>
          <a:stretch>
            <a:fillRect/>
          </a:stretch>
        </p:blipFill>
        <p:spPr>
          <a:xfrm>
            <a:off x="5989368" y="5943923"/>
            <a:ext cx="152400" cy="182880"/>
          </a:xfrm>
          <a:prstGeom prst="rect">
            <a:avLst/>
          </a:prstGeom>
        </p:spPr>
      </p:pic>
      <p:sp>
        <p:nvSpPr>
          <p:cNvPr id="86" name="TextBox 85">
            <a:extLst>
              <a:ext uri="{FF2B5EF4-FFF2-40B4-BE49-F238E27FC236}">
                <a16:creationId xmlns="" xmlns:a16="http://schemas.microsoft.com/office/drawing/2014/main" id="{01661FB8-3963-8FF6-8E18-78718D2DB2DD}"/>
              </a:ext>
            </a:extLst>
          </p:cNvPr>
          <p:cNvSpPr txBox="1"/>
          <p:nvPr/>
        </p:nvSpPr>
        <p:spPr>
          <a:xfrm>
            <a:off x="6157715" y="5929310"/>
            <a:ext cx="997527" cy="276999"/>
          </a:xfrm>
          <a:prstGeom prst="rect">
            <a:avLst/>
          </a:prstGeom>
          <a:noFill/>
        </p:spPr>
        <p:txBody>
          <a:bodyPr wrap="square" rtlCol="0">
            <a:spAutoFit/>
          </a:bodyPr>
          <a:lstStyle/>
          <a:p>
            <a:pPr algn="ctr"/>
            <a:r>
              <a:rPr lang="en-US" sz="1200" dirty="0">
                <a:solidFill>
                  <a:schemeClr val="bg1"/>
                </a:solidFill>
              </a:rPr>
              <a:t>Matara 1507</a:t>
            </a:r>
          </a:p>
        </p:txBody>
      </p:sp>
      <p:sp>
        <p:nvSpPr>
          <p:cNvPr id="87" name="Oval 86">
            <a:extLst>
              <a:ext uri="{FF2B5EF4-FFF2-40B4-BE49-F238E27FC236}">
                <a16:creationId xmlns="" xmlns:a16="http://schemas.microsoft.com/office/drawing/2014/main" id="{CEE02345-4CED-9472-1058-4B116168C8E5}"/>
              </a:ext>
            </a:extLst>
          </p:cNvPr>
          <p:cNvSpPr>
            <a:spLocks noChangeAspect="1"/>
          </p:cNvSpPr>
          <p:nvPr/>
        </p:nvSpPr>
        <p:spPr bwMode="auto">
          <a:xfrm>
            <a:off x="5975135" y="537092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8" name="Picture 87">
            <a:extLst>
              <a:ext uri="{FF2B5EF4-FFF2-40B4-BE49-F238E27FC236}">
                <a16:creationId xmlns="" xmlns:a16="http://schemas.microsoft.com/office/drawing/2014/main" id="{0B869BF4-D9D1-0AFD-3C69-000F7297DDCE}"/>
              </a:ext>
            </a:extLst>
          </p:cNvPr>
          <p:cNvPicPr>
            <a:picLocks noChangeAspect="1"/>
          </p:cNvPicPr>
          <p:nvPr/>
        </p:nvPicPr>
        <p:blipFill>
          <a:blip r:embed="rId3"/>
          <a:stretch>
            <a:fillRect/>
          </a:stretch>
        </p:blipFill>
        <p:spPr>
          <a:xfrm>
            <a:off x="5821021" y="5334525"/>
            <a:ext cx="152400" cy="182880"/>
          </a:xfrm>
          <a:prstGeom prst="rect">
            <a:avLst/>
          </a:prstGeom>
        </p:spPr>
      </p:pic>
      <p:sp>
        <p:nvSpPr>
          <p:cNvPr id="89" name="TextBox 88">
            <a:extLst>
              <a:ext uri="{FF2B5EF4-FFF2-40B4-BE49-F238E27FC236}">
                <a16:creationId xmlns="" xmlns:a16="http://schemas.microsoft.com/office/drawing/2014/main" id="{4348C1A0-EC0C-24CC-1884-4DD1225DC9FD}"/>
              </a:ext>
            </a:extLst>
          </p:cNvPr>
          <p:cNvSpPr txBox="1"/>
          <p:nvPr/>
        </p:nvSpPr>
        <p:spPr>
          <a:xfrm>
            <a:off x="6020855" y="5202892"/>
            <a:ext cx="1321290" cy="276999"/>
          </a:xfrm>
          <a:prstGeom prst="rect">
            <a:avLst/>
          </a:prstGeom>
          <a:noFill/>
        </p:spPr>
        <p:txBody>
          <a:bodyPr wrap="square" rtlCol="0">
            <a:spAutoFit/>
          </a:bodyPr>
          <a:lstStyle/>
          <a:p>
            <a:pPr algn="ctr"/>
            <a:r>
              <a:rPr lang="en-US" sz="1200" dirty="0">
                <a:solidFill>
                  <a:schemeClr val="bg1"/>
                </a:solidFill>
              </a:rPr>
              <a:t>Trincomalee 1522</a:t>
            </a:r>
          </a:p>
        </p:txBody>
      </p:sp>
      <p:sp>
        <p:nvSpPr>
          <p:cNvPr id="90" name="Oval 89">
            <a:extLst>
              <a:ext uri="{FF2B5EF4-FFF2-40B4-BE49-F238E27FC236}">
                <a16:creationId xmlns="" xmlns:a16="http://schemas.microsoft.com/office/drawing/2014/main" id="{2F7ABF04-E1C1-50E8-C7AF-155B7BF48BF6}"/>
              </a:ext>
            </a:extLst>
          </p:cNvPr>
          <p:cNvSpPr>
            <a:spLocks noChangeAspect="1"/>
          </p:cNvSpPr>
          <p:nvPr/>
        </p:nvSpPr>
        <p:spPr bwMode="auto">
          <a:xfrm>
            <a:off x="5583053" y="485091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1" name="TextBox 90">
            <a:extLst>
              <a:ext uri="{FF2B5EF4-FFF2-40B4-BE49-F238E27FC236}">
                <a16:creationId xmlns="" xmlns:a16="http://schemas.microsoft.com/office/drawing/2014/main" id="{9407CA0D-072F-5F7A-F12C-7942104922BD}"/>
              </a:ext>
            </a:extLst>
          </p:cNvPr>
          <p:cNvSpPr txBox="1"/>
          <p:nvPr/>
        </p:nvSpPr>
        <p:spPr>
          <a:xfrm>
            <a:off x="5583053" y="4758139"/>
            <a:ext cx="1410524" cy="276999"/>
          </a:xfrm>
          <a:prstGeom prst="rect">
            <a:avLst/>
          </a:prstGeom>
          <a:noFill/>
        </p:spPr>
        <p:txBody>
          <a:bodyPr wrap="square" rtlCol="0">
            <a:spAutoFit/>
          </a:bodyPr>
          <a:lstStyle/>
          <a:p>
            <a:pPr algn="ctr"/>
            <a:r>
              <a:rPr lang="en-US" sz="1200" dirty="0">
                <a:solidFill>
                  <a:schemeClr val="bg1"/>
                </a:solidFill>
              </a:rPr>
              <a:t>Nagapatnam 1507</a:t>
            </a:r>
          </a:p>
        </p:txBody>
      </p:sp>
      <p:pic>
        <p:nvPicPr>
          <p:cNvPr id="92" name="Picture 91">
            <a:extLst>
              <a:ext uri="{FF2B5EF4-FFF2-40B4-BE49-F238E27FC236}">
                <a16:creationId xmlns="" xmlns:a16="http://schemas.microsoft.com/office/drawing/2014/main" id="{95D3111D-ABED-3FB3-ECDA-A35AE0C2A29D}"/>
              </a:ext>
            </a:extLst>
          </p:cNvPr>
          <p:cNvPicPr>
            <a:picLocks noChangeAspect="1"/>
          </p:cNvPicPr>
          <p:nvPr/>
        </p:nvPicPr>
        <p:blipFill>
          <a:blip r:embed="rId3"/>
          <a:stretch>
            <a:fillRect/>
          </a:stretch>
        </p:blipFill>
        <p:spPr>
          <a:xfrm>
            <a:off x="5400173" y="4806537"/>
            <a:ext cx="152400" cy="182880"/>
          </a:xfrm>
          <a:prstGeom prst="rect">
            <a:avLst/>
          </a:prstGeom>
        </p:spPr>
      </p:pic>
      <p:sp>
        <p:nvSpPr>
          <p:cNvPr id="93" name="Oval 92">
            <a:extLst>
              <a:ext uri="{FF2B5EF4-FFF2-40B4-BE49-F238E27FC236}">
                <a16:creationId xmlns="" xmlns:a16="http://schemas.microsoft.com/office/drawing/2014/main" id="{22F0D6B5-1B81-1073-9829-A8363F272747}"/>
              </a:ext>
            </a:extLst>
          </p:cNvPr>
          <p:cNvSpPr>
            <a:spLocks noChangeAspect="1"/>
          </p:cNvSpPr>
          <p:nvPr/>
        </p:nvSpPr>
        <p:spPr bwMode="auto">
          <a:xfrm>
            <a:off x="5720920" y="4158285"/>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4" name="TextBox 93">
            <a:extLst>
              <a:ext uri="{FF2B5EF4-FFF2-40B4-BE49-F238E27FC236}">
                <a16:creationId xmlns="" xmlns:a16="http://schemas.microsoft.com/office/drawing/2014/main" id="{D468B14A-9E47-D527-B2F8-5EA66CBEAF8D}"/>
              </a:ext>
            </a:extLst>
          </p:cNvPr>
          <p:cNvSpPr txBox="1"/>
          <p:nvPr/>
        </p:nvSpPr>
        <p:spPr>
          <a:xfrm>
            <a:off x="5720920" y="4093734"/>
            <a:ext cx="1069540" cy="281783"/>
          </a:xfrm>
          <a:prstGeom prst="rect">
            <a:avLst/>
          </a:prstGeom>
          <a:noFill/>
        </p:spPr>
        <p:txBody>
          <a:bodyPr wrap="square" rtlCol="0">
            <a:spAutoFit/>
          </a:bodyPr>
          <a:lstStyle/>
          <a:p>
            <a:pPr algn="ctr"/>
            <a:r>
              <a:rPr lang="en-US" sz="1200" dirty="0">
                <a:solidFill>
                  <a:schemeClr val="bg1"/>
                </a:solidFill>
              </a:rPr>
              <a:t>Madras 1522</a:t>
            </a:r>
          </a:p>
        </p:txBody>
      </p:sp>
      <p:pic>
        <p:nvPicPr>
          <p:cNvPr id="95" name="Picture 94">
            <a:extLst>
              <a:ext uri="{FF2B5EF4-FFF2-40B4-BE49-F238E27FC236}">
                <a16:creationId xmlns="" xmlns:a16="http://schemas.microsoft.com/office/drawing/2014/main" id="{5F94BFE9-29DE-F2BC-64E8-A9C7A759A95B}"/>
              </a:ext>
            </a:extLst>
          </p:cNvPr>
          <p:cNvPicPr>
            <a:picLocks noChangeAspect="1"/>
          </p:cNvPicPr>
          <p:nvPr/>
        </p:nvPicPr>
        <p:blipFill>
          <a:blip r:embed="rId3"/>
          <a:stretch>
            <a:fillRect/>
          </a:stretch>
        </p:blipFill>
        <p:spPr>
          <a:xfrm>
            <a:off x="5538040" y="4113904"/>
            <a:ext cx="152400" cy="182880"/>
          </a:xfrm>
          <a:prstGeom prst="rect">
            <a:avLst/>
          </a:prstGeom>
        </p:spPr>
      </p:pic>
      <p:sp>
        <p:nvSpPr>
          <p:cNvPr id="96" name="Oval 95">
            <a:extLst>
              <a:ext uri="{FF2B5EF4-FFF2-40B4-BE49-F238E27FC236}">
                <a16:creationId xmlns="" xmlns:a16="http://schemas.microsoft.com/office/drawing/2014/main" id="{75C71D3E-3A45-03DE-E001-262AE17B10FB}"/>
              </a:ext>
            </a:extLst>
          </p:cNvPr>
          <p:cNvSpPr>
            <a:spLocks noChangeAspect="1"/>
          </p:cNvSpPr>
          <p:nvPr/>
        </p:nvSpPr>
        <p:spPr bwMode="auto">
          <a:xfrm>
            <a:off x="7951502" y="92994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7" name="TextBox 96">
            <a:extLst>
              <a:ext uri="{FF2B5EF4-FFF2-40B4-BE49-F238E27FC236}">
                <a16:creationId xmlns="" xmlns:a16="http://schemas.microsoft.com/office/drawing/2014/main" id="{846F507B-2817-F06C-F250-FF0B3FB64251}"/>
              </a:ext>
            </a:extLst>
          </p:cNvPr>
          <p:cNvSpPr txBox="1"/>
          <p:nvPr/>
        </p:nvSpPr>
        <p:spPr>
          <a:xfrm>
            <a:off x="7951502" y="859487"/>
            <a:ext cx="1069540" cy="281783"/>
          </a:xfrm>
          <a:prstGeom prst="rect">
            <a:avLst/>
          </a:prstGeom>
          <a:noFill/>
        </p:spPr>
        <p:txBody>
          <a:bodyPr wrap="square" rtlCol="0">
            <a:spAutoFit/>
          </a:bodyPr>
          <a:lstStyle/>
          <a:p>
            <a:pPr algn="ctr"/>
            <a:r>
              <a:rPr lang="en-US" sz="1200" dirty="0">
                <a:solidFill>
                  <a:schemeClr val="bg1"/>
                </a:solidFill>
              </a:rPr>
              <a:t>Hughli 1537</a:t>
            </a:r>
          </a:p>
        </p:txBody>
      </p:sp>
      <p:pic>
        <p:nvPicPr>
          <p:cNvPr id="98" name="Picture 97">
            <a:extLst>
              <a:ext uri="{FF2B5EF4-FFF2-40B4-BE49-F238E27FC236}">
                <a16:creationId xmlns="" xmlns:a16="http://schemas.microsoft.com/office/drawing/2014/main" id="{369CAB2E-91F1-EC76-A44F-959F0A855C7D}"/>
              </a:ext>
            </a:extLst>
          </p:cNvPr>
          <p:cNvPicPr>
            <a:picLocks noChangeAspect="1"/>
          </p:cNvPicPr>
          <p:nvPr/>
        </p:nvPicPr>
        <p:blipFill>
          <a:blip r:embed="rId3"/>
          <a:stretch>
            <a:fillRect/>
          </a:stretch>
        </p:blipFill>
        <p:spPr>
          <a:xfrm>
            <a:off x="7768622" y="885563"/>
            <a:ext cx="152400" cy="182880"/>
          </a:xfrm>
          <a:prstGeom prst="rect">
            <a:avLst/>
          </a:prstGeom>
        </p:spPr>
      </p:pic>
      <p:sp>
        <p:nvSpPr>
          <p:cNvPr id="99" name="Rectangle 98">
            <a:extLst>
              <a:ext uri="{FF2B5EF4-FFF2-40B4-BE49-F238E27FC236}">
                <a16:creationId xmlns="" xmlns:a16="http://schemas.microsoft.com/office/drawing/2014/main" id="{20F35AAD-A798-9CD1-9358-9CE387F4500C}"/>
              </a:ext>
            </a:extLst>
          </p:cNvPr>
          <p:cNvSpPr/>
          <p:nvPr/>
        </p:nvSpPr>
        <p:spPr bwMode="auto">
          <a:xfrm>
            <a:off x="8205547" y="4453247"/>
            <a:ext cx="2454561" cy="914400"/>
          </a:xfrm>
          <a:prstGeom prst="rect">
            <a:avLst/>
          </a:prstGeom>
          <a:noFill/>
          <a:ln w="28575">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0" name="Picture 99">
            <a:extLst>
              <a:ext uri="{FF2B5EF4-FFF2-40B4-BE49-F238E27FC236}">
                <a16:creationId xmlns="" xmlns:a16="http://schemas.microsoft.com/office/drawing/2014/main" id="{B60F5C89-739A-EA07-7224-0A070BC8D5EA}"/>
              </a:ext>
            </a:extLst>
          </p:cNvPr>
          <p:cNvPicPr>
            <a:picLocks noChangeAspect="1"/>
          </p:cNvPicPr>
          <p:nvPr/>
        </p:nvPicPr>
        <p:blipFill>
          <a:blip r:embed="rId3"/>
          <a:stretch>
            <a:fillRect/>
          </a:stretch>
        </p:blipFill>
        <p:spPr>
          <a:xfrm flipH="1">
            <a:off x="8357947" y="4501418"/>
            <a:ext cx="115228" cy="138273"/>
          </a:xfrm>
          <a:prstGeom prst="rect">
            <a:avLst/>
          </a:prstGeom>
        </p:spPr>
      </p:pic>
      <p:sp>
        <p:nvSpPr>
          <p:cNvPr id="101" name="TextBox 100">
            <a:extLst>
              <a:ext uri="{FF2B5EF4-FFF2-40B4-BE49-F238E27FC236}">
                <a16:creationId xmlns="" xmlns:a16="http://schemas.microsoft.com/office/drawing/2014/main" id="{F1027971-2F9A-B2A9-83C7-D054455C5FBE}"/>
              </a:ext>
            </a:extLst>
          </p:cNvPr>
          <p:cNvSpPr txBox="1"/>
          <p:nvPr/>
        </p:nvSpPr>
        <p:spPr>
          <a:xfrm>
            <a:off x="8449441" y="4432054"/>
            <a:ext cx="2210667" cy="276999"/>
          </a:xfrm>
          <a:prstGeom prst="rect">
            <a:avLst/>
          </a:prstGeom>
          <a:noFill/>
        </p:spPr>
        <p:txBody>
          <a:bodyPr wrap="square" rtlCol="0">
            <a:spAutoFit/>
          </a:bodyPr>
          <a:lstStyle/>
          <a:p>
            <a:r>
              <a:rPr lang="en-US" sz="1200" dirty="0" smtClean="0">
                <a:solidFill>
                  <a:schemeClr val="bg1"/>
                </a:solidFill>
              </a:rPr>
              <a:t>Portuguese </a:t>
            </a:r>
            <a:r>
              <a:rPr lang="en-US" sz="1200" dirty="0">
                <a:solidFill>
                  <a:schemeClr val="bg1"/>
                </a:solidFill>
              </a:rPr>
              <a:t>settlements</a:t>
            </a:r>
          </a:p>
        </p:txBody>
      </p:sp>
      <p:pic>
        <p:nvPicPr>
          <p:cNvPr id="106" name="Picture 105">
            <a:extLst>
              <a:ext uri="{FF2B5EF4-FFF2-40B4-BE49-F238E27FC236}">
                <a16:creationId xmlns="" xmlns:a16="http://schemas.microsoft.com/office/drawing/2014/main" id="{4C7AA34B-75CD-1201-5C6F-DD90B6E792B8}"/>
              </a:ext>
            </a:extLst>
          </p:cNvPr>
          <p:cNvPicPr>
            <a:picLocks noChangeAspect="1"/>
          </p:cNvPicPr>
          <p:nvPr/>
        </p:nvPicPr>
        <p:blipFill>
          <a:blip r:embed="rId4"/>
          <a:stretch>
            <a:fillRect/>
          </a:stretch>
        </p:blipFill>
        <p:spPr>
          <a:xfrm>
            <a:off x="4542407" y="6036377"/>
            <a:ext cx="138011" cy="91440"/>
          </a:xfrm>
          <a:prstGeom prst="rect">
            <a:avLst/>
          </a:prstGeom>
        </p:spPr>
      </p:pic>
      <p:sp>
        <p:nvSpPr>
          <p:cNvPr id="107" name="TextBox 106">
            <a:extLst>
              <a:ext uri="{FF2B5EF4-FFF2-40B4-BE49-F238E27FC236}">
                <a16:creationId xmlns="" xmlns:a16="http://schemas.microsoft.com/office/drawing/2014/main" id="{30E5056C-3D60-72D9-C5A4-DF1AE4BED1F1}"/>
              </a:ext>
            </a:extLst>
          </p:cNvPr>
          <p:cNvSpPr txBox="1"/>
          <p:nvPr/>
        </p:nvSpPr>
        <p:spPr>
          <a:xfrm>
            <a:off x="4618846" y="5933477"/>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08" name="Picture 107">
            <a:extLst>
              <a:ext uri="{FF2B5EF4-FFF2-40B4-BE49-F238E27FC236}">
                <a16:creationId xmlns="" xmlns:a16="http://schemas.microsoft.com/office/drawing/2014/main" id="{3AA868E0-10B2-4FA3-A214-9DA5D62609D3}"/>
              </a:ext>
            </a:extLst>
          </p:cNvPr>
          <p:cNvPicPr>
            <a:picLocks noChangeAspect="1"/>
          </p:cNvPicPr>
          <p:nvPr/>
        </p:nvPicPr>
        <p:blipFill>
          <a:blip r:embed="rId4"/>
          <a:stretch>
            <a:fillRect/>
          </a:stretch>
        </p:blipFill>
        <p:spPr>
          <a:xfrm>
            <a:off x="5571927" y="6294742"/>
            <a:ext cx="138011" cy="91440"/>
          </a:xfrm>
          <a:prstGeom prst="rect">
            <a:avLst/>
          </a:prstGeom>
        </p:spPr>
      </p:pic>
      <p:sp>
        <p:nvSpPr>
          <p:cNvPr id="109" name="TextBox 108">
            <a:extLst>
              <a:ext uri="{FF2B5EF4-FFF2-40B4-BE49-F238E27FC236}">
                <a16:creationId xmlns="" xmlns:a16="http://schemas.microsoft.com/office/drawing/2014/main" id="{6DD63745-30F6-B6AE-1B42-04A07D8F8AFD}"/>
              </a:ext>
            </a:extLst>
          </p:cNvPr>
          <p:cNvSpPr txBox="1"/>
          <p:nvPr/>
        </p:nvSpPr>
        <p:spPr>
          <a:xfrm>
            <a:off x="5648366" y="6191842"/>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10" name="Picture 109">
            <a:extLst>
              <a:ext uri="{FF2B5EF4-FFF2-40B4-BE49-F238E27FC236}">
                <a16:creationId xmlns="" xmlns:a16="http://schemas.microsoft.com/office/drawing/2014/main" id="{E8C0E0C4-D5E9-8861-3002-68FFF5DB8DE2}"/>
              </a:ext>
            </a:extLst>
          </p:cNvPr>
          <p:cNvPicPr>
            <a:picLocks noChangeAspect="1"/>
          </p:cNvPicPr>
          <p:nvPr/>
        </p:nvPicPr>
        <p:blipFill>
          <a:blip r:embed="rId4"/>
          <a:stretch>
            <a:fillRect/>
          </a:stretch>
        </p:blipFill>
        <p:spPr>
          <a:xfrm>
            <a:off x="5851357" y="5202892"/>
            <a:ext cx="138011" cy="91440"/>
          </a:xfrm>
          <a:prstGeom prst="rect">
            <a:avLst/>
          </a:prstGeom>
        </p:spPr>
      </p:pic>
      <p:sp>
        <p:nvSpPr>
          <p:cNvPr id="112" name="TextBox 111">
            <a:extLst>
              <a:ext uri="{FF2B5EF4-FFF2-40B4-BE49-F238E27FC236}">
                <a16:creationId xmlns="" xmlns:a16="http://schemas.microsoft.com/office/drawing/2014/main" id="{92A7E3C2-9419-0683-C272-004BF100EB58}"/>
              </a:ext>
            </a:extLst>
          </p:cNvPr>
          <p:cNvSpPr txBox="1"/>
          <p:nvPr/>
        </p:nvSpPr>
        <p:spPr>
          <a:xfrm>
            <a:off x="5947314" y="5104491"/>
            <a:ext cx="889509" cy="276999"/>
          </a:xfrm>
          <a:prstGeom prst="rect">
            <a:avLst/>
          </a:prstGeom>
          <a:noFill/>
        </p:spPr>
        <p:txBody>
          <a:bodyPr wrap="square" rtlCol="0">
            <a:spAutoFit/>
          </a:bodyPr>
          <a:lstStyle/>
          <a:p>
            <a:r>
              <a:rPr lang="en-US" sz="1200" dirty="0">
                <a:solidFill>
                  <a:schemeClr val="bg1"/>
                </a:solidFill>
              </a:rPr>
              <a:t>1637, 1674</a:t>
            </a:r>
          </a:p>
        </p:txBody>
      </p:sp>
      <p:pic>
        <p:nvPicPr>
          <p:cNvPr id="118" name="Picture 117">
            <a:extLst>
              <a:ext uri="{FF2B5EF4-FFF2-40B4-BE49-F238E27FC236}">
                <a16:creationId xmlns="" xmlns:a16="http://schemas.microsoft.com/office/drawing/2014/main" id="{F286B773-B694-474C-147E-F4AF55133A3D}"/>
              </a:ext>
            </a:extLst>
          </p:cNvPr>
          <p:cNvPicPr>
            <a:picLocks noChangeAspect="1"/>
          </p:cNvPicPr>
          <p:nvPr/>
        </p:nvPicPr>
        <p:blipFill>
          <a:blip r:embed="rId4"/>
          <a:stretch>
            <a:fillRect/>
          </a:stretch>
        </p:blipFill>
        <p:spPr>
          <a:xfrm>
            <a:off x="5414562" y="4667080"/>
            <a:ext cx="138011" cy="91440"/>
          </a:xfrm>
          <a:prstGeom prst="rect">
            <a:avLst/>
          </a:prstGeom>
        </p:spPr>
      </p:pic>
      <p:sp>
        <p:nvSpPr>
          <p:cNvPr id="119" name="TextBox 118">
            <a:extLst>
              <a:ext uri="{FF2B5EF4-FFF2-40B4-BE49-F238E27FC236}">
                <a16:creationId xmlns="" xmlns:a16="http://schemas.microsoft.com/office/drawing/2014/main" id="{C5F5ACC9-6741-D148-2FAA-04EFA5C8DB25}"/>
              </a:ext>
            </a:extLst>
          </p:cNvPr>
          <p:cNvSpPr txBox="1"/>
          <p:nvPr/>
        </p:nvSpPr>
        <p:spPr>
          <a:xfrm>
            <a:off x="5523193" y="4573250"/>
            <a:ext cx="542375" cy="276999"/>
          </a:xfrm>
          <a:prstGeom prst="rect">
            <a:avLst/>
          </a:prstGeom>
          <a:noFill/>
        </p:spPr>
        <p:txBody>
          <a:bodyPr wrap="square" rtlCol="0">
            <a:spAutoFit/>
          </a:bodyPr>
          <a:lstStyle/>
          <a:p>
            <a:r>
              <a:rPr lang="en-US" sz="1200" dirty="0">
                <a:solidFill>
                  <a:schemeClr val="bg1"/>
                </a:solidFill>
              </a:rPr>
              <a:t>1658</a:t>
            </a:r>
          </a:p>
        </p:txBody>
      </p:sp>
      <p:sp>
        <p:nvSpPr>
          <p:cNvPr id="120" name="Oval 119">
            <a:extLst>
              <a:ext uri="{FF2B5EF4-FFF2-40B4-BE49-F238E27FC236}">
                <a16:creationId xmlns="" xmlns:a16="http://schemas.microsoft.com/office/drawing/2014/main" id="{E5D7C03E-0931-0077-B44B-8284FF43FD3D}"/>
              </a:ext>
            </a:extLst>
          </p:cNvPr>
          <p:cNvSpPr>
            <a:spLocks noChangeAspect="1"/>
          </p:cNvSpPr>
          <p:nvPr/>
        </p:nvSpPr>
        <p:spPr bwMode="auto">
          <a:xfrm>
            <a:off x="5690440" y="3906769"/>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1" name="TextBox 120">
            <a:extLst>
              <a:ext uri="{FF2B5EF4-FFF2-40B4-BE49-F238E27FC236}">
                <a16:creationId xmlns="" xmlns:a16="http://schemas.microsoft.com/office/drawing/2014/main" id="{4D106271-B82C-300A-1049-50586963240E}"/>
              </a:ext>
            </a:extLst>
          </p:cNvPr>
          <p:cNvSpPr txBox="1"/>
          <p:nvPr/>
        </p:nvSpPr>
        <p:spPr>
          <a:xfrm>
            <a:off x="5690440" y="3842218"/>
            <a:ext cx="1069540" cy="281783"/>
          </a:xfrm>
          <a:prstGeom prst="rect">
            <a:avLst/>
          </a:prstGeom>
          <a:noFill/>
        </p:spPr>
        <p:txBody>
          <a:bodyPr wrap="square" rtlCol="0">
            <a:spAutoFit/>
          </a:bodyPr>
          <a:lstStyle/>
          <a:p>
            <a:pPr algn="ctr"/>
            <a:r>
              <a:rPr lang="en-US" sz="1200" dirty="0">
                <a:solidFill>
                  <a:schemeClr val="bg1"/>
                </a:solidFill>
              </a:rPr>
              <a:t>Pulicat 1600</a:t>
            </a:r>
          </a:p>
        </p:txBody>
      </p:sp>
      <p:pic>
        <p:nvPicPr>
          <p:cNvPr id="122" name="Picture 121">
            <a:extLst>
              <a:ext uri="{FF2B5EF4-FFF2-40B4-BE49-F238E27FC236}">
                <a16:creationId xmlns="" xmlns:a16="http://schemas.microsoft.com/office/drawing/2014/main" id="{05772BDB-E182-456C-EF46-5C13CF9B0238}"/>
              </a:ext>
            </a:extLst>
          </p:cNvPr>
          <p:cNvPicPr>
            <a:picLocks noChangeAspect="1"/>
          </p:cNvPicPr>
          <p:nvPr/>
        </p:nvPicPr>
        <p:blipFill>
          <a:blip r:embed="rId4"/>
          <a:stretch>
            <a:fillRect/>
          </a:stretch>
        </p:blipFill>
        <p:spPr>
          <a:xfrm>
            <a:off x="5478488" y="3890666"/>
            <a:ext cx="138011" cy="91440"/>
          </a:xfrm>
          <a:prstGeom prst="rect">
            <a:avLst/>
          </a:prstGeom>
        </p:spPr>
      </p:pic>
      <p:sp>
        <p:nvSpPr>
          <p:cNvPr id="129" name="Oval 128">
            <a:extLst>
              <a:ext uri="{FF2B5EF4-FFF2-40B4-BE49-F238E27FC236}">
                <a16:creationId xmlns="" xmlns:a16="http://schemas.microsoft.com/office/drawing/2014/main" id="{643E3F2C-60C8-227C-AE01-DB5BC5144206}"/>
              </a:ext>
            </a:extLst>
          </p:cNvPr>
          <p:cNvSpPr>
            <a:spLocks noChangeAspect="1"/>
          </p:cNvSpPr>
          <p:nvPr/>
        </p:nvSpPr>
        <p:spPr bwMode="auto">
          <a:xfrm>
            <a:off x="5926575" y="316858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0" name="TextBox 129">
            <a:extLst>
              <a:ext uri="{FF2B5EF4-FFF2-40B4-BE49-F238E27FC236}">
                <a16:creationId xmlns="" xmlns:a16="http://schemas.microsoft.com/office/drawing/2014/main" id="{F4AC75A0-A852-63EF-CEBB-26760CB96ADB}"/>
              </a:ext>
            </a:extLst>
          </p:cNvPr>
          <p:cNvSpPr txBox="1"/>
          <p:nvPr/>
        </p:nvSpPr>
        <p:spPr>
          <a:xfrm>
            <a:off x="5926575" y="3104037"/>
            <a:ext cx="1468832" cy="276999"/>
          </a:xfrm>
          <a:prstGeom prst="rect">
            <a:avLst/>
          </a:prstGeom>
          <a:noFill/>
        </p:spPr>
        <p:txBody>
          <a:bodyPr wrap="square" rtlCol="0">
            <a:spAutoFit/>
          </a:bodyPr>
          <a:lstStyle/>
          <a:p>
            <a:pPr algn="ctr"/>
            <a:r>
              <a:rPr lang="en-US" sz="1200" dirty="0">
                <a:solidFill>
                  <a:schemeClr val="bg1"/>
                </a:solidFill>
              </a:rPr>
              <a:t>Masulipatnam 1616</a:t>
            </a:r>
          </a:p>
        </p:txBody>
      </p:sp>
      <p:pic>
        <p:nvPicPr>
          <p:cNvPr id="131" name="Picture 130">
            <a:extLst>
              <a:ext uri="{FF2B5EF4-FFF2-40B4-BE49-F238E27FC236}">
                <a16:creationId xmlns="" xmlns:a16="http://schemas.microsoft.com/office/drawing/2014/main" id="{03ECA8B6-5221-6978-8EC5-8C69D6FA3235}"/>
              </a:ext>
            </a:extLst>
          </p:cNvPr>
          <p:cNvPicPr>
            <a:picLocks noChangeAspect="1"/>
          </p:cNvPicPr>
          <p:nvPr/>
        </p:nvPicPr>
        <p:blipFill>
          <a:blip r:embed="rId4"/>
          <a:stretch>
            <a:fillRect/>
          </a:stretch>
        </p:blipFill>
        <p:spPr>
          <a:xfrm>
            <a:off x="5714623" y="3152485"/>
            <a:ext cx="138011" cy="91440"/>
          </a:xfrm>
          <a:prstGeom prst="rect">
            <a:avLst/>
          </a:prstGeom>
        </p:spPr>
      </p:pic>
      <p:sp>
        <p:nvSpPr>
          <p:cNvPr id="132" name="Oval 131">
            <a:extLst>
              <a:ext uri="{FF2B5EF4-FFF2-40B4-BE49-F238E27FC236}">
                <a16:creationId xmlns="" xmlns:a16="http://schemas.microsoft.com/office/drawing/2014/main" id="{E0C1322C-93AE-AA6F-B81F-A34E4ABB5696}"/>
              </a:ext>
            </a:extLst>
          </p:cNvPr>
          <p:cNvSpPr>
            <a:spLocks noChangeAspect="1"/>
          </p:cNvSpPr>
          <p:nvPr/>
        </p:nvSpPr>
        <p:spPr bwMode="auto">
          <a:xfrm>
            <a:off x="8682223" y="115211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3" name="TextBox 132">
            <a:extLst>
              <a:ext uri="{FF2B5EF4-FFF2-40B4-BE49-F238E27FC236}">
                <a16:creationId xmlns="" xmlns:a16="http://schemas.microsoft.com/office/drawing/2014/main" id="{B1B3C1F3-45B4-8DF0-8F7E-47ABA1DC38DD}"/>
              </a:ext>
            </a:extLst>
          </p:cNvPr>
          <p:cNvSpPr txBox="1"/>
          <p:nvPr/>
        </p:nvSpPr>
        <p:spPr>
          <a:xfrm>
            <a:off x="8682222" y="1087563"/>
            <a:ext cx="1608885" cy="276999"/>
          </a:xfrm>
          <a:prstGeom prst="rect">
            <a:avLst/>
          </a:prstGeom>
          <a:noFill/>
        </p:spPr>
        <p:txBody>
          <a:bodyPr wrap="square" rtlCol="0">
            <a:spAutoFit/>
          </a:bodyPr>
          <a:lstStyle/>
          <a:p>
            <a:pPr algn="ctr"/>
            <a:r>
              <a:rPr lang="en-US" sz="1200" dirty="0">
                <a:solidFill>
                  <a:schemeClr val="bg1"/>
                </a:solidFill>
              </a:rPr>
              <a:t>Chinsurah 1635, 1653</a:t>
            </a:r>
          </a:p>
        </p:txBody>
      </p:sp>
      <p:pic>
        <p:nvPicPr>
          <p:cNvPr id="134" name="Picture 133">
            <a:extLst>
              <a:ext uri="{FF2B5EF4-FFF2-40B4-BE49-F238E27FC236}">
                <a16:creationId xmlns="" xmlns:a16="http://schemas.microsoft.com/office/drawing/2014/main" id="{414B7AE6-D8B4-DA11-954D-E6D71D0D0C8F}"/>
              </a:ext>
            </a:extLst>
          </p:cNvPr>
          <p:cNvPicPr>
            <a:picLocks noChangeAspect="1"/>
          </p:cNvPicPr>
          <p:nvPr/>
        </p:nvPicPr>
        <p:blipFill>
          <a:blip r:embed="rId4"/>
          <a:stretch>
            <a:fillRect/>
          </a:stretch>
        </p:blipFill>
        <p:spPr>
          <a:xfrm>
            <a:off x="8470271" y="1136011"/>
            <a:ext cx="138011" cy="91440"/>
          </a:xfrm>
          <a:prstGeom prst="rect">
            <a:avLst/>
          </a:prstGeom>
        </p:spPr>
      </p:pic>
      <p:sp>
        <p:nvSpPr>
          <p:cNvPr id="137" name="Title 1">
            <a:extLst>
              <a:ext uri="{FF2B5EF4-FFF2-40B4-BE49-F238E27FC236}">
                <a16:creationId xmlns="" xmlns:a16="http://schemas.microsoft.com/office/drawing/2014/main" id="{4A3EFE9B-F221-694E-EE2A-9BB30845241F}"/>
              </a:ext>
            </a:extLst>
          </p:cNvPr>
          <p:cNvSpPr txBox="1">
            <a:spLocks/>
          </p:cNvSpPr>
          <p:nvPr/>
        </p:nvSpPr>
        <p:spPr>
          <a:xfrm>
            <a:off x="508000" y="230189"/>
            <a:ext cx="11176000"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3600" dirty="0"/>
              <a:t>English Settlements In India And Sri Lanka 1612-1739</a:t>
            </a:r>
          </a:p>
        </p:txBody>
      </p:sp>
      <p:pic>
        <p:nvPicPr>
          <p:cNvPr id="2" name="Picture 1">
            <a:extLst>
              <a:ext uri="{FF2B5EF4-FFF2-40B4-BE49-F238E27FC236}">
                <a16:creationId xmlns="" xmlns:a16="http://schemas.microsoft.com/office/drawing/2014/main" id="{161B9DDF-5F74-7FA2-7CD9-786A0EF097BC}"/>
              </a:ext>
            </a:extLst>
          </p:cNvPr>
          <p:cNvPicPr>
            <a:picLocks noChangeAspect="1"/>
          </p:cNvPicPr>
          <p:nvPr/>
        </p:nvPicPr>
        <p:blipFill>
          <a:blip r:embed="rId4"/>
          <a:stretch>
            <a:fillRect/>
          </a:stretch>
        </p:blipFill>
        <p:spPr>
          <a:xfrm>
            <a:off x="8334689" y="4707800"/>
            <a:ext cx="138011" cy="91440"/>
          </a:xfrm>
          <a:prstGeom prst="rect">
            <a:avLst/>
          </a:prstGeom>
        </p:spPr>
      </p:pic>
      <p:sp>
        <p:nvSpPr>
          <p:cNvPr id="3" name="TextBox 2">
            <a:extLst>
              <a:ext uri="{FF2B5EF4-FFF2-40B4-BE49-F238E27FC236}">
                <a16:creationId xmlns="" xmlns:a16="http://schemas.microsoft.com/office/drawing/2014/main" id="{6E4B1BA6-D5BA-9EA9-8D9D-FD9B88083C25}"/>
              </a:ext>
            </a:extLst>
          </p:cNvPr>
          <p:cNvSpPr txBox="1"/>
          <p:nvPr/>
        </p:nvSpPr>
        <p:spPr>
          <a:xfrm>
            <a:off x="8486272" y="4629594"/>
            <a:ext cx="2173836" cy="280853"/>
          </a:xfrm>
          <a:prstGeom prst="rect">
            <a:avLst/>
          </a:prstGeom>
          <a:noFill/>
        </p:spPr>
        <p:txBody>
          <a:bodyPr wrap="square" rtlCol="0">
            <a:spAutoFit/>
          </a:bodyPr>
          <a:lstStyle/>
          <a:p>
            <a:r>
              <a:rPr lang="en-US" sz="1200" dirty="0">
                <a:solidFill>
                  <a:schemeClr val="bg1"/>
                </a:solidFill>
              </a:rPr>
              <a:t>VOC settlements</a:t>
            </a:r>
          </a:p>
        </p:txBody>
      </p:sp>
      <p:pic>
        <p:nvPicPr>
          <p:cNvPr id="7" name="Picture 6">
            <a:extLst>
              <a:ext uri="{FF2B5EF4-FFF2-40B4-BE49-F238E27FC236}">
                <a16:creationId xmlns="" xmlns:a16="http://schemas.microsoft.com/office/drawing/2014/main" id="{310E6F2D-F18B-8960-D922-8C120E6899E2}"/>
              </a:ext>
            </a:extLst>
          </p:cNvPr>
          <p:cNvPicPr>
            <a:picLocks noChangeAspect="1"/>
          </p:cNvPicPr>
          <p:nvPr/>
        </p:nvPicPr>
        <p:blipFill>
          <a:blip r:embed="rId5"/>
          <a:stretch>
            <a:fillRect/>
          </a:stretch>
        </p:blipFill>
        <p:spPr>
          <a:xfrm>
            <a:off x="8233819" y="2778231"/>
            <a:ext cx="1464278" cy="731520"/>
          </a:xfrm>
          <a:prstGeom prst="rect">
            <a:avLst/>
          </a:prstGeom>
        </p:spPr>
      </p:pic>
      <p:sp>
        <p:nvSpPr>
          <p:cNvPr id="10" name="Oval 9">
            <a:extLst>
              <a:ext uri="{FF2B5EF4-FFF2-40B4-BE49-F238E27FC236}">
                <a16:creationId xmlns="" xmlns:a16="http://schemas.microsoft.com/office/drawing/2014/main" id="{B18657AC-005D-FE17-B7C8-B2DF7B582B1F}"/>
              </a:ext>
            </a:extLst>
          </p:cNvPr>
          <p:cNvSpPr>
            <a:spLocks noChangeAspect="1"/>
          </p:cNvSpPr>
          <p:nvPr/>
        </p:nvSpPr>
        <p:spPr bwMode="auto">
          <a:xfrm>
            <a:off x="3643031" y="1686411"/>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TextBox 10">
            <a:extLst>
              <a:ext uri="{FF2B5EF4-FFF2-40B4-BE49-F238E27FC236}">
                <a16:creationId xmlns="" xmlns:a16="http://schemas.microsoft.com/office/drawing/2014/main" id="{0BB74D49-B6C0-8A6B-6B51-2913C139C6DB}"/>
              </a:ext>
            </a:extLst>
          </p:cNvPr>
          <p:cNvSpPr txBox="1"/>
          <p:nvPr/>
        </p:nvSpPr>
        <p:spPr>
          <a:xfrm>
            <a:off x="3728372" y="1602257"/>
            <a:ext cx="857662" cy="276999"/>
          </a:xfrm>
          <a:prstGeom prst="rect">
            <a:avLst/>
          </a:prstGeom>
          <a:noFill/>
        </p:spPr>
        <p:txBody>
          <a:bodyPr wrap="square" rtlCol="0">
            <a:spAutoFit/>
          </a:bodyPr>
          <a:lstStyle/>
          <a:p>
            <a:r>
              <a:rPr lang="en-US" sz="1200" dirty="0">
                <a:solidFill>
                  <a:schemeClr val="bg1"/>
                </a:solidFill>
              </a:rPr>
              <a:t>Surat 1612</a:t>
            </a:r>
          </a:p>
        </p:txBody>
      </p:sp>
      <p:pic>
        <p:nvPicPr>
          <p:cNvPr id="12" name="Picture 11">
            <a:extLst>
              <a:ext uri="{FF2B5EF4-FFF2-40B4-BE49-F238E27FC236}">
                <a16:creationId xmlns="" xmlns:a16="http://schemas.microsoft.com/office/drawing/2014/main" id="{6535AFDB-A8DF-0F43-ED31-B492AFF20FA0}"/>
              </a:ext>
            </a:extLst>
          </p:cNvPr>
          <p:cNvPicPr>
            <a:picLocks noChangeAspect="1"/>
          </p:cNvPicPr>
          <p:nvPr/>
        </p:nvPicPr>
        <p:blipFill>
          <a:blip r:embed="rId6"/>
          <a:stretch>
            <a:fillRect/>
          </a:stretch>
        </p:blipFill>
        <p:spPr>
          <a:xfrm>
            <a:off x="4539400" y="1678028"/>
            <a:ext cx="158891" cy="91440"/>
          </a:xfrm>
          <a:prstGeom prst="rect">
            <a:avLst/>
          </a:prstGeom>
        </p:spPr>
      </p:pic>
      <p:pic>
        <p:nvPicPr>
          <p:cNvPr id="13" name="Picture 12">
            <a:extLst>
              <a:ext uri="{FF2B5EF4-FFF2-40B4-BE49-F238E27FC236}">
                <a16:creationId xmlns="" xmlns:a16="http://schemas.microsoft.com/office/drawing/2014/main" id="{E0150A6A-DBC3-F22E-6922-69A22111EA65}"/>
              </a:ext>
            </a:extLst>
          </p:cNvPr>
          <p:cNvPicPr>
            <a:picLocks noChangeAspect="1"/>
          </p:cNvPicPr>
          <p:nvPr/>
        </p:nvPicPr>
        <p:blipFill>
          <a:blip r:embed="rId6"/>
          <a:stretch>
            <a:fillRect/>
          </a:stretch>
        </p:blipFill>
        <p:spPr>
          <a:xfrm>
            <a:off x="2533630" y="2435804"/>
            <a:ext cx="158891" cy="91440"/>
          </a:xfrm>
          <a:prstGeom prst="rect">
            <a:avLst/>
          </a:prstGeom>
        </p:spPr>
      </p:pic>
      <p:sp>
        <p:nvSpPr>
          <p:cNvPr id="14" name="TextBox 13">
            <a:extLst>
              <a:ext uri="{FF2B5EF4-FFF2-40B4-BE49-F238E27FC236}">
                <a16:creationId xmlns="" xmlns:a16="http://schemas.microsoft.com/office/drawing/2014/main" id="{13EBFE88-9430-F89B-7EDD-4BC6CD5C2A47}"/>
              </a:ext>
            </a:extLst>
          </p:cNvPr>
          <p:cNvSpPr txBox="1"/>
          <p:nvPr/>
        </p:nvSpPr>
        <p:spPr>
          <a:xfrm>
            <a:off x="2632985" y="2333626"/>
            <a:ext cx="542495" cy="276999"/>
          </a:xfrm>
          <a:prstGeom prst="rect">
            <a:avLst/>
          </a:prstGeom>
          <a:noFill/>
        </p:spPr>
        <p:txBody>
          <a:bodyPr wrap="square" rtlCol="0">
            <a:spAutoFit/>
          </a:bodyPr>
          <a:lstStyle/>
          <a:p>
            <a:r>
              <a:rPr lang="en-US" sz="1200" dirty="0">
                <a:solidFill>
                  <a:schemeClr val="bg1"/>
                </a:solidFill>
              </a:rPr>
              <a:t>1638</a:t>
            </a:r>
          </a:p>
        </p:txBody>
      </p:sp>
      <p:pic>
        <p:nvPicPr>
          <p:cNvPr id="16" name="Picture 15">
            <a:extLst>
              <a:ext uri="{FF2B5EF4-FFF2-40B4-BE49-F238E27FC236}">
                <a16:creationId xmlns="" xmlns:a16="http://schemas.microsoft.com/office/drawing/2014/main" id="{1355FE98-BC83-9A67-8EB7-770553D017F3}"/>
              </a:ext>
            </a:extLst>
          </p:cNvPr>
          <p:cNvPicPr>
            <a:picLocks noChangeAspect="1"/>
          </p:cNvPicPr>
          <p:nvPr/>
        </p:nvPicPr>
        <p:blipFill>
          <a:blip r:embed="rId6"/>
          <a:stretch>
            <a:fillRect/>
          </a:stretch>
        </p:blipFill>
        <p:spPr>
          <a:xfrm>
            <a:off x="5546789" y="4347742"/>
            <a:ext cx="158891" cy="91440"/>
          </a:xfrm>
          <a:prstGeom prst="rect">
            <a:avLst/>
          </a:prstGeom>
        </p:spPr>
      </p:pic>
      <p:sp>
        <p:nvSpPr>
          <p:cNvPr id="17" name="TextBox 16">
            <a:extLst>
              <a:ext uri="{FF2B5EF4-FFF2-40B4-BE49-F238E27FC236}">
                <a16:creationId xmlns="" xmlns:a16="http://schemas.microsoft.com/office/drawing/2014/main" id="{AD005844-1A4F-D776-2AD6-52C539BBB647}"/>
              </a:ext>
            </a:extLst>
          </p:cNvPr>
          <p:cNvSpPr txBox="1"/>
          <p:nvPr/>
        </p:nvSpPr>
        <p:spPr>
          <a:xfrm>
            <a:off x="5664088" y="4239163"/>
            <a:ext cx="498792" cy="276999"/>
          </a:xfrm>
          <a:prstGeom prst="rect">
            <a:avLst/>
          </a:prstGeom>
          <a:noFill/>
        </p:spPr>
        <p:txBody>
          <a:bodyPr wrap="square" rtlCol="0">
            <a:spAutoFit/>
          </a:bodyPr>
          <a:lstStyle/>
          <a:p>
            <a:r>
              <a:rPr lang="en-US" sz="1200" dirty="0">
                <a:solidFill>
                  <a:schemeClr val="bg1"/>
                </a:solidFill>
              </a:rPr>
              <a:t>1639</a:t>
            </a:r>
          </a:p>
        </p:txBody>
      </p:sp>
      <p:sp>
        <p:nvSpPr>
          <p:cNvPr id="18" name="Oval 17">
            <a:extLst>
              <a:ext uri="{FF2B5EF4-FFF2-40B4-BE49-F238E27FC236}">
                <a16:creationId xmlns="" xmlns:a16="http://schemas.microsoft.com/office/drawing/2014/main" id="{17BB60AB-9368-AF33-9CA0-F5FEA05D29FA}"/>
              </a:ext>
            </a:extLst>
          </p:cNvPr>
          <p:cNvSpPr>
            <a:spLocks noChangeAspect="1"/>
          </p:cNvSpPr>
          <p:nvPr/>
        </p:nvSpPr>
        <p:spPr bwMode="auto">
          <a:xfrm>
            <a:off x="6781611" y="2359624"/>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9" name="TextBox 18">
            <a:extLst>
              <a:ext uri="{FF2B5EF4-FFF2-40B4-BE49-F238E27FC236}">
                <a16:creationId xmlns="" xmlns:a16="http://schemas.microsoft.com/office/drawing/2014/main" id="{90008C3A-B6AA-FED3-FF9A-B621810E63DF}"/>
              </a:ext>
            </a:extLst>
          </p:cNvPr>
          <p:cNvSpPr txBox="1"/>
          <p:nvPr/>
        </p:nvSpPr>
        <p:spPr>
          <a:xfrm>
            <a:off x="6866951" y="2275470"/>
            <a:ext cx="1490996" cy="276999"/>
          </a:xfrm>
          <a:prstGeom prst="rect">
            <a:avLst/>
          </a:prstGeom>
          <a:noFill/>
        </p:spPr>
        <p:txBody>
          <a:bodyPr wrap="square" rtlCol="0">
            <a:spAutoFit/>
          </a:bodyPr>
          <a:lstStyle/>
          <a:p>
            <a:r>
              <a:rPr lang="en-US" sz="1200" dirty="0">
                <a:solidFill>
                  <a:schemeClr val="bg1"/>
                </a:solidFill>
              </a:rPr>
              <a:t>Visagapatnam 1682</a:t>
            </a:r>
          </a:p>
        </p:txBody>
      </p:sp>
      <p:pic>
        <p:nvPicPr>
          <p:cNvPr id="20" name="Picture 19">
            <a:extLst>
              <a:ext uri="{FF2B5EF4-FFF2-40B4-BE49-F238E27FC236}">
                <a16:creationId xmlns="" xmlns:a16="http://schemas.microsoft.com/office/drawing/2014/main" id="{DB8A8102-6ED2-E4C4-F8FA-AD50F2307ED5}"/>
              </a:ext>
            </a:extLst>
          </p:cNvPr>
          <p:cNvPicPr>
            <a:picLocks noChangeAspect="1"/>
          </p:cNvPicPr>
          <p:nvPr/>
        </p:nvPicPr>
        <p:blipFill>
          <a:blip r:embed="rId6"/>
          <a:stretch>
            <a:fillRect/>
          </a:stretch>
        </p:blipFill>
        <p:spPr>
          <a:xfrm>
            <a:off x="6622720" y="2345619"/>
            <a:ext cx="158891" cy="91440"/>
          </a:xfrm>
          <a:prstGeom prst="rect">
            <a:avLst/>
          </a:prstGeom>
        </p:spPr>
      </p:pic>
      <p:pic>
        <p:nvPicPr>
          <p:cNvPr id="21" name="Picture 20">
            <a:extLst>
              <a:ext uri="{FF2B5EF4-FFF2-40B4-BE49-F238E27FC236}">
                <a16:creationId xmlns="" xmlns:a16="http://schemas.microsoft.com/office/drawing/2014/main" id="{55190DB5-0695-88C4-8833-1DFEBB44883D}"/>
              </a:ext>
            </a:extLst>
          </p:cNvPr>
          <p:cNvPicPr>
            <a:picLocks noChangeAspect="1"/>
          </p:cNvPicPr>
          <p:nvPr/>
        </p:nvPicPr>
        <p:blipFill>
          <a:blip r:embed="rId6"/>
          <a:stretch>
            <a:fillRect/>
          </a:stretch>
        </p:blipFill>
        <p:spPr>
          <a:xfrm>
            <a:off x="7872056" y="1725195"/>
            <a:ext cx="158891" cy="91440"/>
          </a:xfrm>
          <a:prstGeom prst="rect">
            <a:avLst/>
          </a:prstGeom>
        </p:spPr>
      </p:pic>
      <p:pic>
        <p:nvPicPr>
          <p:cNvPr id="22" name="Picture 21">
            <a:extLst>
              <a:ext uri="{FF2B5EF4-FFF2-40B4-BE49-F238E27FC236}">
                <a16:creationId xmlns="" xmlns:a16="http://schemas.microsoft.com/office/drawing/2014/main" id="{FE58648B-0087-1B34-4B17-73E3894F25CA}"/>
              </a:ext>
            </a:extLst>
          </p:cNvPr>
          <p:cNvPicPr>
            <a:picLocks noChangeAspect="1"/>
          </p:cNvPicPr>
          <p:nvPr/>
        </p:nvPicPr>
        <p:blipFill>
          <a:blip r:embed="rId6"/>
          <a:stretch>
            <a:fillRect/>
          </a:stretch>
        </p:blipFill>
        <p:spPr>
          <a:xfrm>
            <a:off x="7777371" y="1088614"/>
            <a:ext cx="158891" cy="91440"/>
          </a:xfrm>
          <a:prstGeom prst="rect">
            <a:avLst/>
          </a:prstGeom>
        </p:spPr>
      </p:pic>
      <p:sp>
        <p:nvSpPr>
          <p:cNvPr id="23" name="TextBox 22">
            <a:extLst>
              <a:ext uri="{FF2B5EF4-FFF2-40B4-BE49-F238E27FC236}">
                <a16:creationId xmlns="" xmlns:a16="http://schemas.microsoft.com/office/drawing/2014/main" id="{2EF913D6-E758-9BC4-934E-E70F39C3638C}"/>
              </a:ext>
            </a:extLst>
          </p:cNvPr>
          <p:cNvSpPr txBox="1"/>
          <p:nvPr/>
        </p:nvSpPr>
        <p:spPr>
          <a:xfrm>
            <a:off x="7333655" y="997511"/>
            <a:ext cx="533309" cy="276999"/>
          </a:xfrm>
          <a:prstGeom prst="rect">
            <a:avLst/>
          </a:prstGeom>
          <a:noFill/>
        </p:spPr>
        <p:txBody>
          <a:bodyPr wrap="square" rtlCol="0">
            <a:spAutoFit/>
          </a:bodyPr>
          <a:lstStyle/>
          <a:p>
            <a:r>
              <a:rPr lang="en-US" sz="1200" dirty="0">
                <a:solidFill>
                  <a:schemeClr val="bg1"/>
                </a:solidFill>
              </a:rPr>
              <a:t>1658</a:t>
            </a:r>
          </a:p>
        </p:txBody>
      </p:sp>
      <p:sp>
        <p:nvSpPr>
          <p:cNvPr id="24" name="Oval 23">
            <a:extLst>
              <a:ext uri="{FF2B5EF4-FFF2-40B4-BE49-F238E27FC236}">
                <a16:creationId xmlns="" xmlns:a16="http://schemas.microsoft.com/office/drawing/2014/main" id="{2CF32D0F-919D-C96D-F2F3-C31121362F96}"/>
              </a:ext>
            </a:extLst>
          </p:cNvPr>
          <p:cNvSpPr>
            <a:spLocks noChangeAspect="1"/>
          </p:cNvSpPr>
          <p:nvPr/>
        </p:nvSpPr>
        <p:spPr bwMode="auto">
          <a:xfrm>
            <a:off x="7997222" y="1069995"/>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26" name="Straight Connector 25">
            <a:extLst>
              <a:ext uri="{FF2B5EF4-FFF2-40B4-BE49-F238E27FC236}">
                <a16:creationId xmlns="" xmlns:a16="http://schemas.microsoft.com/office/drawing/2014/main" id="{E7B098AD-EEAE-A779-90BF-86644677A767}"/>
              </a:ext>
            </a:extLst>
          </p:cNvPr>
          <p:cNvCxnSpPr/>
          <p:nvPr/>
        </p:nvCxnSpPr>
        <p:spPr>
          <a:xfrm>
            <a:off x="8042942" y="1180054"/>
            <a:ext cx="0" cy="54369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F7D2E35-F3BA-A94D-E92E-A7BD1A24D8CD}"/>
              </a:ext>
            </a:extLst>
          </p:cNvPr>
          <p:cNvSpPr txBox="1"/>
          <p:nvPr/>
        </p:nvSpPr>
        <p:spPr>
          <a:xfrm>
            <a:off x="7980545" y="1633370"/>
            <a:ext cx="1035467" cy="276999"/>
          </a:xfrm>
          <a:prstGeom prst="rect">
            <a:avLst/>
          </a:prstGeom>
          <a:noFill/>
        </p:spPr>
        <p:txBody>
          <a:bodyPr wrap="square" rtlCol="0">
            <a:spAutoFit/>
          </a:bodyPr>
          <a:lstStyle/>
          <a:p>
            <a:r>
              <a:rPr lang="en-US" sz="1200" dirty="0">
                <a:solidFill>
                  <a:schemeClr val="bg1"/>
                </a:solidFill>
              </a:rPr>
              <a:t>Calcutta 1690</a:t>
            </a:r>
          </a:p>
        </p:txBody>
      </p:sp>
      <p:pic>
        <p:nvPicPr>
          <p:cNvPr id="4" name="Picture 3">
            <a:extLst>
              <a:ext uri="{FF2B5EF4-FFF2-40B4-BE49-F238E27FC236}">
                <a16:creationId xmlns="" xmlns:a16="http://schemas.microsoft.com/office/drawing/2014/main" id="{28B69433-C52F-7BFF-7678-57EFB0177273}"/>
              </a:ext>
            </a:extLst>
          </p:cNvPr>
          <p:cNvPicPr>
            <a:picLocks noChangeAspect="1"/>
          </p:cNvPicPr>
          <p:nvPr/>
        </p:nvPicPr>
        <p:blipFill>
          <a:blip r:embed="rId4"/>
          <a:stretch>
            <a:fillRect/>
          </a:stretch>
        </p:blipFill>
        <p:spPr>
          <a:xfrm>
            <a:off x="4560476" y="1567092"/>
            <a:ext cx="138010" cy="91440"/>
          </a:xfrm>
          <a:prstGeom prst="rect">
            <a:avLst/>
          </a:prstGeom>
        </p:spPr>
      </p:pic>
      <p:sp>
        <p:nvSpPr>
          <p:cNvPr id="5" name="TextBox 4">
            <a:extLst>
              <a:ext uri="{FF2B5EF4-FFF2-40B4-BE49-F238E27FC236}">
                <a16:creationId xmlns="" xmlns:a16="http://schemas.microsoft.com/office/drawing/2014/main" id="{25C20A82-23A5-9BBE-26EE-4F48BA9CDD2C}"/>
              </a:ext>
            </a:extLst>
          </p:cNvPr>
          <p:cNvSpPr txBox="1"/>
          <p:nvPr/>
        </p:nvSpPr>
        <p:spPr>
          <a:xfrm>
            <a:off x="4044142" y="1492458"/>
            <a:ext cx="541891" cy="276999"/>
          </a:xfrm>
          <a:prstGeom prst="rect">
            <a:avLst/>
          </a:prstGeom>
          <a:noFill/>
        </p:spPr>
        <p:txBody>
          <a:bodyPr wrap="square" rtlCol="0">
            <a:spAutoFit/>
          </a:bodyPr>
          <a:lstStyle/>
          <a:p>
            <a:r>
              <a:rPr lang="en-US" sz="1200" dirty="0">
                <a:solidFill>
                  <a:schemeClr val="bg1"/>
                </a:solidFill>
              </a:rPr>
              <a:t> 1616</a:t>
            </a:r>
          </a:p>
        </p:txBody>
      </p:sp>
      <p:sp>
        <p:nvSpPr>
          <p:cNvPr id="8" name="TextBox 7">
            <a:extLst>
              <a:ext uri="{FF2B5EF4-FFF2-40B4-BE49-F238E27FC236}">
                <a16:creationId xmlns="" xmlns:a16="http://schemas.microsoft.com/office/drawing/2014/main" id="{E5DB1A72-F221-67C2-51A0-73A79CECA672}"/>
              </a:ext>
            </a:extLst>
          </p:cNvPr>
          <p:cNvSpPr txBox="1"/>
          <p:nvPr/>
        </p:nvSpPr>
        <p:spPr>
          <a:xfrm>
            <a:off x="7581296" y="3455785"/>
            <a:ext cx="2772409" cy="369332"/>
          </a:xfrm>
          <a:prstGeom prst="rect">
            <a:avLst/>
          </a:prstGeom>
          <a:noFill/>
        </p:spPr>
        <p:txBody>
          <a:bodyPr wrap="square" rtlCol="0">
            <a:spAutoFit/>
          </a:bodyPr>
          <a:lstStyle/>
          <a:p>
            <a:r>
              <a:rPr lang="en-US" dirty="0">
                <a:solidFill>
                  <a:schemeClr val="bg1"/>
                </a:solidFill>
              </a:rPr>
              <a:t>English East India Company</a:t>
            </a:r>
          </a:p>
        </p:txBody>
      </p:sp>
    </p:spTree>
    <p:extLst>
      <p:ext uri="{BB962C8B-B14F-4D97-AF65-F5344CB8AC3E}">
        <p14:creationId xmlns:p14="http://schemas.microsoft.com/office/powerpoint/2010/main" val="355255045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 xmlns:a16="http://schemas.microsoft.com/office/drawing/2014/main" id="{E0E0B64B-116C-4C77-411D-B2F32303EDDA}"/>
              </a:ext>
            </a:extLst>
          </p:cNvPr>
          <p:cNvPicPr>
            <a:picLocks noChangeAspect="1"/>
          </p:cNvPicPr>
          <p:nvPr/>
        </p:nvPicPr>
        <p:blipFill>
          <a:blip r:embed="rId2"/>
          <a:stretch>
            <a:fillRect/>
          </a:stretch>
        </p:blipFill>
        <p:spPr>
          <a:xfrm>
            <a:off x="913319" y="859487"/>
            <a:ext cx="10365361" cy="5577840"/>
          </a:xfrm>
          <a:prstGeom prst="rect">
            <a:avLst/>
          </a:prstGeom>
        </p:spPr>
      </p:pic>
      <p:sp>
        <p:nvSpPr>
          <p:cNvPr id="52" name="Oval 51">
            <a:extLst>
              <a:ext uri="{FF2B5EF4-FFF2-40B4-BE49-F238E27FC236}">
                <a16:creationId xmlns="" xmlns:a16="http://schemas.microsoft.com/office/drawing/2014/main" id="{2DB1FE4C-ACF4-CE9F-DD28-A6E72CA3B73A}"/>
              </a:ext>
            </a:extLst>
          </p:cNvPr>
          <p:cNvSpPr>
            <a:spLocks noChangeAspect="1"/>
          </p:cNvSpPr>
          <p:nvPr/>
        </p:nvSpPr>
        <p:spPr bwMode="auto">
          <a:xfrm>
            <a:off x="4429497" y="4548251"/>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3" name="TextBox 52">
            <a:extLst>
              <a:ext uri="{FF2B5EF4-FFF2-40B4-BE49-F238E27FC236}">
                <a16:creationId xmlns="" xmlns:a16="http://schemas.microsoft.com/office/drawing/2014/main" id="{19086E71-6339-029E-99D3-7526D061C7E0}"/>
              </a:ext>
            </a:extLst>
          </p:cNvPr>
          <p:cNvSpPr txBox="1"/>
          <p:nvPr/>
        </p:nvSpPr>
        <p:spPr>
          <a:xfrm>
            <a:off x="3455720" y="4453247"/>
            <a:ext cx="1065217" cy="279223"/>
          </a:xfrm>
          <a:prstGeom prst="rect">
            <a:avLst/>
          </a:prstGeom>
          <a:noFill/>
        </p:spPr>
        <p:txBody>
          <a:bodyPr wrap="square" rtlCol="0">
            <a:spAutoFit/>
          </a:bodyPr>
          <a:lstStyle/>
          <a:p>
            <a:pPr algn="ctr"/>
            <a:r>
              <a:rPr lang="en-US" sz="1200" dirty="0">
                <a:solidFill>
                  <a:schemeClr val="bg1"/>
                </a:solidFill>
              </a:rPr>
              <a:t>Calicut 1492</a:t>
            </a:r>
          </a:p>
        </p:txBody>
      </p:sp>
      <p:pic>
        <p:nvPicPr>
          <p:cNvPr id="55" name="Picture 54">
            <a:extLst>
              <a:ext uri="{FF2B5EF4-FFF2-40B4-BE49-F238E27FC236}">
                <a16:creationId xmlns="" xmlns:a16="http://schemas.microsoft.com/office/drawing/2014/main" id="{ECDBA217-7105-B97D-E20A-20063D5DDF57}"/>
              </a:ext>
            </a:extLst>
          </p:cNvPr>
          <p:cNvPicPr>
            <a:picLocks noChangeAspect="1"/>
          </p:cNvPicPr>
          <p:nvPr/>
        </p:nvPicPr>
        <p:blipFill>
          <a:blip r:embed="rId3"/>
          <a:stretch>
            <a:fillRect/>
          </a:stretch>
        </p:blipFill>
        <p:spPr>
          <a:xfrm>
            <a:off x="3455720" y="4501418"/>
            <a:ext cx="152400" cy="182880"/>
          </a:xfrm>
          <a:prstGeom prst="rect">
            <a:avLst/>
          </a:prstGeom>
        </p:spPr>
      </p:pic>
      <p:sp>
        <p:nvSpPr>
          <p:cNvPr id="56" name="Oval 55">
            <a:extLst>
              <a:ext uri="{FF2B5EF4-FFF2-40B4-BE49-F238E27FC236}">
                <a16:creationId xmlns="" xmlns:a16="http://schemas.microsoft.com/office/drawing/2014/main" id="{76DE2749-F8CA-EA1E-5CBA-798659259DF7}"/>
              </a:ext>
            </a:extLst>
          </p:cNvPr>
          <p:cNvSpPr>
            <a:spLocks noChangeAspect="1"/>
          </p:cNvSpPr>
          <p:nvPr/>
        </p:nvSpPr>
        <p:spPr bwMode="auto">
          <a:xfrm>
            <a:off x="4136045" y="4089423"/>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7" name="Oval 56">
            <a:extLst>
              <a:ext uri="{FF2B5EF4-FFF2-40B4-BE49-F238E27FC236}">
                <a16:creationId xmlns="" xmlns:a16="http://schemas.microsoft.com/office/drawing/2014/main" id="{141B8E4D-F966-5225-0931-0C773D457CE1}"/>
              </a:ext>
            </a:extLst>
          </p:cNvPr>
          <p:cNvSpPr>
            <a:spLocks noChangeAspect="1"/>
          </p:cNvSpPr>
          <p:nvPr/>
        </p:nvSpPr>
        <p:spPr bwMode="auto">
          <a:xfrm>
            <a:off x="4572001" y="5035138"/>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8" name="TextBox 57">
            <a:extLst>
              <a:ext uri="{FF2B5EF4-FFF2-40B4-BE49-F238E27FC236}">
                <a16:creationId xmlns="" xmlns:a16="http://schemas.microsoft.com/office/drawing/2014/main" id="{4600B877-86DE-0866-B9BF-6E2BEA5E2271}"/>
              </a:ext>
            </a:extLst>
          </p:cNvPr>
          <p:cNvSpPr txBox="1"/>
          <p:nvPr/>
        </p:nvSpPr>
        <p:spPr>
          <a:xfrm>
            <a:off x="3592023" y="4942358"/>
            <a:ext cx="1071418" cy="276999"/>
          </a:xfrm>
          <a:prstGeom prst="rect">
            <a:avLst/>
          </a:prstGeom>
          <a:noFill/>
        </p:spPr>
        <p:txBody>
          <a:bodyPr wrap="square" rtlCol="0">
            <a:spAutoFit/>
          </a:bodyPr>
          <a:lstStyle/>
          <a:p>
            <a:pPr algn="ctr"/>
            <a:r>
              <a:rPr lang="en-US" sz="1200" dirty="0">
                <a:solidFill>
                  <a:schemeClr val="bg1"/>
                </a:solidFill>
              </a:rPr>
              <a:t>Cochin 1500</a:t>
            </a:r>
          </a:p>
        </p:txBody>
      </p:sp>
      <p:pic>
        <p:nvPicPr>
          <p:cNvPr id="59" name="Picture 58">
            <a:extLst>
              <a:ext uri="{FF2B5EF4-FFF2-40B4-BE49-F238E27FC236}">
                <a16:creationId xmlns="" xmlns:a16="http://schemas.microsoft.com/office/drawing/2014/main" id="{2CDBCF3A-1FA6-5227-61EA-A0E2EF3B3936}"/>
              </a:ext>
            </a:extLst>
          </p:cNvPr>
          <p:cNvPicPr>
            <a:picLocks noChangeAspect="1"/>
          </p:cNvPicPr>
          <p:nvPr/>
        </p:nvPicPr>
        <p:blipFill>
          <a:blip r:embed="rId3"/>
          <a:stretch>
            <a:fillRect/>
          </a:stretch>
        </p:blipFill>
        <p:spPr>
          <a:xfrm>
            <a:off x="3566293" y="4989417"/>
            <a:ext cx="152400" cy="182880"/>
          </a:xfrm>
          <a:prstGeom prst="rect">
            <a:avLst/>
          </a:prstGeom>
        </p:spPr>
      </p:pic>
      <p:sp>
        <p:nvSpPr>
          <p:cNvPr id="60" name="TextBox 59">
            <a:extLst>
              <a:ext uri="{FF2B5EF4-FFF2-40B4-BE49-F238E27FC236}">
                <a16:creationId xmlns="" xmlns:a16="http://schemas.microsoft.com/office/drawing/2014/main" id="{BB9FCB30-BC01-6BD2-10A1-1D0843A057D7}"/>
              </a:ext>
            </a:extLst>
          </p:cNvPr>
          <p:cNvSpPr txBox="1"/>
          <p:nvPr/>
        </p:nvSpPr>
        <p:spPr>
          <a:xfrm>
            <a:off x="2973119" y="4013663"/>
            <a:ext cx="1270001" cy="276999"/>
          </a:xfrm>
          <a:prstGeom prst="rect">
            <a:avLst/>
          </a:prstGeom>
          <a:noFill/>
        </p:spPr>
        <p:txBody>
          <a:bodyPr wrap="square" rtlCol="0">
            <a:spAutoFit/>
          </a:bodyPr>
          <a:lstStyle/>
          <a:p>
            <a:pPr algn="ctr"/>
            <a:r>
              <a:rPr lang="en-US" sz="1200" dirty="0">
                <a:solidFill>
                  <a:schemeClr val="bg1"/>
                </a:solidFill>
              </a:rPr>
              <a:t>Cannanore 1501</a:t>
            </a:r>
          </a:p>
        </p:txBody>
      </p:sp>
      <p:pic>
        <p:nvPicPr>
          <p:cNvPr id="61" name="Picture 60">
            <a:extLst>
              <a:ext uri="{FF2B5EF4-FFF2-40B4-BE49-F238E27FC236}">
                <a16:creationId xmlns="" xmlns:a16="http://schemas.microsoft.com/office/drawing/2014/main" id="{54259EBC-98E1-51F5-6179-E74854B0DE7A}"/>
              </a:ext>
            </a:extLst>
          </p:cNvPr>
          <p:cNvPicPr>
            <a:picLocks noChangeAspect="1"/>
          </p:cNvPicPr>
          <p:nvPr/>
        </p:nvPicPr>
        <p:blipFill>
          <a:blip r:embed="rId3"/>
          <a:stretch>
            <a:fillRect/>
          </a:stretch>
        </p:blipFill>
        <p:spPr>
          <a:xfrm>
            <a:off x="2942921" y="4060722"/>
            <a:ext cx="152400" cy="182880"/>
          </a:xfrm>
          <a:prstGeom prst="rect">
            <a:avLst/>
          </a:prstGeom>
        </p:spPr>
      </p:pic>
      <p:sp>
        <p:nvSpPr>
          <p:cNvPr id="62" name="Oval 61">
            <a:extLst>
              <a:ext uri="{FF2B5EF4-FFF2-40B4-BE49-F238E27FC236}">
                <a16:creationId xmlns="" xmlns:a16="http://schemas.microsoft.com/office/drawing/2014/main" id="{84AEB780-2B66-7EE0-5B96-E06438DA09DD}"/>
              </a:ext>
            </a:extLst>
          </p:cNvPr>
          <p:cNvSpPr>
            <a:spLocks noChangeAspect="1"/>
          </p:cNvSpPr>
          <p:nvPr/>
        </p:nvSpPr>
        <p:spPr bwMode="auto">
          <a:xfrm>
            <a:off x="3861262" y="3372592"/>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3" name="TextBox 62">
            <a:extLst>
              <a:ext uri="{FF2B5EF4-FFF2-40B4-BE49-F238E27FC236}">
                <a16:creationId xmlns="" xmlns:a16="http://schemas.microsoft.com/office/drawing/2014/main" id="{B47ACAC3-4102-1F4B-75EA-F622D41D3D6A}"/>
              </a:ext>
            </a:extLst>
          </p:cNvPr>
          <p:cNvSpPr txBox="1"/>
          <p:nvPr/>
        </p:nvSpPr>
        <p:spPr>
          <a:xfrm>
            <a:off x="3124050" y="3279812"/>
            <a:ext cx="807522" cy="276999"/>
          </a:xfrm>
          <a:prstGeom prst="rect">
            <a:avLst/>
          </a:prstGeom>
          <a:noFill/>
        </p:spPr>
        <p:txBody>
          <a:bodyPr wrap="square" rtlCol="0">
            <a:spAutoFit/>
          </a:bodyPr>
          <a:lstStyle/>
          <a:p>
            <a:pPr algn="ctr"/>
            <a:r>
              <a:rPr lang="en-US" sz="1200" dirty="0">
                <a:solidFill>
                  <a:schemeClr val="bg1"/>
                </a:solidFill>
              </a:rPr>
              <a:t>Goa 1510</a:t>
            </a:r>
          </a:p>
        </p:txBody>
      </p:sp>
      <p:pic>
        <p:nvPicPr>
          <p:cNvPr id="64" name="Picture 63">
            <a:extLst>
              <a:ext uri="{FF2B5EF4-FFF2-40B4-BE49-F238E27FC236}">
                <a16:creationId xmlns="" xmlns:a16="http://schemas.microsoft.com/office/drawing/2014/main" id="{13522A82-E43D-3844-F0E2-A73CA91BC779}"/>
              </a:ext>
            </a:extLst>
          </p:cNvPr>
          <p:cNvPicPr>
            <a:picLocks noChangeAspect="1"/>
          </p:cNvPicPr>
          <p:nvPr/>
        </p:nvPicPr>
        <p:blipFill>
          <a:blip r:embed="rId3"/>
          <a:stretch>
            <a:fillRect/>
          </a:stretch>
        </p:blipFill>
        <p:spPr>
          <a:xfrm>
            <a:off x="3047850" y="3326871"/>
            <a:ext cx="152400" cy="182880"/>
          </a:xfrm>
          <a:prstGeom prst="rect">
            <a:avLst/>
          </a:prstGeom>
        </p:spPr>
      </p:pic>
      <p:sp>
        <p:nvSpPr>
          <p:cNvPr id="65" name="Oval 64">
            <a:extLst>
              <a:ext uri="{FF2B5EF4-FFF2-40B4-BE49-F238E27FC236}">
                <a16:creationId xmlns="" xmlns:a16="http://schemas.microsoft.com/office/drawing/2014/main" id="{7429F658-7D7A-4BE1-7A32-182B3F57B55E}"/>
              </a:ext>
            </a:extLst>
          </p:cNvPr>
          <p:cNvSpPr>
            <a:spLocks noChangeAspect="1"/>
          </p:cNvSpPr>
          <p:nvPr/>
        </p:nvSpPr>
        <p:spPr bwMode="auto">
          <a:xfrm>
            <a:off x="3596773" y="2272701"/>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6" name="TextBox 65">
            <a:extLst>
              <a:ext uri="{FF2B5EF4-FFF2-40B4-BE49-F238E27FC236}">
                <a16:creationId xmlns="" xmlns:a16="http://schemas.microsoft.com/office/drawing/2014/main" id="{AFB5DDFD-0DAE-B7EB-0DEE-F1012D66847C}"/>
              </a:ext>
            </a:extLst>
          </p:cNvPr>
          <p:cNvSpPr txBox="1"/>
          <p:nvPr/>
        </p:nvSpPr>
        <p:spPr>
          <a:xfrm>
            <a:off x="2589660" y="2179921"/>
            <a:ext cx="1068780" cy="276999"/>
          </a:xfrm>
          <a:prstGeom prst="rect">
            <a:avLst/>
          </a:prstGeom>
          <a:noFill/>
        </p:spPr>
        <p:txBody>
          <a:bodyPr wrap="square" rtlCol="0">
            <a:spAutoFit/>
          </a:bodyPr>
          <a:lstStyle/>
          <a:p>
            <a:pPr algn="ctr"/>
            <a:r>
              <a:rPr lang="en-US" sz="1200" dirty="0">
                <a:solidFill>
                  <a:schemeClr val="bg1"/>
                </a:solidFill>
              </a:rPr>
              <a:t>Bombay 1533</a:t>
            </a:r>
          </a:p>
        </p:txBody>
      </p:sp>
      <p:pic>
        <p:nvPicPr>
          <p:cNvPr id="67" name="Picture 66">
            <a:extLst>
              <a:ext uri="{FF2B5EF4-FFF2-40B4-BE49-F238E27FC236}">
                <a16:creationId xmlns="" xmlns:a16="http://schemas.microsoft.com/office/drawing/2014/main" id="{9AA0D2FE-2A19-FC7E-5C6D-E67AFCAEBAD1}"/>
              </a:ext>
            </a:extLst>
          </p:cNvPr>
          <p:cNvPicPr>
            <a:picLocks noChangeAspect="1"/>
          </p:cNvPicPr>
          <p:nvPr/>
        </p:nvPicPr>
        <p:blipFill>
          <a:blip r:embed="rId3"/>
          <a:stretch>
            <a:fillRect/>
          </a:stretch>
        </p:blipFill>
        <p:spPr>
          <a:xfrm>
            <a:off x="2524390" y="2226980"/>
            <a:ext cx="152400" cy="182880"/>
          </a:xfrm>
          <a:prstGeom prst="rect">
            <a:avLst/>
          </a:prstGeom>
        </p:spPr>
      </p:pic>
      <p:sp>
        <p:nvSpPr>
          <p:cNvPr id="68" name="Oval 67">
            <a:extLst>
              <a:ext uri="{FF2B5EF4-FFF2-40B4-BE49-F238E27FC236}">
                <a16:creationId xmlns="" xmlns:a16="http://schemas.microsoft.com/office/drawing/2014/main" id="{5064B494-B2A1-5152-F8BA-617D76F87D6D}"/>
              </a:ext>
            </a:extLst>
          </p:cNvPr>
          <p:cNvSpPr>
            <a:spLocks noChangeAspect="1"/>
          </p:cNvSpPr>
          <p:nvPr/>
        </p:nvSpPr>
        <p:spPr bwMode="auto">
          <a:xfrm>
            <a:off x="3573897" y="210959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9" name="TextBox 68">
            <a:extLst>
              <a:ext uri="{FF2B5EF4-FFF2-40B4-BE49-F238E27FC236}">
                <a16:creationId xmlns="" xmlns:a16="http://schemas.microsoft.com/office/drawing/2014/main" id="{0D38CADC-6D8C-89CB-FC78-39107EC17517}"/>
              </a:ext>
            </a:extLst>
          </p:cNvPr>
          <p:cNvSpPr txBox="1"/>
          <p:nvPr/>
        </p:nvSpPr>
        <p:spPr>
          <a:xfrm>
            <a:off x="2566784" y="2016817"/>
            <a:ext cx="1068780" cy="276999"/>
          </a:xfrm>
          <a:prstGeom prst="rect">
            <a:avLst/>
          </a:prstGeom>
          <a:noFill/>
        </p:spPr>
        <p:txBody>
          <a:bodyPr wrap="square" rtlCol="0">
            <a:spAutoFit/>
          </a:bodyPr>
          <a:lstStyle/>
          <a:p>
            <a:pPr algn="ctr"/>
            <a:r>
              <a:rPr lang="en-US" sz="1200" dirty="0">
                <a:solidFill>
                  <a:schemeClr val="bg1"/>
                </a:solidFill>
              </a:rPr>
              <a:t>Bassein 1533</a:t>
            </a:r>
          </a:p>
        </p:txBody>
      </p:sp>
      <p:pic>
        <p:nvPicPr>
          <p:cNvPr id="70" name="Picture 69">
            <a:extLst>
              <a:ext uri="{FF2B5EF4-FFF2-40B4-BE49-F238E27FC236}">
                <a16:creationId xmlns="" xmlns:a16="http://schemas.microsoft.com/office/drawing/2014/main" id="{490B0836-3E1E-0B1B-D4AF-EB49F6B444D3}"/>
              </a:ext>
            </a:extLst>
          </p:cNvPr>
          <p:cNvPicPr>
            <a:picLocks noChangeAspect="1"/>
          </p:cNvPicPr>
          <p:nvPr/>
        </p:nvPicPr>
        <p:blipFill>
          <a:blip r:embed="rId3"/>
          <a:stretch>
            <a:fillRect/>
          </a:stretch>
        </p:blipFill>
        <p:spPr>
          <a:xfrm>
            <a:off x="2501514" y="2063876"/>
            <a:ext cx="152400" cy="182880"/>
          </a:xfrm>
          <a:prstGeom prst="rect">
            <a:avLst/>
          </a:prstGeom>
        </p:spPr>
      </p:pic>
      <p:sp>
        <p:nvSpPr>
          <p:cNvPr id="71" name="Oval 70">
            <a:extLst>
              <a:ext uri="{FF2B5EF4-FFF2-40B4-BE49-F238E27FC236}">
                <a16:creationId xmlns="" xmlns:a16="http://schemas.microsoft.com/office/drawing/2014/main" id="{25974878-B18C-6A67-3233-36457371CD9E}"/>
              </a:ext>
            </a:extLst>
          </p:cNvPr>
          <p:cNvSpPr>
            <a:spLocks noChangeAspect="1"/>
          </p:cNvSpPr>
          <p:nvPr/>
        </p:nvSpPr>
        <p:spPr bwMode="auto">
          <a:xfrm>
            <a:off x="3026409" y="176946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2" name="TextBox 71">
            <a:extLst>
              <a:ext uri="{FF2B5EF4-FFF2-40B4-BE49-F238E27FC236}">
                <a16:creationId xmlns="" xmlns:a16="http://schemas.microsoft.com/office/drawing/2014/main" id="{C385A019-2D97-FB1D-FB4F-7B0BD802E3BD}"/>
              </a:ext>
            </a:extLst>
          </p:cNvPr>
          <p:cNvSpPr txBox="1"/>
          <p:nvPr/>
        </p:nvSpPr>
        <p:spPr>
          <a:xfrm>
            <a:off x="2311059" y="1692166"/>
            <a:ext cx="784262" cy="276999"/>
          </a:xfrm>
          <a:prstGeom prst="rect">
            <a:avLst/>
          </a:prstGeom>
          <a:noFill/>
        </p:spPr>
        <p:txBody>
          <a:bodyPr wrap="square" rtlCol="0">
            <a:spAutoFit/>
          </a:bodyPr>
          <a:lstStyle/>
          <a:p>
            <a:pPr algn="ctr"/>
            <a:r>
              <a:rPr lang="en-US" sz="1200" dirty="0">
                <a:solidFill>
                  <a:schemeClr val="bg1"/>
                </a:solidFill>
              </a:rPr>
              <a:t>Diu 1535</a:t>
            </a:r>
          </a:p>
        </p:txBody>
      </p:sp>
      <p:pic>
        <p:nvPicPr>
          <p:cNvPr id="73" name="Picture 72">
            <a:extLst>
              <a:ext uri="{FF2B5EF4-FFF2-40B4-BE49-F238E27FC236}">
                <a16:creationId xmlns="" xmlns:a16="http://schemas.microsoft.com/office/drawing/2014/main" id="{DD798E83-A9A8-43AC-F217-197B93D44B83}"/>
              </a:ext>
            </a:extLst>
          </p:cNvPr>
          <p:cNvPicPr>
            <a:picLocks noChangeAspect="1"/>
          </p:cNvPicPr>
          <p:nvPr/>
        </p:nvPicPr>
        <p:blipFill>
          <a:blip r:embed="rId3"/>
          <a:stretch>
            <a:fillRect/>
          </a:stretch>
        </p:blipFill>
        <p:spPr>
          <a:xfrm>
            <a:off x="2234859" y="1723748"/>
            <a:ext cx="152400" cy="182880"/>
          </a:xfrm>
          <a:prstGeom prst="rect">
            <a:avLst/>
          </a:prstGeom>
        </p:spPr>
      </p:pic>
      <p:sp>
        <p:nvSpPr>
          <p:cNvPr id="74" name="Oval 73">
            <a:extLst>
              <a:ext uri="{FF2B5EF4-FFF2-40B4-BE49-F238E27FC236}">
                <a16:creationId xmlns="" xmlns:a16="http://schemas.microsoft.com/office/drawing/2014/main" id="{1D1DD45D-E53A-6A85-F1A0-BAFAE5722741}"/>
              </a:ext>
            </a:extLst>
          </p:cNvPr>
          <p:cNvSpPr>
            <a:spLocks noChangeAspect="1"/>
          </p:cNvSpPr>
          <p:nvPr/>
        </p:nvSpPr>
        <p:spPr bwMode="auto">
          <a:xfrm>
            <a:off x="3644207" y="1853120"/>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5" name="Picture 74">
            <a:extLst>
              <a:ext uri="{FF2B5EF4-FFF2-40B4-BE49-F238E27FC236}">
                <a16:creationId xmlns="" xmlns:a16="http://schemas.microsoft.com/office/drawing/2014/main" id="{BC9EEA2D-0437-01EA-8193-C15D984C2EF7}"/>
              </a:ext>
            </a:extLst>
          </p:cNvPr>
          <p:cNvPicPr>
            <a:picLocks noChangeAspect="1"/>
          </p:cNvPicPr>
          <p:nvPr/>
        </p:nvPicPr>
        <p:blipFill>
          <a:blip r:embed="rId3"/>
          <a:stretch>
            <a:fillRect/>
          </a:stretch>
        </p:blipFill>
        <p:spPr>
          <a:xfrm>
            <a:off x="3490093" y="1816717"/>
            <a:ext cx="152400" cy="182880"/>
          </a:xfrm>
          <a:prstGeom prst="rect">
            <a:avLst/>
          </a:prstGeom>
        </p:spPr>
      </p:pic>
      <p:sp>
        <p:nvSpPr>
          <p:cNvPr id="76" name="TextBox 75">
            <a:extLst>
              <a:ext uri="{FF2B5EF4-FFF2-40B4-BE49-F238E27FC236}">
                <a16:creationId xmlns="" xmlns:a16="http://schemas.microsoft.com/office/drawing/2014/main" id="{744062EC-9288-D06B-EC5D-DB5B9A24FC09}"/>
              </a:ext>
            </a:extLst>
          </p:cNvPr>
          <p:cNvSpPr txBox="1"/>
          <p:nvPr/>
        </p:nvSpPr>
        <p:spPr>
          <a:xfrm>
            <a:off x="3658440" y="1802104"/>
            <a:ext cx="997527" cy="276999"/>
          </a:xfrm>
          <a:prstGeom prst="rect">
            <a:avLst/>
          </a:prstGeom>
          <a:noFill/>
        </p:spPr>
        <p:txBody>
          <a:bodyPr wrap="square" rtlCol="0">
            <a:spAutoFit/>
          </a:bodyPr>
          <a:lstStyle/>
          <a:p>
            <a:pPr algn="ctr"/>
            <a:r>
              <a:rPr lang="en-US" sz="1200" dirty="0">
                <a:solidFill>
                  <a:schemeClr val="bg1"/>
                </a:solidFill>
              </a:rPr>
              <a:t>Daman 1558</a:t>
            </a:r>
          </a:p>
        </p:txBody>
      </p:sp>
      <p:sp>
        <p:nvSpPr>
          <p:cNvPr id="77" name="Oval 76">
            <a:extLst>
              <a:ext uri="{FF2B5EF4-FFF2-40B4-BE49-F238E27FC236}">
                <a16:creationId xmlns="" xmlns:a16="http://schemas.microsoft.com/office/drawing/2014/main" id="{B732B2A2-B990-E47F-1944-95DE9C32E76A}"/>
              </a:ext>
            </a:extLst>
          </p:cNvPr>
          <p:cNvSpPr>
            <a:spLocks noChangeAspect="1"/>
          </p:cNvSpPr>
          <p:nvPr/>
        </p:nvSpPr>
        <p:spPr bwMode="auto">
          <a:xfrm>
            <a:off x="5629480" y="5837870"/>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8" name="TextBox 77">
            <a:extLst>
              <a:ext uri="{FF2B5EF4-FFF2-40B4-BE49-F238E27FC236}">
                <a16:creationId xmlns="" xmlns:a16="http://schemas.microsoft.com/office/drawing/2014/main" id="{A30FFC71-6C96-17A2-3412-FC0A9D062E5B}"/>
              </a:ext>
            </a:extLst>
          </p:cNvPr>
          <p:cNvSpPr txBox="1"/>
          <p:nvPr/>
        </p:nvSpPr>
        <p:spPr>
          <a:xfrm>
            <a:off x="4613127" y="5765832"/>
            <a:ext cx="1097148" cy="276999"/>
          </a:xfrm>
          <a:prstGeom prst="rect">
            <a:avLst/>
          </a:prstGeom>
          <a:noFill/>
        </p:spPr>
        <p:txBody>
          <a:bodyPr wrap="square" rtlCol="0">
            <a:spAutoFit/>
          </a:bodyPr>
          <a:lstStyle/>
          <a:p>
            <a:pPr algn="ctr"/>
            <a:r>
              <a:rPr lang="en-US" sz="1200" dirty="0">
                <a:solidFill>
                  <a:schemeClr val="bg1"/>
                </a:solidFill>
              </a:rPr>
              <a:t>Colombo 1505</a:t>
            </a:r>
          </a:p>
        </p:txBody>
      </p:sp>
      <p:pic>
        <p:nvPicPr>
          <p:cNvPr id="79" name="Picture 78">
            <a:extLst>
              <a:ext uri="{FF2B5EF4-FFF2-40B4-BE49-F238E27FC236}">
                <a16:creationId xmlns="" xmlns:a16="http://schemas.microsoft.com/office/drawing/2014/main" id="{AC2735B7-A22E-57F6-1C5E-E4146FCC04C4}"/>
              </a:ext>
            </a:extLst>
          </p:cNvPr>
          <p:cNvPicPr>
            <a:picLocks noChangeAspect="1"/>
          </p:cNvPicPr>
          <p:nvPr/>
        </p:nvPicPr>
        <p:blipFill>
          <a:blip r:embed="rId3"/>
          <a:stretch>
            <a:fillRect/>
          </a:stretch>
        </p:blipFill>
        <p:spPr>
          <a:xfrm>
            <a:off x="4541521" y="5792150"/>
            <a:ext cx="152400" cy="182880"/>
          </a:xfrm>
          <a:prstGeom prst="rect">
            <a:avLst/>
          </a:prstGeom>
        </p:spPr>
      </p:pic>
      <p:sp>
        <p:nvSpPr>
          <p:cNvPr id="81" name="Oval 80">
            <a:extLst>
              <a:ext uri="{FF2B5EF4-FFF2-40B4-BE49-F238E27FC236}">
                <a16:creationId xmlns="" xmlns:a16="http://schemas.microsoft.com/office/drawing/2014/main" id="{FC012B0C-1649-C1DE-A67C-0CD979042408}"/>
              </a:ext>
            </a:extLst>
          </p:cNvPr>
          <p:cNvSpPr>
            <a:spLocks noChangeAspect="1"/>
          </p:cNvSpPr>
          <p:nvPr/>
        </p:nvSpPr>
        <p:spPr bwMode="auto">
          <a:xfrm>
            <a:off x="5706687" y="6093847"/>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2" name="Picture 81">
            <a:extLst>
              <a:ext uri="{FF2B5EF4-FFF2-40B4-BE49-F238E27FC236}">
                <a16:creationId xmlns="" xmlns:a16="http://schemas.microsoft.com/office/drawing/2014/main" id="{454B3C01-8035-A0DF-A115-81EA4BFA845E}"/>
              </a:ext>
            </a:extLst>
          </p:cNvPr>
          <p:cNvPicPr>
            <a:picLocks noChangeAspect="1"/>
          </p:cNvPicPr>
          <p:nvPr/>
        </p:nvPicPr>
        <p:blipFill>
          <a:blip r:embed="rId3"/>
          <a:stretch>
            <a:fillRect/>
          </a:stretch>
        </p:blipFill>
        <p:spPr>
          <a:xfrm>
            <a:off x="5552573" y="6057444"/>
            <a:ext cx="152400" cy="182880"/>
          </a:xfrm>
          <a:prstGeom prst="rect">
            <a:avLst/>
          </a:prstGeom>
        </p:spPr>
      </p:pic>
      <p:sp>
        <p:nvSpPr>
          <p:cNvPr id="83" name="TextBox 82">
            <a:extLst>
              <a:ext uri="{FF2B5EF4-FFF2-40B4-BE49-F238E27FC236}">
                <a16:creationId xmlns="" xmlns:a16="http://schemas.microsoft.com/office/drawing/2014/main" id="{2C356356-B5C9-762C-BF3F-E3747FA4AC1F}"/>
              </a:ext>
            </a:extLst>
          </p:cNvPr>
          <p:cNvSpPr txBox="1"/>
          <p:nvPr/>
        </p:nvSpPr>
        <p:spPr>
          <a:xfrm>
            <a:off x="5720920" y="6042831"/>
            <a:ext cx="997527" cy="276999"/>
          </a:xfrm>
          <a:prstGeom prst="rect">
            <a:avLst/>
          </a:prstGeom>
          <a:noFill/>
        </p:spPr>
        <p:txBody>
          <a:bodyPr wrap="square" rtlCol="0">
            <a:spAutoFit/>
          </a:bodyPr>
          <a:lstStyle/>
          <a:p>
            <a:pPr algn="ctr"/>
            <a:r>
              <a:rPr lang="en-US" sz="1200" dirty="0">
                <a:solidFill>
                  <a:schemeClr val="bg1"/>
                </a:solidFill>
              </a:rPr>
              <a:t>Calle  1507</a:t>
            </a:r>
          </a:p>
        </p:txBody>
      </p:sp>
      <p:sp>
        <p:nvSpPr>
          <p:cNvPr id="84" name="Oval 83">
            <a:extLst>
              <a:ext uri="{FF2B5EF4-FFF2-40B4-BE49-F238E27FC236}">
                <a16:creationId xmlns="" xmlns:a16="http://schemas.microsoft.com/office/drawing/2014/main" id="{C1902D17-73F1-AB5F-9A01-B6E328685D3C}"/>
              </a:ext>
            </a:extLst>
          </p:cNvPr>
          <p:cNvSpPr>
            <a:spLocks noChangeAspect="1"/>
          </p:cNvSpPr>
          <p:nvPr/>
        </p:nvSpPr>
        <p:spPr bwMode="auto">
          <a:xfrm>
            <a:off x="6143482" y="5980326"/>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5" name="Picture 84">
            <a:extLst>
              <a:ext uri="{FF2B5EF4-FFF2-40B4-BE49-F238E27FC236}">
                <a16:creationId xmlns="" xmlns:a16="http://schemas.microsoft.com/office/drawing/2014/main" id="{F6230D02-46D9-AC31-2685-25BDC4C9D816}"/>
              </a:ext>
            </a:extLst>
          </p:cNvPr>
          <p:cNvPicPr>
            <a:picLocks noChangeAspect="1"/>
          </p:cNvPicPr>
          <p:nvPr/>
        </p:nvPicPr>
        <p:blipFill>
          <a:blip r:embed="rId3"/>
          <a:stretch>
            <a:fillRect/>
          </a:stretch>
        </p:blipFill>
        <p:spPr>
          <a:xfrm>
            <a:off x="5989368" y="5943923"/>
            <a:ext cx="152400" cy="182880"/>
          </a:xfrm>
          <a:prstGeom prst="rect">
            <a:avLst/>
          </a:prstGeom>
        </p:spPr>
      </p:pic>
      <p:sp>
        <p:nvSpPr>
          <p:cNvPr id="86" name="TextBox 85">
            <a:extLst>
              <a:ext uri="{FF2B5EF4-FFF2-40B4-BE49-F238E27FC236}">
                <a16:creationId xmlns="" xmlns:a16="http://schemas.microsoft.com/office/drawing/2014/main" id="{01661FB8-3963-8FF6-8E18-78718D2DB2DD}"/>
              </a:ext>
            </a:extLst>
          </p:cNvPr>
          <p:cNvSpPr txBox="1"/>
          <p:nvPr/>
        </p:nvSpPr>
        <p:spPr>
          <a:xfrm>
            <a:off x="6157715" y="5929310"/>
            <a:ext cx="997527" cy="276999"/>
          </a:xfrm>
          <a:prstGeom prst="rect">
            <a:avLst/>
          </a:prstGeom>
          <a:noFill/>
        </p:spPr>
        <p:txBody>
          <a:bodyPr wrap="square" rtlCol="0">
            <a:spAutoFit/>
          </a:bodyPr>
          <a:lstStyle/>
          <a:p>
            <a:pPr algn="ctr"/>
            <a:r>
              <a:rPr lang="en-US" sz="1200" dirty="0">
                <a:solidFill>
                  <a:schemeClr val="bg1"/>
                </a:solidFill>
              </a:rPr>
              <a:t>Matara 1507</a:t>
            </a:r>
          </a:p>
        </p:txBody>
      </p:sp>
      <p:sp>
        <p:nvSpPr>
          <p:cNvPr id="87" name="Oval 86">
            <a:extLst>
              <a:ext uri="{FF2B5EF4-FFF2-40B4-BE49-F238E27FC236}">
                <a16:creationId xmlns="" xmlns:a16="http://schemas.microsoft.com/office/drawing/2014/main" id="{CEE02345-4CED-9472-1058-4B116168C8E5}"/>
              </a:ext>
            </a:extLst>
          </p:cNvPr>
          <p:cNvSpPr>
            <a:spLocks noChangeAspect="1"/>
          </p:cNvSpPr>
          <p:nvPr/>
        </p:nvSpPr>
        <p:spPr bwMode="auto">
          <a:xfrm>
            <a:off x="5975135" y="5370928"/>
            <a:ext cx="91440" cy="91440"/>
          </a:xfrm>
          <a:prstGeom prst="ellipse">
            <a:avLst/>
          </a:prstGeom>
          <a:solidFill>
            <a:schemeClr val="bg2"/>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88" name="Picture 87">
            <a:extLst>
              <a:ext uri="{FF2B5EF4-FFF2-40B4-BE49-F238E27FC236}">
                <a16:creationId xmlns="" xmlns:a16="http://schemas.microsoft.com/office/drawing/2014/main" id="{0B869BF4-D9D1-0AFD-3C69-000F7297DDCE}"/>
              </a:ext>
            </a:extLst>
          </p:cNvPr>
          <p:cNvPicPr>
            <a:picLocks noChangeAspect="1"/>
          </p:cNvPicPr>
          <p:nvPr/>
        </p:nvPicPr>
        <p:blipFill>
          <a:blip r:embed="rId3"/>
          <a:stretch>
            <a:fillRect/>
          </a:stretch>
        </p:blipFill>
        <p:spPr>
          <a:xfrm>
            <a:off x="5821021" y="5334525"/>
            <a:ext cx="152400" cy="182880"/>
          </a:xfrm>
          <a:prstGeom prst="rect">
            <a:avLst/>
          </a:prstGeom>
        </p:spPr>
      </p:pic>
      <p:sp>
        <p:nvSpPr>
          <p:cNvPr id="89" name="TextBox 88">
            <a:extLst>
              <a:ext uri="{FF2B5EF4-FFF2-40B4-BE49-F238E27FC236}">
                <a16:creationId xmlns="" xmlns:a16="http://schemas.microsoft.com/office/drawing/2014/main" id="{4348C1A0-EC0C-24CC-1884-4DD1225DC9FD}"/>
              </a:ext>
            </a:extLst>
          </p:cNvPr>
          <p:cNvSpPr txBox="1"/>
          <p:nvPr/>
        </p:nvSpPr>
        <p:spPr>
          <a:xfrm>
            <a:off x="6020855" y="5202892"/>
            <a:ext cx="1321290" cy="276999"/>
          </a:xfrm>
          <a:prstGeom prst="rect">
            <a:avLst/>
          </a:prstGeom>
          <a:noFill/>
        </p:spPr>
        <p:txBody>
          <a:bodyPr wrap="square" rtlCol="0">
            <a:spAutoFit/>
          </a:bodyPr>
          <a:lstStyle/>
          <a:p>
            <a:pPr algn="ctr"/>
            <a:r>
              <a:rPr lang="en-US" sz="1200" dirty="0">
                <a:solidFill>
                  <a:schemeClr val="bg1"/>
                </a:solidFill>
              </a:rPr>
              <a:t>Trincomalee 1522</a:t>
            </a:r>
          </a:p>
        </p:txBody>
      </p:sp>
      <p:sp>
        <p:nvSpPr>
          <p:cNvPr id="90" name="Oval 89">
            <a:extLst>
              <a:ext uri="{FF2B5EF4-FFF2-40B4-BE49-F238E27FC236}">
                <a16:creationId xmlns="" xmlns:a16="http://schemas.microsoft.com/office/drawing/2014/main" id="{2F7ABF04-E1C1-50E8-C7AF-155B7BF48BF6}"/>
              </a:ext>
            </a:extLst>
          </p:cNvPr>
          <p:cNvSpPr>
            <a:spLocks noChangeAspect="1"/>
          </p:cNvSpPr>
          <p:nvPr/>
        </p:nvSpPr>
        <p:spPr bwMode="auto">
          <a:xfrm>
            <a:off x="5583053" y="485091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1" name="TextBox 90">
            <a:extLst>
              <a:ext uri="{FF2B5EF4-FFF2-40B4-BE49-F238E27FC236}">
                <a16:creationId xmlns="" xmlns:a16="http://schemas.microsoft.com/office/drawing/2014/main" id="{9407CA0D-072F-5F7A-F12C-7942104922BD}"/>
              </a:ext>
            </a:extLst>
          </p:cNvPr>
          <p:cNvSpPr txBox="1"/>
          <p:nvPr/>
        </p:nvSpPr>
        <p:spPr>
          <a:xfrm>
            <a:off x="5583053" y="4758139"/>
            <a:ext cx="1410524" cy="276999"/>
          </a:xfrm>
          <a:prstGeom prst="rect">
            <a:avLst/>
          </a:prstGeom>
          <a:noFill/>
        </p:spPr>
        <p:txBody>
          <a:bodyPr wrap="square" rtlCol="0">
            <a:spAutoFit/>
          </a:bodyPr>
          <a:lstStyle/>
          <a:p>
            <a:pPr algn="ctr"/>
            <a:r>
              <a:rPr lang="en-US" sz="1200" dirty="0">
                <a:solidFill>
                  <a:schemeClr val="bg1"/>
                </a:solidFill>
              </a:rPr>
              <a:t>Nagapatnam 1507</a:t>
            </a:r>
          </a:p>
        </p:txBody>
      </p:sp>
      <p:pic>
        <p:nvPicPr>
          <p:cNvPr id="92" name="Picture 91">
            <a:extLst>
              <a:ext uri="{FF2B5EF4-FFF2-40B4-BE49-F238E27FC236}">
                <a16:creationId xmlns="" xmlns:a16="http://schemas.microsoft.com/office/drawing/2014/main" id="{95D3111D-ABED-3FB3-ECDA-A35AE0C2A29D}"/>
              </a:ext>
            </a:extLst>
          </p:cNvPr>
          <p:cNvPicPr>
            <a:picLocks noChangeAspect="1"/>
          </p:cNvPicPr>
          <p:nvPr/>
        </p:nvPicPr>
        <p:blipFill>
          <a:blip r:embed="rId3"/>
          <a:stretch>
            <a:fillRect/>
          </a:stretch>
        </p:blipFill>
        <p:spPr>
          <a:xfrm>
            <a:off x="5400173" y="4806537"/>
            <a:ext cx="152400" cy="182880"/>
          </a:xfrm>
          <a:prstGeom prst="rect">
            <a:avLst/>
          </a:prstGeom>
        </p:spPr>
      </p:pic>
      <p:sp>
        <p:nvSpPr>
          <p:cNvPr id="93" name="Oval 92">
            <a:extLst>
              <a:ext uri="{FF2B5EF4-FFF2-40B4-BE49-F238E27FC236}">
                <a16:creationId xmlns="" xmlns:a16="http://schemas.microsoft.com/office/drawing/2014/main" id="{22F0D6B5-1B81-1073-9829-A8363F272747}"/>
              </a:ext>
            </a:extLst>
          </p:cNvPr>
          <p:cNvSpPr>
            <a:spLocks noChangeAspect="1"/>
          </p:cNvSpPr>
          <p:nvPr/>
        </p:nvSpPr>
        <p:spPr bwMode="auto">
          <a:xfrm>
            <a:off x="5720920" y="4158285"/>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4" name="TextBox 93">
            <a:extLst>
              <a:ext uri="{FF2B5EF4-FFF2-40B4-BE49-F238E27FC236}">
                <a16:creationId xmlns="" xmlns:a16="http://schemas.microsoft.com/office/drawing/2014/main" id="{D468B14A-9E47-D527-B2F8-5EA66CBEAF8D}"/>
              </a:ext>
            </a:extLst>
          </p:cNvPr>
          <p:cNvSpPr txBox="1"/>
          <p:nvPr/>
        </p:nvSpPr>
        <p:spPr>
          <a:xfrm>
            <a:off x="5720920" y="4093734"/>
            <a:ext cx="1069540" cy="281783"/>
          </a:xfrm>
          <a:prstGeom prst="rect">
            <a:avLst/>
          </a:prstGeom>
          <a:noFill/>
        </p:spPr>
        <p:txBody>
          <a:bodyPr wrap="square" rtlCol="0">
            <a:spAutoFit/>
          </a:bodyPr>
          <a:lstStyle/>
          <a:p>
            <a:pPr algn="ctr"/>
            <a:r>
              <a:rPr lang="en-US" sz="1200" dirty="0">
                <a:solidFill>
                  <a:schemeClr val="bg1"/>
                </a:solidFill>
              </a:rPr>
              <a:t>Madras 1522</a:t>
            </a:r>
          </a:p>
        </p:txBody>
      </p:sp>
      <p:pic>
        <p:nvPicPr>
          <p:cNvPr id="95" name="Picture 94">
            <a:extLst>
              <a:ext uri="{FF2B5EF4-FFF2-40B4-BE49-F238E27FC236}">
                <a16:creationId xmlns="" xmlns:a16="http://schemas.microsoft.com/office/drawing/2014/main" id="{5F94BFE9-29DE-F2BC-64E8-A9C7A759A95B}"/>
              </a:ext>
            </a:extLst>
          </p:cNvPr>
          <p:cNvPicPr>
            <a:picLocks noChangeAspect="1"/>
          </p:cNvPicPr>
          <p:nvPr/>
        </p:nvPicPr>
        <p:blipFill>
          <a:blip r:embed="rId3"/>
          <a:stretch>
            <a:fillRect/>
          </a:stretch>
        </p:blipFill>
        <p:spPr>
          <a:xfrm>
            <a:off x="5538040" y="4113904"/>
            <a:ext cx="152400" cy="182880"/>
          </a:xfrm>
          <a:prstGeom prst="rect">
            <a:avLst/>
          </a:prstGeom>
        </p:spPr>
      </p:pic>
      <p:sp>
        <p:nvSpPr>
          <p:cNvPr id="96" name="Oval 95">
            <a:extLst>
              <a:ext uri="{FF2B5EF4-FFF2-40B4-BE49-F238E27FC236}">
                <a16:creationId xmlns="" xmlns:a16="http://schemas.microsoft.com/office/drawing/2014/main" id="{75C71D3E-3A45-03DE-E001-262AE17B10FB}"/>
              </a:ext>
            </a:extLst>
          </p:cNvPr>
          <p:cNvSpPr>
            <a:spLocks noChangeAspect="1"/>
          </p:cNvSpPr>
          <p:nvPr/>
        </p:nvSpPr>
        <p:spPr bwMode="auto">
          <a:xfrm>
            <a:off x="7951502" y="92994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7" name="TextBox 96">
            <a:extLst>
              <a:ext uri="{FF2B5EF4-FFF2-40B4-BE49-F238E27FC236}">
                <a16:creationId xmlns="" xmlns:a16="http://schemas.microsoft.com/office/drawing/2014/main" id="{846F507B-2817-F06C-F250-FF0B3FB64251}"/>
              </a:ext>
            </a:extLst>
          </p:cNvPr>
          <p:cNvSpPr txBox="1"/>
          <p:nvPr/>
        </p:nvSpPr>
        <p:spPr>
          <a:xfrm>
            <a:off x="7951502" y="859487"/>
            <a:ext cx="1069540" cy="281783"/>
          </a:xfrm>
          <a:prstGeom prst="rect">
            <a:avLst/>
          </a:prstGeom>
          <a:noFill/>
        </p:spPr>
        <p:txBody>
          <a:bodyPr wrap="square" rtlCol="0">
            <a:spAutoFit/>
          </a:bodyPr>
          <a:lstStyle/>
          <a:p>
            <a:pPr algn="ctr"/>
            <a:r>
              <a:rPr lang="en-US" sz="1200" dirty="0">
                <a:solidFill>
                  <a:schemeClr val="bg1"/>
                </a:solidFill>
              </a:rPr>
              <a:t>Hughli 1537</a:t>
            </a:r>
          </a:p>
        </p:txBody>
      </p:sp>
      <p:pic>
        <p:nvPicPr>
          <p:cNvPr id="98" name="Picture 97">
            <a:extLst>
              <a:ext uri="{FF2B5EF4-FFF2-40B4-BE49-F238E27FC236}">
                <a16:creationId xmlns="" xmlns:a16="http://schemas.microsoft.com/office/drawing/2014/main" id="{369CAB2E-91F1-EC76-A44F-959F0A855C7D}"/>
              </a:ext>
            </a:extLst>
          </p:cNvPr>
          <p:cNvPicPr>
            <a:picLocks noChangeAspect="1"/>
          </p:cNvPicPr>
          <p:nvPr/>
        </p:nvPicPr>
        <p:blipFill>
          <a:blip r:embed="rId3"/>
          <a:stretch>
            <a:fillRect/>
          </a:stretch>
        </p:blipFill>
        <p:spPr>
          <a:xfrm>
            <a:off x="7768622" y="885563"/>
            <a:ext cx="152400" cy="182880"/>
          </a:xfrm>
          <a:prstGeom prst="rect">
            <a:avLst/>
          </a:prstGeom>
        </p:spPr>
      </p:pic>
      <p:sp>
        <p:nvSpPr>
          <p:cNvPr id="99" name="Rectangle 98">
            <a:extLst>
              <a:ext uri="{FF2B5EF4-FFF2-40B4-BE49-F238E27FC236}">
                <a16:creationId xmlns="" xmlns:a16="http://schemas.microsoft.com/office/drawing/2014/main" id="{20F35AAD-A798-9CD1-9358-9CE387F4500C}"/>
              </a:ext>
            </a:extLst>
          </p:cNvPr>
          <p:cNvSpPr/>
          <p:nvPr/>
        </p:nvSpPr>
        <p:spPr bwMode="auto">
          <a:xfrm>
            <a:off x="8205547" y="4453247"/>
            <a:ext cx="2454561" cy="914400"/>
          </a:xfrm>
          <a:prstGeom prst="rect">
            <a:avLst/>
          </a:prstGeom>
          <a:noFill/>
          <a:ln w="28575">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0" name="Picture 99">
            <a:extLst>
              <a:ext uri="{FF2B5EF4-FFF2-40B4-BE49-F238E27FC236}">
                <a16:creationId xmlns="" xmlns:a16="http://schemas.microsoft.com/office/drawing/2014/main" id="{B60F5C89-739A-EA07-7224-0A070BC8D5EA}"/>
              </a:ext>
            </a:extLst>
          </p:cNvPr>
          <p:cNvPicPr>
            <a:picLocks noChangeAspect="1"/>
          </p:cNvPicPr>
          <p:nvPr/>
        </p:nvPicPr>
        <p:blipFill>
          <a:blip r:embed="rId3"/>
          <a:stretch>
            <a:fillRect/>
          </a:stretch>
        </p:blipFill>
        <p:spPr>
          <a:xfrm flipH="1">
            <a:off x="8357947" y="4501418"/>
            <a:ext cx="115228" cy="138273"/>
          </a:xfrm>
          <a:prstGeom prst="rect">
            <a:avLst/>
          </a:prstGeom>
        </p:spPr>
      </p:pic>
      <p:sp>
        <p:nvSpPr>
          <p:cNvPr id="101" name="TextBox 100">
            <a:extLst>
              <a:ext uri="{FF2B5EF4-FFF2-40B4-BE49-F238E27FC236}">
                <a16:creationId xmlns="" xmlns:a16="http://schemas.microsoft.com/office/drawing/2014/main" id="{F1027971-2F9A-B2A9-83C7-D054455C5FBE}"/>
              </a:ext>
            </a:extLst>
          </p:cNvPr>
          <p:cNvSpPr txBox="1"/>
          <p:nvPr/>
        </p:nvSpPr>
        <p:spPr>
          <a:xfrm>
            <a:off x="8449441" y="4432054"/>
            <a:ext cx="2099289" cy="276999"/>
          </a:xfrm>
          <a:prstGeom prst="rect">
            <a:avLst/>
          </a:prstGeom>
          <a:noFill/>
        </p:spPr>
        <p:txBody>
          <a:bodyPr wrap="square" rtlCol="0">
            <a:spAutoFit/>
          </a:bodyPr>
          <a:lstStyle/>
          <a:p>
            <a:r>
              <a:rPr lang="en-US" sz="1200" dirty="0" smtClean="0">
                <a:solidFill>
                  <a:schemeClr val="bg1"/>
                </a:solidFill>
              </a:rPr>
              <a:t>Portuguese </a:t>
            </a:r>
            <a:r>
              <a:rPr lang="en-US" sz="1200" dirty="0">
                <a:solidFill>
                  <a:schemeClr val="bg1"/>
                </a:solidFill>
              </a:rPr>
              <a:t>settlements</a:t>
            </a:r>
          </a:p>
        </p:txBody>
      </p:sp>
      <p:pic>
        <p:nvPicPr>
          <p:cNvPr id="106" name="Picture 105">
            <a:extLst>
              <a:ext uri="{FF2B5EF4-FFF2-40B4-BE49-F238E27FC236}">
                <a16:creationId xmlns="" xmlns:a16="http://schemas.microsoft.com/office/drawing/2014/main" id="{4C7AA34B-75CD-1201-5C6F-DD90B6E792B8}"/>
              </a:ext>
            </a:extLst>
          </p:cNvPr>
          <p:cNvPicPr>
            <a:picLocks noChangeAspect="1"/>
          </p:cNvPicPr>
          <p:nvPr/>
        </p:nvPicPr>
        <p:blipFill>
          <a:blip r:embed="rId4"/>
          <a:stretch>
            <a:fillRect/>
          </a:stretch>
        </p:blipFill>
        <p:spPr>
          <a:xfrm>
            <a:off x="4542407" y="6036377"/>
            <a:ext cx="138011" cy="91440"/>
          </a:xfrm>
          <a:prstGeom prst="rect">
            <a:avLst/>
          </a:prstGeom>
        </p:spPr>
      </p:pic>
      <p:sp>
        <p:nvSpPr>
          <p:cNvPr id="107" name="TextBox 106">
            <a:extLst>
              <a:ext uri="{FF2B5EF4-FFF2-40B4-BE49-F238E27FC236}">
                <a16:creationId xmlns="" xmlns:a16="http://schemas.microsoft.com/office/drawing/2014/main" id="{30E5056C-3D60-72D9-C5A4-DF1AE4BED1F1}"/>
              </a:ext>
            </a:extLst>
          </p:cNvPr>
          <p:cNvSpPr txBox="1"/>
          <p:nvPr/>
        </p:nvSpPr>
        <p:spPr>
          <a:xfrm>
            <a:off x="4618846" y="5933477"/>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08" name="Picture 107">
            <a:extLst>
              <a:ext uri="{FF2B5EF4-FFF2-40B4-BE49-F238E27FC236}">
                <a16:creationId xmlns="" xmlns:a16="http://schemas.microsoft.com/office/drawing/2014/main" id="{3AA868E0-10B2-4FA3-A214-9DA5D62609D3}"/>
              </a:ext>
            </a:extLst>
          </p:cNvPr>
          <p:cNvPicPr>
            <a:picLocks noChangeAspect="1"/>
          </p:cNvPicPr>
          <p:nvPr/>
        </p:nvPicPr>
        <p:blipFill>
          <a:blip r:embed="rId4"/>
          <a:stretch>
            <a:fillRect/>
          </a:stretch>
        </p:blipFill>
        <p:spPr>
          <a:xfrm>
            <a:off x="5571927" y="6294742"/>
            <a:ext cx="138011" cy="91440"/>
          </a:xfrm>
          <a:prstGeom prst="rect">
            <a:avLst/>
          </a:prstGeom>
        </p:spPr>
      </p:pic>
      <p:sp>
        <p:nvSpPr>
          <p:cNvPr id="109" name="TextBox 108">
            <a:extLst>
              <a:ext uri="{FF2B5EF4-FFF2-40B4-BE49-F238E27FC236}">
                <a16:creationId xmlns="" xmlns:a16="http://schemas.microsoft.com/office/drawing/2014/main" id="{6DD63745-30F6-B6AE-1B42-04A07D8F8AFD}"/>
              </a:ext>
            </a:extLst>
          </p:cNvPr>
          <p:cNvSpPr txBox="1"/>
          <p:nvPr/>
        </p:nvSpPr>
        <p:spPr>
          <a:xfrm>
            <a:off x="5648366" y="6191842"/>
            <a:ext cx="522515" cy="276999"/>
          </a:xfrm>
          <a:prstGeom prst="rect">
            <a:avLst/>
          </a:prstGeom>
          <a:noFill/>
        </p:spPr>
        <p:txBody>
          <a:bodyPr wrap="square" rtlCol="0">
            <a:spAutoFit/>
          </a:bodyPr>
          <a:lstStyle/>
          <a:p>
            <a:pPr algn="ctr"/>
            <a:r>
              <a:rPr lang="en-US" sz="1200" dirty="0">
                <a:solidFill>
                  <a:schemeClr val="bg1"/>
                </a:solidFill>
              </a:rPr>
              <a:t>1656</a:t>
            </a:r>
          </a:p>
        </p:txBody>
      </p:sp>
      <p:pic>
        <p:nvPicPr>
          <p:cNvPr id="110" name="Picture 109">
            <a:extLst>
              <a:ext uri="{FF2B5EF4-FFF2-40B4-BE49-F238E27FC236}">
                <a16:creationId xmlns="" xmlns:a16="http://schemas.microsoft.com/office/drawing/2014/main" id="{E8C0E0C4-D5E9-8861-3002-68FFF5DB8DE2}"/>
              </a:ext>
            </a:extLst>
          </p:cNvPr>
          <p:cNvPicPr>
            <a:picLocks noChangeAspect="1"/>
          </p:cNvPicPr>
          <p:nvPr/>
        </p:nvPicPr>
        <p:blipFill>
          <a:blip r:embed="rId4"/>
          <a:stretch>
            <a:fillRect/>
          </a:stretch>
        </p:blipFill>
        <p:spPr>
          <a:xfrm>
            <a:off x="5851357" y="5202892"/>
            <a:ext cx="138011" cy="91440"/>
          </a:xfrm>
          <a:prstGeom prst="rect">
            <a:avLst/>
          </a:prstGeom>
        </p:spPr>
      </p:pic>
      <p:sp>
        <p:nvSpPr>
          <p:cNvPr id="112" name="TextBox 111">
            <a:extLst>
              <a:ext uri="{FF2B5EF4-FFF2-40B4-BE49-F238E27FC236}">
                <a16:creationId xmlns="" xmlns:a16="http://schemas.microsoft.com/office/drawing/2014/main" id="{92A7E3C2-9419-0683-C272-004BF100EB58}"/>
              </a:ext>
            </a:extLst>
          </p:cNvPr>
          <p:cNvSpPr txBox="1"/>
          <p:nvPr/>
        </p:nvSpPr>
        <p:spPr>
          <a:xfrm>
            <a:off x="5947314" y="5104491"/>
            <a:ext cx="889509" cy="276999"/>
          </a:xfrm>
          <a:prstGeom prst="rect">
            <a:avLst/>
          </a:prstGeom>
          <a:noFill/>
        </p:spPr>
        <p:txBody>
          <a:bodyPr wrap="square" rtlCol="0">
            <a:spAutoFit/>
          </a:bodyPr>
          <a:lstStyle/>
          <a:p>
            <a:r>
              <a:rPr lang="en-US" sz="1200" dirty="0">
                <a:solidFill>
                  <a:schemeClr val="bg1"/>
                </a:solidFill>
              </a:rPr>
              <a:t>1637, 1674</a:t>
            </a:r>
          </a:p>
        </p:txBody>
      </p:sp>
      <p:pic>
        <p:nvPicPr>
          <p:cNvPr id="118" name="Picture 117">
            <a:extLst>
              <a:ext uri="{FF2B5EF4-FFF2-40B4-BE49-F238E27FC236}">
                <a16:creationId xmlns="" xmlns:a16="http://schemas.microsoft.com/office/drawing/2014/main" id="{F286B773-B694-474C-147E-F4AF55133A3D}"/>
              </a:ext>
            </a:extLst>
          </p:cNvPr>
          <p:cNvPicPr>
            <a:picLocks noChangeAspect="1"/>
          </p:cNvPicPr>
          <p:nvPr/>
        </p:nvPicPr>
        <p:blipFill>
          <a:blip r:embed="rId4"/>
          <a:stretch>
            <a:fillRect/>
          </a:stretch>
        </p:blipFill>
        <p:spPr>
          <a:xfrm>
            <a:off x="5414562" y="4667080"/>
            <a:ext cx="138011" cy="91440"/>
          </a:xfrm>
          <a:prstGeom prst="rect">
            <a:avLst/>
          </a:prstGeom>
        </p:spPr>
      </p:pic>
      <p:sp>
        <p:nvSpPr>
          <p:cNvPr id="119" name="TextBox 118">
            <a:extLst>
              <a:ext uri="{FF2B5EF4-FFF2-40B4-BE49-F238E27FC236}">
                <a16:creationId xmlns="" xmlns:a16="http://schemas.microsoft.com/office/drawing/2014/main" id="{C5F5ACC9-6741-D148-2FAA-04EFA5C8DB25}"/>
              </a:ext>
            </a:extLst>
          </p:cNvPr>
          <p:cNvSpPr txBox="1"/>
          <p:nvPr/>
        </p:nvSpPr>
        <p:spPr>
          <a:xfrm>
            <a:off x="5523193" y="4573250"/>
            <a:ext cx="542375" cy="276999"/>
          </a:xfrm>
          <a:prstGeom prst="rect">
            <a:avLst/>
          </a:prstGeom>
          <a:noFill/>
        </p:spPr>
        <p:txBody>
          <a:bodyPr wrap="square" rtlCol="0">
            <a:spAutoFit/>
          </a:bodyPr>
          <a:lstStyle/>
          <a:p>
            <a:r>
              <a:rPr lang="en-US" sz="1200" dirty="0">
                <a:solidFill>
                  <a:schemeClr val="bg1"/>
                </a:solidFill>
              </a:rPr>
              <a:t>1658</a:t>
            </a:r>
          </a:p>
        </p:txBody>
      </p:sp>
      <p:sp>
        <p:nvSpPr>
          <p:cNvPr id="120" name="Oval 119">
            <a:extLst>
              <a:ext uri="{FF2B5EF4-FFF2-40B4-BE49-F238E27FC236}">
                <a16:creationId xmlns="" xmlns:a16="http://schemas.microsoft.com/office/drawing/2014/main" id="{E5D7C03E-0931-0077-B44B-8284FF43FD3D}"/>
              </a:ext>
            </a:extLst>
          </p:cNvPr>
          <p:cNvSpPr>
            <a:spLocks noChangeAspect="1"/>
          </p:cNvSpPr>
          <p:nvPr/>
        </p:nvSpPr>
        <p:spPr bwMode="auto">
          <a:xfrm>
            <a:off x="5690440" y="3906769"/>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1" name="TextBox 120">
            <a:extLst>
              <a:ext uri="{FF2B5EF4-FFF2-40B4-BE49-F238E27FC236}">
                <a16:creationId xmlns="" xmlns:a16="http://schemas.microsoft.com/office/drawing/2014/main" id="{4D106271-B82C-300A-1049-50586963240E}"/>
              </a:ext>
            </a:extLst>
          </p:cNvPr>
          <p:cNvSpPr txBox="1"/>
          <p:nvPr/>
        </p:nvSpPr>
        <p:spPr>
          <a:xfrm>
            <a:off x="5690440" y="3842218"/>
            <a:ext cx="1069540" cy="281783"/>
          </a:xfrm>
          <a:prstGeom prst="rect">
            <a:avLst/>
          </a:prstGeom>
          <a:noFill/>
        </p:spPr>
        <p:txBody>
          <a:bodyPr wrap="square" rtlCol="0">
            <a:spAutoFit/>
          </a:bodyPr>
          <a:lstStyle/>
          <a:p>
            <a:pPr algn="ctr"/>
            <a:r>
              <a:rPr lang="en-US" sz="1200" dirty="0">
                <a:solidFill>
                  <a:schemeClr val="bg1"/>
                </a:solidFill>
              </a:rPr>
              <a:t>Pulicat 1600</a:t>
            </a:r>
          </a:p>
        </p:txBody>
      </p:sp>
      <p:pic>
        <p:nvPicPr>
          <p:cNvPr id="122" name="Picture 121">
            <a:extLst>
              <a:ext uri="{FF2B5EF4-FFF2-40B4-BE49-F238E27FC236}">
                <a16:creationId xmlns="" xmlns:a16="http://schemas.microsoft.com/office/drawing/2014/main" id="{05772BDB-E182-456C-EF46-5C13CF9B0238}"/>
              </a:ext>
            </a:extLst>
          </p:cNvPr>
          <p:cNvPicPr>
            <a:picLocks noChangeAspect="1"/>
          </p:cNvPicPr>
          <p:nvPr/>
        </p:nvPicPr>
        <p:blipFill>
          <a:blip r:embed="rId4"/>
          <a:stretch>
            <a:fillRect/>
          </a:stretch>
        </p:blipFill>
        <p:spPr>
          <a:xfrm>
            <a:off x="5478488" y="3890666"/>
            <a:ext cx="138011" cy="91440"/>
          </a:xfrm>
          <a:prstGeom prst="rect">
            <a:avLst/>
          </a:prstGeom>
        </p:spPr>
      </p:pic>
      <p:sp>
        <p:nvSpPr>
          <p:cNvPr id="129" name="Oval 128">
            <a:extLst>
              <a:ext uri="{FF2B5EF4-FFF2-40B4-BE49-F238E27FC236}">
                <a16:creationId xmlns="" xmlns:a16="http://schemas.microsoft.com/office/drawing/2014/main" id="{643E3F2C-60C8-227C-AE01-DB5BC5144206}"/>
              </a:ext>
            </a:extLst>
          </p:cNvPr>
          <p:cNvSpPr>
            <a:spLocks noChangeAspect="1"/>
          </p:cNvSpPr>
          <p:nvPr/>
        </p:nvSpPr>
        <p:spPr bwMode="auto">
          <a:xfrm>
            <a:off x="5926575" y="3168588"/>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0" name="TextBox 129">
            <a:extLst>
              <a:ext uri="{FF2B5EF4-FFF2-40B4-BE49-F238E27FC236}">
                <a16:creationId xmlns="" xmlns:a16="http://schemas.microsoft.com/office/drawing/2014/main" id="{F4AC75A0-A852-63EF-CEBB-26760CB96ADB}"/>
              </a:ext>
            </a:extLst>
          </p:cNvPr>
          <p:cNvSpPr txBox="1"/>
          <p:nvPr/>
        </p:nvSpPr>
        <p:spPr>
          <a:xfrm>
            <a:off x="5926575" y="3104037"/>
            <a:ext cx="1468832" cy="276999"/>
          </a:xfrm>
          <a:prstGeom prst="rect">
            <a:avLst/>
          </a:prstGeom>
          <a:noFill/>
        </p:spPr>
        <p:txBody>
          <a:bodyPr wrap="square" rtlCol="0">
            <a:spAutoFit/>
          </a:bodyPr>
          <a:lstStyle/>
          <a:p>
            <a:pPr algn="ctr"/>
            <a:r>
              <a:rPr lang="en-US" sz="1200" dirty="0">
                <a:solidFill>
                  <a:schemeClr val="bg1"/>
                </a:solidFill>
              </a:rPr>
              <a:t>Masulipatnam 1616</a:t>
            </a:r>
          </a:p>
        </p:txBody>
      </p:sp>
      <p:pic>
        <p:nvPicPr>
          <p:cNvPr id="131" name="Picture 130">
            <a:extLst>
              <a:ext uri="{FF2B5EF4-FFF2-40B4-BE49-F238E27FC236}">
                <a16:creationId xmlns="" xmlns:a16="http://schemas.microsoft.com/office/drawing/2014/main" id="{03ECA8B6-5221-6978-8EC5-8C69D6FA3235}"/>
              </a:ext>
            </a:extLst>
          </p:cNvPr>
          <p:cNvPicPr>
            <a:picLocks noChangeAspect="1"/>
          </p:cNvPicPr>
          <p:nvPr/>
        </p:nvPicPr>
        <p:blipFill>
          <a:blip r:embed="rId4"/>
          <a:stretch>
            <a:fillRect/>
          </a:stretch>
        </p:blipFill>
        <p:spPr>
          <a:xfrm>
            <a:off x="5714623" y="3152485"/>
            <a:ext cx="138011" cy="91440"/>
          </a:xfrm>
          <a:prstGeom prst="rect">
            <a:avLst/>
          </a:prstGeom>
        </p:spPr>
      </p:pic>
      <p:sp>
        <p:nvSpPr>
          <p:cNvPr id="132" name="Oval 131">
            <a:extLst>
              <a:ext uri="{FF2B5EF4-FFF2-40B4-BE49-F238E27FC236}">
                <a16:creationId xmlns="" xmlns:a16="http://schemas.microsoft.com/office/drawing/2014/main" id="{E0C1322C-93AE-AA6F-B81F-A34E4ABB5696}"/>
              </a:ext>
            </a:extLst>
          </p:cNvPr>
          <p:cNvSpPr>
            <a:spLocks noChangeAspect="1"/>
          </p:cNvSpPr>
          <p:nvPr/>
        </p:nvSpPr>
        <p:spPr bwMode="auto">
          <a:xfrm>
            <a:off x="8682223" y="1152114"/>
            <a:ext cx="91440" cy="91440"/>
          </a:xfrm>
          <a:prstGeom prst="ellipse">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3" name="TextBox 132">
            <a:extLst>
              <a:ext uri="{FF2B5EF4-FFF2-40B4-BE49-F238E27FC236}">
                <a16:creationId xmlns="" xmlns:a16="http://schemas.microsoft.com/office/drawing/2014/main" id="{B1B3C1F3-45B4-8DF0-8F7E-47ABA1DC38DD}"/>
              </a:ext>
            </a:extLst>
          </p:cNvPr>
          <p:cNvSpPr txBox="1"/>
          <p:nvPr/>
        </p:nvSpPr>
        <p:spPr>
          <a:xfrm>
            <a:off x="8682222" y="1087563"/>
            <a:ext cx="1608885" cy="276999"/>
          </a:xfrm>
          <a:prstGeom prst="rect">
            <a:avLst/>
          </a:prstGeom>
          <a:noFill/>
        </p:spPr>
        <p:txBody>
          <a:bodyPr wrap="square" rtlCol="0">
            <a:spAutoFit/>
          </a:bodyPr>
          <a:lstStyle/>
          <a:p>
            <a:pPr algn="ctr"/>
            <a:r>
              <a:rPr lang="en-US" sz="1200" dirty="0">
                <a:solidFill>
                  <a:schemeClr val="bg1"/>
                </a:solidFill>
              </a:rPr>
              <a:t>Chinsurah 1635, 1653</a:t>
            </a:r>
          </a:p>
        </p:txBody>
      </p:sp>
      <p:pic>
        <p:nvPicPr>
          <p:cNvPr id="134" name="Picture 133">
            <a:extLst>
              <a:ext uri="{FF2B5EF4-FFF2-40B4-BE49-F238E27FC236}">
                <a16:creationId xmlns="" xmlns:a16="http://schemas.microsoft.com/office/drawing/2014/main" id="{414B7AE6-D8B4-DA11-954D-E6D71D0D0C8F}"/>
              </a:ext>
            </a:extLst>
          </p:cNvPr>
          <p:cNvPicPr>
            <a:picLocks noChangeAspect="1"/>
          </p:cNvPicPr>
          <p:nvPr/>
        </p:nvPicPr>
        <p:blipFill>
          <a:blip r:embed="rId4"/>
          <a:stretch>
            <a:fillRect/>
          </a:stretch>
        </p:blipFill>
        <p:spPr>
          <a:xfrm>
            <a:off x="8470271" y="1136011"/>
            <a:ext cx="138011" cy="91440"/>
          </a:xfrm>
          <a:prstGeom prst="rect">
            <a:avLst/>
          </a:prstGeom>
        </p:spPr>
      </p:pic>
      <p:sp>
        <p:nvSpPr>
          <p:cNvPr id="137" name="Title 1">
            <a:extLst>
              <a:ext uri="{FF2B5EF4-FFF2-40B4-BE49-F238E27FC236}">
                <a16:creationId xmlns="" xmlns:a16="http://schemas.microsoft.com/office/drawing/2014/main" id="{4A3EFE9B-F221-694E-EE2A-9BB30845241F}"/>
              </a:ext>
            </a:extLst>
          </p:cNvPr>
          <p:cNvSpPr txBox="1">
            <a:spLocks/>
          </p:cNvSpPr>
          <p:nvPr/>
        </p:nvSpPr>
        <p:spPr>
          <a:xfrm>
            <a:off x="508000" y="230189"/>
            <a:ext cx="11176000"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3600" dirty="0"/>
              <a:t>French Settlements In India And Sri Lanka </a:t>
            </a:r>
            <a:r>
              <a:rPr lang="en-US" sz="3600" dirty="0" smtClean="0"/>
              <a:t>1674-1739</a:t>
            </a:r>
            <a:endParaRPr lang="en-US" sz="3600" dirty="0"/>
          </a:p>
        </p:txBody>
      </p:sp>
      <p:pic>
        <p:nvPicPr>
          <p:cNvPr id="2" name="Picture 1">
            <a:extLst>
              <a:ext uri="{FF2B5EF4-FFF2-40B4-BE49-F238E27FC236}">
                <a16:creationId xmlns="" xmlns:a16="http://schemas.microsoft.com/office/drawing/2014/main" id="{161B9DDF-5F74-7FA2-7CD9-786A0EF097BC}"/>
              </a:ext>
            </a:extLst>
          </p:cNvPr>
          <p:cNvPicPr>
            <a:picLocks noChangeAspect="1"/>
          </p:cNvPicPr>
          <p:nvPr/>
        </p:nvPicPr>
        <p:blipFill>
          <a:blip r:embed="rId4"/>
          <a:stretch>
            <a:fillRect/>
          </a:stretch>
        </p:blipFill>
        <p:spPr>
          <a:xfrm>
            <a:off x="8334689" y="4707800"/>
            <a:ext cx="138011" cy="91440"/>
          </a:xfrm>
          <a:prstGeom prst="rect">
            <a:avLst/>
          </a:prstGeom>
        </p:spPr>
      </p:pic>
      <p:sp>
        <p:nvSpPr>
          <p:cNvPr id="3" name="TextBox 2">
            <a:extLst>
              <a:ext uri="{FF2B5EF4-FFF2-40B4-BE49-F238E27FC236}">
                <a16:creationId xmlns="" xmlns:a16="http://schemas.microsoft.com/office/drawing/2014/main" id="{6E4B1BA6-D5BA-9EA9-8D9D-FD9B88083C25}"/>
              </a:ext>
            </a:extLst>
          </p:cNvPr>
          <p:cNvSpPr txBox="1"/>
          <p:nvPr/>
        </p:nvSpPr>
        <p:spPr>
          <a:xfrm>
            <a:off x="8486272" y="4629594"/>
            <a:ext cx="1809331" cy="276999"/>
          </a:xfrm>
          <a:prstGeom prst="rect">
            <a:avLst/>
          </a:prstGeom>
          <a:noFill/>
        </p:spPr>
        <p:txBody>
          <a:bodyPr wrap="square" rtlCol="0">
            <a:spAutoFit/>
          </a:bodyPr>
          <a:lstStyle/>
          <a:p>
            <a:r>
              <a:rPr lang="en-US" sz="1200" dirty="0">
                <a:solidFill>
                  <a:schemeClr val="bg1"/>
                </a:solidFill>
              </a:rPr>
              <a:t>VOC settlements</a:t>
            </a:r>
          </a:p>
        </p:txBody>
      </p:sp>
      <p:sp>
        <p:nvSpPr>
          <p:cNvPr id="10" name="Oval 9">
            <a:extLst>
              <a:ext uri="{FF2B5EF4-FFF2-40B4-BE49-F238E27FC236}">
                <a16:creationId xmlns="" xmlns:a16="http://schemas.microsoft.com/office/drawing/2014/main" id="{B18657AC-005D-FE17-B7C8-B2DF7B582B1F}"/>
              </a:ext>
            </a:extLst>
          </p:cNvPr>
          <p:cNvSpPr>
            <a:spLocks noChangeAspect="1"/>
          </p:cNvSpPr>
          <p:nvPr/>
        </p:nvSpPr>
        <p:spPr bwMode="auto">
          <a:xfrm>
            <a:off x="3643031" y="1686411"/>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TextBox 10">
            <a:extLst>
              <a:ext uri="{FF2B5EF4-FFF2-40B4-BE49-F238E27FC236}">
                <a16:creationId xmlns="" xmlns:a16="http://schemas.microsoft.com/office/drawing/2014/main" id="{0BB74D49-B6C0-8A6B-6B51-2913C139C6DB}"/>
              </a:ext>
            </a:extLst>
          </p:cNvPr>
          <p:cNvSpPr txBox="1"/>
          <p:nvPr/>
        </p:nvSpPr>
        <p:spPr>
          <a:xfrm>
            <a:off x="3728372" y="1602257"/>
            <a:ext cx="857662" cy="276999"/>
          </a:xfrm>
          <a:prstGeom prst="rect">
            <a:avLst/>
          </a:prstGeom>
          <a:noFill/>
        </p:spPr>
        <p:txBody>
          <a:bodyPr wrap="square" rtlCol="0">
            <a:spAutoFit/>
          </a:bodyPr>
          <a:lstStyle/>
          <a:p>
            <a:r>
              <a:rPr lang="en-US" sz="1200" dirty="0">
                <a:solidFill>
                  <a:schemeClr val="bg1"/>
                </a:solidFill>
              </a:rPr>
              <a:t>Surat 1612</a:t>
            </a:r>
          </a:p>
        </p:txBody>
      </p:sp>
      <p:pic>
        <p:nvPicPr>
          <p:cNvPr id="12" name="Picture 11">
            <a:extLst>
              <a:ext uri="{FF2B5EF4-FFF2-40B4-BE49-F238E27FC236}">
                <a16:creationId xmlns="" xmlns:a16="http://schemas.microsoft.com/office/drawing/2014/main" id="{6535AFDB-A8DF-0F43-ED31-B492AFF20FA0}"/>
              </a:ext>
            </a:extLst>
          </p:cNvPr>
          <p:cNvPicPr>
            <a:picLocks noChangeAspect="1"/>
          </p:cNvPicPr>
          <p:nvPr/>
        </p:nvPicPr>
        <p:blipFill>
          <a:blip r:embed="rId5"/>
          <a:stretch>
            <a:fillRect/>
          </a:stretch>
        </p:blipFill>
        <p:spPr>
          <a:xfrm>
            <a:off x="4539400" y="1678028"/>
            <a:ext cx="158891" cy="91440"/>
          </a:xfrm>
          <a:prstGeom prst="rect">
            <a:avLst/>
          </a:prstGeom>
        </p:spPr>
      </p:pic>
      <p:pic>
        <p:nvPicPr>
          <p:cNvPr id="13" name="Picture 12">
            <a:extLst>
              <a:ext uri="{FF2B5EF4-FFF2-40B4-BE49-F238E27FC236}">
                <a16:creationId xmlns="" xmlns:a16="http://schemas.microsoft.com/office/drawing/2014/main" id="{E0150A6A-DBC3-F22E-6922-69A22111EA65}"/>
              </a:ext>
            </a:extLst>
          </p:cNvPr>
          <p:cNvPicPr>
            <a:picLocks noChangeAspect="1"/>
          </p:cNvPicPr>
          <p:nvPr/>
        </p:nvPicPr>
        <p:blipFill>
          <a:blip r:embed="rId5"/>
          <a:stretch>
            <a:fillRect/>
          </a:stretch>
        </p:blipFill>
        <p:spPr>
          <a:xfrm>
            <a:off x="2533630" y="2435804"/>
            <a:ext cx="158891" cy="91440"/>
          </a:xfrm>
          <a:prstGeom prst="rect">
            <a:avLst/>
          </a:prstGeom>
        </p:spPr>
      </p:pic>
      <p:sp>
        <p:nvSpPr>
          <p:cNvPr id="14" name="TextBox 13">
            <a:extLst>
              <a:ext uri="{FF2B5EF4-FFF2-40B4-BE49-F238E27FC236}">
                <a16:creationId xmlns="" xmlns:a16="http://schemas.microsoft.com/office/drawing/2014/main" id="{13EBFE88-9430-F89B-7EDD-4BC6CD5C2A47}"/>
              </a:ext>
            </a:extLst>
          </p:cNvPr>
          <p:cNvSpPr txBox="1"/>
          <p:nvPr/>
        </p:nvSpPr>
        <p:spPr>
          <a:xfrm>
            <a:off x="2632985" y="2333626"/>
            <a:ext cx="542495" cy="276999"/>
          </a:xfrm>
          <a:prstGeom prst="rect">
            <a:avLst/>
          </a:prstGeom>
          <a:noFill/>
        </p:spPr>
        <p:txBody>
          <a:bodyPr wrap="square" rtlCol="0">
            <a:spAutoFit/>
          </a:bodyPr>
          <a:lstStyle/>
          <a:p>
            <a:r>
              <a:rPr lang="en-US" sz="1200" dirty="0">
                <a:solidFill>
                  <a:schemeClr val="bg1"/>
                </a:solidFill>
              </a:rPr>
              <a:t>1638</a:t>
            </a:r>
          </a:p>
        </p:txBody>
      </p:sp>
      <p:pic>
        <p:nvPicPr>
          <p:cNvPr id="16" name="Picture 15">
            <a:extLst>
              <a:ext uri="{FF2B5EF4-FFF2-40B4-BE49-F238E27FC236}">
                <a16:creationId xmlns="" xmlns:a16="http://schemas.microsoft.com/office/drawing/2014/main" id="{1355FE98-BC83-9A67-8EB7-770553D017F3}"/>
              </a:ext>
            </a:extLst>
          </p:cNvPr>
          <p:cNvPicPr>
            <a:picLocks noChangeAspect="1"/>
          </p:cNvPicPr>
          <p:nvPr/>
        </p:nvPicPr>
        <p:blipFill>
          <a:blip r:embed="rId5"/>
          <a:stretch>
            <a:fillRect/>
          </a:stretch>
        </p:blipFill>
        <p:spPr>
          <a:xfrm>
            <a:off x="5546789" y="4347742"/>
            <a:ext cx="158891" cy="91440"/>
          </a:xfrm>
          <a:prstGeom prst="rect">
            <a:avLst/>
          </a:prstGeom>
        </p:spPr>
      </p:pic>
      <p:sp>
        <p:nvSpPr>
          <p:cNvPr id="17" name="TextBox 16">
            <a:extLst>
              <a:ext uri="{FF2B5EF4-FFF2-40B4-BE49-F238E27FC236}">
                <a16:creationId xmlns="" xmlns:a16="http://schemas.microsoft.com/office/drawing/2014/main" id="{AD005844-1A4F-D776-2AD6-52C539BBB647}"/>
              </a:ext>
            </a:extLst>
          </p:cNvPr>
          <p:cNvSpPr txBox="1"/>
          <p:nvPr/>
        </p:nvSpPr>
        <p:spPr>
          <a:xfrm>
            <a:off x="5664088" y="4239163"/>
            <a:ext cx="498792" cy="276999"/>
          </a:xfrm>
          <a:prstGeom prst="rect">
            <a:avLst/>
          </a:prstGeom>
          <a:noFill/>
        </p:spPr>
        <p:txBody>
          <a:bodyPr wrap="square" rtlCol="0">
            <a:spAutoFit/>
          </a:bodyPr>
          <a:lstStyle/>
          <a:p>
            <a:r>
              <a:rPr lang="en-US" sz="1200" dirty="0">
                <a:solidFill>
                  <a:schemeClr val="bg1"/>
                </a:solidFill>
              </a:rPr>
              <a:t>1639</a:t>
            </a:r>
          </a:p>
        </p:txBody>
      </p:sp>
      <p:sp>
        <p:nvSpPr>
          <p:cNvPr id="18" name="Oval 17">
            <a:extLst>
              <a:ext uri="{FF2B5EF4-FFF2-40B4-BE49-F238E27FC236}">
                <a16:creationId xmlns="" xmlns:a16="http://schemas.microsoft.com/office/drawing/2014/main" id="{17BB60AB-9368-AF33-9CA0-F5FEA05D29FA}"/>
              </a:ext>
            </a:extLst>
          </p:cNvPr>
          <p:cNvSpPr>
            <a:spLocks noChangeAspect="1"/>
          </p:cNvSpPr>
          <p:nvPr/>
        </p:nvSpPr>
        <p:spPr bwMode="auto">
          <a:xfrm>
            <a:off x="6781611" y="2359624"/>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9" name="TextBox 18">
            <a:extLst>
              <a:ext uri="{FF2B5EF4-FFF2-40B4-BE49-F238E27FC236}">
                <a16:creationId xmlns="" xmlns:a16="http://schemas.microsoft.com/office/drawing/2014/main" id="{90008C3A-B6AA-FED3-FF9A-B621810E63DF}"/>
              </a:ext>
            </a:extLst>
          </p:cNvPr>
          <p:cNvSpPr txBox="1"/>
          <p:nvPr/>
        </p:nvSpPr>
        <p:spPr>
          <a:xfrm>
            <a:off x="6866951" y="2275470"/>
            <a:ext cx="1490996" cy="276999"/>
          </a:xfrm>
          <a:prstGeom prst="rect">
            <a:avLst/>
          </a:prstGeom>
          <a:noFill/>
        </p:spPr>
        <p:txBody>
          <a:bodyPr wrap="square" rtlCol="0">
            <a:spAutoFit/>
          </a:bodyPr>
          <a:lstStyle/>
          <a:p>
            <a:r>
              <a:rPr lang="en-US" sz="1200" dirty="0">
                <a:solidFill>
                  <a:schemeClr val="bg1"/>
                </a:solidFill>
              </a:rPr>
              <a:t>Visagapatnam 1682</a:t>
            </a:r>
          </a:p>
        </p:txBody>
      </p:sp>
      <p:pic>
        <p:nvPicPr>
          <p:cNvPr id="20" name="Picture 19">
            <a:extLst>
              <a:ext uri="{FF2B5EF4-FFF2-40B4-BE49-F238E27FC236}">
                <a16:creationId xmlns="" xmlns:a16="http://schemas.microsoft.com/office/drawing/2014/main" id="{DB8A8102-6ED2-E4C4-F8FA-AD50F2307ED5}"/>
              </a:ext>
            </a:extLst>
          </p:cNvPr>
          <p:cNvPicPr>
            <a:picLocks noChangeAspect="1"/>
          </p:cNvPicPr>
          <p:nvPr/>
        </p:nvPicPr>
        <p:blipFill>
          <a:blip r:embed="rId5"/>
          <a:stretch>
            <a:fillRect/>
          </a:stretch>
        </p:blipFill>
        <p:spPr>
          <a:xfrm>
            <a:off x="6622720" y="2345619"/>
            <a:ext cx="158891" cy="91440"/>
          </a:xfrm>
          <a:prstGeom prst="rect">
            <a:avLst/>
          </a:prstGeom>
        </p:spPr>
      </p:pic>
      <p:pic>
        <p:nvPicPr>
          <p:cNvPr id="21" name="Picture 20">
            <a:extLst>
              <a:ext uri="{FF2B5EF4-FFF2-40B4-BE49-F238E27FC236}">
                <a16:creationId xmlns="" xmlns:a16="http://schemas.microsoft.com/office/drawing/2014/main" id="{55190DB5-0695-88C4-8833-1DFEBB44883D}"/>
              </a:ext>
            </a:extLst>
          </p:cNvPr>
          <p:cNvPicPr>
            <a:picLocks noChangeAspect="1"/>
          </p:cNvPicPr>
          <p:nvPr/>
        </p:nvPicPr>
        <p:blipFill>
          <a:blip r:embed="rId5"/>
          <a:stretch>
            <a:fillRect/>
          </a:stretch>
        </p:blipFill>
        <p:spPr>
          <a:xfrm>
            <a:off x="7872056" y="1725195"/>
            <a:ext cx="158891" cy="91440"/>
          </a:xfrm>
          <a:prstGeom prst="rect">
            <a:avLst/>
          </a:prstGeom>
        </p:spPr>
      </p:pic>
      <p:pic>
        <p:nvPicPr>
          <p:cNvPr id="22" name="Picture 21">
            <a:extLst>
              <a:ext uri="{FF2B5EF4-FFF2-40B4-BE49-F238E27FC236}">
                <a16:creationId xmlns="" xmlns:a16="http://schemas.microsoft.com/office/drawing/2014/main" id="{FE58648B-0087-1B34-4B17-73E3894F25CA}"/>
              </a:ext>
            </a:extLst>
          </p:cNvPr>
          <p:cNvPicPr>
            <a:picLocks noChangeAspect="1"/>
          </p:cNvPicPr>
          <p:nvPr/>
        </p:nvPicPr>
        <p:blipFill>
          <a:blip r:embed="rId5"/>
          <a:stretch>
            <a:fillRect/>
          </a:stretch>
        </p:blipFill>
        <p:spPr>
          <a:xfrm>
            <a:off x="7777371" y="1088614"/>
            <a:ext cx="158891" cy="91440"/>
          </a:xfrm>
          <a:prstGeom prst="rect">
            <a:avLst/>
          </a:prstGeom>
        </p:spPr>
      </p:pic>
      <p:sp>
        <p:nvSpPr>
          <p:cNvPr id="23" name="TextBox 22">
            <a:extLst>
              <a:ext uri="{FF2B5EF4-FFF2-40B4-BE49-F238E27FC236}">
                <a16:creationId xmlns="" xmlns:a16="http://schemas.microsoft.com/office/drawing/2014/main" id="{2EF913D6-E758-9BC4-934E-E70F39C3638C}"/>
              </a:ext>
            </a:extLst>
          </p:cNvPr>
          <p:cNvSpPr txBox="1"/>
          <p:nvPr/>
        </p:nvSpPr>
        <p:spPr>
          <a:xfrm>
            <a:off x="7333655" y="997511"/>
            <a:ext cx="533309" cy="276999"/>
          </a:xfrm>
          <a:prstGeom prst="rect">
            <a:avLst/>
          </a:prstGeom>
          <a:noFill/>
        </p:spPr>
        <p:txBody>
          <a:bodyPr wrap="square" rtlCol="0">
            <a:spAutoFit/>
          </a:bodyPr>
          <a:lstStyle/>
          <a:p>
            <a:r>
              <a:rPr lang="en-US" sz="1200" dirty="0">
                <a:solidFill>
                  <a:schemeClr val="bg1"/>
                </a:solidFill>
              </a:rPr>
              <a:t>1658</a:t>
            </a:r>
          </a:p>
        </p:txBody>
      </p:sp>
      <p:sp>
        <p:nvSpPr>
          <p:cNvPr id="24" name="Oval 23">
            <a:extLst>
              <a:ext uri="{FF2B5EF4-FFF2-40B4-BE49-F238E27FC236}">
                <a16:creationId xmlns="" xmlns:a16="http://schemas.microsoft.com/office/drawing/2014/main" id="{2CF32D0F-919D-C96D-F2F3-C31121362F96}"/>
              </a:ext>
            </a:extLst>
          </p:cNvPr>
          <p:cNvSpPr>
            <a:spLocks noChangeAspect="1"/>
          </p:cNvSpPr>
          <p:nvPr/>
        </p:nvSpPr>
        <p:spPr bwMode="auto">
          <a:xfrm>
            <a:off x="7997222" y="1069995"/>
            <a:ext cx="91440" cy="91440"/>
          </a:xfrm>
          <a:prstGeom prst="ellipse">
            <a:avLst/>
          </a:prstGeom>
          <a:solidFill>
            <a:srgbClr val="002060"/>
          </a:solidFill>
          <a:ln>
            <a:solidFill>
              <a:schemeClr val="bg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26" name="Straight Connector 25">
            <a:extLst>
              <a:ext uri="{FF2B5EF4-FFF2-40B4-BE49-F238E27FC236}">
                <a16:creationId xmlns="" xmlns:a16="http://schemas.microsoft.com/office/drawing/2014/main" id="{E7B098AD-EEAE-A779-90BF-86644677A767}"/>
              </a:ext>
            </a:extLst>
          </p:cNvPr>
          <p:cNvCxnSpPr/>
          <p:nvPr/>
        </p:nvCxnSpPr>
        <p:spPr>
          <a:xfrm>
            <a:off x="8042942" y="1180054"/>
            <a:ext cx="0" cy="54369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F7D2E35-F3BA-A94D-E92E-A7BD1A24D8CD}"/>
              </a:ext>
            </a:extLst>
          </p:cNvPr>
          <p:cNvSpPr txBox="1"/>
          <p:nvPr/>
        </p:nvSpPr>
        <p:spPr>
          <a:xfrm>
            <a:off x="7980545" y="1633370"/>
            <a:ext cx="1035467" cy="276999"/>
          </a:xfrm>
          <a:prstGeom prst="rect">
            <a:avLst/>
          </a:prstGeom>
          <a:noFill/>
        </p:spPr>
        <p:txBody>
          <a:bodyPr wrap="square" rtlCol="0">
            <a:spAutoFit/>
          </a:bodyPr>
          <a:lstStyle/>
          <a:p>
            <a:r>
              <a:rPr lang="en-US" sz="1200" dirty="0">
                <a:solidFill>
                  <a:schemeClr val="bg1"/>
                </a:solidFill>
              </a:rPr>
              <a:t>Calcutta 1690</a:t>
            </a:r>
          </a:p>
        </p:txBody>
      </p:sp>
      <p:pic>
        <p:nvPicPr>
          <p:cNvPr id="4" name="Picture 3">
            <a:extLst>
              <a:ext uri="{FF2B5EF4-FFF2-40B4-BE49-F238E27FC236}">
                <a16:creationId xmlns="" xmlns:a16="http://schemas.microsoft.com/office/drawing/2014/main" id="{309CBF4C-DD50-D2D4-9B73-BE5E2B2132D8}"/>
              </a:ext>
            </a:extLst>
          </p:cNvPr>
          <p:cNvPicPr>
            <a:picLocks noChangeAspect="1"/>
          </p:cNvPicPr>
          <p:nvPr/>
        </p:nvPicPr>
        <p:blipFill>
          <a:blip r:embed="rId5"/>
          <a:stretch>
            <a:fillRect/>
          </a:stretch>
        </p:blipFill>
        <p:spPr>
          <a:xfrm>
            <a:off x="8327381" y="4885695"/>
            <a:ext cx="158891" cy="91440"/>
          </a:xfrm>
          <a:prstGeom prst="rect">
            <a:avLst/>
          </a:prstGeom>
        </p:spPr>
      </p:pic>
      <p:sp>
        <p:nvSpPr>
          <p:cNvPr id="5" name="TextBox 4">
            <a:extLst>
              <a:ext uri="{FF2B5EF4-FFF2-40B4-BE49-F238E27FC236}">
                <a16:creationId xmlns="" xmlns:a16="http://schemas.microsoft.com/office/drawing/2014/main" id="{B67F907A-3DB6-AA3A-AEED-94C04BF85191}"/>
              </a:ext>
            </a:extLst>
          </p:cNvPr>
          <p:cNvSpPr txBox="1"/>
          <p:nvPr/>
        </p:nvSpPr>
        <p:spPr>
          <a:xfrm>
            <a:off x="8415561" y="4791440"/>
            <a:ext cx="1510302" cy="276999"/>
          </a:xfrm>
          <a:prstGeom prst="rect">
            <a:avLst/>
          </a:prstGeom>
          <a:noFill/>
        </p:spPr>
        <p:txBody>
          <a:bodyPr wrap="square" rtlCol="0">
            <a:spAutoFit/>
          </a:bodyPr>
          <a:lstStyle/>
          <a:p>
            <a:pPr algn="ctr"/>
            <a:r>
              <a:rPr lang="en-US" sz="1200" dirty="0">
                <a:solidFill>
                  <a:schemeClr val="bg1"/>
                </a:solidFill>
              </a:rPr>
              <a:t>English settlements</a:t>
            </a:r>
          </a:p>
        </p:txBody>
      </p:sp>
      <p:pic>
        <p:nvPicPr>
          <p:cNvPr id="6" name="Picture 5">
            <a:extLst>
              <a:ext uri="{FF2B5EF4-FFF2-40B4-BE49-F238E27FC236}">
                <a16:creationId xmlns="" xmlns:a16="http://schemas.microsoft.com/office/drawing/2014/main" id="{F58F6854-E906-C25D-5A73-4E5BF11FC735}"/>
              </a:ext>
            </a:extLst>
          </p:cNvPr>
          <p:cNvPicPr>
            <a:picLocks noChangeAspect="1"/>
          </p:cNvPicPr>
          <p:nvPr/>
        </p:nvPicPr>
        <p:blipFill>
          <a:blip r:embed="rId6"/>
          <a:stretch>
            <a:fillRect/>
          </a:stretch>
        </p:blipFill>
        <p:spPr>
          <a:xfrm>
            <a:off x="8242996" y="2841585"/>
            <a:ext cx="1125462" cy="1097280"/>
          </a:xfrm>
          <a:prstGeom prst="rect">
            <a:avLst/>
          </a:prstGeom>
        </p:spPr>
      </p:pic>
      <p:sp>
        <p:nvSpPr>
          <p:cNvPr id="8" name="Oval 7">
            <a:extLst>
              <a:ext uri="{FF2B5EF4-FFF2-40B4-BE49-F238E27FC236}">
                <a16:creationId xmlns="" xmlns:a16="http://schemas.microsoft.com/office/drawing/2014/main" id="{7181ACED-8695-D47D-B7D4-6EB53A2D6D48}"/>
              </a:ext>
            </a:extLst>
          </p:cNvPr>
          <p:cNvSpPr>
            <a:spLocks noChangeAspect="1"/>
          </p:cNvSpPr>
          <p:nvPr/>
        </p:nvSpPr>
        <p:spPr bwMode="auto">
          <a:xfrm>
            <a:off x="7863513" y="1240108"/>
            <a:ext cx="91440" cy="91440"/>
          </a:xfrm>
          <a:prstGeom prst="ellipse">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Oval 8">
            <a:extLst>
              <a:ext uri="{FF2B5EF4-FFF2-40B4-BE49-F238E27FC236}">
                <a16:creationId xmlns="" xmlns:a16="http://schemas.microsoft.com/office/drawing/2014/main" id="{1F2C9C10-45A4-692F-D102-D07CD6626CCA}"/>
              </a:ext>
            </a:extLst>
          </p:cNvPr>
          <p:cNvSpPr>
            <a:spLocks noChangeAspect="1"/>
          </p:cNvSpPr>
          <p:nvPr/>
        </p:nvSpPr>
        <p:spPr bwMode="auto">
          <a:xfrm>
            <a:off x="4185129" y="4256194"/>
            <a:ext cx="91440" cy="91440"/>
          </a:xfrm>
          <a:prstGeom prst="ellipse">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TextBox 14">
            <a:extLst>
              <a:ext uri="{FF2B5EF4-FFF2-40B4-BE49-F238E27FC236}">
                <a16:creationId xmlns="" xmlns:a16="http://schemas.microsoft.com/office/drawing/2014/main" id="{E5C042B5-6F90-12E9-7AD0-CA3F63865516}"/>
              </a:ext>
            </a:extLst>
          </p:cNvPr>
          <p:cNvSpPr txBox="1"/>
          <p:nvPr/>
        </p:nvSpPr>
        <p:spPr>
          <a:xfrm>
            <a:off x="3360925" y="4180629"/>
            <a:ext cx="889863" cy="276999"/>
          </a:xfrm>
          <a:prstGeom prst="rect">
            <a:avLst/>
          </a:prstGeom>
          <a:noFill/>
        </p:spPr>
        <p:txBody>
          <a:bodyPr wrap="square" rtlCol="0">
            <a:spAutoFit/>
          </a:bodyPr>
          <a:lstStyle/>
          <a:p>
            <a:r>
              <a:rPr lang="en-US" sz="1200" dirty="0">
                <a:solidFill>
                  <a:schemeClr val="bg1"/>
                </a:solidFill>
              </a:rPr>
              <a:t>Mahe 1725</a:t>
            </a:r>
          </a:p>
        </p:txBody>
      </p:sp>
      <p:pic>
        <p:nvPicPr>
          <p:cNvPr id="25" name="Picture 24">
            <a:extLst>
              <a:ext uri="{FF2B5EF4-FFF2-40B4-BE49-F238E27FC236}">
                <a16:creationId xmlns="" xmlns:a16="http://schemas.microsoft.com/office/drawing/2014/main" id="{2E52F5B3-903B-B2DA-C5F7-350D85EA3E42}"/>
              </a:ext>
            </a:extLst>
          </p:cNvPr>
          <p:cNvPicPr>
            <a:picLocks noChangeAspect="1"/>
          </p:cNvPicPr>
          <p:nvPr/>
        </p:nvPicPr>
        <p:blipFill>
          <a:blip r:embed="rId6"/>
          <a:stretch>
            <a:fillRect/>
          </a:stretch>
        </p:blipFill>
        <p:spPr>
          <a:xfrm>
            <a:off x="3257715" y="4234425"/>
            <a:ext cx="187577" cy="182880"/>
          </a:xfrm>
          <a:prstGeom prst="rect">
            <a:avLst/>
          </a:prstGeom>
        </p:spPr>
      </p:pic>
      <p:sp>
        <p:nvSpPr>
          <p:cNvPr id="28" name="Oval 27">
            <a:extLst>
              <a:ext uri="{FF2B5EF4-FFF2-40B4-BE49-F238E27FC236}">
                <a16:creationId xmlns="" xmlns:a16="http://schemas.microsoft.com/office/drawing/2014/main" id="{1BA11C59-87B0-664E-30F2-CD34FC77F515}"/>
              </a:ext>
            </a:extLst>
          </p:cNvPr>
          <p:cNvSpPr>
            <a:spLocks noChangeAspect="1"/>
          </p:cNvSpPr>
          <p:nvPr/>
        </p:nvSpPr>
        <p:spPr bwMode="auto">
          <a:xfrm>
            <a:off x="5577908" y="4489940"/>
            <a:ext cx="91440" cy="91440"/>
          </a:xfrm>
          <a:prstGeom prst="ellipse">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9" name="TextBox 28">
            <a:extLst>
              <a:ext uri="{FF2B5EF4-FFF2-40B4-BE49-F238E27FC236}">
                <a16:creationId xmlns="" xmlns:a16="http://schemas.microsoft.com/office/drawing/2014/main" id="{E09AF8F1-58F8-2A0C-88F6-EBBFD1675598}"/>
              </a:ext>
            </a:extLst>
          </p:cNvPr>
          <p:cNvSpPr txBox="1"/>
          <p:nvPr/>
        </p:nvSpPr>
        <p:spPr>
          <a:xfrm>
            <a:off x="5666472" y="4418308"/>
            <a:ext cx="1371600" cy="276999"/>
          </a:xfrm>
          <a:prstGeom prst="rect">
            <a:avLst/>
          </a:prstGeom>
          <a:noFill/>
        </p:spPr>
        <p:txBody>
          <a:bodyPr wrap="square" rtlCol="0">
            <a:spAutoFit/>
          </a:bodyPr>
          <a:lstStyle/>
          <a:p>
            <a:r>
              <a:rPr lang="en-US" sz="1200" dirty="0">
                <a:solidFill>
                  <a:schemeClr val="bg1"/>
                </a:solidFill>
              </a:rPr>
              <a:t>Pondicherry 1674</a:t>
            </a:r>
          </a:p>
        </p:txBody>
      </p:sp>
      <p:pic>
        <p:nvPicPr>
          <p:cNvPr id="30" name="Picture 29">
            <a:extLst>
              <a:ext uri="{FF2B5EF4-FFF2-40B4-BE49-F238E27FC236}">
                <a16:creationId xmlns="" xmlns:a16="http://schemas.microsoft.com/office/drawing/2014/main" id="{6FB3D087-446F-B3FE-84B1-8C47C1E34141}"/>
              </a:ext>
            </a:extLst>
          </p:cNvPr>
          <p:cNvPicPr>
            <a:picLocks noChangeAspect="1"/>
          </p:cNvPicPr>
          <p:nvPr/>
        </p:nvPicPr>
        <p:blipFill>
          <a:blip r:embed="rId6"/>
          <a:stretch>
            <a:fillRect/>
          </a:stretch>
        </p:blipFill>
        <p:spPr>
          <a:xfrm>
            <a:off x="6873051" y="4452403"/>
            <a:ext cx="187577" cy="182880"/>
          </a:xfrm>
          <a:prstGeom prst="rect">
            <a:avLst/>
          </a:prstGeom>
        </p:spPr>
      </p:pic>
      <p:sp>
        <p:nvSpPr>
          <p:cNvPr id="32" name="TextBox 31">
            <a:extLst>
              <a:ext uri="{FF2B5EF4-FFF2-40B4-BE49-F238E27FC236}">
                <a16:creationId xmlns="" xmlns:a16="http://schemas.microsoft.com/office/drawing/2014/main" id="{17011F91-52A8-B01E-8798-2397B7E17104}"/>
              </a:ext>
            </a:extLst>
          </p:cNvPr>
          <p:cNvSpPr txBox="1"/>
          <p:nvPr/>
        </p:nvSpPr>
        <p:spPr>
          <a:xfrm>
            <a:off x="6536442" y="1171580"/>
            <a:ext cx="1415060" cy="276999"/>
          </a:xfrm>
          <a:prstGeom prst="rect">
            <a:avLst/>
          </a:prstGeom>
          <a:noFill/>
        </p:spPr>
        <p:txBody>
          <a:bodyPr wrap="square" rtlCol="0">
            <a:spAutoFit/>
          </a:bodyPr>
          <a:lstStyle/>
          <a:p>
            <a:r>
              <a:rPr lang="en-US" sz="1200" dirty="0">
                <a:solidFill>
                  <a:schemeClr val="bg1"/>
                </a:solidFill>
              </a:rPr>
              <a:t>Chandarnagar 1675</a:t>
            </a:r>
          </a:p>
        </p:txBody>
      </p:sp>
      <p:pic>
        <p:nvPicPr>
          <p:cNvPr id="33" name="Picture 32">
            <a:extLst>
              <a:ext uri="{FF2B5EF4-FFF2-40B4-BE49-F238E27FC236}">
                <a16:creationId xmlns="" xmlns:a16="http://schemas.microsoft.com/office/drawing/2014/main" id="{6044DDD4-E450-DD1E-74C7-EF863C83C816}"/>
              </a:ext>
            </a:extLst>
          </p:cNvPr>
          <p:cNvPicPr>
            <a:picLocks noChangeAspect="1"/>
          </p:cNvPicPr>
          <p:nvPr/>
        </p:nvPicPr>
        <p:blipFill>
          <a:blip r:embed="rId6"/>
          <a:stretch>
            <a:fillRect/>
          </a:stretch>
        </p:blipFill>
        <p:spPr>
          <a:xfrm>
            <a:off x="6470691" y="1203572"/>
            <a:ext cx="187577" cy="182880"/>
          </a:xfrm>
          <a:prstGeom prst="rect">
            <a:avLst/>
          </a:prstGeom>
        </p:spPr>
      </p:pic>
      <p:sp>
        <p:nvSpPr>
          <p:cNvPr id="35" name="TextBox 34">
            <a:extLst>
              <a:ext uri="{FF2B5EF4-FFF2-40B4-BE49-F238E27FC236}">
                <a16:creationId xmlns="" xmlns:a16="http://schemas.microsoft.com/office/drawing/2014/main" id="{161AE5AD-2C70-24B1-9B7F-2720DAD7C08D}"/>
              </a:ext>
            </a:extLst>
          </p:cNvPr>
          <p:cNvSpPr txBox="1"/>
          <p:nvPr/>
        </p:nvSpPr>
        <p:spPr>
          <a:xfrm>
            <a:off x="7465246" y="3876090"/>
            <a:ext cx="2701422" cy="380104"/>
          </a:xfrm>
          <a:prstGeom prst="rect">
            <a:avLst/>
          </a:prstGeom>
          <a:noFill/>
        </p:spPr>
        <p:txBody>
          <a:bodyPr wrap="square" rtlCol="0">
            <a:spAutoFit/>
          </a:bodyPr>
          <a:lstStyle/>
          <a:p>
            <a:r>
              <a:rPr lang="en-US" dirty="0">
                <a:solidFill>
                  <a:schemeClr val="bg1"/>
                </a:solidFill>
              </a:rPr>
              <a:t>French East India Company</a:t>
            </a:r>
          </a:p>
        </p:txBody>
      </p:sp>
    </p:spTree>
    <p:extLst>
      <p:ext uri="{BB962C8B-B14F-4D97-AF65-F5344CB8AC3E}">
        <p14:creationId xmlns:p14="http://schemas.microsoft.com/office/powerpoint/2010/main" val="232457481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y powerpoint theme">
  <a:themeElements>
    <a:clrScheme name="Custom 1">
      <a:dk1>
        <a:srgbClr val="000000"/>
      </a:dk1>
      <a:lt1>
        <a:srgbClr val="FE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 xmlns:thm15="http://schemas.microsoft.com/office/thememl/2012/main" name="My powerpoint theme" id="{D88EB952-7C28-0E46-BCAC-1D34B03E32B4}" vid="{0CB01959-DB3A-F546-90EA-A55A63DB8FAA}"/>
    </a:ext>
  </a:extLst>
</a:theme>
</file>

<file path=ppt/theme/theme2.xml><?xml version="1.0" encoding="utf-8"?>
<a:theme xmlns:a="http://schemas.openxmlformats.org/drawingml/2006/main" name="Custom Design">
  <a:themeElements>
    <a:clrScheme name="Custom 1">
      <a:dk1>
        <a:srgbClr val="000000"/>
      </a:dk1>
      <a:lt1>
        <a:sysClr val="window" lastClr="FFFFFF"/>
      </a:lt1>
      <a:dk2>
        <a:srgbClr val="6787C3"/>
      </a:dk2>
      <a:lt2>
        <a:srgbClr val="E7E6E6"/>
      </a:lt2>
      <a:accent1>
        <a:srgbClr val="6787C3"/>
      </a:accent1>
      <a:accent2>
        <a:srgbClr val="EB5A41"/>
      </a:accent2>
      <a:accent3>
        <a:srgbClr val="69A161"/>
      </a:accent3>
      <a:accent4>
        <a:srgbClr val="EB8323"/>
      </a:accent4>
      <a:accent5>
        <a:srgbClr val="7B5AA6"/>
      </a:accent5>
      <a:accent6>
        <a:srgbClr val="58C5C7"/>
      </a:accent6>
      <a:hlink>
        <a:srgbClr val="265C9D"/>
      </a:hlink>
      <a:folHlink>
        <a:srgbClr val="9B5B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 powerpoint theme</Template>
  <TotalTime>15671</TotalTime>
  <Words>1348</Words>
  <Application>Microsoft Office PowerPoint</Application>
  <PresentationFormat>Custom</PresentationFormat>
  <Paragraphs>282</Paragraphs>
  <Slides>33</Slides>
  <Notes>2</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My powerpoint theme</vt:lpstr>
      <vt:lpstr>Custom Design</vt:lpstr>
      <vt:lpstr>The Postal History And Early Stamps Of India </vt:lpstr>
      <vt:lpstr>The Portuguese Colonial Empire</vt:lpstr>
      <vt:lpstr>The British Colonial Empire</vt:lpstr>
      <vt:lpstr>Portuguese Settlements In India And Sri Lanka 1498-1600</vt:lpstr>
      <vt:lpstr>First Known Letter From India To Europe</vt:lpstr>
      <vt:lpstr>Transport By Sea Mail </vt:lpstr>
      <vt:lpstr>PowerPoint Presentation</vt:lpstr>
      <vt:lpstr>PowerPoint Presentation</vt:lpstr>
      <vt:lpstr>PowerPoint Presentation</vt:lpstr>
      <vt:lpstr>Mughal India</vt:lpstr>
      <vt:lpstr>East India Company Rule c. 1765</vt:lpstr>
      <vt:lpstr>British Conquest Of India c. 1857</vt:lpstr>
      <vt:lpstr>The Sepoy Mutiny aka The Indian Rebellion Of 1857</vt:lpstr>
      <vt:lpstr>The Patna Copper Ticket</vt:lpstr>
      <vt:lpstr>Bishop Marks </vt:lpstr>
      <vt:lpstr>Messenger Postal System: Dak Harkara</vt:lpstr>
      <vt:lpstr>The Mysore Anche And Travancore/Cochin Anchal </vt:lpstr>
      <vt:lpstr>Thomas Waghorn</vt:lpstr>
      <vt:lpstr>Care of Mr. Waghorn</vt:lpstr>
      <vt:lpstr>Sir Bartle Frere and the Scinde Dawk </vt:lpstr>
      <vt:lpstr>Red Scinde Dawk</vt:lpstr>
      <vt:lpstr>White Scinde Dawk</vt:lpstr>
      <vt:lpstr> Scinde Dawk Cancellations </vt:lpstr>
      <vt:lpstr>Blue Scinde Dawk</vt:lpstr>
      <vt:lpstr>Scinde Dawk Design</vt:lpstr>
      <vt:lpstr>“9 ½ Arches” The Lithographed Stamps</vt:lpstr>
      <vt:lpstr>The Half Anna Blue</vt:lpstr>
      <vt:lpstr>The One Anna Red</vt:lpstr>
      <vt:lpstr>Adding a Second Color: 1854</vt:lpstr>
      <vt:lpstr>The Inverted Head 4 Annas: 1854</vt:lpstr>
      <vt:lpstr>The Postal History Of Portuguese India</vt:lpstr>
      <vt:lpstr>The “Native Stamps” Of Portuguese India </vt:lpstr>
      <vt:lpstr>The Last Outposts Of Portuguese India: 1956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Krishnakumar Rajamani</dc:creator>
  <cp:lastModifiedBy>Tom Fortunato</cp:lastModifiedBy>
  <cp:revision>75</cp:revision>
  <dcterms:created xsi:type="dcterms:W3CDTF">2025-06-06T00:56:13Z</dcterms:created>
  <dcterms:modified xsi:type="dcterms:W3CDTF">2025-06-26T21:39:07Z</dcterms:modified>
</cp:coreProperties>
</file>