
<file path=[Content_Types].xml><?xml version="1.0" encoding="utf-8"?>
<Types xmlns="http://schemas.openxmlformats.org/package/2006/content-types">
  <Default Extension="png" ContentType="image/png"/>
  <Default Extension="emf" ContentType="image/x-emf"/>
  <Default Extension="wma" ContentType="audio/x-ms-wma"/>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256" r:id="rId2"/>
    <p:sldId id="259" r:id="rId3"/>
    <p:sldId id="311" r:id="rId4"/>
    <p:sldId id="341" r:id="rId5"/>
    <p:sldId id="313" r:id="rId6"/>
    <p:sldId id="342" r:id="rId7"/>
    <p:sldId id="343" r:id="rId8"/>
    <p:sldId id="344" r:id="rId9"/>
    <p:sldId id="345" r:id="rId10"/>
    <p:sldId id="346" r:id="rId11"/>
    <p:sldId id="347" r:id="rId12"/>
    <p:sldId id="348" r:id="rId13"/>
    <p:sldId id="349" r:id="rId14"/>
    <p:sldId id="350" r:id="rId15"/>
    <p:sldId id="351" r:id="rId16"/>
    <p:sldId id="352" r:id="rId17"/>
    <p:sldId id="353" r:id="rId18"/>
    <p:sldId id="354" r:id="rId19"/>
    <p:sldId id="355" r:id="rId20"/>
    <p:sldId id="356" r:id="rId21"/>
    <p:sldId id="2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p:scale>
          <a:sx n="90" d="100"/>
          <a:sy n="90" d="100"/>
        </p:scale>
        <p:origin x="66" y="-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09079-DD44-4295-8F1A-445E2B7EE014}"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C892D1-79ED-49EC-BFBB-147E486C3428}" type="slidenum">
              <a:rPr lang="en-US" smtClean="0"/>
              <a:t>‹#›</a:t>
            </a:fld>
            <a:endParaRPr lang="en-US"/>
          </a:p>
        </p:txBody>
      </p:sp>
    </p:spTree>
    <p:extLst>
      <p:ext uri="{BB962C8B-B14F-4D97-AF65-F5344CB8AC3E}">
        <p14:creationId xmlns:p14="http://schemas.microsoft.com/office/powerpoint/2010/main" val="3771874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C892D1-79ED-49EC-BFBB-147E486C3428}" type="slidenum">
              <a:rPr lang="en-US" smtClean="0"/>
              <a:t>1</a:t>
            </a:fld>
            <a:endParaRPr lang="en-US"/>
          </a:p>
        </p:txBody>
      </p:sp>
    </p:spTree>
    <p:extLst>
      <p:ext uri="{BB962C8B-B14F-4D97-AF65-F5344CB8AC3E}">
        <p14:creationId xmlns:p14="http://schemas.microsoft.com/office/powerpoint/2010/main" val="167340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C08777-C9CB-4F87-814E-173C418A1FCA}"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945924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C33C1-E56D-4483-BC2D-A5CFFA694DAD}"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0095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66D859-95A6-4CAF-97A6-54892E9670FD}"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3341096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F1F4E-8521-465B-9E13-F2C27D9E30AA}"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2885826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F8CE86-F758-492B-A70E-2866AC220C5C}"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1715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923E4-012B-44AD-B18B-88A3E72B0B2F}" type="datetime1">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2927713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D78002-4D78-4ABA-8617-F2456E9FEB77}" type="datetime1">
              <a:rPr lang="en-US" smtClean="0"/>
              <a:t>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352796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32980A-3EF8-4D46-BBEA-F4E8D4F8CB1A}" type="datetime1">
              <a:rPr lang="en-US" smtClean="0"/>
              <a:t>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392366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3F3A6-81B3-46A4-886C-6805582FDE3E}" type="datetime1">
              <a:rPr lang="en-US" smtClean="0"/>
              <a:t>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55538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2E428D-926D-4EF8-84E0-EC94AA964619}" type="datetime1">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2083258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C3A6E-D672-49CE-9364-81EEA770BB8A}" type="datetime1">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29054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BA20E-ABE3-4CC4-8F6B-32F047B6C8AB}" type="datetime1">
              <a:rPr lang="en-US" smtClean="0"/>
              <a:t>2/15/2021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E06FC-A5A5-4322-BFA6-9D8A72B29328}" type="slidenum">
              <a:rPr lang="en-US" smtClean="0"/>
              <a:t>‹#›</a:t>
            </a:fld>
            <a:endParaRPr lang="en-US"/>
          </a:p>
        </p:txBody>
      </p:sp>
    </p:spTree>
    <p:extLst>
      <p:ext uri="{BB962C8B-B14F-4D97-AF65-F5344CB8AC3E}">
        <p14:creationId xmlns:p14="http://schemas.microsoft.com/office/powerpoint/2010/main" val="169014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7.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1.xml.rels><?xml version="1.0" encoding="UTF-8" standalone="yes"?>
<Relationships xmlns="http://schemas.openxmlformats.org/package/2006/relationships"><Relationship Id="rId8" Type="http://schemas.openxmlformats.org/officeDocument/2006/relationships/image" Target="../media/image8.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2.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8.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3.xml.rels><?xml version="1.0" encoding="UTF-8" standalone="yes"?>
<Relationships xmlns="http://schemas.openxmlformats.org/package/2006/relationships"><Relationship Id="rId8" Type="http://schemas.openxmlformats.org/officeDocument/2006/relationships/image" Target="../media/image9.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4.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9.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5.xml.rels><?xml version="1.0" encoding="UTF-8" standalone="yes"?>
<Relationships xmlns="http://schemas.openxmlformats.org/package/2006/relationships"><Relationship Id="rId8" Type="http://schemas.openxmlformats.org/officeDocument/2006/relationships/image" Target="../media/image10.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6.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0.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7.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8.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1.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9.xml.rels><?xml version="1.0" encoding="UTF-8" standalone="yes"?>
<Relationships xmlns="http://schemas.openxmlformats.org/package/2006/relationships"><Relationship Id="rId8" Type="http://schemas.openxmlformats.org/officeDocument/2006/relationships/image" Target="../media/image12.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2.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1.xml.rels><?xml version="1.0" encoding="UTF-8" standalone="yes"?>
<Relationships xmlns="http://schemas.openxmlformats.org/package/2006/relationships"><Relationship Id="rId2" Type="http://schemas.openxmlformats.org/officeDocument/2006/relationships/hyperlink" Target="http://www.rpastamps.org/presentation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em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5.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6.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5.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8.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6.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9.xml.rels><?xml version="1.0" encoding="UTF-8" standalone="yes"?>
<Relationships xmlns="http://schemas.openxmlformats.org/package/2006/relationships"><Relationship Id="rId8" Type="http://schemas.openxmlformats.org/officeDocument/2006/relationships/image" Target="../media/image7.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3649" y="563246"/>
            <a:ext cx="9144000" cy="4622071"/>
          </a:xfrm>
        </p:spPr>
        <p:txBody>
          <a:bodyPr>
            <a:normAutofit/>
          </a:bodyPr>
          <a:lstStyle/>
          <a:p>
            <a:r>
              <a:rPr lang="en-US" dirty="0" smtClean="0">
                <a:latin typeface="Arial Black" panose="020B0A04020102020204" pitchFamily="34" charset="0"/>
              </a:rPr>
              <a:t>Life is Just a ______</a:t>
            </a:r>
            <a:br>
              <a:rPr lang="en-US" dirty="0" smtClean="0">
                <a:latin typeface="Arial Black" panose="020B0A04020102020204" pitchFamily="34" charset="0"/>
              </a:rPr>
            </a:br>
            <a:r>
              <a:rPr lang="en-US" dirty="0">
                <a:latin typeface="Arial Black" panose="020B0A04020102020204" pitchFamily="34" charset="0"/>
              </a:rPr>
              <a:t/>
            </a:r>
            <a:br>
              <a:rPr lang="en-US" dirty="0">
                <a:latin typeface="Arial Black" panose="020B0A04020102020204" pitchFamily="34" charset="0"/>
              </a:rPr>
            </a:br>
            <a:r>
              <a:rPr lang="en-US" dirty="0" smtClean="0">
                <a:latin typeface="Arial Black" panose="020B0A04020102020204" pitchFamily="34" charset="0"/>
              </a:rPr>
              <a:t/>
            </a:r>
            <a:br>
              <a:rPr lang="en-US" dirty="0" smtClean="0">
                <a:latin typeface="Arial Black" panose="020B0A04020102020204" pitchFamily="34" charset="0"/>
              </a:rPr>
            </a:br>
            <a:r>
              <a:rPr lang="en-US" dirty="0">
                <a:latin typeface="Arial Black" panose="020B0A04020102020204" pitchFamily="34" charset="0"/>
              </a:rPr>
              <a:t/>
            </a:r>
            <a:br>
              <a:rPr lang="en-US" dirty="0">
                <a:latin typeface="Arial Black" panose="020B0A04020102020204" pitchFamily="34" charset="0"/>
              </a:rPr>
            </a:br>
            <a:r>
              <a:rPr lang="en-US" sz="2700" dirty="0" smtClean="0">
                <a:latin typeface="Arial Black" panose="020B0A04020102020204" pitchFamily="34" charset="0"/>
              </a:rPr>
              <a:t/>
            </a:r>
            <a:br>
              <a:rPr lang="en-US" sz="2700" dirty="0" smtClean="0">
                <a:latin typeface="Arial Black" panose="020B0A04020102020204" pitchFamily="34" charset="0"/>
              </a:rPr>
            </a:br>
            <a:r>
              <a:rPr lang="en-US" dirty="0" smtClean="0">
                <a:latin typeface="Arial Black" panose="020B0A04020102020204" pitchFamily="34" charset="0"/>
              </a:rPr>
              <a:t>[ Bowl of Cherries ]</a:t>
            </a:r>
            <a:endParaRPr lang="en-US" dirty="0">
              <a:latin typeface="Arial Black" panose="020B0A04020102020204" pitchFamily="34" charset="0"/>
            </a:endParaRPr>
          </a:p>
        </p:txBody>
      </p:sp>
      <p:sp>
        <p:nvSpPr>
          <p:cNvPr id="3" name="Subtitle 2"/>
          <p:cNvSpPr>
            <a:spLocks noGrp="1"/>
          </p:cNvSpPr>
          <p:nvPr>
            <p:ph type="subTitle" idx="1"/>
          </p:nvPr>
        </p:nvSpPr>
        <p:spPr>
          <a:xfrm>
            <a:off x="1643649" y="5334558"/>
            <a:ext cx="9144000" cy="1103311"/>
          </a:xfrm>
        </p:spPr>
        <p:txBody>
          <a:bodyPr>
            <a:normAutofit/>
          </a:bodyPr>
          <a:lstStyle/>
          <a:p>
            <a:r>
              <a:rPr lang="en-US" dirty="0" smtClean="0"/>
              <a:t>Idioms Illustrated and Explained – Part IV Sports &amp; </a:t>
            </a:r>
            <a:r>
              <a:rPr lang="en-US" dirty="0" smtClean="0"/>
              <a:t>Games (9 phrases)</a:t>
            </a:r>
            <a:endParaRPr lang="en-US" dirty="0" smtClean="0"/>
          </a:p>
          <a:p>
            <a:r>
              <a:rPr lang="en-US" dirty="0" smtClean="0"/>
              <a:t>by Tom Fortunato</a:t>
            </a:r>
          </a:p>
          <a:p>
            <a:endParaRPr lang="en-US" dirty="0"/>
          </a:p>
        </p:txBody>
      </p:sp>
      <p:pic>
        <p:nvPicPr>
          <p:cNvPr id="5" name="Picture 4"/>
          <p:cNvPicPr>
            <a:picLocks noChangeAspect="1"/>
          </p:cNvPicPr>
          <p:nvPr/>
        </p:nvPicPr>
        <p:blipFill>
          <a:blip r:embed="rId3"/>
          <a:stretch>
            <a:fillRect/>
          </a:stretch>
        </p:blipFill>
        <p:spPr>
          <a:xfrm>
            <a:off x="3711548" y="1420781"/>
            <a:ext cx="5008201" cy="2907000"/>
          </a:xfrm>
          <a:prstGeom prst="rect">
            <a:avLst/>
          </a:prstGeom>
        </p:spPr>
      </p:pic>
    </p:spTree>
    <p:extLst>
      <p:ext uri="{BB962C8B-B14F-4D97-AF65-F5344CB8AC3E}">
        <p14:creationId xmlns:p14="http://schemas.microsoft.com/office/powerpoint/2010/main" val="4309313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solidFill>
                  <a:srgbClr val="FF0000"/>
                </a:solidFill>
              </a:rPr>
              <a:t>skating</a:t>
            </a:r>
            <a:r>
              <a:rPr lang="en-US" sz="3600" dirty="0" smtClean="0"/>
              <a:t> on thin ice</a:t>
            </a:r>
            <a:endParaRPr lang="en-US" sz="36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risky, unsubstantiated</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569660"/>
          </a:xfrm>
          <a:prstGeom prst="rect">
            <a:avLst/>
          </a:prstGeom>
          <a:noFill/>
        </p:spPr>
        <p:txBody>
          <a:bodyPr wrap="square" rtlCol="0">
            <a:spAutoFit/>
          </a:bodyPr>
          <a:lstStyle/>
          <a:p>
            <a:r>
              <a:rPr lang="en-US" sz="2400" dirty="0" smtClean="0"/>
              <a:t>Ice </a:t>
            </a:r>
            <a:r>
              <a:rPr lang="en-US" sz="2400" dirty="0"/>
              <a:t>skating </a:t>
            </a:r>
            <a:r>
              <a:rPr lang="en-US" sz="2400" dirty="0" smtClean="0"/>
              <a:t>originated </a:t>
            </a:r>
            <a:r>
              <a:rPr lang="en-US" sz="2400" dirty="0"/>
              <a:t>in its natural setting on lakes or ponds</a:t>
            </a:r>
            <a:r>
              <a:rPr lang="en-US" sz="2400" dirty="0" smtClean="0"/>
              <a:t>.  If </a:t>
            </a:r>
            <a:r>
              <a:rPr lang="en-US" sz="2400" dirty="0"/>
              <a:t>one went too quickly, and the ice was thin, you couldn’t stop and fell in</a:t>
            </a:r>
            <a:r>
              <a:rPr lang="en-US" sz="2400" dirty="0" smtClean="0"/>
              <a:t>.  An </a:t>
            </a:r>
            <a:r>
              <a:rPr lang="en-US" sz="2400" dirty="0"/>
              <a:t>1897 reference in </a:t>
            </a:r>
            <a:r>
              <a:rPr lang="en-US" sz="2400" i="1" dirty="0"/>
              <a:t>Church Times</a:t>
            </a:r>
            <a:r>
              <a:rPr lang="en-US" sz="2400" dirty="0"/>
              <a:t> </a:t>
            </a:r>
            <a:r>
              <a:rPr lang="en-US" sz="2400" dirty="0" smtClean="0"/>
              <a:t>tells, </a:t>
            </a:r>
            <a:r>
              <a:rPr lang="en-US" sz="2400" dirty="0"/>
              <a:t>“Cardinal Vaughn is an adept </a:t>
            </a:r>
            <a:r>
              <a:rPr lang="en-US" sz="2400" dirty="0" smtClean="0"/>
              <a:t>at  </a:t>
            </a:r>
            <a:r>
              <a:rPr lang="en-US" sz="2400" dirty="0"/>
              <a:t>skating on thin ice… his many points were weak, but he glided over them.”</a:t>
            </a:r>
          </a:p>
        </p:txBody>
      </p:sp>
      <p:pic>
        <p:nvPicPr>
          <p:cNvPr id="26" name="Picture 25"/>
          <p:cNvPicPr>
            <a:picLocks noChangeAspect="1"/>
          </p:cNvPicPr>
          <p:nvPr/>
        </p:nvPicPr>
        <p:blipFill>
          <a:blip r:embed="rId7"/>
          <a:stretch>
            <a:fillRect/>
          </a:stretch>
        </p:blipFill>
        <p:spPr>
          <a:xfrm>
            <a:off x="3817450" y="1808528"/>
            <a:ext cx="4548837" cy="3240943"/>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10</a:t>
            </a:fld>
            <a:endParaRPr lang="en-US"/>
          </a:p>
        </p:txBody>
      </p:sp>
    </p:spTree>
    <p:extLst>
      <p:ext uri="{BB962C8B-B14F-4D97-AF65-F5344CB8AC3E}">
        <p14:creationId xmlns:p14="http://schemas.microsoft.com/office/powerpoint/2010/main" val="329380087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solidFill>
                  <a:srgbClr val="FF0000"/>
                </a:solidFill>
              </a:rPr>
              <a:t>____ ______</a:t>
            </a:r>
            <a:r>
              <a:rPr lang="en-US" sz="3600" dirty="0" smtClean="0"/>
              <a:t> have big ears</a:t>
            </a:r>
            <a:endParaRPr lang="en-US" sz="36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children are </a:t>
            </a:r>
            <a:r>
              <a:rPr lang="en-US" i="1" dirty="0" smtClean="0"/>
              <a:t>smarter than </a:t>
            </a:r>
            <a:r>
              <a:rPr lang="en-US" i="1" dirty="0"/>
              <a:t>you think</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10588613" y="6348505"/>
            <a:ext cx="1603387" cy="493819"/>
          </a:xfrm>
          <a:prstGeom prst="rect">
            <a:avLst/>
          </a:prstGeom>
        </p:spPr>
      </p:pic>
      <p:pic>
        <p:nvPicPr>
          <p:cNvPr id="25" name="Picture 24"/>
          <p:cNvPicPr>
            <a:picLocks noChangeAspect="1"/>
          </p:cNvPicPr>
          <p:nvPr/>
        </p:nvPicPr>
        <p:blipFill>
          <a:blip r:embed="rId8"/>
          <a:stretch>
            <a:fillRect/>
          </a:stretch>
        </p:blipFill>
        <p:spPr>
          <a:xfrm>
            <a:off x="2612858" y="1831179"/>
            <a:ext cx="6966284" cy="3191759"/>
          </a:xfrm>
          <a:prstGeom prst="rect">
            <a:avLst/>
          </a:prstGeom>
        </p:spPr>
      </p:pic>
      <p:pic>
        <p:nvPicPr>
          <p:cNvPr id="27"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11</a:t>
            </a:fld>
            <a:endParaRPr lang="en-US"/>
          </a:p>
        </p:txBody>
      </p:sp>
    </p:spTree>
    <p:extLst>
      <p:ext uri="{BB962C8B-B14F-4D97-AF65-F5344CB8AC3E}">
        <p14:creationId xmlns:p14="http://schemas.microsoft.com/office/powerpoint/2010/main" val="337133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27"/>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1000" fill="hold"/>
                                        <p:tgtEl>
                                          <p:spTgt spid="22"/>
                                        </p:tgtEl>
                                        <p:attrNameLst>
                                          <p:attrName>ppt_x</p:attrName>
                                        </p:attrNameLst>
                                      </p:cBhvr>
                                      <p:tavLst>
                                        <p:tav tm="0">
                                          <p:val>
                                            <p:strVal val="#ppt_x"/>
                                          </p:val>
                                        </p:tav>
                                        <p:tav tm="100000">
                                          <p:val>
                                            <p:strVal val="#ppt_x"/>
                                          </p:val>
                                        </p:tav>
                                      </p:tavLst>
                                    </p:anim>
                                    <p:anim calcmode="lin" valueType="num">
                                      <p:cBhvr additive="base">
                                        <p:cTn id="7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audio>
              <p:cMediaNode vol="80000">
                <p:cTn id="75" fill="hold" display="0">
                  <p:stCondLst>
                    <p:cond delay="indefinite"/>
                  </p:stCondLst>
                  <p:endCondLst>
                    <p:cond evt="onStopAudio" delay="0">
                      <p:tgtEl>
                        <p:sldTgt/>
                      </p:tgtEl>
                    </p:cond>
                  </p:endCondLst>
                </p:cTn>
                <p:tgtEl>
                  <p:spTgt spid="27"/>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solidFill>
                  <a:srgbClr val="FF0000"/>
                </a:solidFill>
              </a:rPr>
              <a:t>little pitchers</a:t>
            </a:r>
            <a:r>
              <a:rPr lang="en-US" sz="3600" dirty="0" smtClean="0"/>
              <a:t> have big ears</a:t>
            </a:r>
            <a:endParaRPr lang="en-US" sz="36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children are </a:t>
            </a:r>
            <a:r>
              <a:rPr lang="en-US" i="1" dirty="0" smtClean="0"/>
              <a:t>smarter than </a:t>
            </a:r>
            <a:r>
              <a:rPr lang="en-US" i="1" dirty="0"/>
              <a:t>you think</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Phrase attributed </a:t>
            </a:r>
            <a:r>
              <a:rPr lang="en-US" sz="2400" dirty="0" smtClean="0"/>
              <a:t>to John </a:t>
            </a:r>
            <a:r>
              <a:rPr lang="en-US" sz="2400" dirty="0"/>
              <a:t>Heywood in </a:t>
            </a:r>
            <a:r>
              <a:rPr lang="en-US" sz="2400" dirty="0" smtClean="0"/>
              <a:t>1546 </a:t>
            </a:r>
            <a:r>
              <a:rPr lang="en-US" sz="2400" dirty="0"/>
              <a:t>actually </a:t>
            </a:r>
            <a:r>
              <a:rPr lang="en-US" sz="2400" dirty="0" smtClean="0"/>
              <a:t>referring to </a:t>
            </a:r>
            <a:r>
              <a:rPr lang="en-US" sz="2400" dirty="0"/>
              <a:t>a child’s </a:t>
            </a:r>
            <a:r>
              <a:rPr lang="en-US" sz="2400" dirty="0" smtClean="0"/>
              <a:t>ear resembling </a:t>
            </a:r>
            <a:r>
              <a:rPr lang="en-US" sz="2400" dirty="0"/>
              <a:t>a </a:t>
            </a:r>
            <a:r>
              <a:rPr lang="en-US" sz="2400" dirty="0" smtClean="0"/>
              <a:t>handle of </a:t>
            </a:r>
            <a:r>
              <a:rPr lang="en-US" sz="2400" dirty="0"/>
              <a:t>a water pitcher</a:t>
            </a:r>
            <a:r>
              <a:rPr lang="en-US" sz="2400" dirty="0" smtClean="0"/>
              <a:t>.  Modern connotation is </a:t>
            </a:r>
            <a:r>
              <a:rPr lang="en-US" sz="2400" dirty="0"/>
              <a:t>given to the sport </a:t>
            </a:r>
            <a:r>
              <a:rPr lang="en-US" sz="2400" dirty="0" smtClean="0"/>
              <a:t>of </a:t>
            </a:r>
            <a:r>
              <a:rPr lang="en-US" sz="2400" dirty="0"/>
              <a:t>baseball.</a:t>
            </a:r>
          </a:p>
        </p:txBody>
      </p:sp>
      <p:pic>
        <p:nvPicPr>
          <p:cNvPr id="25" name="Picture 24"/>
          <p:cNvPicPr>
            <a:picLocks noChangeAspect="1"/>
          </p:cNvPicPr>
          <p:nvPr/>
        </p:nvPicPr>
        <p:blipFill>
          <a:blip r:embed="rId7"/>
          <a:stretch>
            <a:fillRect/>
          </a:stretch>
        </p:blipFill>
        <p:spPr>
          <a:xfrm>
            <a:off x="2612858" y="1831179"/>
            <a:ext cx="6966284" cy="3191759"/>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12</a:t>
            </a:fld>
            <a:endParaRPr lang="en-US"/>
          </a:p>
        </p:txBody>
      </p:sp>
    </p:spTree>
    <p:extLst>
      <p:ext uri="{BB962C8B-B14F-4D97-AF65-F5344CB8AC3E}">
        <p14:creationId xmlns:p14="http://schemas.microsoft.com/office/powerpoint/2010/main" val="117306072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solidFill>
                  <a:srgbClr val="FF0000"/>
                </a:solidFill>
              </a:rPr>
              <a:t>____ </a:t>
            </a:r>
            <a:r>
              <a:rPr lang="en-US" sz="3600" dirty="0" smtClean="0"/>
              <a:t>you later</a:t>
            </a:r>
            <a:endParaRPr lang="en-US" sz="3600" dirty="0"/>
          </a:p>
        </p:txBody>
      </p:sp>
      <p:sp>
        <p:nvSpPr>
          <p:cNvPr id="3" name="Content Placeholder 2"/>
          <p:cNvSpPr>
            <a:spLocks noGrp="1"/>
          </p:cNvSpPr>
          <p:nvPr>
            <p:ph idx="1"/>
          </p:nvPr>
        </p:nvSpPr>
        <p:spPr>
          <a:xfrm>
            <a:off x="838200" y="1277957"/>
            <a:ext cx="10515600" cy="4899006"/>
          </a:xfrm>
        </p:spPr>
        <p:txBody>
          <a:bodyPr/>
          <a:lstStyle/>
          <a:p>
            <a:r>
              <a:rPr lang="en-US" i="1" dirty="0"/>
              <a:t>goodbye, see you around</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10588613" y="6348505"/>
            <a:ext cx="1603387" cy="493819"/>
          </a:xfrm>
          <a:prstGeom prst="rect">
            <a:avLst/>
          </a:prstGeom>
        </p:spPr>
      </p:pic>
      <p:pic>
        <p:nvPicPr>
          <p:cNvPr id="26" name="Picture 25"/>
          <p:cNvPicPr>
            <a:picLocks noChangeAspect="1"/>
          </p:cNvPicPr>
          <p:nvPr/>
        </p:nvPicPr>
        <p:blipFill>
          <a:blip r:embed="rId8"/>
          <a:stretch>
            <a:fillRect/>
          </a:stretch>
        </p:blipFill>
        <p:spPr>
          <a:xfrm>
            <a:off x="2308247" y="1815863"/>
            <a:ext cx="7575506" cy="3226274"/>
          </a:xfrm>
          <a:prstGeom prst="rect">
            <a:avLst/>
          </a:prstGeom>
        </p:spPr>
      </p:pic>
      <p:pic>
        <p:nvPicPr>
          <p:cNvPr id="27"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13</a:t>
            </a:fld>
            <a:endParaRPr lang="en-US"/>
          </a:p>
        </p:txBody>
      </p:sp>
    </p:spTree>
    <p:extLst>
      <p:ext uri="{BB962C8B-B14F-4D97-AF65-F5344CB8AC3E}">
        <p14:creationId xmlns:p14="http://schemas.microsoft.com/office/powerpoint/2010/main" val="181629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27"/>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1000" fill="hold"/>
                                        <p:tgtEl>
                                          <p:spTgt spid="22"/>
                                        </p:tgtEl>
                                        <p:attrNameLst>
                                          <p:attrName>ppt_x</p:attrName>
                                        </p:attrNameLst>
                                      </p:cBhvr>
                                      <p:tavLst>
                                        <p:tav tm="0">
                                          <p:val>
                                            <p:strVal val="#ppt_x"/>
                                          </p:val>
                                        </p:tav>
                                        <p:tav tm="100000">
                                          <p:val>
                                            <p:strVal val="#ppt_x"/>
                                          </p:val>
                                        </p:tav>
                                      </p:tavLst>
                                    </p:anim>
                                    <p:anim calcmode="lin" valueType="num">
                                      <p:cBhvr additive="base">
                                        <p:cTn id="7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audio>
              <p:cMediaNode vol="80000">
                <p:cTn id="75" fill="hold" display="0">
                  <p:stCondLst>
                    <p:cond delay="indefinite"/>
                  </p:stCondLst>
                  <p:endCondLst>
                    <p:cond evt="onStopAudio" delay="0">
                      <p:tgtEl>
                        <p:sldTgt/>
                      </p:tgtEl>
                    </p:cond>
                  </p:endCondLst>
                </p:cTn>
                <p:tgtEl>
                  <p:spTgt spid="27"/>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solidFill>
                  <a:srgbClr val="FF0000"/>
                </a:solidFill>
              </a:rPr>
              <a:t>catch </a:t>
            </a:r>
            <a:r>
              <a:rPr lang="en-US" sz="3600" dirty="0" smtClean="0"/>
              <a:t>you later</a:t>
            </a:r>
            <a:endParaRPr lang="en-US" sz="3600" dirty="0"/>
          </a:p>
        </p:txBody>
      </p:sp>
      <p:sp>
        <p:nvSpPr>
          <p:cNvPr id="3" name="Content Placeholder 2"/>
          <p:cNvSpPr>
            <a:spLocks noGrp="1"/>
          </p:cNvSpPr>
          <p:nvPr>
            <p:ph idx="1"/>
          </p:nvPr>
        </p:nvSpPr>
        <p:spPr>
          <a:xfrm>
            <a:off x="838200" y="1277957"/>
            <a:ext cx="10515600" cy="4899006"/>
          </a:xfrm>
        </p:spPr>
        <p:txBody>
          <a:bodyPr/>
          <a:lstStyle/>
          <a:p>
            <a:r>
              <a:rPr lang="en-US" i="1" dirty="0"/>
              <a:t>goodbye, see you around</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smtClean="0"/>
              <a:t>African-American expression from the </a:t>
            </a:r>
            <a:r>
              <a:rPr lang="en-US" sz="2400" dirty="0"/>
              <a:t>mid </a:t>
            </a:r>
            <a:r>
              <a:rPr lang="en-US" sz="2400" dirty="0" smtClean="0"/>
              <a:t>20</a:t>
            </a:r>
            <a:r>
              <a:rPr lang="en-US" sz="2400" baseline="30000" dirty="0" smtClean="0"/>
              <a:t>th</a:t>
            </a:r>
            <a:r>
              <a:rPr lang="en-US" sz="2400" dirty="0" smtClean="0"/>
              <a:t> century</a:t>
            </a:r>
            <a:r>
              <a:rPr lang="en-US" sz="2400" dirty="0"/>
              <a:t>.  </a:t>
            </a:r>
            <a:r>
              <a:rPr lang="en-US" sz="2400" dirty="0" smtClean="0"/>
              <a:t>Catch referring </a:t>
            </a:r>
            <a:r>
              <a:rPr lang="en-US" sz="2400" dirty="0"/>
              <a:t>to grab</a:t>
            </a:r>
            <a:r>
              <a:rPr lang="en-US" sz="2400" dirty="0" smtClean="0"/>
              <a:t>, trap</a:t>
            </a:r>
            <a:r>
              <a:rPr lang="en-US" sz="2400" dirty="0"/>
              <a:t>, or capture.</a:t>
            </a:r>
          </a:p>
        </p:txBody>
      </p:sp>
      <p:pic>
        <p:nvPicPr>
          <p:cNvPr id="26" name="Picture 25"/>
          <p:cNvPicPr>
            <a:picLocks noChangeAspect="1"/>
          </p:cNvPicPr>
          <p:nvPr/>
        </p:nvPicPr>
        <p:blipFill>
          <a:blip r:embed="rId7"/>
          <a:stretch>
            <a:fillRect/>
          </a:stretch>
        </p:blipFill>
        <p:spPr>
          <a:xfrm>
            <a:off x="2308247" y="1815863"/>
            <a:ext cx="7575506" cy="3226274"/>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14</a:t>
            </a:fld>
            <a:endParaRPr lang="en-US"/>
          </a:p>
        </p:txBody>
      </p:sp>
    </p:spTree>
    <p:extLst>
      <p:ext uri="{BB962C8B-B14F-4D97-AF65-F5344CB8AC3E}">
        <p14:creationId xmlns:p14="http://schemas.microsoft.com/office/powerpoint/2010/main" val="19606712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solidFill>
                  <a:srgbClr val="FF0000"/>
                </a:solidFill>
              </a:rPr>
              <a:t>___ </a:t>
            </a:r>
            <a:r>
              <a:rPr lang="en-US" sz="3600" dirty="0" smtClean="0"/>
              <a:t>the field</a:t>
            </a:r>
            <a:endParaRPr lang="en-US" sz="3600" dirty="0"/>
          </a:p>
        </p:txBody>
      </p:sp>
      <p:sp>
        <p:nvSpPr>
          <p:cNvPr id="3" name="Content Placeholder 2"/>
          <p:cNvSpPr>
            <a:spLocks noGrp="1"/>
          </p:cNvSpPr>
          <p:nvPr>
            <p:ph idx="1"/>
          </p:nvPr>
        </p:nvSpPr>
        <p:spPr>
          <a:xfrm>
            <a:off x="838200" y="1277957"/>
            <a:ext cx="10515600" cy="4899006"/>
          </a:xfrm>
        </p:spPr>
        <p:txBody>
          <a:bodyPr/>
          <a:lstStyle/>
          <a:p>
            <a:r>
              <a:rPr lang="en-US" i="1" dirty="0"/>
              <a:t>uncommitted, unattached</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10588613" y="6348505"/>
            <a:ext cx="1603387" cy="493819"/>
          </a:xfrm>
          <a:prstGeom prst="rect">
            <a:avLst/>
          </a:prstGeom>
        </p:spPr>
      </p:pic>
      <p:pic>
        <p:nvPicPr>
          <p:cNvPr id="25" name="Picture 24"/>
          <p:cNvPicPr>
            <a:picLocks noChangeAspect="1"/>
          </p:cNvPicPr>
          <p:nvPr/>
        </p:nvPicPr>
        <p:blipFill>
          <a:blip r:embed="rId8"/>
          <a:stretch>
            <a:fillRect/>
          </a:stretch>
        </p:blipFill>
        <p:spPr>
          <a:xfrm>
            <a:off x="2789320" y="2261001"/>
            <a:ext cx="6613359" cy="2323613"/>
          </a:xfrm>
          <a:prstGeom prst="rect">
            <a:avLst/>
          </a:prstGeom>
        </p:spPr>
      </p:pic>
      <p:pic>
        <p:nvPicPr>
          <p:cNvPr id="27"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15</a:t>
            </a:fld>
            <a:endParaRPr lang="en-US"/>
          </a:p>
        </p:txBody>
      </p:sp>
    </p:spTree>
    <p:extLst>
      <p:ext uri="{BB962C8B-B14F-4D97-AF65-F5344CB8AC3E}">
        <p14:creationId xmlns:p14="http://schemas.microsoft.com/office/powerpoint/2010/main" val="3121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27"/>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1000" fill="hold"/>
                                        <p:tgtEl>
                                          <p:spTgt spid="22"/>
                                        </p:tgtEl>
                                        <p:attrNameLst>
                                          <p:attrName>ppt_x</p:attrName>
                                        </p:attrNameLst>
                                      </p:cBhvr>
                                      <p:tavLst>
                                        <p:tav tm="0">
                                          <p:val>
                                            <p:strVal val="#ppt_x"/>
                                          </p:val>
                                        </p:tav>
                                        <p:tav tm="100000">
                                          <p:val>
                                            <p:strVal val="#ppt_x"/>
                                          </p:val>
                                        </p:tav>
                                      </p:tavLst>
                                    </p:anim>
                                    <p:anim calcmode="lin" valueType="num">
                                      <p:cBhvr additive="base">
                                        <p:cTn id="7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audio>
              <p:cMediaNode vol="80000">
                <p:cTn id="75" fill="hold" display="0">
                  <p:stCondLst>
                    <p:cond delay="indefinite"/>
                  </p:stCondLst>
                  <p:endCondLst>
                    <p:cond evt="onStopAudio" delay="0">
                      <p:tgtEl>
                        <p:sldTgt/>
                      </p:tgtEl>
                    </p:cond>
                  </p:endCondLst>
                </p:cTn>
                <p:tgtEl>
                  <p:spTgt spid="27"/>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solidFill>
                  <a:srgbClr val="FF0000"/>
                </a:solidFill>
              </a:rPr>
              <a:t>play </a:t>
            </a:r>
            <a:r>
              <a:rPr lang="en-US" sz="3600" dirty="0" smtClean="0"/>
              <a:t>the field</a:t>
            </a:r>
            <a:endParaRPr lang="en-US" sz="3600" dirty="0"/>
          </a:p>
        </p:txBody>
      </p:sp>
      <p:sp>
        <p:nvSpPr>
          <p:cNvPr id="3" name="Content Placeholder 2"/>
          <p:cNvSpPr>
            <a:spLocks noGrp="1"/>
          </p:cNvSpPr>
          <p:nvPr>
            <p:ph idx="1"/>
          </p:nvPr>
        </p:nvSpPr>
        <p:spPr>
          <a:xfrm>
            <a:off x="838200" y="1277957"/>
            <a:ext cx="10515600" cy="4899006"/>
          </a:xfrm>
        </p:spPr>
        <p:txBody>
          <a:bodyPr/>
          <a:lstStyle/>
          <a:p>
            <a:r>
              <a:rPr lang="en-US" i="1" dirty="0"/>
              <a:t>uncommitted, unattached</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Racing gamblers in the 19th century “played the field” by betting on all horses except </a:t>
            </a:r>
            <a:r>
              <a:rPr lang="en-US" sz="2400" dirty="0" smtClean="0"/>
              <a:t>the favorite</a:t>
            </a:r>
            <a:r>
              <a:rPr lang="en-US" sz="2400" dirty="0"/>
              <a:t>.  20th century expression mainly deals with the dating of many boyfriends/girlfriends.</a:t>
            </a:r>
          </a:p>
        </p:txBody>
      </p:sp>
      <p:pic>
        <p:nvPicPr>
          <p:cNvPr id="25" name="Picture 24"/>
          <p:cNvPicPr>
            <a:picLocks noChangeAspect="1"/>
          </p:cNvPicPr>
          <p:nvPr/>
        </p:nvPicPr>
        <p:blipFill>
          <a:blip r:embed="rId7"/>
          <a:stretch>
            <a:fillRect/>
          </a:stretch>
        </p:blipFill>
        <p:spPr>
          <a:xfrm>
            <a:off x="2789320" y="2261001"/>
            <a:ext cx="6613359" cy="2323613"/>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16</a:t>
            </a:fld>
            <a:endParaRPr lang="en-US"/>
          </a:p>
        </p:txBody>
      </p:sp>
    </p:spTree>
    <p:extLst>
      <p:ext uri="{BB962C8B-B14F-4D97-AF65-F5344CB8AC3E}">
        <p14:creationId xmlns:p14="http://schemas.microsoft.com/office/powerpoint/2010/main" val="179044193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t>par</a:t>
            </a:r>
            <a:r>
              <a:rPr lang="en-US" sz="3600" dirty="0" smtClean="0">
                <a:solidFill>
                  <a:srgbClr val="FF0000"/>
                </a:solidFill>
              </a:rPr>
              <a:t> __ __ ______</a:t>
            </a:r>
            <a:endParaRPr lang="en-US" sz="3600" dirty="0"/>
          </a:p>
        </p:txBody>
      </p:sp>
      <p:sp>
        <p:nvSpPr>
          <p:cNvPr id="3" name="Content Placeholder 2"/>
          <p:cNvSpPr>
            <a:spLocks noGrp="1"/>
          </p:cNvSpPr>
          <p:nvPr>
            <p:ph idx="1"/>
          </p:nvPr>
        </p:nvSpPr>
        <p:spPr>
          <a:xfrm>
            <a:off x="838200" y="1277957"/>
            <a:ext cx="10515600" cy="4899006"/>
          </a:xfrm>
        </p:spPr>
        <p:txBody>
          <a:bodyPr/>
          <a:lstStyle/>
          <a:p>
            <a:r>
              <a:rPr lang="en-US" i="1" dirty="0"/>
              <a:t>the norm, expected</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10588613" y="6348505"/>
            <a:ext cx="1603387" cy="493819"/>
          </a:xfrm>
          <a:prstGeom prst="rect">
            <a:avLst/>
          </a:prstGeom>
        </p:spPr>
      </p:pic>
      <p:pic>
        <p:nvPicPr>
          <p:cNvPr id="26" name="Picture 25"/>
          <p:cNvPicPr>
            <a:picLocks noChangeAspect="1"/>
          </p:cNvPicPr>
          <p:nvPr/>
        </p:nvPicPr>
        <p:blipFill>
          <a:blip r:embed="rId8"/>
          <a:stretch>
            <a:fillRect/>
          </a:stretch>
        </p:blipFill>
        <p:spPr>
          <a:xfrm>
            <a:off x="4614608" y="1738975"/>
            <a:ext cx="2962783" cy="3234479"/>
          </a:xfrm>
          <a:prstGeom prst="rect">
            <a:avLst/>
          </a:prstGeom>
        </p:spPr>
      </p:pic>
      <p:pic>
        <p:nvPicPr>
          <p:cNvPr id="27"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17</a:t>
            </a:fld>
            <a:endParaRPr lang="en-US"/>
          </a:p>
        </p:txBody>
      </p:sp>
    </p:spTree>
    <p:extLst>
      <p:ext uri="{BB962C8B-B14F-4D97-AF65-F5344CB8AC3E}">
        <p14:creationId xmlns:p14="http://schemas.microsoft.com/office/powerpoint/2010/main" val="164547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27"/>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1000" fill="hold"/>
                                        <p:tgtEl>
                                          <p:spTgt spid="22"/>
                                        </p:tgtEl>
                                        <p:attrNameLst>
                                          <p:attrName>ppt_x</p:attrName>
                                        </p:attrNameLst>
                                      </p:cBhvr>
                                      <p:tavLst>
                                        <p:tav tm="0">
                                          <p:val>
                                            <p:strVal val="#ppt_x"/>
                                          </p:val>
                                        </p:tav>
                                        <p:tav tm="100000">
                                          <p:val>
                                            <p:strVal val="#ppt_x"/>
                                          </p:val>
                                        </p:tav>
                                      </p:tavLst>
                                    </p:anim>
                                    <p:anim calcmode="lin" valueType="num">
                                      <p:cBhvr additive="base">
                                        <p:cTn id="7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audio>
              <p:cMediaNode vol="80000">
                <p:cTn id="75" fill="hold" display="0">
                  <p:stCondLst>
                    <p:cond delay="indefinite"/>
                  </p:stCondLst>
                  <p:endCondLst>
                    <p:cond evt="onStopAudio" delay="0">
                      <p:tgtEl>
                        <p:sldTgt/>
                      </p:tgtEl>
                    </p:cond>
                  </p:endCondLst>
                </p:cTn>
                <p:tgtEl>
                  <p:spTgt spid="27"/>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t>par</a:t>
            </a:r>
            <a:r>
              <a:rPr lang="en-US" sz="3600" dirty="0" smtClean="0">
                <a:solidFill>
                  <a:srgbClr val="FF0000"/>
                </a:solidFill>
              </a:rPr>
              <a:t> for the course</a:t>
            </a:r>
            <a:endParaRPr lang="en-US" sz="3600" dirty="0"/>
          </a:p>
        </p:txBody>
      </p:sp>
      <p:sp>
        <p:nvSpPr>
          <p:cNvPr id="3" name="Content Placeholder 2"/>
          <p:cNvSpPr>
            <a:spLocks noGrp="1"/>
          </p:cNvSpPr>
          <p:nvPr>
            <p:ph idx="1"/>
          </p:nvPr>
        </p:nvSpPr>
        <p:spPr>
          <a:xfrm>
            <a:off x="838200" y="1277957"/>
            <a:ext cx="10515600" cy="4899006"/>
          </a:xfrm>
        </p:spPr>
        <p:txBody>
          <a:bodyPr/>
          <a:lstStyle/>
          <a:p>
            <a:r>
              <a:rPr lang="en-US" i="1" dirty="0"/>
              <a:t>the norm, expected</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First used in the 20th century</a:t>
            </a:r>
            <a:r>
              <a:rPr lang="en-US" sz="2400" dirty="0" smtClean="0"/>
              <a:t>, </a:t>
            </a:r>
            <a:r>
              <a:rPr lang="en-US" sz="2400" dirty="0"/>
              <a:t>par being the term for </a:t>
            </a:r>
            <a:r>
              <a:rPr lang="en-US" sz="2400" dirty="0" smtClean="0"/>
              <a:t>breaking </a:t>
            </a:r>
            <a:r>
              <a:rPr lang="en-US" sz="2400" dirty="0"/>
              <a:t>even in golf</a:t>
            </a:r>
            <a:r>
              <a:rPr lang="en-US" sz="2400" dirty="0" smtClean="0"/>
              <a:t>.</a:t>
            </a:r>
            <a:endParaRPr lang="en-US" sz="2400" dirty="0"/>
          </a:p>
        </p:txBody>
      </p:sp>
      <p:pic>
        <p:nvPicPr>
          <p:cNvPr id="26" name="Picture 25"/>
          <p:cNvPicPr>
            <a:picLocks noChangeAspect="1"/>
          </p:cNvPicPr>
          <p:nvPr/>
        </p:nvPicPr>
        <p:blipFill>
          <a:blip r:embed="rId7"/>
          <a:stretch>
            <a:fillRect/>
          </a:stretch>
        </p:blipFill>
        <p:spPr>
          <a:xfrm>
            <a:off x="4614608" y="1738975"/>
            <a:ext cx="2962783" cy="3234479"/>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18</a:t>
            </a:fld>
            <a:endParaRPr lang="en-US"/>
          </a:p>
        </p:txBody>
      </p:sp>
    </p:spTree>
    <p:extLst>
      <p:ext uri="{BB962C8B-B14F-4D97-AF65-F5344CB8AC3E}">
        <p14:creationId xmlns:p14="http://schemas.microsoft.com/office/powerpoint/2010/main" val="13380419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t>go</a:t>
            </a:r>
            <a:r>
              <a:rPr lang="en-US" sz="3600" dirty="0" smtClean="0">
                <a:solidFill>
                  <a:srgbClr val="FF0000"/>
                </a:solidFill>
              </a:rPr>
              <a:t> __ _ ___</a:t>
            </a:r>
            <a:endParaRPr lang="en-US" sz="3600" dirty="0"/>
          </a:p>
        </p:txBody>
      </p:sp>
      <p:sp>
        <p:nvSpPr>
          <p:cNvPr id="3" name="Content Placeholder 2"/>
          <p:cNvSpPr>
            <a:spLocks noGrp="1"/>
          </p:cNvSpPr>
          <p:nvPr>
            <p:ph idx="1"/>
          </p:nvPr>
        </p:nvSpPr>
        <p:spPr>
          <a:xfrm>
            <a:off x="838200" y="1277957"/>
            <a:ext cx="10515600" cy="4899006"/>
          </a:xfrm>
        </p:spPr>
        <p:txBody>
          <a:bodyPr/>
          <a:lstStyle/>
          <a:p>
            <a:r>
              <a:rPr lang="en-US" i="1" dirty="0"/>
              <a:t>leave, go away</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10588613" y="6348505"/>
            <a:ext cx="1603387" cy="493819"/>
          </a:xfrm>
          <a:prstGeom prst="rect">
            <a:avLst/>
          </a:prstGeom>
        </p:spPr>
      </p:pic>
      <p:pic>
        <p:nvPicPr>
          <p:cNvPr id="25" name="Picture 24"/>
          <p:cNvPicPr>
            <a:picLocks noChangeAspect="1"/>
          </p:cNvPicPr>
          <p:nvPr/>
        </p:nvPicPr>
        <p:blipFill>
          <a:blip r:embed="rId8"/>
          <a:stretch>
            <a:fillRect/>
          </a:stretch>
        </p:blipFill>
        <p:spPr>
          <a:xfrm>
            <a:off x="2525999" y="1807200"/>
            <a:ext cx="7140001" cy="3243600"/>
          </a:xfrm>
          <a:prstGeom prst="rect">
            <a:avLst/>
          </a:prstGeom>
        </p:spPr>
      </p:pic>
      <p:pic>
        <p:nvPicPr>
          <p:cNvPr id="27"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19</a:t>
            </a:fld>
            <a:endParaRPr lang="en-US"/>
          </a:p>
        </p:txBody>
      </p:sp>
    </p:spTree>
    <p:extLst>
      <p:ext uri="{BB962C8B-B14F-4D97-AF65-F5344CB8AC3E}">
        <p14:creationId xmlns:p14="http://schemas.microsoft.com/office/powerpoint/2010/main" val="390136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27"/>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1000" fill="hold"/>
                                        <p:tgtEl>
                                          <p:spTgt spid="22"/>
                                        </p:tgtEl>
                                        <p:attrNameLst>
                                          <p:attrName>ppt_x</p:attrName>
                                        </p:attrNameLst>
                                      </p:cBhvr>
                                      <p:tavLst>
                                        <p:tav tm="0">
                                          <p:val>
                                            <p:strVal val="#ppt_x"/>
                                          </p:val>
                                        </p:tav>
                                        <p:tav tm="100000">
                                          <p:val>
                                            <p:strVal val="#ppt_x"/>
                                          </p:val>
                                        </p:tav>
                                      </p:tavLst>
                                    </p:anim>
                                    <p:anim calcmode="lin" valueType="num">
                                      <p:cBhvr additive="base">
                                        <p:cTn id="7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audio>
              <p:cMediaNode vol="80000">
                <p:cTn id="75" fill="hold" display="0">
                  <p:stCondLst>
                    <p:cond delay="indefinite"/>
                  </p:stCondLst>
                  <p:endCondLst>
                    <p:cond evt="onStopAudio" delay="0">
                      <p:tgtEl>
                        <p:sldTgt/>
                      </p:tgtEl>
                    </p:cond>
                  </p:endCondLst>
                </p:cTn>
                <p:tgtEl>
                  <p:spTgt spid="27"/>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9622"/>
            <a:ext cx="10515600" cy="5497341"/>
          </a:xfrm>
        </p:spPr>
        <p:txBody>
          <a:bodyPr>
            <a:normAutofit fontScale="77500" lnSpcReduction="20000"/>
          </a:bodyPr>
          <a:lstStyle/>
          <a:p>
            <a:pPr marL="0" indent="0" algn="ctr">
              <a:buNone/>
            </a:pPr>
            <a:r>
              <a:rPr lang="en-US" sz="2600" dirty="0"/>
              <a:t>idiom (n.)- an expression whose meaning can not be derived from its elements</a:t>
            </a:r>
          </a:p>
          <a:p>
            <a:pPr marL="0" indent="0">
              <a:buNone/>
            </a:pPr>
            <a:r>
              <a:rPr lang="en-US" sz="3200" dirty="0"/>
              <a:t>How many times over the course of a day do you hear these?  They’re so common in our vernacular that we hardly take the time to recognize them with thousands in the English language alone. A few are presented here using a wide variety of material found mostly in dealer junk boxes.  Don’t expect to find philatelic rarities, but you will see some interesting items.  </a:t>
            </a:r>
          </a:p>
          <a:p>
            <a:pPr marL="0" indent="0">
              <a:buNone/>
            </a:pPr>
            <a:r>
              <a:rPr lang="en-US" sz="3200" dirty="0"/>
              <a:t>Most important is your participation!  This presentation is in “fill in the blank” game format.  You’ll see a partial phrase at the top of each page related to the item shown along with a clue to the idiom’s meaning.  Just complete the phrase and keep track of your number right and wrong. </a:t>
            </a:r>
          </a:p>
          <a:p>
            <a:pPr marL="0" indent="0">
              <a:buNone/>
            </a:pPr>
            <a:r>
              <a:rPr lang="en-US" sz="3200" dirty="0"/>
              <a:t>PowerPoint users have 5 seconds before a 15 second timeclock counts down then “dings,” by which time an answer must be given.  PDF users play on the honor system!  Clicking the next page reveals the answer along with details of the origins and meaning of the idiom.  Ten references were used researching these.  Not all agreed, but the majority plausible response appears here.  </a:t>
            </a:r>
          </a:p>
          <a:p>
            <a:pPr marL="0" indent="0">
              <a:buNone/>
            </a:pPr>
            <a:r>
              <a:rPr lang="en-US" sz="3200" dirty="0"/>
              <a:t>This is 1 of 7 thematic related parts (# phrases in each).  Enjoy them all!</a:t>
            </a:r>
          </a:p>
          <a:p>
            <a:pPr marL="0" indent="0" algn="ctr">
              <a:buNone/>
            </a:pPr>
            <a:r>
              <a:rPr lang="en-US" sz="2600" dirty="0"/>
              <a:t>I – Animals (24)    II – Food (14)     III – Man (18)     </a:t>
            </a:r>
            <a:r>
              <a:rPr lang="en-US" sz="2600" dirty="0">
                <a:solidFill>
                  <a:srgbClr val="FF0000"/>
                </a:solidFill>
              </a:rPr>
              <a:t>IV - Sports &amp; Games (9)</a:t>
            </a:r>
          </a:p>
          <a:p>
            <a:pPr marL="0" indent="0" algn="ctr">
              <a:buNone/>
            </a:pPr>
            <a:r>
              <a:rPr lang="en-US" sz="2600" dirty="0"/>
              <a:t>V – Nature (25)    VI – Music (8)    VII - Pot Luck (39)</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CB8E06FC-A5A5-4322-BFA6-9D8A72B29328}" type="slidenum">
              <a:rPr lang="en-US" smtClean="0"/>
              <a:t>2</a:t>
            </a:fld>
            <a:endParaRPr lang="en-US"/>
          </a:p>
        </p:txBody>
      </p:sp>
    </p:spTree>
    <p:extLst>
      <p:ext uri="{BB962C8B-B14F-4D97-AF65-F5344CB8AC3E}">
        <p14:creationId xmlns:p14="http://schemas.microsoft.com/office/powerpoint/2010/main" val="1372744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t>go</a:t>
            </a:r>
            <a:r>
              <a:rPr lang="en-US" sz="3600" dirty="0" smtClean="0">
                <a:solidFill>
                  <a:srgbClr val="FF0000"/>
                </a:solidFill>
              </a:rPr>
              <a:t> fly a kite</a:t>
            </a:r>
            <a:endParaRPr lang="en-US" sz="3600" dirty="0"/>
          </a:p>
        </p:txBody>
      </p:sp>
      <p:sp>
        <p:nvSpPr>
          <p:cNvPr id="3" name="Content Placeholder 2"/>
          <p:cNvSpPr>
            <a:spLocks noGrp="1"/>
          </p:cNvSpPr>
          <p:nvPr>
            <p:ph idx="1"/>
          </p:nvPr>
        </p:nvSpPr>
        <p:spPr>
          <a:xfrm>
            <a:off x="838200" y="1277957"/>
            <a:ext cx="10515600" cy="4899006"/>
          </a:xfrm>
        </p:spPr>
        <p:txBody>
          <a:bodyPr/>
          <a:lstStyle/>
          <a:p>
            <a:r>
              <a:rPr lang="en-US" i="1" dirty="0"/>
              <a:t>leave, go away</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Unknown origin.  Flying a kite should keep anyone busy for a while, as long as there’s wind.</a:t>
            </a:r>
          </a:p>
        </p:txBody>
      </p:sp>
      <p:pic>
        <p:nvPicPr>
          <p:cNvPr id="25" name="Picture 24"/>
          <p:cNvPicPr>
            <a:picLocks noChangeAspect="1"/>
          </p:cNvPicPr>
          <p:nvPr/>
        </p:nvPicPr>
        <p:blipFill>
          <a:blip r:embed="rId7"/>
          <a:stretch>
            <a:fillRect/>
          </a:stretch>
        </p:blipFill>
        <p:spPr>
          <a:xfrm>
            <a:off x="2525999" y="1807200"/>
            <a:ext cx="7140001" cy="3243600"/>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20</a:t>
            </a:fld>
            <a:endParaRPr lang="en-US"/>
          </a:p>
        </p:txBody>
      </p:sp>
    </p:spTree>
    <p:extLst>
      <p:ext uri="{BB962C8B-B14F-4D97-AF65-F5344CB8AC3E}">
        <p14:creationId xmlns:p14="http://schemas.microsoft.com/office/powerpoint/2010/main" val="392636196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9622"/>
            <a:ext cx="10515600" cy="5497341"/>
          </a:xfrm>
        </p:spPr>
        <p:txBody>
          <a:bodyPr/>
          <a:lstStyle/>
          <a:p>
            <a:pPr marL="0" indent="0" algn="ctr">
              <a:buNone/>
            </a:pPr>
            <a:endParaRPr lang="en-US" sz="4000" dirty="0" smtClean="0"/>
          </a:p>
          <a:p>
            <a:pPr marL="0" indent="0" algn="ctr">
              <a:buNone/>
            </a:pPr>
            <a:r>
              <a:rPr lang="en-US" sz="4400" dirty="0" smtClean="0"/>
              <a:t>This </a:t>
            </a:r>
            <a:r>
              <a:rPr lang="en-US" sz="4400" dirty="0"/>
              <a:t>is the end of Part </a:t>
            </a:r>
            <a:r>
              <a:rPr lang="en-US" sz="4400" dirty="0" smtClean="0"/>
              <a:t>IV- Sports &amp; Games.</a:t>
            </a:r>
            <a:endParaRPr lang="en-US" sz="4400" dirty="0"/>
          </a:p>
          <a:p>
            <a:pPr marL="0" indent="0" algn="ctr">
              <a:buNone/>
            </a:pPr>
            <a:r>
              <a:rPr lang="en-US" sz="4400" dirty="0"/>
              <a:t>If you liked this presentation,</a:t>
            </a:r>
          </a:p>
          <a:p>
            <a:pPr marL="0" indent="0" algn="ctr">
              <a:buNone/>
            </a:pPr>
            <a:r>
              <a:rPr lang="en-US" sz="4400" dirty="0"/>
              <a:t>try one of the other parts!</a:t>
            </a:r>
          </a:p>
          <a:p>
            <a:pPr marL="0" indent="0" algn="ctr">
              <a:buNone/>
            </a:pPr>
            <a:r>
              <a:rPr lang="en-US" sz="4400" dirty="0"/>
              <a:t>See them all and the original </a:t>
            </a:r>
          </a:p>
          <a:p>
            <a:pPr marL="0" indent="0" algn="ctr">
              <a:buNone/>
            </a:pPr>
            <a:r>
              <a:rPr lang="en-US" sz="4400" dirty="0"/>
              <a:t>exhibit online at:</a:t>
            </a:r>
          </a:p>
          <a:p>
            <a:pPr marL="0" indent="0" algn="ctr">
              <a:buNone/>
            </a:pPr>
            <a:r>
              <a:rPr lang="en-US" sz="4000" dirty="0">
                <a:hlinkClick r:id="rId2"/>
              </a:rPr>
              <a:t>http://</a:t>
            </a:r>
            <a:r>
              <a:rPr lang="en-US" sz="4000" dirty="0" smtClean="0">
                <a:hlinkClick r:id="rId2"/>
              </a:rPr>
              <a:t>www.rpastamps.org/presentations</a:t>
            </a:r>
            <a:r>
              <a:rPr lang="en-US" sz="4000" dirty="0" smtClean="0"/>
              <a:t> </a:t>
            </a:r>
            <a:endParaRPr lang="en-US" sz="4000"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CB8E06FC-A5A5-4322-BFA6-9D8A72B29328}" type="slidenum">
              <a:rPr lang="en-US" smtClean="0"/>
              <a:t>21</a:t>
            </a:fld>
            <a:endParaRPr lang="en-US"/>
          </a:p>
        </p:txBody>
      </p:sp>
    </p:spTree>
    <p:extLst>
      <p:ext uri="{BB962C8B-B14F-4D97-AF65-F5344CB8AC3E}">
        <p14:creationId xmlns:p14="http://schemas.microsoft.com/office/powerpoint/2010/main" val="466400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0" y="3157865"/>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smtClean="0"/>
              <a:t>IV- Sports &amp; Games     draw the </a:t>
            </a:r>
            <a:r>
              <a:rPr lang="en-US" sz="3600" dirty="0" smtClean="0">
                <a:solidFill>
                  <a:srgbClr val="FF0000"/>
                </a:solidFill>
              </a:rPr>
              <a:t>____ ___</a:t>
            </a:r>
            <a:endParaRPr lang="en-US" sz="36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exaggerate</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sp>
        <p:nvSpPr>
          <p:cNvPr id="7" name="TextBox 6"/>
          <p:cNvSpPr txBox="1"/>
          <p:nvPr/>
        </p:nvSpPr>
        <p:spPr>
          <a:xfrm>
            <a:off x="876530" y="1992486"/>
            <a:ext cx="4569724"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5"/>
          <a:stretch>
            <a:fillRect/>
          </a:stretch>
        </p:blipFill>
        <p:spPr>
          <a:xfrm>
            <a:off x="10588613" y="6364181"/>
            <a:ext cx="1603387" cy="493819"/>
          </a:xfrm>
          <a:prstGeom prst="rect">
            <a:avLst/>
          </a:prstGeom>
        </p:spPr>
      </p:pic>
      <p:pic>
        <p:nvPicPr>
          <p:cNvPr id="27" name="Picture 26"/>
          <p:cNvPicPr>
            <a:picLocks noChangeAspect="1"/>
          </p:cNvPicPr>
          <p:nvPr/>
        </p:nvPicPr>
        <p:blipFill>
          <a:blip r:embed="rId6"/>
          <a:stretch>
            <a:fillRect/>
          </a:stretch>
        </p:blipFill>
        <p:spPr>
          <a:xfrm>
            <a:off x="6078600" y="1237749"/>
            <a:ext cx="3692400" cy="4773601"/>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3</a:t>
            </a:fld>
            <a:endParaRPr lang="en-US"/>
          </a:p>
        </p:txBody>
      </p:sp>
    </p:spTree>
    <p:extLst>
      <p:ext uri="{BB962C8B-B14F-4D97-AF65-F5344CB8AC3E}">
        <p14:creationId xmlns:p14="http://schemas.microsoft.com/office/powerpoint/2010/main" val="131920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0" y="3157865"/>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smtClean="0"/>
              <a:t>IV- Sports &amp; Games     draw the </a:t>
            </a:r>
            <a:r>
              <a:rPr lang="en-US" sz="3600" dirty="0" smtClean="0">
                <a:solidFill>
                  <a:srgbClr val="FF0000"/>
                </a:solidFill>
              </a:rPr>
              <a:t>long bow</a:t>
            </a:r>
            <a:endParaRPr lang="en-US" sz="36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exaggerate</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sp>
        <p:nvSpPr>
          <p:cNvPr id="7" name="TextBox 6"/>
          <p:cNvSpPr txBox="1"/>
          <p:nvPr/>
        </p:nvSpPr>
        <p:spPr>
          <a:xfrm>
            <a:off x="876530" y="1992486"/>
            <a:ext cx="4569724" cy="2677656"/>
          </a:xfrm>
          <a:prstGeom prst="rect">
            <a:avLst/>
          </a:prstGeom>
          <a:noFill/>
        </p:spPr>
        <p:txBody>
          <a:bodyPr wrap="square" rtlCol="0">
            <a:spAutoFit/>
          </a:bodyPr>
          <a:lstStyle/>
          <a:p>
            <a:r>
              <a:rPr lang="en-US" sz="2400" dirty="0" smtClean="0"/>
              <a:t>The </a:t>
            </a:r>
            <a:r>
              <a:rPr lang="en-US" sz="2400" dirty="0"/>
              <a:t>long bow was </a:t>
            </a:r>
            <a:r>
              <a:rPr lang="en-US" sz="2400" dirty="0" smtClean="0"/>
              <a:t>the primary </a:t>
            </a:r>
            <a:r>
              <a:rPr lang="en-US" sz="2400" dirty="0"/>
              <a:t>weapon used </a:t>
            </a:r>
            <a:r>
              <a:rPr lang="en-US" sz="2400" dirty="0" smtClean="0"/>
              <a:t>in medieval </a:t>
            </a:r>
            <a:r>
              <a:rPr lang="en-US" sz="2400" dirty="0"/>
              <a:t>times.  In </a:t>
            </a:r>
            <a:r>
              <a:rPr lang="en-US" sz="2400" dirty="0" smtClean="0"/>
              <a:t>1668 Sir </a:t>
            </a:r>
            <a:r>
              <a:rPr lang="en-US" sz="2400" dirty="0"/>
              <a:t>Roger </a:t>
            </a:r>
            <a:r>
              <a:rPr lang="en-US" sz="2400" dirty="0" err="1" smtClean="0"/>
              <a:t>L’Estrange</a:t>
            </a:r>
            <a:r>
              <a:rPr lang="en-US" sz="2400" dirty="0" smtClean="0"/>
              <a:t> wrote</a:t>
            </a:r>
            <a:r>
              <a:rPr lang="en-US" sz="2400" dirty="0"/>
              <a:t>, “There came to </a:t>
            </a:r>
            <a:r>
              <a:rPr lang="en-US" sz="2400" dirty="0" smtClean="0"/>
              <a:t>us several </a:t>
            </a:r>
            <a:r>
              <a:rPr lang="en-US" sz="2400" dirty="0"/>
              <a:t>tradesmen, the </a:t>
            </a:r>
            <a:r>
              <a:rPr lang="en-US" sz="2400" dirty="0" smtClean="0"/>
              <a:t>first of </a:t>
            </a:r>
            <a:r>
              <a:rPr lang="en-US" sz="2400" dirty="0"/>
              <a:t>them a poor rogue </a:t>
            </a:r>
            <a:r>
              <a:rPr lang="en-US" sz="2400" dirty="0" smtClean="0"/>
              <a:t>that made </a:t>
            </a:r>
            <a:r>
              <a:rPr lang="en-US" sz="2400" dirty="0"/>
              <a:t>a profession </a:t>
            </a:r>
            <a:r>
              <a:rPr lang="en-US" sz="2400" dirty="0" smtClean="0"/>
              <a:t>of drawing </a:t>
            </a:r>
            <a:r>
              <a:rPr lang="en-US" sz="2400" dirty="0"/>
              <a:t>the long bow.”</a:t>
            </a:r>
          </a:p>
        </p:txBody>
      </p:sp>
      <p:pic>
        <p:nvPicPr>
          <p:cNvPr id="27" name="Picture 26"/>
          <p:cNvPicPr>
            <a:picLocks noChangeAspect="1"/>
          </p:cNvPicPr>
          <p:nvPr/>
        </p:nvPicPr>
        <p:blipFill>
          <a:blip r:embed="rId5"/>
          <a:stretch>
            <a:fillRect/>
          </a:stretch>
        </p:blipFill>
        <p:spPr>
          <a:xfrm>
            <a:off x="6078600" y="1237749"/>
            <a:ext cx="3692400" cy="4773601"/>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4</a:t>
            </a:fld>
            <a:endParaRPr lang="en-US"/>
          </a:p>
        </p:txBody>
      </p:sp>
    </p:spTree>
    <p:extLst>
      <p:ext uri="{BB962C8B-B14F-4D97-AF65-F5344CB8AC3E}">
        <p14:creationId xmlns:p14="http://schemas.microsoft.com/office/powerpoint/2010/main" val="415726100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t>sink </a:t>
            </a:r>
            <a:r>
              <a:rPr lang="en-US" sz="3600" dirty="0" smtClean="0">
                <a:solidFill>
                  <a:srgbClr val="FF0000"/>
                </a:solidFill>
              </a:rPr>
              <a:t>__ ____</a:t>
            </a:r>
            <a:endParaRPr lang="en-US" sz="36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smtClean="0"/>
              <a:t>fail or succeed</a:t>
            </a:r>
            <a:endParaRPr lang="en-US" i="1"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2" name="Picture 21"/>
          <p:cNvPicPr>
            <a:picLocks noChangeAspect="1"/>
          </p:cNvPicPr>
          <p:nvPr/>
        </p:nvPicPr>
        <p:blipFill>
          <a:blip r:embed="rId7"/>
          <a:stretch>
            <a:fillRect/>
          </a:stretch>
        </p:blipFill>
        <p:spPr>
          <a:xfrm>
            <a:off x="10588613" y="6348505"/>
            <a:ext cx="1603387" cy="493819"/>
          </a:xfrm>
          <a:prstGeom prst="rect">
            <a:avLst/>
          </a:prstGeom>
        </p:spPr>
      </p:pic>
      <p:pic>
        <p:nvPicPr>
          <p:cNvPr id="26" name="Picture 25"/>
          <p:cNvPicPr>
            <a:picLocks noChangeAspect="1"/>
          </p:cNvPicPr>
          <p:nvPr/>
        </p:nvPicPr>
        <p:blipFill>
          <a:blip r:embed="rId8"/>
          <a:stretch>
            <a:fillRect/>
          </a:stretch>
        </p:blipFill>
        <p:spPr>
          <a:xfrm>
            <a:off x="3682950" y="1692738"/>
            <a:ext cx="4826100" cy="3330291"/>
          </a:xfrm>
          <a:prstGeom prst="rect">
            <a:avLst/>
          </a:prstGeom>
        </p:spPr>
      </p:pic>
      <p:sp>
        <p:nvSpPr>
          <p:cNvPr id="7" name="Slide Number Placeholder 6"/>
          <p:cNvSpPr>
            <a:spLocks noGrp="1"/>
          </p:cNvSpPr>
          <p:nvPr>
            <p:ph type="sldNum" sz="quarter" idx="12"/>
          </p:nvPr>
        </p:nvSpPr>
        <p:spPr/>
        <p:txBody>
          <a:bodyPr/>
          <a:lstStyle/>
          <a:p>
            <a:fld id="{CB8E06FC-A5A5-4322-BFA6-9D8A72B29328}" type="slidenum">
              <a:rPr lang="en-US" smtClean="0"/>
              <a:t>5</a:t>
            </a:fld>
            <a:endParaRPr lang="en-US"/>
          </a:p>
        </p:txBody>
      </p:sp>
    </p:spTree>
    <p:extLst>
      <p:ext uri="{BB962C8B-B14F-4D97-AF65-F5344CB8AC3E}">
        <p14:creationId xmlns:p14="http://schemas.microsoft.com/office/powerpoint/2010/main" val="422936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1000" fill="hold"/>
                                        <p:tgtEl>
                                          <p:spTgt spid="22"/>
                                        </p:tgtEl>
                                        <p:attrNameLst>
                                          <p:attrName>ppt_x</p:attrName>
                                        </p:attrNameLst>
                                      </p:cBhvr>
                                      <p:tavLst>
                                        <p:tav tm="0">
                                          <p:val>
                                            <p:strVal val="#ppt_x"/>
                                          </p:val>
                                        </p:tav>
                                        <p:tav tm="100000">
                                          <p:val>
                                            <p:strVal val="#ppt_x"/>
                                          </p:val>
                                        </p:tav>
                                      </p:tavLst>
                                    </p:anim>
                                    <p:anim calcmode="lin" valueType="num">
                                      <p:cBhvr additive="base">
                                        <p:cTn id="7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t>sink </a:t>
            </a:r>
            <a:r>
              <a:rPr lang="en-US" sz="3600" dirty="0" smtClean="0">
                <a:solidFill>
                  <a:srgbClr val="FF0000"/>
                </a:solidFill>
              </a:rPr>
              <a:t>or swim</a:t>
            </a:r>
            <a:endParaRPr lang="en-US" sz="36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smtClean="0"/>
              <a:t>fail or succeed</a:t>
            </a:r>
            <a:endParaRPr lang="en-US" i="1"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From the </a:t>
            </a:r>
            <a:r>
              <a:rPr lang="en-US" sz="2400" dirty="0" smtClean="0"/>
              <a:t>13</a:t>
            </a:r>
            <a:r>
              <a:rPr lang="en-US" sz="2400" baseline="30000" dirty="0" smtClean="0"/>
              <a:t>th</a:t>
            </a:r>
            <a:r>
              <a:rPr lang="en-US" sz="2400" dirty="0" smtClean="0"/>
              <a:t> </a:t>
            </a:r>
            <a:r>
              <a:rPr lang="en-US" sz="2400" dirty="0"/>
              <a:t>century, in </a:t>
            </a:r>
            <a:r>
              <a:rPr lang="en-US" sz="2400" dirty="0" smtClean="0"/>
              <a:t>telling </a:t>
            </a:r>
            <a:r>
              <a:rPr lang="en-US" sz="2400" dirty="0"/>
              <a:t>of fate.  In 1368</a:t>
            </a:r>
            <a:r>
              <a:rPr lang="en-US" sz="2400" dirty="0" smtClean="0"/>
              <a:t>, </a:t>
            </a:r>
            <a:r>
              <a:rPr lang="en-US" sz="2400" dirty="0"/>
              <a:t>Chaucer wrote </a:t>
            </a:r>
            <a:r>
              <a:rPr lang="en-US" sz="2400" dirty="0" smtClean="0"/>
              <a:t>in </a:t>
            </a:r>
            <a:r>
              <a:rPr lang="en-US" sz="2400" i="1" dirty="0"/>
              <a:t>The </a:t>
            </a:r>
            <a:r>
              <a:rPr lang="en-US" sz="2400" i="1" dirty="0" err="1" smtClean="0"/>
              <a:t>Compleynte</a:t>
            </a:r>
            <a:r>
              <a:rPr lang="en-US" sz="2400" i="1" dirty="0" smtClean="0"/>
              <a:t> </a:t>
            </a:r>
            <a:r>
              <a:rPr lang="en-US" sz="2400" i="1" dirty="0"/>
              <a:t>onto </a:t>
            </a:r>
            <a:r>
              <a:rPr lang="en-US" sz="2400" i="1" dirty="0" err="1"/>
              <a:t>Pyte</a:t>
            </a:r>
            <a:r>
              <a:rPr lang="en-US" sz="2400" dirty="0" smtClean="0"/>
              <a:t>, </a:t>
            </a:r>
            <a:r>
              <a:rPr lang="en-US" sz="2400" dirty="0"/>
              <a:t>“</a:t>
            </a:r>
            <a:r>
              <a:rPr lang="en-US" sz="2400" dirty="0" err="1"/>
              <a:t>flete</a:t>
            </a:r>
            <a:r>
              <a:rPr lang="en-US" sz="2400" dirty="0"/>
              <a:t> or </a:t>
            </a:r>
            <a:r>
              <a:rPr lang="en-US" sz="2400" dirty="0" err="1"/>
              <a:t>synke</a:t>
            </a:r>
            <a:r>
              <a:rPr lang="en-US" sz="2400" dirty="0"/>
              <a:t>.”</a:t>
            </a:r>
          </a:p>
        </p:txBody>
      </p:sp>
      <p:pic>
        <p:nvPicPr>
          <p:cNvPr id="26" name="Picture 25"/>
          <p:cNvPicPr>
            <a:picLocks noChangeAspect="1"/>
          </p:cNvPicPr>
          <p:nvPr/>
        </p:nvPicPr>
        <p:blipFill>
          <a:blip r:embed="rId7"/>
          <a:stretch>
            <a:fillRect/>
          </a:stretch>
        </p:blipFill>
        <p:spPr>
          <a:xfrm>
            <a:off x="3682950" y="1692738"/>
            <a:ext cx="4826100" cy="3330291"/>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6</a:t>
            </a:fld>
            <a:endParaRPr lang="en-US"/>
          </a:p>
        </p:txBody>
      </p:sp>
    </p:spTree>
    <p:extLst>
      <p:ext uri="{BB962C8B-B14F-4D97-AF65-F5344CB8AC3E}">
        <p14:creationId xmlns:p14="http://schemas.microsoft.com/office/powerpoint/2010/main" val="300826922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t>no </a:t>
            </a:r>
            <a:r>
              <a:rPr lang="en-US" sz="3600" dirty="0" smtClean="0">
                <a:solidFill>
                  <a:srgbClr val="FF0000"/>
                </a:solidFill>
              </a:rPr>
              <a:t>___</a:t>
            </a:r>
            <a:endParaRPr lang="en-US" sz="36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not possible, no</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10588613" y="6348505"/>
            <a:ext cx="1603387" cy="493819"/>
          </a:xfrm>
          <a:prstGeom prst="rect">
            <a:avLst/>
          </a:prstGeom>
        </p:spPr>
      </p:pic>
      <p:pic>
        <p:nvPicPr>
          <p:cNvPr id="25" name="Picture 24"/>
          <p:cNvPicPr>
            <a:picLocks noChangeAspect="1"/>
          </p:cNvPicPr>
          <p:nvPr/>
        </p:nvPicPr>
        <p:blipFill>
          <a:blip r:embed="rId8"/>
          <a:stretch>
            <a:fillRect/>
          </a:stretch>
        </p:blipFill>
        <p:spPr>
          <a:xfrm>
            <a:off x="2808104" y="2185905"/>
            <a:ext cx="6575792" cy="2486190"/>
          </a:xfrm>
          <a:prstGeom prst="rect">
            <a:avLst/>
          </a:prstGeom>
        </p:spPr>
      </p:pic>
      <p:pic>
        <p:nvPicPr>
          <p:cNvPr id="27"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7</a:t>
            </a:fld>
            <a:endParaRPr lang="en-US"/>
          </a:p>
        </p:txBody>
      </p:sp>
    </p:spTree>
    <p:extLst>
      <p:ext uri="{BB962C8B-B14F-4D97-AF65-F5344CB8AC3E}">
        <p14:creationId xmlns:p14="http://schemas.microsoft.com/office/powerpoint/2010/main" val="30356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27"/>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1000" fill="hold"/>
                                        <p:tgtEl>
                                          <p:spTgt spid="22"/>
                                        </p:tgtEl>
                                        <p:attrNameLst>
                                          <p:attrName>ppt_x</p:attrName>
                                        </p:attrNameLst>
                                      </p:cBhvr>
                                      <p:tavLst>
                                        <p:tav tm="0">
                                          <p:val>
                                            <p:strVal val="#ppt_x"/>
                                          </p:val>
                                        </p:tav>
                                        <p:tav tm="100000">
                                          <p:val>
                                            <p:strVal val="#ppt_x"/>
                                          </p:val>
                                        </p:tav>
                                      </p:tavLst>
                                    </p:anim>
                                    <p:anim calcmode="lin" valueType="num">
                                      <p:cBhvr additive="base">
                                        <p:cTn id="7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audio>
              <p:cMediaNode vol="80000">
                <p:cTn id="75" fill="hold" display="0">
                  <p:stCondLst>
                    <p:cond delay="indefinite"/>
                  </p:stCondLst>
                  <p:endCondLst>
                    <p:cond evt="onStopAudio" delay="0">
                      <p:tgtEl>
                        <p:sldTgt/>
                      </p:tgtEl>
                    </p:cond>
                  </p:endCondLst>
                </p:cTn>
                <p:tgtEl>
                  <p:spTgt spid="27"/>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t>no </a:t>
            </a:r>
            <a:r>
              <a:rPr lang="en-US" sz="3600" dirty="0" smtClean="0">
                <a:solidFill>
                  <a:srgbClr val="FF0000"/>
                </a:solidFill>
              </a:rPr>
              <a:t>dice</a:t>
            </a:r>
            <a:endParaRPr lang="en-US" sz="36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not possible, no</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20th century American term of unknown origin</a:t>
            </a:r>
            <a:r>
              <a:rPr lang="en-US" sz="2400" dirty="0" smtClean="0"/>
              <a:t>, </a:t>
            </a:r>
            <a:r>
              <a:rPr lang="en-US" sz="2400" dirty="0"/>
              <a:t>but without dice there would be no game.</a:t>
            </a:r>
          </a:p>
        </p:txBody>
      </p:sp>
      <p:pic>
        <p:nvPicPr>
          <p:cNvPr id="25" name="Picture 24"/>
          <p:cNvPicPr>
            <a:picLocks noChangeAspect="1"/>
          </p:cNvPicPr>
          <p:nvPr/>
        </p:nvPicPr>
        <p:blipFill>
          <a:blip r:embed="rId7"/>
          <a:stretch>
            <a:fillRect/>
          </a:stretch>
        </p:blipFill>
        <p:spPr>
          <a:xfrm>
            <a:off x="2808104" y="2185905"/>
            <a:ext cx="6575792" cy="2486190"/>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8</a:t>
            </a:fld>
            <a:endParaRPr lang="en-US"/>
          </a:p>
        </p:txBody>
      </p:sp>
    </p:spTree>
    <p:extLst>
      <p:ext uri="{BB962C8B-B14F-4D97-AF65-F5344CB8AC3E}">
        <p14:creationId xmlns:p14="http://schemas.microsoft.com/office/powerpoint/2010/main" val="269279765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sz="3600" dirty="0"/>
              <a:t>IV- Sports &amp; Games     </a:t>
            </a:r>
            <a:r>
              <a:rPr lang="en-US" sz="3600" dirty="0" smtClean="0">
                <a:solidFill>
                  <a:srgbClr val="FF0000"/>
                </a:solidFill>
              </a:rPr>
              <a:t>_____</a:t>
            </a:r>
            <a:r>
              <a:rPr lang="en-US" sz="3600" dirty="0" smtClean="0"/>
              <a:t> on thin ice</a:t>
            </a:r>
            <a:endParaRPr lang="en-US" sz="36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risky, unsubstantiated</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10588613" y="6348505"/>
            <a:ext cx="1603387" cy="493819"/>
          </a:xfrm>
          <a:prstGeom prst="rect">
            <a:avLst/>
          </a:prstGeom>
        </p:spPr>
      </p:pic>
      <p:pic>
        <p:nvPicPr>
          <p:cNvPr id="26" name="Picture 25"/>
          <p:cNvPicPr>
            <a:picLocks noChangeAspect="1"/>
          </p:cNvPicPr>
          <p:nvPr/>
        </p:nvPicPr>
        <p:blipFill>
          <a:blip r:embed="rId8"/>
          <a:stretch>
            <a:fillRect/>
          </a:stretch>
        </p:blipFill>
        <p:spPr>
          <a:xfrm>
            <a:off x="3817450" y="1808528"/>
            <a:ext cx="4548837" cy="3240943"/>
          </a:xfrm>
          <a:prstGeom prst="rect">
            <a:avLst/>
          </a:prstGeom>
        </p:spPr>
      </p:pic>
      <p:pic>
        <p:nvPicPr>
          <p:cNvPr id="27"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9</a:t>
            </a:fld>
            <a:endParaRPr lang="en-US"/>
          </a:p>
        </p:txBody>
      </p:sp>
    </p:spTree>
    <p:extLst>
      <p:ext uri="{BB962C8B-B14F-4D97-AF65-F5344CB8AC3E}">
        <p14:creationId xmlns:p14="http://schemas.microsoft.com/office/powerpoint/2010/main" val="268119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27"/>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1000" fill="hold"/>
                                        <p:tgtEl>
                                          <p:spTgt spid="22"/>
                                        </p:tgtEl>
                                        <p:attrNameLst>
                                          <p:attrName>ppt_x</p:attrName>
                                        </p:attrNameLst>
                                      </p:cBhvr>
                                      <p:tavLst>
                                        <p:tav tm="0">
                                          <p:val>
                                            <p:strVal val="#ppt_x"/>
                                          </p:val>
                                        </p:tav>
                                        <p:tav tm="100000">
                                          <p:val>
                                            <p:strVal val="#ppt_x"/>
                                          </p:val>
                                        </p:tav>
                                      </p:tavLst>
                                    </p:anim>
                                    <p:anim calcmode="lin" valueType="num">
                                      <p:cBhvr additive="base">
                                        <p:cTn id="7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audio>
              <p:cMediaNode vol="80000">
                <p:cTn id="75" fill="hold" display="0">
                  <p:stCondLst>
                    <p:cond delay="indefinite"/>
                  </p:stCondLst>
                  <p:endCondLst>
                    <p:cond evt="onStopAudio" delay="0">
                      <p:tgtEl>
                        <p:sldTgt/>
                      </p:tgtEl>
                    </p:cond>
                  </p:endCondLst>
                </p:cTn>
                <p:tgtEl>
                  <p:spTgt spid="27"/>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1125</TotalTime>
  <Words>1104</Words>
  <Application>Microsoft Office PowerPoint</Application>
  <PresentationFormat>Widescreen</PresentationFormat>
  <Paragraphs>361</Paragraphs>
  <Slides>21</Slides>
  <Notes>1</Notes>
  <HiddenSlides>0</HiddenSlides>
  <MMClips>57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Black</vt:lpstr>
      <vt:lpstr>Calibri</vt:lpstr>
      <vt:lpstr>Calibri Light</vt:lpstr>
      <vt:lpstr>Office Theme</vt:lpstr>
      <vt:lpstr>Life is Just a ______     [ Bowl of Cherries ]</vt:lpstr>
      <vt:lpstr>PowerPoint Presentation</vt:lpstr>
      <vt:lpstr>IV- Sports &amp; Games     draw the ____ ___</vt:lpstr>
      <vt:lpstr>IV- Sports &amp; Games     draw the long bow</vt:lpstr>
      <vt:lpstr>IV- Sports &amp; Games     sink __ ____</vt:lpstr>
      <vt:lpstr>IV- Sports &amp; Games     sink or swim</vt:lpstr>
      <vt:lpstr>IV- Sports &amp; Games     no ___</vt:lpstr>
      <vt:lpstr>IV- Sports &amp; Games     no dice</vt:lpstr>
      <vt:lpstr>IV- Sports &amp; Games     _____ on thin ice</vt:lpstr>
      <vt:lpstr>IV- Sports &amp; Games     skating on thin ice</vt:lpstr>
      <vt:lpstr>IV- Sports &amp; Games     ____ ______ have big ears</vt:lpstr>
      <vt:lpstr>IV- Sports &amp; Games     little pitchers have big ears</vt:lpstr>
      <vt:lpstr>IV- Sports &amp; Games     ____ you later</vt:lpstr>
      <vt:lpstr>IV- Sports &amp; Games     catch you later</vt:lpstr>
      <vt:lpstr>IV- Sports &amp; Games     ___ the field</vt:lpstr>
      <vt:lpstr>IV- Sports &amp; Games     play the field</vt:lpstr>
      <vt:lpstr>IV- Sports &amp; Games     par __ __ ______</vt:lpstr>
      <vt:lpstr>IV- Sports &amp; Games     par for the course</vt:lpstr>
      <vt:lpstr>IV- Sports &amp; Games     go __ _ ___</vt:lpstr>
      <vt:lpstr>IV- Sports &amp; Games     go fly a kite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Fortunato</dc:creator>
  <cp:lastModifiedBy>Tom Fortunato</cp:lastModifiedBy>
  <cp:revision>105</cp:revision>
  <dcterms:created xsi:type="dcterms:W3CDTF">2021-02-11T20:21:06Z</dcterms:created>
  <dcterms:modified xsi:type="dcterms:W3CDTF">2021-02-15T22:42:04Z</dcterms:modified>
</cp:coreProperties>
</file>