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61" r:id="rId2"/>
    <p:sldId id="285" r:id="rId3"/>
    <p:sldId id="287" r:id="rId4"/>
    <p:sldId id="266" r:id="rId5"/>
    <p:sldId id="264" r:id="rId6"/>
    <p:sldId id="265" r:id="rId7"/>
    <p:sldId id="274" r:id="rId8"/>
    <p:sldId id="268" r:id="rId9"/>
    <p:sldId id="288" r:id="rId10"/>
    <p:sldId id="256" r:id="rId11"/>
    <p:sldId id="258" r:id="rId12"/>
    <p:sldId id="289" r:id="rId13"/>
    <p:sldId id="290" r:id="rId14"/>
    <p:sldId id="259" r:id="rId15"/>
    <p:sldId id="291" r:id="rId16"/>
    <p:sldId id="260" r:id="rId17"/>
    <p:sldId id="263" r:id="rId18"/>
    <p:sldId id="269" r:id="rId19"/>
    <p:sldId id="278" r:id="rId20"/>
    <p:sldId id="282" r:id="rId21"/>
    <p:sldId id="293" r:id="rId22"/>
    <p:sldId id="294" r:id="rId23"/>
    <p:sldId id="295" r:id="rId24"/>
    <p:sldId id="296" r:id="rId25"/>
    <p:sldId id="257" r:id="rId26"/>
    <p:sldId id="267" r:id="rId27"/>
    <p:sldId id="276" r:id="rId28"/>
    <p:sldId id="272" r:id="rId29"/>
    <p:sldId id="271" r:id="rId30"/>
    <p:sldId id="286" r:id="rId31"/>
    <p:sldId id="279" r:id="rId32"/>
    <p:sldId id="292" r:id="rId33"/>
    <p:sldId id="277" r:id="rId34"/>
    <p:sldId id="280" r:id="rId35"/>
    <p:sldId id="281" r:id="rId36"/>
    <p:sldId id="275" r:id="rId37"/>
    <p:sldId id="273" r:id="rId38"/>
    <p:sldId id="299" r:id="rId39"/>
    <p:sldId id="300" r:id="rId40"/>
    <p:sldId id="283" r:id="rId4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CA1CE"/>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86" autoAdjust="0"/>
    <p:restoredTop sz="94660"/>
  </p:normalViewPr>
  <p:slideViewPr>
    <p:cSldViewPr snapToGrid="0">
      <p:cViewPr>
        <p:scale>
          <a:sx n="100" d="100"/>
          <a:sy n="100" d="100"/>
        </p:scale>
        <p:origin x="-1944" y="-378"/>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DDBF2C-B48C-4A7A-8F20-A8CFC3744A9C}" type="datetimeFigureOut">
              <a:rPr lang="en-US" smtClean="0"/>
              <a:pPr/>
              <a:t>2/27/2025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553D479-EE0A-4902-9CED-6D6A413D79B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3D479-EE0A-4902-9CED-6D6A413D79B2}"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6553D479-EE0A-4902-9CED-6D6A413D79B2}" type="slidenum">
              <a:rPr lang="en-US" smtClean="0"/>
              <a:pPr/>
              <a:t>37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F61033-4EA0-44A4-AF02-F66F8F8D5DB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F61033-4EA0-44A4-AF02-F66F8F8D5DB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F61033-4EA0-44A4-AF02-F66F8F8D5DB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F61033-4EA0-44A4-AF02-F66F8F8D5DB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F61033-4EA0-44A4-AF02-F66F8F8D5DB7}"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F61033-4EA0-44A4-AF02-F66F8F8D5DB7}"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F61033-4EA0-44A4-AF02-F66F8F8D5DB7}"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F61033-4EA0-44A4-AF02-F66F8F8D5DB7}"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F61033-4EA0-44A4-AF02-F66F8F8D5DB7}"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61033-4EA0-44A4-AF02-F66F8F8D5DB7}"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F61033-4EA0-44A4-AF02-F66F8F8D5DB7}"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27FA1C5-012A-402D-BCA0-3D8C6C379EC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F61033-4EA0-44A4-AF02-F66F8F8D5DB7}"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7FA1C5-012A-402D-BCA0-3D8C6C379EC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2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 Id="rId4" Type="http://schemas.openxmlformats.org/officeDocument/2006/relationships/image" Target="../media/image68.png"/></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s>
</file>

<file path=ppt/slides/_rels/slide37.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4.png"/><Relationship Id="rId4" Type="http://schemas.openxmlformats.org/officeDocument/2006/relationships/image" Target="../media/image93.png"/></Relationships>
</file>

<file path=ppt/slides/_rels/slide3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98.png"/><Relationship Id="rId7" Type="http://schemas.openxmlformats.org/officeDocument/2006/relationships/image" Target="../media/image102.png"/><Relationship Id="rId2" Type="http://schemas.openxmlformats.org/officeDocument/2006/relationships/image" Target="../media/image97.png"/><Relationship Id="rId1" Type="http://schemas.openxmlformats.org/officeDocument/2006/relationships/slideLayout" Target="../slideLayouts/slideLayout2.xml"/><Relationship Id="rId6" Type="http://schemas.openxmlformats.org/officeDocument/2006/relationships/image" Target="../media/image101.png"/><Relationship Id="rId5" Type="http://schemas.openxmlformats.org/officeDocument/2006/relationships/image" Target="../media/image100.png"/><Relationship Id="rId10" Type="http://schemas.openxmlformats.org/officeDocument/2006/relationships/image" Target="../media/image105.png"/><Relationship Id="rId4" Type="http://schemas.openxmlformats.org/officeDocument/2006/relationships/image" Target="../media/image99.png"/><Relationship Id="rId9" Type="http://schemas.openxmlformats.org/officeDocument/2006/relationships/image" Target="../media/image10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37322" y="129209"/>
            <a:ext cx="8348869" cy="707886"/>
          </a:xfrm>
          <a:prstGeom prst="rect">
            <a:avLst/>
          </a:prstGeom>
          <a:noFill/>
        </p:spPr>
        <p:txBody>
          <a:bodyPr wrap="square" rtlCol="0">
            <a:spAutoFit/>
          </a:bodyPr>
          <a:lstStyle/>
          <a:p>
            <a:pPr algn="ctr"/>
            <a:r>
              <a:rPr lang="en-US" sz="4000" b="1" smtClean="0">
                <a:solidFill>
                  <a:srgbClr val="FFFF00"/>
                </a:solidFill>
              </a:rPr>
              <a:t>Geomorphology on Postage Stamps</a:t>
            </a:r>
            <a:endParaRPr lang="en-US" sz="4000" b="1">
              <a:solidFill>
                <a:srgbClr val="FFFF00"/>
              </a:solidFill>
            </a:endParaRPr>
          </a:p>
        </p:txBody>
      </p:sp>
      <p:pic>
        <p:nvPicPr>
          <p:cNvPr id="6" name="Picture 5"/>
          <p:cNvPicPr>
            <a:picLocks noChangeAspect="1"/>
          </p:cNvPicPr>
          <p:nvPr/>
        </p:nvPicPr>
        <p:blipFill>
          <a:blip r:embed="rId2" cstate="print"/>
          <a:srcRect/>
          <a:stretch>
            <a:fillRect/>
          </a:stretch>
        </p:blipFill>
        <p:spPr bwMode="auto">
          <a:xfrm>
            <a:off x="478734" y="956342"/>
            <a:ext cx="4610071" cy="2072608"/>
          </a:xfrm>
          <a:prstGeom prst="rect">
            <a:avLst/>
          </a:prstGeom>
          <a:noFill/>
          <a:ln w="9525">
            <a:noFill/>
            <a:miter lim="800000"/>
            <a:headEnd/>
            <a:tailEnd/>
          </a:ln>
        </p:spPr>
      </p:pic>
      <p:pic>
        <p:nvPicPr>
          <p:cNvPr id="7" name="Picture 6"/>
          <p:cNvPicPr>
            <a:picLocks noChangeAspect="1"/>
          </p:cNvPicPr>
          <p:nvPr/>
        </p:nvPicPr>
        <p:blipFill>
          <a:blip r:embed="rId3" cstate="print"/>
          <a:srcRect/>
          <a:stretch>
            <a:fillRect/>
          </a:stretch>
        </p:blipFill>
        <p:spPr bwMode="auto">
          <a:xfrm>
            <a:off x="5285396" y="3230335"/>
            <a:ext cx="3189370" cy="2491988"/>
          </a:xfrm>
          <a:prstGeom prst="rect">
            <a:avLst/>
          </a:prstGeom>
          <a:noFill/>
          <a:ln w="9525">
            <a:noFill/>
            <a:miter lim="800000"/>
            <a:headEnd/>
            <a:tailEnd/>
          </a:ln>
        </p:spPr>
      </p:pic>
      <p:sp>
        <p:nvSpPr>
          <p:cNvPr id="8" name="TextBox 7"/>
          <p:cNvSpPr txBox="1"/>
          <p:nvPr/>
        </p:nvSpPr>
        <p:spPr>
          <a:xfrm>
            <a:off x="559491" y="5712515"/>
            <a:ext cx="8348869" cy="707886"/>
          </a:xfrm>
          <a:prstGeom prst="rect">
            <a:avLst/>
          </a:prstGeom>
          <a:noFill/>
        </p:spPr>
        <p:txBody>
          <a:bodyPr wrap="square" rtlCol="0">
            <a:spAutoFit/>
          </a:bodyPr>
          <a:lstStyle/>
          <a:p>
            <a:pPr algn="ctr"/>
            <a:r>
              <a:rPr lang="en-US" sz="4000" b="1" smtClean="0"/>
              <a:t>Fred Haynes             </a:t>
            </a:r>
            <a:r>
              <a:rPr lang="en-US" sz="3600" b="1" smtClean="0">
                <a:solidFill>
                  <a:srgbClr val="FFFF00"/>
                </a:solidFill>
              </a:rPr>
              <a:t>February 27, 2025</a:t>
            </a:r>
            <a:endParaRPr lang="en-US" sz="3600" b="1">
              <a:solidFill>
                <a:srgbClr val="FFFF00"/>
              </a:solidFill>
            </a:endParaRPr>
          </a:p>
        </p:txBody>
      </p:sp>
      <p:pic>
        <p:nvPicPr>
          <p:cNvPr id="9" name="Picture 2"/>
          <p:cNvPicPr>
            <a:picLocks noChangeAspect="1" noChangeArrowheads="1"/>
          </p:cNvPicPr>
          <p:nvPr/>
        </p:nvPicPr>
        <p:blipFill>
          <a:blip r:embed="rId4" cstate="print"/>
          <a:srcRect/>
          <a:stretch>
            <a:fillRect/>
          </a:stretch>
        </p:blipFill>
        <p:spPr bwMode="auto">
          <a:xfrm>
            <a:off x="1111112" y="3267901"/>
            <a:ext cx="2879036" cy="2355575"/>
          </a:xfrm>
          <a:prstGeom prst="rect">
            <a:avLst/>
          </a:prstGeom>
          <a:noFill/>
          <a:ln w="9525">
            <a:noFill/>
            <a:miter lim="800000"/>
            <a:headEnd/>
            <a:tailEnd/>
          </a:ln>
        </p:spPr>
      </p:pic>
      <p:pic>
        <p:nvPicPr>
          <p:cNvPr id="2" name="Picture 2"/>
          <p:cNvPicPr>
            <a:picLocks noChangeAspect="1" noChangeArrowheads="1"/>
          </p:cNvPicPr>
          <p:nvPr/>
        </p:nvPicPr>
        <p:blipFill>
          <a:blip r:embed="rId5" cstate="print"/>
          <a:srcRect/>
          <a:stretch>
            <a:fillRect/>
          </a:stretch>
        </p:blipFill>
        <p:spPr bwMode="auto">
          <a:xfrm>
            <a:off x="5848350" y="928688"/>
            <a:ext cx="2133600" cy="2038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7" name="Picture 3"/>
          <p:cNvPicPr>
            <a:picLocks noChangeAspect="1" noChangeArrowheads="1"/>
          </p:cNvPicPr>
          <p:nvPr/>
        </p:nvPicPr>
        <p:blipFill>
          <a:blip r:embed="rId2" cstate="print"/>
          <a:srcRect/>
          <a:stretch>
            <a:fillRect/>
          </a:stretch>
        </p:blipFill>
        <p:spPr bwMode="auto">
          <a:xfrm>
            <a:off x="266700" y="1771650"/>
            <a:ext cx="5646790" cy="3619500"/>
          </a:xfrm>
          <a:prstGeom prst="rect">
            <a:avLst/>
          </a:prstGeom>
          <a:noFill/>
          <a:ln w="9525">
            <a:noFill/>
            <a:miter lim="800000"/>
            <a:headEnd/>
            <a:tailEnd/>
          </a:ln>
        </p:spPr>
      </p:pic>
      <p:pic>
        <p:nvPicPr>
          <p:cNvPr id="9" name="Picture 8"/>
          <p:cNvPicPr/>
          <p:nvPr/>
        </p:nvPicPr>
        <p:blipFill>
          <a:blip r:embed="rId3" cstate="print"/>
          <a:srcRect/>
          <a:stretch>
            <a:fillRect/>
          </a:stretch>
        </p:blipFill>
        <p:spPr bwMode="auto">
          <a:xfrm>
            <a:off x="6181725" y="1733549"/>
            <a:ext cx="2655607" cy="3629025"/>
          </a:xfrm>
          <a:prstGeom prst="rect">
            <a:avLst/>
          </a:prstGeom>
          <a:noFill/>
          <a:ln w="9525">
            <a:noFill/>
            <a:miter lim="800000"/>
            <a:headEnd/>
            <a:tailEnd/>
          </a:ln>
        </p:spPr>
      </p:pic>
      <p:sp>
        <p:nvSpPr>
          <p:cNvPr id="13" name="TextBox 12"/>
          <p:cNvSpPr txBox="1"/>
          <p:nvPr/>
        </p:nvSpPr>
        <p:spPr>
          <a:xfrm>
            <a:off x="295275" y="952500"/>
            <a:ext cx="8324850" cy="677108"/>
          </a:xfrm>
          <a:prstGeom prst="rect">
            <a:avLst/>
          </a:prstGeom>
          <a:noFill/>
        </p:spPr>
        <p:txBody>
          <a:bodyPr wrap="square" rtlCol="0">
            <a:spAutoFit/>
          </a:bodyPr>
          <a:lstStyle/>
          <a:p>
            <a:r>
              <a:rPr lang="en-US" sz="1900" b="1" smtClean="0">
                <a:solidFill>
                  <a:srgbClr val="FFFF00"/>
                </a:solidFill>
              </a:rPr>
              <a:t>Sugarloaf Mountain, at the head of Guanabara Bay in Rio De Janeiro may be the world’s most famous bornhardt, rising 1300’ above the bay.</a:t>
            </a:r>
          </a:p>
        </p:txBody>
      </p:sp>
      <p:sp>
        <p:nvSpPr>
          <p:cNvPr id="14" name="TextBox 13"/>
          <p:cNvSpPr txBox="1"/>
          <p:nvPr/>
        </p:nvSpPr>
        <p:spPr>
          <a:xfrm>
            <a:off x="304798" y="285750"/>
            <a:ext cx="8658227" cy="677108"/>
          </a:xfrm>
          <a:prstGeom prst="rect">
            <a:avLst/>
          </a:prstGeom>
          <a:noFill/>
        </p:spPr>
        <p:txBody>
          <a:bodyPr wrap="square" rtlCol="0">
            <a:spAutoFit/>
          </a:bodyPr>
          <a:lstStyle/>
          <a:p>
            <a:r>
              <a:rPr lang="en-US" sz="1900" b="1" smtClean="0">
                <a:solidFill>
                  <a:srgbClr val="FFFF00"/>
                </a:solidFill>
              </a:rPr>
              <a:t>A bornhardt is a dome-shaped rock formation with steep sides at least 50m tall and hundreds of meters wide.  [Named afer German geologist Wilhelm Bornhardt]</a:t>
            </a:r>
            <a:endParaRPr lang="en-US" sz="1900" b="1">
              <a:solidFill>
                <a:srgbClr val="FFFF00"/>
              </a:solidFill>
            </a:endParaRPr>
          </a:p>
        </p:txBody>
      </p:sp>
      <p:sp>
        <p:nvSpPr>
          <p:cNvPr id="15" name="TextBox 14"/>
          <p:cNvSpPr txBox="1"/>
          <p:nvPr/>
        </p:nvSpPr>
        <p:spPr>
          <a:xfrm>
            <a:off x="400050" y="5572125"/>
            <a:ext cx="8210550" cy="1015663"/>
          </a:xfrm>
          <a:prstGeom prst="rect">
            <a:avLst/>
          </a:prstGeom>
          <a:noFill/>
        </p:spPr>
        <p:txBody>
          <a:bodyPr wrap="square" rtlCol="0">
            <a:spAutoFit/>
          </a:bodyPr>
          <a:lstStyle/>
          <a:p>
            <a:r>
              <a:rPr lang="en-US" sz="2000" b="1" smtClean="0">
                <a:solidFill>
                  <a:srgbClr val="FFFF00"/>
                </a:solidFill>
              </a:rPr>
              <a:t>Brazil has featured Sugarloaf Mountain on postage stamps twice (in 1992 and 2013).  In both cases a pair of stamps are set into what is called a souvenir sheet. </a:t>
            </a:r>
            <a:endParaRPr lang="en-US"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7"/>
                                        </p:tgtEl>
                                        <p:attrNameLst>
                                          <p:attrName>style.visibility</p:attrName>
                                        </p:attrNameLst>
                                      </p:cBhvr>
                                      <p:to>
                                        <p:strVal val="visible"/>
                                      </p:to>
                                    </p:set>
                                    <p:anim calcmode="lin" valueType="num">
                                      <p:cBhvr additive="base">
                                        <p:cTn id="13" dur="500" fill="hold"/>
                                        <p:tgtEl>
                                          <p:spTgt spid="1027"/>
                                        </p:tgtEl>
                                        <p:attrNameLst>
                                          <p:attrName>ppt_x</p:attrName>
                                        </p:attrNameLst>
                                      </p:cBhvr>
                                      <p:tavLst>
                                        <p:tav tm="0">
                                          <p:val>
                                            <p:strVal val="#ppt_x"/>
                                          </p:val>
                                        </p:tav>
                                        <p:tav tm="100000">
                                          <p:val>
                                            <p:strVal val="#ppt_x"/>
                                          </p:val>
                                        </p:tav>
                                      </p:tavLst>
                                    </p:anim>
                                    <p:anim calcmode="lin" valueType="num">
                                      <p:cBhvr additive="base">
                                        <p:cTn id="14" dur="500" fill="hold"/>
                                        <p:tgtEl>
                                          <p:spTgt spid="1027"/>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500" fill="hold"/>
                                        <p:tgtEl>
                                          <p:spTgt spid="15"/>
                                        </p:tgtEl>
                                        <p:attrNameLst>
                                          <p:attrName>ppt_x</p:attrName>
                                        </p:attrNameLst>
                                      </p:cBhvr>
                                      <p:tavLst>
                                        <p:tav tm="0">
                                          <p:val>
                                            <p:strVal val="#ppt_x"/>
                                          </p:val>
                                        </p:tav>
                                        <p:tav tm="100000">
                                          <p:val>
                                            <p:strVal val="#ppt_x"/>
                                          </p:val>
                                        </p:tav>
                                      </p:tavLst>
                                    </p:anim>
                                    <p:anim calcmode="lin" valueType="num">
                                      <p:cBhvr additive="base">
                                        <p:cTn id="2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4760016" y="402536"/>
            <a:ext cx="4026998" cy="2816914"/>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441049" y="405020"/>
            <a:ext cx="4184570" cy="2804905"/>
          </a:xfrm>
          <a:prstGeom prst="rect">
            <a:avLst/>
          </a:prstGeom>
          <a:noFill/>
          <a:ln w="9525">
            <a:noFill/>
            <a:miter lim="800000"/>
            <a:headEnd/>
            <a:tailEnd/>
          </a:ln>
        </p:spPr>
      </p:pic>
      <p:sp>
        <p:nvSpPr>
          <p:cNvPr id="10" name="TextBox 9"/>
          <p:cNvSpPr txBox="1"/>
          <p:nvPr/>
        </p:nvSpPr>
        <p:spPr>
          <a:xfrm>
            <a:off x="552450" y="3743325"/>
            <a:ext cx="7858126" cy="2985433"/>
          </a:xfrm>
          <a:prstGeom prst="rect">
            <a:avLst/>
          </a:prstGeom>
          <a:noFill/>
        </p:spPr>
        <p:txBody>
          <a:bodyPr wrap="square" rtlCol="0">
            <a:spAutoFit/>
          </a:bodyPr>
          <a:lstStyle/>
          <a:p>
            <a:r>
              <a:rPr lang="en-US" sz="2200" b="1" smtClean="0">
                <a:solidFill>
                  <a:srgbClr val="FFFF00"/>
                </a:solidFill>
              </a:rPr>
              <a:t>Australians are likely to disagree with the assignment of Sugarloaf Mountain as the world’s most famous bornhardt. There are many noteworthy bornhardts in central Australia, particularly in Uluru-Kata Tjuta National Park.</a:t>
            </a:r>
          </a:p>
          <a:p>
            <a:endParaRPr lang="en-US" sz="1200" b="1" smtClean="0">
              <a:solidFill>
                <a:srgbClr val="FFFF00"/>
              </a:solidFill>
            </a:endParaRPr>
          </a:p>
          <a:p>
            <a:r>
              <a:rPr lang="en-US" sz="2200" b="1" smtClean="0">
                <a:solidFill>
                  <a:srgbClr val="FFFF00"/>
                </a:solidFill>
              </a:rPr>
              <a:t>Although many bornhardts are intrusive igneous rocks that is not a strict part of the definition.  These hills are arkosic sandstone and conglomerate, remnants of Cambrian alluvial fans. </a:t>
            </a:r>
          </a:p>
          <a:p>
            <a:endParaRPr lang="en-US" sz="2000" b="1" smtClean="0">
              <a:solidFill>
                <a:srgbClr val="FFFF00"/>
              </a:solidFill>
            </a:endParaRPr>
          </a:p>
        </p:txBody>
      </p:sp>
      <p:sp>
        <p:nvSpPr>
          <p:cNvPr id="11" name="TextBox 10"/>
          <p:cNvSpPr txBox="1"/>
          <p:nvPr/>
        </p:nvSpPr>
        <p:spPr>
          <a:xfrm>
            <a:off x="2105025" y="3228975"/>
            <a:ext cx="1152525" cy="400110"/>
          </a:xfrm>
          <a:prstGeom prst="rect">
            <a:avLst/>
          </a:prstGeom>
          <a:noFill/>
        </p:spPr>
        <p:txBody>
          <a:bodyPr wrap="square" rtlCol="0">
            <a:spAutoFit/>
          </a:bodyPr>
          <a:lstStyle/>
          <a:p>
            <a:r>
              <a:rPr lang="en-US" sz="2000" b="1" smtClean="0">
                <a:solidFill>
                  <a:srgbClr val="FFFF00"/>
                </a:solidFill>
              </a:rPr>
              <a:t>1999</a:t>
            </a:r>
            <a:endParaRPr lang="en-US" sz="2000" b="1">
              <a:solidFill>
                <a:srgbClr val="FFFF00"/>
              </a:solidFill>
            </a:endParaRPr>
          </a:p>
        </p:txBody>
      </p:sp>
      <p:sp>
        <p:nvSpPr>
          <p:cNvPr id="12" name="TextBox 11"/>
          <p:cNvSpPr txBox="1"/>
          <p:nvPr/>
        </p:nvSpPr>
        <p:spPr>
          <a:xfrm>
            <a:off x="6334125" y="3228975"/>
            <a:ext cx="1152525" cy="400110"/>
          </a:xfrm>
          <a:prstGeom prst="rect">
            <a:avLst/>
          </a:prstGeom>
          <a:noFill/>
        </p:spPr>
        <p:txBody>
          <a:bodyPr wrap="square" rtlCol="0">
            <a:spAutoFit/>
          </a:bodyPr>
          <a:lstStyle/>
          <a:p>
            <a:r>
              <a:rPr lang="en-US" sz="2000" b="1" smtClean="0">
                <a:solidFill>
                  <a:srgbClr val="FFFF00"/>
                </a:solidFill>
              </a:rPr>
              <a:t>1979</a:t>
            </a:r>
            <a:endParaRPr lang="en-US" b="1">
              <a:solidFill>
                <a:srgbClr val="FFFF00"/>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srcRect/>
          <a:stretch>
            <a:fillRect/>
          </a:stretch>
        </p:blipFill>
        <p:spPr bwMode="auto">
          <a:xfrm>
            <a:off x="476248" y="175291"/>
            <a:ext cx="8010527" cy="3601395"/>
          </a:xfrm>
          <a:prstGeom prst="rect">
            <a:avLst/>
          </a:prstGeom>
          <a:noFill/>
          <a:ln w="9525">
            <a:noFill/>
            <a:miter lim="800000"/>
            <a:headEnd/>
            <a:tailEnd/>
          </a:ln>
        </p:spPr>
      </p:pic>
      <p:sp>
        <p:nvSpPr>
          <p:cNvPr id="13" name="TextBox 12"/>
          <p:cNvSpPr txBox="1"/>
          <p:nvPr/>
        </p:nvSpPr>
        <p:spPr>
          <a:xfrm>
            <a:off x="476250" y="3838575"/>
            <a:ext cx="8191500" cy="830997"/>
          </a:xfrm>
          <a:prstGeom prst="rect">
            <a:avLst/>
          </a:prstGeom>
          <a:noFill/>
        </p:spPr>
        <p:txBody>
          <a:bodyPr wrap="square" rtlCol="0">
            <a:spAutoFit/>
          </a:bodyPr>
          <a:lstStyle/>
          <a:p>
            <a:r>
              <a:rPr lang="en-US" sz="2400" b="1" smtClean="0">
                <a:solidFill>
                  <a:srgbClr val="FFFF00"/>
                </a:solidFill>
              </a:rPr>
              <a:t>These are nubbins:  rounded residual blocks exposed by weathering, typically composed of intrusive igneous rock.</a:t>
            </a:r>
            <a:r>
              <a:rPr lang="en-US" smtClean="0"/>
              <a:t> </a:t>
            </a:r>
            <a:endParaRPr lang="en-US"/>
          </a:p>
        </p:txBody>
      </p:sp>
      <p:sp>
        <p:nvSpPr>
          <p:cNvPr id="14" name="TextBox 13"/>
          <p:cNvSpPr txBox="1"/>
          <p:nvPr/>
        </p:nvSpPr>
        <p:spPr>
          <a:xfrm>
            <a:off x="438150" y="4686300"/>
            <a:ext cx="8191500" cy="1200329"/>
          </a:xfrm>
          <a:prstGeom prst="rect">
            <a:avLst/>
          </a:prstGeom>
          <a:noFill/>
        </p:spPr>
        <p:txBody>
          <a:bodyPr wrap="square" rtlCol="0">
            <a:spAutoFit/>
          </a:bodyPr>
          <a:lstStyle/>
          <a:p>
            <a:r>
              <a:rPr lang="en-US" sz="2400" b="1" smtClean="0">
                <a:solidFill>
                  <a:srgbClr val="FFFF00"/>
                </a:solidFill>
              </a:rPr>
              <a:t>Australian explorer, John Ross, who is created with mapping the region in 1910, is said to have stated that it appears that the “devil himself emptied his bag of marbles”.</a:t>
            </a:r>
            <a:endParaRPr lang="en-US"/>
          </a:p>
        </p:txBody>
      </p:sp>
      <p:sp>
        <p:nvSpPr>
          <p:cNvPr id="15" name="TextBox 14"/>
          <p:cNvSpPr txBox="1"/>
          <p:nvPr/>
        </p:nvSpPr>
        <p:spPr>
          <a:xfrm>
            <a:off x="447675" y="5886450"/>
            <a:ext cx="8191500" cy="461665"/>
          </a:xfrm>
          <a:prstGeom prst="rect">
            <a:avLst/>
          </a:prstGeom>
          <a:noFill/>
        </p:spPr>
        <p:txBody>
          <a:bodyPr wrap="square" rtlCol="0">
            <a:spAutoFit/>
          </a:bodyPr>
          <a:lstStyle/>
          <a:p>
            <a:r>
              <a:rPr lang="en-US" sz="2400" b="1" smtClean="0">
                <a:solidFill>
                  <a:srgbClr val="FFFF00"/>
                </a:solidFill>
              </a:rPr>
              <a:t>Geologists, however offer a different explanation.</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cstate="print"/>
          <a:srcRect/>
          <a:stretch>
            <a:fillRect/>
          </a:stretch>
        </p:blipFill>
        <p:spPr bwMode="auto">
          <a:xfrm>
            <a:off x="211845" y="436077"/>
            <a:ext cx="8687212" cy="1478447"/>
          </a:xfrm>
          <a:prstGeom prst="rect">
            <a:avLst/>
          </a:prstGeom>
          <a:noFill/>
          <a:ln w="9525">
            <a:noFill/>
            <a:miter lim="800000"/>
            <a:headEnd/>
            <a:tailEnd/>
          </a:ln>
        </p:spPr>
      </p:pic>
      <p:sp>
        <p:nvSpPr>
          <p:cNvPr id="7" name="TextBox 6"/>
          <p:cNvSpPr txBox="1"/>
          <p:nvPr/>
        </p:nvSpPr>
        <p:spPr>
          <a:xfrm>
            <a:off x="304799" y="2056686"/>
            <a:ext cx="8686801" cy="4154984"/>
          </a:xfrm>
          <a:prstGeom prst="rect">
            <a:avLst/>
          </a:prstGeom>
          <a:noFill/>
        </p:spPr>
        <p:txBody>
          <a:bodyPr wrap="square" rtlCol="0">
            <a:spAutoFit/>
          </a:bodyPr>
          <a:lstStyle/>
          <a:p>
            <a:pPr marL="342900" indent="-342900">
              <a:buFont typeface="+mj-lt"/>
              <a:buAutoNum type="arabicPeriod"/>
            </a:pPr>
            <a:r>
              <a:rPr lang="en-US" sz="2000" b="1" smtClean="0">
                <a:solidFill>
                  <a:srgbClr val="FFFF00"/>
                </a:solidFill>
              </a:rPr>
              <a:t>~1700 million years ago, a granitic magma intruded older sedimentary rocks.</a:t>
            </a:r>
          </a:p>
          <a:p>
            <a:pPr marL="342900" indent="-342900">
              <a:buAutoNum type="arabicPeriod"/>
            </a:pPr>
            <a:r>
              <a:rPr lang="en-US" sz="2000" b="1" smtClean="0">
                <a:solidFill>
                  <a:srgbClr val="FFFF00"/>
                </a:solidFill>
              </a:rPr>
              <a:t> As the granite cooled, pressures and stresses within the Australian continental plate caused cracks (joints) to develop at right angles. </a:t>
            </a:r>
          </a:p>
          <a:p>
            <a:pPr marL="342900" indent="-342900">
              <a:buAutoNum type="arabicPeriod"/>
            </a:pPr>
            <a:r>
              <a:rPr lang="en-US" sz="2000" b="1" smtClean="0">
                <a:solidFill>
                  <a:srgbClr val="FFFF00"/>
                </a:solidFill>
              </a:rPr>
              <a:t>Over hundreds of millions of years the overlying rocks were eroded and the granite came closer to the surface.  Groundwater filtered down the joints, converting some of the feldspars in the granite to clay.  The weathering process was helped by the warm, humid climate. Weathering was greatest at the corners of the blocks where surfaces were exposed.</a:t>
            </a:r>
          </a:p>
          <a:p>
            <a:pPr marL="342900" indent="-342900">
              <a:buFont typeface="+mj-lt"/>
              <a:buAutoNum type="arabicPeriod"/>
            </a:pPr>
            <a:r>
              <a:rPr lang="en-US" sz="2000" b="1" smtClean="0">
                <a:solidFill>
                  <a:srgbClr val="FFFF00"/>
                </a:solidFill>
              </a:rPr>
              <a:t>Eventually, the overlying rocks were eroded away and the granite was exposed. The softer weathered granite at the edges of the blocks was washed away leaving boulders perched on one another and strewn across the rock platform.  </a:t>
            </a:r>
          </a:p>
          <a:p>
            <a:pPr marL="342900" indent="-342900"/>
            <a:r>
              <a:rPr lang="en-US" sz="2400" b="1" smtClean="0">
                <a:solidFill>
                  <a:srgbClr val="FFFF00"/>
                </a:solidFill>
              </a:rPr>
              <a:t>                                              </a:t>
            </a:r>
            <a:r>
              <a:rPr lang="en-US" sz="2400" b="1" u="sng" smtClean="0">
                <a:solidFill>
                  <a:srgbClr val="FFFF00"/>
                </a:solidFill>
              </a:rPr>
              <a:t>Devil’s Marbles were born!</a:t>
            </a:r>
            <a:endParaRPr lang="en-US" sz="2400" b="1" u="sng">
              <a:solidFill>
                <a:srgbClr val="FFFF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cstate="print"/>
          <a:srcRect/>
          <a:stretch>
            <a:fillRect/>
          </a:stretch>
        </p:blipFill>
        <p:spPr bwMode="auto">
          <a:xfrm>
            <a:off x="165652" y="175756"/>
            <a:ext cx="2590800" cy="1974244"/>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6789876" y="298174"/>
            <a:ext cx="2175222" cy="1691148"/>
          </a:xfrm>
          <a:prstGeom prst="rect">
            <a:avLst/>
          </a:prstGeom>
          <a:noFill/>
          <a:ln w="9525">
            <a:noFill/>
            <a:miter lim="800000"/>
            <a:headEnd/>
            <a:tailEnd/>
          </a:ln>
        </p:spPr>
      </p:pic>
      <p:pic>
        <p:nvPicPr>
          <p:cNvPr id="6" name="Picture 5"/>
          <p:cNvPicPr/>
          <p:nvPr/>
        </p:nvPicPr>
        <p:blipFill>
          <a:blip r:embed="rId4" cstate="print"/>
          <a:srcRect/>
          <a:stretch>
            <a:fillRect/>
          </a:stretch>
        </p:blipFill>
        <p:spPr bwMode="auto">
          <a:xfrm>
            <a:off x="2974449" y="243508"/>
            <a:ext cx="3645012" cy="1387130"/>
          </a:xfrm>
          <a:prstGeom prst="rect">
            <a:avLst/>
          </a:prstGeom>
          <a:noFill/>
          <a:ln w="9525">
            <a:noFill/>
            <a:miter lim="800000"/>
            <a:headEnd/>
            <a:tailEnd/>
          </a:ln>
        </p:spPr>
      </p:pic>
      <p:pic>
        <p:nvPicPr>
          <p:cNvPr id="6146" name="Picture 2"/>
          <p:cNvPicPr>
            <a:picLocks noChangeAspect="1" noChangeArrowheads="1"/>
          </p:cNvPicPr>
          <p:nvPr/>
        </p:nvPicPr>
        <p:blipFill>
          <a:blip r:embed="rId5" cstate="print"/>
          <a:srcRect/>
          <a:stretch>
            <a:fillRect/>
          </a:stretch>
        </p:blipFill>
        <p:spPr bwMode="auto">
          <a:xfrm>
            <a:off x="421380" y="2633103"/>
            <a:ext cx="2636145" cy="2499424"/>
          </a:xfrm>
          <a:prstGeom prst="rect">
            <a:avLst/>
          </a:prstGeom>
          <a:noFill/>
          <a:ln w="9525">
            <a:noFill/>
            <a:miter lim="800000"/>
            <a:headEnd/>
            <a:tailEnd/>
          </a:ln>
        </p:spPr>
      </p:pic>
      <p:sp>
        <p:nvSpPr>
          <p:cNvPr id="7" name="TextBox 6"/>
          <p:cNvSpPr txBox="1"/>
          <p:nvPr/>
        </p:nvSpPr>
        <p:spPr>
          <a:xfrm>
            <a:off x="161095" y="5235851"/>
            <a:ext cx="4163255" cy="1200329"/>
          </a:xfrm>
          <a:prstGeom prst="rect">
            <a:avLst/>
          </a:prstGeom>
          <a:noFill/>
        </p:spPr>
        <p:txBody>
          <a:bodyPr wrap="square" rtlCol="0">
            <a:spAutoFit/>
          </a:bodyPr>
          <a:lstStyle/>
          <a:p>
            <a:r>
              <a:rPr lang="en-US" b="1" smtClean="0">
                <a:solidFill>
                  <a:srgbClr val="FFFF00"/>
                </a:solidFill>
              </a:rPr>
              <a:t>Granite outcrops on moorland , often found atop inselbergs or pediments.</a:t>
            </a:r>
          </a:p>
          <a:p>
            <a:r>
              <a:rPr lang="en-US" b="1" smtClean="0">
                <a:solidFill>
                  <a:srgbClr val="FFFF00"/>
                </a:solidFill>
              </a:rPr>
              <a:t>They provide evidence that glaciers did not cover the areas on which they are  </a:t>
            </a:r>
            <a:endParaRPr lang="en-US" b="1">
              <a:solidFill>
                <a:srgbClr val="FFFF00"/>
              </a:solidFill>
            </a:endParaRPr>
          </a:p>
        </p:txBody>
      </p:sp>
      <p:sp>
        <p:nvSpPr>
          <p:cNvPr id="8" name="TextBox 7"/>
          <p:cNvSpPr txBox="1"/>
          <p:nvPr/>
        </p:nvSpPr>
        <p:spPr>
          <a:xfrm>
            <a:off x="2952750" y="1614280"/>
            <a:ext cx="3590925" cy="830997"/>
          </a:xfrm>
          <a:prstGeom prst="rect">
            <a:avLst/>
          </a:prstGeom>
          <a:noFill/>
        </p:spPr>
        <p:txBody>
          <a:bodyPr wrap="square" rtlCol="0">
            <a:spAutoFit/>
          </a:bodyPr>
          <a:lstStyle/>
          <a:p>
            <a:r>
              <a:rPr lang="en-US" sz="2400" b="1" smtClean="0">
                <a:solidFill>
                  <a:srgbClr val="FFFF00"/>
                </a:solidFill>
              </a:rPr>
              <a:t>kopje-small rocky hill in a flat area</a:t>
            </a:r>
            <a:endParaRPr lang="en-US" sz="3200" b="1">
              <a:solidFill>
                <a:srgbClr val="FFFF00"/>
              </a:solidFill>
            </a:endParaRPr>
          </a:p>
        </p:txBody>
      </p:sp>
      <p:pic>
        <p:nvPicPr>
          <p:cNvPr id="10" name="Picture 2"/>
          <p:cNvPicPr>
            <a:picLocks noChangeAspect="1" noChangeArrowheads="1"/>
          </p:cNvPicPr>
          <p:nvPr/>
        </p:nvPicPr>
        <p:blipFill>
          <a:blip r:embed="rId6" cstate="print"/>
          <a:srcRect/>
          <a:stretch>
            <a:fillRect/>
          </a:stretch>
        </p:blipFill>
        <p:spPr bwMode="auto">
          <a:xfrm>
            <a:off x="4686300" y="2494506"/>
            <a:ext cx="3733912" cy="2296568"/>
          </a:xfrm>
          <a:prstGeom prst="rect">
            <a:avLst/>
          </a:prstGeom>
          <a:noFill/>
          <a:ln w="9525">
            <a:noFill/>
            <a:miter lim="800000"/>
            <a:headEnd/>
            <a:tailEnd/>
          </a:ln>
        </p:spPr>
      </p:pic>
      <p:sp>
        <p:nvSpPr>
          <p:cNvPr id="13" name="TextBox 12"/>
          <p:cNvSpPr txBox="1"/>
          <p:nvPr/>
        </p:nvSpPr>
        <p:spPr>
          <a:xfrm>
            <a:off x="4457700" y="4883825"/>
            <a:ext cx="4448175" cy="1200329"/>
          </a:xfrm>
          <a:prstGeom prst="rect">
            <a:avLst/>
          </a:prstGeom>
          <a:noFill/>
        </p:spPr>
        <p:txBody>
          <a:bodyPr wrap="square" rtlCol="0">
            <a:spAutoFit/>
          </a:bodyPr>
          <a:lstStyle/>
          <a:p>
            <a:r>
              <a:rPr lang="en-US" b="1" smtClean="0">
                <a:solidFill>
                  <a:srgbClr val="FFFF00"/>
                </a:solidFill>
              </a:rPr>
              <a:t>Czech Republic (2021) – fractured Paleozoic granite carved by erosion and weathering in the Giant Mountains .   So what are these? </a:t>
            </a:r>
          </a:p>
          <a:p>
            <a:r>
              <a:rPr lang="en-US" b="1" smtClean="0">
                <a:solidFill>
                  <a:srgbClr val="FFFF00"/>
                </a:solidFill>
              </a:rPr>
              <a:t> </a:t>
            </a:r>
            <a:endParaRPr lang="en-US" b="1">
              <a:solidFill>
                <a:srgbClr val="FFFF00"/>
              </a:solidFill>
            </a:endParaRPr>
          </a:p>
        </p:txBody>
      </p:sp>
      <p:sp>
        <p:nvSpPr>
          <p:cNvPr id="14" name="TextBox 13"/>
          <p:cNvSpPr txBox="1"/>
          <p:nvPr/>
        </p:nvSpPr>
        <p:spPr>
          <a:xfrm>
            <a:off x="4467225" y="5836325"/>
            <a:ext cx="4448175" cy="646331"/>
          </a:xfrm>
          <a:prstGeom prst="rect">
            <a:avLst/>
          </a:prstGeom>
          <a:noFill/>
        </p:spPr>
        <p:txBody>
          <a:bodyPr wrap="square" rtlCol="0">
            <a:spAutoFit/>
          </a:bodyPr>
          <a:lstStyle/>
          <a:p>
            <a:r>
              <a:rPr lang="en-US" b="1" smtClean="0">
                <a:solidFill>
                  <a:srgbClr val="FFFF00"/>
                </a:solidFill>
              </a:rPr>
              <a:t>Believe it or not, Wikipedia describes it as a combination of a kopje and a tor </a:t>
            </a:r>
            <a:endParaRPr lang="en-US" b="1">
              <a:solidFill>
                <a:srgbClr val="FFFF00"/>
              </a:solidFill>
            </a:endParaRPr>
          </a:p>
        </p:txBody>
      </p:sp>
      <p:sp>
        <p:nvSpPr>
          <p:cNvPr id="15" name="TextBox 14"/>
          <p:cNvSpPr txBox="1"/>
          <p:nvPr/>
        </p:nvSpPr>
        <p:spPr>
          <a:xfrm>
            <a:off x="3097282" y="2852530"/>
            <a:ext cx="1769165" cy="584775"/>
          </a:xfrm>
          <a:prstGeom prst="rect">
            <a:avLst/>
          </a:prstGeom>
          <a:noFill/>
        </p:spPr>
        <p:txBody>
          <a:bodyPr wrap="square" rtlCol="0">
            <a:spAutoFit/>
          </a:bodyPr>
          <a:lstStyle/>
          <a:p>
            <a:r>
              <a:rPr lang="en-US" sz="3200" b="1" smtClean="0">
                <a:solidFill>
                  <a:srgbClr val="FFFF00"/>
                </a:solidFill>
              </a:rPr>
              <a:t>Tor</a:t>
            </a:r>
            <a:endParaRPr lang="en-US" sz="32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additive="base">
                                        <p:cTn id="7" dur="500" fill="hold"/>
                                        <p:tgtEl>
                                          <p:spTgt spid="6146"/>
                                        </p:tgtEl>
                                        <p:attrNameLst>
                                          <p:attrName>ppt_x</p:attrName>
                                        </p:attrNameLst>
                                      </p:cBhvr>
                                      <p:tavLst>
                                        <p:tav tm="0">
                                          <p:val>
                                            <p:strVal val="#ppt_x"/>
                                          </p:val>
                                        </p:tav>
                                        <p:tav tm="100000">
                                          <p:val>
                                            <p:strVal val="#ppt_x"/>
                                          </p:val>
                                        </p:tav>
                                      </p:tavLst>
                                    </p:anim>
                                    <p:anim calcmode="lin" valueType="num">
                                      <p:cBhvr additive="base">
                                        <p:cTn id="8" dur="500" fill="hold"/>
                                        <p:tgtEl>
                                          <p:spTgt spid="614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4"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Grp="1" noChangeAspect="1" noChangeArrowheads="1"/>
          </p:cNvPicPr>
          <p:nvPr>
            <p:ph idx="1"/>
          </p:nvPr>
        </p:nvPicPr>
        <p:blipFill>
          <a:blip r:embed="rId2" cstate="print"/>
          <a:srcRect/>
          <a:stretch>
            <a:fillRect/>
          </a:stretch>
        </p:blipFill>
        <p:spPr bwMode="auto">
          <a:xfrm>
            <a:off x="2714624" y="2654820"/>
            <a:ext cx="5905059" cy="4031730"/>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343505" y="219076"/>
            <a:ext cx="3778676" cy="232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p:cNvPicPr>
            <a:picLocks noGrp="1"/>
          </p:cNvPicPr>
          <p:nvPr>
            <p:ph idx="1"/>
          </p:nvPr>
        </p:nvPicPr>
        <p:blipFill>
          <a:blip r:embed="rId2" cstate="print"/>
          <a:srcRect/>
          <a:stretch>
            <a:fillRect/>
          </a:stretch>
        </p:blipFill>
        <p:spPr bwMode="auto">
          <a:xfrm>
            <a:off x="497931" y="397565"/>
            <a:ext cx="8128260" cy="4525963"/>
          </a:xfrm>
          <a:prstGeom prst="rect">
            <a:avLst/>
          </a:prstGeom>
          <a:noFill/>
          <a:ln w="9525">
            <a:noFill/>
            <a:miter lim="800000"/>
            <a:headEnd/>
            <a:tailEnd/>
          </a:ln>
        </p:spPr>
      </p:pic>
      <p:sp>
        <p:nvSpPr>
          <p:cNvPr id="3" name="TextBox 2"/>
          <p:cNvSpPr txBox="1"/>
          <p:nvPr/>
        </p:nvSpPr>
        <p:spPr>
          <a:xfrm>
            <a:off x="696981" y="5116582"/>
            <a:ext cx="7694543" cy="1200329"/>
          </a:xfrm>
          <a:prstGeom prst="rect">
            <a:avLst/>
          </a:prstGeom>
          <a:noFill/>
        </p:spPr>
        <p:txBody>
          <a:bodyPr wrap="square" rtlCol="0">
            <a:spAutoFit/>
          </a:bodyPr>
          <a:lstStyle/>
          <a:p>
            <a:r>
              <a:rPr lang="en-US" sz="2400" b="1" smtClean="0">
                <a:solidFill>
                  <a:srgbClr val="FFFF00"/>
                </a:solidFill>
              </a:rPr>
              <a:t>Too small to be a bornhardt, perhaps a kopje, perhaps with continued weathering the rocks will separate and they will be nubbins. </a:t>
            </a:r>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27383" y="119270"/>
            <a:ext cx="8189844" cy="446276"/>
          </a:xfrm>
          <a:prstGeom prst="rect">
            <a:avLst/>
          </a:prstGeom>
          <a:noFill/>
        </p:spPr>
        <p:txBody>
          <a:bodyPr wrap="square" rtlCol="0">
            <a:spAutoFit/>
          </a:bodyPr>
          <a:lstStyle/>
          <a:p>
            <a:r>
              <a:rPr lang="en-US" sz="2300" b="1" smtClean="0">
                <a:solidFill>
                  <a:srgbClr val="FFFF00"/>
                </a:solidFill>
              </a:rPr>
              <a:t>Hoodoos are thin spires or columns of rock with a harder cap rock </a:t>
            </a:r>
            <a:endParaRPr lang="en-US" sz="2300" b="1">
              <a:solidFill>
                <a:srgbClr val="FFFF00"/>
              </a:solidFill>
            </a:endParaRPr>
          </a:p>
        </p:txBody>
      </p:sp>
      <p:pic>
        <p:nvPicPr>
          <p:cNvPr id="2051" name="Picture 3"/>
          <p:cNvPicPr>
            <a:picLocks noChangeAspect="1" noChangeArrowheads="1"/>
          </p:cNvPicPr>
          <p:nvPr/>
        </p:nvPicPr>
        <p:blipFill>
          <a:blip r:embed="rId2" cstate="print"/>
          <a:srcRect/>
          <a:stretch>
            <a:fillRect/>
          </a:stretch>
        </p:blipFill>
        <p:spPr bwMode="auto">
          <a:xfrm>
            <a:off x="5768361" y="782705"/>
            <a:ext cx="3047649" cy="4080323"/>
          </a:xfrm>
          <a:prstGeom prst="rect">
            <a:avLst/>
          </a:prstGeom>
          <a:noFill/>
          <a:ln w="9525">
            <a:noFill/>
            <a:miter lim="800000"/>
            <a:headEnd/>
            <a:tailEnd/>
          </a:ln>
        </p:spPr>
      </p:pic>
      <p:pic>
        <p:nvPicPr>
          <p:cNvPr id="2052" name="Picture 4"/>
          <p:cNvPicPr>
            <a:picLocks noChangeAspect="1" noChangeArrowheads="1"/>
          </p:cNvPicPr>
          <p:nvPr/>
        </p:nvPicPr>
        <p:blipFill>
          <a:blip r:embed="rId3" cstate="print"/>
          <a:srcRect/>
          <a:stretch>
            <a:fillRect/>
          </a:stretch>
        </p:blipFill>
        <p:spPr bwMode="auto">
          <a:xfrm>
            <a:off x="432561" y="3727440"/>
            <a:ext cx="4477370" cy="2867379"/>
          </a:xfrm>
          <a:prstGeom prst="rect">
            <a:avLst/>
          </a:prstGeom>
          <a:noFill/>
          <a:ln w="9525">
            <a:noFill/>
            <a:miter lim="800000"/>
            <a:headEnd/>
            <a:tailEnd/>
          </a:ln>
        </p:spPr>
      </p:pic>
      <p:pic>
        <p:nvPicPr>
          <p:cNvPr id="2053" name="Picture 5"/>
          <p:cNvPicPr>
            <a:picLocks noChangeAspect="1" noChangeArrowheads="1"/>
          </p:cNvPicPr>
          <p:nvPr/>
        </p:nvPicPr>
        <p:blipFill>
          <a:blip r:embed="rId4" cstate="print"/>
          <a:srcRect/>
          <a:stretch>
            <a:fillRect/>
          </a:stretch>
        </p:blipFill>
        <p:spPr bwMode="auto">
          <a:xfrm>
            <a:off x="525117" y="705677"/>
            <a:ext cx="5020653" cy="2812775"/>
          </a:xfrm>
          <a:prstGeom prst="rect">
            <a:avLst/>
          </a:prstGeom>
          <a:noFill/>
          <a:ln w="9525">
            <a:noFill/>
            <a:miter lim="800000"/>
            <a:headEnd/>
            <a:tailEnd/>
          </a:ln>
        </p:spPr>
      </p:pic>
      <p:sp>
        <p:nvSpPr>
          <p:cNvPr id="11" name="TextBox 10"/>
          <p:cNvSpPr txBox="1"/>
          <p:nvPr/>
        </p:nvSpPr>
        <p:spPr>
          <a:xfrm>
            <a:off x="4979503" y="5188226"/>
            <a:ext cx="3965713" cy="1261884"/>
          </a:xfrm>
          <a:prstGeom prst="rect">
            <a:avLst/>
          </a:prstGeom>
          <a:noFill/>
        </p:spPr>
        <p:txBody>
          <a:bodyPr wrap="square" rtlCol="0">
            <a:spAutoFit/>
          </a:bodyPr>
          <a:lstStyle/>
          <a:p>
            <a:r>
              <a:rPr lang="en-US" sz="2000" b="1" smtClean="0">
                <a:solidFill>
                  <a:srgbClr val="FFFF00"/>
                </a:solidFill>
              </a:rPr>
              <a:t>2006 United States </a:t>
            </a:r>
          </a:p>
          <a:p>
            <a:r>
              <a:rPr lang="en-US" sz="2000" b="1" smtClean="0">
                <a:solidFill>
                  <a:srgbClr val="FFFF00"/>
                </a:solidFill>
              </a:rPr>
              <a:t>International Postal rate (63 cents)</a:t>
            </a:r>
          </a:p>
          <a:p>
            <a:r>
              <a:rPr lang="en-US" smtClean="0"/>
              <a:t> </a:t>
            </a:r>
          </a:p>
          <a:p>
            <a:endParaRPr lang="en-US"/>
          </a:p>
        </p:txBody>
      </p:sp>
      <p:sp>
        <p:nvSpPr>
          <p:cNvPr id="12" name="TextBox 11"/>
          <p:cNvSpPr txBox="1"/>
          <p:nvPr/>
        </p:nvSpPr>
        <p:spPr>
          <a:xfrm>
            <a:off x="4972877" y="5794514"/>
            <a:ext cx="3972339" cy="984885"/>
          </a:xfrm>
          <a:prstGeom prst="rect">
            <a:avLst/>
          </a:prstGeom>
          <a:noFill/>
        </p:spPr>
        <p:txBody>
          <a:bodyPr wrap="square" rtlCol="0">
            <a:spAutoFit/>
          </a:bodyPr>
          <a:lstStyle/>
          <a:p>
            <a:r>
              <a:rPr lang="en-US" smtClean="0"/>
              <a:t> </a:t>
            </a:r>
          </a:p>
          <a:p>
            <a:r>
              <a:rPr lang="en-US" sz="2200" b="1" smtClean="0">
                <a:solidFill>
                  <a:srgbClr val="FFFF00"/>
                </a:solidFill>
              </a:rPr>
              <a:t>Domestic 1 oz. rate was 39 cents</a:t>
            </a:r>
          </a:p>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p:cNvPicPr>
            <a:picLocks noChangeAspect="1" noChangeArrowheads="1"/>
          </p:cNvPicPr>
          <p:nvPr/>
        </p:nvPicPr>
        <p:blipFill>
          <a:blip r:embed="rId2" cstate="print"/>
          <a:srcRect/>
          <a:stretch>
            <a:fillRect/>
          </a:stretch>
        </p:blipFill>
        <p:spPr bwMode="auto">
          <a:xfrm>
            <a:off x="361950" y="191743"/>
            <a:ext cx="6991008" cy="4668492"/>
          </a:xfrm>
          <a:prstGeom prst="rect">
            <a:avLst/>
          </a:prstGeom>
          <a:noFill/>
          <a:ln w="19050">
            <a:solidFill>
              <a:srgbClr val="FFFF00"/>
            </a:solidFill>
            <a:miter lim="800000"/>
            <a:headEnd/>
            <a:tailEnd/>
          </a:ln>
        </p:spPr>
      </p:pic>
      <p:sp>
        <p:nvSpPr>
          <p:cNvPr id="5" name="TextBox 4"/>
          <p:cNvSpPr txBox="1"/>
          <p:nvPr/>
        </p:nvSpPr>
        <p:spPr>
          <a:xfrm>
            <a:off x="327992" y="4979504"/>
            <a:ext cx="3677477" cy="1446550"/>
          </a:xfrm>
          <a:prstGeom prst="rect">
            <a:avLst/>
          </a:prstGeom>
          <a:solidFill>
            <a:schemeClr val="bg2"/>
          </a:solidFill>
        </p:spPr>
        <p:txBody>
          <a:bodyPr wrap="square" rtlCol="0">
            <a:spAutoFit/>
          </a:bodyPr>
          <a:lstStyle/>
          <a:p>
            <a:r>
              <a:rPr lang="en-US" sz="2400" b="1" smtClean="0"/>
              <a:t>Drumheller hoodoos, </a:t>
            </a:r>
          </a:p>
          <a:p>
            <a:r>
              <a:rPr lang="en-US" sz="2400" b="1" smtClean="0"/>
              <a:t>Alberta, Canada </a:t>
            </a:r>
          </a:p>
          <a:p>
            <a:r>
              <a:rPr lang="en-US" sz="2000" smtClean="0"/>
              <a:t>(Cretaceous shale/silt capped by calcite-cemented sandstone)  </a:t>
            </a:r>
            <a:endParaRPr lang="en-US" sz="2000"/>
          </a:p>
        </p:txBody>
      </p:sp>
      <p:pic>
        <p:nvPicPr>
          <p:cNvPr id="6" name="Picture 2"/>
          <p:cNvPicPr>
            <a:picLocks noChangeAspect="1" noChangeArrowheads="1"/>
          </p:cNvPicPr>
          <p:nvPr/>
        </p:nvPicPr>
        <p:blipFill>
          <a:blip r:embed="rId3" cstate="print"/>
          <a:srcRect/>
          <a:stretch>
            <a:fillRect/>
          </a:stretch>
        </p:blipFill>
        <p:spPr bwMode="auto">
          <a:xfrm>
            <a:off x="4215434" y="3041376"/>
            <a:ext cx="4490140" cy="3673751"/>
          </a:xfrm>
          <a:prstGeom prst="rect">
            <a:avLst/>
          </a:prstGeom>
          <a:noFill/>
          <a:ln w="9525">
            <a:noFill/>
            <a:miter lim="800000"/>
            <a:headEnd/>
            <a:tailEnd/>
          </a:ln>
        </p:spPr>
      </p:pic>
      <p:sp>
        <p:nvSpPr>
          <p:cNvPr id="8" name="TextBox 7"/>
          <p:cNvSpPr txBox="1"/>
          <p:nvPr/>
        </p:nvSpPr>
        <p:spPr>
          <a:xfrm>
            <a:off x="7454348" y="1302025"/>
            <a:ext cx="1520687" cy="1631216"/>
          </a:xfrm>
          <a:prstGeom prst="rect">
            <a:avLst/>
          </a:prstGeom>
          <a:noFill/>
        </p:spPr>
        <p:txBody>
          <a:bodyPr wrap="square" rtlCol="0">
            <a:spAutoFit/>
          </a:bodyPr>
          <a:lstStyle/>
          <a:p>
            <a:r>
              <a:rPr lang="en-US" sz="2000" b="1" smtClean="0">
                <a:solidFill>
                  <a:srgbClr val="FFFF00"/>
                </a:solidFill>
              </a:rPr>
              <a:t>Canada 2015 World Heritage Site Stamp Issue</a:t>
            </a:r>
            <a:endParaRPr lang="en-US"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i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3"/>
          <p:cNvPicPr>
            <a:picLocks noChangeAspect="1" noChangeArrowheads="1"/>
          </p:cNvPicPr>
          <p:nvPr/>
        </p:nvPicPr>
        <p:blipFill>
          <a:blip r:embed="rId2" cstate="print"/>
          <a:srcRect/>
          <a:stretch>
            <a:fillRect/>
          </a:stretch>
        </p:blipFill>
        <p:spPr bwMode="auto">
          <a:xfrm>
            <a:off x="5049483" y="257175"/>
            <a:ext cx="3882896" cy="3601658"/>
          </a:xfrm>
          <a:prstGeom prst="rect">
            <a:avLst/>
          </a:prstGeom>
          <a:noFill/>
          <a:ln w="9525">
            <a:noFill/>
            <a:miter lim="800000"/>
            <a:headEnd/>
            <a:tailEnd/>
          </a:ln>
        </p:spPr>
      </p:pic>
      <p:pic>
        <p:nvPicPr>
          <p:cNvPr id="10243" name="Picture 3"/>
          <p:cNvPicPr>
            <a:picLocks noChangeAspect="1" noChangeArrowheads="1"/>
          </p:cNvPicPr>
          <p:nvPr/>
        </p:nvPicPr>
        <p:blipFill>
          <a:blip r:embed="rId3" cstate="print"/>
          <a:srcRect/>
          <a:stretch>
            <a:fillRect/>
          </a:stretch>
        </p:blipFill>
        <p:spPr bwMode="auto">
          <a:xfrm>
            <a:off x="270013" y="4440935"/>
            <a:ext cx="4524602" cy="1950340"/>
          </a:xfrm>
          <a:prstGeom prst="rect">
            <a:avLst/>
          </a:prstGeom>
          <a:noFill/>
          <a:ln w="9525">
            <a:noFill/>
            <a:miter lim="800000"/>
            <a:headEnd/>
            <a:tailEnd/>
          </a:ln>
        </p:spPr>
      </p:pic>
      <p:pic>
        <p:nvPicPr>
          <p:cNvPr id="22529" name="Picture 1"/>
          <p:cNvPicPr>
            <a:picLocks noChangeAspect="1" noChangeArrowheads="1"/>
          </p:cNvPicPr>
          <p:nvPr/>
        </p:nvPicPr>
        <p:blipFill>
          <a:blip r:embed="rId4" cstate="print"/>
          <a:srcRect/>
          <a:stretch>
            <a:fillRect/>
          </a:stretch>
        </p:blipFill>
        <p:spPr bwMode="auto">
          <a:xfrm>
            <a:off x="338138" y="601791"/>
            <a:ext cx="3348037" cy="2570034"/>
          </a:xfrm>
          <a:prstGeom prst="rect">
            <a:avLst/>
          </a:prstGeom>
          <a:noFill/>
          <a:ln w="9525">
            <a:noFill/>
            <a:miter lim="800000"/>
            <a:headEnd/>
            <a:tailEnd/>
          </a:ln>
        </p:spPr>
      </p:pic>
      <p:sp>
        <p:nvSpPr>
          <p:cNvPr id="10" name="TextBox 9"/>
          <p:cNvSpPr txBox="1"/>
          <p:nvPr/>
        </p:nvSpPr>
        <p:spPr>
          <a:xfrm>
            <a:off x="466725" y="38100"/>
            <a:ext cx="3905250" cy="523220"/>
          </a:xfrm>
          <a:prstGeom prst="rect">
            <a:avLst/>
          </a:prstGeom>
          <a:noFill/>
        </p:spPr>
        <p:txBody>
          <a:bodyPr wrap="square" rtlCol="0">
            <a:spAutoFit/>
          </a:bodyPr>
          <a:lstStyle/>
          <a:p>
            <a:r>
              <a:rPr lang="en-US" sz="2800" b="1" smtClean="0">
                <a:solidFill>
                  <a:srgbClr val="FFFF00"/>
                </a:solidFill>
              </a:rPr>
              <a:t>More Hoodoos</a:t>
            </a:r>
            <a:endParaRPr lang="en-US" sz="2800" b="1">
              <a:solidFill>
                <a:srgbClr val="FFFF00"/>
              </a:solidFill>
            </a:endParaRPr>
          </a:p>
        </p:txBody>
      </p:sp>
      <p:sp>
        <p:nvSpPr>
          <p:cNvPr id="11" name="TextBox 10"/>
          <p:cNvSpPr txBox="1"/>
          <p:nvPr/>
        </p:nvSpPr>
        <p:spPr>
          <a:xfrm>
            <a:off x="295274" y="3238500"/>
            <a:ext cx="4572001" cy="923330"/>
          </a:xfrm>
          <a:prstGeom prst="rect">
            <a:avLst/>
          </a:prstGeom>
          <a:noFill/>
        </p:spPr>
        <p:txBody>
          <a:bodyPr wrap="square" rtlCol="0">
            <a:spAutoFit/>
          </a:bodyPr>
          <a:lstStyle/>
          <a:p>
            <a:r>
              <a:rPr lang="en-US" b="1" smtClean="0">
                <a:solidFill>
                  <a:srgbClr val="FFFF00"/>
                </a:solidFill>
              </a:rPr>
              <a:t>Italy (1999) – “earth pyramids” of Segonzano, erosional remnants of moraines from Quaternary glaciation, cemented caprock</a:t>
            </a:r>
            <a:endParaRPr lang="en-US" b="1">
              <a:solidFill>
                <a:srgbClr val="FFFF00"/>
              </a:solidFill>
            </a:endParaRPr>
          </a:p>
        </p:txBody>
      </p:sp>
      <p:sp>
        <p:nvSpPr>
          <p:cNvPr id="12" name="TextBox 11"/>
          <p:cNvSpPr txBox="1"/>
          <p:nvPr/>
        </p:nvSpPr>
        <p:spPr>
          <a:xfrm>
            <a:off x="4867274" y="5324475"/>
            <a:ext cx="3933825" cy="1200329"/>
          </a:xfrm>
          <a:prstGeom prst="rect">
            <a:avLst/>
          </a:prstGeom>
          <a:noFill/>
        </p:spPr>
        <p:txBody>
          <a:bodyPr wrap="square" rtlCol="0">
            <a:spAutoFit/>
          </a:bodyPr>
          <a:lstStyle/>
          <a:p>
            <a:r>
              <a:rPr lang="en-US" b="1" smtClean="0">
                <a:solidFill>
                  <a:srgbClr val="FFFF00"/>
                </a:solidFill>
              </a:rPr>
              <a:t>Argentina (2003)</a:t>
            </a:r>
          </a:p>
          <a:p>
            <a:r>
              <a:rPr lang="en-US" b="1" smtClean="0">
                <a:solidFill>
                  <a:srgbClr val="FFFF00"/>
                </a:solidFill>
              </a:rPr>
              <a:t>Ischigualasto Provincial Park, San Juan</a:t>
            </a:r>
          </a:p>
          <a:p>
            <a:r>
              <a:rPr lang="en-US" b="1" smtClean="0">
                <a:solidFill>
                  <a:srgbClr val="FFFF00"/>
                </a:solidFill>
              </a:rPr>
              <a:t>Triassic badlands and sculpted rocks know for their dinosaur fossils </a:t>
            </a:r>
            <a:endParaRPr lang="en-US" b="1">
              <a:solidFill>
                <a:srgbClr val="FFFF00"/>
              </a:solidFill>
            </a:endParaRPr>
          </a:p>
        </p:txBody>
      </p:sp>
      <p:sp>
        <p:nvSpPr>
          <p:cNvPr id="13" name="TextBox 12"/>
          <p:cNvSpPr txBox="1"/>
          <p:nvPr/>
        </p:nvSpPr>
        <p:spPr>
          <a:xfrm>
            <a:off x="5010150" y="3924300"/>
            <a:ext cx="4133850" cy="1200329"/>
          </a:xfrm>
          <a:prstGeom prst="rect">
            <a:avLst/>
          </a:prstGeom>
          <a:noFill/>
        </p:spPr>
        <p:txBody>
          <a:bodyPr wrap="square" rtlCol="0">
            <a:spAutoFit/>
          </a:bodyPr>
          <a:lstStyle/>
          <a:p>
            <a:r>
              <a:rPr lang="en-US" b="1" smtClean="0">
                <a:solidFill>
                  <a:srgbClr val="FFFF00"/>
                </a:solidFill>
              </a:rPr>
              <a:t>Serbia (2008) – Djavolja Varos in the Radan Mountains, Neogene volcanic tuffs capped by a resistant dark andesitic lava flow</a:t>
            </a:r>
            <a:endParaRPr lang="en-US" b="1">
              <a:solidFill>
                <a:srgbClr val="FFFF00"/>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0"/>
            <a:ext cx="3352800" cy="525462"/>
          </a:xfrm>
        </p:spPr>
        <p:txBody>
          <a:bodyPr>
            <a:normAutofit fontScale="90000"/>
          </a:bodyPr>
          <a:lstStyle/>
          <a:p>
            <a:r>
              <a:rPr lang="en-US" b="1" smtClean="0">
                <a:solidFill>
                  <a:srgbClr val="FFFF00"/>
                </a:solidFill>
              </a:rPr>
              <a:t>Mountains</a:t>
            </a:r>
            <a:endParaRPr lang="en-US" b="1">
              <a:solidFill>
                <a:srgbClr val="FFFF00"/>
              </a:solidFill>
            </a:endParaRPr>
          </a:p>
        </p:txBody>
      </p:sp>
      <p:pic>
        <p:nvPicPr>
          <p:cNvPr id="4098" name="Picture 2"/>
          <p:cNvPicPr>
            <a:picLocks noChangeAspect="1" noChangeArrowheads="1"/>
          </p:cNvPicPr>
          <p:nvPr/>
        </p:nvPicPr>
        <p:blipFill>
          <a:blip r:embed="rId2" cstate="print"/>
          <a:srcRect/>
          <a:stretch>
            <a:fillRect/>
          </a:stretch>
        </p:blipFill>
        <p:spPr bwMode="auto">
          <a:xfrm>
            <a:off x="5029199" y="266700"/>
            <a:ext cx="3628081" cy="2667000"/>
          </a:xfrm>
          <a:prstGeom prst="rect">
            <a:avLst/>
          </a:prstGeom>
          <a:noFill/>
          <a:ln w="9525">
            <a:noFill/>
            <a:miter lim="800000"/>
            <a:headEnd/>
            <a:tailEnd/>
          </a:ln>
        </p:spPr>
      </p:pic>
      <p:sp>
        <p:nvSpPr>
          <p:cNvPr id="6" name="TextBox 5"/>
          <p:cNvSpPr txBox="1"/>
          <p:nvPr/>
        </p:nvSpPr>
        <p:spPr>
          <a:xfrm>
            <a:off x="5067300" y="2971800"/>
            <a:ext cx="3752850" cy="400110"/>
          </a:xfrm>
          <a:prstGeom prst="rect">
            <a:avLst/>
          </a:prstGeom>
          <a:noFill/>
        </p:spPr>
        <p:txBody>
          <a:bodyPr wrap="square" rtlCol="0">
            <a:spAutoFit/>
          </a:bodyPr>
          <a:lstStyle/>
          <a:p>
            <a:r>
              <a:rPr lang="en-US" sz="2000" b="1" smtClean="0">
                <a:solidFill>
                  <a:srgbClr val="FFFF00"/>
                </a:solidFill>
              </a:rPr>
              <a:t>Matterhorn (1965) - Switzerland</a:t>
            </a:r>
            <a:endParaRPr lang="en-US" sz="2000" b="1">
              <a:solidFill>
                <a:srgbClr val="FFFF00"/>
              </a:solidFill>
            </a:endParaRPr>
          </a:p>
        </p:txBody>
      </p:sp>
      <p:pic>
        <p:nvPicPr>
          <p:cNvPr id="4100" name="Picture 4"/>
          <p:cNvPicPr>
            <a:picLocks noChangeAspect="1" noChangeArrowheads="1"/>
          </p:cNvPicPr>
          <p:nvPr/>
        </p:nvPicPr>
        <p:blipFill>
          <a:blip r:embed="rId3" cstate="print"/>
          <a:srcRect/>
          <a:stretch>
            <a:fillRect/>
          </a:stretch>
        </p:blipFill>
        <p:spPr bwMode="auto">
          <a:xfrm>
            <a:off x="433388" y="5872163"/>
            <a:ext cx="4619625" cy="676275"/>
          </a:xfrm>
          <a:prstGeom prst="rect">
            <a:avLst/>
          </a:prstGeom>
          <a:noFill/>
          <a:ln w="9525">
            <a:noFill/>
            <a:miter lim="800000"/>
            <a:headEnd/>
            <a:tailEnd/>
          </a:ln>
        </p:spPr>
      </p:pic>
      <p:sp>
        <p:nvSpPr>
          <p:cNvPr id="9" name="TextBox 8"/>
          <p:cNvSpPr txBox="1"/>
          <p:nvPr/>
        </p:nvSpPr>
        <p:spPr>
          <a:xfrm>
            <a:off x="5229225" y="5876925"/>
            <a:ext cx="3657600" cy="707886"/>
          </a:xfrm>
          <a:prstGeom prst="rect">
            <a:avLst/>
          </a:prstGeom>
          <a:noFill/>
        </p:spPr>
        <p:txBody>
          <a:bodyPr wrap="square" rtlCol="0">
            <a:spAutoFit/>
          </a:bodyPr>
          <a:lstStyle/>
          <a:p>
            <a:r>
              <a:rPr lang="en-US" sz="2000" b="1" smtClean="0">
                <a:solidFill>
                  <a:srgbClr val="FFFF00"/>
                </a:solidFill>
              </a:rPr>
              <a:t>Mountains – 4182 entries</a:t>
            </a:r>
          </a:p>
          <a:p>
            <a:r>
              <a:rPr lang="en-US" sz="2000" b="1" smtClean="0">
                <a:solidFill>
                  <a:srgbClr val="FFFF00"/>
                </a:solidFill>
              </a:rPr>
              <a:t>Volcanoes – 633 entries</a:t>
            </a:r>
            <a:endParaRPr lang="en-US" sz="2000" b="1">
              <a:solidFill>
                <a:srgbClr val="FFFF00"/>
              </a:solidFill>
            </a:endParaRPr>
          </a:p>
        </p:txBody>
      </p:sp>
      <p:pic>
        <p:nvPicPr>
          <p:cNvPr id="4101" name="Picture 5"/>
          <p:cNvPicPr>
            <a:picLocks noChangeAspect="1" noChangeArrowheads="1"/>
          </p:cNvPicPr>
          <p:nvPr/>
        </p:nvPicPr>
        <p:blipFill>
          <a:blip r:embed="rId4" cstate="print"/>
          <a:srcRect/>
          <a:stretch>
            <a:fillRect/>
          </a:stretch>
        </p:blipFill>
        <p:spPr bwMode="auto">
          <a:xfrm>
            <a:off x="612933" y="3486150"/>
            <a:ext cx="6806661" cy="2276475"/>
          </a:xfrm>
          <a:prstGeom prst="rect">
            <a:avLst/>
          </a:prstGeom>
          <a:noFill/>
          <a:ln w="9525">
            <a:noFill/>
            <a:miter lim="800000"/>
            <a:headEnd/>
            <a:tailEnd/>
          </a:ln>
        </p:spPr>
      </p:pic>
      <p:sp>
        <p:nvSpPr>
          <p:cNvPr id="11" name="TextBox 10"/>
          <p:cNvSpPr txBox="1"/>
          <p:nvPr/>
        </p:nvSpPr>
        <p:spPr>
          <a:xfrm>
            <a:off x="7572375" y="4210050"/>
            <a:ext cx="1571625" cy="707886"/>
          </a:xfrm>
          <a:prstGeom prst="rect">
            <a:avLst/>
          </a:prstGeom>
          <a:noFill/>
        </p:spPr>
        <p:txBody>
          <a:bodyPr wrap="square" rtlCol="0">
            <a:spAutoFit/>
          </a:bodyPr>
          <a:lstStyle/>
          <a:p>
            <a:r>
              <a:rPr lang="en-US" sz="2000" b="1" smtClean="0">
                <a:solidFill>
                  <a:srgbClr val="FFFF00"/>
                </a:solidFill>
              </a:rPr>
              <a:t>Nepal</a:t>
            </a:r>
          </a:p>
          <a:p>
            <a:r>
              <a:rPr lang="en-US" sz="2000" b="1" smtClean="0">
                <a:solidFill>
                  <a:srgbClr val="FFFF00"/>
                </a:solidFill>
              </a:rPr>
              <a:t> (1982)   </a:t>
            </a:r>
            <a:endParaRPr lang="en-US" sz="2000" b="1">
              <a:solidFill>
                <a:srgbClr val="FFFF00"/>
              </a:solidFill>
            </a:endParaRPr>
          </a:p>
        </p:txBody>
      </p:sp>
      <p:pic>
        <p:nvPicPr>
          <p:cNvPr id="12" name="Picture 2"/>
          <p:cNvPicPr>
            <a:picLocks noChangeAspect="1" noChangeArrowheads="1"/>
          </p:cNvPicPr>
          <p:nvPr/>
        </p:nvPicPr>
        <p:blipFill>
          <a:blip r:embed="rId5" cstate="print"/>
          <a:srcRect/>
          <a:stretch>
            <a:fillRect/>
          </a:stretch>
        </p:blipFill>
        <p:spPr bwMode="auto">
          <a:xfrm>
            <a:off x="576264" y="610599"/>
            <a:ext cx="1785936" cy="2114824"/>
          </a:xfrm>
          <a:prstGeom prst="rect">
            <a:avLst/>
          </a:prstGeom>
          <a:noFill/>
          <a:ln w="9525">
            <a:noFill/>
            <a:miter lim="800000"/>
            <a:headEnd/>
            <a:tailEnd/>
          </a:ln>
        </p:spPr>
      </p:pic>
      <p:pic>
        <p:nvPicPr>
          <p:cNvPr id="13" name="Picture 3"/>
          <p:cNvPicPr>
            <a:picLocks noChangeAspect="1" noChangeArrowheads="1"/>
          </p:cNvPicPr>
          <p:nvPr/>
        </p:nvPicPr>
        <p:blipFill>
          <a:blip r:embed="rId6" cstate="print"/>
          <a:srcRect/>
          <a:stretch>
            <a:fillRect/>
          </a:stretch>
        </p:blipFill>
        <p:spPr bwMode="auto">
          <a:xfrm>
            <a:off x="2543175" y="612576"/>
            <a:ext cx="1762126" cy="2092524"/>
          </a:xfrm>
          <a:prstGeom prst="rect">
            <a:avLst/>
          </a:prstGeom>
          <a:noFill/>
          <a:ln w="9525">
            <a:noFill/>
            <a:miter lim="800000"/>
            <a:headEnd/>
            <a:tailEnd/>
          </a:ln>
        </p:spPr>
      </p:pic>
      <p:sp>
        <p:nvSpPr>
          <p:cNvPr id="14" name="TextBox 13"/>
          <p:cNvSpPr txBox="1"/>
          <p:nvPr/>
        </p:nvSpPr>
        <p:spPr>
          <a:xfrm>
            <a:off x="419099" y="2971800"/>
            <a:ext cx="4391025" cy="369332"/>
          </a:xfrm>
          <a:prstGeom prst="rect">
            <a:avLst/>
          </a:prstGeom>
          <a:noFill/>
        </p:spPr>
        <p:txBody>
          <a:bodyPr wrap="square" rtlCol="0">
            <a:spAutoFit/>
          </a:bodyPr>
          <a:lstStyle/>
          <a:p>
            <a:r>
              <a:rPr lang="en-US" b="1" smtClean="0">
                <a:solidFill>
                  <a:srgbClr val="FFFF00"/>
                </a:solidFill>
              </a:rPr>
              <a:t>highest mountain in New Zealand (12,218’)</a:t>
            </a:r>
            <a:endParaRPr lang="en-US" b="1">
              <a:solidFill>
                <a:srgbClr val="FFFF00"/>
              </a:solidFill>
            </a:endParaRPr>
          </a:p>
        </p:txBody>
      </p:sp>
      <p:sp>
        <p:nvSpPr>
          <p:cNvPr id="15" name="TextBox 14"/>
          <p:cNvSpPr txBox="1"/>
          <p:nvPr/>
        </p:nvSpPr>
        <p:spPr>
          <a:xfrm>
            <a:off x="1076325" y="2714625"/>
            <a:ext cx="1047750" cy="369332"/>
          </a:xfrm>
          <a:prstGeom prst="rect">
            <a:avLst/>
          </a:prstGeom>
          <a:noFill/>
        </p:spPr>
        <p:txBody>
          <a:bodyPr wrap="square" rtlCol="0">
            <a:spAutoFit/>
          </a:bodyPr>
          <a:lstStyle/>
          <a:p>
            <a:r>
              <a:rPr lang="en-US" b="1" smtClean="0">
                <a:solidFill>
                  <a:srgbClr val="FFFF00"/>
                </a:solidFill>
              </a:rPr>
              <a:t>1900</a:t>
            </a:r>
            <a:endParaRPr lang="en-US" b="1">
              <a:solidFill>
                <a:srgbClr val="FFFF00"/>
              </a:solidFill>
            </a:endParaRPr>
          </a:p>
        </p:txBody>
      </p:sp>
      <p:sp>
        <p:nvSpPr>
          <p:cNvPr id="16" name="TextBox 15"/>
          <p:cNvSpPr txBox="1"/>
          <p:nvPr/>
        </p:nvSpPr>
        <p:spPr>
          <a:xfrm>
            <a:off x="3048000" y="2686050"/>
            <a:ext cx="1047750" cy="369332"/>
          </a:xfrm>
          <a:prstGeom prst="rect">
            <a:avLst/>
          </a:prstGeom>
          <a:noFill/>
        </p:spPr>
        <p:txBody>
          <a:bodyPr wrap="square" rtlCol="0">
            <a:spAutoFit/>
          </a:bodyPr>
          <a:lstStyle/>
          <a:p>
            <a:r>
              <a:rPr lang="en-US" b="1" smtClean="0">
                <a:solidFill>
                  <a:srgbClr val="FFFF00"/>
                </a:solidFill>
              </a:rPr>
              <a:t>1987</a:t>
            </a:r>
            <a:endParaRPr lang="en-US" b="1">
              <a:solidFill>
                <a:srgbClr val="FFFF00"/>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2285999" y="651750"/>
            <a:ext cx="4705351" cy="4690074"/>
          </a:xfrm>
          <a:prstGeom prst="rect">
            <a:avLst/>
          </a:prstGeom>
          <a:noFill/>
          <a:ln w="9525">
            <a:noFill/>
            <a:miter lim="800000"/>
            <a:headEnd/>
            <a:tailEnd/>
          </a:ln>
        </p:spPr>
      </p:pic>
      <p:sp>
        <p:nvSpPr>
          <p:cNvPr id="6" name="TextBox 5"/>
          <p:cNvSpPr txBox="1"/>
          <p:nvPr/>
        </p:nvSpPr>
        <p:spPr>
          <a:xfrm>
            <a:off x="2790826" y="19050"/>
            <a:ext cx="4152900" cy="584775"/>
          </a:xfrm>
          <a:prstGeom prst="rect">
            <a:avLst/>
          </a:prstGeom>
          <a:noFill/>
        </p:spPr>
        <p:txBody>
          <a:bodyPr wrap="square" rtlCol="0">
            <a:spAutoFit/>
          </a:bodyPr>
          <a:lstStyle/>
          <a:p>
            <a:r>
              <a:rPr lang="en-US" sz="3200" b="1" smtClean="0">
                <a:solidFill>
                  <a:srgbClr val="FFFF00"/>
                </a:solidFill>
              </a:rPr>
              <a:t>Yup, one more hoodoo</a:t>
            </a:r>
            <a:endParaRPr lang="en-US" sz="3200" b="1">
              <a:solidFill>
                <a:srgbClr val="FFFF00"/>
              </a:solidFill>
            </a:endParaRPr>
          </a:p>
        </p:txBody>
      </p:sp>
      <p:sp>
        <p:nvSpPr>
          <p:cNvPr id="8" name="TextBox 7"/>
          <p:cNvSpPr txBox="1"/>
          <p:nvPr/>
        </p:nvSpPr>
        <p:spPr>
          <a:xfrm>
            <a:off x="971550" y="5457825"/>
            <a:ext cx="7667625" cy="1015663"/>
          </a:xfrm>
          <a:prstGeom prst="rect">
            <a:avLst/>
          </a:prstGeom>
          <a:noFill/>
        </p:spPr>
        <p:txBody>
          <a:bodyPr wrap="square" rtlCol="0">
            <a:spAutoFit/>
          </a:bodyPr>
          <a:lstStyle/>
          <a:p>
            <a:r>
              <a:rPr lang="en-US" sz="2000" b="1" smtClean="0">
                <a:solidFill>
                  <a:srgbClr val="FFFF00"/>
                </a:solidFill>
              </a:rPr>
              <a:t>Thailand (2004) – Laku is a natural canyon located in Sa kaeo Province.  The hoodoos here are created by erosion of weakly consolidated laterite formation beneath a more cemented, resitive unit.</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p:nvPr/>
        </p:nvPicPr>
        <p:blipFill>
          <a:blip r:embed="rId2" cstate="print"/>
          <a:srcRect/>
          <a:stretch>
            <a:fillRect/>
          </a:stretch>
        </p:blipFill>
        <p:spPr bwMode="auto">
          <a:xfrm>
            <a:off x="325569" y="928687"/>
            <a:ext cx="2579556" cy="3738563"/>
          </a:xfrm>
          <a:prstGeom prst="rect">
            <a:avLst/>
          </a:prstGeom>
          <a:noFill/>
          <a:ln w="9525">
            <a:noFill/>
            <a:miter lim="800000"/>
            <a:headEnd/>
            <a:tailEnd/>
          </a:ln>
        </p:spPr>
      </p:pic>
      <p:pic>
        <p:nvPicPr>
          <p:cNvPr id="5" name="Picture 4"/>
          <p:cNvPicPr/>
          <p:nvPr/>
        </p:nvPicPr>
        <p:blipFill>
          <a:blip r:embed="rId3" cstate="print"/>
          <a:srcRect/>
          <a:stretch>
            <a:fillRect/>
          </a:stretch>
        </p:blipFill>
        <p:spPr bwMode="auto">
          <a:xfrm>
            <a:off x="5949054" y="833437"/>
            <a:ext cx="2928245" cy="3852863"/>
          </a:xfrm>
          <a:prstGeom prst="rect">
            <a:avLst/>
          </a:prstGeom>
          <a:noFill/>
          <a:ln w="9525">
            <a:noFill/>
            <a:miter lim="800000"/>
            <a:headEnd/>
            <a:tailEnd/>
          </a:ln>
        </p:spPr>
      </p:pic>
      <p:sp>
        <p:nvSpPr>
          <p:cNvPr id="7" name="TextBox 6"/>
          <p:cNvSpPr txBox="1"/>
          <p:nvPr/>
        </p:nvSpPr>
        <p:spPr>
          <a:xfrm>
            <a:off x="762000" y="152400"/>
            <a:ext cx="7439025" cy="584775"/>
          </a:xfrm>
          <a:prstGeom prst="rect">
            <a:avLst/>
          </a:prstGeom>
          <a:noFill/>
        </p:spPr>
        <p:txBody>
          <a:bodyPr wrap="square" rtlCol="0">
            <a:spAutoFit/>
          </a:bodyPr>
          <a:lstStyle/>
          <a:p>
            <a:pPr algn="ctr"/>
            <a:r>
              <a:rPr lang="en-US" sz="3200" b="1" smtClean="0">
                <a:solidFill>
                  <a:srgbClr val="FFFF00"/>
                </a:solidFill>
              </a:rPr>
              <a:t>Arches National Park, Moab, Utah</a:t>
            </a:r>
            <a:endParaRPr lang="en-US" sz="3200" b="1">
              <a:solidFill>
                <a:srgbClr val="FFFF00"/>
              </a:solidFill>
            </a:endParaRPr>
          </a:p>
        </p:txBody>
      </p:sp>
      <p:sp>
        <p:nvSpPr>
          <p:cNvPr id="8" name="TextBox 7"/>
          <p:cNvSpPr txBox="1"/>
          <p:nvPr/>
        </p:nvSpPr>
        <p:spPr>
          <a:xfrm>
            <a:off x="3133725" y="2419350"/>
            <a:ext cx="2619375" cy="1508105"/>
          </a:xfrm>
          <a:prstGeom prst="rect">
            <a:avLst/>
          </a:prstGeom>
          <a:noFill/>
        </p:spPr>
        <p:txBody>
          <a:bodyPr wrap="square" rtlCol="0">
            <a:spAutoFit/>
          </a:bodyPr>
          <a:lstStyle/>
          <a:p>
            <a:pPr algn="just"/>
            <a:r>
              <a:rPr lang="en-US" sz="2000" b="1" u="sng" smtClean="0">
                <a:solidFill>
                  <a:srgbClr val="FFFF00"/>
                </a:solidFill>
              </a:rPr>
              <a:t>Delicate Arch </a:t>
            </a:r>
            <a:r>
              <a:rPr lang="en-US" b="1" smtClean="0">
                <a:solidFill>
                  <a:srgbClr val="FFFF00"/>
                </a:solidFill>
              </a:rPr>
              <a:t>– Jurassic Entrada Formation</a:t>
            </a:r>
          </a:p>
          <a:p>
            <a:pPr algn="just"/>
            <a:endParaRPr lang="en-US" b="1" smtClean="0">
              <a:solidFill>
                <a:srgbClr val="FFFF00"/>
              </a:solidFill>
            </a:endParaRPr>
          </a:p>
          <a:p>
            <a:pPr algn="just"/>
            <a:r>
              <a:rPr lang="en-US" b="1" smtClean="0">
                <a:solidFill>
                  <a:srgbClr val="FFFF00"/>
                </a:solidFill>
              </a:rPr>
              <a:t>The opening is 16 meters high and 10 m wide </a:t>
            </a:r>
            <a:endParaRPr lang="en-US" b="1">
              <a:solidFill>
                <a:srgbClr val="FFFF00"/>
              </a:solidFill>
            </a:endParaRPr>
          </a:p>
        </p:txBody>
      </p:sp>
      <p:sp>
        <p:nvSpPr>
          <p:cNvPr id="9" name="TextBox 8"/>
          <p:cNvSpPr txBox="1"/>
          <p:nvPr/>
        </p:nvSpPr>
        <p:spPr>
          <a:xfrm>
            <a:off x="3133725" y="1009650"/>
            <a:ext cx="2686050" cy="1200329"/>
          </a:xfrm>
          <a:prstGeom prst="rect">
            <a:avLst/>
          </a:prstGeom>
          <a:noFill/>
        </p:spPr>
        <p:txBody>
          <a:bodyPr wrap="square" rtlCol="0">
            <a:spAutoFit/>
          </a:bodyPr>
          <a:lstStyle/>
          <a:p>
            <a:r>
              <a:rPr lang="en-US" b="1" smtClean="0">
                <a:solidFill>
                  <a:srgbClr val="FFFF00"/>
                </a:solidFill>
              </a:rPr>
              <a:t>Arches form when erosive forces work on each side of cliff or fin under a more resistive cap rock</a:t>
            </a:r>
            <a:endParaRPr lang="en-US" b="1">
              <a:solidFill>
                <a:srgbClr val="FFFF00"/>
              </a:solidFill>
            </a:endParaRPr>
          </a:p>
        </p:txBody>
      </p:sp>
      <p:pic>
        <p:nvPicPr>
          <p:cNvPr id="2050" name="Picture 2"/>
          <p:cNvPicPr>
            <a:picLocks noChangeAspect="1" noChangeArrowheads="1"/>
          </p:cNvPicPr>
          <p:nvPr/>
        </p:nvPicPr>
        <p:blipFill>
          <a:blip r:embed="rId4" cstate="print"/>
          <a:srcRect/>
          <a:stretch>
            <a:fillRect/>
          </a:stretch>
        </p:blipFill>
        <p:spPr bwMode="auto">
          <a:xfrm>
            <a:off x="3138488" y="4295775"/>
            <a:ext cx="1907295" cy="2286000"/>
          </a:xfrm>
          <a:prstGeom prst="rect">
            <a:avLst/>
          </a:prstGeom>
          <a:noFill/>
          <a:ln w="9525">
            <a:noFill/>
            <a:miter lim="800000"/>
            <a:headEnd/>
            <a:tailEnd/>
          </a:ln>
        </p:spPr>
      </p:pic>
      <p:sp>
        <p:nvSpPr>
          <p:cNvPr id="11" name="TextBox 10"/>
          <p:cNvSpPr txBox="1"/>
          <p:nvPr/>
        </p:nvSpPr>
        <p:spPr>
          <a:xfrm>
            <a:off x="5381625" y="4785658"/>
            <a:ext cx="3371850" cy="1938992"/>
          </a:xfrm>
          <a:prstGeom prst="rect">
            <a:avLst/>
          </a:prstGeom>
          <a:noFill/>
        </p:spPr>
        <p:txBody>
          <a:bodyPr wrap="square" rtlCol="0">
            <a:spAutoFit/>
          </a:bodyPr>
          <a:lstStyle/>
          <a:p>
            <a:r>
              <a:rPr lang="en-US" sz="2000" b="1" smtClean="0">
                <a:solidFill>
                  <a:srgbClr val="FFFF00"/>
                </a:solidFill>
              </a:rPr>
              <a:t>There are a reported 2000 natural stone arches in the 120 square mile park, but to my knowledge this is the only one that has been rewarded with a postage stamp.</a:t>
            </a:r>
            <a:endParaRPr lang="en-US" sz="2000" b="1">
              <a:solidFill>
                <a:srgbClr val="FFFF00"/>
              </a:solidFill>
            </a:endParaRPr>
          </a:p>
        </p:txBody>
      </p:sp>
      <p:sp>
        <p:nvSpPr>
          <p:cNvPr id="13" name="TextBox 12"/>
          <p:cNvSpPr txBox="1"/>
          <p:nvPr/>
        </p:nvSpPr>
        <p:spPr>
          <a:xfrm>
            <a:off x="428625" y="4991100"/>
            <a:ext cx="2162175" cy="1015663"/>
          </a:xfrm>
          <a:prstGeom prst="rect">
            <a:avLst/>
          </a:prstGeom>
          <a:noFill/>
        </p:spPr>
        <p:txBody>
          <a:bodyPr wrap="square" rtlCol="0">
            <a:spAutoFit/>
          </a:bodyPr>
          <a:lstStyle/>
          <a:p>
            <a:r>
              <a:rPr lang="en-US" sz="2000" b="1" smtClean="0">
                <a:solidFill>
                  <a:srgbClr val="FFFF00"/>
                </a:solidFill>
              </a:rPr>
              <a:t>1996 – 100 year anniversary of statehood</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srcRect/>
          <a:stretch>
            <a:fillRect/>
          </a:stretch>
        </p:blipFill>
        <p:spPr bwMode="auto">
          <a:xfrm>
            <a:off x="453735" y="155829"/>
            <a:ext cx="3957547" cy="3092196"/>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4861305" y="1538287"/>
            <a:ext cx="3538811" cy="3071813"/>
          </a:xfrm>
          <a:prstGeom prst="rect">
            <a:avLst/>
          </a:prstGeom>
          <a:noFill/>
          <a:ln w="9525">
            <a:noFill/>
            <a:miter lim="800000"/>
            <a:headEnd/>
            <a:tailEnd/>
          </a:ln>
        </p:spPr>
      </p:pic>
      <p:sp>
        <p:nvSpPr>
          <p:cNvPr id="6" name="TextBox 5"/>
          <p:cNvSpPr txBox="1"/>
          <p:nvPr/>
        </p:nvSpPr>
        <p:spPr>
          <a:xfrm>
            <a:off x="523875" y="3695700"/>
            <a:ext cx="3962400" cy="2862322"/>
          </a:xfrm>
          <a:prstGeom prst="rect">
            <a:avLst/>
          </a:prstGeom>
          <a:noFill/>
        </p:spPr>
        <p:txBody>
          <a:bodyPr wrap="square" rtlCol="0">
            <a:spAutoFit/>
          </a:bodyPr>
          <a:lstStyle/>
          <a:p>
            <a:r>
              <a:rPr lang="en-US" b="1" smtClean="0">
                <a:solidFill>
                  <a:srgbClr val="FFFF00"/>
                </a:solidFill>
              </a:rPr>
              <a:t>Kerguelen Islands, ~3000 equidistant kilometers from Madagascar,  Australia (Perth), and Antarctica in the southern Indian Ocean.</a:t>
            </a:r>
          </a:p>
          <a:p>
            <a:endParaRPr lang="en-US" sz="1200" b="1" smtClean="0">
              <a:solidFill>
                <a:srgbClr val="FFFF00"/>
              </a:solidFill>
            </a:endParaRPr>
          </a:p>
          <a:p>
            <a:r>
              <a:rPr lang="en-US" b="1" smtClean="0">
                <a:solidFill>
                  <a:srgbClr val="FFFF00"/>
                </a:solidFill>
              </a:rPr>
              <a:t>Explored in 1840 by James Clark Ross on a two sailboat expedition to the isolated stratavolcano comprised of Tertiary flood basalts and a central core of plutonic rocks.</a:t>
            </a:r>
            <a:endParaRPr lang="en-US" b="1">
              <a:solidFill>
                <a:srgbClr val="FFFF00"/>
              </a:solidFill>
            </a:endParaRPr>
          </a:p>
        </p:txBody>
      </p:sp>
      <p:sp>
        <p:nvSpPr>
          <p:cNvPr id="7" name="TextBox 6"/>
          <p:cNvSpPr txBox="1"/>
          <p:nvPr/>
        </p:nvSpPr>
        <p:spPr>
          <a:xfrm>
            <a:off x="4829175" y="228600"/>
            <a:ext cx="3533775" cy="1200329"/>
          </a:xfrm>
          <a:prstGeom prst="rect">
            <a:avLst/>
          </a:prstGeom>
          <a:noFill/>
        </p:spPr>
        <p:txBody>
          <a:bodyPr wrap="square" rtlCol="0">
            <a:spAutoFit/>
          </a:bodyPr>
          <a:lstStyle/>
          <a:p>
            <a:r>
              <a:rPr lang="en-US" b="1" smtClean="0">
                <a:solidFill>
                  <a:srgbClr val="FFFF00"/>
                </a:solidFill>
              </a:rPr>
              <a:t>There are no pictures of this arch, only this line drawing from the expedition because it collapsed in a storm in 1910.</a:t>
            </a:r>
            <a:endParaRPr lang="en-US" b="1">
              <a:solidFill>
                <a:srgbClr val="FFFF00"/>
              </a:solidFill>
            </a:endParaRPr>
          </a:p>
        </p:txBody>
      </p:sp>
      <p:sp>
        <p:nvSpPr>
          <p:cNvPr id="8" name="TextBox 7"/>
          <p:cNvSpPr txBox="1"/>
          <p:nvPr/>
        </p:nvSpPr>
        <p:spPr>
          <a:xfrm>
            <a:off x="4819650" y="4743450"/>
            <a:ext cx="3533775" cy="1754326"/>
          </a:xfrm>
          <a:prstGeom prst="rect">
            <a:avLst/>
          </a:prstGeom>
          <a:noFill/>
        </p:spPr>
        <p:txBody>
          <a:bodyPr wrap="square" rtlCol="0">
            <a:spAutoFit/>
          </a:bodyPr>
          <a:lstStyle/>
          <a:p>
            <a:r>
              <a:rPr lang="en-US" b="1" smtClean="0">
                <a:solidFill>
                  <a:srgbClr val="FFFF00"/>
                </a:solidFill>
              </a:rPr>
              <a:t>The sea stacks that remain are now part of L’Arche des Kerguelen National Monument within the French Southern and Antarctic Lands after leaving the jurisdiction of Madagascar in 1955.</a:t>
            </a:r>
            <a:endParaRPr lang="en-US" b="1">
              <a:solidFill>
                <a:srgbClr val="FFFF00"/>
              </a:solidFill>
            </a:endParaRPr>
          </a:p>
        </p:txBody>
      </p:sp>
      <p:sp>
        <p:nvSpPr>
          <p:cNvPr id="10" name="TextBox 9"/>
          <p:cNvSpPr txBox="1"/>
          <p:nvPr/>
        </p:nvSpPr>
        <p:spPr>
          <a:xfrm>
            <a:off x="419101" y="3267075"/>
            <a:ext cx="4152900" cy="369332"/>
          </a:xfrm>
          <a:prstGeom prst="rect">
            <a:avLst/>
          </a:prstGeom>
          <a:noFill/>
        </p:spPr>
        <p:txBody>
          <a:bodyPr wrap="square" rtlCol="0">
            <a:spAutoFit/>
          </a:bodyPr>
          <a:lstStyle/>
          <a:p>
            <a:r>
              <a:rPr lang="en-US" b="1" smtClean="0">
                <a:solidFill>
                  <a:srgbClr val="FFFF00"/>
                </a:solidFill>
              </a:rPr>
              <a:t>French Southern and Antarctic Territories</a:t>
            </a:r>
            <a:endParaRPr lang="en-US"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76250" y="55563"/>
            <a:ext cx="8229600" cy="592137"/>
          </a:xfrm>
        </p:spPr>
        <p:txBody>
          <a:bodyPr>
            <a:normAutofit/>
          </a:bodyPr>
          <a:lstStyle/>
          <a:p>
            <a:r>
              <a:rPr lang="en-US" sz="3200" b="1" smtClean="0">
                <a:solidFill>
                  <a:srgbClr val="FFFF00"/>
                </a:solidFill>
              </a:rPr>
              <a:t>Darwin’s Arch, Galapagos Island</a:t>
            </a:r>
            <a:endParaRPr lang="en-US" sz="3200" b="1">
              <a:solidFill>
                <a:srgbClr val="FFFF00"/>
              </a:solidFill>
            </a:endParaRPr>
          </a:p>
        </p:txBody>
      </p:sp>
      <p:pic>
        <p:nvPicPr>
          <p:cNvPr id="4" name="Picture 3"/>
          <p:cNvPicPr>
            <a:picLocks noChangeAspect="1"/>
          </p:cNvPicPr>
          <p:nvPr/>
        </p:nvPicPr>
        <p:blipFill>
          <a:blip r:embed="rId2" cstate="print"/>
          <a:srcRect/>
          <a:stretch>
            <a:fillRect/>
          </a:stretch>
        </p:blipFill>
        <p:spPr bwMode="auto">
          <a:xfrm>
            <a:off x="319087" y="885253"/>
            <a:ext cx="4148286" cy="3010472"/>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4652962" y="2126291"/>
            <a:ext cx="4227209" cy="3055309"/>
          </a:xfrm>
          <a:prstGeom prst="rect">
            <a:avLst/>
          </a:prstGeom>
          <a:noFill/>
          <a:ln w="9525">
            <a:noFill/>
            <a:miter lim="800000"/>
            <a:headEnd/>
            <a:tailEnd/>
          </a:ln>
        </p:spPr>
      </p:pic>
      <p:sp>
        <p:nvSpPr>
          <p:cNvPr id="6" name="TextBox 5"/>
          <p:cNvSpPr txBox="1"/>
          <p:nvPr/>
        </p:nvSpPr>
        <p:spPr>
          <a:xfrm>
            <a:off x="295275" y="4057650"/>
            <a:ext cx="4038600" cy="1323439"/>
          </a:xfrm>
          <a:prstGeom prst="rect">
            <a:avLst/>
          </a:prstGeom>
          <a:noFill/>
        </p:spPr>
        <p:txBody>
          <a:bodyPr wrap="square" rtlCol="0">
            <a:spAutoFit/>
          </a:bodyPr>
          <a:lstStyle/>
          <a:p>
            <a:r>
              <a:rPr lang="en-US" sz="2000" b="1" smtClean="0">
                <a:solidFill>
                  <a:srgbClr val="FFFF00"/>
                </a:solidFill>
              </a:rPr>
              <a:t>Located 60 miles north of the main Galapagos Island Group, Darwin’s Arch was featured on an Ecuador stamp in 2018. </a:t>
            </a:r>
            <a:endParaRPr lang="en-US" sz="2000" b="1">
              <a:solidFill>
                <a:srgbClr val="FFFF00"/>
              </a:solidFill>
            </a:endParaRPr>
          </a:p>
        </p:txBody>
      </p:sp>
      <p:sp>
        <p:nvSpPr>
          <p:cNvPr id="9" name="TextBox 8"/>
          <p:cNvSpPr txBox="1"/>
          <p:nvPr/>
        </p:nvSpPr>
        <p:spPr>
          <a:xfrm>
            <a:off x="4714875" y="5343525"/>
            <a:ext cx="3943350" cy="1323439"/>
          </a:xfrm>
          <a:prstGeom prst="rect">
            <a:avLst/>
          </a:prstGeom>
          <a:noFill/>
        </p:spPr>
        <p:txBody>
          <a:bodyPr wrap="square" rtlCol="0">
            <a:spAutoFit/>
          </a:bodyPr>
          <a:lstStyle/>
          <a:p>
            <a:r>
              <a:rPr lang="en-US" sz="2000" b="1" smtClean="0">
                <a:solidFill>
                  <a:srgbClr val="FFFF00"/>
                </a:solidFill>
              </a:rPr>
              <a:t>The two columns of interbedded volanic lava flows have now been appropriately christened the     “The Pillars of Evolution”</a:t>
            </a:r>
            <a:endParaRPr lang="en-US" sz="2000" b="1">
              <a:solidFill>
                <a:srgbClr val="FFFF00"/>
              </a:solidFill>
            </a:endParaRPr>
          </a:p>
        </p:txBody>
      </p:sp>
      <p:sp>
        <p:nvSpPr>
          <p:cNvPr id="10" name="TextBox 9"/>
          <p:cNvSpPr txBox="1"/>
          <p:nvPr/>
        </p:nvSpPr>
        <p:spPr>
          <a:xfrm>
            <a:off x="4800600" y="657225"/>
            <a:ext cx="3648075" cy="1323439"/>
          </a:xfrm>
          <a:prstGeom prst="rect">
            <a:avLst/>
          </a:prstGeom>
          <a:noFill/>
        </p:spPr>
        <p:txBody>
          <a:bodyPr wrap="square" rtlCol="0">
            <a:spAutoFit/>
          </a:bodyPr>
          <a:lstStyle/>
          <a:p>
            <a:r>
              <a:rPr lang="en-US" sz="2000" b="1" smtClean="0">
                <a:solidFill>
                  <a:srgbClr val="FFFF00"/>
                </a:solidFill>
              </a:rPr>
              <a:t>The arch collapsed at 11:20 AM on May 17, 2021, an event witnessed by a group of divers who were nearby.</a:t>
            </a:r>
            <a:endParaRPr lang="en-US"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stretch>
            <a:fillRect/>
          </a:stretch>
        </p:blipFill>
        <p:spPr bwMode="auto">
          <a:xfrm>
            <a:off x="4376737" y="366712"/>
            <a:ext cx="4314077" cy="3005138"/>
          </a:xfrm>
          <a:prstGeom prst="rect">
            <a:avLst/>
          </a:prstGeom>
          <a:noFill/>
          <a:ln w="9525">
            <a:noFill/>
            <a:miter lim="800000"/>
            <a:headEnd/>
            <a:tailEnd/>
          </a:ln>
        </p:spPr>
      </p:pic>
      <p:pic>
        <p:nvPicPr>
          <p:cNvPr id="5" name="Picture 4"/>
          <p:cNvPicPr>
            <a:picLocks noChangeAspect="1"/>
          </p:cNvPicPr>
          <p:nvPr/>
        </p:nvPicPr>
        <p:blipFill>
          <a:blip r:embed="rId3" cstate="print"/>
          <a:srcRect/>
          <a:stretch>
            <a:fillRect/>
          </a:stretch>
        </p:blipFill>
        <p:spPr bwMode="auto">
          <a:xfrm>
            <a:off x="400050" y="4175901"/>
            <a:ext cx="5791200" cy="2259047"/>
          </a:xfrm>
          <a:prstGeom prst="rect">
            <a:avLst/>
          </a:prstGeom>
          <a:noFill/>
          <a:ln w="9525">
            <a:noFill/>
            <a:miter lim="800000"/>
            <a:headEnd/>
            <a:tailEnd/>
          </a:ln>
        </p:spPr>
      </p:pic>
      <p:sp>
        <p:nvSpPr>
          <p:cNvPr id="6" name="TextBox 5"/>
          <p:cNvSpPr txBox="1"/>
          <p:nvPr/>
        </p:nvSpPr>
        <p:spPr>
          <a:xfrm>
            <a:off x="704850" y="114300"/>
            <a:ext cx="2914650" cy="584775"/>
          </a:xfrm>
          <a:prstGeom prst="rect">
            <a:avLst/>
          </a:prstGeom>
          <a:noFill/>
        </p:spPr>
        <p:txBody>
          <a:bodyPr wrap="square" rtlCol="0">
            <a:spAutoFit/>
          </a:bodyPr>
          <a:lstStyle/>
          <a:p>
            <a:r>
              <a:rPr lang="en-US" sz="3200" b="1" smtClean="0">
                <a:solidFill>
                  <a:srgbClr val="FFFF00"/>
                </a:solidFill>
              </a:rPr>
              <a:t>Natural Bridges</a:t>
            </a:r>
            <a:endParaRPr lang="en-US" sz="3200" b="1">
              <a:solidFill>
                <a:srgbClr val="FFFF00"/>
              </a:solidFill>
            </a:endParaRPr>
          </a:p>
        </p:txBody>
      </p:sp>
      <p:sp>
        <p:nvSpPr>
          <p:cNvPr id="7" name="TextBox 6"/>
          <p:cNvSpPr txBox="1"/>
          <p:nvPr/>
        </p:nvSpPr>
        <p:spPr>
          <a:xfrm>
            <a:off x="466725" y="723900"/>
            <a:ext cx="3228975" cy="1323439"/>
          </a:xfrm>
          <a:prstGeom prst="rect">
            <a:avLst/>
          </a:prstGeom>
          <a:noFill/>
        </p:spPr>
        <p:txBody>
          <a:bodyPr wrap="square" rtlCol="0">
            <a:spAutoFit/>
          </a:bodyPr>
          <a:lstStyle/>
          <a:p>
            <a:r>
              <a:rPr lang="en-US" sz="2000" b="1" smtClean="0">
                <a:solidFill>
                  <a:srgbClr val="FFFF00"/>
                </a:solidFill>
              </a:rPr>
              <a:t>a subset of arches where the overlying resistant unit is accessible and level enough for a trail or road.</a:t>
            </a:r>
            <a:endParaRPr lang="en-US" sz="2000" b="1">
              <a:solidFill>
                <a:srgbClr val="FFFF00"/>
              </a:solidFill>
            </a:endParaRPr>
          </a:p>
        </p:txBody>
      </p:sp>
      <p:sp>
        <p:nvSpPr>
          <p:cNvPr id="8" name="TextBox 7"/>
          <p:cNvSpPr txBox="1"/>
          <p:nvPr/>
        </p:nvSpPr>
        <p:spPr>
          <a:xfrm>
            <a:off x="457199" y="2095500"/>
            <a:ext cx="3533775" cy="1938992"/>
          </a:xfrm>
          <a:prstGeom prst="rect">
            <a:avLst/>
          </a:prstGeom>
          <a:noFill/>
        </p:spPr>
        <p:txBody>
          <a:bodyPr wrap="square" rtlCol="0">
            <a:spAutoFit/>
          </a:bodyPr>
          <a:lstStyle/>
          <a:p>
            <a:r>
              <a:rPr lang="en-US" sz="2000" b="1" smtClean="0">
                <a:solidFill>
                  <a:srgbClr val="FFFF00"/>
                </a:solidFill>
              </a:rPr>
              <a:t>Tasman’s Arch was featured on a Tasmania stamp in 1899.  Tasmania issued its own postage stamps from 1852 until it was incorporated into Australia in 1901.  </a:t>
            </a:r>
            <a:endParaRPr lang="en-US" sz="2000" b="1">
              <a:solidFill>
                <a:srgbClr val="FFFF00"/>
              </a:solidFill>
            </a:endParaRPr>
          </a:p>
        </p:txBody>
      </p:sp>
      <p:sp>
        <p:nvSpPr>
          <p:cNvPr id="10" name="TextBox 9"/>
          <p:cNvSpPr txBox="1"/>
          <p:nvPr/>
        </p:nvSpPr>
        <p:spPr>
          <a:xfrm>
            <a:off x="4619625" y="3457575"/>
            <a:ext cx="3952875" cy="400110"/>
          </a:xfrm>
          <a:prstGeom prst="rect">
            <a:avLst/>
          </a:prstGeom>
          <a:noFill/>
        </p:spPr>
        <p:txBody>
          <a:bodyPr wrap="square" rtlCol="0">
            <a:spAutoFit/>
          </a:bodyPr>
          <a:lstStyle/>
          <a:p>
            <a:r>
              <a:rPr lang="en-US" sz="2000" b="1" smtClean="0">
                <a:solidFill>
                  <a:srgbClr val="FFFF00"/>
                </a:solidFill>
              </a:rPr>
              <a:t>Jurassic dolerite (i.e. diabase)</a:t>
            </a:r>
            <a:endParaRPr lang="en-US" sz="2000" b="1">
              <a:solidFill>
                <a:srgbClr val="FFFF00"/>
              </a:solidFill>
            </a:endParaRPr>
          </a:p>
        </p:txBody>
      </p:sp>
      <p:sp>
        <p:nvSpPr>
          <p:cNvPr id="12" name="TextBox 11"/>
          <p:cNvSpPr txBox="1"/>
          <p:nvPr/>
        </p:nvSpPr>
        <p:spPr>
          <a:xfrm>
            <a:off x="6343650" y="4114800"/>
            <a:ext cx="2581275" cy="2585323"/>
          </a:xfrm>
          <a:prstGeom prst="rect">
            <a:avLst/>
          </a:prstGeom>
          <a:noFill/>
        </p:spPr>
        <p:txBody>
          <a:bodyPr wrap="square" rtlCol="0">
            <a:spAutoFit/>
          </a:bodyPr>
          <a:lstStyle/>
          <a:p>
            <a:r>
              <a:rPr lang="en-US" b="1" smtClean="0">
                <a:solidFill>
                  <a:srgbClr val="FFFF00"/>
                </a:solidFill>
              </a:rPr>
              <a:t>Burdah Rock Bridge </a:t>
            </a:r>
            <a:br>
              <a:rPr lang="en-US" b="1" smtClean="0">
                <a:solidFill>
                  <a:srgbClr val="FFFF00"/>
                </a:solidFill>
              </a:rPr>
            </a:br>
            <a:r>
              <a:rPr lang="en-US" b="1" smtClean="0">
                <a:solidFill>
                  <a:srgbClr val="FFFF00"/>
                </a:solidFill>
              </a:rPr>
              <a:t>(arch or natural bridge?)</a:t>
            </a:r>
          </a:p>
          <a:p>
            <a:r>
              <a:rPr lang="en-US" b="1" smtClean="0">
                <a:solidFill>
                  <a:srgbClr val="FFFF00"/>
                </a:solidFill>
              </a:rPr>
              <a:t>is a full day’s ride in a 4x4 to a protected desert wilderness Area called Wadi Rum. </a:t>
            </a:r>
          </a:p>
          <a:p>
            <a:r>
              <a:rPr lang="en-US" b="1" smtClean="0">
                <a:solidFill>
                  <a:srgbClr val="FFFF00"/>
                </a:solidFill>
              </a:rPr>
              <a:t>It made it onto a Jordan stamp in 2016</a:t>
            </a:r>
          </a:p>
          <a:p>
            <a:endParaRPr lang="en-US"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9525"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Grp="1" noChangeAspect="1" noChangeArrowheads="1"/>
          </p:cNvPicPr>
          <p:nvPr>
            <p:ph idx="1"/>
          </p:nvPr>
        </p:nvPicPr>
        <p:blipFill>
          <a:blip r:embed="rId2" cstate="print"/>
          <a:srcRect/>
          <a:stretch>
            <a:fillRect/>
          </a:stretch>
        </p:blipFill>
        <p:spPr bwMode="auto">
          <a:xfrm>
            <a:off x="4562475" y="190954"/>
            <a:ext cx="4124324" cy="3166892"/>
          </a:xfrm>
          <a:prstGeom prst="rect">
            <a:avLst/>
          </a:prstGeom>
          <a:noFill/>
          <a:ln w="9525">
            <a:noFill/>
            <a:miter lim="800000"/>
            <a:headEnd/>
            <a:tailEnd/>
          </a:ln>
        </p:spPr>
      </p:pic>
      <p:pic>
        <p:nvPicPr>
          <p:cNvPr id="4" name="Picture 3"/>
          <p:cNvPicPr>
            <a:picLocks noChangeAspect="1"/>
          </p:cNvPicPr>
          <p:nvPr/>
        </p:nvPicPr>
        <p:blipFill>
          <a:blip r:embed="rId3" cstate="print"/>
          <a:srcRect/>
          <a:stretch>
            <a:fillRect/>
          </a:stretch>
        </p:blipFill>
        <p:spPr bwMode="auto">
          <a:xfrm>
            <a:off x="371474" y="2731621"/>
            <a:ext cx="3806338" cy="3183404"/>
          </a:xfrm>
          <a:prstGeom prst="rect">
            <a:avLst/>
          </a:prstGeom>
          <a:noFill/>
          <a:ln w="9525">
            <a:noFill/>
            <a:miter lim="800000"/>
            <a:headEnd/>
            <a:tailEnd/>
          </a:ln>
        </p:spPr>
      </p:pic>
      <p:pic>
        <p:nvPicPr>
          <p:cNvPr id="5" name="Picture 2"/>
          <p:cNvPicPr>
            <a:picLocks noChangeAspect="1" noChangeArrowheads="1"/>
          </p:cNvPicPr>
          <p:nvPr/>
        </p:nvPicPr>
        <p:blipFill>
          <a:blip r:embed="rId4" cstate="print"/>
          <a:srcRect/>
          <a:stretch>
            <a:fillRect/>
          </a:stretch>
        </p:blipFill>
        <p:spPr bwMode="auto">
          <a:xfrm>
            <a:off x="5105400" y="3657599"/>
            <a:ext cx="3253484" cy="2638426"/>
          </a:xfrm>
          <a:prstGeom prst="rect">
            <a:avLst/>
          </a:prstGeom>
          <a:noFill/>
          <a:ln w="9525">
            <a:noFill/>
            <a:miter lim="800000"/>
            <a:headEnd/>
            <a:tailEnd/>
          </a:ln>
        </p:spPr>
      </p:pic>
      <p:sp>
        <p:nvSpPr>
          <p:cNvPr id="6" name="TextBox 5"/>
          <p:cNvSpPr txBox="1"/>
          <p:nvPr/>
        </p:nvSpPr>
        <p:spPr>
          <a:xfrm>
            <a:off x="5219700" y="6343650"/>
            <a:ext cx="3190876" cy="369332"/>
          </a:xfrm>
          <a:prstGeom prst="rect">
            <a:avLst/>
          </a:prstGeom>
          <a:noFill/>
        </p:spPr>
        <p:txBody>
          <a:bodyPr wrap="square" rtlCol="0">
            <a:spAutoFit/>
          </a:bodyPr>
          <a:lstStyle/>
          <a:p>
            <a:r>
              <a:rPr lang="en-US" b="1" smtClean="0">
                <a:solidFill>
                  <a:srgbClr val="FFFF00"/>
                </a:solidFill>
              </a:rPr>
              <a:t>Bogenfel’s Arch, Namibia   1931</a:t>
            </a:r>
            <a:endParaRPr lang="en-US" b="1">
              <a:solidFill>
                <a:srgbClr val="FFFF00"/>
              </a:solidFill>
            </a:endParaRPr>
          </a:p>
        </p:txBody>
      </p:sp>
      <p:sp>
        <p:nvSpPr>
          <p:cNvPr id="7" name="TextBox 6"/>
          <p:cNvSpPr txBox="1"/>
          <p:nvPr/>
        </p:nvSpPr>
        <p:spPr>
          <a:xfrm>
            <a:off x="333374" y="161925"/>
            <a:ext cx="3762375" cy="2277547"/>
          </a:xfrm>
          <a:prstGeom prst="rect">
            <a:avLst/>
          </a:prstGeom>
          <a:noFill/>
        </p:spPr>
        <p:txBody>
          <a:bodyPr wrap="square" rtlCol="0">
            <a:spAutoFit/>
          </a:bodyPr>
          <a:lstStyle/>
          <a:p>
            <a:r>
              <a:rPr lang="en-US" sz="2800" b="1" u="sng" smtClean="0">
                <a:solidFill>
                  <a:srgbClr val="FFFF00"/>
                </a:solidFill>
              </a:rPr>
              <a:t>Fenster</a:t>
            </a:r>
          </a:p>
          <a:p>
            <a:endParaRPr lang="en-US" sz="1100" b="1" smtClean="0">
              <a:solidFill>
                <a:srgbClr val="FFFF00"/>
              </a:solidFill>
            </a:endParaRPr>
          </a:p>
          <a:p>
            <a:r>
              <a:rPr lang="en-US" sz="2000" b="1" smtClean="0">
                <a:solidFill>
                  <a:srgbClr val="FFFF00"/>
                </a:solidFill>
              </a:rPr>
              <a:t>When arch or natural bridge just don’t seem to apply to a hole through a geologic formation, the word fenster is used.  Fenster is the German word for window.</a:t>
            </a:r>
            <a:endParaRPr lang="en-US" sz="2000" b="1">
              <a:solidFill>
                <a:srgbClr val="FFFF00"/>
              </a:solidFill>
            </a:endParaRPr>
          </a:p>
        </p:txBody>
      </p:sp>
      <p:sp>
        <p:nvSpPr>
          <p:cNvPr id="8" name="TextBox 7"/>
          <p:cNvSpPr txBox="1"/>
          <p:nvPr/>
        </p:nvSpPr>
        <p:spPr>
          <a:xfrm>
            <a:off x="276225" y="6029325"/>
            <a:ext cx="4314825" cy="369332"/>
          </a:xfrm>
          <a:prstGeom prst="rect">
            <a:avLst/>
          </a:prstGeom>
          <a:noFill/>
        </p:spPr>
        <p:txBody>
          <a:bodyPr wrap="square" rtlCol="0">
            <a:spAutoFit/>
          </a:bodyPr>
          <a:lstStyle/>
          <a:p>
            <a:r>
              <a:rPr lang="en-US" b="1" smtClean="0">
                <a:solidFill>
                  <a:srgbClr val="FFFF00"/>
                </a:solidFill>
              </a:rPr>
              <a:t>Perce Rock, Gaspe Bay Peninsula, Quebec</a:t>
            </a:r>
            <a:endParaRPr lang="en-US" b="1">
              <a:solidFill>
                <a:srgbClr val="FFFF00"/>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9525"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cstate="print"/>
          <a:srcRect/>
          <a:stretch>
            <a:fillRect/>
          </a:stretch>
        </p:blipFill>
        <p:spPr bwMode="auto">
          <a:xfrm>
            <a:off x="3282813" y="1173440"/>
            <a:ext cx="2355988" cy="1768749"/>
          </a:xfrm>
          <a:prstGeom prst="rect">
            <a:avLst/>
          </a:prstGeom>
          <a:noFill/>
          <a:ln w="9525">
            <a:noFill/>
            <a:miter lim="800000"/>
            <a:headEnd/>
            <a:tailEnd/>
          </a:ln>
        </p:spPr>
      </p:pic>
      <p:pic>
        <p:nvPicPr>
          <p:cNvPr id="5123" name="Picture 3"/>
          <p:cNvPicPr>
            <a:picLocks noChangeAspect="1" noChangeArrowheads="1"/>
          </p:cNvPicPr>
          <p:nvPr/>
        </p:nvPicPr>
        <p:blipFill>
          <a:blip r:embed="rId3" cstate="print"/>
          <a:srcRect/>
          <a:stretch>
            <a:fillRect/>
          </a:stretch>
        </p:blipFill>
        <p:spPr bwMode="auto">
          <a:xfrm>
            <a:off x="448712" y="4051098"/>
            <a:ext cx="5228890" cy="1987751"/>
          </a:xfrm>
          <a:prstGeom prst="rect">
            <a:avLst/>
          </a:prstGeom>
          <a:noFill/>
          <a:ln w="9525">
            <a:noFill/>
            <a:miter lim="800000"/>
            <a:headEnd/>
            <a:tailEnd/>
          </a:ln>
        </p:spPr>
      </p:pic>
      <p:pic>
        <p:nvPicPr>
          <p:cNvPr id="6" name="Picture 5"/>
          <p:cNvPicPr>
            <a:picLocks noChangeAspect="1"/>
          </p:cNvPicPr>
          <p:nvPr/>
        </p:nvPicPr>
        <p:blipFill>
          <a:blip r:embed="rId4" cstate="print"/>
          <a:srcRect/>
          <a:stretch>
            <a:fillRect/>
          </a:stretch>
        </p:blipFill>
        <p:spPr bwMode="auto">
          <a:xfrm>
            <a:off x="5972175" y="547004"/>
            <a:ext cx="2738437" cy="2575277"/>
          </a:xfrm>
          <a:prstGeom prst="rect">
            <a:avLst/>
          </a:prstGeom>
          <a:noFill/>
          <a:ln w="9525">
            <a:noFill/>
            <a:miter lim="800000"/>
            <a:headEnd/>
            <a:tailEnd/>
          </a:ln>
        </p:spPr>
      </p:pic>
      <p:pic>
        <p:nvPicPr>
          <p:cNvPr id="7" name="Picture 6"/>
          <p:cNvPicPr>
            <a:picLocks noChangeAspect="1"/>
          </p:cNvPicPr>
          <p:nvPr/>
        </p:nvPicPr>
        <p:blipFill>
          <a:blip r:embed="rId5" cstate="print"/>
          <a:srcRect/>
          <a:stretch>
            <a:fillRect/>
          </a:stretch>
        </p:blipFill>
        <p:spPr bwMode="auto">
          <a:xfrm>
            <a:off x="348657" y="1056794"/>
            <a:ext cx="2617286" cy="2067406"/>
          </a:xfrm>
          <a:prstGeom prst="rect">
            <a:avLst/>
          </a:prstGeom>
          <a:noFill/>
          <a:ln w="9525">
            <a:noFill/>
            <a:miter lim="800000"/>
            <a:headEnd/>
            <a:tailEnd/>
          </a:ln>
        </p:spPr>
      </p:pic>
      <p:pic>
        <p:nvPicPr>
          <p:cNvPr id="9" name="Picture 8"/>
          <p:cNvPicPr>
            <a:picLocks noChangeAspect="1"/>
          </p:cNvPicPr>
          <p:nvPr/>
        </p:nvPicPr>
        <p:blipFill>
          <a:blip r:embed="rId6" cstate="print"/>
          <a:srcRect/>
          <a:stretch>
            <a:fillRect/>
          </a:stretch>
        </p:blipFill>
        <p:spPr bwMode="auto">
          <a:xfrm>
            <a:off x="6308265" y="4224337"/>
            <a:ext cx="2432970" cy="1724025"/>
          </a:xfrm>
          <a:prstGeom prst="rect">
            <a:avLst/>
          </a:prstGeom>
          <a:noFill/>
          <a:ln w="9525">
            <a:noFill/>
            <a:miter lim="800000"/>
            <a:headEnd/>
            <a:tailEnd/>
          </a:ln>
        </p:spPr>
      </p:pic>
      <p:sp>
        <p:nvSpPr>
          <p:cNvPr id="19457" name="Rectangle 1"/>
          <p:cNvSpPr>
            <a:spLocks noChangeArrowheads="1"/>
          </p:cNvSpPr>
          <p:nvPr/>
        </p:nvSpPr>
        <p:spPr bwMode="auto">
          <a:xfrm>
            <a:off x="5724525" y="3184952"/>
            <a:ext cx="3552825" cy="830997"/>
          </a:xfrm>
          <a:prstGeom prst="rect">
            <a:avLst/>
          </a:prstGeom>
          <a:noFill/>
          <a:ln w="9525">
            <a:noFill/>
            <a:miter lim="800000"/>
            <a:headEnd/>
            <a:tailEnd/>
          </a:ln>
          <a:effectLst/>
        </p:spPr>
        <p:txBody>
          <a:bodyPr vert="horz" wrap="square" lIns="457056" tIns="0" rIns="503079"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b="1" i="0" u="none" strike="noStrike" cap="none" normalizeH="0" baseline="0" smtClean="0">
                <a:ln>
                  <a:noFill/>
                </a:ln>
                <a:solidFill>
                  <a:srgbClr val="FFFF00"/>
                </a:solidFill>
                <a:effectLst/>
                <a:latin typeface="Calibri" pitchFamily="34" charset="0"/>
                <a:ea typeface="Times New Roman" pitchFamily="18" charset="0"/>
                <a:cs typeface="Calibri" pitchFamily="34" charset="0"/>
              </a:rPr>
              <a:t>Green Bridge of Wales, Pembrokeshire Coast NP  </a:t>
            </a:r>
            <a:r>
              <a:rPr kumimoji="0" lang="en-US" b="1" i="1" u="none" strike="noStrike" cap="none" normalizeH="0" baseline="0" smtClean="0">
                <a:ln>
                  <a:noFill/>
                </a:ln>
                <a:solidFill>
                  <a:srgbClr val="FFFF00"/>
                </a:solidFill>
                <a:effectLst/>
                <a:latin typeface="Calibri" pitchFamily="34" charset="0"/>
                <a:ea typeface="Times New Roman" pitchFamily="18" charset="0"/>
                <a:cs typeface="Calibri" pitchFamily="34" charset="0"/>
              </a:rPr>
              <a:t>(Great Britain, 2021)</a:t>
            </a: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
        <p:nvSpPr>
          <p:cNvPr id="14" name="TextBox 13"/>
          <p:cNvSpPr txBox="1"/>
          <p:nvPr/>
        </p:nvSpPr>
        <p:spPr>
          <a:xfrm>
            <a:off x="771525" y="3133725"/>
            <a:ext cx="2066925" cy="646331"/>
          </a:xfrm>
          <a:prstGeom prst="rect">
            <a:avLst/>
          </a:prstGeom>
          <a:noFill/>
        </p:spPr>
        <p:txBody>
          <a:bodyPr wrap="square" rtlCol="0">
            <a:spAutoFit/>
          </a:bodyPr>
          <a:lstStyle/>
          <a:p>
            <a:r>
              <a:rPr lang="en-US" b="1" smtClean="0">
                <a:solidFill>
                  <a:srgbClr val="FFFF00"/>
                </a:solidFill>
              </a:rPr>
              <a:t>on Puerto Rico’s </a:t>
            </a:r>
          </a:p>
          <a:p>
            <a:r>
              <a:rPr lang="en-US" b="1" smtClean="0">
                <a:solidFill>
                  <a:srgbClr val="FFFF00"/>
                </a:solidFill>
              </a:rPr>
              <a:t>Atlantic Coast </a:t>
            </a:r>
            <a:endParaRPr lang="en-US" b="1">
              <a:solidFill>
                <a:srgbClr val="FFFF00"/>
              </a:solidFill>
            </a:endParaRPr>
          </a:p>
        </p:txBody>
      </p:sp>
      <p:sp>
        <p:nvSpPr>
          <p:cNvPr id="15" name="TextBox 14"/>
          <p:cNvSpPr txBox="1"/>
          <p:nvPr/>
        </p:nvSpPr>
        <p:spPr>
          <a:xfrm>
            <a:off x="3267076" y="3019425"/>
            <a:ext cx="2362200" cy="646331"/>
          </a:xfrm>
          <a:prstGeom prst="rect">
            <a:avLst/>
          </a:prstGeom>
          <a:noFill/>
        </p:spPr>
        <p:txBody>
          <a:bodyPr wrap="square" rtlCol="0">
            <a:spAutoFit/>
          </a:bodyPr>
          <a:lstStyle/>
          <a:p>
            <a:r>
              <a:rPr lang="en-US" b="1" smtClean="0">
                <a:solidFill>
                  <a:srgbClr val="FFFF00"/>
                </a:solidFill>
              </a:rPr>
              <a:t>arch in recent lava,  north coast of Iceland</a:t>
            </a:r>
            <a:endParaRPr lang="en-US" b="1">
              <a:solidFill>
                <a:srgbClr val="FFFF00"/>
              </a:solidFill>
            </a:endParaRPr>
          </a:p>
        </p:txBody>
      </p:sp>
      <p:sp>
        <p:nvSpPr>
          <p:cNvPr id="16" name="TextBox 15"/>
          <p:cNvSpPr txBox="1"/>
          <p:nvPr/>
        </p:nvSpPr>
        <p:spPr>
          <a:xfrm>
            <a:off x="723900" y="6076950"/>
            <a:ext cx="3638550" cy="369332"/>
          </a:xfrm>
          <a:prstGeom prst="rect">
            <a:avLst/>
          </a:prstGeom>
          <a:noFill/>
        </p:spPr>
        <p:txBody>
          <a:bodyPr wrap="square" rtlCol="0">
            <a:spAutoFit/>
          </a:bodyPr>
          <a:lstStyle/>
          <a:p>
            <a:r>
              <a:rPr lang="en-US" b="1" smtClean="0">
                <a:solidFill>
                  <a:srgbClr val="FFFF00"/>
                </a:solidFill>
              </a:rPr>
              <a:t>Faroe Islands</a:t>
            </a:r>
            <a:endParaRPr lang="en-US" b="1">
              <a:solidFill>
                <a:srgbClr val="FFFF00"/>
              </a:solidFill>
            </a:endParaRPr>
          </a:p>
        </p:txBody>
      </p:sp>
      <p:sp>
        <p:nvSpPr>
          <p:cNvPr id="17" name="TextBox 16"/>
          <p:cNvSpPr txBox="1"/>
          <p:nvPr/>
        </p:nvSpPr>
        <p:spPr>
          <a:xfrm>
            <a:off x="6410325" y="6000750"/>
            <a:ext cx="2228850" cy="369332"/>
          </a:xfrm>
          <a:prstGeom prst="rect">
            <a:avLst/>
          </a:prstGeom>
          <a:noFill/>
        </p:spPr>
        <p:txBody>
          <a:bodyPr wrap="square" rtlCol="0">
            <a:spAutoFit/>
          </a:bodyPr>
          <a:lstStyle/>
          <a:p>
            <a:r>
              <a:rPr lang="en-US" b="1" smtClean="0">
                <a:solidFill>
                  <a:srgbClr val="FFFF00"/>
                </a:solidFill>
              </a:rPr>
              <a:t>Czech Republic</a:t>
            </a:r>
            <a:endParaRPr lang="en-US" b="1">
              <a:solidFill>
                <a:srgbClr val="FFFF00"/>
              </a:solidFill>
            </a:endParaRPr>
          </a:p>
        </p:txBody>
      </p:sp>
      <p:sp>
        <p:nvSpPr>
          <p:cNvPr id="18" name="TextBox 17"/>
          <p:cNvSpPr txBox="1"/>
          <p:nvPr/>
        </p:nvSpPr>
        <p:spPr>
          <a:xfrm>
            <a:off x="352425" y="190500"/>
            <a:ext cx="5467350" cy="415498"/>
          </a:xfrm>
          <a:prstGeom prst="rect">
            <a:avLst/>
          </a:prstGeom>
          <a:noFill/>
        </p:spPr>
        <p:txBody>
          <a:bodyPr wrap="square" rtlCol="0">
            <a:spAutoFit/>
          </a:bodyPr>
          <a:lstStyle/>
          <a:p>
            <a:r>
              <a:rPr lang="en-US" sz="2100" b="1" smtClean="0">
                <a:solidFill>
                  <a:srgbClr val="FFFF00"/>
                </a:solidFill>
              </a:rPr>
              <a:t>More arches, bridges and fensters on stamps</a:t>
            </a:r>
            <a:endParaRPr lang="en-US" sz="2100" b="1">
              <a:solidFill>
                <a:srgbClr val="FFFF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ChangeAspect="1" noChangeArrowheads="1"/>
          </p:cNvPicPr>
          <p:nvPr/>
        </p:nvPicPr>
        <p:blipFill>
          <a:blip r:embed="rId2" cstate="print"/>
          <a:srcRect/>
          <a:stretch>
            <a:fillRect/>
          </a:stretch>
        </p:blipFill>
        <p:spPr bwMode="auto">
          <a:xfrm>
            <a:off x="158197" y="512073"/>
            <a:ext cx="4533900" cy="5953125"/>
          </a:xfrm>
          <a:prstGeom prst="rect">
            <a:avLst/>
          </a:prstGeom>
          <a:noFill/>
          <a:ln w="9525">
            <a:noFill/>
            <a:miter lim="800000"/>
            <a:headEnd/>
            <a:tailEnd/>
          </a:ln>
        </p:spPr>
      </p:pic>
      <p:pic>
        <p:nvPicPr>
          <p:cNvPr id="7171" name="Picture 3"/>
          <p:cNvPicPr>
            <a:picLocks noChangeAspect="1" noChangeArrowheads="1"/>
          </p:cNvPicPr>
          <p:nvPr/>
        </p:nvPicPr>
        <p:blipFill>
          <a:blip r:embed="rId3" cstate="print"/>
          <a:srcRect/>
          <a:stretch>
            <a:fillRect/>
          </a:stretch>
        </p:blipFill>
        <p:spPr bwMode="auto">
          <a:xfrm>
            <a:off x="5555975" y="209343"/>
            <a:ext cx="2858536" cy="3831655"/>
          </a:xfrm>
          <a:prstGeom prst="rect">
            <a:avLst/>
          </a:prstGeom>
          <a:noFill/>
          <a:ln w="9525">
            <a:noFill/>
            <a:miter lim="800000"/>
            <a:headEnd/>
            <a:tailEnd/>
          </a:ln>
        </p:spPr>
      </p:pic>
      <p:pic>
        <p:nvPicPr>
          <p:cNvPr id="7172" name="Picture 4"/>
          <p:cNvPicPr>
            <a:picLocks noChangeAspect="1" noChangeArrowheads="1"/>
          </p:cNvPicPr>
          <p:nvPr/>
        </p:nvPicPr>
        <p:blipFill>
          <a:blip r:embed="rId4" cstate="print"/>
          <a:srcRect l="3669" t="14492" r="5462"/>
          <a:stretch>
            <a:fillRect/>
          </a:stretch>
        </p:blipFill>
        <p:spPr bwMode="auto">
          <a:xfrm>
            <a:off x="4363277" y="4263887"/>
            <a:ext cx="4591783" cy="2375452"/>
          </a:xfrm>
          <a:prstGeom prst="rect">
            <a:avLst/>
          </a:prstGeom>
          <a:noFill/>
          <a:ln w="9525">
            <a:noFill/>
            <a:miter lim="800000"/>
            <a:headEnd/>
            <a:tailEnd/>
          </a:ln>
        </p:spPr>
      </p:pic>
      <p:sp>
        <p:nvSpPr>
          <p:cNvPr id="7" name="Oval 6"/>
          <p:cNvSpPr/>
          <p:nvPr/>
        </p:nvSpPr>
        <p:spPr>
          <a:xfrm>
            <a:off x="7066721" y="5476461"/>
            <a:ext cx="546654" cy="44726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1480924" y="0"/>
            <a:ext cx="2941983" cy="461665"/>
          </a:xfrm>
          <a:prstGeom prst="rect">
            <a:avLst/>
          </a:prstGeom>
          <a:noFill/>
        </p:spPr>
        <p:txBody>
          <a:bodyPr wrap="square" rtlCol="0">
            <a:spAutoFit/>
          </a:bodyPr>
          <a:lstStyle/>
          <a:p>
            <a:r>
              <a:rPr lang="en-US" sz="2400" b="1" smtClean="0">
                <a:solidFill>
                  <a:srgbClr val="FFFF00"/>
                </a:solidFill>
              </a:rPr>
              <a:t>Drumlins</a:t>
            </a:r>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172"/>
                                        </p:tgtEl>
                                        <p:attrNameLst>
                                          <p:attrName>style.visibility</p:attrName>
                                        </p:attrNameLst>
                                      </p:cBhvr>
                                      <p:to>
                                        <p:strVal val="visible"/>
                                      </p:to>
                                    </p:set>
                                    <p:anim calcmode="lin" valueType="num">
                                      <p:cBhvr additive="base">
                                        <p:cTn id="19" dur="500" fill="hold"/>
                                        <p:tgtEl>
                                          <p:spTgt spid="7172"/>
                                        </p:tgtEl>
                                        <p:attrNameLst>
                                          <p:attrName>ppt_x</p:attrName>
                                        </p:attrNameLst>
                                      </p:cBhvr>
                                      <p:tavLst>
                                        <p:tav tm="0">
                                          <p:val>
                                            <p:strVal val="#ppt_x"/>
                                          </p:val>
                                        </p:tav>
                                        <p:tav tm="100000">
                                          <p:val>
                                            <p:strVal val="#ppt_x"/>
                                          </p:val>
                                        </p:tav>
                                      </p:tavLst>
                                    </p:anim>
                                    <p:anim calcmode="lin" valueType="num">
                                      <p:cBhvr additive="base">
                                        <p:cTn id="20" dur="500" fill="hold"/>
                                        <p:tgtEl>
                                          <p:spTgt spid="717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fill="hold"/>
                                        <p:tgtEl>
                                          <p:spTgt spid="7"/>
                                        </p:tgtEl>
                                        <p:attrNameLst>
                                          <p:attrName>ppt_x</p:attrName>
                                        </p:attrNameLst>
                                      </p:cBhvr>
                                      <p:tavLst>
                                        <p:tav tm="0">
                                          <p:val>
                                            <p:strVal val="#ppt_x"/>
                                          </p:val>
                                        </p:tav>
                                        <p:tav tm="100000">
                                          <p:val>
                                            <p:strVal val="#ppt_x"/>
                                          </p:val>
                                        </p:tav>
                                      </p:tavLst>
                                    </p:anim>
                                    <p:anim calcmode="lin" valueType="num">
                                      <p:cBhvr additive="base">
                                        <p:cTn id="2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533400" y="223216"/>
            <a:ext cx="5971342" cy="3994310"/>
          </a:xfrm>
          <a:prstGeom prst="rect">
            <a:avLst/>
          </a:prstGeom>
          <a:noFill/>
          <a:ln w="9525">
            <a:noFill/>
            <a:miter lim="800000"/>
            <a:headEnd/>
            <a:tailEnd/>
          </a:ln>
        </p:spPr>
      </p:pic>
      <p:pic>
        <p:nvPicPr>
          <p:cNvPr id="16385" name="Picture 1"/>
          <p:cNvPicPr>
            <a:picLocks noChangeAspect="1" noChangeArrowheads="1"/>
          </p:cNvPicPr>
          <p:nvPr/>
        </p:nvPicPr>
        <p:blipFill>
          <a:blip r:embed="rId3" cstate="print"/>
          <a:srcRect/>
          <a:stretch>
            <a:fillRect/>
          </a:stretch>
        </p:blipFill>
        <p:spPr bwMode="auto">
          <a:xfrm>
            <a:off x="4062803" y="2867025"/>
            <a:ext cx="2205212" cy="3009900"/>
          </a:xfrm>
          <a:prstGeom prst="rect">
            <a:avLst/>
          </a:prstGeom>
          <a:noFill/>
          <a:ln w="9525">
            <a:noFill/>
            <a:miter lim="800000"/>
            <a:headEnd/>
            <a:tailEnd/>
          </a:ln>
        </p:spPr>
      </p:pic>
      <p:pic>
        <p:nvPicPr>
          <p:cNvPr id="16386" name="Picture 2"/>
          <p:cNvPicPr>
            <a:picLocks noChangeAspect="1" noChangeArrowheads="1"/>
          </p:cNvPicPr>
          <p:nvPr/>
        </p:nvPicPr>
        <p:blipFill>
          <a:blip r:embed="rId4" cstate="print"/>
          <a:srcRect/>
          <a:stretch>
            <a:fillRect/>
          </a:stretch>
        </p:blipFill>
        <p:spPr bwMode="auto">
          <a:xfrm>
            <a:off x="833439" y="4256045"/>
            <a:ext cx="2690812" cy="2032000"/>
          </a:xfrm>
          <a:prstGeom prst="rect">
            <a:avLst/>
          </a:prstGeom>
          <a:noFill/>
          <a:ln w="9525">
            <a:noFill/>
            <a:miter lim="800000"/>
            <a:headEnd/>
            <a:tailEnd/>
          </a:ln>
        </p:spPr>
      </p:pic>
      <p:pic>
        <p:nvPicPr>
          <p:cNvPr id="16387" name="Picture 3"/>
          <p:cNvPicPr>
            <a:picLocks noChangeAspect="1" noChangeArrowheads="1"/>
          </p:cNvPicPr>
          <p:nvPr/>
        </p:nvPicPr>
        <p:blipFill>
          <a:blip r:embed="rId5" cstate="print"/>
          <a:srcRect/>
          <a:stretch>
            <a:fillRect/>
          </a:stretch>
        </p:blipFill>
        <p:spPr bwMode="auto">
          <a:xfrm>
            <a:off x="6715125" y="228600"/>
            <a:ext cx="2114550" cy="2895600"/>
          </a:xfrm>
          <a:prstGeom prst="rect">
            <a:avLst/>
          </a:prstGeom>
          <a:noFill/>
          <a:ln w="9525">
            <a:noFill/>
            <a:miter lim="800000"/>
            <a:headEnd/>
            <a:tailEnd/>
          </a:ln>
        </p:spPr>
      </p:pic>
      <p:sp>
        <p:nvSpPr>
          <p:cNvPr id="10" name="TextBox 9"/>
          <p:cNvSpPr txBox="1"/>
          <p:nvPr/>
        </p:nvSpPr>
        <p:spPr>
          <a:xfrm>
            <a:off x="4343400" y="5924550"/>
            <a:ext cx="1628775" cy="400110"/>
          </a:xfrm>
          <a:prstGeom prst="rect">
            <a:avLst/>
          </a:prstGeom>
          <a:noFill/>
        </p:spPr>
        <p:txBody>
          <a:bodyPr wrap="square" rtlCol="0">
            <a:spAutoFit/>
          </a:bodyPr>
          <a:lstStyle/>
          <a:p>
            <a:r>
              <a:rPr lang="en-US" sz="2000" b="1" smtClean="0">
                <a:solidFill>
                  <a:srgbClr val="FFFF00"/>
                </a:solidFill>
              </a:rPr>
              <a:t>boulder field</a:t>
            </a:r>
            <a:endParaRPr lang="en-US" sz="2000" b="1">
              <a:solidFill>
                <a:srgbClr val="FFFF00"/>
              </a:solidFill>
            </a:endParaRPr>
          </a:p>
        </p:txBody>
      </p:sp>
      <p:sp>
        <p:nvSpPr>
          <p:cNvPr id="11" name="TextBox 10"/>
          <p:cNvSpPr txBox="1"/>
          <p:nvPr/>
        </p:nvSpPr>
        <p:spPr>
          <a:xfrm>
            <a:off x="6724650" y="3209925"/>
            <a:ext cx="2228850" cy="3477875"/>
          </a:xfrm>
          <a:prstGeom prst="rect">
            <a:avLst/>
          </a:prstGeom>
          <a:noFill/>
        </p:spPr>
        <p:txBody>
          <a:bodyPr wrap="square" rtlCol="0">
            <a:spAutoFit/>
          </a:bodyPr>
          <a:lstStyle/>
          <a:p>
            <a:r>
              <a:rPr lang="en-US" sz="2000" b="1" smtClean="0">
                <a:solidFill>
                  <a:srgbClr val="FFFF00"/>
                </a:solidFill>
              </a:rPr>
              <a:t>roche moutonnee</a:t>
            </a:r>
          </a:p>
          <a:p>
            <a:r>
              <a:rPr lang="en-US" sz="2000" b="1" smtClean="0">
                <a:solidFill>
                  <a:srgbClr val="FFFF00"/>
                </a:solidFill>
              </a:rPr>
              <a:t>(or sheepback)</a:t>
            </a:r>
          </a:p>
          <a:p>
            <a:r>
              <a:rPr lang="en-US" sz="2000" b="1" smtClean="0">
                <a:solidFill>
                  <a:srgbClr val="FFFF00"/>
                </a:solidFill>
              </a:rPr>
              <a:t>rock formation caused by glacial ice passing over bedrock with abrasion on the upstream side and plucking on the downstream side</a:t>
            </a:r>
          </a:p>
          <a:p>
            <a:endParaRPr lang="en-US" sz="2000" b="1">
              <a:solidFill>
                <a:srgbClr val="FFFF00"/>
              </a:solidFill>
            </a:endParaRPr>
          </a:p>
        </p:txBody>
      </p:sp>
      <p:sp>
        <p:nvSpPr>
          <p:cNvPr id="12" name="TextBox 11"/>
          <p:cNvSpPr txBox="1"/>
          <p:nvPr/>
        </p:nvSpPr>
        <p:spPr>
          <a:xfrm>
            <a:off x="1333500" y="6295965"/>
            <a:ext cx="2162175" cy="400110"/>
          </a:xfrm>
          <a:prstGeom prst="rect">
            <a:avLst/>
          </a:prstGeom>
          <a:noFill/>
        </p:spPr>
        <p:txBody>
          <a:bodyPr wrap="square" rtlCol="0">
            <a:spAutoFit/>
          </a:bodyPr>
          <a:lstStyle/>
          <a:p>
            <a:r>
              <a:rPr lang="en-US" sz="2000" b="1" smtClean="0">
                <a:solidFill>
                  <a:srgbClr val="FFFF00"/>
                </a:solidFill>
              </a:rPr>
              <a:t>glacial eratic </a:t>
            </a:r>
            <a:endParaRPr lang="en-US"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5"/>
                                        </p:tgtEl>
                                        <p:attrNameLst>
                                          <p:attrName>style.visibility</p:attrName>
                                        </p:attrNameLst>
                                      </p:cBhvr>
                                      <p:to>
                                        <p:strVal val="visible"/>
                                      </p:to>
                                    </p:set>
                                    <p:anim calcmode="lin" valueType="num">
                                      <p:cBhvr additive="base">
                                        <p:cTn id="7" dur="500" fill="hold"/>
                                        <p:tgtEl>
                                          <p:spTgt spid="16385"/>
                                        </p:tgtEl>
                                        <p:attrNameLst>
                                          <p:attrName>ppt_x</p:attrName>
                                        </p:attrNameLst>
                                      </p:cBhvr>
                                      <p:tavLst>
                                        <p:tav tm="0">
                                          <p:val>
                                            <p:strVal val="#ppt_x"/>
                                          </p:val>
                                        </p:tav>
                                        <p:tav tm="100000">
                                          <p:val>
                                            <p:strVal val="#ppt_x"/>
                                          </p:val>
                                        </p:tav>
                                      </p:tavLst>
                                    </p:anim>
                                    <p:anim calcmode="lin" valueType="num">
                                      <p:cBhvr additive="base">
                                        <p:cTn id="8" dur="500" fill="hold"/>
                                        <p:tgtEl>
                                          <p:spTgt spid="1638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6387"/>
                                        </p:tgtEl>
                                        <p:attrNameLst>
                                          <p:attrName>style.visibility</p:attrName>
                                        </p:attrNameLst>
                                      </p:cBhvr>
                                      <p:to>
                                        <p:strVal val="visible"/>
                                      </p:to>
                                    </p:set>
                                    <p:anim calcmode="lin" valueType="num">
                                      <p:cBhvr additive="base">
                                        <p:cTn id="17" dur="500" fill="hold"/>
                                        <p:tgtEl>
                                          <p:spTgt spid="16387"/>
                                        </p:tgtEl>
                                        <p:attrNameLst>
                                          <p:attrName>ppt_x</p:attrName>
                                        </p:attrNameLst>
                                      </p:cBhvr>
                                      <p:tavLst>
                                        <p:tav tm="0">
                                          <p:val>
                                            <p:strVal val="#ppt_x"/>
                                          </p:val>
                                        </p:tav>
                                        <p:tav tm="100000">
                                          <p:val>
                                            <p:strVal val="#ppt_x"/>
                                          </p:val>
                                        </p:tav>
                                      </p:tavLst>
                                    </p:anim>
                                    <p:anim calcmode="lin" valueType="num">
                                      <p:cBhvr additive="base">
                                        <p:cTn id="18" dur="500" fill="hold"/>
                                        <p:tgtEl>
                                          <p:spTgt spid="1638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additive="base">
                                        <p:cTn id="21" dur="500" fill="hold"/>
                                        <p:tgtEl>
                                          <p:spTgt spid="11"/>
                                        </p:tgtEl>
                                        <p:attrNameLst>
                                          <p:attrName>ppt_x</p:attrName>
                                        </p:attrNameLst>
                                      </p:cBhvr>
                                      <p:tavLst>
                                        <p:tav tm="0">
                                          <p:val>
                                            <p:strVal val="#ppt_x"/>
                                          </p:val>
                                        </p:tav>
                                        <p:tav tm="100000">
                                          <p:val>
                                            <p:strVal val="#ppt_x"/>
                                          </p:val>
                                        </p:tav>
                                      </p:tavLst>
                                    </p:anim>
                                    <p:anim calcmode="lin" valueType="num">
                                      <p:cBhvr additive="base">
                                        <p:cTn id="2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6386"/>
                                        </p:tgtEl>
                                        <p:attrNameLst>
                                          <p:attrName>style.visibility</p:attrName>
                                        </p:attrNameLst>
                                      </p:cBhvr>
                                      <p:to>
                                        <p:strVal val="visible"/>
                                      </p:to>
                                    </p:set>
                                    <p:anim calcmode="lin" valueType="num">
                                      <p:cBhvr additive="base">
                                        <p:cTn id="27" dur="500" fill="hold"/>
                                        <p:tgtEl>
                                          <p:spTgt spid="16386"/>
                                        </p:tgtEl>
                                        <p:attrNameLst>
                                          <p:attrName>ppt_x</p:attrName>
                                        </p:attrNameLst>
                                      </p:cBhvr>
                                      <p:tavLst>
                                        <p:tav tm="0">
                                          <p:val>
                                            <p:strVal val="#ppt_x"/>
                                          </p:val>
                                        </p:tav>
                                        <p:tav tm="100000">
                                          <p:val>
                                            <p:strVal val="#ppt_x"/>
                                          </p:val>
                                        </p:tav>
                                      </p:tavLst>
                                    </p:anim>
                                    <p:anim calcmode="lin" valueType="num">
                                      <p:cBhvr additive="base">
                                        <p:cTn id="28" dur="500" fill="hold"/>
                                        <p:tgtEl>
                                          <p:spTgt spid="1638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464034" y="202302"/>
            <a:ext cx="3531496" cy="2479281"/>
          </a:xfrm>
          <a:prstGeom prst="rect">
            <a:avLst/>
          </a:prstGeom>
          <a:noFill/>
          <a:ln w="9525">
            <a:noFill/>
            <a:miter lim="800000"/>
            <a:headEnd/>
            <a:tailEnd/>
          </a:ln>
        </p:spPr>
      </p:pic>
      <p:sp>
        <p:nvSpPr>
          <p:cNvPr id="5" name="TextBox 4"/>
          <p:cNvSpPr txBox="1"/>
          <p:nvPr/>
        </p:nvSpPr>
        <p:spPr>
          <a:xfrm>
            <a:off x="705678" y="2663688"/>
            <a:ext cx="3091070" cy="800219"/>
          </a:xfrm>
          <a:prstGeom prst="rect">
            <a:avLst/>
          </a:prstGeom>
          <a:noFill/>
        </p:spPr>
        <p:txBody>
          <a:bodyPr wrap="square" rtlCol="0">
            <a:spAutoFit/>
          </a:bodyPr>
          <a:lstStyle/>
          <a:p>
            <a:r>
              <a:rPr lang="en-US" sz="2800" smtClean="0">
                <a:solidFill>
                  <a:srgbClr val="FFFF00"/>
                </a:solidFill>
              </a:rPr>
              <a:t>Esker  Finland 1969</a:t>
            </a:r>
          </a:p>
          <a:p>
            <a:r>
              <a:rPr lang="en-US" smtClean="0"/>
              <a:t> </a:t>
            </a:r>
            <a:endParaRPr lang="en-US"/>
          </a:p>
        </p:txBody>
      </p:sp>
      <p:pic>
        <p:nvPicPr>
          <p:cNvPr id="2051" name="Picture 3"/>
          <p:cNvPicPr>
            <a:picLocks noChangeAspect="1" noChangeArrowheads="1"/>
          </p:cNvPicPr>
          <p:nvPr/>
        </p:nvPicPr>
        <p:blipFill>
          <a:blip r:embed="rId3" cstate="print"/>
          <a:srcRect/>
          <a:stretch>
            <a:fillRect/>
          </a:stretch>
        </p:blipFill>
        <p:spPr bwMode="auto">
          <a:xfrm flipH="1">
            <a:off x="377686" y="3290997"/>
            <a:ext cx="3935896" cy="3378243"/>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4610928" y="188843"/>
            <a:ext cx="4067421" cy="63318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p:cNvSpPr txBox="1">
            <a:spLocks/>
          </p:cNvSpPr>
          <p:nvPr/>
        </p:nvSpPr>
        <p:spPr>
          <a:xfrm>
            <a:off x="2686050" y="122238"/>
            <a:ext cx="3352800" cy="525462"/>
          </a:xfrm>
          <a:prstGeom prst="rect">
            <a:avLst/>
          </a:prstGeom>
        </p:spPr>
        <p:txBody>
          <a:bodyPr vert="horz" lIns="91440" tIns="45720" rIns="91440" bIns="45720" rtlCol="0" anchor="ctr">
            <a:normAutofit fontScale="750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smtClean="0">
                <a:ln>
                  <a:noFill/>
                </a:ln>
                <a:solidFill>
                  <a:srgbClr val="FFFF00"/>
                </a:solidFill>
                <a:effectLst/>
                <a:uLnTx/>
                <a:uFillTx/>
                <a:latin typeface="+mj-lt"/>
                <a:ea typeface="+mj-ea"/>
                <a:cs typeface="+mj-cs"/>
              </a:rPr>
              <a:t>Volcanoes</a:t>
            </a:r>
            <a:endParaRPr kumimoji="0" lang="en-US" sz="4400" b="1" i="0" u="none" strike="noStrike" kern="1200" cap="none" spc="0" normalizeH="0" baseline="0" noProof="0">
              <a:ln>
                <a:noFill/>
              </a:ln>
              <a:solidFill>
                <a:srgbClr val="FFFF00"/>
              </a:solidFill>
              <a:effectLst/>
              <a:uLnTx/>
              <a:uFillTx/>
              <a:latin typeface="+mj-lt"/>
              <a:ea typeface="+mj-ea"/>
              <a:cs typeface="+mj-cs"/>
            </a:endParaRPr>
          </a:p>
        </p:txBody>
      </p:sp>
      <p:pic>
        <p:nvPicPr>
          <p:cNvPr id="8196" name="Picture 4"/>
          <p:cNvPicPr>
            <a:picLocks noChangeAspect="1" noChangeArrowheads="1"/>
          </p:cNvPicPr>
          <p:nvPr/>
        </p:nvPicPr>
        <p:blipFill>
          <a:blip r:embed="rId2" cstate="print"/>
          <a:srcRect/>
          <a:stretch>
            <a:fillRect/>
          </a:stretch>
        </p:blipFill>
        <p:spPr bwMode="auto">
          <a:xfrm>
            <a:off x="190500" y="128588"/>
            <a:ext cx="3038475" cy="3103959"/>
          </a:xfrm>
          <a:prstGeom prst="rect">
            <a:avLst/>
          </a:prstGeom>
          <a:noFill/>
          <a:ln w="9525">
            <a:noFill/>
            <a:miter lim="800000"/>
            <a:headEnd/>
            <a:tailEnd/>
          </a:ln>
        </p:spPr>
      </p:pic>
      <p:pic>
        <p:nvPicPr>
          <p:cNvPr id="8197" name="Picture 5"/>
          <p:cNvPicPr>
            <a:picLocks noChangeAspect="1" noChangeArrowheads="1"/>
          </p:cNvPicPr>
          <p:nvPr/>
        </p:nvPicPr>
        <p:blipFill>
          <a:blip r:embed="rId3" cstate="print"/>
          <a:srcRect/>
          <a:stretch>
            <a:fillRect/>
          </a:stretch>
        </p:blipFill>
        <p:spPr bwMode="auto">
          <a:xfrm>
            <a:off x="5506531" y="204788"/>
            <a:ext cx="3489832" cy="2624137"/>
          </a:xfrm>
          <a:prstGeom prst="rect">
            <a:avLst/>
          </a:prstGeom>
          <a:noFill/>
          <a:ln w="9525">
            <a:noFill/>
            <a:miter lim="800000"/>
            <a:headEnd/>
            <a:tailEnd/>
          </a:ln>
        </p:spPr>
      </p:pic>
      <p:pic>
        <p:nvPicPr>
          <p:cNvPr id="8198" name="Picture 6"/>
          <p:cNvPicPr>
            <a:picLocks noChangeAspect="1" noChangeArrowheads="1"/>
          </p:cNvPicPr>
          <p:nvPr/>
        </p:nvPicPr>
        <p:blipFill>
          <a:blip r:embed="rId4" cstate="print"/>
          <a:srcRect/>
          <a:stretch>
            <a:fillRect/>
          </a:stretch>
        </p:blipFill>
        <p:spPr bwMode="auto">
          <a:xfrm>
            <a:off x="5486399" y="3357563"/>
            <a:ext cx="3400425" cy="2594480"/>
          </a:xfrm>
          <a:prstGeom prst="rect">
            <a:avLst/>
          </a:prstGeom>
          <a:noFill/>
          <a:ln w="9525">
            <a:noFill/>
            <a:miter lim="800000"/>
            <a:headEnd/>
            <a:tailEnd/>
          </a:ln>
        </p:spPr>
      </p:pic>
      <p:sp>
        <p:nvSpPr>
          <p:cNvPr id="12" name="TextBox 11"/>
          <p:cNvSpPr txBox="1"/>
          <p:nvPr/>
        </p:nvSpPr>
        <p:spPr>
          <a:xfrm>
            <a:off x="5619750" y="2809875"/>
            <a:ext cx="3267075" cy="369332"/>
          </a:xfrm>
          <a:prstGeom prst="rect">
            <a:avLst/>
          </a:prstGeom>
          <a:noFill/>
        </p:spPr>
        <p:txBody>
          <a:bodyPr wrap="square" rtlCol="0">
            <a:spAutoFit/>
          </a:bodyPr>
          <a:lstStyle/>
          <a:p>
            <a:r>
              <a:rPr lang="en-US" b="1" smtClean="0">
                <a:solidFill>
                  <a:srgbClr val="FFFF00"/>
                </a:solidFill>
              </a:rPr>
              <a:t>artist depiction of August, 1883</a:t>
            </a:r>
            <a:endParaRPr lang="en-US" b="1">
              <a:solidFill>
                <a:srgbClr val="FFFF00"/>
              </a:solidFill>
            </a:endParaRPr>
          </a:p>
        </p:txBody>
      </p:sp>
      <p:sp>
        <p:nvSpPr>
          <p:cNvPr id="13" name="TextBox 12"/>
          <p:cNvSpPr txBox="1"/>
          <p:nvPr/>
        </p:nvSpPr>
        <p:spPr>
          <a:xfrm>
            <a:off x="5505450" y="6010275"/>
            <a:ext cx="3324225" cy="369332"/>
          </a:xfrm>
          <a:prstGeom prst="rect">
            <a:avLst/>
          </a:prstGeom>
          <a:noFill/>
        </p:spPr>
        <p:txBody>
          <a:bodyPr wrap="square" rtlCol="0">
            <a:spAutoFit/>
          </a:bodyPr>
          <a:lstStyle/>
          <a:p>
            <a:r>
              <a:rPr lang="en-US" b="1" smtClean="0">
                <a:solidFill>
                  <a:srgbClr val="FFFF00"/>
                </a:solidFill>
              </a:rPr>
              <a:t>2016, photo of a recent eruption</a:t>
            </a:r>
            <a:endParaRPr lang="en-US" b="1">
              <a:solidFill>
                <a:srgbClr val="FFFF00"/>
              </a:solidFill>
            </a:endParaRPr>
          </a:p>
        </p:txBody>
      </p:sp>
      <p:pic>
        <p:nvPicPr>
          <p:cNvPr id="8199" name="Picture 7"/>
          <p:cNvPicPr>
            <a:picLocks noChangeAspect="1" noChangeArrowheads="1"/>
          </p:cNvPicPr>
          <p:nvPr/>
        </p:nvPicPr>
        <p:blipFill>
          <a:blip r:embed="rId5" cstate="print"/>
          <a:srcRect/>
          <a:stretch>
            <a:fillRect/>
          </a:stretch>
        </p:blipFill>
        <p:spPr bwMode="auto">
          <a:xfrm>
            <a:off x="295275" y="3479836"/>
            <a:ext cx="4539239" cy="2749514"/>
          </a:xfrm>
          <a:prstGeom prst="rect">
            <a:avLst/>
          </a:prstGeom>
          <a:noFill/>
          <a:ln w="9525">
            <a:noFill/>
            <a:miter lim="800000"/>
            <a:headEnd/>
            <a:tailEnd/>
          </a:ln>
        </p:spPr>
      </p:pic>
      <p:sp>
        <p:nvSpPr>
          <p:cNvPr id="15" name="TextBox 14"/>
          <p:cNvSpPr txBox="1"/>
          <p:nvPr/>
        </p:nvSpPr>
        <p:spPr>
          <a:xfrm>
            <a:off x="542925" y="6286500"/>
            <a:ext cx="3924300" cy="369332"/>
          </a:xfrm>
          <a:prstGeom prst="rect">
            <a:avLst/>
          </a:prstGeom>
          <a:noFill/>
        </p:spPr>
        <p:txBody>
          <a:bodyPr wrap="square" rtlCol="0">
            <a:spAutoFit/>
          </a:bodyPr>
          <a:lstStyle/>
          <a:p>
            <a:r>
              <a:rPr lang="en-US" b="1" smtClean="0">
                <a:solidFill>
                  <a:srgbClr val="FFFF00"/>
                </a:solidFill>
              </a:rPr>
              <a:t>Mt. Ranier (1935 NP set)   - imperf </a:t>
            </a:r>
            <a:endParaRPr lang="en-US" b="1">
              <a:solidFill>
                <a:srgbClr val="FFFF00"/>
              </a:solidFill>
            </a:endParaRPr>
          </a:p>
        </p:txBody>
      </p:sp>
      <p:pic>
        <p:nvPicPr>
          <p:cNvPr id="8200" name="Picture 8"/>
          <p:cNvPicPr>
            <a:picLocks noChangeAspect="1" noChangeArrowheads="1"/>
          </p:cNvPicPr>
          <p:nvPr/>
        </p:nvPicPr>
        <p:blipFill>
          <a:blip r:embed="rId6" cstate="print"/>
          <a:srcRect/>
          <a:stretch>
            <a:fillRect/>
          </a:stretch>
        </p:blipFill>
        <p:spPr bwMode="auto">
          <a:xfrm>
            <a:off x="3486150" y="647700"/>
            <a:ext cx="1773753" cy="2071688"/>
          </a:xfrm>
          <a:prstGeom prst="rect">
            <a:avLst/>
          </a:prstGeom>
          <a:noFill/>
          <a:ln w="9525">
            <a:noFill/>
            <a:miter lim="800000"/>
            <a:headEnd/>
            <a:tailEnd/>
          </a:ln>
        </p:spPr>
      </p:pic>
      <p:sp>
        <p:nvSpPr>
          <p:cNvPr id="17" name="TextBox 16"/>
          <p:cNvSpPr txBox="1"/>
          <p:nvPr/>
        </p:nvSpPr>
        <p:spPr>
          <a:xfrm>
            <a:off x="3514725" y="2714625"/>
            <a:ext cx="1714500" cy="677108"/>
          </a:xfrm>
          <a:prstGeom prst="rect">
            <a:avLst/>
          </a:prstGeom>
          <a:noFill/>
        </p:spPr>
        <p:txBody>
          <a:bodyPr wrap="square" rtlCol="0">
            <a:spAutoFit/>
          </a:bodyPr>
          <a:lstStyle/>
          <a:p>
            <a:pPr algn="ctr"/>
            <a:r>
              <a:rPr lang="en-US" sz="2000" b="1" smtClean="0">
                <a:solidFill>
                  <a:srgbClr val="FFFF00"/>
                </a:solidFill>
              </a:rPr>
              <a:t>Mt. Fuji</a:t>
            </a:r>
          </a:p>
          <a:p>
            <a:pPr algn="ctr"/>
            <a:r>
              <a:rPr lang="en-US" b="1" smtClean="0">
                <a:solidFill>
                  <a:srgbClr val="FFFF00"/>
                </a:solidFill>
              </a:rPr>
              <a:t>Japan (1929)</a:t>
            </a:r>
            <a:endParaRPr lang="en-US" b="1">
              <a:solidFill>
                <a:srgbClr val="FFFF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cstate="print"/>
          <a:srcRect/>
          <a:stretch>
            <a:fillRect/>
          </a:stretch>
        </p:blipFill>
        <p:spPr bwMode="auto">
          <a:xfrm>
            <a:off x="438150" y="1041538"/>
            <a:ext cx="3571875" cy="4721087"/>
          </a:xfrm>
          <a:prstGeom prst="rect">
            <a:avLst/>
          </a:prstGeom>
          <a:noFill/>
          <a:ln w="9525">
            <a:noFill/>
            <a:miter lim="800000"/>
            <a:headEnd/>
            <a:tailEnd/>
          </a:ln>
        </p:spPr>
      </p:pic>
      <p:sp>
        <p:nvSpPr>
          <p:cNvPr id="5" name="TextBox 4"/>
          <p:cNvSpPr txBox="1"/>
          <p:nvPr/>
        </p:nvSpPr>
        <p:spPr>
          <a:xfrm>
            <a:off x="1666875" y="5819775"/>
            <a:ext cx="1428750" cy="461665"/>
          </a:xfrm>
          <a:prstGeom prst="rect">
            <a:avLst/>
          </a:prstGeom>
          <a:noFill/>
        </p:spPr>
        <p:txBody>
          <a:bodyPr wrap="square" rtlCol="0">
            <a:spAutoFit/>
          </a:bodyPr>
          <a:lstStyle/>
          <a:p>
            <a:r>
              <a:rPr lang="en-US" sz="2400" b="1" smtClean="0">
                <a:solidFill>
                  <a:srgbClr val="FFFF00"/>
                </a:solidFill>
              </a:rPr>
              <a:t>1962</a:t>
            </a:r>
            <a:endParaRPr lang="en-US" sz="2400" b="1">
              <a:solidFill>
                <a:srgbClr val="FFFF00"/>
              </a:solidFill>
            </a:endParaRPr>
          </a:p>
        </p:txBody>
      </p:sp>
      <p:sp>
        <p:nvSpPr>
          <p:cNvPr id="6" name="TextBox 5"/>
          <p:cNvSpPr txBox="1"/>
          <p:nvPr/>
        </p:nvSpPr>
        <p:spPr>
          <a:xfrm>
            <a:off x="4324350" y="3390900"/>
            <a:ext cx="4381500" cy="2431435"/>
          </a:xfrm>
          <a:prstGeom prst="rect">
            <a:avLst/>
          </a:prstGeom>
          <a:noFill/>
        </p:spPr>
        <p:txBody>
          <a:bodyPr wrap="square" rtlCol="0">
            <a:spAutoFit/>
          </a:bodyPr>
          <a:lstStyle/>
          <a:p>
            <a:r>
              <a:rPr lang="en-US" sz="2000" b="1" smtClean="0">
                <a:solidFill>
                  <a:srgbClr val="FFFF00"/>
                </a:solidFill>
              </a:rPr>
              <a:t> Although generally referred to as a “horn”, hence the popular name , the Matterhorn is actually a </a:t>
            </a:r>
            <a:r>
              <a:rPr lang="en-US" sz="2000" b="1" smtClean="0">
                <a:solidFill>
                  <a:srgbClr val="FF0000"/>
                </a:solidFill>
              </a:rPr>
              <a:t>karling </a:t>
            </a:r>
          </a:p>
          <a:p>
            <a:endParaRPr lang="en-US" sz="2000" b="1" smtClean="0">
              <a:solidFill>
                <a:srgbClr val="FFFF00"/>
              </a:solidFill>
            </a:endParaRPr>
          </a:p>
          <a:p>
            <a:r>
              <a:rPr lang="en-US" sz="2400" b="1" smtClean="0">
                <a:solidFill>
                  <a:srgbClr val="FFFF00"/>
                </a:solidFill>
              </a:rPr>
              <a:t>“an angular peak with steep walls and sharp ridges undercut on all sides by glaciers.”</a:t>
            </a:r>
            <a:endParaRPr lang="en-US" sz="2400" b="1">
              <a:solidFill>
                <a:srgbClr val="FFFF00"/>
              </a:solidFill>
            </a:endParaRPr>
          </a:p>
        </p:txBody>
      </p:sp>
      <p:sp>
        <p:nvSpPr>
          <p:cNvPr id="7" name="TextBox 6"/>
          <p:cNvSpPr txBox="1"/>
          <p:nvPr/>
        </p:nvSpPr>
        <p:spPr>
          <a:xfrm>
            <a:off x="1133475" y="209550"/>
            <a:ext cx="2486025" cy="584775"/>
          </a:xfrm>
          <a:prstGeom prst="rect">
            <a:avLst/>
          </a:prstGeom>
          <a:noFill/>
        </p:spPr>
        <p:txBody>
          <a:bodyPr wrap="square" rtlCol="0">
            <a:spAutoFit/>
          </a:bodyPr>
          <a:lstStyle/>
          <a:p>
            <a:r>
              <a:rPr lang="en-US" sz="3200" b="1" smtClean="0">
                <a:solidFill>
                  <a:srgbClr val="FFFF00"/>
                </a:solidFill>
              </a:rPr>
              <a:t>A Karling ?</a:t>
            </a:r>
            <a:endParaRPr lang="en-US" sz="3200" b="1">
              <a:solidFill>
                <a:srgbClr val="FFFF00"/>
              </a:solidFill>
            </a:endParaRPr>
          </a:p>
        </p:txBody>
      </p:sp>
      <p:sp>
        <p:nvSpPr>
          <p:cNvPr id="8" name="TextBox 7"/>
          <p:cNvSpPr txBox="1"/>
          <p:nvPr/>
        </p:nvSpPr>
        <p:spPr>
          <a:xfrm>
            <a:off x="4362450" y="342900"/>
            <a:ext cx="4381500" cy="2862322"/>
          </a:xfrm>
          <a:prstGeom prst="rect">
            <a:avLst/>
          </a:prstGeom>
          <a:noFill/>
        </p:spPr>
        <p:txBody>
          <a:bodyPr wrap="square" rtlCol="0">
            <a:spAutoFit/>
          </a:bodyPr>
          <a:lstStyle/>
          <a:p>
            <a:r>
              <a:rPr lang="en-US" sz="2000" b="1" smtClean="0">
                <a:solidFill>
                  <a:srgbClr val="FFFF00"/>
                </a:solidFill>
              </a:rPr>
              <a:t>The Matterhorn’s pyramidal shape was caused by the glacial erosion of three separate glaciers which carved cirques into the massive resistant gneiss.  The rocks at the peak are remnants of Africa from continental collision 50-60 million years ago.  Paleozoic gneissic rocks have been thrust over Mesozoic  marine rocks at the base. </a:t>
            </a:r>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274638"/>
            <a:ext cx="8229600" cy="896937"/>
          </a:xfrm>
        </p:spPr>
        <p:txBody>
          <a:bodyPr/>
          <a:lstStyle/>
          <a:p>
            <a:r>
              <a:rPr lang="en-US" b="1" smtClean="0">
                <a:solidFill>
                  <a:srgbClr val="FFFF00"/>
                </a:solidFill>
              </a:rPr>
              <a:t>Sand Dunes</a:t>
            </a:r>
            <a:endParaRPr lang="en-US" b="1">
              <a:solidFill>
                <a:srgbClr val="FFFF00"/>
              </a:solidFill>
            </a:endParaRPr>
          </a:p>
        </p:txBody>
      </p:sp>
      <p:pic>
        <p:nvPicPr>
          <p:cNvPr id="13314" name="Picture 2"/>
          <p:cNvPicPr>
            <a:picLocks noGrp="1" noChangeAspect="1" noChangeArrowheads="1"/>
          </p:cNvPicPr>
          <p:nvPr>
            <p:ph idx="1"/>
          </p:nvPr>
        </p:nvPicPr>
        <p:blipFill>
          <a:blip r:embed="rId2" cstate="print"/>
          <a:srcRect/>
          <a:stretch>
            <a:fillRect/>
          </a:stretch>
        </p:blipFill>
        <p:spPr bwMode="auto">
          <a:xfrm>
            <a:off x="349489" y="1266825"/>
            <a:ext cx="8428597" cy="4686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3" name="Picture 7"/>
          <p:cNvPicPr>
            <a:picLocks noGrp="1" noChangeAspect="1" noChangeArrowheads="1"/>
          </p:cNvPicPr>
          <p:nvPr>
            <p:ph idx="1"/>
          </p:nvPr>
        </p:nvPicPr>
        <p:blipFill>
          <a:blip r:embed="rId2" cstate="print"/>
          <a:srcRect/>
          <a:stretch>
            <a:fillRect/>
          </a:stretch>
        </p:blipFill>
        <p:spPr bwMode="auto">
          <a:xfrm>
            <a:off x="4894020" y="3167817"/>
            <a:ext cx="2906955" cy="2461457"/>
          </a:xfrm>
          <a:prstGeom prst="rect">
            <a:avLst/>
          </a:prstGeom>
          <a:noFill/>
          <a:ln w="9525">
            <a:noFill/>
            <a:miter lim="800000"/>
            <a:headEnd/>
            <a:tailEnd/>
          </a:ln>
        </p:spPr>
      </p:pic>
      <p:pic>
        <p:nvPicPr>
          <p:cNvPr id="9224" name="Picture 8"/>
          <p:cNvPicPr>
            <a:picLocks noChangeAspect="1" noChangeArrowheads="1"/>
          </p:cNvPicPr>
          <p:nvPr/>
        </p:nvPicPr>
        <p:blipFill>
          <a:blip r:embed="rId3" cstate="print"/>
          <a:srcRect/>
          <a:stretch>
            <a:fillRect/>
          </a:stretch>
        </p:blipFill>
        <p:spPr bwMode="auto">
          <a:xfrm>
            <a:off x="396323" y="234966"/>
            <a:ext cx="3832778" cy="3025878"/>
          </a:xfrm>
          <a:prstGeom prst="rect">
            <a:avLst/>
          </a:prstGeom>
          <a:noFill/>
          <a:ln w="9525">
            <a:noFill/>
            <a:miter lim="800000"/>
            <a:headEnd/>
            <a:tailEnd/>
          </a:ln>
        </p:spPr>
      </p:pic>
      <p:sp>
        <p:nvSpPr>
          <p:cNvPr id="10" name="TextBox 9"/>
          <p:cNvSpPr txBox="1"/>
          <p:nvPr/>
        </p:nvSpPr>
        <p:spPr>
          <a:xfrm>
            <a:off x="381000" y="3295650"/>
            <a:ext cx="4076700" cy="923330"/>
          </a:xfrm>
          <a:prstGeom prst="rect">
            <a:avLst/>
          </a:prstGeom>
          <a:noFill/>
        </p:spPr>
        <p:txBody>
          <a:bodyPr wrap="square" rtlCol="0">
            <a:spAutoFit/>
          </a:bodyPr>
          <a:lstStyle/>
          <a:p>
            <a:r>
              <a:rPr lang="en-US" b="1" smtClean="0">
                <a:solidFill>
                  <a:srgbClr val="FFFF00"/>
                </a:solidFill>
              </a:rPr>
              <a:t>Issued on January 21, 2018 this was the highest denomination U.S. regular stamp in history.  </a:t>
            </a:r>
            <a:r>
              <a:rPr lang="en-US" b="1" smtClean="0">
                <a:solidFill>
                  <a:srgbClr val="C00000"/>
                </a:solidFill>
              </a:rPr>
              <a:t>Priority Mail Express Rate</a:t>
            </a:r>
            <a:endParaRPr lang="en-US" b="1">
              <a:solidFill>
                <a:srgbClr val="C00000"/>
              </a:solidFill>
            </a:endParaRPr>
          </a:p>
        </p:txBody>
      </p:sp>
      <p:pic>
        <p:nvPicPr>
          <p:cNvPr id="1026" name="Picture 2"/>
          <p:cNvPicPr>
            <a:picLocks noChangeAspect="1" noChangeArrowheads="1"/>
          </p:cNvPicPr>
          <p:nvPr/>
        </p:nvPicPr>
        <p:blipFill>
          <a:blip r:embed="rId4" cstate="print"/>
          <a:srcRect/>
          <a:stretch>
            <a:fillRect/>
          </a:stretch>
        </p:blipFill>
        <p:spPr bwMode="auto">
          <a:xfrm>
            <a:off x="481014" y="4304940"/>
            <a:ext cx="2976562" cy="2343510"/>
          </a:xfrm>
          <a:prstGeom prst="rect">
            <a:avLst/>
          </a:prstGeom>
          <a:noFill/>
          <a:ln w="9525">
            <a:noFill/>
            <a:miter lim="800000"/>
            <a:headEnd/>
            <a:tailEnd/>
          </a:ln>
        </p:spPr>
      </p:pic>
      <p:sp>
        <p:nvSpPr>
          <p:cNvPr id="13" name="TextBox 12"/>
          <p:cNvSpPr txBox="1"/>
          <p:nvPr/>
        </p:nvSpPr>
        <p:spPr>
          <a:xfrm>
            <a:off x="3562350" y="4695825"/>
            <a:ext cx="1123950" cy="707886"/>
          </a:xfrm>
          <a:prstGeom prst="rect">
            <a:avLst/>
          </a:prstGeom>
          <a:noFill/>
        </p:spPr>
        <p:txBody>
          <a:bodyPr wrap="square" rtlCol="0">
            <a:spAutoFit/>
          </a:bodyPr>
          <a:lstStyle/>
          <a:p>
            <a:r>
              <a:rPr lang="en-US" sz="2000" b="1" smtClean="0">
                <a:solidFill>
                  <a:srgbClr val="FFFF00"/>
                </a:solidFill>
              </a:rPr>
              <a:t>January 22, 2024</a:t>
            </a:r>
            <a:endParaRPr lang="en-US" sz="2000" b="1">
              <a:solidFill>
                <a:srgbClr val="FFFF00"/>
              </a:solidFill>
            </a:endParaRPr>
          </a:p>
        </p:txBody>
      </p:sp>
      <p:sp>
        <p:nvSpPr>
          <p:cNvPr id="14" name="TextBox 13"/>
          <p:cNvSpPr txBox="1"/>
          <p:nvPr/>
        </p:nvSpPr>
        <p:spPr>
          <a:xfrm>
            <a:off x="4457700" y="219075"/>
            <a:ext cx="4333875" cy="2739211"/>
          </a:xfrm>
          <a:prstGeom prst="rect">
            <a:avLst/>
          </a:prstGeom>
          <a:noFill/>
        </p:spPr>
        <p:txBody>
          <a:bodyPr wrap="square" rtlCol="0">
            <a:spAutoFit/>
          </a:bodyPr>
          <a:lstStyle/>
          <a:p>
            <a:r>
              <a:rPr lang="en-US" sz="2000" b="1" u="sng" smtClean="0">
                <a:solidFill>
                  <a:srgbClr val="FFFF00"/>
                </a:solidFill>
              </a:rPr>
              <a:t>Beach dunes </a:t>
            </a:r>
            <a:r>
              <a:rPr lang="en-US" sz="2000" b="1" smtClean="0">
                <a:solidFill>
                  <a:srgbClr val="FFFF00"/>
                </a:solidFill>
              </a:rPr>
              <a:t>immediately adjacent to Lake Michigan reach 110’ tall in central Michigan.</a:t>
            </a:r>
          </a:p>
          <a:p>
            <a:endParaRPr lang="en-US" sz="1100" b="1" smtClean="0">
              <a:solidFill>
                <a:srgbClr val="FFFF00"/>
              </a:solidFill>
            </a:endParaRPr>
          </a:p>
          <a:p>
            <a:r>
              <a:rPr lang="en-US" sz="2000" b="1" u="sng" smtClean="0">
                <a:solidFill>
                  <a:srgbClr val="FFFF00"/>
                </a:solidFill>
              </a:rPr>
              <a:t>Perched dunes </a:t>
            </a:r>
            <a:r>
              <a:rPr lang="en-US" sz="2000" b="1" smtClean="0">
                <a:solidFill>
                  <a:srgbClr val="FFFF00"/>
                </a:solidFill>
              </a:rPr>
              <a:t>are thinner blankets of wind-blown sand sitting atop glacial deposits a bit further inland and their collective height exceeds 460’ above Lake Michigan</a:t>
            </a:r>
            <a:endParaRPr lang="en-US" sz="2000" b="1">
              <a:solidFill>
                <a:srgbClr val="FFFF00"/>
              </a:solidFill>
            </a:endParaRPr>
          </a:p>
        </p:txBody>
      </p:sp>
      <p:sp>
        <p:nvSpPr>
          <p:cNvPr id="15" name="TextBox 14"/>
          <p:cNvSpPr txBox="1"/>
          <p:nvPr/>
        </p:nvSpPr>
        <p:spPr>
          <a:xfrm>
            <a:off x="4895850" y="5715000"/>
            <a:ext cx="3914775" cy="1015663"/>
          </a:xfrm>
          <a:prstGeom prst="rect">
            <a:avLst/>
          </a:prstGeom>
          <a:noFill/>
        </p:spPr>
        <p:txBody>
          <a:bodyPr wrap="square" rtlCol="0">
            <a:spAutoFit/>
          </a:bodyPr>
          <a:lstStyle/>
          <a:p>
            <a:r>
              <a:rPr lang="en-US" sz="2000" b="1" smtClean="0">
                <a:solidFill>
                  <a:srgbClr val="FFFF00"/>
                </a:solidFill>
              </a:rPr>
              <a:t>Athabasca Sand Dunes, extreme NW corner of Saskatchewan on Lake Athabasca  </a:t>
            </a:r>
            <a:endParaRPr lang="en-US" sz="2000" b="1">
              <a:solidFill>
                <a:srgbClr val="FFFF00"/>
              </a:solidFill>
            </a:endParaRPr>
          </a:p>
        </p:txBody>
      </p:sp>
      <p:sp>
        <p:nvSpPr>
          <p:cNvPr id="16" name="TextBox 15"/>
          <p:cNvSpPr txBox="1"/>
          <p:nvPr/>
        </p:nvSpPr>
        <p:spPr>
          <a:xfrm>
            <a:off x="8143875" y="3886200"/>
            <a:ext cx="800100" cy="646331"/>
          </a:xfrm>
          <a:prstGeom prst="rect">
            <a:avLst/>
          </a:prstGeom>
          <a:noFill/>
        </p:spPr>
        <p:txBody>
          <a:bodyPr wrap="square" rtlCol="0">
            <a:spAutoFit/>
          </a:bodyPr>
          <a:lstStyle/>
          <a:p>
            <a:r>
              <a:rPr lang="en-US" b="1" smtClean="0">
                <a:solidFill>
                  <a:srgbClr val="FFFF00"/>
                </a:solidFill>
              </a:rPr>
              <a:t>2020 stamp</a:t>
            </a:r>
            <a:endParaRPr lang="en-US"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223"/>
                                        </p:tgtEl>
                                        <p:attrNameLst>
                                          <p:attrName>style.visibility</p:attrName>
                                        </p:attrNameLst>
                                      </p:cBhvr>
                                      <p:to>
                                        <p:strVal val="visible"/>
                                      </p:to>
                                    </p:set>
                                    <p:anim calcmode="lin" valueType="num">
                                      <p:cBhvr additive="base">
                                        <p:cTn id="17" dur="500" fill="hold"/>
                                        <p:tgtEl>
                                          <p:spTgt spid="9223"/>
                                        </p:tgtEl>
                                        <p:attrNameLst>
                                          <p:attrName>ppt_x</p:attrName>
                                        </p:attrNameLst>
                                      </p:cBhvr>
                                      <p:tavLst>
                                        <p:tav tm="0">
                                          <p:val>
                                            <p:strVal val="#ppt_x"/>
                                          </p:val>
                                        </p:tav>
                                        <p:tav tm="100000">
                                          <p:val>
                                            <p:strVal val="#ppt_x"/>
                                          </p:val>
                                        </p:tav>
                                      </p:tavLst>
                                    </p:anim>
                                    <p:anim calcmode="lin" valueType="num">
                                      <p:cBhvr additive="base">
                                        <p:cTn id="18" dur="500" fill="hold"/>
                                        <p:tgtEl>
                                          <p:spTgt spid="9223"/>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500" fill="hold"/>
                                        <p:tgtEl>
                                          <p:spTgt spid="16"/>
                                        </p:tgtEl>
                                        <p:attrNameLst>
                                          <p:attrName>ppt_x</p:attrName>
                                        </p:attrNameLst>
                                      </p:cBhvr>
                                      <p:tavLst>
                                        <p:tav tm="0">
                                          <p:val>
                                            <p:strVal val="#ppt_x"/>
                                          </p:val>
                                        </p:tav>
                                        <p:tav tm="100000">
                                          <p:val>
                                            <p:strVal val="#ppt_x"/>
                                          </p:val>
                                        </p:tav>
                                      </p:tavLst>
                                    </p:anim>
                                    <p:anim calcmode="lin" valueType="num">
                                      <p:cBhvr additive="base">
                                        <p:cTn id="22" dur="500" fill="hold"/>
                                        <p:tgtEl>
                                          <p:spTgt spid="1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220" name="Picture 4"/>
          <p:cNvPicPr>
            <a:picLocks noChangeAspect="1" noChangeArrowheads="1"/>
          </p:cNvPicPr>
          <p:nvPr/>
        </p:nvPicPr>
        <p:blipFill>
          <a:blip r:embed="rId2" cstate="print"/>
          <a:srcRect/>
          <a:stretch>
            <a:fillRect/>
          </a:stretch>
        </p:blipFill>
        <p:spPr bwMode="auto">
          <a:xfrm>
            <a:off x="316810" y="208721"/>
            <a:ext cx="5146801" cy="2143954"/>
          </a:xfrm>
          <a:prstGeom prst="rect">
            <a:avLst/>
          </a:prstGeom>
          <a:noFill/>
          <a:ln w="9525">
            <a:noFill/>
            <a:miter lim="800000"/>
            <a:headEnd/>
            <a:tailEnd/>
          </a:ln>
        </p:spPr>
      </p:pic>
      <p:pic>
        <p:nvPicPr>
          <p:cNvPr id="9221" name="Picture 5"/>
          <p:cNvPicPr>
            <a:picLocks noChangeAspect="1" noChangeArrowheads="1"/>
          </p:cNvPicPr>
          <p:nvPr/>
        </p:nvPicPr>
        <p:blipFill>
          <a:blip r:embed="rId3" cstate="print"/>
          <a:srcRect/>
          <a:stretch>
            <a:fillRect/>
          </a:stretch>
        </p:blipFill>
        <p:spPr bwMode="auto">
          <a:xfrm>
            <a:off x="309563" y="4314410"/>
            <a:ext cx="5215796" cy="2181639"/>
          </a:xfrm>
          <a:prstGeom prst="rect">
            <a:avLst/>
          </a:prstGeom>
          <a:noFill/>
          <a:ln w="9525">
            <a:noFill/>
            <a:miter lim="800000"/>
            <a:headEnd/>
            <a:tailEnd/>
          </a:ln>
        </p:spPr>
      </p:pic>
      <p:pic>
        <p:nvPicPr>
          <p:cNvPr id="9222" name="Picture 6"/>
          <p:cNvPicPr>
            <a:picLocks noChangeAspect="1" noChangeArrowheads="1"/>
          </p:cNvPicPr>
          <p:nvPr/>
        </p:nvPicPr>
        <p:blipFill>
          <a:blip r:embed="rId4" cstate="print"/>
          <a:srcRect/>
          <a:stretch>
            <a:fillRect/>
          </a:stretch>
        </p:blipFill>
        <p:spPr bwMode="auto">
          <a:xfrm>
            <a:off x="210792" y="2542760"/>
            <a:ext cx="5593351" cy="1562515"/>
          </a:xfrm>
          <a:prstGeom prst="rect">
            <a:avLst/>
          </a:prstGeom>
          <a:noFill/>
          <a:ln w="9525">
            <a:noFill/>
            <a:miter lim="800000"/>
            <a:headEnd/>
            <a:tailEnd/>
          </a:ln>
        </p:spPr>
      </p:pic>
      <p:pic>
        <p:nvPicPr>
          <p:cNvPr id="9226" name="Picture 10"/>
          <p:cNvPicPr>
            <a:picLocks noChangeAspect="1" noChangeArrowheads="1"/>
          </p:cNvPicPr>
          <p:nvPr/>
        </p:nvPicPr>
        <p:blipFill>
          <a:blip r:embed="rId5" cstate="print"/>
          <a:srcRect/>
          <a:stretch>
            <a:fillRect/>
          </a:stretch>
        </p:blipFill>
        <p:spPr bwMode="auto">
          <a:xfrm>
            <a:off x="6014653" y="3714751"/>
            <a:ext cx="2803438" cy="2143124"/>
          </a:xfrm>
          <a:prstGeom prst="rect">
            <a:avLst/>
          </a:prstGeom>
          <a:noFill/>
          <a:ln w="9525">
            <a:noFill/>
            <a:miter lim="800000"/>
            <a:headEnd/>
            <a:tailEnd/>
          </a:ln>
        </p:spPr>
      </p:pic>
      <p:pic>
        <p:nvPicPr>
          <p:cNvPr id="9227" name="Picture 11"/>
          <p:cNvPicPr>
            <a:picLocks noChangeAspect="1" noChangeArrowheads="1"/>
          </p:cNvPicPr>
          <p:nvPr/>
        </p:nvPicPr>
        <p:blipFill>
          <a:blip r:embed="rId6" cstate="print"/>
          <a:srcRect/>
          <a:stretch>
            <a:fillRect/>
          </a:stretch>
        </p:blipFill>
        <p:spPr bwMode="auto">
          <a:xfrm>
            <a:off x="5987119" y="428625"/>
            <a:ext cx="2854845" cy="2047875"/>
          </a:xfrm>
          <a:prstGeom prst="rect">
            <a:avLst/>
          </a:prstGeom>
          <a:noFill/>
          <a:ln w="9525">
            <a:noFill/>
            <a:miter lim="800000"/>
            <a:headEnd/>
            <a:tailEnd/>
          </a:ln>
        </p:spPr>
      </p:pic>
      <p:sp>
        <p:nvSpPr>
          <p:cNvPr id="13" name="TextBox 12"/>
          <p:cNvSpPr txBox="1"/>
          <p:nvPr/>
        </p:nvSpPr>
        <p:spPr>
          <a:xfrm>
            <a:off x="6162675" y="2571750"/>
            <a:ext cx="2524125" cy="400110"/>
          </a:xfrm>
          <a:prstGeom prst="rect">
            <a:avLst/>
          </a:prstGeom>
          <a:noFill/>
        </p:spPr>
        <p:txBody>
          <a:bodyPr wrap="square" rtlCol="0">
            <a:spAutoFit/>
          </a:bodyPr>
          <a:lstStyle/>
          <a:p>
            <a:r>
              <a:rPr lang="en-US" sz="2000" b="1" smtClean="0">
                <a:solidFill>
                  <a:srgbClr val="FFFF00"/>
                </a:solidFill>
              </a:rPr>
              <a:t>Spanish Sahara</a:t>
            </a:r>
            <a:endParaRPr lang="en-US" sz="2000" b="1">
              <a:solidFill>
                <a:srgbClr val="FFFF00"/>
              </a:solidFill>
            </a:endParaRPr>
          </a:p>
        </p:txBody>
      </p:sp>
      <p:sp>
        <p:nvSpPr>
          <p:cNvPr id="14" name="TextBox 13"/>
          <p:cNvSpPr txBox="1"/>
          <p:nvPr/>
        </p:nvSpPr>
        <p:spPr>
          <a:xfrm>
            <a:off x="6210300" y="5953125"/>
            <a:ext cx="2524125" cy="400110"/>
          </a:xfrm>
          <a:prstGeom prst="rect">
            <a:avLst/>
          </a:prstGeom>
          <a:noFill/>
        </p:spPr>
        <p:txBody>
          <a:bodyPr wrap="square" rtlCol="0">
            <a:spAutoFit/>
          </a:bodyPr>
          <a:lstStyle/>
          <a:p>
            <a:r>
              <a:rPr lang="en-US" sz="2000" b="1" smtClean="0">
                <a:solidFill>
                  <a:srgbClr val="FFFF00"/>
                </a:solidFill>
              </a:rPr>
              <a:t>Saudia Arabia</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80963" y="214313"/>
            <a:ext cx="8982075" cy="64293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2" cstate="print"/>
          <a:srcRect/>
          <a:stretch>
            <a:fillRect/>
          </a:stretch>
        </p:blipFill>
        <p:spPr bwMode="auto">
          <a:xfrm>
            <a:off x="80963" y="214313"/>
            <a:ext cx="8982075" cy="6429375"/>
          </a:xfrm>
          <a:prstGeom prst="rect">
            <a:avLst/>
          </a:prstGeom>
          <a:noFill/>
          <a:ln w="9525">
            <a:noFill/>
            <a:miter lim="800000"/>
            <a:headEnd/>
            <a:tailEnd/>
          </a:ln>
        </p:spPr>
      </p:pic>
      <p:sp>
        <p:nvSpPr>
          <p:cNvPr id="5" name="Rectangle 4"/>
          <p:cNvSpPr/>
          <p:nvPr/>
        </p:nvSpPr>
        <p:spPr>
          <a:xfrm>
            <a:off x="934278" y="1699591"/>
            <a:ext cx="1610139" cy="1182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935357" y="1056861"/>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446104" y="1176130"/>
            <a:ext cx="1610139" cy="1182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7490792" y="2054087"/>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831575" y="4419600"/>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644349" y="4538870"/>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473813" y="4721087"/>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4204253" y="2922104"/>
            <a:ext cx="1249018" cy="1457739"/>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5582734" y="2599416"/>
            <a:ext cx="1610139" cy="1182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5805774" y="3909532"/>
            <a:ext cx="1610139" cy="1182757"/>
          </a:xfrm>
          <a:prstGeom prst="rect">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p:cNvPicPr>
            <a:picLocks noChangeAspect="1" noChangeArrowheads="1"/>
          </p:cNvPicPr>
          <p:nvPr/>
        </p:nvPicPr>
        <p:blipFill>
          <a:blip r:embed="rId2" cstate="print"/>
          <a:srcRect/>
          <a:stretch>
            <a:fillRect/>
          </a:stretch>
        </p:blipFill>
        <p:spPr bwMode="auto">
          <a:xfrm>
            <a:off x="267736" y="3738770"/>
            <a:ext cx="2989063" cy="2592456"/>
          </a:xfrm>
          <a:prstGeom prst="rect">
            <a:avLst/>
          </a:prstGeom>
          <a:noFill/>
          <a:ln w="9525">
            <a:noFill/>
            <a:miter lim="800000"/>
            <a:headEnd/>
            <a:tailEnd/>
          </a:ln>
        </p:spPr>
      </p:pic>
      <p:pic>
        <p:nvPicPr>
          <p:cNvPr id="4100" name="Picture 4"/>
          <p:cNvPicPr>
            <a:picLocks noChangeAspect="1" noChangeArrowheads="1"/>
          </p:cNvPicPr>
          <p:nvPr/>
        </p:nvPicPr>
        <p:blipFill>
          <a:blip r:embed="rId3" cstate="print"/>
          <a:srcRect/>
          <a:stretch>
            <a:fillRect/>
          </a:stretch>
        </p:blipFill>
        <p:spPr bwMode="auto">
          <a:xfrm>
            <a:off x="5672019" y="3670849"/>
            <a:ext cx="3283140" cy="2720012"/>
          </a:xfrm>
          <a:prstGeom prst="rect">
            <a:avLst/>
          </a:prstGeom>
          <a:noFill/>
          <a:ln w="9525">
            <a:noFill/>
            <a:miter lim="800000"/>
            <a:headEnd/>
            <a:tailEnd/>
          </a:ln>
        </p:spPr>
      </p:pic>
      <p:pic>
        <p:nvPicPr>
          <p:cNvPr id="6146" name="Picture 2"/>
          <p:cNvPicPr>
            <a:picLocks noChangeAspect="1" noChangeArrowheads="1"/>
          </p:cNvPicPr>
          <p:nvPr/>
        </p:nvPicPr>
        <p:blipFill>
          <a:blip r:embed="rId4" cstate="print"/>
          <a:srcRect l="2605" t="3565" r="12224" b="3741"/>
          <a:stretch>
            <a:fillRect/>
          </a:stretch>
        </p:blipFill>
        <p:spPr bwMode="auto">
          <a:xfrm>
            <a:off x="4403034" y="159026"/>
            <a:ext cx="4531382" cy="2216426"/>
          </a:xfrm>
          <a:prstGeom prst="rect">
            <a:avLst/>
          </a:prstGeom>
          <a:noFill/>
          <a:ln w="9525">
            <a:noFill/>
            <a:miter lim="800000"/>
            <a:headEnd/>
            <a:tailEnd/>
          </a:ln>
        </p:spPr>
      </p:pic>
      <p:pic>
        <p:nvPicPr>
          <p:cNvPr id="6147" name="Picture 3"/>
          <p:cNvPicPr>
            <a:picLocks noChangeAspect="1" noChangeArrowheads="1"/>
          </p:cNvPicPr>
          <p:nvPr/>
        </p:nvPicPr>
        <p:blipFill>
          <a:blip r:embed="rId5" cstate="print"/>
          <a:srcRect l="3315" r="1883" b="9193"/>
          <a:stretch>
            <a:fillRect/>
          </a:stretch>
        </p:blipFill>
        <p:spPr bwMode="auto">
          <a:xfrm>
            <a:off x="238539" y="168965"/>
            <a:ext cx="3896139" cy="3389243"/>
          </a:xfrm>
          <a:prstGeom prst="rect">
            <a:avLst/>
          </a:prstGeom>
          <a:noFill/>
          <a:ln w="9525">
            <a:noFill/>
            <a:miter lim="800000"/>
            <a:headEnd/>
            <a:tailEnd/>
          </a:ln>
        </p:spPr>
      </p:pic>
      <p:sp>
        <p:nvSpPr>
          <p:cNvPr id="10" name="TextBox 9"/>
          <p:cNvSpPr txBox="1"/>
          <p:nvPr/>
        </p:nvSpPr>
        <p:spPr>
          <a:xfrm>
            <a:off x="4244007" y="2395332"/>
            <a:ext cx="4989443" cy="1184940"/>
          </a:xfrm>
          <a:prstGeom prst="rect">
            <a:avLst/>
          </a:prstGeom>
          <a:noFill/>
        </p:spPr>
        <p:txBody>
          <a:bodyPr wrap="square" rtlCol="0">
            <a:spAutoFit/>
          </a:bodyPr>
          <a:lstStyle/>
          <a:p>
            <a:r>
              <a:rPr lang="en-US" sz="2000" b="1" u="sng" smtClean="0">
                <a:solidFill>
                  <a:srgbClr val="FFFF00"/>
                </a:solidFill>
              </a:rPr>
              <a:t>Moeraki Boulders – Septarian Nodules</a:t>
            </a:r>
          </a:p>
          <a:p>
            <a:r>
              <a:rPr lang="en-US" sz="1700" b="1" smtClean="0">
                <a:solidFill>
                  <a:srgbClr val="FFFF00"/>
                </a:solidFill>
              </a:rPr>
              <a:t>calcite-cemented marine mudstone, similar compositon to host rock, spherical shape suggests mass diffusion, suspected millions of years to grow</a:t>
            </a:r>
            <a:endParaRPr lang="en-US" sz="1700" b="1">
              <a:solidFill>
                <a:srgbClr val="FFFF00"/>
              </a:solidFill>
            </a:endParaRPr>
          </a:p>
        </p:txBody>
      </p:sp>
      <p:sp>
        <p:nvSpPr>
          <p:cNvPr id="11" name="TextBox 10"/>
          <p:cNvSpPr txBox="1"/>
          <p:nvPr/>
        </p:nvSpPr>
        <p:spPr>
          <a:xfrm>
            <a:off x="1262269" y="6320999"/>
            <a:ext cx="993913" cy="461665"/>
          </a:xfrm>
          <a:prstGeom prst="rect">
            <a:avLst/>
          </a:prstGeom>
          <a:noFill/>
        </p:spPr>
        <p:txBody>
          <a:bodyPr wrap="square" rtlCol="0">
            <a:spAutoFit/>
          </a:bodyPr>
          <a:lstStyle/>
          <a:p>
            <a:r>
              <a:rPr lang="en-US" sz="2400" b="1" smtClean="0">
                <a:solidFill>
                  <a:srgbClr val="FFFF00"/>
                </a:solidFill>
              </a:rPr>
              <a:t>1969</a:t>
            </a:r>
            <a:r>
              <a:rPr lang="en-US" sz="2400" b="1" smtClean="0">
                <a:solidFill>
                  <a:srgbClr val="FFFF00"/>
                </a:solidFill>
                <a:sym typeface="Wingdings" pitchFamily="2" charset="2"/>
              </a:rPr>
              <a:t> </a:t>
            </a:r>
            <a:endParaRPr lang="en-US" sz="2400" b="1">
              <a:solidFill>
                <a:srgbClr val="FFFF00"/>
              </a:solidFill>
            </a:endParaRPr>
          </a:p>
        </p:txBody>
      </p:sp>
      <p:sp>
        <p:nvSpPr>
          <p:cNvPr id="12" name="TextBox 11"/>
          <p:cNvSpPr txBox="1"/>
          <p:nvPr/>
        </p:nvSpPr>
        <p:spPr>
          <a:xfrm>
            <a:off x="6781801" y="6389278"/>
            <a:ext cx="993913" cy="461665"/>
          </a:xfrm>
          <a:prstGeom prst="rect">
            <a:avLst/>
          </a:prstGeom>
          <a:noFill/>
        </p:spPr>
        <p:txBody>
          <a:bodyPr wrap="square" rtlCol="0">
            <a:spAutoFit/>
          </a:bodyPr>
          <a:lstStyle/>
          <a:p>
            <a:pPr algn="r"/>
            <a:r>
              <a:rPr lang="en-US" sz="2400" b="1" smtClean="0">
                <a:solidFill>
                  <a:srgbClr val="FFFF00"/>
                </a:solidFill>
              </a:rPr>
              <a:t>2014</a:t>
            </a:r>
            <a:endParaRPr lang="en-US" sz="2400">
              <a:solidFill>
                <a:srgbClr val="FFFF00"/>
              </a:solidFill>
            </a:endParaRPr>
          </a:p>
        </p:txBody>
      </p:sp>
      <p:pic>
        <p:nvPicPr>
          <p:cNvPr id="6148" name="Picture 4"/>
          <p:cNvPicPr>
            <a:picLocks noChangeAspect="1" noChangeArrowheads="1"/>
          </p:cNvPicPr>
          <p:nvPr/>
        </p:nvPicPr>
        <p:blipFill>
          <a:blip r:embed="rId6" cstate="print"/>
          <a:srcRect l="4736" r="1276"/>
          <a:stretch>
            <a:fillRect/>
          </a:stretch>
        </p:blipFill>
        <p:spPr bwMode="auto">
          <a:xfrm>
            <a:off x="3407909" y="3766324"/>
            <a:ext cx="2098369" cy="28531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099"/>
                                        </p:tgtEl>
                                        <p:attrNameLst>
                                          <p:attrName>style.visibility</p:attrName>
                                        </p:attrNameLst>
                                      </p:cBhvr>
                                      <p:to>
                                        <p:strVal val="visible"/>
                                      </p:to>
                                    </p:set>
                                    <p:anim calcmode="lin" valueType="num">
                                      <p:cBhvr additive="base">
                                        <p:cTn id="13" dur="500" fill="hold"/>
                                        <p:tgtEl>
                                          <p:spTgt spid="4099"/>
                                        </p:tgtEl>
                                        <p:attrNameLst>
                                          <p:attrName>ppt_x</p:attrName>
                                        </p:attrNameLst>
                                      </p:cBhvr>
                                      <p:tavLst>
                                        <p:tav tm="0">
                                          <p:val>
                                            <p:strVal val="#ppt_x"/>
                                          </p:val>
                                        </p:tav>
                                        <p:tav tm="100000">
                                          <p:val>
                                            <p:strVal val="#ppt_x"/>
                                          </p:val>
                                        </p:tav>
                                      </p:tavLst>
                                    </p:anim>
                                    <p:anim calcmode="lin" valueType="num">
                                      <p:cBhvr additive="base">
                                        <p:cTn id="14" dur="500" fill="hold"/>
                                        <p:tgtEl>
                                          <p:spTgt spid="4099"/>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4100"/>
                                        </p:tgtEl>
                                        <p:attrNameLst>
                                          <p:attrName>style.visibility</p:attrName>
                                        </p:attrNameLst>
                                      </p:cBhvr>
                                      <p:to>
                                        <p:strVal val="visible"/>
                                      </p:to>
                                    </p:set>
                                    <p:anim calcmode="lin" valueType="num">
                                      <p:cBhvr additive="base">
                                        <p:cTn id="25" dur="500" fill="hold"/>
                                        <p:tgtEl>
                                          <p:spTgt spid="4100"/>
                                        </p:tgtEl>
                                        <p:attrNameLst>
                                          <p:attrName>ppt_x</p:attrName>
                                        </p:attrNameLst>
                                      </p:cBhvr>
                                      <p:tavLst>
                                        <p:tav tm="0">
                                          <p:val>
                                            <p:strVal val="#ppt_x"/>
                                          </p:val>
                                        </p:tav>
                                        <p:tav tm="100000">
                                          <p:val>
                                            <p:strVal val="#ppt_x"/>
                                          </p:val>
                                        </p:tav>
                                      </p:tavLst>
                                    </p:anim>
                                    <p:anim calcmode="lin" valueType="num">
                                      <p:cBhvr additive="base">
                                        <p:cTn id="26" dur="500" fill="hold"/>
                                        <p:tgtEl>
                                          <p:spTgt spid="410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148"/>
                                        </p:tgtEl>
                                        <p:attrNameLst>
                                          <p:attrName>style.visibility</p:attrName>
                                        </p:attrNameLst>
                                      </p:cBhvr>
                                      <p:to>
                                        <p:strVal val="visible"/>
                                      </p:to>
                                    </p:set>
                                    <p:anim calcmode="lin" valueType="num">
                                      <p:cBhvr additive="base">
                                        <p:cTn id="31" dur="500" fill="hold"/>
                                        <p:tgtEl>
                                          <p:spTgt spid="6148"/>
                                        </p:tgtEl>
                                        <p:attrNameLst>
                                          <p:attrName>ppt_x</p:attrName>
                                        </p:attrNameLst>
                                      </p:cBhvr>
                                      <p:tavLst>
                                        <p:tav tm="0">
                                          <p:val>
                                            <p:strVal val="#ppt_x"/>
                                          </p:val>
                                        </p:tav>
                                        <p:tav tm="100000">
                                          <p:val>
                                            <p:strVal val="#ppt_x"/>
                                          </p:val>
                                        </p:tav>
                                      </p:tavLst>
                                    </p:anim>
                                    <p:anim calcmode="lin" valueType="num">
                                      <p:cBhvr additive="base">
                                        <p:cTn id="32" dur="500" fill="hold"/>
                                        <p:tgtEl>
                                          <p:spTgt spid="614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5"/>
          <p:cNvPicPr>
            <a:picLocks noChangeAspect="1" noChangeArrowheads="1"/>
          </p:cNvPicPr>
          <p:nvPr/>
        </p:nvPicPr>
        <p:blipFill>
          <a:blip r:embed="rId3" cstate="print"/>
          <a:srcRect t="16960" r="30174" b="3785"/>
          <a:stretch>
            <a:fillRect/>
          </a:stretch>
        </p:blipFill>
        <p:spPr bwMode="auto">
          <a:xfrm>
            <a:off x="4867690" y="285750"/>
            <a:ext cx="3819110" cy="5051368"/>
          </a:xfrm>
          <a:prstGeom prst="rect">
            <a:avLst/>
          </a:prstGeom>
          <a:noFill/>
          <a:ln w="9525">
            <a:noFill/>
            <a:miter lim="800000"/>
            <a:headEnd/>
            <a:tailEnd/>
          </a:ln>
        </p:spPr>
      </p:pic>
      <p:pic>
        <p:nvPicPr>
          <p:cNvPr id="7171" name="Picture 3"/>
          <p:cNvPicPr>
            <a:picLocks noChangeAspect="1" noChangeArrowheads="1"/>
          </p:cNvPicPr>
          <p:nvPr/>
        </p:nvPicPr>
        <p:blipFill>
          <a:blip r:embed="rId4" cstate="print"/>
          <a:srcRect/>
          <a:stretch>
            <a:fillRect/>
          </a:stretch>
        </p:blipFill>
        <p:spPr bwMode="auto">
          <a:xfrm>
            <a:off x="228601" y="638175"/>
            <a:ext cx="4171950" cy="3115378"/>
          </a:xfrm>
          <a:prstGeom prst="rect">
            <a:avLst/>
          </a:prstGeom>
          <a:noFill/>
          <a:ln w="9525">
            <a:noFill/>
            <a:miter lim="800000"/>
            <a:headEnd/>
            <a:tailEnd/>
          </a:ln>
        </p:spPr>
      </p:pic>
      <p:sp>
        <p:nvSpPr>
          <p:cNvPr id="7" name="TextBox 6"/>
          <p:cNvSpPr txBox="1"/>
          <p:nvPr/>
        </p:nvSpPr>
        <p:spPr>
          <a:xfrm>
            <a:off x="800100" y="3771900"/>
            <a:ext cx="3219450" cy="369332"/>
          </a:xfrm>
          <a:prstGeom prst="rect">
            <a:avLst/>
          </a:prstGeom>
          <a:noFill/>
        </p:spPr>
        <p:txBody>
          <a:bodyPr wrap="square" rtlCol="0">
            <a:spAutoFit/>
          </a:bodyPr>
          <a:lstStyle/>
          <a:p>
            <a:r>
              <a:rPr lang="en-US" smtClean="0"/>
              <a:t>1955                                     1988</a:t>
            </a:r>
            <a:endParaRPr lang="en-US"/>
          </a:p>
        </p:txBody>
      </p:sp>
      <p:pic>
        <p:nvPicPr>
          <p:cNvPr id="7172" name="Picture 4"/>
          <p:cNvPicPr>
            <a:picLocks noChangeAspect="1" noChangeArrowheads="1"/>
          </p:cNvPicPr>
          <p:nvPr/>
        </p:nvPicPr>
        <p:blipFill>
          <a:blip r:embed="rId5" cstate="print"/>
          <a:srcRect/>
          <a:stretch>
            <a:fillRect/>
          </a:stretch>
        </p:blipFill>
        <p:spPr bwMode="auto">
          <a:xfrm>
            <a:off x="704850" y="4216288"/>
            <a:ext cx="3000375" cy="2474928"/>
          </a:xfrm>
          <a:prstGeom prst="rect">
            <a:avLst/>
          </a:prstGeom>
          <a:noFill/>
          <a:ln w="19050">
            <a:solidFill>
              <a:srgbClr val="FFFF00"/>
            </a:solidFill>
            <a:miter lim="800000"/>
            <a:headEnd/>
            <a:tailEnd/>
          </a:ln>
        </p:spPr>
      </p:pic>
      <p:sp>
        <p:nvSpPr>
          <p:cNvPr id="10" name="TextBox 9"/>
          <p:cNvSpPr txBox="1"/>
          <p:nvPr/>
        </p:nvSpPr>
        <p:spPr>
          <a:xfrm>
            <a:off x="266700" y="133350"/>
            <a:ext cx="1838325" cy="461665"/>
          </a:xfrm>
          <a:prstGeom prst="rect">
            <a:avLst/>
          </a:prstGeom>
          <a:noFill/>
        </p:spPr>
        <p:txBody>
          <a:bodyPr wrap="square" rtlCol="0">
            <a:spAutoFit/>
          </a:bodyPr>
          <a:lstStyle/>
          <a:p>
            <a:r>
              <a:rPr lang="en-US" sz="2400" b="1" smtClean="0">
                <a:solidFill>
                  <a:srgbClr val="FFFF00"/>
                </a:solidFill>
              </a:rPr>
              <a:t>May 3, 2003</a:t>
            </a:r>
            <a:endParaRPr lang="en-US" sz="2400" b="1">
              <a:solidFill>
                <a:srgbClr val="FFFF00"/>
              </a:solidFill>
            </a:endParaRPr>
          </a:p>
        </p:txBody>
      </p:sp>
      <p:sp>
        <p:nvSpPr>
          <p:cNvPr id="11" name="TextBox 10"/>
          <p:cNvSpPr txBox="1"/>
          <p:nvPr/>
        </p:nvSpPr>
        <p:spPr>
          <a:xfrm>
            <a:off x="1962150" y="114300"/>
            <a:ext cx="2743199" cy="461665"/>
          </a:xfrm>
          <a:prstGeom prst="rect">
            <a:avLst/>
          </a:prstGeom>
          <a:noFill/>
        </p:spPr>
        <p:txBody>
          <a:bodyPr wrap="square" rtlCol="0">
            <a:spAutoFit/>
          </a:bodyPr>
          <a:lstStyle/>
          <a:p>
            <a:r>
              <a:rPr lang="en-US" sz="2400" b="1" smtClean="0">
                <a:solidFill>
                  <a:srgbClr val="FFFF00"/>
                </a:solidFill>
              </a:rPr>
              <a:t>in New Hampshire</a:t>
            </a:r>
            <a:endParaRPr lang="en-US" sz="2400" b="1">
              <a:solidFill>
                <a:srgbClr val="FFFF00"/>
              </a:solidFill>
            </a:endParaRPr>
          </a:p>
        </p:txBody>
      </p:sp>
      <p:sp>
        <p:nvSpPr>
          <p:cNvPr id="12" name="TextBox 11"/>
          <p:cNvSpPr txBox="1"/>
          <p:nvPr/>
        </p:nvSpPr>
        <p:spPr>
          <a:xfrm>
            <a:off x="4838700" y="5553075"/>
            <a:ext cx="3819525" cy="1015663"/>
          </a:xfrm>
          <a:prstGeom prst="rect">
            <a:avLst/>
          </a:prstGeom>
          <a:noFill/>
        </p:spPr>
        <p:txBody>
          <a:bodyPr wrap="square" rtlCol="0">
            <a:spAutoFit/>
          </a:bodyPr>
          <a:lstStyle/>
          <a:p>
            <a:r>
              <a:rPr lang="en-US" sz="2000" b="1" smtClean="0">
                <a:solidFill>
                  <a:srgbClr val="FFFF00"/>
                </a:solidFill>
              </a:rPr>
              <a:t>Chatsky Head on the Teterev River near Zhytomyr, Ukraine</a:t>
            </a:r>
          </a:p>
          <a:p>
            <a:r>
              <a:rPr lang="en-US" sz="2000" b="1" smtClean="0">
                <a:solidFill>
                  <a:srgbClr val="FFFF00"/>
                </a:solidFill>
              </a:rPr>
              <a:t>(Precambrian granite)</a:t>
            </a:r>
            <a:endParaRPr lang="en-US" sz="20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171"/>
                                        </p:tgtEl>
                                        <p:attrNameLst>
                                          <p:attrName>style.visibility</p:attrName>
                                        </p:attrNameLst>
                                      </p:cBhvr>
                                      <p:to>
                                        <p:strVal val="visible"/>
                                      </p:to>
                                    </p:set>
                                    <p:anim calcmode="lin" valueType="num">
                                      <p:cBhvr additive="base">
                                        <p:cTn id="13" dur="500" fill="hold"/>
                                        <p:tgtEl>
                                          <p:spTgt spid="7171"/>
                                        </p:tgtEl>
                                        <p:attrNameLst>
                                          <p:attrName>ppt_x</p:attrName>
                                        </p:attrNameLst>
                                      </p:cBhvr>
                                      <p:tavLst>
                                        <p:tav tm="0">
                                          <p:val>
                                            <p:strVal val="#ppt_x"/>
                                          </p:val>
                                        </p:tav>
                                        <p:tav tm="100000">
                                          <p:val>
                                            <p:strVal val="#ppt_x"/>
                                          </p:val>
                                        </p:tav>
                                      </p:tavLst>
                                    </p:anim>
                                    <p:anim calcmode="lin" valueType="num">
                                      <p:cBhvr additive="base">
                                        <p:cTn id="14" dur="500" fill="hold"/>
                                        <p:tgtEl>
                                          <p:spTgt spid="7171"/>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172"/>
                                        </p:tgtEl>
                                        <p:attrNameLst>
                                          <p:attrName>style.visibility</p:attrName>
                                        </p:attrNameLst>
                                      </p:cBhvr>
                                      <p:to>
                                        <p:strVal val="visible"/>
                                      </p:to>
                                    </p:set>
                                    <p:anim calcmode="lin" valueType="num">
                                      <p:cBhvr additive="base">
                                        <p:cTn id="23" dur="500" fill="hold"/>
                                        <p:tgtEl>
                                          <p:spTgt spid="7172"/>
                                        </p:tgtEl>
                                        <p:attrNameLst>
                                          <p:attrName>ppt_x</p:attrName>
                                        </p:attrNameLst>
                                      </p:cBhvr>
                                      <p:tavLst>
                                        <p:tav tm="0">
                                          <p:val>
                                            <p:strVal val="#ppt_x"/>
                                          </p:val>
                                        </p:tav>
                                        <p:tav tm="100000">
                                          <p:val>
                                            <p:strVal val="#ppt_x"/>
                                          </p:val>
                                        </p:tav>
                                      </p:tavLst>
                                    </p:anim>
                                    <p:anim calcmode="lin" valueType="num">
                                      <p:cBhvr additive="base">
                                        <p:cTn id="24" dur="500" fill="hold"/>
                                        <p:tgtEl>
                                          <p:spTgt spid="7172"/>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4101"/>
                                        </p:tgtEl>
                                        <p:attrNameLst>
                                          <p:attrName>style.visibility</p:attrName>
                                        </p:attrNameLst>
                                      </p:cBhvr>
                                      <p:to>
                                        <p:strVal val="visible"/>
                                      </p:to>
                                    </p:set>
                                    <p:anim calcmode="lin" valueType="num">
                                      <p:cBhvr additive="base">
                                        <p:cTn id="33" dur="500" fill="hold"/>
                                        <p:tgtEl>
                                          <p:spTgt spid="4101"/>
                                        </p:tgtEl>
                                        <p:attrNameLst>
                                          <p:attrName>ppt_x</p:attrName>
                                        </p:attrNameLst>
                                      </p:cBhvr>
                                      <p:tavLst>
                                        <p:tav tm="0">
                                          <p:val>
                                            <p:strVal val="#ppt_x"/>
                                          </p:val>
                                        </p:tav>
                                        <p:tav tm="100000">
                                          <p:val>
                                            <p:strVal val="#ppt_x"/>
                                          </p:val>
                                        </p:tav>
                                      </p:tavLst>
                                    </p:anim>
                                    <p:anim calcmode="lin" valueType="num">
                                      <p:cBhvr additive="base">
                                        <p:cTn id="34"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p:cNvPicPr>
            <a:picLocks noChangeAspect="1" noChangeArrowheads="1"/>
          </p:cNvPicPr>
          <p:nvPr/>
        </p:nvPicPr>
        <p:blipFill>
          <a:blip r:embed="rId2" cstate="print"/>
          <a:srcRect/>
          <a:stretch>
            <a:fillRect/>
          </a:stretch>
        </p:blipFill>
        <p:spPr bwMode="auto">
          <a:xfrm>
            <a:off x="400050" y="1752600"/>
            <a:ext cx="8435736" cy="3657600"/>
          </a:xfrm>
          <a:prstGeom prst="rect">
            <a:avLst/>
          </a:prstGeom>
          <a:noFill/>
          <a:ln w="9525">
            <a:noFill/>
            <a:miter lim="800000"/>
            <a:headEnd/>
            <a:tailEnd/>
          </a:ln>
        </p:spPr>
      </p:pic>
      <p:sp>
        <p:nvSpPr>
          <p:cNvPr id="5" name="TextBox 4"/>
          <p:cNvSpPr txBox="1"/>
          <p:nvPr/>
        </p:nvSpPr>
        <p:spPr>
          <a:xfrm>
            <a:off x="1914524" y="133350"/>
            <a:ext cx="6810375" cy="1477328"/>
          </a:xfrm>
          <a:prstGeom prst="rect">
            <a:avLst/>
          </a:prstGeom>
          <a:noFill/>
        </p:spPr>
        <p:txBody>
          <a:bodyPr wrap="square" rtlCol="0">
            <a:spAutoFit/>
          </a:bodyPr>
          <a:lstStyle/>
          <a:p>
            <a:r>
              <a:rPr lang="en-US" b="1">
                <a:solidFill>
                  <a:srgbClr val="FFFF00"/>
                </a:solidFill>
              </a:rPr>
              <a:t>A makhtesh is formed through a sequence of geological events, starting with tectonic uplift, which pushes layers of rock </a:t>
            </a:r>
            <a:r>
              <a:rPr lang="en-US" b="1" smtClean="0">
                <a:solidFill>
                  <a:srgbClr val="FFFF00"/>
                </a:solidFill>
              </a:rPr>
              <a:t>upward.  Millions </a:t>
            </a:r>
            <a:r>
              <a:rPr lang="en-US" b="1">
                <a:solidFill>
                  <a:srgbClr val="FFFF00"/>
                </a:solidFill>
              </a:rPr>
              <a:t>of years of erosion, driven by wind and water, strip away the softer sedimentary rock, exposing older, more resilient formations. The result is a steep-walled, bowl-shaped valley open at one </a:t>
            </a:r>
            <a:r>
              <a:rPr lang="en-US" b="1" smtClean="0">
                <a:solidFill>
                  <a:srgbClr val="FFFF00"/>
                </a:solidFill>
              </a:rPr>
              <a:t>end. </a:t>
            </a:r>
            <a:endParaRPr lang="en-US" b="1">
              <a:solidFill>
                <a:srgbClr val="FFFF00"/>
              </a:solidFill>
            </a:endParaRPr>
          </a:p>
        </p:txBody>
      </p:sp>
      <p:sp>
        <p:nvSpPr>
          <p:cNvPr id="6" name="TextBox 5"/>
          <p:cNvSpPr txBox="1"/>
          <p:nvPr/>
        </p:nvSpPr>
        <p:spPr>
          <a:xfrm>
            <a:off x="266701" y="5476875"/>
            <a:ext cx="8572500" cy="1015663"/>
          </a:xfrm>
          <a:prstGeom prst="rect">
            <a:avLst/>
          </a:prstGeom>
          <a:noFill/>
        </p:spPr>
        <p:txBody>
          <a:bodyPr wrap="square" rtlCol="0">
            <a:spAutoFit/>
          </a:bodyPr>
          <a:lstStyle/>
          <a:p>
            <a:r>
              <a:rPr lang="en-US" sz="2000" b="1" smtClean="0">
                <a:solidFill>
                  <a:srgbClr val="FFFF00"/>
                </a:solidFill>
              </a:rPr>
              <a:t>Makhtesh Ramon, located in Israel’s Negev Desert is the largest erosion crater or “makhtesh in the world.  The rocks exposed at Makhtesh Ramon are Triassic,  ~200 million years old.  Israel featured three makhteshs on stamps in 2014.</a:t>
            </a:r>
            <a:endParaRPr lang="en-US" sz="2000" b="1">
              <a:solidFill>
                <a:srgbClr val="FFFF00"/>
              </a:solidFill>
            </a:endParaRPr>
          </a:p>
        </p:txBody>
      </p:sp>
      <p:sp>
        <p:nvSpPr>
          <p:cNvPr id="7" name="TextBox 6"/>
          <p:cNvSpPr txBox="1"/>
          <p:nvPr/>
        </p:nvSpPr>
        <p:spPr>
          <a:xfrm>
            <a:off x="304800" y="304800"/>
            <a:ext cx="1600200" cy="461665"/>
          </a:xfrm>
          <a:prstGeom prst="rect">
            <a:avLst/>
          </a:prstGeom>
          <a:noFill/>
        </p:spPr>
        <p:txBody>
          <a:bodyPr wrap="square" rtlCol="0">
            <a:spAutoFit/>
          </a:bodyPr>
          <a:lstStyle/>
          <a:p>
            <a:r>
              <a:rPr lang="en-US" sz="2400" b="1" smtClean="0">
                <a:solidFill>
                  <a:srgbClr val="FFFF00"/>
                </a:solidFill>
              </a:rPr>
              <a:t>Makhtesh</a:t>
            </a:r>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1" name="Picture 3"/>
          <p:cNvPicPr>
            <a:picLocks noChangeAspect="1" noChangeArrowheads="1"/>
          </p:cNvPicPr>
          <p:nvPr/>
        </p:nvPicPr>
        <p:blipFill>
          <a:blip r:embed="rId2" cstate="print"/>
          <a:srcRect/>
          <a:stretch>
            <a:fillRect/>
          </a:stretch>
        </p:blipFill>
        <p:spPr bwMode="auto">
          <a:xfrm>
            <a:off x="228600" y="228600"/>
            <a:ext cx="8686800" cy="633018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1905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178904" y="139148"/>
            <a:ext cx="6589643" cy="2523768"/>
          </a:xfrm>
          <a:prstGeom prst="rect">
            <a:avLst/>
          </a:prstGeom>
          <a:noFill/>
        </p:spPr>
        <p:txBody>
          <a:bodyPr wrap="square" rtlCol="0">
            <a:spAutoFit/>
          </a:bodyPr>
          <a:lstStyle/>
          <a:p>
            <a:r>
              <a:rPr lang="en-US" sz="2000" b="1" smtClean="0">
                <a:solidFill>
                  <a:srgbClr val="FFFF00"/>
                </a:solidFill>
              </a:rPr>
              <a:t>There are approximately 1350 potentially active volcanoes, about 500 have erupted in recorded history (last ~5000 years).   About 50 erupt every year.</a:t>
            </a:r>
          </a:p>
          <a:p>
            <a:endParaRPr lang="en-US" sz="2000" b="1" smtClean="0">
              <a:solidFill>
                <a:srgbClr val="FFFF00"/>
              </a:solidFill>
            </a:endParaRPr>
          </a:p>
          <a:p>
            <a:r>
              <a:rPr lang="en-US" sz="2000" b="1" smtClean="0">
                <a:solidFill>
                  <a:srgbClr val="FFFF00"/>
                </a:solidFill>
              </a:rPr>
              <a:t>In the US there are 170 potentially active volcanoes, 130 of them are in Alaska, 54 of which have erupted in recorded history.  Don’t worry, there are none in New York. </a:t>
            </a:r>
          </a:p>
          <a:p>
            <a:endParaRPr lang="en-US" smtClean="0"/>
          </a:p>
        </p:txBody>
      </p:sp>
      <p:pic>
        <p:nvPicPr>
          <p:cNvPr id="4098" name="Picture 2"/>
          <p:cNvPicPr>
            <a:picLocks noChangeAspect="1" noChangeArrowheads="1"/>
          </p:cNvPicPr>
          <p:nvPr/>
        </p:nvPicPr>
        <p:blipFill>
          <a:blip r:embed="rId3" cstate="print"/>
          <a:srcRect/>
          <a:stretch>
            <a:fillRect/>
          </a:stretch>
        </p:blipFill>
        <p:spPr bwMode="auto">
          <a:xfrm>
            <a:off x="286579" y="2825614"/>
            <a:ext cx="3743174" cy="3108462"/>
          </a:xfrm>
          <a:prstGeom prst="rect">
            <a:avLst/>
          </a:prstGeom>
          <a:noFill/>
          <a:ln w="9525">
            <a:noFill/>
            <a:miter lim="800000"/>
            <a:headEnd/>
            <a:tailEnd/>
          </a:ln>
        </p:spPr>
      </p:pic>
      <p:sp>
        <p:nvSpPr>
          <p:cNvPr id="7" name="TextBox 6"/>
          <p:cNvSpPr txBox="1"/>
          <p:nvPr/>
        </p:nvSpPr>
        <p:spPr>
          <a:xfrm>
            <a:off x="4238625" y="2519155"/>
            <a:ext cx="4667249" cy="1261884"/>
          </a:xfrm>
          <a:prstGeom prst="rect">
            <a:avLst/>
          </a:prstGeom>
          <a:noFill/>
        </p:spPr>
        <p:txBody>
          <a:bodyPr wrap="square" rtlCol="0">
            <a:spAutoFit/>
          </a:bodyPr>
          <a:lstStyle/>
          <a:p>
            <a:pPr marL="168275" indent="-168275">
              <a:buFont typeface="Arial" pitchFamily="34" charset="0"/>
              <a:buChar char="•"/>
            </a:pPr>
            <a:r>
              <a:rPr lang="en-US" sz="1900" b="1" smtClean="0">
                <a:solidFill>
                  <a:srgbClr val="FFFF00"/>
                </a:solidFill>
              </a:rPr>
              <a:t>In the fall of 1902 American politicians were actively debating whether to support a canal bridging the Atlantic and Pacific Oceans through Panama or Nicaragua.  .</a:t>
            </a:r>
            <a:endParaRPr lang="en-US" sz="1900" b="1">
              <a:solidFill>
                <a:srgbClr val="FFFF00"/>
              </a:solidFill>
            </a:endParaRPr>
          </a:p>
        </p:txBody>
      </p:sp>
      <p:pic>
        <p:nvPicPr>
          <p:cNvPr id="4099" name="Picture 3"/>
          <p:cNvPicPr>
            <a:picLocks noChangeAspect="1" noChangeArrowheads="1"/>
          </p:cNvPicPr>
          <p:nvPr/>
        </p:nvPicPr>
        <p:blipFill>
          <a:blip r:embed="rId4" cstate="print"/>
          <a:srcRect/>
          <a:stretch>
            <a:fillRect/>
          </a:stretch>
        </p:blipFill>
        <p:spPr bwMode="auto">
          <a:xfrm>
            <a:off x="6803133" y="178905"/>
            <a:ext cx="2102328" cy="1786766"/>
          </a:xfrm>
          <a:prstGeom prst="rect">
            <a:avLst/>
          </a:prstGeom>
          <a:noFill/>
          <a:ln w="9525">
            <a:noFill/>
            <a:miter lim="800000"/>
            <a:headEnd/>
            <a:tailEnd/>
          </a:ln>
        </p:spPr>
      </p:pic>
      <p:sp>
        <p:nvSpPr>
          <p:cNvPr id="9" name="TextBox 8"/>
          <p:cNvSpPr txBox="1"/>
          <p:nvPr/>
        </p:nvSpPr>
        <p:spPr>
          <a:xfrm>
            <a:off x="6768548" y="1997765"/>
            <a:ext cx="2216426" cy="338554"/>
          </a:xfrm>
          <a:prstGeom prst="rect">
            <a:avLst/>
          </a:prstGeom>
          <a:noFill/>
        </p:spPr>
        <p:txBody>
          <a:bodyPr wrap="square" rtlCol="0">
            <a:spAutoFit/>
          </a:bodyPr>
          <a:lstStyle/>
          <a:p>
            <a:r>
              <a:rPr lang="en-US" sz="1600" i="1" smtClean="0">
                <a:solidFill>
                  <a:srgbClr val="FFFF00"/>
                </a:solidFill>
              </a:rPr>
              <a:t>1862 first volcano stamp </a:t>
            </a:r>
            <a:endParaRPr lang="en-US" sz="1600" i="1">
              <a:solidFill>
                <a:srgbClr val="FFFF00"/>
              </a:solidFill>
            </a:endParaRPr>
          </a:p>
        </p:txBody>
      </p:sp>
      <p:sp>
        <p:nvSpPr>
          <p:cNvPr id="10" name="TextBox 9"/>
          <p:cNvSpPr txBox="1"/>
          <p:nvPr/>
        </p:nvSpPr>
        <p:spPr>
          <a:xfrm>
            <a:off x="4229100" y="5033755"/>
            <a:ext cx="4667249" cy="1554272"/>
          </a:xfrm>
          <a:prstGeom prst="rect">
            <a:avLst/>
          </a:prstGeom>
          <a:noFill/>
        </p:spPr>
        <p:txBody>
          <a:bodyPr wrap="square" rtlCol="0">
            <a:spAutoFit/>
          </a:bodyPr>
          <a:lstStyle/>
          <a:p>
            <a:pPr marL="168275" indent="-168275">
              <a:buFont typeface="Arial" pitchFamily="34" charset="0"/>
              <a:buChar char="•"/>
            </a:pPr>
            <a:r>
              <a:rPr lang="en-US" sz="1900" b="1" smtClean="0">
                <a:solidFill>
                  <a:srgbClr val="FFFF00"/>
                </a:solidFill>
              </a:rPr>
              <a:t>The leaders of Panama sent copies of this stamp to all US senators and also reminded them of the May 8, 1902 eruption of Mt. Pelee on the Caribbean island of Martinique that killed 30,000.</a:t>
            </a:r>
            <a:endParaRPr lang="en-US" sz="1900" b="1">
              <a:solidFill>
                <a:srgbClr val="FFFF00"/>
              </a:solidFill>
            </a:endParaRPr>
          </a:p>
        </p:txBody>
      </p:sp>
      <p:sp>
        <p:nvSpPr>
          <p:cNvPr id="11" name="TextBox 10"/>
          <p:cNvSpPr txBox="1"/>
          <p:nvPr/>
        </p:nvSpPr>
        <p:spPr>
          <a:xfrm>
            <a:off x="4229101" y="3747880"/>
            <a:ext cx="4667249" cy="1261884"/>
          </a:xfrm>
          <a:prstGeom prst="rect">
            <a:avLst/>
          </a:prstGeom>
          <a:noFill/>
        </p:spPr>
        <p:txBody>
          <a:bodyPr wrap="square" rtlCol="0">
            <a:spAutoFit/>
          </a:bodyPr>
          <a:lstStyle/>
          <a:p>
            <a:pPr marL="168275" indent="-168275">
              <a:buFont typeface="Arial" pitchFamily="34" charset="0"/>
              <a:buChar char="•"/>
            </a:pPr>
            <a:r>
              <a:rPr lang="en-US" sz="1900" b="1" smtClean="0">
                <a:solidFill>
                  <a:srgbClr val="FFFF00"/>
                </a:solidFill>
              </a:rPr>
              <a:t>Two years earlier, Nicaragua had issued this stamp depicting Mt. Momotombo, a stratovolcano in Nicaragua, and added smoke coming from its top. </a:t>
            </a:r>
          </a:p>
        </p:txBody>
      </p:sp>
      <p:sp>
        <p:nvSpPr>
          <p:cNvPr id="12" name="TextBox 11"/>
          <p:cNvSpPr txBox="1"/>
          <p:nvPr/>
        </p:nvSpPr>
        <p:spPr>
          <a:xfrm>
            <a:off x="390525" y="5991225"/>
            <a:ext cx="3267075" cy="461665"/>
          </a:xfrm>
          <a:prstGeom prst="rect">
            <a:avLst/>
          </a:prstGeom>
          <a:noFill/>
        </p:spPr>
        <p:txBody>
          <a:bodyPr wrap="square" rtlCol="0">
            <a:spAutoFit/>
          </a:bodyPr>
          <a:lstStyle/>
          <a:p>
            <a:r>
              <a:rPr lang="en-US" sz="2400" b="1" smtClean="0">
                <a:solidFill>
                  <a:srgbClr val="FFFF00"/>
                </a:solidFill>
              </a:rPr>
              <a:t>Mt. Momotombo (1900)</a:t>
            </a:r>
            <a:endParaRPr lang="en-US" sz="2400"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ppt_x"/>
                                          </p:val>
                                        </p:tav>
                                        <p:tav tm="100000">
                                          <p:val>
                                            <p:strVal val="#ppt_x"/>
                                          </p:val>
                                        </p:tav>
                                      </p:tavLst>
                                    </p:anim>
                                    <p:anim calcmode="lin" valueType="num">
                                      <p:cBhvr additive="base">
                                        <p:cTn id="3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P spid="1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p:cNvPicPr>
            <a:picLocks noChangeAspect="1" noChangeArrowheads="1"/>
          </p:cNvPicPr>
          <p:nvPr/>
        </p:nvPicPr>
        <p:blipFill>
          <a:blip r:embed="rId2" cstate="print"/>
          <a:srcRect/>
          <a:stretch>
            <a:fillRect/>
          </a:stretch>
        </p:blipFill>
        <p:spPr bwMode="auto">
          <a:xfrm>
            <a:off x="128589" y="161925"/>
            <a:ext cx="4310061" cy="1956250"/>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138114" y="2298805"/>
            <a:ext cx="3605212" cy="2239858"/>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852863" y="2314902"/>
            <a:ext cx="2989394" cy="2161848"/>
          </a:xfrm>
          <a:prstGeom prst="rect">
            <a:avLst/>
          </a:prstGeom>
          <a:noFill/>
          <a:ln w="9525">
            <a:noFill/>
            <a:miter lim="800000"/>
            <a:headEnd/>
            <a:tailEnd/>
          </a:ln>
        </p:spPr>
      </p:pic>
      <p:pic>
        <p:nvPicPr>
          <p:cNvPr id="2053" name="Picture 5"/>
          <p:cNvPicPr>
            <a:picLocks noChangeAspect="1" noChangeArrowheads="1"/>
          </p:cNvPicPr>
          <p:nvPr/>
        </p:nvPicPr>
        <p:blipFill>
          <a:blip r:embed="rId5" cstate="print"/>
          <a:srcRect/>
          <a:stretch>
            <a:fillRect/>
          </a:stretch>
        </p:blipFill>
        <p:spPr bwMode="auto">
          <a:xfrm>
            <a:off x="5981700" y="114300"/>
            <a:ext cx="3032719" cy="2025423"/>
          </a:xfrm>
          <a:prstGeom prst="rect">
            <a:avLst/>
          </a:prstGeom>
          <a:noFill/>
          <a:ln w="9525">
            <a:noFill/>
            <a:miter lim="800000"/>
            <a:headEnd/>
            <a:tailEnd/>
          </a:ln>
        </p:spPr>
      </p:pic>
      <p:pic>
        <p:nvPicPr>
          <p:cNvPr id="6145" name="Picture 1"/>
          <p:cNvPicPr>
            <a:picLocks noChangeAspect="1" noChangeArrowheads="1"/>
          </p:cNvPicPr>
          <p:nvPr/>
        </p:nvPicPr>
        <p:blipFill>
          <a:blip r:embed="rId6" cstate="print"/>
          <a:srcRect/>
          <a:stretch>
            <a:fillRect/>
          </a:stretch>
        </p:blipFill>
        <p:spPr bwMode="auto">
          <a:xfrm>
            <a:off x="171450" y="4624387"/>
            <a:ext cx="2830474" cy="2233613"/>
          </a:xfrm>
          <a:prstGeom prst="rect">
            <a:avLst/>
          </a:prstGeom>
          <a:noFill/>
          <a:ln w="9525">
            <a:noFill/>
            <a:miter lim="800000"/>
            <a:headEnd/>
            <a:tailEnd/>
          </a:ln>
        </p:spPr>
      </p:pic>
      <p:pic>
        <p:nvPicPr>
          <p:cNvPr id="6146" name="Picture 2"/>
          <p:cNvPicPr>
            <a:picLocks noChangeAspect="1" noChangeArrowheads="1"/>
          </p:cNvPicPr>
          <p:nvPr/>
        </p:nvPicPr>
        <p:blipFill>
          <a:blip r:embed="rId7" cstate="print"/>
          <a:srcRect/>
          <a:stretch>
            <a:fillRect/>
          </a:stretch>
        </p:blipFill>
        <p:spPr bwMode="auto">
          <a:xfrm>
            <a:off x="4576763" y="180975"/>
            <a:ext cx="1310567" cy="1947863"/>
          </a:xfrm>
          <a:prstGeom prst="rect">
            <a:avLst/>
          </a:prstGeom>
          <a:noFill/>
          <a:ln w="9525">
            <a:noFill/>
            <a:miter lim="800000"/>
            <a:headEnd/>
            <a:tailEnd/>
          </a:ln>
        </p:spPr>
      </p:pic>
      <p:pic>
        <p:nvPicPr>
          <p:cNvPr id="6147" name="Picture 3"/>
          <p:cNvPicPr>
            <a:picLocks noChangeAspect="1" noChangeArrowheads="1"/>
          </p:cNvPicPr>
          <p:nvPr/>
        </p:nvPicPr>
        <p:blipFill>
          <a:blip r:embed="rId8" cstate="print"/>
          <a:srcRect/>
          <a:stretch>
            <a:fillRect/>
          </a:stretch>
        </p:blipFill>
        <p:spPr bwMode="auto">
          <a:xfrm>
            <a:off x="3024188" y="4637503"/>
            <a:ext cx="2433637" cy="2096672"/>
          </a:xfrm>
          <a:prstGeom prst="rect">
            <a:avLst/>
          </a:prstGeom>
          <a:noFill/>
          <a:ln w="9525">
            <a:noFill/>
            <a:miter lim="800000"/>
            <a:headEnd/>
            <a:tailEnd/>
          </a:ln>
        </p:spPr>
      </p:pic>
      <p:pic>
        <p:nvPicPr>
          <p:cNvPr id="6148" name="Picture 4"/>
          <p:cNvPicPr>
            <a:picLocks noChangeAspect="1" noChangeArrowheads="1"/>
          </p:cNvPicPr>
          <p:nvPr/>
        </p:nvPicPr>
        <p:blipFill>
          <a:blip r:embed="rId9" cstate="print"/>
          <a:srcRect/>
          <a:stretch>
            <a:fillRect/>
          </a:stretch>
        </p:blipFill>
        <p:spPr bwMode="auto">
          <a:xfrm>
            <a:off x="5572125" y="4671230"/>
            <a:ext cx="3248025" cy="2021841"/>
          </a:xfrm>
          <a:prstGeom prst="rect">
            <a:avLst/>
          </a:prstGeom>
          <a:noFill/>
          <a:ln w="9525">
            <a:noFill/>
            <a:miter lim="800000"/>
            <a:headEnd/>
            <a:tailEnd/>
          </a:ln>
        </p:spPr>
      </p:pic>
      <p:pic>
        <p:nvPicPr>
          <p:cNvPr id="6149" name="Picture 5"/>
          <p:cNvPicPr>
            <a:picLocks noChangeAspect="1" noChangeArrowheads="1"/>
          </p:cNvPicPr>
          <p:nvPr/>
        </p:nvPicPr>
        <p:blipFill>
          <a:blip r:embed="rId10" cstate="print"/>
          <a:srcRect/>
          <a:stretch>
            <a:fillRect/>
          </a:stretch>
        </p:blipFill>
        <p:spPr bwMode="auto">
          <a:xfrm>
            <a:off x="6948488" y="2371724"/>
            <a:ext cx="2049145" cy="2066925"/>
          </a:xfrm>
          <a:prstGeom prst="rect">
            <a:avLst/>
          </a:prstGeom>
          <a:noFill/>
          <a:ln w="9525">
            <a:noFill/>
            <a:miter lim="800000"/>
            <a:headEnd/>
            <a:tailEnd/>
          </a:ln>
        </p:spPr>
      </p:pic>
      <p:sp>
        <p:nvSpPr>
          <p:cNvPr id="14" name="TextBox 13"/>
          <p:cNvSpPr txBox="1"/>
          <p:nvPr/>
        </p:nvSpPr>
        <p:spPr>
          <a:xfrm rot="21000000">
            <a:off x="2381250" y="2314575"/>
            <a:ext cx="4191000" cy="2308324"/>
          </a:xfrm>
          <a:prstGeom prst="rect">
            <a:avLst/>
          </a:prstGeom>
          <a:solidFill>
            <a:schemeClr val="accent1"/>
          </a:solidFill>
        </p:spPr>
        <p:txBody>
          <a:bodyPr wrap="square" rtlCol="0">
            <a:spAutoFit/>
          </a:bodyPr>
          <a:lstStyle/>
          <a:p>
            <a:pPr algn="ctr"/>
            <a:r>
              <a:rPr lang="en-US" sz="7200" smtClean="0">
                <a:solidFill>
                  <a:srgbClr val="FFFF00"/>
                </a:solidFill>
              </a:rPr>
              <a:t>The end </a:t>
            </a:r>
          </a:p>
          <a:p>
            <a:pPr algn="ctr"/>
            <a:r>
              <a:rPr lang="en-US" sz="7200" smtClean="0">
                <a:solidFill>
                  <a:srgbClr val="FFFF00"/>
                </a:solidFill>
              </a:rPr>
              <a:t>Thank you</a:t>
            </a:r>
            <a:endParaRPr lang="en-US" sz="720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5" name="Picture 3"/>
          <p:cNvPicPr>
            <a:picLocks noChangeAspect="1" noChangeArrowheads="1"/>
          </p:cNvPicPr>
          <p:nvPr/>
        </p:nvPicPr>
        <p:blipFill>
          <a:blip r:embed="rId2" cstate="print"/>
          <a:srcRect/>
          <a:stretch>
            <a:fillRect/>
          </a:stretch>
        </p:blipFill>
        <p:spPr bwMode="auto">
          <a:xfrm>
            <a:off x="275812" y="309768"/>
            <a:ext cx="2912874" cy="4502427"/>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a:stretch>
            <a:fillRect/>
          </a:stretch>
        </p:blipFill>
        <p:spPr bwMode="auto">
          <a:xfrm>
            <a:off x="3497125" y="198781"/>
            <a:ext cx="2555805" cy="6364172"/>
          </a:xfrm>
          <a:prstGeom prst="rect">
            <a:avLst/>
          </a:prstGeom>
          <a:noFill/>
          <a:ln w="9525">
            <a:noFill/>
            <a:miter lim="800000"/>
            <a:headEnd/>
            <a:tailEnd/>
          </a:ln>
        </p:spPr>
      </p:pic>
      <p:sp>
        <p:nvSpPr>
          <p:cNvPr id="7" name="TextBox 6"/>
          <p:cNvSpPr txBox="1"/>
          <p:nvPr/>
        </p:nvSpPr>
        <p:spPr>
          <a:xfrm>
            <a:off x="1628775" y="5135940"/>
            <a:ext cx="1781175" cy="1569660"/>
          </a:xfrm>
          <a:prstGeom prst="rect">
            <a:avLst/>
          </a:prstGeom>
          <a:noFill/>
        </p:spPr>
        <p:txBody>
          <a:bodyPr wrap="square" rtlCol="0">
            <a:spAutoFit/>
          </a:bodyPr>
          <a:lstStyle/>
          <a:p>
            <a:pPr algn="r"/>
            <a:r>
              <a:rPr lang="en-US" sz="2400" b="1" smtClean="0">
                <a:solidFill>
                  <a:srgbClr val="FFFF00"/>
                </a:solidFill>
              </a:rPr>
              <a:t>National Park Services webpage</a:t>
            </a:r>
            <a:endParaRPr lang="en-US" sz="2400" b="1">
              <a:solidFill>
                <a:srgbClr val="FFFF00"/>
              </a:solidFill>
            </a:endParaRPr>
          </a:p>
        </p:txBody>
      </p:sp>
      <p:pic>
        <p:nvPicPr>
          <p:cNvPr id="3077" name="Picture 5"/>
          <p:cNvPicPr>
            <a:picLocks noChangeAspect="1" noChangeArrowheads="1"/>
          </p:cNvPicPr>
          <p:nvPr/>
        </p:nvPicPr>
        <p:blipFill>
          <a:blip r:embed="rId4" cstate="print"/>
          <a:srcRect/>
          <a:stretch>
            <a:fillRect/>
          </a:stretch>
        </p:blipFill>
        <p:spPr bwMode="auto">
          <a:xfrm>
            <a:off x="6315903" y="461341"/>
            <a:ext cx="2495550" cy="2933700"/>
          </a:xfrm>
          <a:prstGeom prst="rect">
            <a:avLst/>
          </a:prstGeom>
          <a:noFill/>
          <a:ln w="9525">
            <a:noFill/>
            <a:miter lim="800000"/>
            <a:headEnd/>
            <a:tailEnd/>
          </a:ln>
        </p:spPr>
      </p:pic>
      <p:sp>
        <p:nvSpPr>
          <p:cNvPr id="9" name="TextBox 8"/>
          <p:cNvSpPr txBox="1"/>
          <p:nvPr/>
        </p:nvSpPr>
        <p:spPr>
          <a:xfrm>
            <a:off x="6351104" y="3508513"/>
            <a:ext cx="2524539" cy="1015663"/>
          </a:xfrm>
          <a:prstGeom prst="rect">
            <a:avLst/>
          </a:prstGeom>
          <a:noFill/>
        </p:spPr>
        <p:txBody>
          <a:bodyPr wrap="square" rtlCol="0">
            <a:spAutoFit/>
          </a:bodyPr>
          <a:lstStyle/>
          <a:p>
            <a:r>
              <a:rPr lang="en-US" sz="2000" b="1" smtClean="0">
                <a:solidFill>
                  <a:srgbClr val="FFFF00"/>
                </a:solidFill>
              </a:rPr>
              <a:t>Giant’s Causeway</a:t>
            </a:r>
          </a:p>
          <a:p>
            <a:r>
              <a:rPr lang="en-US" sz="2000" b="1" smtClean="0">
                <a:solidFill>
                  <a:srgbClr val="FFFF00"/>
                </a:solidFill>
              </a:rPr>
              <a:t>Northern Ireland</a:t>
            </a:r>
          </a:p>
          <a:p>
            <a:r>
              <a:rPr lang="en-US" sz="2000" b="1" smtClean="0">
                <a:solidFill>
                  <a:srgbClr val="FFFF00"/>
                </a:solidFill>
              </a:rPr>
              <a:t>Great Britain 2001 </a:t>
            </a:r>
            <a:endParaRPr lang="en-US" sz="2000" b="1">
              <a:solidFill>
                <a:srgbClr val="FFFF00"/>
              </a:solidFill>
            </a:endParaRPr>
          </a:p>
        </p:txBody>
      </p:sp>
      <p:sp>
        <p:nvSpPr>
          <p:cNvPr id="10" name="TextBox 9"/>
          <p:cNvSpPr txBox="1"/>
          <p:nvPr/>
        </p:nvSpPr>
        <p:spPr>
          <a:xfrm>
            <a:off x="6261652" y="4810539"/>
            <a:ext cx="2339423" cy="1631216"/>
          </a:xfrm>
          <a:prstGeom prst="rect">
            <a:avLst/>
          </a:prstGeom>
          <a:noFill/>
        </p:spPr>
        <p:txBody>
          <a:bodyPr wrap="square" rtlCol="0">
            <a:spAutoFit/>
          </a:bodyPr>
          <a:lstStyle/>
          <a:p>
            <a:r>
              <a:rPr lang="en-US" sz="2000" b="1" smtClean="0">
                <a:solidFill>
                  <a:srgbClr val="FFFF00"/>
                </a:solidFill>
              </a:rPr>
              <a:t>columnar jointing caused by cooling as magma solidifies within the crustal stress regime </a:t>
            </a:r>
            <a:endParaRPr lang="en-US" sz="2000" b="1">
              <a:solidFill>
                <a:srgbClr val="FFFF00"/>
              </a:solidFill>
            </a:endParaRPr>
          </a:p>
        </p:txBody>
      </p:sp>
      <p:sp>
        <p:nvSpPr>
          <p:cNvPr id="11" name="TextBox 10"/>
          <p:cNvSpPr txBox="1"/>
          <p:nvPr/>
        </p:nvSpPr>
        <p:spPr>
          <a:xfrm>
            <a:off x="257175" y="4886325"/>
            <a:ext cx="1676400" cy="1769715"/>
          </a:xfrm>
          <a:prstGeom prst="rect">
            <a:avLst/>
          </a:prstGeom>
          <a:noFill/>
        </p:spPr>
        <p:txBody>
          <a:bodyPr wrap="square" rtlCol="0">
            <a:spAutoFit/>
          </a:bodyPr>
          <a:lstStyle/>
          <a:p>
            <a:r>
              <a:rPr lang="en-US" sz="2000" b="1" smtClean="0">
                <a:solidFill>
                  <a:srgbClr val="FFFF00"/>
                </a:solidFill>
              </a:rPr>
              <a:t>September, 1956</a:t>
            </a:r>
          </a:p>
          <a:p>
            <a:endParaRPr lang="en-US" sz="700" b="1" smtClean="0">
              <a:solidFill>
                <a:srgbClr val="FFFF00"/>
              </a:solidFill>
            </a:endParaRPr>
          </a:p>
          <a:p>
            <a:r>
              <a:rPr lang="en-US" sz="2000" b="1" smtClean="0">
                <a:solidFill>
                  <a:srgbClr val="FFFF00"/>
                </a:solidFill>
              </a:rPr>
              <a:t>First US National Monument</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p:cNvPicPr>
            <a:picLocks noChangeAspect="1" noChangeArrowheads="1"/>
          </p:cNvPicPr>
          <p:nvPr/>
        </p:nvPicPr>
        <p:blipFill>
          <a:blip r:embed="rId2" cstate="print"/>
          <a:srcRect/>
          <a:stretch>
            <a:fillRect/>
          </a:stretch>
        </p:blipFill>
        <p:spPr bwMode="auto">
          <a:xfrm>
            <a:off x="210586" y="3724483"/>
            <a:ext cx="3989251" cy="2750445"/>
          </a:xfrm>
          <a:prstGeom prst="rect">
            <a:avLst/>
          </a:prstGeom>
          <a:noFill/>
          <a:ln w="9525">
            <a:noFill/>
            <a:miter lim="800000"/>
            <a:headEnd/>
            <a:tailEnd/>
          </a:ln>
        </p:spPr>
      </p:pic>
      <p:pic>
        <p:nvPicPr>
          <p:cNvPr id="12290" name="Picture 2"/>
          <p:cNvPicPr>
            <a:picLocks noChangeAspect="1" noChangeArrowheads="1"/>
          </p:cNvPicPr>
          <p:nvPr/>
        </p:nvPicPr>
        <p:blipFill>
          <a:blip r:embed="rId3" cstate="print"/>
          <a:srcRect/>
          <a:stretch>
            <a:fillRect/>
          </a:stretch>
        </p:blipFill>
        <p:spPr bwMode="auto">
          <a:xfrm>
            <a:off x="2867025" y="189672"/>
            <a:ext cx="5921675" cy="3309851"/>
          </a:xfrm>
          <a:prstGeom prst="rect">
            <a:avLst/>
          </a:prstGeom>
          <a:noFill/>
          <a:ln w="9525">
            <a:noFill/>
            <a:miter lim="800000"/>
            <a:headEnd/>
            <a:tailEnd/>
          </a:ln>
        </p:spPr>
      </p:pic>
      <p:sp>
        <p:nvSpPr>
          <p:cNvPr id="5" name="TextBox 4"/>
          <p:cNvSpPr txBox="1"/>
          <p:nvPr/>
        </p:nvSpPr>
        <p:spPr>
          <a:xfrm>
            <a:off x="4295775" y="3724275"/>
            <a:ext cx="2343150" cy="2862322"/>
          </a:xfrm>
          <a:prstGeom prst="rect">
            <a:avLst/>
          </a:prstGeom>
          <a:noFill/>
        </p:spPr>
        <p:txBody>
          <a:bodyPr wrap="square" rtlCol="0">
            <a:spAutoFit/>
          </a:bodyPr>
          <a:lstStyle/>
          <a:p>
            <a:r>
              <a:rPr lang="en-US" sz="2000" b="1" smtClean="0">
                <a:solidFill>
                  <a:srgbClr val="FFFF00"/>
                </a:solidFill>
              </a:rPr>
              <a:t>Ship Rock or Tse Bitai “winged rock” in Navaho is a volcanic neck where less resistant volcanic rock surrounding the central stock has eroded away.</a:t>
            </a:r>
            <a:endParaRPr lang="en-US" sz="2000" b="1">
              <a:solidFill>
                <a:srgbClr val="FFFF00"/>
              </a:solidFill>
            </a:endParaRPr>
          </a:p>
        </p:txBody>
      </p:sp>
      <p:sp>
        <p:nvSpPr>
          <p:cNvPr id="7" name="TextBox 6"/>
          <p:cNvSpPr txBox="1"/>
          <p:nvPr/>
        </p:nvSpPr>
        <p:spPr>
          <a:xfrm>
            <a:off x="171449" y="161925"/>
            <a:ext cx="2619375" cy="2308324"/>
          </a:xfrm>
          <a:prstGeom prst="rect">
            <a:avLst/>
          </a:prstGeom>
          <a:noFill/>
        </p:spPr>
        <p:txBody>
          <a:bodyPr wrap="square" rtlCol="0">
            <a:spAutoFit/>
          </a:bodyPr>
          <a:lstStyle/>
          <a:p>
            <a:r>
              <a:rPr lang="en-US" b="1" smtClean="0">
                <a:solidFill>
                  <a:srgbClr val="FFFF00"/>
                </a:solidFill>
              </a:rPr>
              <a:t>A first day cover or FDC featuring the Devils Tower stamp, a first day cancel from the site when the stamp was first issued and a cachet image, here a line drawing of the feature.</a:t>
            </a:r>
            <a:endParaRPr lang="en-US" b="1">
              <a:solidFill>
                <a:srgbClr val="FFFF00"/>
              </a:solidFill>
            </a:endParaRPr>
          </a:p>
        </p:txBody>
      </p:sp>
      <p:pic>
        <p:nvPicPr>
          <p:cNvPr id="9218" name="Picture 2"/>
          <p:cNvPicPr>
            <a:picLocks noChangeAspect="1" noChangeArrowheads="1"/>
          </p:cNvPicPr>
          <p:nvPr/>
        </p:nvPicPr>
        <p:blipFill>
          <a:blip r:embed="rId4" cstate="print"/>
          <a:srcRect/>
          <a:stretch>
            <a:fillRect/>
          </a:stretch>
        </p:blipFill>
        <p:spPr bwMode="auto">
          <a:xfrm>
            <a:off x="6737350" y="3743323"/>
            <a:ext cx="2101850" cy="2856658"/>
          </a:xfrm>
          <a:prstGeom prst="rect">
            <a:avLst/>
          </a:prstGeom>
          <a:noFill/>
          <a:ln w="9525">
            <a:noFill/>
            <a:miter lim="800000"/>
            <a:headEnd/>
            <a:tailEnd/>
          </a:ln>
        </p:spPr>
      </p:pic>
      <p:sp>
        <p:nvSpPr>
          <p:cNvPr id="9" name="TextBox 8"/>
          <p:cNvSpPr txBox="1"/>
          <p:nvPr/>
        </p:nvSpPr>
        <p:spPr>
          <a:xfrm>
            <a:off x="7191375" y="4448175"/>
            <a:ext cx="495300" cy="369332"/>
          </a:xfrm>
          <a:prstGeom prst="rect">
            <a:avLst/>
          </a:prstGeom>
          <a:noFill/>
        </p:spPr>
        <p:txBody>
          <a:bodyPr wrap="square" rtlCol="0">
            <a:spAutoFit/>
          </a:bodyPr>
          <a:lstStyle/>
          <a:p>
            <a:r>
              <a:rPr lang="en-US" smtClean="0"/>
              <a:t>UT</a:t>
            </a:r>
            <a:endParaRPr lang="en-US"/>
          </a:p>
        </p:txBody>
      </p:sp>
      <p:sp>
        <p:nvSpPr>
          <p:cNvPr id="10" name="TextBox 9"/>
          <p:cNvSpPr txBox="1"/>
          <p:nvPr/>
        </p:nvSpPr>
        <p:spPr>
          <a:xfrm>
            <a:off x="7715250" y="4429125"/>
            <a:ext cx="495300" cy="369332"/>
          </a:xfrm>
          <a:prstGeom prst="rect">
            <a:avLst/>
          </a:prstGeom>
          <a:noFill/>
        </p:spPr>
        <p:txBody>
          <a:bodyPr wrap="square" rtlCol="0">
            <a:spAutoFit/>
          </a:bodyPr>
          <a:lstStyle/>
          <a:p>
            <a:r>
              <a:rPr lang="en-US" smtClean="0"/>
              <a:t>CO</a:t>
            </a:r>
            <a:endParaRPr lang="en-US"/>
          </a:p>
        </p:txBody>
      </p:sp>
      <p:sp>
        <p:nvSpPr>
          <p:cNvPr id="11" name="TextBox 10"/>
          <p:cNvSpPr txBox="1"/>
          <p:nvPr/>
        </p:nvSpPr>
        <p:spPr>
          <a:xfrm>
            <a:off x="7181850" y="4848225"/>
            <a:ext cx="571500" cy="369332"/>
          </a:xfrm>
          <a:prstGeom prst="rect">
            <a:avLst/>
          </a:prstGeom>
          <a:noFill/>
        </p:spPr>
        <p:txBody>
          <a:bodyPr wrap="square" rtlCol="0">
            <a:spAutoFit/>
          </a:bodyPr>
          <a:lstStyle/>
          <a:p>
            <a:r>
              <a:rPr lang="en-US" smtClean="0"/>
              <a:t>AZ</a:t>
            </a:r>
            <a:endParaRPr lang="en-US"/>
          </a:p>
        </p:txBody>
      </p:sp>
      <p:sp>
        <p:nvSpPr>
          <p:cNvPr id="12" name="TextBox 11"/>
          <p:cNvSpPr txBox="1"/>
          <p:nvPr/>
        </p:nvSpPr>
        <p:spPr>
          <a:xfrm>
            <a:off x="7677149" y="4810125"/>
            <a:ext cx="638175" cy="369332"/>
          </a:xfrm>
          <a:prstGeom prst="rect">
            <a:avLst/>
          </a:prstGeom>
          <a:noFill/>
        </p:spPr>
        <p:txBody>
          <a:bodyPr wrap="square" rtlCol="0">
            <a:spAutoFit/>
          </a:bodyPr>
          <a:lstStyle/>
          <a:p>
            <a:r>
              <a:rPr lang="en-US" smtClean="0"/>
              <a:t>NM</a:t>
            </a:r>
            <a:endParaRPr lang="en-US"/>
          </a:p>
        </p:txBody>
      </p:sp>
      <p:sp>
        <p:nvSpPr>
          <p:cNvPr id="13" name="TextBox 12"/>
          <p:cNvSpPr txBox="1"/>
          <p:nvPr/>
        </p:nvSpPr>
        <p:spPr>
          <a:xfrm>
            <a:off x="228600" y="2524125"/>
            <a:ext cx="2438400" cy="646331"/>
          </a:xfrm>
          <a:prstGeom prst="rect">
            <a:avLst/>
          </a:prstGeom>
          <a:noFill/>
        </p:spPr>
        <p:txBody>
          <a:bodyPr wrap="square" rtlCol="0">
            <a:spAutoFit/>
          </a:bodyPr>
          <a:lstStyle/>
          <a:p>
            <a:r>
              <a:rPr lang="en-US" b="1" i="1" u="sng" smtClean="0">
                <a:solidFill>
                  <a:srgbClr val="FFFF00"/>
                </a:solidFill>
              </a:rPr>
              <a:t>What is the rock type?</a:t>
            </a:r>
          </a:p>
          <a:p>
            <a:r>
              <a:rPr lang="en-US" b="1" smtClean="0">
                <a:solidFill>
                  <a:srgbClr val="FFFF00"/>
                </a:solidFill>
              </a:rPr>
              <a:t> </a:t>
            </a:r>
            <a:endParaRPr lang="en-US" b="1">
              <a:solidFill>
                <a:srgbClr val="FFFF00"/>
              </a:solidFill>
            </a:endParaRPr>
          </a:p>
        </p:txBody>
      </p:sp>
      <p:sp>
        <p:nvSpPr>
          <p:cNvPr id="14" name="TextBox 13"/>
          <p:cNvSpPr txBox="1"/>
          <p:nvPr/>
        </p:nvSpPr>
        <p:spPr>
          <a:xfrm>
            <a:off x="247650" y="2819400"/>
            <a:ext cx="2438400" cy="646331"/>
          </a:xfrm>
          <a:prstGeom prst="rect">
            <a:avLst/>
          </a:prstGeom>
          <a:noFill/>
        </p:spPr>
        <p:txBody>
          <a:bodyPr wrap="square" rtlCol="0">
            <a:spAutoFit/>
          </a:bodyPr>
          <a:lstStyle/>
          <a:p>
            <a:r>
              <a:rPr lang="en-US" b="1" smtClean="0">
                <a:solidFill>
                  <a:srgbClr val="FFFF00"/>
                </a:solidFill>
              </a:rPr>
              <a:t>Phonolite porphyry with nepheline</a:t>
            </a:r>
            <a:endParaRPr lang="en-US" b="1">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074"/>
                                        </p:tgtEl>
                                        <p:attrNameLst>
                                          <p:attrName>style.visibility</p:attrName>
                                        </p:attrNameLst>
                                      </p:cBhvr>
                                      <p:to>
                                        <p:strVal val="visible"/>
                                      </p:to>
                                    </p:set>
                                    <p:anim calcmode="lin" valueType="num">
                                      <p:cBhvr additive="base">
                                        <p:cTn id="19" dur="500" fill="hold"/>
                                        <p:tgtEl>
                                          <p:spTgt spid="3074"/>
                                        </p:tgtEl>
                                        <p:attrNameLst>
                                          <p:attrName>ppt_x</p:attrName>
                                        </p:attrNameLst>
                                      </p:cBhvr>
                                      <p:tavLst>
                                        <p:tav tm="0">
                                          <p:val>
                                            <p:strVal val="#ppt_x"/>
                                          </p:val>
                                        </p:tav>
                                        <p:tav tm="100000">
                                          <p:val>
                                            <p:strVal val="#ppt_x"/>
                                          </p:val>
                                        </p:tav>
                                      </p:tavLst>
                                    </p:anim>
                                    <p:anim calcmode="lin" valueType="num">
                                      <p:cBhvr additive="base">
                                        <p:cTn id="20"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9218"/>
                                        </p:tgtEl>
                                        <p:attrNameLst>
                                          <p:attrName>style.visibility</p:attrName>
                                        </p:attrNameLst>
                                      </p:cBhvr>
                                      <p:to>
                                        <p:strVal val="visible"/>
                                      </p:to>
                                    </p:set>
                                    <p:anim calcmode="lin" valueType="num">
                                      <p:cBhvr additive="base">
                                        <p:cTn id="29" dur="500" fill="hold"/>
                                        <p:tgtEl>
                                          <p:spTgt spid="9218"/>
                                        </p:tgtEl>
                                        <p:attrNameLst>
                                          <p:attrName>ppt_x</p:attrName>
                                        </p:attrNameLst>
                                      </p:cBhvr>
                                      <p:tavLst>
                                        <p:tav tm="0">
                                          <p:val>
                                            <p:strVal val="#ppt_x"/>
                                          </p:val>
                                        </p:tav>
                                        <p:tav tm="100000">
                                          <p:val>
                                            <p:strVal val="#ppt_x"/>
                                          </p:val>
                                        </p:tav>
                                      </p:tavLst>
                                    </p:anim>
                                    <p:anim calcmode="lin" valueType="num">
                                      <p:cBhvr additive="base">
                                        <p:cTn id="30" dur="500" fill="hold"/>
                                        <p:tgtEl>
                                          <p:spTgt spid="9218"/>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 calcmode="lin" valueType="num">
                                      <p:cBhvr additive="base">
                                        <p:cTn id="41" dur="500" fill="hold"/>
                                        <p:tgtEl>
                                          <p:spTgt spid="11"/>
                                        </p:tgtEl>
                                        <p:attrNameLst>
                                          <p:attrName>ppt_x</p:attrName>
                                        </p:attrNameLst>
                                      </p:cBhvr>
                                      <p:tavLst>
                                        <p:tav tm="0">
                                          <p:val>
                                            <p:strVal val="#ppt_x"/>
                                          </p:val>
                                        </p:tav>
                                        <p:tav tm="100000">
                                          <p:val>
                                            <p:strVal val="#ppt_x"/>
                                          </p:val>
                                        </p:tav>
                                      </p:tavLst>
                                    </p:anim>
                                    <p:anim calcmode="lin" valueType="num">
                                      <p:cBhvr additive="base">
                                        <p:cTn id="42" dur="500" fill="hold"/>
                                        <p:tgtEl>
                                          <p:spTgt spid="11"/>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500" fill="hold"/>
                                        <p:tgtEl>
                                          <p:spTgt spid="12"/>
                                        </p:tgtEl>
                                        <p:attrNameLst>
                                          <p:attrName>ppt_x</p:attrName>
                                        </p:attrNameLst>
                                      </p:cBhvr>
                                      <p:tavLst>
                                        <p:tav tm="0">
                                          <p:val>
                                            <p:strVal val="#ppt_x"/>
                                          </p:val>
                                        </p:tav>
                                        <p:tav tm="100000">
                                          <p:val>
                                            <p:strVal val="#ppt_x"/>
                                          </p:val>
                                        </p:tav>
                                      </p:tavLst>
                                    </p:anim>
                                    <p:anim calcmode="lin" valueType="num">
                                      <p:cBhvr additive="base">
                                        <p:cTn id="4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1" grpId="0"/>
      <p:bldP spid="12" grpId="0"/>
      <p:bldP spid="13" grpId="0"/>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p:cNvPicPr>
            <a:picLocks noChangeAspect="1" noChangeArrowheads="1"/>
          </p:cNvPicPr>
          <p:nvPr/>
        </p:nvPicPr>
        <p:blipFill>
          <a:blip r:embed="rId2" cstate="print"/>
          <a:srcRect l="66516" b="49612"/>
          <a:stretch>
            <a:fillRect/>
          </a:stretch>
        </p:blipFill>
        <p:spPr bwMode="auto">
          <a:xfrm>
            <a:off x="476248" y="3452439"/>
            <a:ext cx="3200402" cy="2702932"/>
          </a:xfrm>
          <a:prstGeom prst="rect">
            <a:avLst/>
          </a:prstGeom>
          <a:noFill/>
          <a:ln w="9525">
            <a:noFill/>
            <a:miter lim="800000"/>
            <a:headEnd/>
            <a:tailEnd/>
          </a:ln>
        </p:spPr>
      </p:pic>
      <p:sp>
        <p:nvSpPr>
          <p:cNvPr id="5" name="TextBox 4"/>
          <p:cNvSpPr txBox="1"/>
          <p:nvPr/>
        </p:nvSpPr>
        <p:spPr>
          <a:xfrm>
            <a:off x="506896" y="6182553"/>
            <a:ext cx="2969729" cy="400110"/>
          </a:xfrm>
          <a:prstGeom prst="rect">
            <a:avLst/>
          </a:prstGeom>
          <a:noFill/>
        </p:spPr>
        <p:txBody>
          <a:bodyPr wrap="square" rtlCol="0">
            <a:spAutoFit/>
          </a:bodyPr>
          <a:lstStyle/>
          <a:p>
            <a:r>
              <a:rPr lang="en-US" sz="2000" b="1" smtClean="0">
                <a:solidFill>
                  <a:srgbClr val="FFFF00"/>
                </a:solidFill>
              </a:rPr>
              <a:t>10 my old basalt</a:t>
            </a:r>
            <a:endParaRPr lang="en-US" sz="2000" b="1">
              <a:solidFill>
                <a:srgbClr val="FFFF00"/>
              </a:solidFill>
            </a:endParaRPr>
          </a:p>
        </p:txBody>
      </p:sp>
      <p:pic>
        <p:nvPicPr>
          <p:cNvPr id="5123" name="Picture 3"/>
          <p:cNvPicPr>
            <a:picLocks noChangeAspect="1" noChangeArrowheads="1"/>
          </p:cNvPicPr>
          <p:nvPr/>
        </p:nvPicPr>
        <p:blipFill>
          <a:blip r:embed="rId3" cstate="print"/>
          <a:srcRect/>
          <a:stretch>
            <a:fillRect/>
          </a:stretch>
        </p:blipFill>
        <p:spPr bwMode="auto">
          <a:xfrm>
            <a:off x="489721" y="199611"/>
            <a:ext cx="3539354" cy="2713150"/>
          </a:xfrm>
          <a:prstGeom prst="rect">
            <a:avLst/>
          </a:prstGeom>
          <a:noFill/>
          <a:ln w="9525">
            <a:noFill/>
            <a:miter lim="800000"/>
            <a:headEnd/>
            <a:tailEnd/>
          </a:ln>
        </p:spPr>
      </p:pic>
      <p:pic>
        <p:nvPicPr>
          <p:cNvPr id="5124" name="Picture 4"/>
          <p:cNvPicPr>
            <a:picLocks noChangeAspect="1" noChangeArrowheads="1"/>
          </p:cNvPicPr>
          <p:nvPr/>
        </p:nvPicPr>
        <p:blipFill>
          <a:blip r:embed="rId4" cstate="print"/>
          <a:srcRect/>
          <a:stretch>
            <a:fillRect/>
          </a:stretch>
        </p:blipFill>
        <p:spPr bwMode="auto">
          <a:xfrm>
            <a:off x="4718602" y="192985"/>
            <a:ext cx="3814175" cy="5550590"/>
          </a:xfrm>
          <a:prstGeom prst="rect">
            <a:avLst/>
          </a:prstGeom>
          <a:noFill/>
          <a:ln w="9525">
            <a:noFill/>
            <a:miter lim="800000"/>
            <a:headEnd/>
            <a:tailEnd/>
          </a:ln>
        </p:spPr>
      </p:pic>
      <p:sp>
        <p:nvSpPr>
          <p:cNvPr id="7" name="TextBox 6"/>
          <p:cNvSpPr txBox="1"/>
          <p:nvPr/>
        </p:nvSpPr>
        <p:spPr>
          <a:xfrm>
            <a:off x="4505326" y="5762625"/>
            <a:ext cx="4324350" cy="646331"/>
          </a:xfrm>
          <a:prstGeom prst="rect">
            <a:avLst/>
          </a:prstGeom>
          <a:noFill/>
        </p:spPr>
        <p:txBody>
          <a:bodyPr wrap="square" rtlCol="0">
            <a:spAutoFit/>
          </a:bodyPr>
          <a:lstStyle/>
          <a:p>
            <a:r>
              <a:rPr lang="en-US" b="1" smtClean="0">
                <a:solidFill>
                  <a:srgbClr val="FFFF00"/>
                </a:solidFill>
              </a:rPr>
              <a:t>Slovakia, 2006:  Stone waterfall of Somaska</a:t>
            </a:r>
          </a:p>
          <a:p>
            <a:r>
              <a:rPr lang="en-US" b="1" smtClean="0">
                <a:solidFill>
                  <a:srgbClr val="FFFF00"/>
                </a:solidFill>
              </a:rPr>
              <a:t>just 4 million year old basalt </a:t>
            </a:r>
            <a:endParaRPr lang="en-US" b="1">
              <a:solidFill>
                <a:srgbClr val="FFFF00"/>
              </a:solidFill>
            </a:endParaRPr>
          </a:p>
        </p:txBody>
      </p:sp>
      <p:sp>
        <p:nvSpPr>
          <p:cNvPr id="9" name="TextBox 8"/>
          <p:cNvSpPr txBox="1"/>
          <p:nvPr/>
        </p:nvSpPr>
        <p:spPr>
          <a:xfrm>
            <a:off x="516421" y="2896428"/>
            <a:ext cx="3731729" cy="400110"/>
          </a:xfrm>
          <a:prstGeom prst="rect">
            <a:avLst/>
          </a:prstGeom>
          <a:noFill/>
        </p:spPr>
        <p:txBody>
          <a:bodyPr wrap="square" rtlCol="0">
            <a:spAutoFit/>
          </a:bodyPr>
          <a:lstStyle/>
          <a:p>
            <a:r>
              <a:rPr lang="en-US" sz="2000" b="1" smtClean="0">
                <a:solidFill>
                  <a:srgbClr val="FFFF00"/>
                </a:solidFill>
              </a:rPr>
              <a:t>120-140 million year old basalt</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0" name="Picture 2"/>
          <p:cNvPicPr>
            <a:picLocks noGrp="1" noChangeAspect="1" noChangeArrowheads="1"/>
          </p:cNvPicPr>
          <p:nvPr>
            <p:ph idx="1"/>
          </p:nvPr>
        </p:nvPicPr>
        <p:blipFill>
          <a:blip r:embed="rId2" cstate="print"/>
          <a:srcRect/>
          <a:stretch>
            <a:fillRect/>
          </a:stretch>
        </p:blipFill>
        <p:spPr bwMode="auto">
          <a:xfrm>
            <a:off x="840892" y="336446"/>
            <a:ext cx="7381875" cy="3486150"/>
          </a:xfrm>
          <a:prstGeom prst="rect">
            <a:avLst/>
          </a:prstGeom>
          <a:noFill/>
          <a:ln w="9525">
            <a:noFill/>
            <a:miter lim="800000"/>
            <a:headEnd/>
            <a:tailEnd/>
          </a:ln>
        </p:spPr>
      </p:pic>
      <p:pic>
        <p:nvPicPr>
          <p:cNvPr id="11266" name="Picture 2"/>
          <p:cNvPicPr>
            <a:picLocks noChangeAspect="1" noChangeArrowheads="1"/>
          </p:cNvPicPr>
          <p:nvPr/>
        </p:nvPicPr>
        <p:blipFill>
          <a:blip r:embed="rId3" cstate="print"/>
          <a:srcRect/>
          <a:stretch>
            <a:fillRect/>
          </a:stretch>
        </p:blipFill>
        <p:spPr bwMode="auto">
          <a:xfrm>
            <a:off x="584546" y="4104935"/>
            <a:ext cx="3375784" cy="2456962"/>
          </a:xfrm>
          <a:prstGeom prst="rect">
            <a:avLst/>
          </a:prstGeom>
          <a:noFill/>
          <a:ln w="9525">
            <a:noFill/>
            <a:miter lim="800000"/>
            <a:headEnd/>
            <a:tailEnd/>
          </a:ln>
        </p:spPr>
      </p:pic>
      <p:sp>
        <p:nvSpPr>
          <p:cNvPr id="5" name="TextBox 4"/>
          <p:cNvSpPr txBox="1"/>
          <p:nvPr/>
        </p:nvSpPr>
        <p:spPr>
          <a:xfrm>
            <a:off x="4291634" y="5487642"/>
            <a:ext cx="4562061" cy="646331"/>
          </a:xfrm>
          <a:prstGeom prst="rect">
            <a:avLst/>
          </a:prstGeom>
          <a:noFill/>
        </p:spPr>
        <p:txBody>
          <a:bodyPr wrap="square" rtlCol="0">
            <a:spAutoFit/>
          </a:bodyPr>
          <a:lstStyle/>
          <a:p>
            <a:r>
              <a:rPr lang="en-US" b="1" smtClean="0">
                <a:solidFill>
                  <a:srgbClr val="FFFF00"/>
                </a:solidFill>
              </a:rPr>
              <a:t>generally kaolinite, illite, other clays and zeolites</a:t>
            </a:r>
            <a:endParaRPr lang="en-US" b="1">
              <a:solidFill>
                <a:srgbClr val="FFFF00"/>
              </a:solidFill>
            </a:endParaRPr>
          </a:p>
        </p:txBody>
      </p:sp>
      <p:sp>
        <p:nvSpPr>
          <p:cNvPr id="6" name="TextBox 5"/>
          <p:cNvSpPr txBox="1"/>
          <p:nvPr/>
        </p:nvSpPr>
        <p:spPr>
          <a:xfrm>
            <a:off x="3867150" y="447675"/>
            <a:ext cx="4057650" cy="646331"/>
          </a:xfrm>
          <a:prstGeom prst="rect">
            <a:avLst/>
          </a:prstGeom>
          <a:solidFill>
            <a:schemeClr val="bg1"/>
          </a:solidFill>
        </p:spPr>
        <p:txBody>
          <a:bodyPr wrap="square" rtlCol="0">
            <a:spAutoFit/>
          </a:bodyPr>
          <a:lstStyle/>
          <a:p>
            <a:r>
              <a:rPr lang="en-US" b="1" smtClean="0"/>
              <a:t>Some Geologic Features </a:t>
            </a:r>
          </a:p>
          <a:p>
            <a:r>
              <a:rPr lang="en-US" b="1" smtClean="0"/>
              <a:t>associated with Continental Weathering </a:t>
            </a:r>
            <a:endParaRPr lang="en-US" b="1"/>
          </a:p>
        </p:txBody>
      </p:sp>
      <p:sp>
        <p:nvSpPr>
          <p:cNvPr id="7" name="TextBox 6"/>
          <p:cNvSpPr txBox="1"/>
          <p:nvPr/>
        </p:nvSpPr>
        <p:spPr>
          <a:xfrm>
            <a:off x="4286250" y="3990975"/>
            <a:ext cx="4410075" cy="1323439"/>
          </a:xfrm>
          <a:prstGeom prst="rect">
            <a:avLst/>
          </a:prstGeom>
          <a:noFill/>
        </p:spPr>
        <p:txBody>
          <a:bodyPr wrap="square" rtlCol="0">
            <a:spAutoFit/>
          </a:bodyPr>
          <a:lstStyle/>
          <a:p>
            <a:r>
              <a:rPr lang="en-US" sz="2000" b="1" smtClean="0">
                <a:solidFill>
                  <a:srgbClr val="FFFF00"/>
                </a:solidFill>
              </a:rPr>
              <a:t>Hafursey: an inselberg (isolated mountain) made up of palagonite, an alteration product between volcanic glass and seawater.</a:t>
            </a:r>
            <a:endParaRPr lang="en-US" sz="2000" b="1">
              <a:solidFill>
                <a:srgbClr val="FFFF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7CA1C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p:cNvPicPr>
            <a:picLocks noChangeAspect="1" noChangeArrowheads="1"/>
          </p:cNvPicPr>
          <p:nvPr/>
        </p:nvPicPr>
        <p:blipFill>
          <a:blip r:embed="rId2" cstate="print"/>
          <a:srcRect l="1378" r="1673"/>
          <a:stretch>
            <a:fillRect/>
          </a:stretch>
        </p:blipFill>
        <p:spPr bwMode="auto">
          <a:xfrm>
            <a:off x="190499" y="134587"/>
            <a:ext cx="5095875" cy="6386388"/>
          </a:xfrm>
          <a:prstGeom prst="rect">
            <a:avLst/>
          </a:prstGeom>
          <a:noFill/>
          <a:ln w="9525">
            <a:noFill/>
            <a:miter lim="800000"/>
            <a:headEnd/>
            <a:tailEnd/>
          </a:ln>
        </p:spPr>
      </p:pic>
      <p:pic>
        <p:nvPicPr>
          <p:cNvPr id="2050" name="Picture 2"/>
          <p:cNvPicPr>
            <a:picLocks noChangeAspect="1" noChangeArrowheads="1"/>
          </p:cNvPicPr>
          <p:nvPr/>
        </p:nvPicPr>
        <p:blipFill>
          <a:blip r:embed="rId3" cstate="print"/>
          <a:srcRect/>
          <a:stretch>
            <a:fillRect/>
          </a:stretch>
        </p:blipFill>
        <p:spPr bwMode="auto">
          <a:xfrm>
            <a:off x="3754719" y="296404"/>
            <a:ext cx="5208306" cy="6433240"/>
          </a:xfrm>
          <a:prstGeom prst="rect">
            <a:avLst/>
          </a:prstGeom>
          <a:noFill/>
          <a:ln w="12700">
            <a:solidFill>
              <a:schemeClr val="accent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2222</TotalTime>
  <Words>1829</Words>
  <Application>Microsoft Office PowerPoint</Application>
  <PresentationFormat>On-screen Show (4:3)</PresentationFormat>
  <Paragraphs>168</Paragraphs>
  <Slides>40</Slides>
  <Notes>2</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Office Theme</vt:lpstr>
      <vt:lpstr>Slide 1</vt:lpstr>
      <vt:lpstr>Mountains</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Darwin’s Arch, Galapagos Island</vt:lpstr>
      <vt:lpstr>Slide 24</vt:lpstr>
      <vt:lpstr>Slide 25</vt:lpstr>
      <vt:lpstr>Slide 26</vt:lpstr>
      <vt:lpstr>Slide 27</vt:lpstr>
      <vt:lpstr>Slide 28</vt:lpstr>
      <vt:lpstr>Slide 29</vt:lpstr>
      <vt:lpstr>Slide 30</vt:lpstr>
      <vt:lpstr>Sand Dunes</vt:lpstr>
      <vt:lpstr>Slide 32</vt:lpstr>
      <vt:lpstr>Slide 33</vt:lpstr>
      <vt:lpstr>Slide 34</vt:lpstr>
      <vt:lpstr>Slide 35</vt:lpstr>
      <vt:lpstr>Slide 36</vt:lpstr>
      <vt:lpstr>Slide 37</vt:lpstr>
      <vt:lpstr>Slide 38</vt:lpstr>
      <vt:lpstr>Slide 39</vt:lpstr>
      <vt:lpstr>Slide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Windows User</dc:creator>
  <cp:lastModifiedBy>Windows User</cp:lastModifiedBy>
  <cp:revision>55</cp:revision>
  <dcterms:created xsi:type="dcterms:W3CDTF">2024-02-08T19:29:39Z</dcterms:created>
  <dcterms:modified xsi:type="dcterms:W3CDTF">2025-02-27T19:34:06Z</dcterms:modified>
</cp:coreProperties>
</file>