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288" r:id="rId5"/>
    <p:sldId id="31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12" r:id="rId24"/>
    <p:sldId id="313" r:id="rId25"/>
    <p:sldId id="314" r:id="rId26"/>
    <p:sldId id="315" r:id="rId27"/>
    <p:sldId id="316" r:id="rId28"/>
    <p:sldId id="317" r:id="rId29"/>
    <p:sldId id="287" r:id="rId30"/>
  </p:sldIdLst>
  <p:sldSz cx="9144000" cy="5145088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5482B"/>
    <a:srgbClr val="C75806"/>
    <a:srgbClr val="000000"/>
    <a:srgbClr val="00499F"/>
    <a:srgbClr val="0CC1E0"/>
    <a:srgbClr val="1B00FE"/>
    <a:srgbClr val="0CA3D7"/>
    <a:srgbClr val="082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48" autoAdjust="0"/>
    <p:restoredTop sz="94648" autoAdjust="0"/>
  </p:normalViewPr>
  <p:slideViewPr>
    <p:cSldViewPr>
      <p:cViewPr varScale="1">
        <p:scale>
          <a:sx n="112" d="100"/>
          <a:sy n="112" d="100"/>
        </p:scale>
        <p:origin x="50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476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text styles</a:t>
            </a:r>
          </a:p>
          <a:p>
            <a:pPr lvl="1"/>
            <a:r>
              <a:rPr lang="ru-RU" altLang="ru-RU" smtClean="0"/>
              <a:t>Second level</a:t>
            </a:r>
          </a:p>
          <a:p>
            <a:pPr lvl="2"/>
            <a:r>
              <a:rPr lang="ru-RU" altLang="ru-RU" smtClean="0"/>
              <a:t>Third level</a:t>
            </a:r>
          </a:p>
          <a:p>
            <a:pPr lvl="3"/>
            <a:r>
              <a:rPr lang="ru-RU" altLang="ru-RU" smtClean="0"/>
              <a:t>Fourth level</a:t>
            </a:r>
          </a:p>
          <a:p>
            <a:pPr lvl="4"/>
            <a:r>
              <a:rPr lang="ru-RU" alt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C4A7DE5-95E6-4A0B-BEB8-AB6E49E509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3534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013200"/>
            <a:ext cx="6191250" cy="5588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516438"/>
            <a:ext cx="6191250" cy="37782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>
                <a:solidFill>
                  <a:srgbClr val="4C5A75"/>
                </a:solidFill>
              </a:defRPr>
            </a:lvl1pPr>
          </a:lstStyle>
          <a:p>
            <a:pPr lvl="0"/>
            <a:r>
              <a:rPr lang="ru-RU" altLang="ru-RU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DE8AF6-49D5-4F17-A09A-43A48F63B427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22F12-7762-480E-86F4-67B26459EC04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12463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96850"/>
            <a:ext cx="2051050" cy="4105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96850"/>
            <a:ext cx="6003925" cy="4105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FA0B95-FEE0-4DEA-9FC4-7AB8C157D829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54891-F71B-4A37-A86D-76F02ADE94F6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83263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3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A89524-50FB-4F0A-8137-28F5AA86FCC9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6168B-893A-450C-AE5D-D815E48E38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35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920570-AB55-4B09-9F54-24790130371A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AB712-1490-46F9-8AEF-53057EC69A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19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259E5D-3C8A-49FF-B1E1-6DF43A764CF6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446CA-A14C-4CF1-8131-9129D293DA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6841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913" y="1204913"/>
            <a:ext cx="3600450" cy="3395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763" y="1204913"/>
            <a:ext cx="3602037" cy="3395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E5FF12-4B81-42F3-AC1E-E1E492495AF1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61174-6D50-4636-BD8A-058E766E5C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51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065BA2-3F58-4E3D-8457-8CC0897631CE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B38F1-BBBE-415B-95EA-1E3669A85D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0158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5E569F-65F8-4CBD-84D9-B5FFFED3815A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7EAE9-3D5A-41A2-B3D7-5C5DBC1766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001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F70D37-798C-4556-B7C8-29689B6AED61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F3BC2-F604-4A0A-8E0F-B1E20B3E4A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915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6F4EFC-CA16-410B-9EA0-E2ACA46DAAD6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AAA64-02A8-4F15-B336-EEC2F4DFCB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363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CA9B7D-63B6-4B3B-AC0B-BFC8DC719418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63C7A-5739-492F-962F-7E588450FB63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480511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81CF77-C437-4128-A046-E26BDF2EBD7D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6148F-2F1D-45FD-9DCC-35714B4C08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8822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C4DF45-3BAD-46AE-A243-BE49B4746C72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B13BC-1D0D-4259-BB8E-2164EA2372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279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196850"/>
            <a:ext cx="1838325" cy="440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1913" y="196850"/>
            <a:ext cx="5364162" cy="440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5F38E-EC43-4574-B6DF-85FC88798345}" type="datetime1">
              <a:rPr lang="en-US" altLang="ru-RU" smtClean="0"/>
              <a:t>9/10/2021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0E04F-6850-4D37-9149-24347D90DC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011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830E07-2A11-4ED5-823A-E3CA316EB9B1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A49BD-9B94-4D00-B812-E58A8319F4F9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51330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84300"/>
            <a:ext cx="4027487" cy="2917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4300"/>
            <a:ext cx="4027488" cy="2917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C48E09-5DFE-4631-B4D0-CE0CFA4205CB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8965E-205B-49AE-A7A8-14147B145F97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2682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117B44-C3B6-47EE-BD74-748843DBE6AB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F5164-A086-426D-9224-CEE4F0E41235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88387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42BA4-FFB1-4308-BA8C-16B884F11F09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60656-1C48-4B1D-A880-FDF1E21F3E41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05820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B399A-AD5D-4032-8DCD-571089B88A57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DF164-4CF6-4A2D-8A01-A491A39349E2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76295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15F644-9C08-4247-AAD2-0136708B6721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44A04-C89A-4856-995F-02D1E8CF4CAD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90328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AC42E7-F11B-4A1B-B15C-54CE1874B992}" type="datetime1">
              <a:rPr lang="en-US" altLang="ru-RU" smtClean="0"/>
              <a:t>9/10/2021</a:t>
            </a:fld>
            <a:endParaRPr lang="en-GB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41B71-63FF-4DC7-9280-1C37E1A7260A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21063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96850"/>
            <a:ext cx="820737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84300"/>
            <a:ext cx="8207375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text styles</a:t>
            </a:r>
          </a:p>
          <a:p>
            <a:pPr lvl="1"/>
            <a:r>
              <a:rPr lang="ru-RU" altLang="ru-RU" smtClean="0"/>
              <a:t>Second level</a:t>
            </a:r>
          </a:p>
          <a:p>
            <a:pPr lvl="2"/>
            <a:r>
              <a:rPr lang="ru-RU" altLang="ru-RU" smtClean="0"/>
              <a:t>Third level</a:t>
            </a:r>
          </a:p>
          <a:p>
            <a:pPr lvl="3"/>
            <a:r>
              <a:rPr lang="ru-RU" altLang="ru-RU" smtClean="0"/>
              <a:t>Fourth level</a:t>
            </a:r>
          </a:p>
          <a:p>
            <a:pPr lvl="4"/>
            <a:r>
              <a:rPr lang="ru-RU" altLang="ru-RU" smtClean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4838700"/>
            <a:ext cx="2133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fld id="{D04F5524-F882-48DB-98E4-FDA3CF683C96}" type="datetime1">
              <a:rPr lang="en-US" altLang="ru-RU" smtClean="0"/>
              <a:pPr/>
              <a:t>9/10/2021</a:t>
            </a:fld>
            <a:endParaRPr lang="en-GB" alt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5313" y="4838700"/>
            <a:ext cx="2895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GB" altLang="ru-RU" smtClean="0"/>
              <a:t>Designed by PoweredTemplate.com</a:t>
            </a:r>
            <a:endParaRPr lang="en-GB" altLang="ru-RU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64313" y="4838700"/>
            <a:ext cx="212248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fld id="{98D956A5-62E5-48C0-B56E-850BE4D646B1}" type="slidenum">
              <a:rPr lang="en-GB" altLang="ru-RU" smtClean="0"/>
              <a:pPr/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96850"/>
            <a:ext cx="73421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204913"/>
            <a:ext cx="7354887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text styles</a:t>
            </a:r>
          </a:p>
          <a:p>
            <a:pPr lvl="1"/>
            <a:r>
              <a:rPr lang="ru-RU" altLang="ru-RU" smtClean="0"/>
              <a:t>Second level</a:t>
            </a:r>
          </a:p>
          <a:p>
            <a:pPr lvl="2"/>
            <a:r>
              <a:rPr lang="ru-RU" altLang="ru-RU" smtClean="0"/>
              <a:t>Third level</a:t>
            </a:r>
          </a:p>
          <a:p>
            <a:pPr lvl="3"/>
            <a:r>
              <a:rPr lang="ru-RU" altLang="ru-RU" smtClean="0"/>
              <a:t>Fourth level</a:t>
            </a:r>
          </a:p>
          <a:p>
            <a:pPr lvl="4"/>
            <a:r>
              <a:rPr lang="ru-RU" altLang="ru-RU" smtClean="0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41875"/>
            <a:ext cx="21336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fld id="{9EB7957F-08C3-4410-AFBF-75E110D8D170}" type="datetime1">
              <a:rPr lang="en-US" altLang="ru-RU" smtClean="0"/>
              <a:pPr/>
              <a:t>9/10/2021</a:t>
            </a:fld>
            <a:endParaRPr lang="ru-RU" altLang="ru-RU" dirty="0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841875"/>
            <a:ext cx="28956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altLang="ru-RU" smtClean="0"/>
              <a:t>Designed by PoweredTemplate.com</a:t>
            </a:r>
            <a:endParaRPr lang="ru-RU" altLang="ru-RU" dirty="0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41875"/>
            <a:ext cx="21336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fld id="{C3BFB32C-6543-46E3-999A-79726E92EF7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4C5A75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923925" y="2788568"/>
            <a:ext cx="4752975" cy="1152897"/>
          </a:xfrm>
          <a:noFill/>
          <a:effectLst/>
        </p:spPr>
        <p:txBody>
          <a:bodyPr/>
          <a:lstStyle/>
          <a:p>
            <a:r>
              <a:rPr lang="en-US" altLang="ru-RU" sz="3600" b="1" dirty="0" smtClean="0">
                <a:solidFill>
                  <a:srgbClr val="FFCC00"/>
                </a:solidFill>
              </a:rPr>
              <a:t>The Eagle</a:t>
            </a:r>
            <a:br>
              <a:rPr lang="en-US" altLang="ru-RU" sz="3600" b="1" dirty="0" smtClean="0">
                <a:solidFill>
                  <a:srgbClr val="FFCC00"/>
                </a:solidFill>
              </a:rPr>
            </a:br>
            <a:r>
              <a:rPr lang="en-US" altLang="ru-RU" sz="3600" b="1" dirty="0" smtClean="0">
                <a:solidFill>
                  <a:srgbClr val="FFCC00"/>
                </a:solidFill>
              </a:rPr>
              <a:t>on United States Covers</a:t>
            </a:r>
            <a:endParaRPr lang="en-US" altLang="ru-RU" sz="3600" b="1" dirty="0">
              <a:solidFill>
                <a:srgbClr val="FFCC00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3923926" y="4084712"/>
            <a:ext cx="475297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rgbClr val="4C5A75"/>
                </a:solidFill>
                <a:latin typeface="Calibri" pitchFamily="34" charset="0"/>
              </a:defRPr>
            </a:lvl1pPr>
            <a:lvl2pPr algn="ctr">
              <a:spcBef>
                <a:spcPct val="200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2pPr>
            <a:lvl3pPr algn="ctr">
              <a:spcBef>
                <a:spcPct val="200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r>
              <a:rPr lang="en-US" altLang="ru-RU" b="0" dirty="0" smtClean="0">
                <a:solidFill>
                  <a:schemeClr val="tx1"/>
                </a:solidFill>
              </a:rPr>
              <a:t>by Luis Greiff, Jr.</a:t>
            </a:r>
          </a:p>
          <a:p>
            <a:endParaRPr lang="en-US" altLang="ru-RU" sz="700" b="0" dirty="0">
              <a:solidFill>
                <a:schemeClr val="tx1"/>
              </a:solidFill>
            </a:endParaRPr>
          </a:p>
          <a:p>
            <a:r>
              <a:rPr lang="en-US" altLang="ru-RU" sz="1600" b="0" dirty="0" smtClean="0">
                <a:solidFill>
                  <a:schemeClr val="tx1"/>
                </a:solidFill>
              </a:rPr>
              <a:t>A presentation for the Rochester Philatelic Association</a:t>
            </a:r>
          </a:p>
          <a:p>
            <a:endParaRPr lang="en-US" altLang="ru-RU" b="0" dirty="0">
              <a:solidFill>
                <a:schemeClr val="tx1"/>
              </a:solidFill>
            </a:endParaRPr>
          </a:p>
          <a:p>
            <a:endParaRPr lang="uk-UA" altLang="ru-RU" b="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2" y="1440079"/>
            <a:ext cx="1557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/>
              <a:t>O162 - 25¢ official</a:t>
            </a:r>
          </a:p>
          <a:p>
            <a:pPr algn="ctr"/>
            <a:r>
              <a:rPr lang="en-US" sz="1200" b="0" dirty="0" smtClean="0"/>
              <a:t>June 25, 2007 Kansas City, MO (FDC)</a:t>
            </a:r>
            <a:endParaRPr lang="en-US" sz="12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46140"/>
            <a:ext cx="1948173" cy="3018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10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(#9)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#1387 - 6¢ </a:t>
            </a:r>
            <a:r>
              <a:rPr lang="en-US" altLang="ru-RU" b="0" kern="0" dirty="0">
                <a:solidFill>
                  <a:schemeClr val="tx2"/>
                </a:solidFill>
              </a:rPr>
              <a:t>American Bald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Eagle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May 29,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1970   USS John </a:t>
            </a:r>
            <a:r>
              <a:rPr lang="en-US" altLang="ru-RU" b="0" kern="0" dirty="0">
                <a:solidFill>
                  <a:schemeClr val="tx2"/>
                </a:solidFill>
              </a:rPr>
              <a:t>F.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Kennedy-CVA 67 (JFK’s posthumous </a:t>
            </a:r>
            <a:r>
              <a:rPr lang="en-US" altLang="ru-RU" b="0" kern="0" dirty="0">
                <a:solidFill>
                  <a:schemeClr val="tx2"/>
                </a:solidFill>
              </a:rPr>
              <a:t>53rd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birthday)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12304"/>
            <a:ext cx="6499015" cy="35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11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(#10) #1396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- 8¢ US </a:t>
            </a:r>
            <a:r>
              <a:rPr lang="en-US" altLang="ru-RU" b="0" kern="0" dirty="0">
                <a:solidFill>
                  <a:schemeClr val="tx2"/>
                </a:solidFill>
              </a:rPr>
              <a:t>Postal Service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Emblem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July </a:t>
            </a:r>
            <a:r>
              <a:rPr lang="en-US" altLang="ru-RU" b="0" kern="0" dirty="0">
                <a:solidFill>
                  <a:schemeClr val="tx2"/>
                </a:solidFill>
              </a:rPr>
              <a:t>1,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1971    Omaha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NE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multi-city 16,300,000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54" y="429496"/>
            <a:ext cx="6492842" cy="35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12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 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(#11) #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1489/1498 - 10¢ Postal </a:t>
            </a:r>
            <a:r>
              <a:rPr lang="en-US" altLang="ru-RU" b="0" kern="0" dirty="0">
                <a:solidFill>
                  <a:schemeClr val="tx2"/>
                </a:solidFill>
              </a:rPr>
              <a:t>Service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Employees (eagle </a:t>
            </a:r>
            <a:r>
              <a:rPr lang="en-US" altLang="ru-RU" b="0" kern="0" dirty="0">
                <a:solidFill>
                  <a:schemeClr val="tx2"/>
                </a:solidFill>
              </a:rPr>
              <a:t>on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mailbox)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April </a:t>
            </a:r>
            <a:r>
              <a:rPr lang="en-US" altLang="ru-RU" b="0" kern="0" dirty="0">
                <a:solidFill>
                  <a:schemeClr val="tx2"/>
                </a:solidFill>
              </a:rPr>
              <a:t>30, 1973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 Jackson, MI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multi-city, quantity unrecorded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94" y="791499"/>
            <a:ext cx="6487962" cy="28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13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(#12) #1596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- 13¢ Eagle and Shield + #806 - 2¢ John Adams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November 1, 1980   Washington, DC (180</a:t>
            </a:r>
            <a:r>
              <a:rPr lang="en-US" altLang="ru-RU" b="0" kern="0" baseline="30000" dirty="0" smtClean="0">
                <a:solidFill>
                  <a:schemeClr val="tx2"/>
                </a:solidFill>
              </a:rPr>
              <a:t>th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White House Anniversary cancel)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34" y="374595"/>
            <a:ext cx="6066882" cy="37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14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(#13)  #</a:t>
            </a:r>
            <a:r>
              <a:rPr lang="en-US" altLang="ru-RU" b="0" kern="0" dirty="0" smtClean="0">
                <a:solidFill>
                  <a:schemeClr val="tx2"/>
                </a:solidFill>
              </a:rPr>
              <a:t>2370 - 22¢ </a:t>
            </a:r>
            <a:r>
              <a:rPr lang="en-US" altLang="ru-RU" b="0" kern="0" dirty="0">
                <a:solidFill>
                  <a:schemeClr val="tx2"/>
                </a:solidFill>
              </a:rPr>
              <a:t>Australia Bicentennial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(koala and eagle country symbols) January </a:t>
            </a:r>
            <a:r>
              <a:rPr lang="en-US" altLang="ru-RU" b="0" kern="0" dirty="0">
                <a:solidFill>
                  <a:schemeClr val="tx2"/>
                </a:solidFill>
              </a:rPr>
              <a:t>26, 1988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 Washington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DC (joint issue 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523,465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09" y="268288"/>
            <a:ext cx="27043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212504"/>
            <a:ext cx="3706957" cy="2075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313043"/>
            <a:ext cx="5905801" cy="3274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15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(#14) #2394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$8.75 Express Mail Eagle </a:t>
            </a:r>
            <a:r>
              <a:rPr lang="en-US" altLang="ru-RU" b="0" kern="0" dirty="0">
                <a:solidFill>
                  <a:schemeClr val="tx2"/>
                </a:solidFill>
              </a:rPr>
              <a:t>and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Moon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October 4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1988   Terre Haute, IN (Friedman hand-painted 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66,558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 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8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16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(#15) #2421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- 25¢ Bill </a:t>
            </a:r>
            <a:r>
              <a:rPr lang="en-US" altLang="ru-RU" b="0" kern="0" dirty="0">
                <a:solidFill>
                  <a:schemeClr val="tx2"/>
                </a:solidFill>
              </a:rPr>
              <a:t>of Rights/Constitution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Bicentennial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September </a:t>
            </a:r>
            <a:r>
              <a:rPr lang="en-US" altLang="ru-RU" b="0" kern="0" dirty="0">
                <a:solidFill>
                  <a:schemeClr val="tx2"/>
                </a:solidFill>
              </a:rPr>
              <a:t>25,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1989   Philadelphia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PA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900,384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67" y="420900"/>
            <a:ext cx="6569215" cy="35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17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(#16) 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#2431 - 25¢ Eagle </a:t>
            </a:r>
            <a:r>
              <a:rPr lang="en-US" altLang="ru-RU" b="0" kern="0" dirty="0">
                <a:solidFill>
                  <a:schemeClr val="tx2"/>
                </a:solidFill>
              </a:rPr>
              <a:t>and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Shield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November 10</a:t>
            </a:r>
            <a:r>
              <a:rPr lang="en-US" altLang="ru-RU" b="0" kern="0" dirty="0">
                <a:solidFill>
                  <a:schemeClr val="tx2"/>
                </a:solidFill>
              </a:rPr>
              <a:t>, 1989   Virginia Beach,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VA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quantity unrecorded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450763"/>
              </p:ext>
            </p:extLst>
          </p:nvPr>
        </p:nvGraphicFramePr>
        <p:xfrm>
          <a:off x="2967037" y="223628"/>
          <a:ext cx="30892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3" imgW="7251120" imgH="9537120" progId="">
                  <p:embed/>
                </p:oleObj>
              </mc:Choice>
              <mc:Fallback>
                <p:oleObj r:id="rId3" imgW="7251120" imgH="9537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7037" y="223628"/>
                        <a:ext cx="30892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22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18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(#17)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#U079 - 45¢ Official Great Seal envelope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March </a:t>
            </a:r>
            <a:r>
              <a:rPr lang="en-US" altLang="ru-RU" b="0" kern="0" dirty="0">
                <a:solidFill>
                  <a:schemeClr val="tx2"/>
                </a:solidFill>
              </a:rPr>
              <a:t>17</a:t>
            </a:r>
            <a:r>
              <a:rPr lang="en-US" altLang="ru-RU" b="0" kern="0" dirty="0" smtClean="0">
                <a:solidFill>
                  <a:schemeClr val="tx2"/>
                </a:solidFill>
              </a:rPr>
              <a:t>, 1990   </a:t>
            </a:r>
            <a:r>
              <a:rPr lang="en-US" altLang="ru-RU" b="0" kern="0" dirty="0">
                <a:solidFill>
                  <a:schemeClr val="tx2"/>
                </a:solidFill>
              </a:rPr>
              <a:t>Springfield,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VA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5,956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19" y="772344"/>
            <a:ext cx="6487112" cy="31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19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 18) #2540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$2.90 Priority USPS 1992 Barcelona Olympic Sponsor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July 7, 1992   San Diego, CA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79,555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16" y="385842"/>
            <a:ext cx="6544117" cy="36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196280"/>
            <a:ext cx="835025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endParaRPr lang="en-US" altLang="ru-RU" b="0" kern="0" dirty="0" smtClean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This presentation is a mostly chronological look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at U.S. covers featuring America’s iconic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symbol, the eagle.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altLang="ru-RU" b="0" kern="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It all started when I purchased a small collection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of them at the American Philatelic Society’s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Stampshow a few years back.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altLang="ru-RU" b="0" kern="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The eagle is also the national symbol of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many other countries around the world,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so I’m preparing a follow-up titled,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“Eagles on Worldwide Covers.”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2708382"/>
            <a:ext cx="1373181" cy="2126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20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(#19)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#1831 - 29¢ Organized Labor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September 1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1980   Washington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DC   (cover postmarked February </a:t>
            </a:r>
            <a:r>
              <a:rPr lang="en-US" altLang="ru-RU" b="0" kern="0" dirty="0">
                <a:solidFill>
                  <a:schemeClr val="tx2"/>
                </a:solidFill>
              </a:rPr>
              <a:t>21,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1994) 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76" y="306781"/>
            <a:ext cx="5793397" cy="38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21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(#20) #</a:t>
            </a:r>
            <a:r>
              <a:rPr lang="en-US" altLang="ru-RU" b="0" kern="0" dirty="0" smtClean="0">
                <a:solidFill>
                  <a:schemeClr val="tx2"/>
                </a:solidFill>
              </a:rPr>
              <a:t>3183B - 32¢ 1910’s Celebrate </a:t>
            </a:r>
            <a:r>
              <a:rPr lang="en-US" altLang="ru-RU" b="0" kern="0" dirty="0">
                <a:solidFill>
                  <a:schemeClr val="tx2"/>
                </a:solidFill>
              </a:rPr>
              <a:t>the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Century/Federal </a:t>
            </a:r>
            <a:r>
              <a:rPr lang="en-US" altLang="ru-RU" b="0" kern="0" dirty="0">
                <a:solidFill>
                  <a:schemeClr val="tx2"/>
                </a:solidFill>
              </a:rPr>
              <a:t>Reserve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System 1913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February </a:t>
            </a:r>
            <a:r>
              <a:rPr lang="en-US" altLang="ru-RU" b="0" kern="0" dirty="0">
                <a:solidFill>
                  <a:schemeClr val="tx2"/>
                </a:solidFill>
              </a:rPr>
              <a:t>3,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1998   Washington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DC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3,896,387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10" y="444796"/>
            <a:ext cx="6492929" cy="353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22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 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3989889"/>
            <a:ext cx="8350250" cy="84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(#21)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#3185E - 32¢ 1930’s Celebrate </a:t>
            </a:r>
            <a:r>
              <a:rPr lang="en-US" altLang="ru-RU" b="0" kern="0" dirty="0">
                <a:solidFill>
                  <a:schemeClr val="tx2"/>
                </a:solidFill>
              </a:rPr>
              <a:t>the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Century/FDR’s New Deal/Work </a:t>
            </a:r>
            <a:r>
              <a:rPr lang="en-US" altLang="ru-RU" b="0" kern="0" dirty="0">
                <a:solidFill>
                  <a:schemeClr val="tx2"/>
                </a:solidFill>
              </a:rPr>
              <a:t>Progress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Administration/Civilian </a:t>
            </a:r>
            <a:r>
              <a:rPr lang="en-US" altLang="ru-RU" b="0" kern="0" dirty="0">
                <a:solidFill>
                  <a:schemeClr val="tx2"/>
                </a:solidFill>
              </a:rPr>
              <a:t>Conservation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Corps/NRA Eagle/Eagle w/painters </a:t>
            </a:r>
            <a:r>
              <a:rPr lang="en-US" altLang="ru-RU" b="0" kern="0" dirty="0">
                <a:solidFill>
                  <a:schemeClr val="tx2"/>
                </a:solidFill>
              </a:rPr>
              <a:t>board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September </a:t>
            </a:r>
            <a:r>
              <a:rPr lang="en-US" altLang="ru-RU" b="0" kern="0" dirty="0">
                <a:solidFill>
                  <a:schemeClr val="tx2"/>
                </a:solidFill>
              </a:rPr>
              <a:t>10</a:t>
            </a:r>
            <a:r>
              <a:rPr lang="en-US" altLang="ru-RU" b="0" kern="0" dirty="0" smtClean="0">
                <a:solidFill>
                  <a:schemeClr val="tx2"/>
                </a:solidFill>
              </a:rPr>
              <a:t>, 1998   Cleveland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Ohio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999,017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en-US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74" y="595804"/>
            <a:ext cx="5885401" cy="32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23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(#22)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#3188C - 33¢ 1960s </a:t>
            </a:r>
            <a:r>
              <a:rPr lang="en-US" altLang="ru-RU" b="0" kern="0" dirty="0">
                <a:solidFill>
                  <a:schemeClr val="tx2"/>
                </a:solidFill>
              </a:rPr>
              <a:t>Celebrate the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Century/Man Walks on the Moon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September </a:t>
            </a:r>
            <a:r>
              <a:rPr lang="en-US" altLang="ru-RU" b="0" kern="0" dirty="0">
                <a:solidFill>
                  <a:schemeClr val="tx2"/>
                </a:solidFill>
              </a:rPr>
              <a:t>17,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1999   Green </a:t>
            </a:r>
            <a:r>
              <a:rPr lang="en-US" altLang="ru-RU" b="0" kern="0" dirty="0">
                <a:solidFill>
                  <a:schemeClr val="tx2"/>
                </a:solidFill>
              </a:rPr>
              <a:t>Bay,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WI (Fred </a:t>
            </a:r>
            <a:r>
              <a:rPr lang="en-US" altLang="ru-RU" b="0" kern="0" dirty="0">
                <a:solidFill>
                  <a:schemeClr val="tx2"/>
                </a:solidFill>
              </a:rPr>
              <a:t>Collins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1,252,243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en-US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38" y="484312"/>
            <a:ext cx="629127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24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 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13679" y="4304521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(#23)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#U646 - 34¢ Blue gray </a:t>
            </a:r>
            <a:r>
              <a:rPr lang="en-US" altLang="ru-RU" b="0" kern="0" dirty="0">
                <a:solidFill>
                  <a:schemeClr val="tx2"/>
                </a:solidFill>
              </a:rPr>
              <a:t>&amp;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gray </a:t>
            </a:r>
            <a:r>
              <a:rPr lang="en-US" altLang="ru-RU" b="0" kern="0" dirty="0">
                <a:solidFill>
                  <a:schemeClr val="tx2"/>
                </a:solidFill>
              </a:rPr>
              <a:t>Eagle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stamped envelope (</a:t>
            </a:r>
            <a:r>
              <a:rPr lang="en-US" altLang="ru-RU" b="0" kern="0" dirty="0">
                <a:solidFill>
                  <a:schemeClr val="tx2"/>
                </a:solidFill>
              </a:rPr>
              <a:t>recycled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paper)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January 7, 2001   Washington, DC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quantity unrecorded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en-US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11" y="805571"/>
            <a:ext cx="6552728" cy="2813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239" y="3767237"/>
            <a:ext cx="3100800" cy="3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25</a:t>
            </a:fld>
            <a:endParaRPr lang="en-GB" alt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</a:t>
            </a:r>
            <a:r>
              <a:rPr lang="en-US" altLang="ru-RU" b="0" kern="0" dirty="0" smtClean="0">
                <a:solidFill>
                  <a:schemeClr val="tx2"/>
                </a:solidFill>
              </a:rPr>
              <a:t>24) </a:t>
            </a:r>
            <a:r>
              <a:rPr lang="en-US" altLang="ru-RU" b="0" kern="0" dirty="0">
                <a:solidFill>
                  <a:schemeClr val="tx2"/>
                </a:solidFill>
              </a:rPr>
              <a:t>#3471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- 55¢ Eagle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February 22</a:t>
            </a:r>
            <a:r>
              <a:rPr lang="en-US" altLang="ru-RU" b="0" kern="0" dirty="0">
                <a:solidFill>
                  <a:schemeClr val="tx2"/>
                </a:solidFill>
              </a:rPr>
              <a:t>, 2001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 Wall, SD (Fred </a:t>
            </a:r>
            <a:r>
              <a:rPr lang="en-US" altLang="ru-RU" b="0" kern="0" dirty="0">
                <a:solidFill>
                  <a:schemeClr val="tx2"/>
                </a:solidFill>
              </a:rPr>
              <a:t>Collins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quantity unrecorded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en-US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01" y="532976"/>
            <a:ext cx="6415548" cy="35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26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 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(#25)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#U650 - 10¢ Presort </a:t>
            </a:r>
            <a:r>
              <a:rPr lang="en-US" altLang="ru-RU" b="0" kern="0" dirty="0">
                <a:solidFill>
                  <a:schemeClr val="tx2"/>
                </a:solidFill>
              </a:rPr>
              <a:t>Graphic Eagle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envelope + #2480 - 30¢ Cardinal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August </a:t>
            </a:r>
            <a:r>
              <a:rPr lang="en-US" altLang="ru-RU" b="0" kern="0" dirty="0">
                <a:solidFill>
                  <a:schemeClr val="tx2"/>
                </a:solidFill>
              </a:rPr>
              <a:t>8</a:t>
            </a:r>
            <a:r>
              <a:rPr lang="en-US" altLang="ru-RU" b="0" kern="0" dirty="0" smtClean="0">
                <a:solidFill>
                  <a:schemeClr val="tx2"/>
                </a:solidFill>
              </a:rPr>
              <a:t>, </a:t>
            </a:r>
            <a:r>
              <a:rPr lang="en-US" altLang="ru-RU" b="0" kern="0" dirty="0">
                <a:solidFill>
                  <a:schemeClr val="tx2"/>
                </a:solidFill>
              </a:rPr>
              <a:t>2002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 Washington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DC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quantity unrecorded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en-US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0" y="784655"/>
            <a:ext cx="6539469" cy="2855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2" y="3773224"/>
            <a:ext cx="3090600" cy="4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27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31236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3796680"/>
            <a:ext cx="8350250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Among the rarest eagles in US philately – Boston’s “Eagle and Thunderbolt” experimental American Company machine cancel.  Less than 10,000 covers were postmarked on only one day, January 2, 1895, between 2-5 PM.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1400" b="0" kern="0" dirty="0" smtClean="0">
                <a:solidFill>
                  <a:schemeClr val="tx2"/>
                </a:solidFill>
              </a:rPr>
              <a:t>(read details</a:t>
            </a:r>
            <a:r>
              <a:rPr lang="en-US" altLang="ru-RU" sz="1400" b="0" kern="0" dirty="0">
                <a:solidFill>
                  <a:schemeClr val="tx2"/>
                </a:solidFill>
              </a:rPr>
              <a:t>: </a:t>
            </a:r>
            <a:r>
              <a:rPr lang="en-US" altLang="ru-RU" sz="1400" b="0" kern="0" dirty="0">
                <a:solidFill>
                  <a:srgbClr val="FFCC00"/>
                </a:solidFill>
              </a:rPr>
              <a:t>http://machinecancel.org/forum/eagle/eagle.html</a:t>
            </a:r>
            <a:r>
              <a:rPr lang="en-US" altLang="ru-RU" sz="1400" b="0" kern="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21" y="299900"/>
            <a:ext cx="4080189" cy="1397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21" y="1832136"/>
            <a:ext cx="4080189" cy="1547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7547" y="3380350"/>
            <a:ext cx="861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dirty="0" smtClean="0"/>
              <a:t>proof strike</a:t>
            </a:r>
            <a:endParaRPr lang="en-US" sz="10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30" y="351327"/>
            <a:ext cx="1253229" cy="148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76547"/>
            <a:ext cx="2148259" cy="14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28</a:t>
            </a:fld>
            <a:endParaRPr lang="en-GB" altLang="ru-RU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8288"/>
            <a:ext cx="8353425" cy="700087"/>
          </a:xfrm>
        </p:spPr>
        <p:txBody>
          <a:bodyPr/>
          <a:lstStyle/>
          <a:p>
            <a:pPr algn="ctr"/>
            <a:r>
              <a:rPr lang="en-US" altLang="ru-RU" sz="4500" b="1" dirty="0">
                <a:solidFill>
                  <a:schemeClr val="tx1"/>
                </a:solidFill>
              </a:rPr>
              <a:t>Thank you for watching!</a:t>
            </a:r>
            <a:endParaRPr lang="uk-UA" altLang="ru-RU" sz="4500" b="1" dirty="0">
              <a:solidFill>
                <a:schemeClr val="tx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463" y="1060376"/>
            <a:ext cx="8350250" cy="367240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endParaRPr lang="en-US" altLang="ru-RU" sz="5000" dirty="0" smtClean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ru-RU" sz="50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ru-RU" sz="5000" dirty="0" smtClean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ru-RU" sz="50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July 4 postcard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 bwMode="auto">
          <a:xfrm>
            <a:off x="5868144" y="4843657"/>
            <a:ext cx="244827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GB" altLang="ru-RU" dirty="0" smtClean="0"/>
              <a:t>Scanning and Layout by Tom Fortunato</a:t>
            </a:r>
            <a:endParaRPr lang="en-GB" alt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7664" cy="5145088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3528" y="4824785"/>
            <a:ext cx="3024336" cy="254000"/>
          </a:xfrm>
        </p:spPr>
        <p:txBody>
          <a:bodyPr/>
          <a:lstStyle/>
          <a:p>
            <a:pPr algn="l"/>
            <a:r>
              <a:rPr lang="en-GB" altLang="ru-RU" dirty="0" smtClean="0"/>
              <a:t>Background Template by PoweredTemplate.com</a:t>
            </a:r>
            <a:endParaRPr lang="en-GB" alt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799" y="1055419"/>
            <a:ext cx="5018401" cy="32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3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(#2)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121b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- 30¢ </a:t>
            </a:r>
            <a:r>
              <a:rPr lang="en-US" altLang="ru-RU" b="0" kern="0" dirty="0">
                <a:solidFill>
                  <a:schemeClr val="tx2"/>
                </a:solidFill>
              </a:rPr>
              <a:t>Eagle and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Flags invert</a:t>
            </a:r>
            <a:endParaRPr lang="en-US" altLang="ru-RU" b="0" kern="0" dirty="0" smtClean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May </a:t>
            </a:r>
            <a:r>
              <a:rPr lang="en-US" altLang="ru-RU" b="0" kern="0" dirty="0">
                <a:solidFill>
                  <a:schemeClr val="tx2"/>
                </a:solidFill>
              </a:rPr>
              <a:t>15,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1869   </a:t>
            </a:r>
            <a:r>
              <a:rPr lang="en-US" altLang="ru-RU" b="0" kern="0" dirty="0">
                <a:solidFill>
                  <a:schemeClr val="tx2"/>
                </a:solidFill>
              </a:rPr>
              <a:t>7 unused and 37 used examples exist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62" y="471816"/>
            <a:ext cx="6204711" cy="34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4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(#3)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#116 - 10¢ Shield </a:t>
            </a:r>
            <a:r>
              <a:rPr lang="en-US" altLang="ru-RU" b="0" kern="0" dirty="0">
                <a:solidFill>
                  <a:schemeClr val="tx2"/>
                </a:solidFill>
              </a:rPr>
              <a:t>&amp;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Eagle </a:t>
            </a:r>
            <a:r>
              <a:rPr lang="en-US" altLang="ru-RU" b="0" kern="0" dirty="0" smtClean="0">
                <a:solidFill>
                  <a:schemeClr val="tx1"/>
                </a:solidFill>
              </a:rPr>
              <a:t>with </a:t>
            </a:r>
            <a:r>
              <a:rPr lang="en-US" b="0" dirty="0" smtClean="0">
                <a:solidFill>
                  <a:schemeClr val="tx1"/>
                </a:solidFill>
              </a:rPr>
              <a:t>“NEW YORK PAID ALL" </a:t>
            </a:r>
            <a:r>
              <a:rPr lang="en-US" b="0" dirty="0">
                <a:solidFill>
                  <a:schemeClr val="tx1"/>
                </a:solidFill>
              </a:rPr>
              <a:t>exchange postmark</a:t>
            </a:r>
            <a:endParaRPr lang="en-US" altLang="ru-RU" b="0" kern="0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April 9,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1870  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New York, NY (via England) </a:t>
            </a:r>
            <a:r>
              <a:rPr lang="en-US" altLang="ru-RU" b="0" kern="0" dirty="0">
                <a:solidFill>
                  <a:schemeClr val="tx2"/>
                </a:solidFill>
              </a:rPr>
              <a:t>to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Genoa, Italy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4202"/>
            <a:ext cx="5757798" cy="3136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00" y="2713248"/>
            <a:ext cx="2407200" cy="1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5</a:t>
            </a:fld>
            <a:endParaRPr lang="en-GB" alt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(#4) #</a:t>
            </a:r>
            <a:r>
              <a:rPr lang="en-US" altLang="ru-RU" b="0" kern="0" dirty="0" smtClean="0">
                <a:solidFill>
                  <a:schemeClr val="tx2"/>
                </a:solidFill>
              </a:rPr>
              <a:t>654 - 2¢ </a:t>
            </a:r>
            <a:r>
              <a:rPr lang="en-US" altLang="ru-RU" b="0" kern="0" dirty="0">
                <a:solidFill>
                  <a:schemeClr val="tx2"/>
                </a:solidFill>
              </a:rPr>
              <a:t>Edison's first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lamp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July </a:t>
            </a:r>
            <a:r>
              <a:rPr lang="en-US" altLang="ru-RU" b="0" kern="0" dirty="0">
                <a:solidFill>
                  <a:schemeClr val="tx2"/>
                </a:solidFill>
              </a:rPr>
              <a:t>4,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1932   </a:t>
            </a:r>
            <a:r>
              <a:rPr lang="en-US" altLang="ru-RU" b="0" kern="0" dirty="0" err="1" smtClean="0">
                <a:solidFill>
                  <a:schemeClr val="tx2"/>
                </a:solidFill>
              </a:rPr>
              <a:t>Henton</a:t>
            </a:r>
            <a:r>
              <a:rPr lang="en-US" altLang="ru-RU" b="0" kern="0" dirty="0" smtClean="0">
                <a:solidFill>
                  <a:schemeClr val="tx2"/>
                </a:solidFill>
              </a:rPr>
              <a:t>, IL   illegal use of registry cancel on 1</a:t>
            </a:r>
            <a:r>
              <a:rPr lang="en-US" altLang="ru-RU" b="0" kern="0" baseline="30000" dirty="0" smtClean="0">
                <a:solidFill>
                  <a:schemeClr val="tx2"/>
                </a:solidFill>
              </a:rPr>
              <a:t>st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class letter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53" y="430776"/>
            <a:ext cx="6437444" cy="35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6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(#5) 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#UXC1 - 4¢ first airmail </a:t>
            </a:r>
            <a:r>
              <a:rPr lang="en-US" altLang="ru-RU" b="0" kern="0" dirty="0">
                <a:solidFill>
                  <a:schemeClr val="tx2"/>
                </a:solidFill>
              </a:rPr>
              <a:t>postal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card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January </a:t>
            </a:r>
            <a:r>
              <a:rPr lang="en-US" altLang="ru-RU" b="0" kern="0" dirty="0">
                <a:solidFill>
                  <a:schemeClr val="tx2"/>
                </a:solidFill>
              </a:rPr>
              <a:t>10,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1949   Washington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DC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236,620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99" y="431438"/>
            <a:ext cx="6014951" cy="35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7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(#6) #1094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- 4¢ 48 star Old Glory (eagle atop </a:t>
            </a:r>
            <a:r>
              <a:rPr lang="en-US" altLang="ru-RU" b="0" kern="0" dirty="0">
                <a:solidFill>
                  <a:schemeClr val="tx2"/>
                </a:solidFill>
              </a:rPr>
              <a:t>flag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pole)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July </a:t>
            </a:r>
            <a:r>
              <a:rPr lang="en-US" altLang="ru-RU" b="0" kern="0" dirty="0">
                <a:solidFill>
                  <a:schemeClr val="tx2"/>
                </a:solidFill>
              </a:rPr>
              <a:t>4</a:t>
            </a:r>
            <a:r>
              <a:rPr lang="en-US" altLang="ru-RU" b="0" kern="0" dirty="0" smtClean="0">
                <a:solidFill>
                  <a:schemeClr val="tx2"/>
                </a:solidFill>
              </a:rPr>
              <a:t>, 1957   Washington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DC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523,879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745" y="433550"/>
            <a:ext cx="5713860" cy="35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8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(#7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 #UXC3 - 5¢ airmail eagle </a:t>
            </a:r>
            <a:r>
              <a:rPr lang="en-US" altLang="ru-RU" b="0" kern="0" dirty="0">
                <a:solidFill>
                  <a:schemeClr val="tx2"/>
                </a:solidFill>
              </a:rPr>
              <a:t>in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flight postal card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June </a:t>
            </a:r>
            <a:r>
              <a:rPr lang="en-US" altLang="ru-RU" b="0" kern="0" dirty="0">
                <a:solidFill>
                  <a:schemeClr val="tx2"/>
                </a:solidFill>
              </a:rPr>
              <a:t>18,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1960   Minneapolis</a:t>
            </a:r>
            <a:r>
              <a:rPr lang="en-US" altLang="ru-RU" b="0" kern="0" dirty="0">
                <a:solidFill>
                  <a:schemeClr val="tx2"/>
                </a:solidFill>
              </a:rPr>
              <a:t>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MN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228,500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79" y="428888"/>
            <a:ext cx="6002792" cy="35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68D0-7027-41D9-B8F2-1F7EF0490044}" type="slidenum">
              <a:rPr lang="en-GB" altLang="ru-RU"/>
              <a:pPr/>
              <a:t>9</a:t>
            </a:fld>
            <a:endParaRPr lang="en-GB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268288"/>
            <a:ext cx="8350250" cy="3888432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ru-RU" dirty="0" smtClean="0">
                <a:solidFill>
                  <a:schemeClr val="tx2"/>
                </a:solidFill>
              </a:rPr>
              <a:t>.</a:t>
            </a:r>
            <a:endParaRPr lang="uk-UA" altLang="ru-RU" dirty="0">
              <a:solidFill>
                <a:schemeClr val="tx2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6550" y="4287628"/>
            <a:ext cx="8350250" cy="6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>
                <a:solidFill>
                  <a:schemeClr val="tx2"/>
                </a:solidFill>
              </a:rPr>
              <a:t>(#8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 #UXC9 - 8¢ stylized eagle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b="0" kern="0" dirty="0" smtClean="0">
                <a:solidFill>
                  <a:schemeClr val="tx2"/>
                </a:solidFill>
              </a:rPr>
              <a:t>March </a:t>
            </a:r>
            <a:r>
              <a:rPr lang="en-US" altLang="ru-RU" b="0" kern="0" dirty="0">
                <a:solidFill>
                  <a:schemeClr val="tx2"/>
                </a:solidFill>
              </a:rPr>
              <a:t>1, 1968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  New </a:t>
            </a:r>
            <a:r>
              <a:rPr lang="en-US" altLang="ru-RU" b="0" kern="0" dirty="0">
                <a:solidFill>
                  <a:schemeClr val="tx2"/>
                </a:solidFill>
              </a:rPr>
              <a:t>York, </a:t>
            </a:r>
            <a:r>
              <a:rPr lang="en-US" altLang="ru-RU" b="0" kern="0" dirty="0" smtClean="0">
                <a:solidFill>
                  <a:schemeClr val="tx2"/>
                </a:solidFill>
              </a:rPr>
              <a:t>NY (FDC </a:t>
            </a:r>
            <a:r>
              <a:rPr lang="en-US" altLang="ru-RU" sz="1200" b="0" kern="0" dirty="0" smtClean="0">
                <a:solidFill>
                  <a:schemeClr val="tx2"/>
                </a:solidFill>
              </a:rPr>
              <a:t>179,923</a:t>
            </a:r>
            <a:r>
              <a:rPr lang="en-US" altLang="ru-RU" b="0" kern="0" dirty="0" smtClean="0">
                <a:solidFill>
                  <a:schemeClr val="tx2"/>
                </a:solidFill>
              </a:rPr>
              <a:t>)</a:t>
            </a:r>
            <a:endParaRPr lang="uk-UA" altLang="ru-RU" b="0" kern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17" y="464892"/>
            <a:ext cx="5857515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eagle">
      <a:dk1>
        <a:srgbClr val="FFFFFF"/>
      </a:dk1>
      <a:lt1>
        <a:srgbClr val="096BF2"/>
      </a:lt1>
      <a:dk2>
        <a:srgbClr val="FFFFFF"/>
      </a:dk2>
      <a:lt2>
        <a:srgbClr val="D8D8D8"/>
      </a:lt2>
      <a:accent1>
        <a:srgbClr val="462308"/>
      </a:accent1>
      <a:accent2>
        <a:srgbClr val="914001"/>
      </a:accent2>
      <a:accent3>
        <a:srgbClr val="13016F"/>
      </a:accent3>
      <a:accent4>
        <a:srgbClr val="176515"/>
      </a:accent4>
      <a:accent5>
        <a:srgbClr val="18181C"/>
      </a:accent5>
      <a:accent6>
        <a:srgbClr val="DE6618"/>
      </a:accent6>
      <a:hlink>
        <a:srgbClr val="FF0000"/>
      </a:hlink>
      <a:folHlink>
        <a:srgbClr val="00B05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eagle">
      <a:dk1>
        <a:srgbClr val="FFFFFF"/>
      </a:dk1>
      <a:lt1>
        <a:srgbClr val="096BF2"/>
      </a:lt1>
      <a:dk2>
        <a:srgbClr val="FFFFFF"/>
      </a:dk2>
      <a:lt2>
        <a:srgbClr val="D8D8D8"/>
      </a:lt2>
      <a:accent1>
        <a:srgbClr val="462308"/>
      </a:accent1>
      <a:accent2>
        <a:srgbClr val="914001"/>
      </a:accent2>
      <a:accent3>
        <a:srgbClr val="13016F"/>
      </a:accent3>
      <a:accent4>
        <a:srgbClr val="176515"/>
      </a:accent4>
      <a:accent5>
        <a:srgbClr val="18181C"/>
      </a:accent5>
      <a:accent6>
        <a:srgbClr val="DE6618"/>
      </a:accent6>
      <a:hlink>
        <a:srgbClr val="FF0000"/>
      </a:hlink>
      <a:folHlink>
        <a:srgbClr val="00B05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869</Words>
  <Application>Microsoft Office PowerPoint</Application>
  <PresentationFormat>Custom</PresentationFormat>
  <Paragraphs>127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template</vt:lpstr>
      <vt:lpstr>Custom Design</vt:lpstr>
      <vt:lpstr>The Eagle on United States Covers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watching!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Tom Fortunato</cp:lastModifiedBy>
  <cp:revision>266</cp:revision>
  <dcterms:created xsi:type="dcterms:W3CDTF">2006-06-29T12:15:01Z</dcterms:created>
  <dcterms:modified xsi:type="dcterms:W3CDTF">2021-09-10T19:46:26Z</dcterms:modified>
</cp:coreProperties>
</file>