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63" r:id="rId5"/>
    <p:sldId id="264" r:id="rId6"/>
    <p:sldId id="272" r:id="rId7"/>
    <p:sldId id="275" r:id="rId8"/>
    <p:sldId id="276" r:id="rId9"/>
    <p:sldId id="274" r:id="rId10"/>
    <p:sldId id="277" r:id="rId11"/>
    <p:sldId id="283" r:id="rId12"/>
    <p:sldId id="273" r:id="rId13"/>
    <p:sldId id="278" r:id="rId14"/>
    <p:sldId id="279" r:id="rId15"/>
    <p:sldId id="280" r:id="rId16"/>
    <p:sldId id="290" r:id="rId17"/>
    <p:sldId id="292" r:id="rId18"/>
    <p:sldId id="293" r:id="rId19"/>
    <p:sldId id="294" r:id="rId20"/>
    <p:sldId id="281" r:id="rId21"/>
    <p:sldId id="289" r:id="rId22"/>
    <p:sldId id="295" r:id="rId23"/>
    <p:sldId id="288" r:id="rId24"/>
    <p:sldId id="287" r:id="rId25"/>
    <p:sldId id="285" r:id="rId26"/>
    <p:sldId id="296" r:id="rId27"/>
    <p:sldId id="310" r:id="rId28"/>
    <p:sldId id="298" r:id="rId29"/>
    <p:sldId id="299" r:id="rId30"/>
    <p:sldId id="303" r:id="rId31"/>
    <p:sldId id="305" r:id="rId32"/>
    <p:sldId id="304" r:id="rId33"/>
    <p:sldId id="306" r:id="rId34"/>
    <p:sldId id="300" r:id="rId35"/>
    <p:sldId id="302" r:id="rId36"/>
    <p:sldId id="307" r:id="rId37"/>
    <p:sldId id="308" r:id="rId38"/>
    <p:sldId id="30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4660"/>
  </p:normalViewPr>
  <p:slideViewPr>
    <p:cSldViewPr snapToGrid="0">
      <p:cViewPr varScale="1">
        <p:scale>
          <a:sx n="82" d="100"/>
          <a:sy n="82" d="100"/>
        </p:scale>
        <p:origin x="4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E9641-BD2D-D13A-68F2-367256B186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921634-C7AF-9BF1-A870-083526EF6D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F26C33-F384-E103-EE67-18D96196A825}"/>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5" name="Footer Placeholder 4">
            <a:extLst>
              <a:ext uri="{FF2B5EF4-FFF2-40B4-BE49-F238E27FC236}">
                <a16:creationId xmlns:a16="http://schemas.microsoft.com/office/drawing/2014/main" id="{31DC31F5-C942-37C8-6F7E-6B952A1A23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127073-19EE-B6A8-A48B-1331F345330A}"/>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1007795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5456A-1835-FC0C-095B-FBE3DA89D6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6B3A72-0C5C-4C0B-7359-D268816767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55D45A-06AB-1209-8325-B18DA83C082E}"/>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5" name="Footer Placeholder 4">
            <a:extLst>
              <a:ext uri="{FF2B5EF4-FFF2-40B4-BE49-F238E27FC236}">
                <a16:creationId xmlns:a16="http://schemas.microsoft.com/office/drawing/2014/main" id="{4D63051D-8D0C-0EE8-33C0-020B59E411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7FD309-F420-EB1F-34AC-59308CA3BEDB}"/>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3877339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5F6CDC-D747-2D16-E98F-565EFDC5E0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19B7F0-CABD-ACAB-01CE-5A7E07FD9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EAC48-215D-6A5C-6A15-2FB031244F99}"/>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5" name="Footer Placeholder 4">
            <a:extLst>
              <a:ext uri="{FF2B5EF4-FFF2-40B4-BE49-F238E27FC236}">
                <a16:creationId xmlns:a16="http://schemas.microsoft.com/office/drawing/2014/main" id="{4E8F2458-7D3B-D5FB-F6D6-43302B5FC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F666F8-9232-AC92-09D3-8F53097FCA6C}"/>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2720455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32FEB-681A-8A3A-C8C0-6C5BD6B040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B62165-9BD6-47D7-D286-6FB05D62A8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1EF665-D557-ADE3-64A0-39D86F769C6A}"/>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5" name="Footer Placeholder 4">
            <a:extLst>
              <a:ext uri="{FF2B5EF4-FFF2-40B4-BE49-F238E27FC236}">
                <a16:creationId xmlns:a16="http://schemas.microsoft.com/office/drawing/2014/main" id="{05B44139-4A7A-4F33-32A8-D53D558B9C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36A5F-70D8-84DB-24E5-593CC82DB4E3}"/>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2317445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FE2A-9C20-8216-4E2B-A0C5B4F0CB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FFD3C5-C3AC-615B-6FBD-8DE4E21F26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4DC635-82FC-C0F3-1EC1-5A9B19E78DCB}"/>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5" name="Footer Placeholder 4">
            <a:extLst>
              <a:ext uri="{FF2B5EF4-FFF2-40B4-BE49-F238E27FC236}">
                <a16:creationId xmlns:a16="http://schemas.microsoft.com/office/drawing/2014/main" id="{CFDA4D5E-185C-18A2-CC29-58EC4B6889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4A07A9-D02A-903F-AEF3-58489702F88F}"/>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1336709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1BA4F-169E-78C6-2A1D-CA42A77234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DE0B8E-5B5F-53EC-90DC-953964CC38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FCB5E3-79E3-DF0E-8CF0-43C6EA0A0C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39B2BF-B3F9-6916-8904-708D5664F2D0}"/>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6" name="Footer Placeholder 5">
            <a:extLst>
              <a:ext uri="{FF2B5EF4-FFF2-40B4-BE49-F238E27FC236}">
                <a16:creationId xmlns:a16="http://schemas.microsoft.com/office/drawing/2014/main" id="{ABA1D040-A9A5-C9FC-D148-44F14C1B57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620C0B-765F-CAC1-6569-D66066970144}"/>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2101178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DCDF4-D48D-6A74-1A35-E4C3FB8416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502015-607D-0BB0-21BD-7EF430C5EB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D1E69E-7898-B3CB-C744-53DBA77268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FDF295-6353-B42F-20D9-77F8C46E13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5BE472-79EE-E811-E975-A33769EA0B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363440-5F03-5B9D-EA0D-7F845C3E145D}"/>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8" name="Footer Placeholder 7">
            <a:extLst>
              <a:ext uri="{FF2B5EF4-FFF2-40B4-BE49-F238E27FC236}">
                <a16:creationId xmlns:a16="http://schemas.microsoft.com/office/drawing/2014/main" id="{DDF3A0C2-C64A-EF09-30AC-4FA9848E40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68883C-61B9-C854-9537-536F6948A24C}"/>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1986934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FA6D0-0DA0-511D-A8A2-014E63942B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267443-85AD-79F7-E2AE-4AEA3F8AA8FF}"/>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4" name="Footer Placeholder 3">
            <a:extLst>
              <a:ext uri="{FF2B5EF4-FFF2-40B4-BE49-F238E27FC236}">
                <a16:creationId xmlns:a16="http://schemas.microsoft.com/office/drawing/2014/main" id="{E1C54E31-22FD-92D7-7483-558EC149DC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B4CD72-A124-F868-42C0-4E0954F3FBF6}"/>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917628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4DA7E2-447E-9612-3FB5-C4D1FF107FB5}"/>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3" name="Footer Placeholder 2">
            <a:extLst>
              <a:ext uri="{FF2B5EF4-FFF2-40B4-BE49-F238E27FC236}">
                <a16:creationId xmlns:a16="http://schemas.microsoft.com/office/drawing/2014/main" id="{FEDD86F7-7CAA-74A5-9FA9-E0004295F2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2E4893-F136-087B-A796-3CAD7FE13DCB}"/>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3835437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C5B4C-283F-FD87-0DD9-E894CFBCD1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64E9AE-2857-7B92-A193-C1AE9AFF33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DE74E2-89B3-AF66-C506-3F4D2600F6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BF70D0-B899-6F1C-7F4D-6C9E39FF3577}"/>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6" name="Footer Placeholder 5">
            <a:extLst>
              <a:ext uri="{FF2B5EF4-FFF2-40B4-BE49-F238E27FC236}">
                <a16:creationId xmlns:a16="http://schemas.microsoft.com/office/drawing/2014/main" id="{AC4065FD-F8F4-E620-0BFA-798FADCAD6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A8BCC1-B70A-F896-E372-B93B75FA60B0}"/>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2271438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81492-0F62-ADE1-1269-8E1234BF5A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DF08E6-4013-05DF-6B53-05447A8152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A8FF79-E293-8282-6134-CB0F5942F2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863BCF-1A38-1D9E-86C8-861504E0A212}"/>
              </a:ext>
            </a:extLst>
          </p:cNvPr>
          <p:cNvSpPr>
            <a:spLocks noGrp="1"/>
          </p:cNvSpPr>
          <p:nvPr>
            <p:ph type="dt" sz="half" idx="10"/>
          </p:nvPr>
        </p:nvSpPr>
        <p:spPr/>
        <p:txBody>
          <a:bodyPr/>
          <a:lstStyle/>
          <a:p>
            <a:fld id="{644C5E40-1630-4C1B-BCA3-7C3CEA2E5BA5}" type="datetimeFigureOut">
              <a:rPr lang="en-US" smtClean="0"/>
              <a:t>9/1/2026</a:t>
            </a:fld>
            <a:endParaRPr lang="en-US"/>
          </a:p>
        </p:txBody>
      </p:sp>
      <p:sp>
        <p:nvSpPr>
          <p:cNvPr id="6" name="Footer Placeholder 5">
            <a:extLst>
              <a:ext uri="{FF2B5EF4-FFF2-40B4-BE49-F238E27FC236}">
                <a16:creationId xmlns:a16="http://schemas.microsoft.com/office/drawing/2014/main" id="{2FA25A32-6931-4144-D968-4377F02F62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796CEE-2714-4966-ADBB-163D27E05A10}"/>
              </a:ext>
            </a:extLst>
          </p:cNvPr>
          <p:cNvSpPr>
            <a:spLocks noGrp="1"/>
          </p:cNvSpPr>
          <p:nvPr>
            <p:ph type="sldNum" sz="quarter" idx="12"/>
          </p:nvPr>
        </p:nvSpPr>
        <p:spPr/>
        <p:txBody>
          <a:bodyPr/>
          <a:lstStyle/>
          <a:p>
            <a:fld id="{971511C9-BE4F-43D9-A7DD-FE982834549F}" type="slidenum">
              <a:rPr lang="en-US" smtClean="0"/>
              <a:t>‹#›</a:t>
            </a:fld>
            <a:endParaRPr lang="en-US"/>
          </a:p>
        </p:txBody>
      </p:sp>
    </p:spTree>
    <p:extLst>
      <p:ext uri="{BB962C8B-B14F-4D97-AF65-F5344CB8AC3E}">
        <p14:creationId xmlns:p14="http://schemas.microsoft.com/office/powerpoint/2010/main" val="3504952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CAF305-CF4F-9829-D594-B78767A9E7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BF9143-F84C-E4BD-5C37-35090D23F0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24B5C-CC1E-392F-62CB-DAC3A541D3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4C5E40-1630-4C1B-BCA3-7C3CEA2E5BA5}" type="datetimeFigureOut">
              <a:rPr lang="en-US" smtClean="0"/>
              <a:t>9/1/2026</a:t>
            </a:fld>
            <a:endParaRPr lang="en-US"/>
          </a:p>
        </p:txBody>
      </p:sp>
      <p:sp>
        <p:nvSpPr>
          <p:cNvPr id="5" name="Footer Placeholder 4">
            <a:extLst>
              <a:ext uri="{FF2B5EF4-FFF2-40B4-BE49-F238E27FC236}">
                <a16:creationId xmlns:a16="http://schemas.microsoft.com/office/drawing/2014/main" id="{21057A4E-FB5A-4DC9-8E46-0FBC855D3B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092A8F-54B7-4902-4D7C-88F66C30FA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511C9-BE4F-43D9-A7DD-FE982834549F}" type="slidenum">
              <a:rPr lang="en-US" smtClean="0"/>
              <a:t>‹#›</a:t>
            </a:fld>
            <a:endParaRPr lang="en-US"/>
          </a:p>
        </p:txBody>
      </p:sp>
    </p:spTree>
    <p:extLst>
      <p:ext uri="{BB962C8B-B14F-4D97-AF65-F5344CB8AC3E}">
        <p14:creationId xmlns:p14="http://schemas.microsoft.com/office/powerpoint/2010/main" val="4051030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folklib.net/fdc/ace-members.shtml"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7.emf"/><Relationship Id="rId5" Type="http://schemas.openxmlformats.org/officeDocument/2006/relationships/oleObject" Target="../embeddings/oleObject6.bin"/><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oleObject" Target="../embeddings/oleObject7.bin"/><Relationship Id="rId7" Type="http://schemas.openxmlformats.org/officeDocument/2006/relationships/image" Target="../media/image4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1.emf"/><Relationship Id="rId5" Type="http://schemas.openxmlformats.org/officeDocument/2006/relationships/oleObject" Target="../embeddings/oleObject8.bin"/><Relationship Id="rId4" Type="http://schemas.openxmlformats.org/officeDocument/2006/relationships/image" Target="../media/image40.emf"/><Relationship Id="rId9" Type="http://schemas.openxmlformats.org/officeDocument/2006/relationships/image" Target="../media/image43.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46.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oleObject" Target="../embeddings/oleObject11.bin"/><Relationship Id="rId5" Type="http://schemas.openxmlformats.org/officeDocument/2006/relationships/image" Target="../media/image45.emf"/><Relationship Id="rId4" Type="http://schemas.openxmlformats.org/officeDocument/2006/relationships/image" Target="../media/image44.emf"/></Relationships>
</file>

<file path=ppt/slides/_rels/slide23.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8.emf"/><Relationship Id="rId5" Type="http://schemas.openxmlformats.org/officeDocument/2006/relationships/oleObject" Target="../embeddings/oleObject13.bin"/><Relationship Id="rId4" Type="http://schemas.openxmlformats.org/officeDocument/2006/relationships/image" Target="../media/image47.emf"/><Relationship Id="rId9" Type="http://schemas.openxmlformats.org/officeDocument/2006/relationships/image" Target="../media/image50.jp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57.emf"/><Relationship Id="rId3" Type="http://schemas.openxmlformats.org/officeDocument/2006/relationships/image" Target="../media/image53.png"/><Relationship Id="rId7" Type="http://schemas.openxmlformats.org/officeDocument/2006/relationships/oleObject" Target="../embeddings/oleObject15.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58.emf"/><Relationship Id="rId4" Type="http://schemas.openxmlformats.org/officeDocument/2006/relationships/image" Target="../media/image54.png"/><Relationship Id="rId9" Type="http://schemas.openxmlformats.org/officeDocument/2006/relationships/oleObject" Target="../embeddings/oleObject16.bin"/></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63.jpeg"/><Relationship Id="rId4" Type="http://schemas.openxmlformats.org/officeDocument/2006/relationships/image" Target="../media/image62.jpe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9.gif"/><Relationship Id="rId4" Type="http://schemas.openxmlformats.org/officeDocument/2006/relationships/image" Target="../media/image8.emf"/></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65.emf"/><Relationship Id="rId4" Type="http://schemas.openxmlformats.org/officeDocument/2006/relationships/oleObject" Target="../embeddings/oleObject17.bin"/></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67.emf"/><Relationship Id="rId5" Type="http://schemas.openxmlformats.org/officeDocument/2006/relationships/oleObject" Target="../embeddings/oleObject19.bin"/><Relationship Id="rId4" Type="http://schemas.openxmlformats.org/officeDocument/2006/relationships/image" Target="../media/image66.e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oleObject" Target="../embeddings/oleObject20.bin"/><Relationship Id="rId7" Type="http://schemas.openxmlformats.org/officeDocument/2006/relationships/image" Target="../media/image70.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69.emf"/><Relationship Id="rId5" Type="http://schemas.openxmlformats.org/officeDocument/2006/relationships/oleObject" Target="../embeddings/oleObject21.bin"/><Relationship Id="rId4" Type="http://schemas.openxmlformats.org/officeDocument/2006/relationships/image" Target="../media/image68.emf"/><Relationship Id="rId9" Type="http://schemas.openxmlformats.org/officeDocument/2006/relationships/image" Target="../media/image71.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73.emf"/><Relationship Id="rId5" Type="http://schemas.openxmlformats.org/officeDocument/2006/relationships/oleObject" Target="../embeddings/oleObject24.bin"/><Relationship Id="rId4" Type="http://schemas.openxmlformats.org/officeDocument/2006/relationships/image" Target="../media/image72.emf"/></Relationships>
</file>

<file path=ppt/slides/_rels/slide34.xml.rels><?xml version="1.0" encoding="UTF-8" standalone="yes"?>
<Relationships xmlns="http://schemas.openxmlformats.org/package/2006/relationships"><Relationship Id="rId8" Type="http://schemas.openxmlformats.org/officeDocument/2006/relationships/image" Target="../media/image76.emf"/><Relationship Id="rId13" Type="http://schemas.openxmlformats.org/officeDocument/2006/relationships/oleObject" Target="../embeddings/oleObject30.bin"/><Relationship Id="rId3" Type="http://schemas.openxmlformats.org/officeDocument/2006/relationships/oleObject" Target="../embeddings/oleObject25.bin"/><Relationship Id="rId7" Type="http://schemas.openxmlformats.org/officeDocument/2006/relationships/oleObject" Target="../embeddings/oleObject27.bin"/><Relationship Id="rId12" Type="http://schemas.openxmlformats.org/officeDocument/2006/relationships/image" Target="../media/image78.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75.emf"/><Relationship Id="rId11" Type="http://schemas.openxmlformats.org/officeDocument/2006/relationships/oleObject" Target="../embeddings/oleObject29.bin"/><Relationship Id="rId5" Type="http://schemas.openxmlformats.org/officeDocument/2006/relationships/oleObject" Target="../embeddings/oleObject26.bin"/><Relationship Id="rId10" Type="http://schemas.openxmlformats.org/officeDocument/2006/relationships/image" Target="../media/image77.emf"/><Relationship Id="rId4" Type="http://schemas.openxmlformats.org/officeDocument/2006/relationships/image" Target="../media/image74.emf"/><Relationship Id="rId9" Type="http://schemas.openxmlformats.org/officeDocument/2006/relationships/oleObject" Target="../embeddings/oleObject28.bin"/><Relationship Id="rId14" Type="http://schemas.openxmlformats.org/officeDocument/2006/relationships/image" Target="../media/image79.emf"/></Relationships>
</file>

<file path=ppt/slides/_rels/slide35.xml.rels><?xml version="1.0" encoding="UTF-8" standalone="yes"?>
<Relationships xmlns="http://schemas.openxmlformats.org/package/2006/relationships"><Relationship Id="rId8" Type="http://schemas.openxmlformats.org/officeDocument/2006/relationships/image" Target="../media/image83.emf"/><Relationship Id="rId13" Type="http://schemas.openxmlformats.org/officeDocument/2006/relationships/image" Target="../media/image86.emf"/><Relationship Id="rId3" Type="http://schemas.openxmlformats.org/officeDocument/2006/relationships/image" Target="../media/image80.jpeg"/><Relationship Id="rId7" Type="http://schemas.openxmlformats.org/officeDocument/2006/relationships/oleObject" Target="../embeddings/oleObject32.bin"/><Relationship Id="rId12" Type="http://schemas.openxmlformats.org/officeDocument/2006/relationships/oleObject" Target="../embeddings/oleObject34.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82.emf"/><Relationship Id="rId11" Type="http://schemas.openxmlformats.org/officeDocument/2006/relationships/image" Target="../media/image85.png"/><Relationship Id="rId5" Type="http://schemas.openxmlformats.org/officeDocument/2006/relationships/oleObject" Target="../embeddings/oleObject31.bin"/><Relationship Id="rId10" Type="http://schemas.openxmlformats.org/officeDocument/2006/relationships/image" Target="../media/image84.emf"/><Relationship Id="rId4" Type="http://schemas.openxmlformats.org/officeDocument/2006/relationships/image" Target="../media/image81.jpeg"/><Relationship Id="rId9" Type="http://schemas.openxmlformats.org/officeDocument/2006/relationships/oleObject" Target="../embeddings/oleObject33.bin"/></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37.bin"/><Relationship Id="rId13" Type="http://schemas.openxmlformats.org/officeDocument/2006/relationships/image" Target="../media/image92.emf"/><Relationship Id="rId3" Type="http://schemas.openxmlformats.org/officeDocument/2006/relationships/oleObject" Target="../embeddings/oleObject35.bin"/><Relationship Id="rId7" Type="http://schemas.openxmlformats.org/officeDocument/2006/relationships/image" Target="../media/image89.emf"/><Relationship Id="rId12" Type="http://schemas.openxmlformats.org/officeDocument/2006/relationships/oleObject" Target="../embeddings/oleObject39.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88.emf"/><Relationship Id="rId11" Type="http://schemas.openxmlformats.org/officeDocument/2006/relationships/image" Target="../media/image91.emf"/><Relationship Id="rId5" Type="http://schemas.openxmlformats.org/officeDocument/2006/relationships/oleObject" Target="../embeddings/oleObject36.bin"/><Relationship Id="rId10" Type="http://schemas.openxmlformats.org/officeDocument/2006/relationships/oleObject" Target="../embeddings/oleObject38.bin"/><Relationship Id="rId4" Type="http://schemas.openxmlformats.org/officeDocument/2006/relationships/image" Target="../media/image87.emf"/><Relationship Id="rId9" Type="http://schemas.openxmlformats.org/officeDocument/2006/relationships/image" Target="../media/image90.emf"/></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hyperlink" Target="https://artcoverexchange.org/" TargetMode="External"/><Relationship Id="rId7" Type="http://schemas.openxmlformats.org/officeDocument/2006/relationships/image" Target="../media/image10.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oleObject" Target="../embeddings/oleObject5.bin"/><Relationship Id="rId5" Type="http://schemas.openxmlformats.org/officeDocument/2006/relationships/hyperlink" Target="https://www.postcrossing.com/" TargetMode="External"/><Relationship Id="rId4" Type="http://schemas.openxmlformats.org/officeDocument/2006/relationships/hyperlink" Target="https://www.covercollectors.club/" TargetMode="External"/><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pnj.com/story/entertainment/play/2018/01/20/t-t-wentworth-museums-art-ace-exhibit-recalls-lost-craft-mail-art/1042854001/"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g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36AB10FC-94AD-A7D4-034E-51821FE44B2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299F803-E3EF-09EC-847F-B04D742CE082}"/>
              </a:ext>
            </a:extLst>
          </p:cNvPr>
          <p:cNvSpPr>
            <a:spLocks noGrp="1"/>
          </p:cNvSpPr>
          <p:nvPr>
            <p:ph type="subTitle" idx="1"/>
          </p:nvPr>
        </p:nvSpPr>
        <p:spPr>
          <a:xfrm>
            <a:off x="457200" y="539262"/>
            <a:ext cx="11230708" cy="5779476"/>
          </a:xfrm>
        </p:spPr>
        <p:txBody>
          <a:bodyPr>
            <a:noAutofit/>
          </a:bodyPr>
          <a:lstStyle/>
          <a:p>
            <a:pPr algn="l"/>
            <a:r>
              <a:rPr lang="en-US" sz="8000" b="1" dirty="0">
                <a:latin typeface="Algerian" panose="04020705040A02060702" pitchFamily="82" charset="0"/>
              </a:rPr>
              <a:t>A Look at</a:t>
            </a:r>
          </a:p>
          <a:p>
            <a:pPr algn="l"/>
            <a:r>
              <a:rPr lang="en-US" sz="8000" b="1" dirty="0">
                <a:latin typeface="Algerian" panose="04020705040A02060702" pitchFamily="82" charset="0"/>
              </a:rPr>
              <a:t>    Cover</a:t>
            </a:r>
          </a:p>
          <a:p>
            <a:pPr algn="l"/>
            <a:r>
              <a:rPr lang="en-US" sz="8000" b="1" dirty="0">
                <a:latin typeface="Algerian" panose="04020705040A02060702" pitchFamily="82" charset="0"/>
              </a:rPr>
              <a:t>    Clubs</a:t>
            </a:r>
          </a:p>
          <a:p>
            <a:pPr algn="l"/>
            <a:endParaRPr lang="en-US" sz="2000" b="1" dirty="0"/>
          </a:p>
          <a:p>
            <a:pPr algn="l"/>
            <a:r>
              <a:rPr lang="en-US" sz="3200" b="1" dirty="0"/>
              <a:t>           by Tom Fortunato</a:t>
            </a:r>
          </a:p>
          <a:p>
            <a:pPr algn="l"/>
            <a:r>
              <a:rPr lang="en-US" sz="3000" b="1" dirty="0"/>
              <a:t>                      for the</a:t>
            </a:r>
          </a:p>
          <a:p>
            <a:pPr algn="l"/>
            <a:r>
              <a:rPr lang="en-US" sz="3000" b="1" dirty="0"/>
              <a:t>Rochester Philatelic Association</a:t>
            </a:r>
          </a:p>
        </p:txBody>
      </p:sp>
      <p:graphicFrame>
        <p:nvGraphicFramePr>
          <p:cNvPr id="5" name="Object 4">
            <a:extLst>
              <a:ext uri="{FF2B5EF4-FFF2-40B4-BE49-F238E27FC236}">
                <a16:creationId xmlns:a16="http://schemas.microsoft.com/office/drawing/2014/main" id="{7939915E-13AC-A950-EB10-A6ACC247EB4D}"/>
              </a:ext>
            </a:extLst>
          </p:cNvPr>
          <p:cNvGraphicFramePr>
            <a:graphicFrameLocks noChangeAspect="1"/>
          </p:cNvGraphicFramePr>
          <p:nvPr>
            <p:extLst>
              <p:ext uri="{D42A27DB-BD31-4B8C-83A1-F6EECF244321}">
                <p14:modId xmlns:p14="http://schemas.microsoft.com/office/powerpoint/2010/main" val="1775498099"/>
              </p:ext>
            </p:extLst>
          </p:nvPr>
        </p:nvGraphicFramePr>
        <p:xfrm>
          <a:off x="7599612" y="539262"/>
          <a:ext cx="4088296" cy="2176850"/>
        </p:xfrm>
        <a:graphic>
          <a:graphicData uri="http://schemas.openxmlformats.org/presentationml/2006/ole">
            <mc:AlternateContent xmlns:mc="http://schemas.openxmlformats.org/markup-compatibility/2006">
              <mc:Choice xmlns:v="urn:schemas-microsoft-com:vml" Requires="v">
                <p:oleObj r:id="rId3" imgW="4719245" imgH="2513591" progId="">
                  <p:embed/>
                </p:oleObj>
              </mc:Choice>
              <mc:Fallback>
                <p:oleObj r:id="rId3" imgW="4719245" imgH="2513591" progId="">
                  <p:embed/>
                  <p:pic>
                    <p:nvPicPr>
                      <p:cNvPr id="0" name=""/>
                      <p:cNvPicPr/>
                      <p:nvPr/>
                    </p:nvPicPr>
                    <p:blipFill>
                      <a:blip r:embed="rId4"/>
                      <a:stretch>
                        <a:fillRect/>
                      </a:stretch>
                    </p:blipFill>
                    <p:spPr>
                      <a:xfrm>
                        <a:off x="7599612" y="539262"/>
                        <a:ext cx="4088296" cy="2176850"/>
                      </a:xfrm>
                      <a:prstGeom prst="rect">
                        <a:avLst/>
                      </a:prstGeom>
                      <a:ln>
                        <a:solidFill>
                          <a:schemeClr val="tx1"/>
                        </a:solidFill>
                      </a:ln>
                    </p:spPr>
                  </p:pic>
                </p:oleObj>
              </mc:Fallback>
            </mc:AlternateContent>
          </a:graphicData>
        </a:graphic>
      </p:graphicFrame>
      <p:graphicFrame>
        <p:nvGraphicFramePr>
          <p:cNvPr id="2" name="Object 1">
            <a:extLst>
              <a:ext uri="{FF2B5EF4-FFF2-40B4-BE49-F238E27FC236}">
                <a16:creationId xmlns:a16="http://schemas.microsoft.com/office/drawing/2014/main" id="{99684CFC-80F6-1E63-C271-484A18CC2DEB}"/>
              </a:ext>
            </a:extLst>
          </p:cNvPr>
          <p:cNvGraphicFramePr>
            <a:graphicFrameLocks noChangeAspect="1"/>
          </p:cNvGraphicFramePr>
          <p:nvPr>
            <p:extLst>
              <p:ext uri="{D42A27DB-BD31-4B8C-83A1-F6EECF244321}">
                <p14:modId xmlns:p14="http://schemas.microsoft.com/office/powerpoint/2010/main" val="1660371217"/>
              </p:ext>
            </p:extLst>
          </p:nvPr>
        </p:nvGraphicFramePr>
        <p:xfrm>
          <a:off x="5849815" y="2611326"/>
          <a:ext cx="4617892" cy="2617165"/>
        </p:xfrm>
        <a:graphic>
          <a:graphicData uri="http://schemas.openxmlformats.org/presentationml/2006/ole">
            <mc:AlternateContent xmlns:mc="http://schemas.openxmlformats.org/markup-compatibility/2006">
              <mc:Choice xmlns:v="urn:schemas-microsoft-com:vml" Requires="v">
                <p:oleObj r:id="rId5" imgW="3389667" imgH="1921249" progId="">
                  <p:embed/>
                </p:oleObj>
              </mc:Choice>
              <mc:Fallback>
                <p:oleObj r:id="rId5" imgW="3389667" imgH="1921249" progId="">
                  <p:embed/>
                  <p:pic>
                    <p:nvPicPr>
                      <p:cNvPr id="0" name=""/>
                      <p:cNvPicPr/>
                      <p:nvPr/>
                    </p:nvPicPr>
                    <p:blipFill>
                      <a:blip r:embed="rId6">
                        <a:lum bright="6000"/>
                      </a:blip>
                      <a:stretch>
                        <a:fillRect/>
                      </a:stretch>
                    </p:blipFill>
                    <p:spPr>
                      <a:xfrm>
                        <a:off x="5849815" y="2611326"/>
                        <a:ext cx="4617892" cy="2617165"/>
                      </a:xfrm>
                      <a:prstGeom prst="rect">
                        <a:avLst/>
                      </a:prstGeom>
                      <a:ln>
                        <a:solidFill>
                          <a:schemeClr val="tx1"/>
                        </a:solidFill>
                      </a:ln>
                    </p:spPr>
                  </p:pic>
                </p:oleObj>
              </mc:Fallback>
            </mc:AlternateContent>
          </a:graphicData>
        </a:graphic>
      </p:graphicFrame>
      <p:graphicFrame>
        <p:nvGraphicFramePr>
          <p:cNvPr id="6" name="Object 5">
            <a:extLst>
              <a:ext uri="{FF2B5EF4-FFF2-40B4-BE49-F238E27FC236}">
                <a16:creationId xmlns:a16="http://schemas.microsoft.com/office/drawing/2014/main" id="{00500BBD-0D9E-25F0-0A2F-60719A9B2332}"/>
              </a:ext>
            </a:extLst>
          </p:cNvPr>
          <p:cNvGraphicFramePr>
            <a:graphicFrameLocks noChangeAspect="1"/>
          </p:cNvGraphicFramePr>
          <p:nvPr>
            <p:extLst>
              <p:ext uri="{D42A27DB-BD31-4B8C-83A1-F6EECF244321}">
                <p14:modId xmlns:p14="http://schemas.microsoft.com/office/powerpoint/2010/main" val="498538532"/>
              </p:ext>
            </p:extLst>
          </p:nvPr>
        </p:nvGraphicFramePr>
        <p:xfrm>
          <a:off x="7983415" y="3742574"/>
          <a:ext cx="3704493" cy="2571398"/>
        </p:xfrm>
        <a:graphic>
          <a:graphicData uri="http://schemas.openxmlformats.org/presentationml/2006/ole">
            <mc:AlternateContent xmlns:mc="http://schemas.openxmlformats.org/markup-compatibility/2006">
              <mc:Choice xmlns:v="urn:schemas-microsoft-com:vml" Requires="v">
                <p:oleObj r:id="rId7" imgW="6166149" imgH="4280535" progId="">
                  <p:embed/>
                </p:oleObj>
              </mc:Choice>
              <mc:Fallback>
                <p:oleObj r:id="rId7" imgW="6166149" imgH="4280535" progId="">
                  <p:embed/>
                  <p:pic>
                    <p:nvPicPr>
                      <p:cNvPr id="0" name=""/>
                      <p:cNvPicPr/>
                      <p:nvPr/>
                    </p:nvPicPr>
                    <p:blipFill>
                      <a:blip r:embed="rId8"/>
                      <a:stretch>
                        <a:fillRect/>
                      </a:stretch>
                    </p:blipFill>
                    <p:spPr>
                      <a:xfrm>
                        <a:off x="7983415" y="3742574"/>
                        <a:ext cx="3704493" cy="2571398"/>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671894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C6300EB8-A808-179B-9868-E9E2D66585F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68F9DC6-3304-A259-C9E8-25F44CF4CC8C}"/>
              </a:ext>
            </a:extLst>
          </p:cNvPr>
          <p:cNvSpPr>
            <a:spLocks noGrp="1"/>
          </p:cNvSpPr>
          <p:nvPr>
            <p:ph type="subTitle" idx="1"/>
          </p:nvPr>
        </p:nvSpPr>
        <p:spPr>
          <a:xfrm>
            <a:off x="480646" y="539262"/>
            <a:ext cx="11230708" cy="5779476"/>
          </a:xfrm>
        </p:spPr>
        <p:txBody>
          <a:bodyPr>
            <a:noAutofit/>
          </a:bodyPr>
          <a:lstStyle/>
          <a:p>
            <a:pPr algn="l"/>
            <a:r>
              <a:rPr lang="en-US" sz="2800" b="1" dirty="0"/>
              <a:t>Art Cover Exchange (ACE)</a:t>
            </a:r>
          </a:p>
          <a:p>
            <a:pPr algn="l"/>
            <a:endParaRPr lang="en-US" sz="800" b="1" dirty="0"/>
          </a:p>
        </p:txBody>
      </p:sp>
      <p:pic>
        <p:nvPicPr>
          <p:cNvPr id="12" name="Picture 11">
            <a:extLst>
              <a:ext uri="{FF2B5EF4-FFF2-40B4-BE49-F238E27FC236}">
                <a16:creationId xmlns:a16="http://schemas.microsoft.com/office/drawing/2014/main" id="{B05E2B32-06E0-FE34-5951-9A963FC09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920137"/>
            <a:ext cx="8510954" cy="5588759"/>
          </a:xfrm>
          <a:prstGeom prst="rect">
            <a:avLst/>
          </a:prstGeom>
        </p:spPr>
      </p:pic>
      <p:sp>
        <p:nvSpPr>
          <p:cNvPr id="2" name="TextBox 1">
            <a:extLst>
              <a:ext uri="{FF2B5EF4-FFF2-40B4-BE49-F238E27FC236}">
                <a16:creationId xmlns:a16="http://schemas.microsoft.com/office/drawing/2014/main" id="{28E412A2-1392-6CB9-6CEF-6A0256F11AAE}"/>
              </a:ext>
            </a:extLst>
          </p:cNvPr>
          <p:cNvSpPr txBox="1"/>
          <p:nvPr/>
        </p:nvSpPr>
        <p:spPr>
          <a:xfrm>
            <a:off x="480646" y="1301262"/>
            <a:ext cx="3072542" cy="4832092"/>
          </a:xfrm>
          <a:prstGeom prst="rect">
            <a:avLst/>
          </a:prstGeom>
          <a:noFill/>
        </p:spPr>
        <p:txBody>
          <a:bodyPr wrap="square" rtlCol="0">
            <a:spAutoFit/>
          </a:bodyPr>
          <a:lstStyle/>
          <a:p>
            <a:r>
              <a:rPr lang="en-US" sz="2800" b="1" dirty="0"/>
              <a:t>The Art Cover Exchange went inactive shortly  after the end of World War II, but was started up again by Leonard Turley’s grand-daughter in 1985, remaining strong ever since.</a:t>
            </a:r>
          </a:p>
        </p:txBody>
      </p:sp>
    </p:spTree>
    <p:extLst>
      <p:ext uri="{BB962C8B-B14F-4D97-AF65-F5344CB8AC3E}">
        <p14:creationId xmlns:p14="http://schemas.microsoft.com/office/powerpoint/2010/main" val="816513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FE306947-352C-21F1-2A58-FE319BFACDC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D15B216-B0AF-4690-FBF2-20629320F24D}"/>
              </a:ext>
            </a:extLst>
          </p:cNvPr>
          <p:cNvSpPr>
            <a:spLocks noGrp="1"/>
          </p:cNvSpPr>
          <p:nvPr>
            <p:ph type="subTitle" idx="1"/>
          </p:nvPr>
        </p:nvSpPr>
        <p:spPr>
          <a:xfrm>
            <a:off x="480646" y="539262"/>
            <a:ext cx="3927231" cy="5779476"/>
          </a:xfrm>
        </p:spPr>
        <p:txBody>
          <a:bodyPr>
            <a:noAutofit/>
          </a:bodyPr>
          <a:lstStyle/>
          <a:p>
            <a:pPr algn="l"/>
            <a:r>
              <a:rPr lang="en-US" sz="2800" b="1" dirty="0"/>
              <a:t>Art Cover Exchange (ACE)</a:t>
            </a:r>
          </a:p>
          <a:p>
            <a:pPr algn="l"/>
            <a:endParaRPr lang="en-US" sz="1000" b="1"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An extensive membership list of former and current ACE members is maintained on a web site by Douglas H. Henkle at </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hlinkClick r:id="rId3"/>
              </a:rPr>
              <a:t>www.folklib.net/fdc/ace-members.shtml</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especially useful in determining the creator using his or her identification number found on a cover.</a:t>
            </a:r>
          </a:p>
          <a:p>
            <a:pPr algn="l"/>
            <a:endParaRPr lang="en-US" sz="1000" b="1" dirty="0"/>
          </a:p>
        </p:txBody>
      </p:sp>
      <p:pic>
        <p:nvPicPr>
          <p:cNvPr id="7" name="Picture 6">
            <a:extLst>
              <a:ext uri="{FF2B5EF4-FFF2-40B4-BE49-F238E27FC236}">
                <a16:creationId xmlns:a16="http://schemas.microsoft.com/office/drawing/2014/main" id="{793A1805-EDD0-0825-E02B-3F11FD99F347}"/>
              </a:ext>
            </a:extLst>
          </p:cNvPr>
          <p:cNvPicPr>
            <a:picLocks noChangeAspect="1"/>
          </p:cNvPicPr>
          <p:nvPr/>
        </p:nvPicPr>
        <p:blipFill>
          <a:blip r:embed="rId4"/>
          <a:stretch>
            <a:fillRect/>
          </a:stretch>
        </p:blipFill>
        <p:spPr>
          <a:xfrm>
            <a:off x="4407877" y="539262"/>
            <a:ext cx="7254246" cy="5779476"/>
          </a:xfrm>
          <a:prstGeom prst="rect">
            <a:avLst/>
          </a:prstGeom>
          <a:ln>
            <a:solidFill>
              <a:schemeClr val="tx1"/>
            </a:solidFill>
          </a:ln>
        </p:spPr>
      </p:pic>
    </p:spTree>
    <p:extLst>
      <p:ext uri="{BB962C8B-B14F-4D97-AF65-F5344CB8AC3E}">
        <p14:creationId xmlns:p14="http://schemas.microsoft.com/office/powerpoint/2010/main" val="1387227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DF5B5DF2-962D-4741-7D53-B227386C12E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64C9C08-A2A6-EE39-3F15-798B5FF72C5D}"/>
              </a:ext>
            </a:extLst>
          </p:cNvPr>
          <p:cNvSpPr>
            <a:spLocks noGrp="1"/>
          </p:cNvSpPr>
          <p:nvPr>
            <p:ph type="subTitle" idx="1"/>
          </p:nvPr>
        </p:nvSpPr>
        <p:spPr>
          <a:xfrm>
            <a:off x="480646" y="539262"/>
            <a:ext cx="7868224" cy="5779476"/>
          </a:xfrm>
        </p:spPr>
        <p:txBody>
          <a:bodyPr>
            <a:noAutofit/>
          </a:bodyPr>
          <a:lstStyle/>
          <a:p>
            <a:pPr algn="l"/>
            <a:r>
              <a:rPr lang="en-US" sz="2800" b="1" dirty="0"/>
              <a:t>Art Cover Exchange (ACE)</a:t>
            </a:r>
          </a:p>
          <a:p>
            <a:pPr algn="l"/>
            <a:endParaRPr lang="en-US" sz="1000" b="1" dirty="0"/>
          </a:p>
          <a:p>
            <a:pPr algn="l"/>
            <a:r>
              <a:rPr lang="en-US" sz="2800" b="1" dirty="0"/>
              <a:t>From an earlier 2013 web site.  Rochester collectors were active in its leadership for many years.</a:t>
            </a:r>
          </a:p>
        </p:txBody>
      </p:sp>
      <p:pic>
        <p:nvPicPr>
          <p:cNvPr id="6" name="Picture 5">
            <a:extLst>
              <a:ext uri="{FF2B5EF4-FFF2-40B4-BE49-F238E27FC236}">
                <a16:creationId xmlns:a16="http://schemas.microsoft.com/office/drawing/2014/main" id="{4926108E-67A9-6CE7-8E23-B2CF6A7AF7B5}"/>
              </a:ext>
            </a:extLst>
          </p:cNvPr>
          <p:cNvPicPr>
            <a:picLocks noChangeAspect="1"/>
          </p:cNvPicPr>
          <p:nvPr/>
        </p:nvPicPr>
        <p:blipFill>
          <a:blip r:embed="rId3"/>
          <a:stretch>
            <a:fillRect/>
          </a:stretch>
        </p:blipFill>
        <p:spPr>
          <a:xfrm>
            <a:off x="480646" y="2279374"/>
            <a:ext cx="9269119" cy="4039364"/>
          </a:xfrm>
          <a:prstGeom prst="rect">
            <a:avLst/>
          </a:prstGeom>
          <a:ln>
            <a:solidFill>
              <a:schemeClr val="tx1"/>
            </a:solidFill>
          </a:ln>
        </p:spPr>
      </p:pic>
      <p:pic>
        <p:nvPicPr>
          <p:cNvPr id="4" name="Picture 3">
            <a:extLst>
              <a:ext uri="{FF2B5EF4-FFF2-40B4-BE49-F238E27FC236}">
                <a16:creationId xmlns:a16="http://schemas.microsoft.com/office/drawing/2014/main" id="{49CF90DC-BE13-CFFE-892D-2C2E00FF428F}"/>
              </a:ext>
            </a:extLst>
          </p:cNvPr>
          <p:cNvPicPr>
            <a:picLocks noChangeAspect="1"/>
          </p:cNvPicPr>
          <p:nvPr/>
        </p:nvPicPr>
        <p:blipFill>
          <a:blip r:embed="rId4"/>
          <a:stretch>
            <a:fillRect/>
          </a:stretch>
        </p:blipFill>
        <p:spPr>
          <a:xfrm>
            <a:off x="8348871" y="539262"/>
            <a:ext cx="3362484" cy="3444164"/>
          </a:xfrm>
          <a:prstGeom prst="rect">
            <a:avLst/>
          </a:prstGeom>
          <a:ln>
            <a:solidFill>
              <a:schemeClr val="tx1"/>
            </a:solidFill>
          </a:ln>
        </p:spPr>
      </p:pic>
    </p:spTree>
    <p:extLst>
      <p:ext uri="{BB962C8B-B14F-4D97-AF65-F5344CB8AC3E}">
        <p14:creationId xmlns:p14="http://schemas.microsoft.com/office/powerpoint/2010/main" val="4210992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53F0D0C4-FD94-18A3-B181-BF0BFF26172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C20CAF3-2F96-6F23-ED2F-4F5743E38CED}"/>
              </a:ext>
            </a:extLst>
          </p:cNvPr>
          <p:cNvSpPr>
            <a:spLocks noGrp="1"/>
          </p:cNvSpPr>
          <p:nvPr>
            <p:ph type="subTitle" idx="1"/>
          </p:nvPr>
        </p:nvSpPr>
        <p:spPr>
          <a:xfrm>
            <a:off x="480646" y="539262"/>
            <a:ext cx="11230708" cy="5779476"/>
          </a:xfrm>
        </p:spPr>
        <p:txBody>
          <a:bodyPr>
            <a:noAutofit/>
          </a:bodyPr>
          <a:lstStyle/>
          <a:p>
            <a:pPr algn="l"/>
            <a:r>
              <a:rPr lang="en-US" sz="2800" b="1" dirty="0"/>
              <a:t>Art Cover Exchange (ACE)</a:t>
            </a:r>
          </a:p>
          <a:p>
            <a:pPr algn="l"/>
            <a:endParaRPr lang="en-US" sz="1000" b="1" dirty="0"/>
          </a:p>
        </p:txBody>
      </p:sp>
      <p:pic>
        <p:nvPicPr>
          <p:cNvPr id="5" name="Picture 4">
            <a:extLst>
              <a:ext uri="{FF2B5EF4-FFF2-40B4-BE49-F238E27FC236}">
                <a16:creationId xmlns:a16="http://schemas.microsoft.com/office/drawing/2014/main" id="{EDF4C387-9DDD-A39F-D98E-869682C9D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1325" y="964589"/>
            <a:ext cx="6229350" cy="5514975"/>
          </a:xfrm>
          <a:prstGeom prst="rect">
            <a:avLst/>
          </a:prstGeom>
        </p:spPr>
      </p:pic>
    </p:spTree>
    <p:extLst>
      <p:ext uri="{BB962C8B-B14F-4D97-AF65-F5344CB8AC3E}">
        <p14:creationId xmlns:p14="http://schemas.microsoft.com/office/powerpoint/2010/main" val="801352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890C6DC5-560A-3E10-24BF-B9C6D688B82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BC4BAD2-8DFD-41C2-B4E7-8E6CF3355B15}"/>
              </a:ext>
            </a:extLst>
          </p:cNvPr>
          <p:cNvSpPr>
            <a:spLocks noGrp="1"/>
          </p:cNvSpPr>
          <p:nvPr>
            <p:ph type="subTitle" idx="1"/>
          </p:nvPr>
        </p:nvSpPr>
        <p:spPr>
          <a:xfrm>
            <a:off x="480646" y="539262"/>
            <a:ext cx="11230708" cy="5779476"/>
          </a:xfrm>
        </p:spPr>
        <p:txBody>
          <a:bodyPr>
            <a:noAutofit/>
          </a:bodyPr>
          <a:lstStyle/>
          <a:p>
            <a:pPr algn="l"/>
            <a:r>
              <a:rPr lang="en-US" sz="2800" b="1" dirty="0"/>
              <a:t>Cover Collector Circuit Club (CCCC)</a:t>
            </a:r>
          </a:p>
          <a:p>
            <a:pPr algn="l"/>
            <a:endParaRPr lang="en-US" sz="1000" b="1" dirty="0"/>
          </a:p>
        </p:txBody>
      </p:sp>
      <p:pic>
        <p:nvPicPr>
          <p:cNvPr id="4" name="Picture 3">
            <a:extLst>
              <a:ext uri="{FF2B5EF4-FFF2-40B4-BE49-F238E27FC236}">
                <a16:creationId xmlns:a16="http://schemas.microsoft.com/office/drawing/2014/main" id="{85DAEEF5-1679-21CB-0AA7-9919B018496B}"/>
              </a:ext>
            </a:extLst>
          </p:cNvPr>
          <p:cNvPicPr>
            <a:picLocks noChangeAspect="1"/>
          </p:cNvPicPr>
          <p:nvPr/>
        </p:nvPicPr>
        <p:blipFill>
          <a:blip r:embed="rId3"/>
          <a:stretch>
            <a:fillRect/>
          </a:stretch>
        </p:blipFill>
        <p:spPr>
          <a:xfrm>
            <a:off x="1629423" y="1139654"/>
            <a:ext cx="8933154" cy="5179084"/>
          </a:xfrm>
          <a:prstGeom prst="rect">
            <a:avLst/>
          </a:prstGeom>
          <a:ln>
            <a:solidFill>
              <a:schemeClr val="tx1"/>
            </a:solidFill>
          </a:ln>
        </p:spPr>
      </p:pic>
    </p:spTree>
    <p:extLst>
      <p:ext uri="{BB962C8B-B14F-4D97-AF65-F5344CB8AC3E}">
        <p14:creationId xmlns:p14="http://schemas.microsoft.com/office/powerpoint/2010/main" val="1292892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14BF3FFE-A789-2538-0ED8-9277DC4971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C12866C-0364-A73E-CEFF-2213B9FFD36B}"/>
              </a:ext>
            </a:extLst>
          </p:cNvPr>
          <p:cNvSpPr>
            <a:spLocks noGrp="1"/>
          </p:cNvSpPr>
          <p:nvPr>
            <p:ph type="subTitle" idx="1"/>
          </p:nvPr>
        </p:nvSpPr>
        <p:spPr>
          <a:xfrm>
            <a:off x="480646" y="539262"/>
            <a:ext cx="6928339" cy="5779476"/>
          </a:xfrm>
        </p:spPr>
        <p:txBody>
          <a:bodyPr>
            <a:noAutofit/>
          </a:bodyPr>
          <a:lstStyle/>
          <a:p>
            <a:pPr algn="l"/>
            <a:r>
              <a:rPr lang="en-US" sz="2800" b="1" dirty="0"/>
              <a:t>Cover Collector Circuit Club (CCCC)</a:t>
            </a:r>
          </a:p>
          <a:p>
            <a:pPr algn="l"/>
            <a:endParaRPr lang="en-US" sz="1000" b="1" dirty="0"/>
          </a:p>
          <a:p>
            <a:pPr algn="l"/>
            <a:r>
              <a:rPr lang="en-US" sz="2800" b="1" dirty="0"/>
              <a:t>Founded March 5, 1947, shortly after World War II, the CCCC’s purpose was to assist stamp and cover collectors find contacts and promote international friendships.</a:t>
            </a:r>
          </a:p>
          <a:p>
            <a:pPr algn="l"/>
            <a:endParaRPr lang="en-US" sz="1000" b="1" dirty="0"/>
          </a:p>
          <a:p>
            <a:pPr algn="l"/>
            <a:r>
              <a:rPr lang="en-US" sz="2800" b="1" dirty="0"/>
              <a:t>King Beal of Waterloo, Iowa, had the idea in 1947 of forming a worldwide organization that would help people connect through the use of a circuit form.  It would pass among several members and then return back to the person who originated it.  Along the way everyone was encouraged to list their specialties and make exchange offers. </a:t>
            </a:r>
          </a:p>
          <a:p>
            <a:pPr algn="l"/>
            <a:endParaRPr lang="en-US" sz="1000" b="1" dirty="0"/>
          </a:p>
        </p:txBody>
      </p:sp>
      <p:pic>
        <p:nvPicPr>
          <p:cNvPr id="4098" name="Picture 2">
            <a:extLst>
              <a:ext uri="{FF2B5EF4-FFF2-40B4-BE49-F238E27FC236}">
                <a16:creationId xmlns:a16="http://schemas.microsoft.com/office/drawing/2014/main" id="{B5857141-8CBC-75B3-E14A-F14D8948C9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8984" y="571500"/>
            <a:ext cx="4214641" cy="574723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282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3B908FA8-CB91-7D18-CC84-F945451211A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D3784A5-BD68-3451-2E03-78005CE9331E}"/>
              </a:ext>
            </a:extLst>
          </p:cNvPr>
          <p:cNvSpPr>
            <a:spLocks noGrp="1"/>
          </p:cNvSpPr>
          <p:nvPr>
            <p:ph type="subTitle" idx="1"/>
          </p:nvPr>
        </p:nvSpPr>
        <p:spPr>
          <a:xfrm>
            <a:off x="480646" y="539262"/>
            <a:ext cx="7526216" cy="5779476"/>
          </a:xfrm>
        </p:spPr>
        <p:txBody>
          <a:bodyPr>
            <a:noAutofit/>
          </a:bodyPr>
          <a:lstStyle/>
          <a:p>
            <a:pPr algn="l"/>
            <a:r>
              <a:rPr lang="en-US" sz="2800" b="1" dirty="0"/>
              <a:t>Cover Collector Circuit Club (CCCC)</a:t>
            </a:r>
          </a:p>
          <a:p>
            <a:pPr algn="l"/>
            <a:endParaRPr lang="en-US" sz="1000" b="1" dirty="0"/>
          </a:p>
          <a:p>
            <a:pPr algn="l"/>
            <a:r>
              <a:rPr lang="en-US" sz="2800" b="1" dirty="0"/>
              <a:t>Contacts are made through use of an official circuit form.  CCCC members from the USA are known in the club as OMs (originating members).  Members from other countries are CMs (circuit members).  Canadians may sign up as either OMs or CMs.  The OM's role is to create the path of each circuit, mailing it to CMs whose names and addresses appeared in regularly updated membership lists supplied every few weeks from the Managing Director.  The OM then mails the form to the first CM on each circuit, passing from one to the next, until it returns back to the originator.        </a:t>
            </a:r>
            <a:r>
              <a:rPr lang="en-US" sz="1600" b="1" i="1" dirty="0"/>
              <a:t>(older examples are shown throughout to protect addresses)</a:t>
            </a:r>
          </a:p>
        </p:txBody>
      </p:sp>
      <p:pic>
        <p:nvPicPr>
          <p:cNvPr id="4" name="Picture 3">
            <a:extLst>
              <a:ext uri="{FF2B5EF4-FFF2-40B4-BE49-F238E27FC236}">
                <a16:creationId xmlns:a16="http://schemas.microsoft.com/office/drawing/2014/main" id="{B53AA01F-1FF1-8F36-C7A5-0B12EA8D4E08}"/>
              </a:ext>
            </a:extLst>
          </p:cNvPr>
          <p:cNvPicPr>
            <a:picLocks noChangeAspect="1"/>
          </p:cNvPicPr>
          <p:nvPr/>
        </p:nvPicPr>
        <p:blipFill>
          <a:blip r:embed="rId3"/>
          <a:stretch>
            <a:fillRect/>
          </a:stretch>
        </p:blipFill>
        <p:spPr>
          <a:xfrm>
            <a:off x="8131332" y="539262"/>
            <a:ext cx="3493564" cy="5779476"/>
          </a:xfrm>
          <a:prstGeom prst="rect">
            <a:avLst/>
          </a:prstGeom>
          <a:ln>
            <a:solidFill>
              <a:schemeClr val="tx1"/>
            </a:solidFill>
          </a:ln>
        </p:spPr>
      </p:pic>
    </p:spTree>
    <p:extLst>
      <p:ext uri="{BB962C8B-B14F-4D97-AF65-F5344CB8AC3E}">
        <p14:creationId xmlns:p14="http://schemas.microsoft.com/office/powerpoint/2010/main" val="3430273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ACA9EBA9-B2A8-B194-F20A-DB5F3A499FF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38C3EB3-4B71-0B5A-2969-D44FAFE06588}"/>
              </a:ext>
            </a:extLst>
          </p:cNvPr>
          <p:cNvSpPr>
            <a:spLocks noGrp="1"/>
          </p:cNvSpPr>
          <p:nvPr>
            <p:ph type="subTitle" idx="1"/>
          </p:nvPr>
        </p:nvSpPr>
        <p:spPr>
          <a:xfrm>
            <a:off x="480645" y="539261"/>
            <a:ext cx="11168015" cy="5914547"/>
          </a:xfrm>
        </p:spPr>
        <p:txBody>
          <a:bodyPr>
            <a:noAutofit/>
          </a:bodyPr>
          <a:lstStyle/>
          <a:p>
            <a:pPr algn="l"/>
            <a:r>
              <a:rPr lang="en-US" sz="2800" b="1" dirty="0"/>
              <a:t>Cover Collector Circuit Club (CCCC)</a:t>
            </a:r>
          </a:p>
          <a:p>
            <a:pPr algn="l"/>
            <a:r>
              <a:rPr lang="en-US" sz="2800" b="1" dirty="0"/>
              <a:t>Regular emails to OMs list members and report address changes.</a:t>
            </a:r>
            <a:endParaRPr lang="en-US" sz="2000" b="1" dirty="0"/>
          </a:p>
        </p:txBody>
      </p:sp>
      <p:pic>
        <p:nvPicPr>
          <p:cNvPr id="11" name="Picture 10">
            <a:extLst>
              <a:ext uri="{FF2B5EF4-FFF2-40B4-BE49-F238E27FC236}">
                <a16:creationId xmlns:a16="http://schemas.microsoft.com/office/drawing/2014/main" id="{05323755-9712-8CFE-B7D0-EC991450EC8B}"/>
              </a:ext>
            </a:extLst>
          </p:cNvPr>
          <p:cNvPicPr>
            <a:picLocks noChangeAspect="1"/>
          </p:cNvPicPr>
          <p:nvPr/>
        </p:nvPicPr>
        <p:blipFill>
          <a:blip r:embed="rId3"/>
          <a:stretch>
            <a:fillRect/>
          </a:stretch>
        </p:blipFill>
        <p:spPr>
          <a:xfrm>
            <a:off x="543340" y="1582615"/>
            <a:ext cx="11105320" cy="4871194"/>
          </a:xfrm>
          <a:prstGeom prst="rect">
            <a:avLst/>
          </a:prstGeom>
          <a:ln>
            <a:solidFill>
              <a:schemeClr val="tx1"/>
            </a:solidFill>
          </a:ln>
        </p:spPr>
      </p:pic>
    </p:spTree>
    <p:extLst>
      <p:ext uri="{BB962C8B-B14F-4D97-AF65-F5344CB8AC3E}">
        <p14:creationId xmlns:p14="http://schemas.microsoft.com/office/powerpoint/2010/main" val="1083166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FC7EBE91-4831-863C-35D0-2FB5FA64A9E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FB7CB94-A42A-29B4-5570-AF2AF3794616}"/>
              </a:ext>
            </a:extLst>
          </p:cNvPr>
          <p:cNvSpPr>
            <a:spLocks noGrp="1"/>
          </p:cNvSpPr>
          <p:nvPr>
            <p:ph type="subTitle" idx="1"/>
          </p:nvPr>
        </p:nvSpPr>
        <p:spPr>
          <a:xfrm>
            <a:off x="480645" y="539262"/>
            <a:ext cx="11168015" cy="5779476"/>
          </a:xfrm>
        </p:spPr>
        <p:txBody>
          <a:bodyPr>
            <a:noAutofit/>
          </a:bodyPr>
          <a:lstStyle/>
          <a:p>
            <a:pPr algn="l"/>
            <a:r>
              <a:rPr lang="en-US" sz="2800" b="1" dirty="0"/>
              <a:t>Cover Collector Circuit Club (CCCC)</a:t>
            </a:r>
          </a:p>
          <a:p>
            <a:pPr algn="l"/>
            <a:r>
              <a:rPr lang="en-US" sz="2800" b="1" dirty="0"/>
              <a:t>Newsletters attached to each circuit update members of club activities.</a:t>
            </a:r>
            <a:endParaRPr lang="en-US" sz="2000" b="1" dirty="0"/>
          </a:p>
        </p:txBody>
      </p:sp>
      <p:pic>
        <p:nvPicPr>
          <p:cNvPr id="5" name="Picture 4">
            <a:extLst>
              <a:ext uri="{FF2B5EF4-FFF2-40B4-BE49-F238E27FC236}">
                <a16:creationId xmlns:a16="http://schemas.microsoft.com/office/drawing/2014/main" id="{B217BFC4-3EAE-CDE6-9B96-ADE564C8D691}"/>
              </a:ext>
            </a:extLst>
          </p:cNvPr>
          <p:cNvPicPr>
            <a:picLocks noChangeAspect="1"/>
          </p:cNvPicPr>
          <p:nvPr/>
        </p:nvPicPr>
        <p:blipFill>
          <a:blip r:embed="rId3"/>
          <a:stretch>
            <a:fillRect/>
          </a:stretch>
        </p:blipFill>
        <p:spPr>
          <a:xfrm>
            <a:off x="8148554" y="1539853"/>
            <a:ext cx="3339547" cy="4778885"/>
          </a:xfrm>
          <a:prstGeom prst="rect">
            <a:avLst/>
          </a:prstGeom>
          <a:ln>
            <a:solidFill>
              <a:schemeClr val="tx1"/>
            </a:solidFill>
          </a:ln>
        </p:spPr>
      </p:pic>
      <p:pic>
        <p:nvPicPr>
          <p:cNvPr id="7" name="Picture 6">
            <a:extLst>
              <a:ext uri="{FF2B5EF4-FFF2-40B4-BE49-F238E27FC236}">
                <a16:creationId xmlns:a16="http://schemas.microsoft.com/office/drawing/2014/main" id="{A267BC97-61D6-BCBD-ACDE-2CDC64E714C0}"/>
              </a:ext>
            </a:extLst>
          </p:cNvPr>
          <p:cNvPicPr>
            <a:picLocks noChangeAspect="1"/>
          </p:cNvPicPr>
          <p:nvPr/>
        </p:nvPicPr>
        <p:blipFill>
          <a:blip r:embed="rId4"/>
          <a:stretch>
            <a:fillRect/>
          </a:stretch>
        </p:blipFill>
        <p:spPr>
          <a:xfrm>
            <a:off x="1053307" y="1539852"/>
            <a:ext cx="2962611" cy="4778886"/>
          </a:xfrm>
          <a:prstGeom prst="rect">
            <a:avLst/>
          </a:prstGeom>
          <a:ln>
            <a:solidFill>
              <a:schemeClr val="tx1"/>
            </a:solidFill>
          </a:ln>
        </p:spPr>
      </p:pic>
      <p:pic>
        <p:nvPicPr>
          <p:cNvPr id="9" name="Picture 8">
            <a:extLst>
              <a:ext uri="{FF2B5EF4-FFF2-40B4-BE49-F238E27FC236}">
                <a16:creationId xmlns:a16="http://schemas.microsoft.com/office/drawing/2014/main" id="{C7F7324A-C3B4-8794-42C2-ECFA6C229887}"/>
              </a:ext>
            </a:extLst>
          </p:cNvPr>
          <p:cNvPicPr>
            <a:picLocks noChangeAspect="1"/>
          </p:cNvPicPr>
          <p:nvPr/>
        </p:nvPicPr>
        <p:blipFill>
          <a:blip r:embed="rId5"/>
          <a:stretch>
            <a:fillRect/>
          </a:stretch>
        </p:blipFill>
        <p:spPr>
          <a:xfrm>
            <a:off x="4557231" y="1528491"/>
            <a:ext cx="3014841" cy="4790247"/>
          </a:xfrm>
          <a:prstGeom prst="rect">
            <a:avLst/>
          </a:prstGeom>
          <a:ln>
            <a:solidFill>
              <a:schemeClr val="tx1"/>
            </a:solidFill>
          </a:ln>
        </p:spPr>
      </p:pic>
    </p:spTree>
    <p:extLst>
      <p:ext uri="{BB962C8B-B14F-4D97-AF65-F5344CB8AC3E}">
        <p14:creationId xmlns:p14="http://schemas.microsoft.com/office/powerpoint/2010/main" val="3824187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5B2E9FFA-EF1D-C712-1C2F-53FDC224037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B7BE05-9FEB-D7DD-F49C-2F80916F131D}"/>
              </a:ext>
            </a:extLst>
          </p:cNvPr>
          <p:cNvSpPr>
            <a:spLocks noGrp="1"/>
          </p:cNvSpPr>
          <p:nvPr>
            <p:ph type="subTitle" idx="1"/>
          </p:nvPr>
        </p:nvSpPr>
        <p:spPr>
          <a:xfrm>
            <a:off x="480645" y="539262"/>
            <a:ext cx="11168015" cy="5779476"/>
          </a:xfrm>
        </p:spPr>
        <p:txBody>
          <a:bodyPr>
            <a:noAutofit/>
          </a:bodyPr>
          <a:lstStyle/>
          <a:p>
            <a:pPr algn="l"/>
            <a:r>
              <a:rPr lang="en-US" sz="2800" b="1" dirty="0"/>
              <a:t>Cover Collector Circuit Club (CCCC)</a:t>
            </a:r>
          </a:p>
          <a:p>
            <a:pPr algn="l"/>
            <a:r>
              <a:rPr lang="en-US" sz="2800" b="1" dirty="0" err="1"/>
              <a:t>Adlets</a:t>
            </a:r>
            <a:r>
              <a:rPr lang="en-US" sz="2800" b="1" dirty="0"/>
              <a:t> are also attached, listing member offerings of exchanges.</a:t>
            </a:r>
            <a:endParaRPr lang="en-US" sz="2000" b="1" dirty="0"/>
          </a:p>
        </p:txBody>
      </p:sp>
      <p:pic>
        <p:nvPicPr>
          <p:cNvPr id="4" name="Picture 3">
            <a:extLst>
              <a:ext uri="{FF2B5EF4-FFF2-40B4-BE49-F238E27FC236}">
                <a16:creationId xmlns:a16="http://schemas.microsoft.com/office/drawing/2014/main" id="{15914D1F-BA93-52B1-69FB-8D56F2B56946}"/>
              </a:ext>
            </a:extLst>
          </p:cNvPr>
          <p:cNvPicPr>
            <a:picLocks noChangeAspect="1"/>
          </p:cNvPicPr>
          <p:nvPr/>
        </p:nvPicPr>
        <p:blipFill>
          <a:blip r:embed="rId3"/>
          <a:stretch>
            <a:fillRect/>
          </a:stretch>
        </p:blipFill>
        <p:spPr>
          <a:xfrm>
            <a:off x="2878015" y="1696278"/>
            <a:ext cx="6435970" cy="4622460"/>
          </a:xfrm>
          <a:prstGeom prst="rect">
            <a:avLst/>
          </a:prstGeom>
          <a:ln>
            <a:solidFill>
              <a:schemeClr val="tx1"/>
            </a:solidFill>
          </a:ln>
        </p:spPr>
      </p:pic>
    </p:spTree>
    <p:extLst>
      <p:ext uri="{BB962C8B-B14F-4D97-AF65-F5344CB8AC3E}">
        <p14:creationId xmlns:p14="http://schemas.microsoft.com/office/powerpoint/2010/main" val="771090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C163E1AD-747F-80D8-8731-EFC3632D3E9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123C441-62C1-C079-07F1-34E4DA563253}"/>
              </a:ext>
            </a:extLst>
          </p:cNvPr>
          <p:cNvSpPr>
            <a:spLocks noGrp="1"/>
          </p:cNvSpPr>
          <p:nvPr>
            <p:ph type="subTitle" idx="1"/>
          </p:nvPr>
        </p:nvSpPr>
        <p:spPr>
          <a:xfrm>
            <a:off x="457200" y="539262"/>
            <a:ext cx="11230708" cy="5779476"/>
          </a:xfrm>
        </p:spPr>
        <p:txBody>
          <a:bodyPr>
            <a:noAutofit/>
          </a:bodyPr>
          <a:lstStyle/>
          <a:p>
            <a:pPr algn="l"/>
            <a:r>
              <a:rPr lang="en-US" sz="2800" b="1" dirty="0"/>
              <a:t>To Begin… What exactly is a “cover”?</a:t>
            </a:r>
          </a:p>
          <a:p>
            <a:pPr algn="l"/>
            <a:endParaRPr lang="en-US" sz="1000" b="1" dirty="0"/>
          </a:p>
          <a:p>
            <a:pPr algn="l"/>
            <a:r>
              <a:rPr lang="en-US" sz="2800" b="1" dirty="0"/>
              <a:t>In philatelic terms, a cover is best defined as a mail piece of some kind.  In olden days this was simply folded paper.  Then came the use of envelopes and post cards.</a:t>
            </a:r>
          </a:p>
        </p:txBody>
      </p:sp>
      <p:pic>
        <p:nvPicPr>
          <p:cNvPr id="7" name="Picture 6">
            <a:extLst>
              <a:ext uri="{FF2B5EF4-FFF2-40B4-BE49-F238E27FC236}">
                <a16:creationId xmlns:a16="http://schemas.microsoft.com/office/drawing/2014/main" id="{FDA3015A-918A-FF63-5350-CF3CC405C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965817"/>
            <a:ext cx="4044462" cy="3352922"/>
          </a:xfrm>
          <a:prstGeom prst="rect">
            <a:avLst/>
          </a:prstGeom>
        </p:spPr>
      </p:pic>
      <p:pic>
        <p:nvPicPr>
          <p:cNvPr id="9" name="Picture 8">
            <a:extLst>
              <a:ext uri="{FF2B5EF4-FFF2-40B4-BE49-F238E27FC236}">
                <a16:creationId xmlns:a16="http://schemas.microsoft.com/office/drawing/2014/main" id="{C9CD0243-389A-8421-2BA9-E7178E6EB8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8749" y="2322633"/>
            <a:ext cx="4480820" cy="2835519"/>
          </a:xfrm>
          <a:prstGeom prst="rect">
            <a:avLst/>
          </a:prstGeom>
        </p:spPr>
      </p:pic>
      <p:pic>
        <p:nvPicPr>
          <p:cNvPr id="1026" name="Picture 2" descr="The First Official Postcard - Historical Snapshots">
            <a:extLst>
              <a:ext uri="{FF2B5EF4-FFF2-40B4-BE49-F238E27FC236}">
                <a16:creationId xmlns:a16="http://schemas.microsoft.com/office/drawing/2014/main" id="{6FECF281-1A52-DA83-8364-8264E20EFD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0340" y="3549590"/>
            <a:ext cx="3997568" cy="276914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346277A-A4B9-D6A9-8A2D-B44D43ADBD69}"/>
              </a:ext>
            </a:extLst>
          </p:cNvPr>
          <p:cNvSpPr txBox="1"/>
          <p:nvPr/>
        </p:nvSpPr>
        <p:spPr>
          <a:xfrm>
            <a:off x="4747846" y="5492345"/>
            <a:ext cx="2941190" cy="923330"/>
          </a:xfrm>
          <a:prstGeom prst="rect">
            <a:avLst/>
          </a:prstGeom>
          <a:noFill/>
        </p:spPr>
        <p:txBody>
          <a:bodyPr wrap="square" rtlCol="0">
            <a:spAutoFit/>
          </a:bodyPr>
          <a:lstStyle/>
          <a:p>
            <a:pPr algn="r"/>
            <a:r>
              <a:rPr lang="en-US" i="1" dirty="0"/>
              <a:t>Austria issued the first postcard in 1869 as a way of reducing costs for mailers.</a:t>
            </a:r>
          </a:p>
        </p:txBody>
      </p:sp>
    </p:spTree>
    <p:extLst>
      <p:ext uri="{BB962C8B-B14F-4D97-AF65-F5344CB8AC3E}">
        <p14:creationId xmlns:p14="http://schemas.microsoft.com/office/powerpoint/2010/main" val="2621191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0C9B74D0-5EB6-77B8-83AE-21CB4AC312A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84729E1-ACBC-EF4A-6754-FF57A53B3683}"/>
              </a:ext>
            </a:extLst>
          </p:cNvPr>
          <p:cNvSpPr>
            <a:spLocks noGrp="1"/>
          </p:cNvSpPr>
          <p:nvPr>
            <p:ph type="subTitle" idx="1"/>
          </p:nvPr>
        </p:nvSpPr>
        <p:spPr>
          <a:xfrm>
            <a:off x="480646" y="539262"/>
            <a:ext cx="5416571" cy="5779476"/>
          </a:xfrm>
        </p:spPr>
        <p:txBody>
          <a:bodyPr>
            <a:noAutofit/>
          </a:bodyPr>
          <a:lstStyle/>
          <a:p>
            <a:pPr algn="l"/>
            <a:r>
              <a:rPr lang="en-US" sz="2800" b="1" dirty="0"/>
              <a:t>Cover Collector Circuit Club (CCCC)</a:t>
            </a:r>
          </a:p>
          <a:p>
            <a:pPr algn="l"/>
            <a:r>
              <a:rPr lang="en-US" sz="2800" b="1" dirty="0"/>
              <a:t>It proved to be a popular concept with collectors and the club grew to thousands in a matter of just a few years.  Several sub-groups sprung from the main CCCC membership, especially in the United States.  Established local stamp clubs formed CCCC chapters. </a:t>
            </a:r>
          </a:p>
        </p:txBody>
      </p:sp>
      <p:pic>
        <p:nvPicPr>
          <p:cNvPr id="3074" name="Picture 2">
            <a:extLst>
              <a:ext uri="{FF2B5EF4-FFF2-40B4-BE49-F238E27FC236}">
                <a16:creationId xmlns:a16="http://schemas.microsoft.com/office/drawing/2014/main" id="{2E759D31-CCD9-433B-5E8B-E7134CBEC7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217" y="539262"/>
            <a:ext cx="4364976" cy="27075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D57006B3-2A51-FCEE-9C3B-EE964B55AF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46" y="4276207"/>
            <a:ext cx="3810000" cy="21431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aphicFrame>
        <p:nvGraphicFramePr>
          <p:cNvPr id="7" name="Object 6">
            <a:extLst>
              <a:ext uri="{FF2B5EF4-FFF2-40B4-BE49-F238E27FC236}">
                <a16:creationId xmlns:a16="http://schemas.microsoft.com/office/drawing/2014/main" id="{05519F5B-ACFE-DF0C-03DB-3FC66F750EB7}"/>
              </a:ext>
            </a:extLst>
          </p:cNvPr>
          <p:cNvGraphicFramePr>
            <a:graphicFrameLocks noChangeAspect="1"/>
          </p:cNvGraphicFramePr>
          <p:nvPr>
            <p:extLst>
              <p:ext uri="{D42A27DB-BD31-4B8C-83A1-F6EECF244321}">
                <p14:modId xmlns:p14="http://schemas.microsoft.com/office/powerpoint/2010/main" val="4192005792"/>
              </p:ext>
            </p:extLst>
          </p:nvPr>
        </p:nvGraphicFramePr>
        <p:xfrm>
          <a:off x="4435527" y="4276207"/>
          <a:ext cx="3907269" cy="2143125"/>
        </p:xfrm>
        <a:graphic>
          <a:graphicData uri="http://schemas.openxmlformats.org/presentationml/2006/ole">
            <mc:AlternateContent xmlns:mc="http://schemas.openxmlformats.org/markup-compatibility/2006">
              <mc:Choice xmlns:v="urn:schemas-microsoft-com:vml" Requires="v">
                <p:oleObj r:id="rId5" imgW="5123329" imgH="2809091" progId="">
                  <p:embed/>
                </p:oleObj>
              </mc:Choice>
              <mc:Fallback>
                <p:oleObj r:id="rId5" imgW="5123329" imgH="2809091" progId="">
                  <p:embed/>
                  <p:pic>
                    <p:nvPicPr>
                      <p:cNvPr id="0" name=""/>
                      <p:cNvPicPr/>
                      <p:nvPr/>
                    </p:nvPicPr>
                    <p:blipFill>
                      <a:blip r:embed="rId6"/>
                      <a:stretch>
                        <a:fillRect/>
                      </a:stretch>
                    </p:blipFill>
                    <p:spPr>
                      <a:xfrm>
                        <a:off x="4435527" y="4276207"/>
                        <a:ext cx="3907269" cy="2143125"/>
                      </a:xfrm>
                      <a:prstGeom prst="rect">
                        <a:avLst/>
                      </a:prstGeom>
                      <a:ln>
                        <a:solidFill>
                          <a:schemeClr val="tx1"/>
                        </a:solidFill>
                      </a:ln>
                    </p:spPr>
                  </p:pic>
                </p:oleObj>
              </mc:Fallback>
            </mc:AlternateContent>
          </a:graphicData>
        </a:graphic>
      </p:graphicFrame>
      <p:pic>
        <p:nvPicPr>
          <p:cNvPr id="3076" name="Picture 4">
            <a:extLst>
              <a:ext uri="{FF2B5EF4-FFF2-40B4-BE49-F238E27FC236}">
                <a16:creationId xmlns:a16="http://schemas.microsoft.com/office/drawing/2014/main" id="{2D296FA2-2B2F-000E-9BCA-2C60FC0689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5161" y="2542548"/>
            <a:ext cx="4166193" cy="243789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E64F53B-4073-699D-7646-0E33111A40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93185" y="5149390"/>
            <a:ext cx="2954046" cy="984682"/>
          </a:xfrm>
          <a:prstGeom prst="rect">
            <a:avLst/>
          </a:prstGeom>
          <a:ln>
            <a:solidFill>
              <a:schemeClr val="tx1"/>
            </a:solidFill>
          </a:ln>
        </p:spPr>
      </p:pic>
      <p:sp>
        <p:nvSpPr>
          <p:cNvPr id="5" name="TextBox 4">
            <a:extLst>
              <a:ext uri="{FF2B5EF4-FFF2-40B4-BE49-F238E27FC236}">
                <a16:creationId xmlns:a16="http://schemas.microsoft.com/office/drawing/2014/main" id="{175BAF6F-4A45-3691-AA20-92766294B11A}"/>
              </a:ext>
            </a:extLst>
          </p:cNvPr>
          <p:cNvSpPr txBox="1"/>
          <p:nvPr/>
        </p:nvSpPr>
        <p:spPr>
          <a:xfrm>
            <a:off x="8593185" y="6134072"/>
            <a:ext cx="2954046" cy="369332"/>
          </a:xfrm>
          <a:prstGeom prst="rect">
            <a:avLst/>
          </a:prstGeom>
          <a:noFill/>
        </p:spPr>
        <p:txBody>
          <a:bodyPr wrap="square" rtlCol="0">
            <a:spAutoFit/>
          </a:bodyPr>
          <a:lstStyle/>
          <a:p>
            <a:r>
              <a:rPr lang="en-US" dirty="0"/>
              <a:t>1963 ad in RPA show program</a:t>
            </a:r>
          </a:p>
        </p:txBody>
      </p:sp>
    </p:spTree>
    <p:extLst>
      <p:ext uri="{BB962C8B-B14F-4D97-AF65-F5344CB8AC3E}">
        <p14:creationId xmlns:p14="http://schemas.microsoft.com/office/powerpoint/2010/main" val="3196092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C7F93D0D-0189-84F9-F18B-8A6C6F7C1D2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A12BFCE-F0AE-AB14-9CC3-323E7DCB7F56}"/>
              </a:ext>
            </a:extLst>
          </p:cNvPr>
          <p:cNvSpPr>
            <a:spLocks noGrp="1"/>
          </p:cNvSpPr>
          <p:nvPr>
            <p:ph type="subTitle" idx="1"/>
          </p:nvPr>
        </p:nvSpPr>
        <p:spPr>
          <a:xfrm>
            <a:off x="480646" y="539262"/>
            <a:ext cx="11230708" cy="5779476"/>
          </a:xfrm>
        </p:spPr>
        <p:txBody>
          <a:bodyPr>
            <a:noAutofit/>
          </a:bodyPr>
          <a:lstStyle/>
          <a:p>
            <a:pPr algn="l"/>
            <a:r>
              <a:rPr lang="en-US" sz="2800" b="1" dirty="0"/>
              <a:t>Cover Collector Circuit Club (CCCC)</a:t>
            </a:r>
          </a:p>
          <a:p>
            <a:pPr algn="l"/>
            <a:endParaRPr lang="en-US" sz="1000" b="1" dirty="0"/>
          </a:p>
          <a:p>
            <a:pPr algn="l"/>
            <a:r>
              <a:rPr lang="en-US" sz="2800" b="1" dirty="0"/>
              <a:t>A variety of anniversary cachet envelopes used by members.</a:t>
            </a:r>
          </a:p>
          <a:p>
            <a:pPr algn="l"/>
            <a:endParaRPr lang="en-US" sz="2800" b="1" dirty="0"/>
          </a:p>
        </p:txBody>
      </p:sp>
      <p:graphicFrame>
        <p:nvGraphicFramePr>
          <p:cNvPr id="2" name="Object 1">
            <a:extLst>
              <a:ext uri="{FF2B5EF4-FFF2-40B4-BE49-F238E27FC236}">
                <a16:creationId xmlns:a16="http://schemas.microsoft.com/office/drawing/2014/main" id="{689552A3-D2D2-46A6-4DB3-1F30D090C707}"/>
              </a:ext>
            </a:extLst>
          </p:cNvPr>
          <p:cNvGraphicFramePr>
            <a:graphicFrameLocks noChangeAspect="1"/>
          </p:cNvGraphicFramePr>
          <p:nvPr>
            <p:extLst>
              <p:ext uri="{D42A27DB-BD31-4B8C-83A1-F6EECF244321}">
                <p14:modId xmlns:p14="http://schemas.microsoft.com/office/powerpoint/2010/main" val="2994125979"/>
              </p:ext>
            </p:extLst>
          </p:nvPr>
        </p:nvGraphicFramePr>
        <p:xfrm>
          <a:off x="580737" y="1861832"/>
          <a:ext cx="5489189" cy="3027404"/>
        </p:xfrm>
        <a:graphic>
          <a:graphicData uri="http://schemas.openxmlformats.org/presentationml/2006/ole">
            <mc:AlternateContent xmlns:mc="http://schemas.openxmlformats.org/markup-compatibility/2006">
              <mc:Choice xmlns:v="urn:schemas-microsoft-com:vml" Requires="v">
                <p:oleObj r:id="rId3" imgW="10114878" imgH="5632301" progId="">
                  <p:embed/>
                </p:oleObj>
              </mc:Choice>
              <mc:Fallback>
                <p:oleObj r:id="rId3" imgW="10114878" imgH="5632301" progId="">
                  <p:embed/>
                  <p:pic>
                    <p:nvPicPr>
                      <p:cNvPr id="4" name="Object 3">
                        <a:extLst>
                          <a:ext uri="{FF2B5EF4-FFF2-40B4-BE49-F238E27FC236}">
                            <a16:creationId xmlns:a16="http://schemas.microsoft.com/office/drawing/2014/main" id="{C11D884F-BE9F-7FF5-98CB-DF0CA68A4C46}"/>
                          </a:ext>
                        </a:extLst>
                      </p:cNvPr>
                      <p:cNvPicPr/>
                      <p:nvPr/>
                    </p:nvPicPr>
                    <p:blipFill>
                      <a:blip r:embed="rId4"/>
                      <a:stretch>
                        <a:fillRect/>
                      </a:stretch>
                    </p:blipFill>
                    <p:spPr>
                      <a:xfrm>
                        <a:off x="580737" y="1861832"/>
                        <a:ext cx="5489189" cy="3027404"/>
                      </a:xfrm>
                      <a:prstGeom prst="rect">
                        <a:avLst/>
                      </a:prstGeom>
                      <a:ln>
                        <a:solidFill>
                          <a:schemeClr val="tx1"/>
                        </a:solidFill>
                      </a:ln>
                    </p:spPr>
                  </p:pic>
                </p:oleObj>
              </mc:Fallback>
            </mc:AlternateContent>
          </a:graphicData>
        </a:graphic>
      </p:graphicFrame>
      <p:graphicFrame>
        <p:nvGraphicFramePr>
          <p:cNvPr id="5" name="Object 4">
            <a:extLst>
              <a:ext uri="{FF2B5EF4-FFF2-40B4-BE49-F238E27FC236}">
                <a16:creationId xmlns:a16="http://schemas.microsoft.com/office/drawing/2014/main" id="{EA15C95D-9084-7D1B-4EF2-52F35BC4DC90}"/>
              </a:ext>
            </a:extLst>
          </p:cNvPr>
          <p:cNvGraphicFramePr>
            <a:graphicFrameLocks noChangeAspect="1"/>
          </p:cNvGraphicFramePr>
          <p:nvPr>
            <p:extLst>
              <p:ext uri="{D42A27DB-BD31-4B8C-83A1-F6EECF244321}">
                <p14:modId xmlns:p14="http://schemas.microsoft.com/office/powerpoint/2010/main" val="2023608660"/>
              </p:ext>
            </p:extLst>
          </p:nvPr>
        </p:nvGraphicFramePr>
        <p:xfrm>
          <a:off x="6330463" y="1861832"/>
          <a:ext cx="5280800" cy="3029927"/>
        </p:xfrm>
        <a:graphic>
          <a:graphicData uri="http://schemas.openxmlformats.org/presentationml/2006/ole">
            <mc:AlternateContent xmlns:mc="http://schemas.openxmlformats.org/markup-compatibility/2006">
              <mc:Choice xmlns:v="urn:schemas-microsoft-com:vml" Requires="v">
                <p:oleObj r:id="rId5" imgW="11300572" imgH="6237082" progId="">
                  <p:embed/>
                </p:oleObj>
              </mc:Choice>
              <mc:Fallback>
                <p:oleObj r:id="rId5" imgW="11300572" imgH="6237082" progId="">
                  <p:embed/>
                  <p:pic>
                    <p:nvPicPr>
                      <p:cNvPr id="2" name="Object 1">
                        <a:extLst>
                          <a:ext uri="{FF2B5EF4-FFF2-40B4-BE49-F238E27FC236}">
                            <a16:creationId xmlns:a16="http://schemas.microsoft.com/office/drawing/2014/main" id="{A85AFEFC-F902-C048-13A7-AA6740C99E83}"/>
                          </a:ext>
                        </a:extLst>
                      </p:cNvPr>
                      <p:cNvPicPr/>
                      <p:nvPr/>
                    </p:nvPicPr>
                    <p:blipFill>
                      <a:blip r:embed="rId6"/>
                      <a:stretch>
                        <a:fillRect/>
                      </a:stretch>
                    </p:blipFill>
                    <p:spPr>
                      <a:xfrm>
                        <a:off x="6330463" y="1861832"/>
                        <a:ext cx="5280800" cy="3029927"/>
                      </a:xfrm>
                      <a:prstGeom prst="rect">
                        <a:avLst/>
                      </a:prstGeom>
                      <a:ln>
                        <a:solidFill>
                          <a:schemeClr val="tx1"/>
                        </a:solidFill>
                      </a:ln>
                    </p:spPr>
                  </p:pic>
                </p:oleObj>
              </mc:Fallback>
            </mc:AlternateContent>
          </a:graphicData>
        </a:graphic>
      </p:graphicFrame>
      <p:pic>
        <p:nvPicPr>
          <p:cNvPr id="7" name="Picture 6">
            <a:extLst>
              <a:ext uri="{FF2B5EF4-FFF2-40B4-BE49-F238E27FC236}">
                <a16:creationId xmlns:a16="http://schemas.microsoft.com/office/drawing/2014/main" id="{6E42716A-E081-716C-C5DB-3FC6BF2E6A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8072" y="5033681"/>
            <a:ext cx="2114550" cy="1562100"/>
          </a:xfrm>
          <a:prstGeom prst="rect">
            <a:avLst/>
          </a:prstGeom>
          <a:ln>
            <a:solidFill>
              <a:schemeClr val="tx1"/>
            </a:solidFill>
          </a:ln>
        </p:spPr>
      </p:pic>
      <p:graphicFrame>
        <p:nvGraphicFramePr>
          <p:cNvPr id="4" name="Object 3">
            <a:extLst>
              <a:ext uri="{FF2B5EF4-FFF2-40B4-BE49-F238E27FC236}">
                <a16:creationId xmlns:a16="http://schemas.microsoft.com/office/drawing/2014/main" id="{D3E418F2-7ED8-CA74-9491-A575031050AE}"/>
              </a:ext>
            </a:extLst>
          </p:cNvPr>
          <p:cNvGraphicFramePr>
            <a:graphicFrameLocks noChangeAspect="1"/>
          </p:cNvGraphicFramePr>
          <p:nvPr>
            <p:extLst>
              <p:ext uri="{D42A27DB-BD31-4B8C-83A1-F6EECF244321}">
                <p14:modId xmlns:p14="http://schemas.microsoft.com/office/powerpoint/2010/main" val="2201464748"/>
              </p:ext>
            </p:extLst>
          </p:nvPr>
        </p:nvGraphicFramePr>
        <p:xfrm>
          <a:off x="2704284" y="4383226"/>
          <a:ext cx="3935056" cy="2212555"/>
        </p:xfrm>
        <a:graphic>
          <a:graphicData uri="http://schemas.openxmlformats.org/presentationml/2006/ole">
            <mc:AlternateContent xmlns:mc="http://schemas.openxmlformats.org/markup-compatibility/2006">
              <mc:Choice xmlns:v="urn:schemas-microsoft-com:vml" Requires="v">
                <p:oleObj r:id="rId8" imgW="3415553" imgH="1921249" progId="">
                  <p:embed/>
                </p:oleObj>
              </mc:Choice>
              <mc:Fallback>
                <p:oleObj r:id="rId8" imgW="3415553" imgH="1921249" progId="">
                  <p:embed/>
                  <p:pic>
                    <p:nvPicPr>
                      <p:cNvPr id="7" name="Object 6">
                        <a:extLst>
                          <a:ext uri="{FF2B5EF4-FFF2-40B4-BE49-F238E27FC236}">
                            <a16:creationId xmlns:a16="http://schemas.microsoft.com/office/drawing/2014/main" id="{728A321B-B65B-ED70-EAAC-C048BE0190C8}"/>
                          </a:ext>
                        </a:extLst>
                      </p:cNvPr>
                      <p:cNvPicPr/>
                      <p:nvPr/>
                    </p:nvPicPr>
                    <p:blipFill>
                      <a:blip r:embed="rId9"/>
                      <a:stretch>
                        <a:fillRect/>
                      </a:stretch>
                    </p:blipFill>
                    <p:spPr>
                      <a:xfrm>
                        <a:off x="2704284" y="4383226"/>
                        <a:ext cx="3935056" cy="221255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1138601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04A079BF-5560-8E63-74D3-6305BD1A401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0A33D9A-32BA-0788-B81B-65C4B6B35235}"/>
              </a:ext>
            </a:extLst>
          </p:cNvPr>
          <p:cNvSpPr>
            <a:spLocks noGrp="1"/>
          </p:cNvSpPr>
          <p:nvPr>
            <p:ph type="subTitle" idx="1"/>
          </p:nvPr>
        </p:nvSpPr>
        <p:spPr>
          <a:xfrm>
            <a:off x="480646" y="539262"/>
            <a:ext cx="11230708" cy="5779476"/>
          </a:xfrm>
        </p:spPr>
        <p:txBody>
          <a:bodyPr>
            <a:noAutofit/>
          </a:bodyPr>
          <a:lstStyle/>
          <a:p>
            <a:pPr algn="l"/>
            <a:r>
              <a:rPr lang="en-US" sz="2800" b="1" dirty="0"/>
              <a:t>Cover Collector Circuit Club (CCCC)</a:t>
            </a:r>
          </a:p>
          <a:p>
            <a:pPr algn="l"/>
            <a:endParaRPr lang="en-US" sz="1000" b="1" dirty="0"/>
          </a:p>
        </p:txBody>
      </p:sp>
      <p:graphicFrame>
        <p:nvGraphicFramePr>
          <p:cNvPr id="2" name="Object 1">
            <a:extLst>
              <a:ext uri="{FF2B5EF4-FFF2-40B4-BE49-F238E27FC236}">
                <a16:creationId xmlns:a16="http://schemas.microsoft.com/office/drawing/2014/main" id="{06C563B9-DA82-B5F3-1A3E-49FE6D2C51E3}"/>
              </a:ext>
            </a:extLst>
          </p:cNvPr>
          <p:cNvGraphicFramePr>
            <a:graphicFrameLocks noChangeAspect="1"/>
          </p:cNvGraphicFramePr>
          <p:nvPr>
            <p:extLst>
              <p:ext uri="{D42A27DB-BD31-4B8C-83A1-F6EECF244321}">
                <p14:modId xmlns:p14="http://schemas.microsoft.com/office/powerpoint/2010/main" val="2437572291"/>
              </p:ext>
            </p:extLst>
          </p:nvPr>
        </p:nvGraphicFramePr>
        <p:xfrm>
          <a:off x="480646" y="1126759"/>
          <a:ext cx="5392616" cy="3914164"/>
        </p:xfrm>
        <a:graphic>
          <a:graphicData uri="http://schemas.openxmlformats.org/presentationml/2006/ole">
            <mc:AlternateContent xmlns:mc="http://schemas.openxmlformats.org/markup-compatibility/2006">
              <mc:Choice xmlns:v="urn:schemas-microsoft-com:vml" Requires="v">
                <p:oleObj r:id="rId3" imgW="5123329" imgH="4038824" progId="">
                  <p:embed/>
                </p:oleObj>
              </mc:Choice>
              <mc:Fallback>
                <p:oleObj r:id="rId3" imgW="5123329" imgH="4038824" progId="">
                  <p:embed/>
                  <p:pic>
                    <p:nvPicPr>
                      <p:cNvPr id="9" name="Object 8">
                        <a:extLst>
                          <a:ext uri="{FF2B5EF4-FFF2-40B4-BE49-F238E27FC236}">
                            <a16:creationId xmlns:a16="http://schemas.microsoft.com/office/drawing/2014/main" id="{82B902C4-E5F7-B783-5626-6CBE382F2768}"/>
                          </a:ext>
                        </a:extLst>
                      </p:cNvPr>
                      <p:cNvPicPr/>
                      <p:nvPr/>
                    </p:nvPicPr>
                    <p:blipFill>
                      <a:blip r:embed="rId4"/>
                      <a:stretch>
                        <a:fillRect/>
                      </a:stretch>
                    </p:blipFill>
                    <p:spPr>
                      <a:xfrm>
                        <a:off x="480646" y="1126759"/>
                        <a:ext cx="5392616" cy="3914164"/>
                      </a:xfrm>
                      <a:prstGeom prst="rect">
                        <a:avLst/>
                      </a:prstGeom>
                      <a:ln>
                        <a:solidFill>
                          <a:schemeClr val="tx1"/>
                        </a:solidFill>
                      </a:ln>
                    </p:spPr>
                  </p:pic>
                </p:oleObj>
              </mc:Fallback>
            </mc:AlternateContent>
          </a:graphicData>
        </a:graphic>
      </p:graphicFrame>
      <p:pic>
        <p:nvPicPr>
          <p:cNvPr id="6" name="Picture 5">
            <a:extLst>
              <a:ext uri="{FF2B5EF4-FFF2-40B4-BE49-F238E27FC236}">
                <a16:creationId xmlns:a16="http://schemas.microsoft.com/office/drawing/2014/main" id="{CA3EE237-B298-69CF-D746-5C93B0F2AF0A}"/>
              </a:ext>
            </a:extLst>
          </p:cNvPr>
          <p:cNvPicPr>
            <a:picLocks noChangeAspect="1"/>
          </p:cNvPicPr>
          <p:nvPr/>
        </p:nvPicPr>
        <p:blipFill>
          <a:blip r:embed="rId5"/>
          <a:stretch>
            <a:fillRect/>
          </a:stretch>
        </p:blipFill>
        <p:spPr>
          <a:xfrm>
            <a:off x="6746335" y="539261"/>
            <a:ext cx="4965019" cy="2784824"/>
          </a:xfrm>
          <a:prstGeom prst="rect">
            <a:avLst/>
          </a:prstGeom>
          <a:ln>
            <a:solidFill>
              <a:schemeClr val="tx1"/>
            </a:solidFill>
          </a:ln>
        </p:spPr>
      </p:pic>
      <p:graphicFrame>
        <p:nvGraphicFramePr>
          <p:cNvPr id="7" name="Object 6">
            <a:extLst>
              <a:ext uri="{FF2B5EF4-FFF2-40B4-BE49-F238E27FC236}">
                <a16:creationId xmlns:a16="http://schemas.microsoft.com/office/drawing/2014/main" id="{D4AEBEE3-305D-B6D2-12A1-6136F761D50A}"/>
              </a:ext>
            </a:extLst>
          </p:cNvPr>
          <p:cNvGraphicFramePr>
            <a:graphicFrameLocks noChangeAspect="1"/>
          </p:cNvGraphicFramePr>
          <p:nvPr>
            <p:extLst>
              <p:ext uri="{D42A27DB-BD31-4B8C-83A1-F6EECF244321}">
                <p14:modId xmlns:p14="http://schemas.microsoft.com/office/powerpoint/2010/main" val="2484224122"/>
              </p:ext>
            </p:extLst>
          </p:nvPr>
        </p:nvGraphicFramePr>
        <p:xfrm>
          <a:off x="5041394" y="3533914"/>
          <a:ext cx="5708667" cy="2784824"/>
        </p:xfrm>
        <a:graphic>
          <a:graphicData uri="http://schemas.openxmlformats.org/presentationml/2006/ole">
            <mc:AlternateContent xmlns:mc="http://schemas.openxmlformats.org/markup-compatibility/2006">
              <mc:Choice xmlns:v="urn:schemas-microsoft-com:vml" Requires="v">
                <p:oleObj r:id="rId6" imgW="6831106" imgH="3509346" progId="">
                  <p:embed/>
                </p:oleObj>
              </mc:Choice>
              <mc:Fallback>
                <p:oleObj r:id="rId6" imgW="6831106" imgH="3509346" progId="">
                  <p:embed/>
                  <p:pic>
                    <p:nvPicPr>
                      <p:cNvPr id="10" name="Object 9">
                        <a:extLst>
                          <a:ext uri="{FF2B5EF4-FFF2-40B4-BE49-F238E27FC236}">
                            <a16:creationId xmlns:a16="http://schemas.microsoft.com/office/drawing/2014/main" id="{725B6683-6913-7EFF-CF2B-F3C72E9FF46F}"/>
                          </a:ext>
                        </a:extLst>
                      </p:cNvPr>
                      <p:cNvPicPr/>
                      <p:nvPr/>
                    </p:nvPicPr>
                    <p:blipFill>
                      <a:blip r:embed="rId7"/>
                      <a:stretch>
                        <a:fillRect/>
                      </a:stretch>
                    </p:blipFill>
                    <p:spPr>
                      <a:xfrm>
                        <a:off x="5041394" y="3533914"/>
                        <a:ext cx="5708667" cy="2784824"/>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85115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2E5997EE-793E-381D-C48E-B04E9EE1C2F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CCBA6FF-EBA0-47C0-B192-0FA7610938D6}"/>
              </a:ext>
            </a:extLst>
          </p:cNvPr>
          <p:cNvSpPr>
            <a:spLocks noGrp="1"/>
          </p:cNvSpPr>
          <p:nvPr>
            <p:ph type="subTitle" idx="1"/>
          </p:nvPr>
        </p:nvSpPr>
        <p:spPr>
          <a:xfrm>
            <a:off x="480646" y="539262"/>
            <a:ext cx="11230708" cy="5779476"/>
          </a:xfrm>
        </p:spPr>
        <p:txBody>
          <a:bodyPr>
            <a:noAutofit/>
          </a:bodyPr>
          <a:lstStyle/>
          <a:p>
            <a:pPr algn="l"/>
            <a:r>
              <a:rPr lang="en-US" sz="2800" b="1" dirty="0"/>
              <a:t>Cover Collector Circuit Club (CCCC)</a:t>
            </a:r>
          </a:p>
          <a:p>
            <a:pPr algn="l"/>
            <a:endParaRPr lang="en-US" sz="1000" b="1" dirty="0"/>
          </a:p>
        </p:txBody>
      </p:sp>
      <p:graphicFrame>
        <p:nvGraphicFramePr>
          <p:cNvPr id="4" name="Object 3">
            <a:extLst>
              <a:ext uri="{FF2B5EF4-FFF2-40B4-BE49-F238E27FC236}">
                <a16:creationId xmlns:a16="http://schemas.microsoft.com/office/drawing/2014/main" id="{D6268372-6570-3661-D16E-CA45FDE798FE}"/>
              </a:ext>
            </a:extLst>
          </p:cNvPr>
          <p:cNvGraphicFramePr>
            <a:graphicFrameLocks noChangeAspect="1"/>
          </p:cNvGraphicFramePr>
          <p:nvPr>
            <p:extLst>
              <p:ext uri="{D42A27DB-BD31-4B8C-83A1-F6EECF244321}">
                <p14:modId xmlns:p14="http://schemas.microsoft.com/office/powerpoint/2010/main" val="1184721630"/>
              </p:ext>
            </p:extLst>
          </p:nvPr>
        </p:nvGraphicFramePr>
        <p:xfrm>
          <a:off x="5283062" y="1140446"/>
          <a:ext cx="5122863" cy="2739894"/>
        </p:xfrm>
        <a:graphic>
          <a:graphicData uri="http://schemas.openxmlformats.org/presentationml/2006/ole">
            <mc:AlternateContent xmlns:mc="http://schemas.openxmlformats.org/markup-compatibility/2006">
              <mc:Choice xmlns:v="urn:schemas-microsoft-com:vml" Requires="v">
                <p:oleObj r:id="rId3" imgW="5123329" imgH="2851785" progId="">
                  <p:embed/>
                </p:oleObj>
              </mc:Choice>
              <mc:Fallback>
                <p:oleObj r:id="rId3" imgW="5123329" imgH="2851785" progId="">
                  <p:embed/>
                  <p:pic>
                    <p:nvPicPr>
                      <p:cNvPr id="0" name=""/>
                      <p:cNvPicPr/>
                      <p:nvPr/>
                    </p:nvPicPr>
                    <p:blipFill>
                      <a:blip r:embed="rId4"/>
                      <a:stretch>
                        <a:fillRect/>
                      </a:stretch>
                    </p:blipFill>
                    <p:spPr>
                      <a:xfrm>
                        <a:off x="5283062" y="1140446"/>
                        <a:ext cx="5122863" cy="2739894"/>
                      </a:xfrm>
                      <a:prstGeom prst="rect">
                        <a:avLst/>
                      </a:prstGeom>
                      <a:ln>
                        <a:solidFill>
                          <a:schemeClr val="tx1"/>
                        </a:solidFill>
                      </a:ln>
                    </p:spPr>
                  </p:pic>
                </p:oleObj>
              </mc:Fallback>
            </mc:AlternateContent>
          </a:graphicData>
        </a:graphic>
      </p:graphicFrame>
      <p:graphicFrame>
        <p:nvGraphicFramePr>
          <p:cNvPr id="5" name="Object 4">
            <a:extLst>
              <a:ext uri="{FF2B5EF4-FFF2-40B4-BE49-F238E27FC236}">
                <a16:creationId xmlns:a16="http://schemas.microsoft.com/office/drawing/2014/main" id="{AAF277FC-614A-F749-A59E-3E383A98C762}"/>
              </a:ext>
            </a:extLst>
          </p:cNvPr>
          <p:cNvGraphicFramePr>
            <a:graphicFrameLocks noChangeAspect="1"/>
          </p:cNvGraphicFramePr>
          <p:nvPr>
            <p:extLst>
              <p:ext uri="{D42A27DB-BD31-4B8C-83A1-F6EECF244321}">
                <p14:modId xmlns:p14="http://schemas.microsoft.com/office/powerpoint/2010/main" val="2769493529"/>
              </p:ext>
            </p:extLst>
          </p:nvPr>
        </p:nvGraphicFramePr>
        <p:xfrm>
          <a:off x="7491547" y="3991596"/>
          <a:ext cx="3764885" cy="2327141"/>
        </p:xfrm>
        <a:graphic>
          <a:graphicData uri="http://schemas.openxmlformats.org/presentationml/2006/ole">
            <mc:AlternateContent xmlns:mc="http://schemas.openxmlformats.org/markup-compatibility/2006">
              <mc:Choice xmlns:v="urn:schemas-microsoft-com:vml" Requires="v">
                <p:oleObj r:id="rId5" imgW="6130514" imgH="4268769" progId="">
                  <p:embed/>
                </p:oleObj>
              </mc:Choice>
              <mc:Fallback>
                <p:oleObj r:id="rId5" imgW="6130514" imgH="4268769" progId="">
                  <p:embed/>
                  <p:pic>
                    <p:nvPicPr>
                      <p:cNvPr id="0" name=""/>
                      <p:cNvPicPr/>
                      <p:nvPr/>
                    </p:nvPicPr>
                    <p:blipFill>
                      <a:blip r:embed="rId6"/>
                      <a:stretch>
                        <a:fillRect/>
                      </a:stretch>
                    </p:blipFill>
                    <p:spPr>
                      <a:xfrm>
                        <a:off x="7491547" y="3991596"/>
                        <a:ext cx="3764885" cy="2327141"/>
                      </a:xfrm>
                      <a:prstGeom prst="rect">
                        <a:avLst/>
                      </a:prstGeom>
                      <a:ln>
                        <a:solidFill>
                          <a:schemeClr val="tx1"/>
                        </a:solidFill>
                      </a:ln>
                    </p:spPr>
                  </p:pic>
                </p:oleObj>
              </mc:Fallback>
            </mc:AlternateContent>
          </a:graphicData>
        </a:graphic>
      </p:graphicFrame>
      <p:graphicFrame>
        <p:nvGraphicFramePr>
          <p:cNvPr id="2" name="Object 1">
            <a:extLst>
              <a:ext uri="{FF2B5EF4-FFF2-40B4-BE49-F238E27FC236}">
                <a16:creationId xmlns:a16="http://schemas.microsoft.com/office/drawing/2014/main" id="{E17D2734-AFB8-0DD3-7CE7-EBB86AA4D906}"/>
              </a:ext>
            </a:extLst>
          </p:cNvPr>
          <p:cNvGraphicFramePr>
            <a:graphicFrameLocks noChangeAspect="1"/>
          </p:cNvGraphicFramePr>
          <p:nvPr>
            <p:extLst>
              <p:ext uri="{D42A27DB-BD31-4B8C-83A1-F6EECF244321}">
                <p14:modId xmlns:p14="http://schemas.microsoft.com/office/powerpoint/2010/main" val="2072425569"/>
              </p:ext>
            </p:extLst>
          </p:nvPr>
        </p:nvGraphicFramePr>
        <p:xfrm>
          <a:off x="3021497" y="3761234"/>
          <a:ext cx="4015128" cy="2557503"/>
        </p:xfrm>
        <a:graphic>
          <a:graphicData uri="http://schemas.openxmlformats.org/presentationml/2006/ole">
            <mc:AlternateContent xmlns:mc="http://schemas.openxmlformats.org/markup-compatibility/2006">
              <mc:Choice xmlns:v="urn:schemas-microsoft-com:vml" Requires="v">
                <p:oleObj r:id="rId7" imgW="5507579" imgH="3868046" progId="">
                  <p:embed/>
                </p:oleObj>
              </mc:Choice>
              <mc:Fallback>
                <p:oleObj r:id="rId7" imgW="5507579" imgH="3868046" progId="">
                  <p:embed/>
                  <p:pic>
                    <p:nvPicPr>
                      <p:cNvPr id="0" name=""/>
                      <p:cNvPicPr/>
                      <p:nvPr/>
                    </p:nvPicPr>
                    <p:blipFill>
                      <a:blip r:embed="rId8"/>
                      <a:stretch>
                        <a:fillRect/>
                      </a:stretch>
                    </p:blipFill>
                    <p:spPr>
                      <a:xfrm>
                        <a:off x="3021497" y="3761234"/>
                        <a:ext cx="4015128" cy="2557503"/>
                      </a:xfrm>
                      <a:prstGeom prst="rect">
                        <a:avLst/>
                      </a:prstGeom>
                      <a:ln>
                        <a:solidFill>
                          <a:schemeClr val="tx1"/>
                        </a:solidFill>
                      </a:ln>
                    </p:spPr>
                  </p:pic>
                </p:oleObj>
              </mc:Fallback>
            </mc:AlternateContent>
          </a:graphicData>
        </a:graphic>
      </p:graphicFrame>
      <p:pic>
        <p:nvPicPr>
          <p:cNvPr id="9" name="Picture 8">
            <a:extLst>
              <a:ext uri="{FF2B5EF4-FFF2-40B4-BE49-F238E27FC236}">
                <a16:creationId xmlns:a16="http://schemas.microsoft.com/office/drawing/2014/main" id="{80B4BFD8-5E87-873B-528F-34D6C17859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5909" y="1140446"/>
            <a:ext cx="3892571" cy="2739894"/>
          </a:xfrm>
          <a:prstGeom prst="rect">
            <a:avLst/>
          </a:prstGeom>
          <a:ln>
            <a:solidFill>
              <a:schemeClr val="tx1"/>
            </a:solidFill>
          </a:ln>
        </p:spPr>
      </p:pic>
    </p:spTree>
    <p:extLst>
      <p:ext uri="{BB962C8B-B14F-4D97-AF65-F5344CB8AC3E}">
        <p14:creationId xmlns:p14="http://schemas.microsoft.com/office/powerpoint/2010/main" val="1509579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2DE2A218-4929-2D70-DAA9-2A51F3C10C7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6FB079-05A8-14A4-48C6-03AF7DC02293}"/>
              </a:ext>
            </a:extLst>
          </p:cNvPr>
          <p:cNvSpPr>
            <a:spLocks noGrp="1"/>
          </p:cNvSpPr>
          <p:nvPr>
            <p:ph type="subTitle" idx="1"/>
          </p:nvPr>
        </p:nvSpPr>
        <p:spPr>
          <a:xfrm>
            <a:off x="480646" y="539262"/>
            <a:ext cx="7268308" cy="5779476"/>
          </a:xfrm>
        </p:spPr>
        <p:txBody>
          <a:bodyPr>
            <a:noAutofit/>
          </a:bodyPr>
          <a:lstStyle/>
          <a:p>
            <a:pPr algn="l"/>
            <a:r>
              <a:rPr lang="en-US" sz="2800" b="1" dirty="0"/>
              <a:t>Cover Collector Circuit Club (CCCC)</a:t>
            </a:r>
          </a:p>
          <a:p>
            <a:pPr algn="l"/>
            <a:r>
              <a:rPr lang="en-US" sz="2800" b="1" dirty="0"/>
              <a:t>Interestingly, the CCCC’s activities even caught the attention of the Central Intelligence Agency, as expressed in this passage of a recently released secret document on Soviet postal spying:</a:t>
            </a:r>
          </a:p>
          <a:p>
            <a:pPr algn="l"/>
            <a:r>
              <a:rPr lang="en-US" sz="2000" b="1" dirty="0"/>
              <a:t>“Letters containing orders or requests for stamps by catalogue numbers may lend themselves to clandestine transmittal of coded Information.  It should be noted that these letters are not in violation of Soviet postal regulations.  The RIS [Russian Intelligence Service] has used international stamp collectors' letters for agent communication outside the USSR to the USSR.  "Cover" exchanges to and from the Soviet Union are not as prevalent as in other countries but there have been exchanges with the Western world.  Probably the most widely circulated cover club in the USSR is the Cover Collectors Circuit Club with headquarters in Waterloo, Iowa.”</a:t>
            </a:r>
          </a:p>
          <a:p>
            <a:pPr algn="l"/>
            <a:r>
              <a:rPr lang="en-US" sz="2000" b="1" i="1" dirty="0"/>
              <a:t>Soviet Postal Intelligence</a:t>
            </a:r>
            <a:r>
              <a:rPr lang="en-US" sz="2000" b="1" dirty="0"/>
              <a:t>, CIA, May, 1962</a:t>
            </a:r>
          </a:p>
        </p:txBody>
      </p:sp>
      <p:pic>
        <p:nvPicPr>
          <p:cNvPr id="4" name="Picture 3">
            <a:extLst>
              <a:ext uri="{FF2B5EF4-FFF2-40B4-BE49-F238E27FC236}">
                <a16:creationId xmlns:a16="http://schemas.microsoft.com/office/drawing/2014/main" id="{501C4354-A1AE-F82C-1E97-5FB0FB8876DA}"/>
              </a:ext>
            </a:extLst>
          </p:cNvPr>
          <p:cNvPicPr>
            <a:picLocks noChangeAspect="1"/>
          </p:cNvPicPr>
          <p:nvPr/>
        </p:nvPicPr>
        <p:blipFill>
          <a:blip r:embed="rId3"/>
          <a:stretch>
            <a:fillRect/>
          </a:stretch>
        </p:blipFill>
        <p:spPr>
          <a:xfrm>
            <a:off x="7770757" y="539262"/>
            <a:ext cx="3940598" cy="5779476"/>
          </a:xfrm>
          <a:prstGeom prst="rect">
            <a:avLst/>
          </a:prstGeom>
        </p:spPr>
      </p:pic>
    </p:spTree>
    <p:extLst>
      <p:ext uri="{BB962C8B-B14F-4D97-AF65-F5344CB8AC3E}">
        <p14:creationId xmlns:p14="http://schemas.microsoft.com/office/powerpoint/2010/main" val="1020690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69228172-5A5D-E6D3-46A8-6391A408CF9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470FFD9-34F0-6999-767D-D20F0E58E1E9}"/>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r>
              <a:rPr lang="en-US" sz="2800" b="1" dirty="0"/>
              <a:t>Gaining popularity today is Postcrossing, an organization on the fringe (the term being used in a nice way!) of philately.  Founded by a Portuguese student in 2005, Paulo Magalhaes and his friend, Ana Campos, never could have imagined that their idea could blossom to involve more than 800,000 participants in over 200 countries around the world as of 2026.</a:t>
            </a:r>
          </a:p>
          <a:p>
            <a:pPr algn="l"/>
            <a:endParaRPr lang="en-US" sz="1000" b="1" dirty="0"/>
          </a:p>
          <a:p>
            <a:pPr algn="l"/>
            <a:r>
              <a:rPr lang="en-US" sz="2800" b="1" dirty="0"/>
              <a:t>Their concept is simple and rewarding, especially to an “online generation” looking for tactile gratification: Send a postcard, get a postcard.  Who wouldn’t want to be surprised to receive colorful postcards from exotic lands from total strangers on a regular basis?</a:t>
            </a:r>
          </a:p>
          <a:p>
            <a:pPr algn="l"/>
            <a:endParaRPr lang="en-US" sz="1000" b="1" dirty="0"/>
          </a:p>
          <a:p>
            <a:pPr algn="l"/>
            <a:r>
              <a:rPr lang="en-US" sz="2800" b="1" i="1" dirty="0"/>
              <a:t>Sound somewhat familiar to the last two groups mentioned already?</a:t>
            </a:r>
          </a:p>
        </p:txBody>
      </p:sp>
      <p:sp>
        <p:nvSpPr>
          <p:cNvPr id="2" name="TextBox 1">
            <a:extLst>
              <a:ext uri="{FF2B5EF4-FFF2-40B4-BE49-F238E27FC236}">
                <a16:creationId xmlns:a16="http://schemas.microsoft.com/office/drawing/2014/main" id="{43327EBF-BD8B-D2FF-1963-77D676BE2D31}"/>
              </a:ext>
            </a:extLst>
          </p:cNvPr>
          <p:cNvSpPr txBox="1"/>
          <p:nvPr/>
        </p:nvSpPr>
        <p:spPr>
          <a:xfrm>
            <a:off x="4104833" y="672612"/>
            <a:ext cx="520654" cy="216687"/>
          </a:xfrm>
          <a:prstGeom prst="rect">
            <a:avLst/>
          </a:prstGeom>
          <a:noFill/>
        </p:spPr>
        <p:txBody>
          <a:bodyPr wrap="square" rtlCol="0">
            <a:spAutoFit/>
          </a:bodyPr>
          <a:lstStyle/>
          <a:p>
            <a:endParaRPr lang="en-US" dirty="0"/>
          </a:p>
        </p:txBody>
      </p:sp>
      <p:pic>
        <p:nvPicPr>
          <p:cNvPr id="1030" name="Picture 6" descr="Postcrossing Community">
            <a:extLst>
              <a:ext uri="{FF2B5EF4-FFF2-40B4-BE49-F238E27FC236}">
                <a16:creationId xmlns:a16="http://schemas.microsoft.com/office/drawing/2014/main" id="{23642148-C9D5-E2A6-316B-FC95935585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963" y="539262"/>
            <a:ext cx="5098073" cy="67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587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BF361D4B-E113-FC0D-1419-28AA254C70C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E52EE43-CC62-9AEF-5E66-4A4FC4EE30D2}"/>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r>
              <a:rPr lang="en-US" sz="2800" b="1" dirty="0"/>
              <a:t>Their extensive web site is very detailed and well structured, making it very easy to find anything needed--including a Blog and Forum.</a:t>
            </a:r>
          </a:p>
          <a:p>
            <a:pPr algn="l"/>
            <a:endParaRPr lang="en-US" sz="2800" b="1" dirty="0"/>
          </a:p>
        </p:txBody>
      </p:sp>
      <p:pic>
        <p:nvPicPr>
          <p:cNvPr id="4" name="Picture 3">
            <a:extLst>
              <a:ext uri="{FF2B5EF4-FFF2-40B4-BE49-F238E27FC236}">
                <a16:creationId xmlns:a16="http://schemas.microsoft.com/office/drawing/2014/main" id="{518F8450-B909-DC22-9DBA-86A6F2A0C3FE}"/>
              </a:ext>
            </a:extLst>
          </p:cNvPr>
          <p:cNvPicPr>
            <a:picLocks noChangeAspect="1"/>
          </p:cNvPicPr>
          <p:nvPr/>
        </p:nvPicPr>
        <p:blipFill>
          <a:blip r:embed="rId3"/>
          <a:stretch>
            <a:fillRect/>
          </a:stretch>
        </p:blipFill>
        <p:spPr>
          <a:xfrm>
            <a:off x="480646" y="1105743"/>
            <a:ext cx="7301817" cy="4228257"/>
          </a:xfrm>
          <a:prstGeom prst="rect">
            <a:avLst/>
          </a:prstGeom>
          <a:ln>
            <a:solidFill>
              <a:schemeClr val="tx1"/>
            </a:solidFill>
          </a:ln>
        </p:spPr>
      </p:pic>
      <p:pic>
        <p:nvPicPr>
          <p:cNvPr id="8" name="Picture 7">
            <a:extLst>
              <a:ext uri="{FF2B5EF4-FFF2-40B4-BE49-F238E27FC236}">
                <a16:creationId xmlns:a16="http://schemas.microsoft.com/office/drawing/2014/main" id="{3B6EA5B9-4237-6EFD-7F29-ED097E6A72F9}"/>
              </a:ext>
            </a:extLst>
          </p:cNvPr>
          <p:cNvPicPr>
            <a:picLocks noChangeAspect="1"/>
          </p:cNvPicPr>
          <p:nvPr/>
        </p:nvPicPr>
        <p:blipFill>
          <a:blip r:embed="rId4"/>
          <a:stretch>
            <a:fillRect/>
          </a:stretch>
        </p:blipFill>
        <p:spPr>
          <a:xfrm>
            <a:off x="7848827" y="4168047"/>
            <a:ext cx="3862528" cy="1165953"/>
          </a:xfrm>
          <a:prstGeom prst="rect">
            <a:avLst/>
          </a:prstGeom>
          <a:ln>
            <a:solidFill>
              <a:schemeClr val="tx1"/>
            </a:solidFill>
          </a:ln>
        </p:spPr>
      </p:pic>
      <p:pic>
        <p:nvPicPr>
          <p:cNvPr id="13" name="Picture 12">
            <a:extLst>
              <a:ext uri="{FF2B5EF4-FFF2-40B4-BE49-F238E27FC236}">
                <a16:creationId xmlns:a16="http://schemas.microsoft.com/office/drawing/2014/main" id="{9183BAA4-A08F-5B57-281D-F539760626FB}"/>
              </a:ext>
            </a:extLst>
          </p:cNvPr>
          <p:cNvPicPr>
            <a:picLocks noChangeAspect="1"/>
          </p:cNvPicPr>
          <p:nvPr/>
        </p:nvPicPr>
        <p:blipFill>
          <a:blip r:embed="rId5"/>
          <a:stretch>
            <a:fillRect/>
          </a:stretch>
        </p:blipFill>
        <p:spPr>
          <a:xfrm>
            <a:off x="7848826" y="3486603"/>
            <a:ext cx="3862528" cy="553363"/>
          </a:xfrm>
          <a:prstGeom prst="rect">
            <a:avLst/>
          </a:prstGeom>
          <a:ln>
            <a:solidFill>
              <a:schemeClr val="tx1"/>
            </a:solidFill>
          </a:ln>
        </p:spPr>
      </p:pic>
      <p:pic>
        <p:nvPicPr>
          <p:cNvPr id="15" name="Picture 14">
            <a:extLst>
              <a:ext uri="{FF2B5EF4-FFF2-40B4-BE49-F238E27FC236}">
                <a16:creationId xmlns:a16="http://schemas.microsoft.com/office/drawing/2014/main" id="{F5E30F85-53CB-FD53-FFBD-9668EB5A6D5E}"/>
              </a:ext>
            </a:extLst>
          </p:cNvPr>
          <p:cNvPicPr>
            <a:picLocks noChangeAspect="1"/>
          </p:cNvPicPr>
          <p:nvPr/>
        </p:nvPicPr>
        <p:blipFill>
          <a:blip r:embed="rId6"/>
          <a:stretch>
            <a:fillRect/>
          </a:stretch>
        </p:blipFill>
        <p:spPr>
          <a:xfrm>
            <a:off x="7848826" y="2280855"/>
            <a:ext cx="3862528" cy="1090543"/>
          </a:xfrm>
          <a:prstGeom prst="rect">
            <a:avLst/>
          </a:prstGeom>
          <a:ln>
            <a:solidFill>
              <a:schemeClr val="tx1"/>
            </a:solidFill>
          </a:ln>
        </p:spPr>
      </p:pic>
      <p:sp>
        <p:nvSpPr>
          <p:cNvPr id="21" name="TextBox 20">
            <a:extLst>
              <a:ext uri="{FF2B5EF4-FFF2-40B4-BE49-F238E27FC236}">
                <a16:creationId xmlns:a16="http://schemas.microsoft.com/office/drawing/2014/main" id="{D16F2F4F-A613-3162-4ECC-3CF591228809}"/>
              </a:ext>
            </a:extLst>
          </p:cNvPr>
          <p:cNvSpPr txBox="1"/>
          <p:nvPr/>
        </p:nvSpPr>
        <p:spPr>
          <a:xfrm>
            <a:off x="10550086" y="983011"/>
            <a:ext cx="1161267" cy="923330"/>
          </a:xfrm>
          <a:prstGeom prst="rect">
            <a:avLst/>
          </a:prstGeom>
          <a:noFill/>
        </p:spPr>
        <p:txBody>
          <a:bodyPr wrap="square" rtlCol="0">
            <a:spAutoFit/>
          </a:bodyPr>
          <a:lstStyle/>
          <a:p>
            <a:pPr algn="ctr"/>
            <a:r>
              <a:rPr lang="en-US" b="1" dirty="0"/>
              <a:t>Stats as of Sept. 1, 2026</a:t>
            </a:r>
          </a:p>
        </p:txBody>
      </p:sp>
      <p:graphicFrame>
        <p:nvGraphicFramePr>
          <p:cNvPr id="23" name="Object 22">
            <a:extLst>
              <a:ext uri="{FF2B5EF4-FFF2-40B4-BE49-F238E27FC236}">
                <a16:creationId xmlns:a16="http://schemas.microsoft.com/office/drawing/2014/main" id="{1367E536-AB66-601B-E447-92032B92EF0D}"/>
              </a:ext>
            </a:extLst>
          </p:cNvPr>
          <p:cNvGraphicFramePr>
            <a:graphicFrameLocks noChangeAspect="1"/>
          </p:cNvGraphicFramePr>
          <p:nvPr>
            <p:extLst>
              <p:ext uri="{D42A27DB-BD31-4B8C-83A1-F6EECF244321}">
                <p14:modId xmlns:p14="http://schemas.microsoft.com/office/powerpoint/2010/main" val="275876075"/>
              </p:ext>
            </p:extLst>
          </p:nvPr>
        </p:nvGraphicFramePr>
        <p:xfrm>
          <a:off x="7848826" y="603022"/>
          <a:ext cx="1364561" cy="1614073"/>
        </p:xfrm>
        <a:graphic>
          <a:graphicData uri="http://schemas.openxmlformats.org/presentationml/2006/ole">
            <mc:AlternateContent xmlns:mc="http://schemas.openxmlformats.org/markup-compatibility/2006">
              <mc:Choice xmlns:v="urn:schemas-microsoft-com:vml" Requires="v">
                <p:oleObj r:id="rId7" imgW="1814008" imgH="2146151" progId="">
                  <p:embed/>
                </p:oleObj>
              </mc:Choice>
              <mc:Fallback>
                <p:oleObj r:id="rId7" imgW="1814008" imgH="2146151" progId="">
                  <p:embed/>
                  <p:pic>
                    <p:nvPicPr>
                      <p:cNvPr id="0" name=""/>
                      <p:cNvPicPr/>
                      <p:nvPr/>
                    </p:nvPicPr>
                    <p:blipFill>
                      <a:blip r:embed="rId8"/>
                      <a:stretch>
                        <a:fillRect/>
                      </a:stretch>
                    </p:blipFill>
                    <p:spPr>
                      <a:xfrm>
                        <a:off x="7848826" y="603022"/>
                        <a:ext cx="1364561" cy="1614073"/>
                      </a:xfrm>
                      <a:prstGeom prst="rect">
                        <a:avLst/>
                      </a:prstGeom>
                    </p:spPr>
                  </p:pic>
                </p:oleObj>
              </mc:Fallback>
            </mc:AlternateContent>
          </a:graphicData>
        </a:graphic>
      </p:graphicFrame>
      <p:cxnSp>
        <p:nvCxnSpPr>
          <p:cNvPr id="6" name="Straight Arrow Connector 5">
            <a:extLst>
              <a:ext uri="{FF2B5EF4-FFF2-40B4-BE49-F238E27FC236}">
                <a16:creationId xmlns:a16="http://schemas.microsoft.com/office/drawing/2014/main" id="{A90867A8-A43B-50D3-2725-7AB8D1776340}"/>
              </a:ext>
            </a:extLst>
          </p:cNvPr>
          <p:cNvCxnSpPr>
            <a:cxnSpLocks/>
          </p:cNvCxnSpPr>
          <p:nvPr/>
        </p:nvCxnSpPr>
        <p:spPr>
          <a:xfrm>
            <a:off x="7313473" y="1524000"/>
            <a:ext cx="672939" cy="212427"/>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5" name="Object 24">
            <a:extLst>
              <a:ext uri="{FF2B5EF4-FFF2-40B4-BE49-F238E27FC236}">
                <a16:creationId xmlns:a16="http://schemas.microsoft.com/office/drawing/2014/main" id="{D7AF7664-A0A4-A47A-6621-49706F8B4267}"/>
              </a:ext>
            </a:extLst>
          </p:cNvPr>
          <p:cNvGraphicFramePr>
            <a:graphicFrameLocks noChangeAspect="1"/>
          </p:cNvGraphicFramePr>
          <p:nvPr>
            <p:extLst>
              <p:ext uri="{D42A27DB-BD31-4B8C-83A1-F6EECF244321}">
                <p14:modId xmlns:p14="http://schemas.microsoft.com/office/powerpoint/2010/main" val="948117305"/>
              </p:ext>
            </p:extLst>
          </p:nvPr>
        </p:nvGraphicFramePr>
        <p:xfrm>
          <a:off x="9185526" y="857726"/>
          <a:ext cx="1364561" cy="1061325"/>
        </p:xfrm>
        <a:graphic>
          <a:graphicData uri="http://schemas.openxmlformats.org/presentationml/2006/ole">
            <mc:AlternateContent xmlns:mc="http://schemas.openxmlformats.org/markup-compatibility/2006">
              <mc:Choice xmlns:v="urn:schemas-microsoft-com:vml" Requires="v">
                <p:oleObj r:id="rId9" imgW="1814008" imgH="1410933" progId="">
                  <p:embed/>
                </p:oleObj>
              </mc:Choice>
              <mc:Fallback>
                <p:oleObj r:id="rId9" imgW="1814008" imgH="1410933" progId="">
                  <p:embed/>
                  <p:pic>
                    <p:nvPicPr>
                      <p:cNvPr id="0" name=""/>
                      <p:cNvPicPr/>
                      <p:nvPr/>
                    </p:nvPicPr>
                    <p:blipFill>
                      <a:blip r:embed="rId10"/>
                      <a:stretch>
                        <a:fillRect/>
                      </a:stretch>
                    </p:blipFill>
                    <p:spPr>
                      <a:xfrm>
                        <a:off x="9185526" y="857726"/>
                        <a:ext cx="1364561" cy="1061325"/>
                      </a:xfrm>
                      <a:prstGeom prst="rect">
                        <a:avLst/>
                      </a:prstGeom>
                    </p:spPr>
                  </p:pic>
                </p:oleObj>
              </mc:Fallback>
            </mc:AlternateContent>
          </a:graphicData>
        </a:graphic>
      </p:graphicFrame>
    </p:spTree>
    <p:extLst>
      <p:ext uri="{BB962C8B-B14F-4D97-AF65-F5344CB8AC3E}">
        <p14:creationId xmlns:p14="http://schemas.microsoft.com/office/powerpoint/2010/main" val="537977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81B03416-319E-B4E7-712F-1CDD668FE4D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4DEC76F-6EF6-F5A1-6A7E-9531F7C8095B}"/>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endParaRPr lang="en-US" sz="2800" b="1" dirty="0"/>
          </a:p>
          <a:p>
            <a:pPr algn="l"/>
            <a:r>
              <a:rPr lang="en-US" sz="2800" b="1" dirty="0"/>
              <a:t>Up to the minute stats about postcards in motion.</a:t>
            </a:r>
          </a:p>
          <a:p>
            <a:pPr algn="l"/>
            <a:endParaRPr lang="en-US" sz="2800" b="1" dirty="0"/>
          </a:p>
        </p:txBody>
      </p:sp>
      <p:pic>
        <p:nvPicPr>
          <p:cNvPr id="5" name="Picture 4">
            <a:extLst>
              <a:ext uri="{FF2B5EF4-FFF2-40B4-BE49-F238E27FC236}">
                <a16:creationId xmlns:a16="http://schemas.microsoft.com/office/drawing/2014/main" id="{9682521A-ADA9-AFA2-3EE4-FFC604C0DA49}"/>
              </a:ext>
            </a:extLst>
          </p:cNvPr>
          <p:cNvPicPr>
            <a:picLocks noChangeAspect="1"/>
          </p:cNvPicPr>
          <p:nvPr/>
        </p:nvPicPr>
        <p:blipFill>
          <a:blip r:embed="rId3"/>
          <a:stretch>
            <a:fillRect/>
          </a:stretch>
        </p:blipFill>
        <p:spPr>
          <a:xfrm>
            <a:off x="1668019" y="1019907"/>
            <a:ext cx="8855961" cy="4818185"/>
          </a:xfrm>
          <a:prstGeom prst="rect">
            <a:avLst/>
          </a:prstGeom>
          <a:ln>
            <a:solidFill>
              <a:schemeClr val="tx1"/>
            </a:solidFill>
          </a:ln>
        </p:spPr>
      </p:pic>
    </p:spTree>
    <p:extLst>
      <p:ext uri="{BB962C8B-B14F-4D97-AF65-F5344CB8AC3E}">
        <p14:creationId xmlns:p14="http://schemas.microsoft.com/office/powerpoint/2010/main" val="4082704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4016A1B6-AA03-0C86-E139-1D1111CFEBB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8126FAD-7086-6F26-041B-0DB5D12942F0}"/>
              </a:ext>
            </a:extLst>
          </p:cNvPr>
          <p:cNvSpPr>
            <a:spLocks noGrp="1"/>
          </p:cNvSpPr>
          <p:nvPr>
            <p:ph type="subTitle" idx="1"/>
          </p:nvPr>
        </p:nvSpPr>
        <p:spPr>
          <a:xfrm>
            <a:off x="480645" y="539262"/>
            <a:ext cx="3692769" cy="5779476"/>
          </a:xfrm>
        </p:spPr>
        <p:txBody>
          <a:bodyPr>
            <a:noAutofit/>
          </a:bodyPr>
          <a:lstStyle/>
          <a:p>
            <a:pPr algn="l"/>
            <a:r>
              <a:rPr lang="en-US" sz="2800" b="1" dirty="0"/>
              <a:t>Postcrossing</a:t>
            </a:r>
          </a:p>
          <a:p>
            <a:pPr algn="l"/>
            <a:endParaRPr lang="en-US" sz="1000" b="1" dirty="0"/>
          </a:p>
          <a:p>
            <a:pPr algn="l"/>
            <a:r>
              <a:rPr lang="en-US" sz="2800" b="1" dirty="0"/>
              <a:t>This creative postcard depicts the process.  The sender goes online and requests an ID, name and address to send a postcard to.  A message is written, the postcard embellished, stamped, postmarked and mailed.  The receiver goes online to confirm its receipt.  Receive one in return.</a:t>
            </a:r>
          </a:p>
        </p:txBody>
      </p:sp>
      <p:pic>
        <p:nvPicPr>
          <p:cNvPr id="5" name="Picture 4">
            <a:extLst>
              <a:ext uri="{FF2B5EF4-FFF2-40B4-BE49-F238E27FC236}">
                <a16:creationId xmlns:a16="http://schemas.microsoft.com/office/drawing/2014/main" id="{21BDBD2E-8F37-E2A2-4C11-38A363F33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3414" y="539262"/>
            <a:ext cx="7537941" cy="5779476"/>
          </a:xfrm>
          <a:prstGeom prst="rect">
            <a:avLst/>
          </a:prstGeom>
          <a:ln>
            <a:solidFill>
              <a:schemeClr val="tx1"/>
            </a:solidFill>
          </a:ln>
        </p:spPr>
      </p:pic>
    </p:spTree>
    <p:extLst>
      <p:ext uri="{BB962C8B-B14F-4D97-AF65-F5344CB8AC3E}">
        <p14:creationId xmlns:p14="http://schemas.microsoft.com/office/powerpoint/2010/main" val="1081872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68728333-A10E-BEED-1CCB-B1FB932550F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059AF5E-5460-9FA1-0E9F-90CAE51B45FC}"/>
              </a:ext>
            </a:extLst>
          </p:cNvPr>
          <p:cNvSpPr>
            <a:spLocks noGrp="1"/>
          </p:cNvSpPr>
          <p:nvPr>
            <p:ph type="subTitle" idx="1"/>
          </p:nvPr>
        </p:nvSpPr>
        <p:spPr>
          <a:xfrm>
            <a:off x="480646" y="539262"/>
            <a:ext cx="11230708" cy="1969476"/>
          </a:xfrm>
        </p:spPr>
        <p:txBody>
          <a:bodyPr>
            <a:noAutofit/>
          </a:bodyPr>
          <a:lstStyle/>
          <a:p>
            <a:pPr algn="l"/>
            <a:r>
              <a:rPr lang="en-US" sz="2800" b="1" dirty="0"/>
              <a:t>Postcrossing</a:t>
            </a:r>
          </a:p>
          <a:p>
            <a:pPr algn="l"/>
            <a:endParaRPr lang="en-US" sz="1000" b="1" dirty="0"/>
          </a:p>
          <a:p>
            <a:pPr algn="l"/>
            <a:r>
              <a:rPr lang="en-US" sz="2800" b="1" dirty="0"/>
              <a:t>Postcrossers are interested in the postcard image, the decorations used on it, and the stamp(s) and cancel used, especially if they connect in some way.  Those mailed from exotic locales are especially prized.</a:t>
            </a:r>
          </a:p>
        </p:txBody>
      </p:sp>
      <p:pic>
        <p:nvPicPr>
          <p:cNvPr id="1028" name="Picture 4" descr="Outgoing Postcrossing postcards! 🥰💌📮 How is your spring going? 😁 • • •  • • • • • • • • Tags: #postcard #postcards #postcardexchange #postcardart  #postcardswap #postcrossing #postcrosser #postcrossing📮 #snailmail  #snailmailing #snailmailrevival ...">
            <a:extLst>
              <a:ext uri="{FF2B5EF4-FFF2-40B4-BE49-F238E27FC236}">
                <a16:creationId xmlns:a16="http://schemas.microsoft.com/office/drawing/2014/main" id="{DB94E966-931A-6248-0297-8478455DF2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0162" y="2614247"/>
            <a:ext cx="3653736" cy="36293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ore Postcrossing cards ✨💌 #snailmail #happymail #sendmoresnailmail # postcrossing #postcrosser #postcrossers #postcards #postcardexchange  #postcardcollection #stampcollection #uspsstamps #snailmailrevolution">
            <a:extLst>
              <a:ext uri="{FF2B5EF4-FFF2-40B4-BE49-F238E27FC236}">
                <a16:creationId xmlns:a16="http://schemas.microsoft.com/office/drawing/2014/main" id="{E6E714EF-5E77-FB88-0108-D439B7676C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154" y="2614247"/>
            <a:ext cx="3312869" cy="36293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my's inspiring postcards!">
            <a:extLst>
              <a:ext uri="{FF2B5EF4-FFF2-40B4-BE49-F238E27FC236}">
                <a16:creationId xmlns:a16="http://schemas.microsoft.com/office/drawing/2014/main" id="{D3921DB4-7479-5D3D-CE95-F44B4EDDB5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5037" y="2614246"/>
            <a:ext cx="3230809" cy="3629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149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983B86CC-3E96-1EAC-A988-FDA30BE8913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6C8176C-D7E9-428D-455E-02470E6FC9CF}"/>
              </a:ext>
            </a:extLst>
          </p:cNvPr>
          <p:cNvSpPr>
            <a:spLocks noGrp="1"/>
          </p:cNvSpPr>
          <p:nvPr>
            <p:ph type="subTitle" idx="1"/>
          </p:nvPr>
        </p:nvSpPr>
        <p:spPr>
          <a:xfrm>
            <a:off x="457200" y="539262"/>
            <a:ext cx="11230708" cy="5779476"/>
          </a:xfrm>
        </p:spPr>
        <p:txBody>
          <a:bodyPr>
            <a:noAutofit/>
          </a:bodyPr>
          <a:lstStyle/>
          <a:p>
            <a:pPr algn="l"/>
            <a:r>
              <a:rPr lang="en-US" sz="2800" b="1" dirty="0"/>
              <a:t>At the introduction of stamps in 1840, only the stamps found on mailings  were of interest to collectors.  The thought of saving the entire mail piece came later, when interest in the cancels and related markings, routes and rates (now known as postal history) came into being.</a:t>
            </a:r>
          </a:p>
        </p:txBody>
      </p:sp>
      <p:graphicFrame>
        <p:nvGraphicFramePr>
          <p:cNvPr id="2" name="Object 1">
            <a:extLst>
              <a:ext uri="{FF2B5EF4-FFF2-40B4-BE49-F238E27FC236}">
                <a16:creationId xmlns:a16="http://schemas.microsoft.com/office/drawing/2014/main" id="{FFCB0336-1E20-B39A-0299-A6230366ED88}"/>
              </a:ext>
            </a:extLst>
          </p:cNvPr>
          <p:cNvGraphicFramePr>
            <a:graphicFrameLocks noChangeAspect="1"/>
          </p:cNvGraphicFramePr>
          <p:nvPr>
            <p:extLst>
              <p:ext uri="{D42A27DB-BD31-4B8C-83A1-F6EECF244321}">
                <p14:modId xmlns:p14="http://schemas.microsoft.com/office/powerpoint/2010/main" val="3023071492"/>
              </p:ext>
            </p:extLst>
          </p:nvPr>
        </p:nvGraphicFramePr>
        <p:xfrm>
          <a:off x="504092" y="2362218"/>
          <a:ext cx="5019553" cy="3956520"/>
        </p:xfrm>
        <a:graphic>
          <a:graphicData uri="http://schemas.openxmlformats.org/presentationml/2006/ole">
            <mc:AlternateContent xmlns:mc="http://schemas.openxmlformats.org/markup-compatibility/2006">
              <mc:Choice xmlns:v="urn:schemas-microsoft-com:vml" Requires="v">
                <p:oleObj r:id="rId3" imgW="9960573" imgH="7849721" progId="">
                  <p:embed/>
                </p:oleObj>
              </mc:Choice>
              <mc:Fallback>
                <p:oleObj r:id="rId3" imgW="9960573" imgH="7849721" progId="">
                  <p:embed/>
                  <p:pic>
                    <p:nvPicPr>
                      <p:cNvPr id="0" name=""/>
                      <p:cNvPicPr/>
                      <p:nvPr/>
                    </p:nvPicPr>
                    <p:blipFill>
                      <a:blip r:embed="rId4"/>
                      <a:stretch>
                        <a:fillRect/>
                      </a:stretch>
                    </p:blipFill>
                    <p:spPr>
                      <a:xfrm>
                        <a:off x="504092" y="2362218"/>
                        <a:ext cx="5019553" cy="3956520"/>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0FB16BA8-64B3-D646-0386-DF5227ABA7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4471" y="2362218"/>
            <a:ext cx="5960329" cy="3956520"/>
          </a:xfrm>
          <a:prstGeom prst="rect">
            <a:avLst/>
          </a:prstGeom>
        </p:spPr>
      </p:pic>
    </p:spTree>
    <p:extLst>
      <p:ext uri="{BB962C8B-B14F-4D97-AF65-F5344CB8AC3E}">
        <p14:creationId xmlns:p14="http://schemas.microsoft.com/office/powerpoint/2010/main" val="4075184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C269152F-3ADE-EE58-BF55-02584C214EE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FC5E673-DF74-4778-F973-31AF4DAB5AB6}"/>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r>
              <a:rPr lang="en-US" sz="2800" b="1" dirty="0"/>
              <a:t>The message starts with something like, “Hello, my name is…,” followed by whatever the writer wishes to mention, short or long.</a:t>
            </a:r>
          </a:p>
        </p:txBody>
      </p:sp>
      <p:pic>
        <p:nvPicPr>
          <p:cNvPr id="2050" name="Picture 2" descr="Postcrossing Postcards | The Deltiology Deity">
            <a:extLst>
              <a:ext uri="{FF2B5EF4-FFF2-40B4-BE49-F238E27FC236}">
                <a16:creationId xmlns:a16="http://schemas.microsoft.com/office/drawing/2014/main" id="{2F9152B6-40C7-C345-871D-89DDD537F8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1797" y="2273423"/>
            <a:ext cx="5619557" cy="40453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aphicFrame>
        <p:nvGraphicFramePr>
          <p:cNvPr id="6" name="Object 5">
            <a:extLst>
              <a:ext uri="{FF2B5EF4-FFF2-40B4-BE49-F238E27FC236}">
                <a16:creationId xmlns:a16="http://schemas.microsoft.com/office/drawing/2014/main" id="{23E1C64C-4F46-DAD0-7399-18F67F22A85E}"/>
              </a:ext>
            </a:extLst>
          </p:cNvPr>
          <p:cNvGraphicFramePr>
            <a:graphicFrameLocks noChangeAspect="1"/>
          </p:cNvGraphicFramePr>
          <p:nvPr>
            <p:extLst>
              <p:ext uri="{D42A27DB-BD31-4B8C-83A1-F6EECF244321}">
                <p14:modId xmlns:p14="http://schemas.microsoft.com/office/powerpoint/2010/main" val="1858198426"/>
              </p:ext>
            </p:extLst>
          </p:nvPr>
        </p:nvGraphicFramePr>
        <p:xfrm>
          <a:off x="480646" y="2273422"/>
          <a:ext cx="5523730" cy="4045313"/>
        </p:xfrm>
        <a:graphic>
          <a:graphicData uri="http://schemas.openxmlformats.org/presentationml/2006/ole">
            <mc:AlternateContent xmlns:mc="http://schemas.openxmlformats.org/markup-compatibility/2006">
              <mc:Choice xmlns:v="urn:schemas-microsoft-com:vml" Requires="v">
                <p:oleObj r:id="rId4" imgW="5126355" imgH="3514389" progId="">
                  <p:embed/>
                </p:oleObj>
              </mc:Choice>
              <mc:Fallback>
                <p:oleObj r:id="rId4" imgW="5126355" imgH="3514389" progId="">
                  <p:embed/>
                  <p:pic>
                    <p:nvPicPr>
                      <p:cNvPr id="0" name=""/>
                      <p:cNvPicPr/>
                      <p:nvPr/>
                    </p:nvPicPr>
                    <p:blipFill>
                      <a:blip r:embed="rId5"/>
                      <a:stretch>
                        <a:fillRect/>
                      </a:stretch>
                    </p:blipFill>
                    <p:spPr>
                      <a:xfrm>
                        <a:off x="480646" y="2273422"/>
                        <a:ext cx="5523730" cy="4045313"/>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8006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DEF6BE9D-9D03-09D0-F6A4-D270C569EF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14B4D3-0006-9848-A29B-28E1A6752606}"/>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r>
              <a:rPr lang="en-US" sz="2800" b="1" dirty="0"/>
              <a:t>Members are encouraged to describe their topical interests so the sender can make his or her postcard more relatable to the receiver.</a:t>
            </a:r>
          </a:p>
        </p:txBody>
      </p:sp>
      <p:graphicFrame>
        <p:nvGraphicFramePr>
          <p:cNvPr id="5" name="Object 4">
            <a:extLst>
              <a:ext uri="{FF2B5EF4-FFF2-40B4-BE49-F238E27FC236}">
                <a16:creationId xmlns:a16="http://schemas.microsoft.com/office/drawing/2014/main" id="{ED9A142E-1065-966B-73FF-3C22EB67BD6B}"/>
              </a:ext>
            </a:extLst>
          </p:cNvPr>
          <p:cNvGraphicFramePr>
            <a:graphicFrameLocks noChangeAspect="1"/>
          </p:cNvGraphicFramePr>
          <p:nvPr>
            <p:extLst>
              <p:ext uri="{D42A27DB-BD31-4B8C-83A1-F6EECF244321}">
                <p14:modId xmlns:p14="http://schemas.microsoft.com/office/powerpoint/2010/main" val="2087951666"/>
              </p:ext>
            </p:extLst>
          </p:nvPr>
        </p:nvGraphicFramePr>
        <p:xfrm>
          <a:off x="6453809" y="2273423"/>
          <a:ext cx="5251344" cy="3862334"/>
        </p:xfrm>
        <a:graphic>
          <a:graphicData uri="http://schemas.openxmlformats.org/presentationml/2006/ole">
            <mc:AlternateContent xmlns:mc="http://schemas.openxmlformats.org/markup-compatibility/2006">
              <mc:Choice xmlns:v="urn:schemas-microsoft-com:vml" Requires="v">
                <p:oleObj r:id="rId3" imgW="5123329" imgH="3330164" progId="">
                  <p:embed/>
                </p:oleObj>
              </mc:Choice>
              <mc:Fallback>
                <p:oleObj r:id="rId3" imgW="5123329" imgH="3330164" progId="">
                  <p:embed/>
                  <p:pic>
                    <p:nvPicPr>
                      <p:cNvPr id="5" name="Object 4">
                        <a:extLst>
                          <a:ext uri="{FF2B5EF4-FFF2-40B4-BE49-F238E27FC236}">
                            <a16:creationId xmlns:a16="http://schemas.microsoft.com/office/drawing/2014/main" id="{CD8CB92F-F11E-2D78-E3B7-1D1BD69538B2}"/>
                          </a:ext>
                        </a:extLst>
                      </p:cNvPr>
                      <p:cNvPicPr/>
                      <p:nvPr/>
                    </p:nvPicPr>
                    <p:blipFill>
                      <a:blip r:embed="rId4"/>
                      <a:stretch>
                        <a:fillRect/>
                      </a:stretch>
                    </p:blipFill>
                    <p:spPr>
                      <a:xfrm>
                        <a:off x="6453809" y="2273423"/>
                        <a:ext cx="5251344" cy="3862334"/>
                      </a:xfrm>
                      <a:prstGeom prst="rect">
                        <a:avLst/>
                      </a:prstGeom>
                      <a:ln>
                        <a:solidFill>
                          <a:schemeClr val="tx1"/>
                        </a:solidFill>
                      </a:ln>
                    </p:spPr>
                  </p:pic>
                </p:oleObj>
              </mc:Fallback>
            </mc:AlternateContent>
          </a:graphicData>
        </a:graphic>
      </p:graphicFrame>
      <p:graphicFrame>
        <p:nvGraphicFramePr>
          <p:cNvPr id="2" name="Object 1">
            <a:extLst>
              <a:ext uri="{FF2B5EF4-FFF2-40B4-BE49-F238E27FC236}">
                <a16:creationId xmlns:a16="http://schemas.microsoft.com/office/drawing/2014/main" id="{66688AC4-D6C2-ECE3-5D2F-DAC23F17BF13}"/>
              </a:ext>
            </a:extLst>
          </p:cNvPr>
          <p:cNvGraphicFramePr>
            <a:graphicFrameLocks noChangeAspect="1"/>
          </p:cNvGraphicFramePr>
          <p:nvPr>
            <p:extLst>
              <p:ext uri="{D42A27DB-BD31-4B8C-83A1-F6EECF244321}">
                <p14:modId xmlns:p14="http://schemas.microsoft.com/office/powerpoint/2010/main" val="388585488"/>
              </p:ext>
            </p:extLst>
          </p:nvPr>
        </p:nvGraphicFramePr>
        <p:xfrm>
          <a:off x="480647" y="2273422"/>
          <a:ext cx="5866194" cy="3862335"/>
        </p:xfrm>
        <a:graphic>
          <a:graphicData uri="http://schemas.openxmlformats.org/presentationml/2006/ole">
            <mc:AlternateContent xmlns:mc="http://schemas.openxmlformats.org/markup-compatibility/2006">
              <mc:Choice xmlns:v="urn:schemas-microsoft-com:vml" Requires="v">
                <p:oleObj r:id="rId5" imgW="6213550" imgH="4090931" progId="">
                  <p:embed/>
                </p:oleObj>
              </mc:Choice>
              <mc:Fallback>
                <p:oleObj r:id="rId5" imgW="6213550" imgH="4090931" progId="">
                  <p:embed/>
                  <p:pic>
                    <p:nvPicPr>
                      <p:cNvPr id="0" name=""/>
                      <p:cNvPicPr/>
                      <p:nvPr/>
                    </p:nvPicPr>
                    <p:blipFill>
                      <a:blip r:embed="rId6"/>
                      <a:stretch>
                        <a:fillRect/>
                      </a:stretch>
                    </p:blipFill>
                    <p:spPr>
                      <a:xfrm>
                        <a:off x="480647" y="2273422"/>
                        <a:ext cx="5866194" cy="386233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4088409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74DF9542-ABB6-8169-AC97-3592CDBDE01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F0D0DAD-175A-939B-2833-9B2F113F6AEB}"/>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r>
              <a:rPr lang="en-US" sz="2800" b="1" dirty="0"/>
              <a:t>Postcrossing members organize regional meetings called “Meetups” that allow members to meet face to face.  Manufacturers and members have taken advantage of such opportunities to produce related postcards.</a:t>
            </a:r>
          </a:p>
        </p:txBody>
      </p:sp>
      <p:graphicFrame>
        <p:nvGraphicFramePr>
          <p:cNvPr id="5" name="Object 4">
            <a:extLst>
              <a:ext uri="{FF2B5EF4-FFF2-40B4-BE49-F238E27FC236}">
                <a16:creationId xmlns:a16="http://schemas.microsoft.com/office/drawing/2014/main" id="{70C435DD-310C-945A-757F-BD0E47583E2C}"/>
              </a:ext>
            </a:extLst>
          </p:cNvPr>
          <p:cNvGraphicFramePr>
            <a:graphicFrameLocks noChangeAspect="1"/>
          </p:cNvGraphicFramePr>
          <p:nvPr>
            <p:extLst>
              <p:ext uri="{D42A27DB-BD31-4B8C-83A1-F6EECF244321}">
                <p14:modId xmlns:p14="http://schemas.microsoft.com/office/powerpoint/2010/main" val="2888190083"/>
              </p:ext>
            </p:extLst>
          </p:nvPr>
        </p:nvGraphicFramePr>
        <p:xfrm>
          <a:off x="6044818" y="2761078"/>
          <a:ext cx="2506085" cy="3531823"/>
        </p:xfrm>
        <a:graphic>
          <a:graphicData uri="http://schemas.openxmlformats.org/presentationml/2006/ole">
            <mc:AlternateContent xmlns:mc="http://schemas.openxmlformats.org/markup-compatibility/2006">
              <mc:Choice xmlns:v="urn:schemas-microsoft-com:vml" Requires="v">
                <p:oleObj r:id="rId3" imgW="2424841" imgH="3415553" progId="">
                  <p:embed/>
                </p:oleObj>
              </mc:Choice>
              <mc:Fallback>
                <p:oleObj r:id="rId3" imgW="2424841" imgH="3415553" progId="">
                  <p:embed/>
                  <p:pic>
                    <p:nvPicPr>
                      <p:cNvPr id="0" name=""/>
                      <p:cNvPicPr/>
                      <p:nvPr/>
                    </p:nvPicPr>
                    <p:blipFill>
                      <a:blip r:embed="rId4"/>
                      <a:stretch>
                        <a:fillRect/>
                      </a:stretch>
                    </p:blipFill>
                    <p:spPr>
                      <a:xfrm>
                        <a:off x="6044818" y="2761078"/>
                        <a:ext cx="2506085" cy="3531823"/>
                      </a:xfrm>
                      <a:prstGeom prst="rect">
                        <a:avLst/>
                      </a:prstGeom>
                      <a:ln>
                        <a:solidFill>
                          <a:schemeClr val="tx1"/>
                        </a:solidFill>
                      </a:ln>
                    </p:spPr>
                  </p:pic>
                </p:oleObj>
              </mc:Fallback>
            </mc:AlternateContent>
          </a:graphicData>
        </a:graphic>
      </p:graphicFrame>
      <p:graphicFrame>
        <p:nvGraphicFramePr>
          <p:cNvPr id="6" name="Object 5">
            <a:extLst>
              <a:ext uri="{FF2B5EF4-FFF2-40B4-BE49-F238E27FC236}">
                <a16:creationId xmlns:a16="http://schemas.microsoft.com/office/drawing/2014/main" id="{99258396-D1DA-5932-49FC-223AA6EB510C}"/>
              </a:ext>
            </a:extLst>
          </p:cNvPr>
          <p:cNvGraphicFramePr>
            <a:graphicFrameLocks noChangeAspect="1"/>
          </p:cNvGraphicFramePr>
          <p:nvPr>
            <p:extLst>
              <p:ext uri="{D42A27DB-BD31-4B8C-83A1-F6EECF244321}">
                <p14:modId xmlns:p14="http://schemas.microsoft.com/office/powerpoint/2010/main" val="2236020251"/>
              </p:ext>
            </p:extLst>
          </p:nvPr>
        </p:nvGraphicFramePr>
        <p:xfrm>
          <a:off x="8356479" y="3273839"/>
          <a:ext cx="3416300" cy="2390775"/>
        </p:xfrm>
        <a:graphic>
          <a:graphicData uri="http://schemas.openxmlformats.org/presentationml/2006/ole">
            <mc:AlternateContent xmlns:mc="http://schemas.openxmlformats.org/markup-compatibility/2006">
              <mc:Choice xmlns:v="urn:schemas-microsoft-com:vml" Requires="v">
                <p:oleObj r:id="rId5" imgW="3415553" imgH="2390887" progId="">
                  <p:embed/>
                </p:oleObj>
              </mc:Choice>
              <mc:Fallback>
                <p:oleObj r:id="rId5" imgW="3415553" imgH="2390887" progId="">
                  <p:embed/>
                  <p:pic>
                    <p:nvPicPr>
                      <p:cNvPr id="0" name=""/>
                      <p:cNvPicPr/>
                      <p:nvPr/>
                    </p:nvPicPr>
                    <p:blipFill>
                      <a:blip r:embed="rId6"/>
                      <a:stretch>
                        <a:fillRect/>
                      </a:stretch>
                    </p:blipFill>
                    <p:spPr>
                      <a:xfrm>
                        <a:off x="8356479" y="3273839"/>
                        <a:ext cx="3416300" cy="2390775"/>
                      </a:xfrm>
                      <a:prstGeom prst="rect">
                        <a:avLst/>
                      </a:prstGeom>
                      <a:ln>
                        <a:solidFill>
                          <a:schemeClr val="tx1"/>
                        </a:solidFill>
                      </a:ln>
                    </p:spPr>
                  </p:pic>
                </p:oleObj>
              </mc:Fallback>
            </mc:AlternateContent>
          </a:graphicData>
        </a:graphic>
      </p:graphicFrame>
      <p:pic>
        <p:nvPicPr>
          <p:cNvPr id="3074" name="Picture 2">
            <a:extLst>
              <a:ext uri="{FF2B5EF4-FFF2-40B4-BE49-F238E27FC236}">
                <a16:creationId xmlns:a16="http://schemas.microsoft.com/office/drawing/2014/main" id="{C90F86DA-E982-0201-DFD4-51F75FC356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646" y="2761078"/>
            <a:ext cx="2739632" cy="353182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aphicFrame>
        <p:nvGraphicFramePr>
          <p:cNvPr id="4" name="Object 3">
            <a:extLst>
              <a:ext uri="{FF2B5EF4-FFF2-40B4-BE49-F238E27FC236}">
                <a16:creationId xmlns:a16="http://schemas.microsoft.com/office/drawing/2014/main" id="{C97E2778-62C0-2871-A2B3-4C31C03A9C7A}"/>
              </a:ext>
            </a:extLst>
          </p:cNvPr>
          <p:cNvGraphicFramePr>
            <a:graphicFrameLocks noChangeAspect="1"/>
          </p:cNvGraphicFramePr>
          <p:nvPr>
            <p:extLst>
              <p:ext uri="{D42A27DB-BD31-4B8C-83A1-F6EECF244321}">
                <p14:modId xmlns:p14="http://schemas.microsoft.com/office/powerpoint/2010/main" val="1032810858"/>
              </p:ext>
            </p:extLst>
          </p:nvPr>
        </p:nvGraphicFramePr>
        <p:xfrm>
          <a:off x="2822942" y="3311940"/>
          <a:ext cx="3416300" cy="2314575"/>
        </p:xfrm>
        <a:graphic>
          <a:graphicData uri="http://schemas.openxmlformats.org/presentationml/2006/ole">
            <mc:AlternateContent xmlns:mc="http://schemas.openxmlformats.org/markup-compatibility/2006">
              <mc:Choice xmlns:v="urn:schemas-microsoft-com:vml" Requires="v">
                <p:oleObj r:id="rId8" imgW="3415553" imgH="2313903" progId="">
                  <p:embed/>
                </p:oleObj>
              </mc:Choice>
              <mc:Fallback>
                <p:oleObj r:id="rId8" imgW="3415553" imgH="2313903" progId="">
                  <p:embed/>
                  <p:pic>
                    <p:nvPicPr>
                      <p:cNvPr id="0" name=""/>
                      <p:cNvPicPr/>
                      <p:nvPr/>
                    </p:nvPicPr>
                    <p:blipFill>
                      <a:blip r:embed="rId9"/>
                      <a:stretch>
                        <a:fillRect/>
                      </a:stretch>
                    </p:blipFill>
                    <p:spPr>
                      <a:xfrm>
                        <a:off x="2822942" y="3311940"/>
                        <a:ext cx="3416300" cy="231457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089723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1518BA14-D517-A2AD-2AC9-605CA372B12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6685550-4B6A-65A5-0B2C-D617DC622C3F}"/>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r>
              <a:rPr lang="en-US" sz="2800" b="1" dirty="0"/>
              <a:t>Over 200 Postcrossers met at the Boston 2026 World Expo in May.</a:t>
            </a:r>
          </a:p>
        </p:txBody>
      </p:sp>
      <p:graphicFrame>
        <p:nvGraphicFramePr>
          <p:cNvPr id="2" name="Object 1">
            <a:extLst>
              <a:ext uri="{FF2B5EF4-FFF2-40B4-BE49-F238E27FC236}">
                <a16:creationId xmlns:a16="http://schemas.microsoft.com/office/drawing/2014/main" id="{0A6ED326-2D6F-376E-CAC7-CD05BB6CDD32}"/>
              </a:ext>
            </a:extLst>
          </p:cNvPr>
          <p:cNvGraphicFramePr>
            <a:graphicFrameLocks noChangeAspect="1"/>
          </p:cNvGraphicFramePr>
          <p:nvPr>
            <p:extLst>
              <p:ext uri="{D42A27DB-BD31-4B8C-83A1-F6EECF244321}">
                <p14:modId xmlns:p14="http://schemas.microsoft.com/office/powerpoint/2010/main" val="441388546"/>
              </p:ext>
            </p:extLst>
          </p:nvPr>
        </p:nvGraphicFramePr>
        <p:xfrm>
          <a:off x="1107958" y="1915007"/>
          <a:ext cx="8128000" cy="4415325"/>
        </p:xfrm>
        <a:graphic>
          <a:graphicData uri="http://schemas.openxmlformats.org/presentationml/2006/ole">
            <mc:AlternateContent xmlns:mc="http://schemas.openxmlformats.org/markup-compatibility/2006">
              <mc:Choice xmlns:v="urn:schemas-microsoft-com:vml" Requires="v">
                <p:oleObj r:id="rId3" imgW="17810629" imgH="9355791" progId="">
                  <p:embed/>
                </p:oleObj>
              </mc:Choice>
              <mc:Fallback>
                <p:oleObj r:id="rId3" imgW="17810629" imgH="9355791" progId="">
                  <p:embed/>
                  <p:pic>
                    <p:nvPicPr>
                      <p:cNvPr id="0" name=""/>
                      <p:cNvPicPr/>
                      <p:nvPr/>
                    </p:nvPicPr>
                    <p:blipFill>
                      <a:blip r:embed="rId4"/>
                      <a:stretch>
                        <a:fillRect/>
                      </a:stretch>
                    </p:blipFill>
                    <p:spPr>
                      <a:xfrm>
                        <a:off x="1107958" y="1915007"/>
                        <a:ext cx="8128000" cy="4415325"/>
                      </a:xfrm>
                      <a:prstGeom prst="rect">
                        <a:avLst/>
                      </a:prstGeom>
                      <a:ln>
                        <a:solidFill>
                          <a:schemeClr val="tx1"/>
                        </a:solidFill>
                      </a:ln>
                    </p:spPr>
                  </p:pic>
                </p:oleObj>
              </mc:Fallback>
            </mc:AlternateContent>
          </a:graphicData>
        </a:graphic>
      </p:graphicFrame>
      <p:graphicFrame>
        <p:nvGraphicFramePr>
          <p:cNvPr id="4" name="Object 3">
            <a:extLst>
              <a:ext uri="{FF2B5EF4-FFF2-40B4-BE49-F238E27FC236}">
                <a16:creationId xmlns:a16="http://schemas.microsoft.com/office/drawing/2014/main" id="{E61FE6B7-5191-D35C-6EA4-DDFADD1B9240}"/>
              </a:ext>
            </a:extLst>
          </p:cNvPr>
          <p:cNvGraphicFramePr>
            <a:graphicFrameLocks noChangeAspect="1"/>
          </p:cNvGraphicFramePr>
          <p:nvPr>
            <p:extLst>
              <p:ext uri="{D42A27DB-BD31-4B8C-83A1-F6EECF244321}">
                <p14:modId xmlns:p14="http://schemas.microsoft.com/office/powerpoint/2010/main" val="3276457795"/>
              </p:ext>
            </p:extLst>
          </p:nvPr>
        </p:nvGraphicFramePr>
        <p:xfrm>
          <a:off x="9663705" y="1926602"/>
          <a:ext cx="1420337" cy="4415325"/>
        </p:xfrm>
        <a:graphic>
          <a:graphicData uri="http://schemas.openxmlformats.org/presentationml/2006/ole">
            <mc:AlternateContent xmlns:mc="http://schemas.openxmlformats.org/markup-compatibility/2006">
              <mc:Choice xmlns:v="urn:schemas-microsoft-com:vml" Requires="v">
                <p:oleObj r:id="rId5" imgW="2074881" imgH="6450554" progId="">
                  <p:embed/>
                </p:oleObj>
              </mc:Choice>
              <mc:Fallback>
                <p:oleObj r:id="rId5" imgW="2074881" imgH="6450554" progId="">
                  <p:embed/>
                  <p:pic>
                    <p:nvPicPr>
                      <p:cNvPr id="0" name=""/>
                      <p:cNvPicPr/>
                      <p:nvPr/>
                    </p:nvPicPr>
                    <p:blipFill>
                      <a:blip r:embed="rId6"/>
                      <a:stretch>
                        <a:fillRect/>
                      </a:stretch>
                    </p:blipFill>
                    <p:spPr>
                      <a:xfrm>
                        <a:off x="9663705" y="1926602"/>
                        <a:ext cx="1420337" cy="441532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3591337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84591811-FD3F-BA79-9732-F41EE842FBD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4C83AD9-65E3-AE4E-D282-2DC5E048A949}"/>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p:txBody>
      </p:sp>
      <p:graphicFrame>
        <p:nvGraphicFramePr>
          <p:cNvPr id="2" name="Object 1">
            <a:extLst>
              <a:ext uri="{FF2B5EF4-FFF2-40B4-BE49-F238E27FC236}">
                <a16:creationId xmlns:a16="http://schemas.microsoft.com/office/drawing/2014/main" id="{64B55717-E5B9-9AB2-9D46-9744632D68DB}"/>
              </a:ext>
            </a:extLst>
          </p:cNvPr>
          <p:cNvGraphicFramePr>
            <a:graphicFrameLocks noChangeAspect="1"/>
          </p:cNvGraphicFramePr>
          <p:nvPr>
            <p:extLst>
              <p:ext uri="{D42A27DB-BD31-4B8C-83A1-F6EECF244321}">
                <p14:modId xmlns:p14="http://schemas.microsoft.com/office/powerpoint/2010/main" val="886509482"/>
              </p:ext>
            </p:extLst>
          </p:nvPr>
        </p:nvGraphicFramePr>
        <p:xfrm>
          <a:off x="480646" y="4493358"/>
          <a:ext cx="3113271" cy="1945523"/>
        </p:xfrm>
        <a:graphic>
          <a:graphicData uri="http://schemas.openxmlformats.org/presentationml/2006/ole">
            <mc:AlternateContent xmlns:mc="http://schemas.openxmlformats.org/markup-compatibility/2006">
              <mc:Choice xmlns:v="urn:schemas-microsoft-com:vml" Requires="v">
                <p:oleObj r:id="rId3" imgW="6831106" imgH="4269441" progId="">
                  <p:embed/>
                </p:oleObj>
              </mc:Choice>
              <mc:Fallback>
                <p:oleObj r:id="rId3" imgW="6831106" imgH="4269441" progId="">
                  <p:embed/>
                  <p:pic>
                    <p:nvPicPr>
                      <p:cNvPr id="0" name=""/>
                      <p:cNvPicPr/>
                      <p:nvPr/>
                    </p:nvPicPr>
                    <p:blipFill>
                      <a:blip r:embed="rId4"/>
                      <a:stretch>
                        <a:fillRect/>
                      </a:stretch>
                    </p:blipFill>
                    <p:spPr>
                      <a:xfrm>
                        <a:off x="480646" y="4493358"/>
                        <a:ext cx="3113271" cy="1945523"/>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12610104-F9FA-7289-424D-E46DCC97EAD0}"/>
              </a:ext>
            </a:extLst>
          </p:cNvPr>
          <p:cNvGraphicFramePr>
            <a:graphicFrameLocks noChangeAspect="1"/>
          </p:cNvGraphicFramePr>
          <p:nvPr>
            <p:extLst>
              <p:ext uri="{D42A27DB-BD31-4B8C-83A1-F6EECF244321}">
                <p14:modId xmlns:p14="http://schemas.microsoft.com/office/powerpoint/2010/main" val="1812392304"/>
              </p:ext>
            </p:extLst>
          </p:nvPr>
        </p:nvGraphicFramePr>
        <p:xfrm>
          <a:off x="4707132" y="1095333"/>
          <a:ext cx="5122863" cy="3416300"/>
        </p:xfrm>
        <a:graphic>
          <a:graphicData uri="http://schemas.openxmlformats.org/presentationml/2006/ole">
            <mc:AlternateContent xmlns:mc="http://schemas.openxmlformats.org/markup-compatibility/2006">
              <mc:Choice xmlns:v="urn:schemas-microsoft-com:vml" Requires="v">
                <p:oleObj r:id="rId5" imgW="5123329" imgH="3415553" progId="">
                  <p:embed/>
                </p:oleObj>
              </mc:Choice>
              <mc:Fallback>
                <p:oleObj r:id="rId5" imgW="5123329" imgH="3415553" progId="">
                  <p:embed/>
                  <p:pic>
                    <p:nvPicPr>
                      <p:cNvPr id="0" name=""/>
                      <p:cNvPicPr/>
                      <p:nvPr/>
                    </p:nvPicPr>
                    <p:blipFill>
                      <a:blip r:embed="rId6"/>
                      <a:stretch>
                        <a:fillRect/>
                      </a:stretch>
                    </p:blipFill>
                    <p:spPr>
                      <a:xfrm>
                        <a:off x="4707132" y="1095333"/>
                        <a:ext cx="5122863" cy="34163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F6C2D0B4-ECCA-AAE3-49D7-F1E34A239E0F}"/>
              </a:ext>
            </a:extLst>
          </p:cNvPr>
          <p:cNvGraphicFramePr>
            <a:graphicFrameLocks noChangeAspect="1"/>
          </p:cNvGraphicFramePr>
          <p:nvPr>
            <p:extLst>
              <p:ext uri="{D42A27DB-BD31-4B8C-83A1-F6EECF244321}">
                <p14:modId xmlns:p14="http://schemas.microsoft.com/office/powerpoint/2010/main" val="1422349369"/>
              </p:ext>
            </p:extLst>
          </p:nvPr>
        </p:nvGraphicFramePr>
        <p:xfrm>
          <a:off x="7948636" y="1095333"/>
          <a:ext cx="3762718" cy="5343548"/>
        </p:xfrm>
        <a:graphic>
          <a:graphicData uri="http://schemas.openxmlformats.org/presentationml/2006/ole">
            <mc:AlternateContent xmlns:mc="http://schemas.openxmlformats.org/markup-compatibility/2006">
              <mc:Choice xmlns:v="urn:schemas-microsoft-com:vml" Requires="v">
                <p:oleObj r:id="rId7" imgW="3842497" imgH="5123329" progId="">
                  <p:embed/>
                </p:oleObj>
              </mc:Choice>
              <mc:Fallback>
                <p:oleObj r:id="rId7" imgW="3842497" imgH="5123329" progId="">
                  <p:embed/>
                  <p:pic>
                    <p:nvPicPr>
                      <p:cNvPr id="0" name=""/>
                      <p:cNvPicPr/>
                      <p:nvPr/>
                    </p:nvPicPr>
                    <p:blipFill>
                      <a:blip r:embed="rId8"/>
                      <a:stretch>
                        <a:fillRect/>
                      </a:stretch>
                    </p:blipFill>
                    <p:spPr>
                      <a:xfrm>
                        <a:off x="7948636" y="1095333"/>
                        <a:ext cx="3762718" cy="534354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0B40E8F1-5BF7-9D52-CB71-06350E69B22A}"/>
              </a:ext>
            </a:extLst>
          </p:cNvPr>
          <p:cNvGraphicFramePr>
            <a:graphicFrameLocks noChangeAspect="1"/>
          </p:cNvGraphicFramePr>
          <p:nvPr>
            <p:extLst>
              <p:ext uri="{D42A27DB-BD31-4B8C-83A1-F6EECF244321}">
                <p14:modId xmlns:p14="http://schemas.microsoft.com/office/powerpoint/2010/main" val="3590746437"/>
              </p:ext>
            </p:extLst>
          </p:nvPr>
        </p:nvGraphicFramePr>
        <p:xfrm>
          <a:off x="480647" y="1095334"/>
          <a:ext cx="4372708" cy="3578655"/>
        </p:xfrm>
        <a:graphic>
          <a:graphicData uri="http://schemas.openxmlformats.org/presentationml/2006/ole">
            <mc:AlternateContent xmlns:mc="http://schemas.openxmlformats.org/markup-compatibility/2006">
              <mc:Choice xmlns:v="urn:schemas-microsoft-com:vml" Requires="v">
                <p:oleObj r:id="rId9" imgW="5123329" imgH="4192457" progId="">
                  <p:embed/>
                </p:oleObj>
              </mc:Choice>
              <mc:Fallback>
                <p:oleObj r:id="rId9" imgW="5123329" imgH="4192457" progId="">
                  <p:embed/>
                  <p:pic>
                    <p:nvPicPr>
                      <p:cNvPr id="0" name=""/>
                      <p:cNvPicPr/>
                      <p:nvPr/>
                    </p:nvPicPr>
                    <p:blipFill>
                      <a:blip r:embed="rId10"/>
                      <a:stretch>
                        <a:fillRect/>
                      </a:stretch>
                    </p:blipFill>
                    <p:spPr>
                      <a:xfrm>
                        <a:off x="480647" y="1095334"/>
                        <a:ext cx="4372708" cy="3578655"/>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7BC4C1BF-A9EB-D404-FD17-27860A2435BB}"/>
              </a:ext>
            </a:extLst>
          </p:cNvPr>
          <p:cNvGraphicFramePr>
            <a:graphicFrameLocks noChangeAspect="1"/>
          </p:cNvGraphicFramePr>
          <p:nvPr>
            <p:extLst>
              <p:ext uri="{D42A27DB-BD31-4B8C-83A1-F6EECF244321}">
                <p14:modId xmlns:p14="http://schemas.microsoft.com/office/powerpoint/2010/main" val="1461081019"/>
              </p:ext>
            </p:extLst>
          </p:nvPr>
        </p:nvGraphicFramePr>
        <p:xfrm>
          <a:off x="3165232" y="3448808"/>
          <a:ext cx="2625968" cy="2990074"/>
        </p:xfrm>
        <a:graphic>
          <a:graphicData uri="http://schemas.openxmlformats.org/presentationml/2006/ole">
            <mc:AlternateContent xmlns:mc="http://schemas.openxmlformats.org/markup-compatibility/2006">
              <mc:Choice xmlns:v="urn:schemas-microsoft-com:vml" Requires="v">
                <p:oleObj r:id="rId11" imgW="3842497" imgH="5123329" progId="">
                  <p:embed/>
                </p:oleObj>
              </mc:Choice>
              <mc:Fallback>
                <p:oleObj r:id="rId11" imgW="3842497" imgH="5123329" progId="">
                  <p:embed/>
                  <p:pic>
                    <p:nvPicPr>
                      <p:cNvPr id="0" name=""/>
                      <p:cNvPicPr/>
                      <p:nvPr/>
                    </p:nvPicPr>
                    <p:blipFill>
                      <a:blip r:embed="rId12"/>
                      <a:stretch>
                        <a:fillRect/>
                      </a:stretch>
                    </p:blipFill>
                    <p:spPr>
                      <a:xfrm>
                        <a:off x="3165232" y="3448808"/>
                        <a:ext cx="2625968" cy="2990074"/>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C16DA4CF-A7A8-620A-1D6F-EC0FC6C92E10}"/>
              </a:ext>
            </a:extLst>
          </p:cNvPr>
          <p:cNvGraphicFramePr>
            <a:graphicFrameLocks noChangeAspect="1"/>
          </p:cNvGraphicFramePr>
          <p:nvPr>
            <p:extLst>
              <p:ext uri="{D42A27DB-BD31-4B8C-83A1-F6EECF244321}">
                <p14:modId xmlns:p14="http://schemas.microsoft.com/office/powerpoint/2010/main" val="2524850012"/>
              </p:ext>
            </p:extLst>
          </p:nvPr>
        </p:nvGraphicFramePr>
        <p:xfrm>
          <a:off x="5751354" y="4493357"/>
          <a:ext cx="2222694" cy="1945523"/>
        </p:xfrm>
        <a:graphic>
          <a:graphicData uri="http://schemas.openxmlformats.org/presentationml/2006/ole">
            <mc:AlternateContent xmlns:mc="http://schemas.openxmlformats.org/markup-compatibility/2006">
              <mc:Choice xmlns:v="urn:schemas-microsoft-com:vml" Requires="v">
                <p:oleObj r:id="rId13" imgW="1707776" imgH="1511113" progId="">
                  <p:embed/>
                </p:oleObj>
              </mc:Choice>
              <mc:Fallback>
                <p:oleObj r:id="rId13" imgW="1707776" imgH="1511113" progId="">
                  <p:embed/>
                  <p:pic>
                    <p:nvPicPr>
                      <p:cNvPr id="0" name=""/>
                      <p:cNvPicPr/>
                      <p:nvPr/>
                    </p:nvPicPr>
                    <p:blipFill>
                      <a:blip r:embed="rId14"/>
                      <a:stretch>
                        <a:fillRect/>
                      </a:stretch>
                    </p:blipFill>
                    <p:spPr>
                      <a:xfrm>
                        <a:off x="5751354" y="4493357"/>
                        <a:ext cx="2222694" cy="1945523"/>
                      </a:xfrm>
                      <a:prstGeom prst="rect">
                        <a:avLst/>
                      </a:prstGeom>
                    </p:spPr>
                  </p:pic>
                </p:oleObj>
              </mc:Fallback>
            </mc:AlternateContent>
          </a:graphicData>
        </a:graphic>
      </p:graphicFrame>
    </p:spTree>
    <p:extLst>
      <p:ext uri="{BB962C8B-B14F-4D97-AF65-F5344CB8AC3E}">
        <p14:creationId xmlns:p14="http://schemas.microsoft.com/office/powerpoint/2010/main" val="2432324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E7D65692-E260-7D5F-167A-28F78C81B25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45A8308-7858-A366-6820-6BF227199B8D}"/>
              </a:ext>
            </a:extLst>
          </p:cNvPr>
          <p:cNvSpPr>
            <a:spLocks noGrp="1"/>
          </p:cNvSpPr>
          <p:nvPr>
            <p:ph type="subTitle" idx="1"/>
          </p:nvPr>
        </p:nvSpPr>
        <p:spPr>
          <a:xfrm>
            <a:off x="480646" y="539262"/>
            <a:ext cx="11230708" cy="1641230"/>
          </a:xfrm>
        </p:spPr>
        <p:txBody>
          <a:bodyPr>
            <a:noAutofit/>
          </a:bodyPr>
          <a:lstStyle/>
          <a:p>
            <a:pPr algn="l"/>
            <a:r>
              <a:rPr lang="en-US" sz="2800" b="1" dirty="0"/>
              <a:t>Postcrossing</a:t>
            </a:r>
          </a:p>
          <a:p>
            <a:pPr algn="l"/>
            <a:endParaRPr lang="en-US" sz="1000" b="1" dirty="0"/>
          </a:p>
          <a:p>
            <a:pPr algn="l"/>
            <a:r>
              <a:rPr lang="en-US" sz="2800" b="1" dirty="0"/>
              <a:t>Postal administrations from around the world have issued stamps honoring Postcrossing, with the United States being among the latest.</a:t>
            </a:r>
          </a:p>
        </p:txBody>
      </p:sp>
      <p:pic>
        <p:nvPicPr>
          <p:cNvPr id="2052" name="Picture 4" descr="A new Postcrossing stamp… from the USA!!!">
            <a:extLst>
              <a:ext uri="{FF2B5EF4-FFF2-40B4-BE49-F238E27FC236}">
                <a16:creationId xmlns:a16="http://schemas.microsoft.com/office/drawing/2014/main" id="{6E08BD45-1416-9FB4-FE9F-EDB6284C8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9598" y="2264419"/>
            <a:ext cx="3109546" cy="310954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stcrossing Stamps :postcrossing: - Mail, stamps &amp; postal info - Postcrossing Community">
            <a:extLst>
              <a:ext uri="{FF2B5EF4-FFF2-40B4-BE49-F238E27FC236}">
                <a16:creationId xmlns:a16="http://schemas.microsoft.com/office/drawing/2014/main" id="{F3591576-ADF1-A1A3-E546-C1DCF41508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0233" y="2229900"/>
            <a:ext cx="1820901" cy="23221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a:extLst>
              <a:ext uri="{FF2B5EF4-FFF2-40B4-BE49-F238E27FC236}">
                <a16:creationId xmlns:a16="http://schemas.microsoft.com/office/drawing/2014/main" id="{06F3F9A1-543B-7D2D-5A96-266B2A9A4A01}"/>
              </a:ext>
            </a:extLst>
          </p:cNvPr>
          <p:cNvGraphicFramePr>
            <a:graphicFrameLocks noChangeAspect="1"/>
          </p:cNvGraphicFramePr>
          <p:nvPr>
            <p:extLst>
              <p:ext uri="{D42A27DB-BD31-4B8C-83A1-F6EECF244321}">
                <p14:modId xmlns:p14="http://schemas.microsoft.com/office/powerpoint/2010/main" val="3001426382"/>
              </p:ext>
            </p:extLst>
          </p:nvPr>
        </p:nvGraphicFramePr>
        <p:xfrm>
          <a:off x="672321" y="2264419"/>
          <a:ext cx="3109546" cy="2135631"/>
        </p:xfrm>
        <a:graphic>
          <a:graphicData uri="http://schemas.openxmlformats.org/presentationml/2006/ole">
            <mc:AlternateContent xmlns:mc="http://schemas.openxmlformats.org/markup-compatibility/2006">
              <mc:Choice xmlns:v="urn:schemas-microsoft-com:vml" Requires="v">
                <p:oleObj r:id="rId5" imgW="5940574" imgH="4079165" progId="">
                  <p:embed/>
                </p:oleObj>
              </mc:Choice>
              <mc:Fallback>
                <p:oleObj r:id="rId5" imgW="5940574" imgH="4079165" progId="">
                  <p:embed/>
                  <p:pic>
                    <p:nvPicPr>
                      <p:cNvPr id="0" name=""/>
                      <p:cNvPicPr/>
                      <p:nvPr/>
                    </p:nvPicPr>
                    <p:blipFill>
                      <a:blip r:embed="rId6"/>
                      <a:stretch>
                        <a:fillRect/>
                      </a:stretch>
                    </p:blipFill>
                    <p:spPr>
                      <a:xfrm>
                        <a:off x="672321" y="2264419"/>
                        <a:ext cx="3109546" cy="2135631"/>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B82E4AD7-AFCC-3307-9E27-3DD1A7ADC776}"/>
              </a:ext>
            </a:extLst>
          </p:cNvPr>
          <p:cNvGraphicFramePr>
            <a:graphicFrameLocks noChangeAspect="1"/>
          </p:cNvGraphicFramePr>
          <p:nvPr>
            <p:extLst>
              <p:ext uri="{D42A27DB-BD31-4B8C-83A1-F6EECF244321}">
                <p14:modId xmlns:p14="http://schemas.microsoft.com/office/powerpoint/2010/main" val="3710028451"/>
              </p:ext>
            </p:extLst>
          </p:nvPr>
        </p:nvGraphicFramePr>
        <p:xfrm>
          <a:off x="4050868" y="3935000"/>
          <a:ext cx="1820901" cy="2383738"/>
        </p:xfrm>
        <a:graphic>
          <a:graphicData uri="http://schemas.openxmlformats.org/presentationml/2006/ole">
            <mc:AlternateContent xmlns:mc="http://schemas.openxmlformats.org/markup-compatibility/2006">
              <mc:Choice xmlns:v="urn:schemas-microsoft-com:vml" Requires="v">
                <p:oleObj r:id="rId7" imgW="4257003" imgH="5573134" progId="">
                  <p:embed/>
                </p:oleObj>
              </mc:Choice>
              <mc:Fallback>
                <p:oleObj r:id="rId7" imgW="4257003" imgH="5573134" progId="">
                  <p:embed/>
                  <p:pic>
                    <p:nvPicPr>
                      <p:cNvPr id="0" name=""/>
                      <p:cNvPicPr/>
                      <p:nvPr/>
                    </p:nvPicPr>
                    <p:blipFill>
                      <a:blip r:embed="rId8"/>
                      <a:stretch>
                        <a:fillRect/>
                      </a:stretch>
                    </p:blipFill>
                    <p:spPr>
                      <a:xfrm>
                        <a:off x="4050868" y="3935000"/>
                        <a:ext cx="1820901" cy="2383738"/>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D6D00F19-ED83-A2D8-1C7E-E1A8D205451D}"/>
              </a:ext>
            </a:extLst>
          </p:cNvPr>
          <p:cNvGraphicFramePr>
            <a:graphicFrameLocks noChangeAspect="1"/>
          </p:cNvGraphicFramePr>
          <p:nvPr>
            <p:extLst>
              <p:ext uri="{D42A27DB-BD31-4B8C-83A1-F6EECF244321}">
                <p14:modId xmlns:p14="http://schemas.microsoft.com/office/powerpoint/2010/main" val="294149984"/>
              </p:ext>
            </p:extLst>
          </p:nvPr>
        </p:nvGraphicFramePr>
        <p:xfrm>
          <a:off x="672320" y="4601417"/>
          <a:ext cx="3109546" cy="1717321"/>
        </p:xfrm>
        <a:graphic>
          <a:graphicData uri="http://schemas.openxmlformats.org/presentationml/2006/ole">
            <mc:AlternateContent xmlns:mc="http://schemas.openxmlformats.org/markup-compatibility/2006">
              <mc:Choice xmlns:v="urn:schemas-microsoft-com:vml" Requires="v">
                <p:oleObj r:id="rId9" imgW="7470514" imgH="4126566" progId="">
                  <p:embed/>
                </p:oleObj>
              </mc:Choice>
              <mc:Fallback>
                <p:oleObj r:id="rId9" imgW="7470514" imgH="4126566" progId="">
                  <p:embed/>
                  <p:pic>
                    <p:nvPicPr>
                      <p:cNvPr id="0" name=""/>
                      <p:cNvPicPr/>
                      <p:nvPr/>
                    </p:nvPicPr>
                    <p:blipFill>
                      <a:blip r:embed="rId10"/>
                      <a:stretch>
                        <a:fillRect/>
                      </a:stretch>
                    </p:blipFill>
                    <p:spPr>
                      <a:xfrm>
                        <a:off x="672320" y="4601417"/>
                        <a:ext cx="3109546" cy="1717321"/>
                      </a:xfrm>
                      <a:prstGeom prst="rect">
                        <a:avLst/>
                      </a:prstGeom>
                    </p:spPr>
                  </p:pic>
                </p:oleObj>
              </mc:Fallback>
            </mc:AlternateContent>
          </a:graphicData>
        </a:graphic>
      </p:graphicFrame>
      <p:pic>
        <p:nvPicPr>
          <p:cNvPr id="2062" name="Picture 14" descr="Stamp image comprised of several stylized hands of different colors, handling and writing postcards">
            <a:extLst>
              <a:ext uri="{FF2B5EF4-FFF2-40B4-BE49-F238E27FC236}">
                <a16:creationId xmlns:a16="http://schemas.microsoft.com/office/drawing/2014/main" id="{D8DC4154-1729-9B9E-B80E-3000069A780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2735" y="4601417"/>
            <a:ext cx="2358903" cy="18138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Object 7">
            <a:extLst>
              <a:ext uri="{FF2B5EF4-FFF2-40B4-BE49-F238E27FC236}">
                <a16:creationId xmlns:a16="http://schemas.microsoft.com/office/drawing/2014/main" id="{FA173046-381E-E1BE-903A-01BA5EBBBBF4}"/>
              </a:ext>
            </a:extLst>
          </p:cNvPr>
          <p:cNvGraphicFramePr>
            <a:graphicFrameLocks noChangeAspect="1"/>
          </p:cNvGraphicFramePr>
          <p:nvPr>
            <p:extLst>
              <p:ext uri="{D42A27DB-BD31-4B8C-83A1-F6EECF244321}">
                <p14:modId xmlns:p14="http://schemas.microsoft.com/office/powerpoint/2010/main" val="306161537"/>
              </p:ext>
            </p:extLst>
          </p:nvPr>
        </p:nvGraphicFramePr>
        <p:xfrm>
          <a:off x="4218873" y="2264419"/>
          <a:ext cx="1484889" cy="1498689"/>
        </p:xfrm>
        <a:graphic>
          <a:graphicData uri="http://schemas.openxmlformats.org/presentationml/2006/ole">
            <mc:AlternateContent xmlns:mc="http://schemas.openxmlformats.org/markup-compatibility/2006">
              <mc:Choice xmlns:v="urn:schemas-microsoft-com:vml" Requires="v">
                <p:oleObj r:id="rId12" imgW="1707776" imgH="1724585" progId="">
                  <p:embed/>
                </p:oleObj>
              </mc:Choice>
              <mc:Fallback>
                <p:oleObj r:id="rId12" imgW="1707776" imgH="1724585" progId="">
                  <p:embed/>
                  <p:pic>
                    <p:nvPicPr>
                      <p:cNvPr id="0" name=""/>
                      <p:cNvPicPr/>
                      <p:nvPr/>
                    </p:nvPicPr>
                    <p:blipFill>
                      <a:blip r:embed="rId13"/>
                      <a:stretch>
                        <a:fillRect/>
                      </a:stretch>
                    </p:blipFill>
                    <p:spPr>
                      <a:xfrm>
                        <a:off x="4218873" y="2264419"/>
                        <a:ext cx="1484889" cy="1498689"/>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CD290E9F-37D8-36F2-E00C-E88A8543F952}"/>
              </a:ext>
            </a:extLst>
          </p:cNvPr>
          <p:cNvSpPr txBox="1"/>
          <p:nvPr/>
        </p:nvSpPr>
        <p:spPr>
          <a:xfrm>
            <a:off x="9305990" y="5323669"/>
            <a:ext cx="1676761" cy="369332"/>
          </a:xfrm>
          <a:prstGeom prst="rect">
            <a:avLst/>
          </a:prstGeom>
          <a:noFill/>
        </p:spPr>
        <p:txBody>
          <a:bodyPr wrap="square" rtlCol="0">
            <a:spAutoFit/>
          </a:bodyPr>
          <a:lstStyle/>
          <a:p>
            <a:r>
              <a:rPr lang="en-US" b="1" dirty="0"/>
              <a:t>2026 U.S. issue</a:t>
            </a:r>
          </a:p>
        </p:txBody>
      </p:sp>
    </p:spTree>
    <p:extLst>
      <p:ext uri="{BB962C8B-B14F-4D97-AF65-F5344CB8AC3E}">
        <p14:creationId xmlns:p14="http://schemas.microsoft.com/office/powerpoint/2010/main" val="3322618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F6999343-48AA-7B69-A668-28C2DB6DAF8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58A14F8-E8D4-F868-6434-69A2770F0FF6}"/>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r>
              <a:rPr lang="en-US" sz="2800" b="1" dirty="0"/>
              <a:t>Commemorative postmarks are numerous.</a:t>
            </a:r>
          </a:p>
        </p:txBody>
      </p:sp>
      <p:graphicFrame>
        <p:nvGraphicFramePr>
          <p:cNvPr id="2" name="Object 1">
            <a:extLst>
              <a:ext uri="{FF2B5EF4-FFF2-40B4-BE49-F238E27FC236}">
                <a16:creationId xmlns:a16="http://schemas.microsoft.com/office/drawing/2014/main" id="{F7CEE09F-5E0C-2AC6-44C0-5C3D07BB6321}"/>
              </a:ext>
            </a:extLst>
          </p:cNvPr>
          <p:cNvGraphicFramePr>
            <a:graphicFrameLocks noChangeAspect="1"/>
          </p:cNvGraphicFramePr>
          <p:nvPr>
            <p:extLst>
              <p:ext uri="{D42A27DB-BD31-4B8C-83A1-F6EECF244321}">
                <p14:modId xmlns:p14="http://schemas.microsoft.com/office/powerpoint/2010/main" val="2600376867"/>
              </p:ext>
            </p:extLst>
          </p:nvPr>
        </p:nvGraphicFramePr>
        <p:xfrm>
          <a:off x="2012668" y="4277708"/>
          <a:ext cx="4567836" cy="2250454"/>
        </p:xfrm>
        <a:graphic>
          <a:graphicData uri="http://schemas.openxmlformats.org/presentationml/2006/ole">
            <mc:AlternateContent xmlns:mc="http://schemas.openxmlformats.org/markup-compatibility/2006">
              <mc:Choice xmlns:v="urn:schemas-microsoft-com:vml" Requires="v">
                <p:oleObj r:id="rId3" imgW="3466652" imgH="1707776" progId="">
                  <p:embed/>
                </p:oleObj>
              </mc:Choice>
              <mc:Fallback>
                <p:oleObj r:id="rId3" imgW="3466652" imgH="1707776" progId="">
                  <p:embed/>
                  <p:pic>
                    <p:nvPicPr>
                      <p:cNvPr id="0" name=""/>
                      <p:cNvPicPr/>
                      <p:nvPr/>
                    </p:nvPicPr>
                    <p:blipFill>
                      <a:blip r:embed="rId4"/>
                      <a:stretch>
                        <a:fillRect/>
                      </a:stretch>
                    </p:blipFill>
                    <p:spPr>
                      <a:xfrm>
                        <a:off x="2012668" y="4277708"/>
                        <a:ext cx="4567836" cy="2250454"/>
                      </a:xfrm>
                      <a:prstGeom prst="rect">
                        <a:avLst/>
                      </a:prstGeom>
                      <a:ln>
                        <a:solidFill>
                          <a:schemeClr val="tx1"/>
                        </a:solidFill>
                      </a:ln>
                    </p:spPr>
                  </p:pic>
                </p:oleObj>
              </mc:Fallback>
            </mc:AlternateContent>
          </a:graphicData>
        </a:graphic>
      </p:graphicFrame>
      <p:graphicFrame>
        <p:nvGraphicFramePr>
          <p:cNvPr id="4" name="Object 3">
            <a:extLst>
              <a:ext uri="{FF2B5EF4-FFF2-40B4-BE49-F238E27FC236}">
                <a16:creationId xmlns:a16="http://schemas.microsoft.com/office/drawing/2014/main" id="{10BD7268-6D5D-00CA-CAB3-F4C380C61484}"/>
              </a:ext>
            </a:extLst>
          </p:cNvPr>
          <p:cNvGraphicFramePr>
            <a:graphicFrameLocks noChangeAspect="1"/>
          </p:cNvGraphicFramePr>
          <p:nvPr>
            <p:extLst>
              <p:ext uri="{D42A27DB-BD31-4B8C-83A1-F6EECF244321}">
                <p14:modId xmlns:p14="http://schemas.microsoft.com/office/powerpoint/2010/main" val="1913019593"/>
              </p:ext>
            </p:extLst>
          </p:nvPr>
        </p:nvGraphicFramePr>
        <p:xfrm>
          <a:off x="480645" y="1910729"/>
          <a:ext cx="2286580" cy="2250454"/>
        </p:xfrm>
        <a:graphic>
          <a:graphicData uri="http://schemas.openxmlformats.org/presentationml/2006/ole">
            <mc:AlternateContent xmlns:mc="http://schemas.openxmlformats.org/markup-compatibility/2006">
              <mc:Choice xmlns:v="urn:schemas-microsoft-com:vml" Requires="v">
                <p:oleObj r:id="rId5" imgW="1707776" imgH="1681891" progId="">
                  <p:embed/>
                </p:oleObj>
              </mc:Choice>
              <mc:Fallback>
                <p:oleObj r:id="rId5" imgW="1707776" imgH="1681891" progId="">
                  <p:embed/>
                  <p:pic>
                    <p:nvPicPr>
                      <p:cNvPr id="0" name=""/>
                      <p:cNvPicPr/>
                      <p:nvPr/>
                    </p:nvPicPr>
                    <p:blipFill>
                      <a:blip r:embed="rId6"/>
                      <a:stretch>
                        <a:fillRect/>
                      </a:stretch>
                    </p:blipFill>
                    <p:spPr>
                      <a:xfrm>
                        <a:off x="480645" y="1910729"/>
                        <a:ext cx="2286580" cy="2250454"/>
                      </a:xfrm>
                      <a:prstGeom prst="rect">
                        <a:avLst/>
                      </a:prstGeom>
                      <a:ln>
                        <a:solidFill>
                          <a:schemeClr val="tx1"/>
                        </a:solidFill>
                      </a:ln>
                    </p:spPr>
                  </p:pic>
                </p:oleObj>
              </mc:Fallback>
            </mc:AlternateContent>
          </a:graphicData>
        </a:graphic>
      </p:graphicFrame>
      <p:pic>
        <p:nvPicPr>
          <p:cNvPr id="6" name="Picture 5">
            <a:extLst>
              <a:ext uri="{FF2B5EF4-FFF2-40B4-BE49-F238E27FC236}">
                <a16:creationId xmlns:a16="http://schemas.microsoft.com/office/drawing/2014/main" id="{14E4C29A-EE34-E79C-0A1C-D20C6E534E44}"/>
              </a:ext>
            </a:extLst>
          </p:cNvPr>
          <p:cNvPicPr>
            <a:picLocks noChangeAspect="1"/>
          </p:cNvPicPr>
          <p:nvPr/>
        </p:nvPicPr>
        <p:blipFill>
          <a:blip r:embed="rId7"/>
          <a:stretch>
            <a:fillRect/>
          </a:stretch>
        </p:blipFill>
        <p:spPr>
          <a:xfrm>
            <a:off x="9431490" y="1910729"/>
            <a:ext cx="2279863" cy="2234265"/>
          </a:xfrm>
          <a:prstGeom prst="rect">
            <a:avLst/>
          </a:prstGeom>
          <a:ln>
            <a:solidFill>
              <a:schemeClr val="tx1"/>
            </a:solidFill>
          </a:ln>
        </p:spPr>
      </p:pic>
      <p:graphicFrame>
        <p:nvGraphicFramePr>
          <p:cNvPr id="7" name="Object 6">
            <a:extLst>
              <a:ext uri="{FF2B5EF4-FFF2-40B4-BE49-F238E27FC236}">
                <a16:creationId xmlns:a16="http://schemas.microsoft.com/office/drawing/2014/main" id="{85D6546E-339D-5248-7D94-EBF398E493EC}"/>
              </a:ext>
            </a:extLst>
          </p:cNvPr>
          <p:cNvGraphicFramePr>
            <a:graphicFrameLocks noChangeAspect="1"/>
          </p:cNvGraphicFramePr>
          <p:nvPr>
            <p:extLst>
              <p:ext uri="{D42A27DB-BD31-4B8C-83A1-F6EECF244321}">
                <p14:modId xmlns:p14="http://schemas.microsoft.com/office/powerpoint/2010/main" val="298328149"/>
              </p:ext>
            </p:extLst>
          </p:nvPr>
        </p:nvGraphicFramePr>
        <p:xfrm>
          <a:off x="3218098" y="1894541"/>
          <a:ext cx="2327838" cy="2250453"/>
        </p:xfrm>
        <a:graphic>
          <a:graphicData uri="http://schemas.openxmlformats.org/presentationml/2006/ole">
            <mc:AlternateContent xmlns:mc="http://schemas.openxmlformats.org/markup-compatibility/2006">
              <mc:Choice xmlns:v="urn:schemas-microsoft-com:vml" Requires="v">
                <p:oleObj r:id="rId8" imgW="1767280" imgH="1707776" progId="">
                  <p:embed/>
                </p:oleObj>
              </mc:Choice>
              <mc:Fallback>
                <p:oleObj r:id="rId8" imgW="1767280" imgH="1707776" progId="">
                  <p:embed/>
                  <p:pic>
                    <p:nvPicPr>
                      <p:cNvPr id="0" name=""/>
                      <p:cNvPicPr/>
                      <p:nvPr/>
                    </p:nvPicPr>
                    <p:blipFill>
                      <a:blip r:embed="rId9"/>
                      <a:stretch>
                        <a:fillRect/>
                      </a:stretch>
                    </p:blipFill>
                    <p:spPr>
                      <a:xfrm>
                        <a:off x="3218098" y="1894541"/>
                        <a:ext cx="2327838" cy="2250453"/>
                      </a:xfrm>
                      <a:prstGeom prst="rect">
                        <a:avLst/>
                      </a:prstGeom>
                      <a:ln>
                        <a:solidFill>
                          <a:schemeClr val="tx1"/>
                        </a:solidFill>
                      </a:ln>
                    </p:spPr>
                  </p:pic>
                </p:oleObj>
              </mc:Fallback>
            </mc:AlternateContent>
          </a:graphicData>
        </a:graphic>
      </p:graphicFrame>
      <p:graphicFrame>
        <p:nvGraphicFramePr>
          <p:cNvPr id="8" name="Object 7">
            <a:extLst>
              <a:ext uri="{FF2B5EF4-FFF2-40B4-BE49-F238E27FC236}">
                <a16:creationId xmlns:a16="http://schemas.microsoft.com/office/drawing/2014/main" id="{B023DFF1-371B-9B33-E437-0E20E246A8EF}"/>
              </a:ext>
            </a:extLst>
          </p:cNvPr>
          <p:cNvGraphicFramePr>
            <a:graphicFrameLocks noChangeAspect="1"/>
          </p:cNvGraphicFramePr>
          <p:nvPr>
            <p:extLst>
              <p:ext uri="{D42A27DB-BD31-4B8C-83A1-F6EECF244321}">
                <p14:modId xmlns:p14="http://schemas.microsoft.com/office/powerpoint/2010/main" val="885402254"/>
              </p:ext>
            </p:extLst>
          </p:nvPr>
        </p:nvGraphicFramePr>
        <p:xfrm>
          <a:off x="6826273" y="4285803"/>
          <a:ext cx="3353059" cy="2234265"/>
        </p:xfrm>
        <a:graphic>
          <a:graphicData uri="http://schemas.openxmlformats.org/presentationml/2006/ole">
            <mc:AlternateContent xmlns:mc="http://schemas.openxmlformats.org/markup-compatibility/2006">
              <mc:Choice xmlns:v="urn:schemas-microsoft-com:vml" Requires="v">
                <p:oleObj r:id="rId10" imgW="3201409" imgH="2134384" progId="">
                  <p:embed/>
                </p:oleObj>
              </mc:Choice>
              <mc:Fallback>
                <p:oleObj r:id="rId10" imgW="3201409" imgH="2134384" progId="">
                  <p:embed/>
                  <p:pic>
                    <p:nvPicPr>
                      <p:cNvPr id="0" name=""/>
                      <p:cNvPicPr/>
                      <p:nvPr/>
                    </p:nvPicPr>
                    <p:blipFill>
                      <a:blip r:embed="rId11"/>
                      <a:stretch>
                        <a:fillRect/>
                      </a:stretch>
                    </p:blipFill>
                    <p:spPr>
                      <a:xfrm>
                        <a:off x="6826273" y="4285803"/>
                        <a:ext cx="3353059" cy="2234265"/>
                      </a:xfrm>
                      <a:prstGeom prst="rect">
                        <a:avLst/>
                      </a:prstGeom>
                      <a:ln>
                        <a:solidFill>
                          <a:schemeClr val="tx1"/>
                        </a:solidFill>
                      </a:ln>
                    </p:spPr>
                  </p:pic>
                </p:oleObj>
              </mc:Fallback>
            </mc:AlternateContent>
          </a:graphicData>
        </a:graphic>
      </p:graphicFrame>
      <p:graphicFrame>
        <p:nvGraphicFramePr>
          <p:cNvPr id="10" name="Object 9">
            <a:extLst>
              <a:ext uri="{FF2B5EF4-FFF2-40B4-BE49-F238E27FC236}">
                <a16:creationId xmlns:a16="http://schemas.microsoft.com/office/drawing/2014/main" id="{F7BA40D0-8039-2104-7515-A87A915D7D73}"/>
              </a:ext>
            </a:extLst>
          </p:cNvPr>
          <p:cNvGraphicFramePr>
            <a:graphicFrameLocks noChangeAspect="1"/>
          </p:cNvGraphicFramePr>
          <p:nvPr>
            <p:extLst>
              <p:ext uri="{D42A27DB-BD31-4B8C-83A1-F6EECF244321}">
                <p14:modId xmlns:p14="http://schemas.microsoft.com/office/powerpoint/2010/main" val="1178052074"/>
              </p:ext>
            </p:extLst>
          </p:nvPr>
        </p:nvGraphicFramePr>
        <p:xfrm>
          <a:off x="5885690" y="1910729"/>
          <a:ext cx="3206046" cy="2234265"/>
        </p:xfrm>
        <a:graphic>
          <a:graphicData uri="http://schemas.openxmlformats.org/presentationml/2006/ole">
            <mc:AlternateContent xmlns:mc="http://schemas.openxmlformats.org/markup-compatibility/2006">
              <mc:Choice xmlns:v="urn:schemas-microsoft-com:vml" Requires="v">
                <p:oleObj r:id="rId12" imgW="2450390" imgH="1707776" progId="">
                  <p:embed/>
                </p:oleObj>
              </mc:Choice>
              <mc:Fallback>
                <p:oleObj r:id="rId12" imgW="2450390" imgH="1707776" progId="">
                  <p:embed/>
                  <p:pic>
                    <p:nvPicPr>
                      <p:cNvPr id="0" name=""/>
                      <p:cNvPicPr/>
                      <p:nvPr/>
                    </p:nvPicPr>
                    <p:blipFill>
                      <a:blip r:embed="rId13"/>
                      <a:stretch>
                        <a:fillRect/>
                      </a:stretch>
                    </p:blipFill>
                    <p:spPr>
                      <a:xfrm>
                        <a:off x="5885690" y="1910729"/>
                        <a:ext cx="3206046" cy="223426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1808611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A03EBD27-13A8-3974-E544-7464A71F00F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FBC22C3-F60D-38A0-A77C-45587DC8ED78}"/>
              </a:ext>
            </a:extLst>
          </p:cNvPr>
          <p:cNvSpPr>
            <a:spLocks noGrp="1"/>
          </p:cNvSpPr>
          <p:nvPr>
            <p:ph type="subTitle" idx="1"/>
          </p:nvPr>
        </p:nvSpPr>
        <p:spPr>
          <a:xfrm>
            <a:off x="480646" y="539262"/>
            <a:ext cx="11230708" cy="5779476"/>
          </a:xfrm>
        </p:spPr>
        <p:txBody>
          <a:bodyPr>
            <a:noAutofit/>
          </a:bodyPr>
          <a:lstStyle/>
          <a:p>
            <a:pPr algn="l"/>
            <a:r>
              <a:rPr lang="en-US" sz="2800" b="1" dirty="0"/>
              <a:t>Postcrossing</a:t>
            </a:r>
          </a:p>
          <a:p>
            <a:pPr algn="l"/>
            <a:endParaRPr lang="en-US" sz="1000" b="1" dirty="0"/>
          </a:p>
          <a:p>
            <a:pPr algn="l"/>
            <a:r>
              <a:rPr lang="en-US" sz="2800" b="1" dirty="0"/>
              <a:t>Membership is free to anyone 13 years or older.</a:t>
            </a:r>
          </a:p>
        </p:txBody>
      </p:sp>
      <p:pic>
        <p:nvPicPr>
          <p:cNvPr id="4" name="Picture 3">
            <a:extLst>
              <a:ext uri="{FF2B5EF4-FFF2-40B4-BE49-F238E27FC236}">
                <a16:creationId xmlns:a16="http://schemas.microsoft.com/office/drawing/2014/main" id="{5BC5C4D1-D28B-5147-BA7A-ADE52432A0CC}"/>
              </a:ext>
            </a:extLst>
          </p:cNvPr>
          <p:cNvPicPr>
            <a:picLocks noChangeAspect="1"/>
          </p:cNvPicPr>
          <p:nvPr/>
        </p:nvPicPr>
        <p:blipFill>
          <a:blip r:embed="rId3"/>
          <a:stretch>
            <a:fillRect/>
          </a:stretch>
        </p:blipFill>
        <p:spPr>
          <a:xfrm>
            <a:off x="618490" y="2007008"/>
            <a:ext cx="5679328" cy="4311730"/>
          </a:xfrm>
          <a:prstGeom prst="rect">
            <a:avLst/>
          </a:prstGeom>
          <a:ln>
            <a:solidFill>
              <a:schemeClr val="tx1"/>
            </a:solidFill>
          </a:ln>
        </p:spPr>
      </p:pic>
      <p:pic>
        <p:nvPicPr>
          <p:cNvPr id="6" name="Picture 5">
            <a:extLst>
              <a:ext uri="{FF2B5EF4-FFF2-40B4-BE49-F238E27FC236}">
                <a16:creationId xmlns:a16="http://schemas.microsoft.com/office/drawing/2014/main" id="{99ED719E-DAFC-719C-DEE6-2D981082C368}"/>
              </a:ext>
            </a:extLst>
          </p:cNvPr>
          <p:cNvPicPr>
            <a:picLocks noChangeAspect="1"/>
          </p:cNvPicPr>
          <p:nvPr/>
        </p:nvPicPr>
        <p:blipFill>
          <a:blip r:embed="rId4"/>
          <a:stretch>
            <a:fillRect/>
          </a:stretch>
        </p:blipFill>
        <p:spPr>
          <a:xfrm>
            <a:off x="6366740" y="2007008"/>
            <a:ext cx="5275692" cy="3315269"/>
          </a:xfrm>
          <a:prstGeom prst="rect">
            <a:avLst/>
          </a:prstGeom>
          <a:ln>
            <a:solidFill>
              <a:schemeClr val="tx1"/>
            </a:solidFill>
          </a:ln>
        </p:spPr>
      </p:pic>
    </p:spTree>
    <p:extLst>
      <p:ext uri="{BB962C8B-B14F-4D97-AF65-F5344CB8AC3E}">
        <p14:creationId xmlns:p14="http://schemas.microsoft.com/office/powerpoint/2010/main" val="3191580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B6D5E61D-55E6-3A00-7FFA-66EB7D2494C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C2A0503-D440-5135-14D4-22338DDDB014}"/>
              </a:ext>
            </a:extLst>
          </p:cNvPr>
          <p:cNvSpPr>
            <a:spLocks noGrp="1"/>
          </p:cNvSpPr>
          <p:nvPr>
            <p:ph type="subTitle" idx="1"/>
          </p:nvPr>
        </p:nvSpPr>
        <p:spPr>
          <a:xfrm>
            <a:off x="480646" y="539262"/>
            <a:ext cx="11230708" cy="5779476"/>
          </a:xfrm>
        </p:spPr>
        <p:txBody>
          <a:bodyPr>
            <a:noAutofit/>
          </a:bodyPr>
          <a:lstStyle/>
          <a:p>
            <a:pPr algn="l"/>
            <a:r>
              <a:rPr lang="en-US" sz="2800" b="1" dirty="0"/>
              <a:t>In Conclusion…</a:t>
            </a:r>
          </a:p>
          <a:p>
            <a:pPr algn="l"/>
            <a:endParaRPr lang="en-US" sz="2800" b="1" dirty="0"/>
          </a:p>
          <a:p>
            <a:r>
              <a:rPr lang="en-US" sz="2800" b="1" dirty="0"/>
              <a:t>These are just three of the most active cover groups.</a:t>
            </a:r>
          </a:p>
          <a:p>
            <a:endParaRPr lang="en-US" sz="2800" b="1" dirty="0"/>
          </a:p>
          <a:p>
            <a:r>
              <a:rPr lang="en-US" sz="2800" b="1" dirty="0"/>
              <a:t>So, which of these three clubs would you be most likely to join?</a:t>
            </a:r>
          </a:p>
          <a:p>
            <a:endParaRPr lang="en-US" sz="2800" b="1" dirty="0"/>
          </a:p>
          <a:p>
            <a:r>
              <a:rPr lang="en-US" sz="2800" b="1" dirty="0"/>
              <a:t>All offer collectors the opportunity to connect</a:t>
            </a:r>
          </a:p>
          <a:p>
            <a:r>
              <a:rPr lang="en-US" sz="2800" b="1" dirty="0"/>
              <a:t>with like-minded colleagues, adding to their</a:t>
            </a:r>
          </a:p>
          <a:p>
            <a:r>
              <a:rPr lang="en-US" sz="2800" b="1" dirty="0"/>
              <a:t>collections and philatelic knowledge.</a:t>
            </a:r>
          </a:p>
          <a:p>
            <a:pPr algn="l"/>
            <a:endParaRPr lang="en-US" sz="1000" b="1" dirty="0"/>
          </a:p>
        </p:txBody>
      </p:sp>
    </p:spTree>
    <p:extLst>
      <p:ext uri="{BB962C8B-B14F-4D97-AF65-F5344CB8AC3E}">
        <p14:creationId xmlns:p14="http://schemas.microsoft.com/office/powerpoint/2010/main" val="894005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9CE04175-2F2F-C08B-FAB9-AC4889F2226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FD23072-82C9-E258-0D73-95235AE026AF}"/>
              </a:ext>
            </a:extLst>
          </p:cNvPr>
          <p:cNvSpPr>
            <a:spLocks noGrp="1"/>
          </p:cNvSpPr>
          <p:nvPr>
            <p:ph type="subTitle" idx="1"/>
          </p:nvPr>
        </p:nvSpPr>
        <p:spPr>
          <a:xfrm>
            <a:off x="480646" y="539262"/>
            <a:ext cx="11230708" cy="2086707"/>
          </a:xfrm>
        </p:spPr>
        <p:txBody>
          <a:bodyPr>
            <a:noAutofit/>
          </a:bodyPr>
          <a:lstStyle/>
          <a:p>
            <a:pPr algn="l"/>
            <a:r>
              <a:rPr lang="en-US" sz="2800" b="1" dirty="0"/>
              <a:t>This presentation will introduce you to three active cover collecting groups, two in operation today.  They exist encouraging friendship and collaboration through a shared interest in collecting and exchanging philatelic items with one another on an international scale.  All believe covers can easily become works of art.</a:t>
            </a:r>
          </a:p>
        </p:txBody>
      </p:sp>
      <p:sp>
        <p:nvSpPr>
          <p:cNvPr id="2" name="TextBox 1">
            <a:extLst>
              <a:ext uri="{FF2B5EF4-FFF2-40B4-BE49-F238E27FC236}">
                <a16:creationId xmlns:a16="http://schemas.microsoft.com/office/drawing/2014/main" id="{DC5D495B-0A0C-61BF-DEF2-B0383C4DF7B0}"/>
              </a:ext>
            </a:extLst>
          </p:cNvPr>
          <p:cNvSpPr txBox="1"/>
          <p:nvPr/>
        </p:nvSpPr>
        <p:spPr>
          <a:xfrm>
            <a:off x="1198688" y="4974287"/>
            <a:ext cx="2810604" cy="1200329"/>
          </a:xfrm>
          <a:prstGeom prst="rect">
            <a:avLst/>
          </a:prstGeom>
          <a:noFill/>
        </p:spPr>
        <p:txBody>
          <a:bodyPr wrap="square" rtlCol="0">
            <a:spAutoFit/>
          </a:bodyPr>
          <a:lstStyle/>
          <a:p>
            <a:pPr algn="ctr"/>
            <a:r>
              <a:rPr lang="en-US" sz="2800" b="1" dirty="0"/>
              <a:t>Art Cover Exchange (ACE)</a:t>
            </a:r>
          </a:p>
          <a:p>
            <a:pPr algn="ctr"/>
            <a:r>
              <a:rPr lang="en-US" sz="1600" b="1" dirty="0">
                <a:hlinkClick r:id="rId3"/>
              </a:rPr>
              <a:t>https://artcoverexchange.org</a:t>
            </a:r>
            <a:endParaRPr lang="en-US" sz="1600" b="1" dirty="0"/>
          </a:p>
        </p:txBody>
      </p:sp>
      <p:sp>
        <p:nvSpPr>
          <p:cNvPr id="4" name="TextBox 3">
            <a:extLst>
              <a:ext uri="{FF2B5EF4-FFF2-40B4-BE49-F238E27FC236}">
                <a16:creationId xmlns:a16="http://schemas.microsoft.com/office/drawing/2014/main" id="{B4910F2F-0338-FC07-D3A3-248D5AE40185}"/>
              </a:ext>
            </a:extLst>
          </p:cNvPr>
          <p:cNvSpPr txBox="1"/>
          <p:nvPr/>
        </p:nvSpPr>
        <p:spPr>
          <a:xfrm>
            <a:off x="4564673" y="4974286"/>
            <a:ext cx="3062651" cy="1200329"/>
          </a:xfrm>
          <a:prstGeom prst="rect">
            <a:avLst/>
          </a:prstGeom>
          <a:noFill/>
        </p:spPr>
        <p:txBody>
          <a:bodyPr wrap="square" rtlCol="0">
            <a:spAutoFit/>
          </a:bodyPr>
          <a:lstStyle/>
          <a:p>
            <a:pPr algn="ctr"/>
            <a:r>
              <a:rPr lang="en-US" sz="2800" b="1" dirty="0"/>
              <a:t>Cover Collectors Circuit Club</a:t>
            </a:r>
          </a:p>
          <a:p>
            <a:pPr algn="ctr"/>
            <a:r>
              <a:rPr lang="en-US" sz="1600" b="1" dirty="0">
                <a:hlinkClick r:id="rId4"/>
              </a:rPr>
              <a:t>https://www.covercollectors.club</a:t>
            </a:r>
            <a:endParaRPr lang="en-US" sz="1600" b="1" dirty="0"/>
          </a:p>
        </p:txBody>
      </p:sp>
      <p:sp>
        <p:nvSpPr>
          <p:cNvPr id="5" name="TextBox 4">
            <a:extLst>
              <a:ext uri="{FF2B5EF4-FFF2-40B4-BE49-F238E27FC236}">
                <a16:creationId xmlns:a16="http://schemas.microsoft.com/office/drawing/2014/main" id="{9C0798C9-A6F2-69B3-A8F3-D5267112833E}"/>
              </a:ext>
            </a:extLst>
          </p:cNvPr>
          <p:cNvSpPr txBox="1"/>
          <p:nvPr/>
        </p:nvSpPr>
        <p:spPr>
          <a:xfrm>
            <a:off x="8182705" y="4974286"/>
            <a:ext cx="2810607" cy="769441"/>
          </a:xfrm>
          <a:prstGeom prst="rect">
            <a:avLst/>
          </a:prstGeom>
          <a:noFill/>
        </p:spPr>
        <p:txBody>
          <a:bodyPr wrap="square" rtlCol="0">
            <a:spAutoFit/>
          </a:bodyPr>
          <a:lstStyle/>
          <a:p>
            <a:pPr algn="ctr"/>
            <a:r>
              <a:rPr lang="en-US" sz="2800" b="1" dirty="0"/>
              <a:t>Postcrossing</a:t>
            </a:r>
          </a:p>
          <a:p>
            <a:pPr algn="ctr"/>
            <a:r>
              <a:rPr lang="en-US" sz="1600" b="1" dirty="0">
                <a:hlinkClick r:id="rId5"/>
              </a:rPr>
              <a:t>https://www.postcrossing.com</a:t>
            </a:r>
            <a:endParaRPr lang="en-US" sz="1600" b="1" dirty="0"/>
          </a:p>
        </p:txBody>
      </p:sp>
      <p:graphicFrame>
        <p:nvGraphicFramePr>
          <p:cNvPr id="7" name="Object 6">
            <a:extLst>
              <a:ext uri="{FF2B5EF4-FFF2-40B4-BE49-F238E27FC236}">
                <a16:creationId xmlns:a16="http://schemas.microsoft.com/office/drawing/2014/main" id="{39A5BE6F-5933-8FFC-2A50-60F0731365EF}"/>
              </a:ext>
            </a:extLst>
          </p:cNvPr>
          <p:cNvGraphicFramePr>
            <a:graphicFrameLocks noChangeAspect="1"/>
          </p:cNvGraphicFramePr>
          <p:nvPr>
            <p:extLst>
              <p:ext uri="{D42A27DB-BD31-4B8C-83A1-F6EECF244321}">
                <p14:modId xmlns:p14="http://schemas.microsoft.com/office/powerpoint/2010/main" val="176394670"/>
              </p:ext>
            </p:extLst>
          </p:nvPr>
        </p:nvGraphicFramePr>
        <p:xfrm>
          <a:off x="4926989" y="2538299"/>
          <a:ext cx="2338021" cy="2435987"/>
        </p:xfrm>
        <a:graphic>
          <a:graphicData uri="http://schemas.openxmlformats.org/presentationml/2006/ole">
            <mc:AlternateContent xmlns:mc="http://schemas.openxmlformats.org/markup-compatibility/2006">
              <mc:Choice xmlns:v="urn:schemas-microsoft-com:vml" Requires="v">
                <p:oleObj r:id="rId6" imgW="3106607" imgH="3237043" progId="">
                  <p:embed/>
                </p:oleObj>
              </mc:Choice>
              <mc:Fallback>
                <p:oleObj r:id="rId6" imgW="3106607" imgH="3237043" progId="">
                  <p:embed/>
                  <p:pic>
                    <p:nvPicPr>
                      <p:cNvPr id="0" name=""/>
                      <p:cNvPicPr/>
                      <p:nvPr/>
                    </p:nvPicPr>
                    <p:blipFill>
                      <a:blip r:embed="rId7"/>
                      <a:stretch>
                        <a:fillRect/>
                      </a:stretch>
                    </p:blipFill>
                    <p:spPr>
                      <a:xfrm>
                        <a:off x="4926989" y="2538299"/>
                        <a:ext cx="2338021" cy="2435987"/>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F537FAB5-80EF-9C63-6191-A0A91FB38A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18166" y="3233184"/>
            <a:ext cx="1771648" cy="1741102"/>
          </a:xfrm>
          <a:prstGeom prst="rect">
            <a:avLst/>
          </a:prstGeom>
        </p:spPr>
      </p:pic>
      <p:pic>
        <p:nvPicPr>
          <p:cNvPr id="2054" name="Picture 6" descr="Postcrossing Logo">
            <a:extLst>
              <a:ext uri="{FF2B5EF4-FFF2-40B4-BE49-F238E27FC236}">
                <a16:creationId xmlns:a16="http://schemas.microsoft.com/office/drawing/2014/main" id="{74E60715-9ECE-405D-A0D8-D230379E0EA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36157" y="3896690"/>
            <a:ext cx="3159349" cy="414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96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1A427729-6F24-61CA-8642-A78CE4C0A80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AC7CC9C-366B-EFA9-CF13-8B260CD2EAB5}"/>
              </a:ext>
            </a:extLst>
          </p:cNvPr>
          <p:cNvSpPr>
            <a:spLocks noGrp="1"/>
          </p:cNvSpPr>
          <p:nvPr>
            <p:ph type="subTitle" idx="1"/>
          </p:nvPr>
        </p:nvSpPr>
        <p:spPr>
          <a:xfrm>
            <a:off x="480645" y="539262"/>
            <a:ext cx="6529755" cy="3903784"/>
          </a:xfrm>
        </p:spPr>
        <p:txBody>
          <a:bodyPr>
            <a:noAutofit/>
          </a:bodyPr>
          <a:lstStyle/>
          <a:p>
            <a:pPr algn="l"/>
            <a:r>
              <a:rPr lang="en-US" sz="2800" b="1" dirty="0"/>
              <a:t>Art Cover Exchange (ACE)</a:t>
            </a:r>
          </a:p>
          <a:p>
            <a:pPr algn="l"/>
            <a:endParaRPr lang="en-US" sz="1000" b="1" dirty="0"/>
          </a:p>
          <a:p>
            <a:pPr algn="l"/>
            <a:r>
              <a:rPr lang="en-US" sz="2800" b="1" dirty="0"/>
              <a:t>Leonard J. Turley (January 27, 1893 – June 14, 1980) of Louisville, Kentucky, founded the Art Cover Exchange (ACE) in 1934.  It was formed for the purpose of using covers to exchange art work, sometimes accompanied by a letter.  The Art Cover Exchange combined his interest in art, correspondence, and philately.</a:t>
            </a:r>
          </a:p>
        </p:txBody>
      </p:sp>
      <p:pic>
        <p:nvPicPr>
          <p:cNvPr id="4" name="Picture 3">
            <a:extLst>
              <a:ext uri="{FF2B5EF4-FFF2-40B4-BE49-F238E27FC236}">
                <a16:creationId xmlns:a16="http://schemas.microsoft.com/office/drawing/2014/main" id="{98D25691-6065-FB7C-0E8A-88BD344E8727}"/>
              </a:ext>
            </a:extLst>
          </p:cNvPr>
          <p:cNvPicPr>
            <a:picLocks noChangeAspect="1"/>
          </p:cNvPicPr>
          <p:nvPr/>
        </p:nvPicPr>
        <p:blipFill>
          <a:blip r:embed="rId3"/>
          <a:stretch>
            <a:fillRect/>
          </a:stretch>
        </p:blipFill>
        <p:spPr>
          <a:xfrm>
            <a:off x="7115809" y="918838"/>
            <a:ext cx="4243951" cy="3441697"/>
          </a:xfrm>
          <a:prstGeom prst="rect">
            <a:avLst/>
          </a:prstGeom>
        </p:spPr>
      </p:pic>
      <p:sp>
        <p:nvSpPr>
          <p:cNvPr id="5" name="Subtitle 2">
            <a:extLst>
              <a:ext uri="{FF2B5EF4-FFF2-40B4-BE49-F238E27FC236}">
                <a16:creationId xmlns:a16="http://schemas.microsoft.com/office/drawing/2014/main" id="{1E916C10-A265-D25D-E9D0-0F7A356D3800}"/>
              </a:ext>
            </a:extLst>
          </p:cNvPr>
          <p:cNvSpPr txBox="1">
            <a:spLocks/>
          </p:cNvSpPr>
          <p:nvPr/>
        </p:nvSpPr>
        <p:spPr>
          <a:xfrm>
            <a:off x="480644" y="4360535"/>
            <a:ext cx="11230711" cy="17471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800" b="1" dirty="0"/>
          </a:p>
          <a:p>
            <a:pPr algn="l"/>
            <a:r>
              <a:rPr lang="en-US" sz="2800" b="1" dirty="0"/>
              <a:t>“Members who are interested in other hobbies, such as stamp collecting, coin collecting, collecting of Indian relics, postcards, etc., may exchange material with each other,” per the ACE Handbook.</a:t>
            </a:r>
          </a:p>
        </p:txBody>
      </p:sp>
    </p:spTree>
    <p:extLst>
      <p:ext uri="{BB962C8B-B14F-4D97-AF65-F5344CB8AC3E}">
        <p14:creationId xmlns:p14="http://schemas.microsoft.com/office/powerpoint/2010/main" val="170525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4F1F81F6-9BDC-2567-2B7C-C9938BC7DCA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AA77B8F-EA46-665C-72FE-897CBEDE2D45}"/>
              </a:ext>
            </a:extLst>
          </p:cNvPr>
          <p:cNvSpPr>
            <a:spLocks noGrp="1"/>
          </p:cNvSpPr>
          <p:nvPr>
            <p:ph type="subTitle" idx="1"/>
          </p:nvPr>
        </p:nvSpPr>
        <p:spPr>
          <a:xfrm>
            <a:off x="480646" y="539262"/>
            <a:ext cx="11230708" cy="5779476"/>
          </a:xfrm>
        </p:spPr>
        <p:txBody>
          <a:bodyPr>
            <a:noAutofit/>
          </a:bodyPr>
          <a:lstStyle/>
          <a:p>
            <a:pPr algn="l"/>
            <a:r>
              <a:rPr lang="en-US" sz="2800" b="1" dirty="0"/>
              <a:t>Art Cover Exchange (ACE)</a:t>
            </a:r>
          </a:p>
          <a:p>
            <a:pPr algn="l"/>
            <a:endParaRPr lang="en-US" sz="1000" b="1" dirty="0"/>
          </a:p>
          <a:p>
            <a:pPr algn="l"/>
            <a:r>
              <a:rPr lang="en-US" sz="2800" b="1" dirty="0"/>
              <a:t>From the ACE web site:</a:t>
            </a:r>
          </a:p>
          <a:p>
            <a:pPr algn="l"/>
            <a:r>
              <a:rPr lang="en-US" sz="2800" b="1" dirty="0"/>
              <a:t>Turley’s concept was simple: “Send a cover with a handmade cachet to a member and receive one in return.”</a:t>
            </a:r>
          </a:p>
          <a:p>
            <a:pPr algn="l"/>
            <a:endParaRPr lang="en-US" sz="1000" b="1" dirty="0"/>
          </a:p>
          <a:p>
            <a:pPr algn="l"/>
            <a:r>
              <a:rPr lang="en-US" sz="2800" b="1" dirty="0"/>
              <a:t>“Most important was the cover and the exchange.  Everyone was welcome to draw or paint in their own style, write a friendly message, affix postage and send a cover to another member.”</a:t>
            </a:r>
          </a:p>
          <a:p>
            <a:pPr algn="l"/>
            <a:endParaRPr lang="en-US" sz="1000" b="1" dirty="0"/>
          </a:p>
          <a:p>
            <a:pPr algn="l"/>
            <a:r>
              <a:rPr lang="en-US" sz="2800" b="1" dirty="0"/>
              <a:t>“Today, in addition to hand-drawn or painted art, members use a variety of artistic methods for decorating their covers, including computer art, stickers, rubber stamps, collage and just about anything else that will adhere to a cover and go through the mails.” </a:t>
            </a:r>
          </a:p>
          <a:p>
            <a:pPr algn="l"/>
            <a:endParaRPr lang="en-US" sz="2800" b="1" dirty="0"/>
          </a:p>
        </p:txBody>
      </p:sp>
    </p:spTree>
    <p:extLst>
      <p:ext uri="{BB962C8B-B14F-4D97-AF65-F5344CB8AC3E}">
        <p14:creationId xmlns:p14="http://schemas.microsoft.com/office/powerpoint/2010/main" val="1506322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62A5D57C-D141-EAF2-50DE-4AA70E53C8B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83577FE-A530-3FC9-5DC1-34F932230899}"/>
              </a:ext>
            </a:extLst>
          </p:cNvPr>
          <p:cNvSpPr>
            <a:spLocks noGrp="1"/>
          </p:cNvSpPr>
          <p:nvPr>
            <p:ph type="subTitle" idx="1"/>
          </p:nvPr>
        </p:nvSpPr>
        <p:spPr>
          <a:xfrm>
            <a:off x="480647" y="539262"/>
            <a:ext cx="4114800" cy="4020111"/>
          </a:xfrm>
        </p:spPr>
        <p:txBody>
          <a:bodyPr>
            <a:noAutofit/>
          </a:bodyPr>
          <a:lstStyle/>
          <a:p>
            <a:pPr algn="l"/>
            <a:r>
              <a:rPr lang="en-US" sz="2800" b="1" dirty="0"/>
              <a:t>Art Cover Exchange (ACE)</a:t>
            </a:r>
          </a:p>
          <a:p>
            <a:pPr algn="l"/>
            <a:endParaRPr lang="en-US" sz="1000" b="1" dirty="0"/>
          </a:p>
          <a:p>
            <a:pPr algn="l"/>
            <a:r>
              <a:rPr lang="en-US" sz="2800" b="1" dirty="0"/>
              <a:t>Yes, philately is art!  The 2018 Pensacola News Journal article titled, “T.T. Wentworth Museum's 'Art of ACE' exhibit recalls the lost craft of mail art,” [</a:t>
            </a:r>
            <a:r>
              <a:rPr lang="en-US" sz="2800" b="1" dirty="0">
                <a:hlinkClick r:id="rId3"/>
              </a:rPr>
              <a:t>link</a:t>
            </a:r>
            <a:r>
              <a:rPr lang="en-US" sz="2800" b="1" dirty="0"/>
              <a:t>] describes an exhibit of material donated to the museum by ACE #299,</a:t>
            </a:r>
          </a:p>
        </p:txBody>
      </p:sp>
      <p:pic>
        <p:nvPicPr>
          <p:cNvPr id="5" name="Picture 4">
            <a:extLst>
              <a:ext uri="{FF2B5EF4-FFF2-40B4-BE49-F238E27FC236}">
                <a16:creationId xmlns:a16="http://schemas.microsoft.com/office/drawing/2014/main" id="{F19D789C-54F4-EEE9-28F2-2E4D7001BAB0}"/>
              </a:ext>
            </a:extLst>
          </p:cNvPr>
          <p:cNvPicPr>
            <a:picLocks noChangeAspect="1"/>
          </p:cNvPicPr>
          <p:nvPr/>
        </p:nvPicPr>
        <p:blipFill>
          <a:blip r:embed="rId4"/>
          <a:stretch>
            <a:fillRect/>
          </a:stretch>
        </p:blipFill>
        <p:spPr>
          <a:xfrm>
            <a:off x="4595448" y="539262"/>
            <a:ext cx="6998676" cy="4248869"/>
          </a:xfrm>
          <a:prstGeom prst="rect">
            <a:avLst/>
          </a:prstGeom>
          <a:ln>
            <a:solidFill>
              <a:schemeClr val="tx1"/>
            </a:solidFill>
          </a:ln>
        </p:spPr>
      </p:pic>
      <p:sp>
        <p:nvSpPr>
          <p:cNvPr id="7" name="Subtitle 2">
            <a:extLst>
              <a:ext uri="{FF2B5EF4-FFF2-40B4-BE49-F238E27FC236}">
                <a16:creationId xmlns:a16="http://schemas.microsoft.com/office/drawing/2014/main" id="{B31B9ABA-ED00-87FF-9611-D0038FBCCEDE}"/>
              </a:ext>
            </a:extLst>
          </p:cNvPr>
          <p:cNvSpPr txBox="1">
            <a:spLocks/>
          </p:cNvSpPr>
          <p:nvPr/>
        </p:nvSpPr>
        <p:spPr>
          <a:xfrm>
            <a:off x="480646" y="4794738"/>
            <a:ext cx="11230708" cy="15240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t>Manuel Runyan.  Born in 1872, he was an active Pensacola artist, often seen riding a bike by locals with an easel strapped to his back.  Most of the covers in the display were sent to him from other early ACE members.  </a:t>
            </a:r>
            <a:endParaRPr lang="en-US" sz="1000" b="1" dirty="0"/>
          </a:p>
          <a:p>
            <a:pPr algn="l"/>
            <a:endParaRPr lang="en-US" sz="1000" b="1" dirty="0"/>
          </a:p>
          <a:p>
            <a:pPr algn="l"/>
            <a:endParaRPr lang="en-US" sz="1000" b="1" dirty="0"/>
          </a:p>
          <a:p>
            <a:pPr algn="l"/>
            <a:endParaRPr lang="en-US" sz="1000" b="1" dirty="0"/>
          </a:p>
          <a:p>
            <a:pPr algn="l"/>
            <a:endParaRPr lang="en-US" sz="1000" b="1" dirty="0"/>
          </a:p>
          <a:p>
            <a:pPr algn="l"/>
            <a:endParaRPr lang="en-US" sz="1000" b="1" dirty="0"/>
          </a:p>
          <a:p>
            <a:pPr algn="l"/>
            <a:endParaRPr lang="en-US" sz="1000" b="1" dirty="0"/>
          </a:p>
          <a:p>
            <a:pPr algn="l"/>
            <a:endParaRPr lang="en-US" sz="1000" b="1" dirty="0"/>
          </a:p>
          <a:p>
            <a:pPr algn="l"/>
            <a:endParaRPr lang="en-US" sz="1000" b="1" dirty="0"/>
          </a:p>
          <a:p>
            <a:pPr algn="l"/>
            <a:endParaRPr lang="en-US" sz="1000" b="1" dirty="0"/>
          </a:p>
          <a:p>
            <a:pPr algn="l"/>
            <a:r>
              <a:rPr lang="en-US" sz="2800" b="1" dirty="0"/>
              <a:t>From an earlier 2013 web site…</a:t>
            </a:r>
          </a:p>
        </p:txBody>
      </p:sp>
    </p:spTree>
    <p:extLst>
      <p:ext uri="{BB962C8B-B14F-4D97-AF65-F5344CB8AC3E}">
        <p14:creationId xmlns:p14="http://schemas.microsoft.com/office/powerpoint/2010/main" val="2523411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ED331CEF-2F1B-D92B-15B9-AB16BD92651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C852B24-6791-418C-49EB-9B6689393F56}"/>
              </a:ext>
            </a:extLst>
          </p:cNvPr>
          <p:cNvSpPr>
            <a:spLocks noGrp="1"/>
          </p:cNvSpPr>
          <p:nvPr>
            <p:ph type="subTitle" idx="1"/>
          </p:nvPr>
        </p:nvSpPr>
        <p:spPr>
          <a:xfrm>
            <a:off x="480646" y="539262"/>
            <a:ext cx="11230708" cy="5779476"/>
          </a:xfrm>
        </p:spPr>
        <p:txBody>
          <a:bodyPr>
            <a:noAutofit/>
          </a:bodyPr>
          <a:lstStyle/>
          <a:p>
            <a:pPr algn="l"/>
            <a:r>
              <a:rPr lang="en-US" sz="2800" b="1" dirty="0"/>
              <a:t>Art Cover Exchange (ACE)</a:t>
            </a:r>
          </a:p>
        </p:txBody>
      </p:sp>
      <p:pic>
        <p:nvPicPr>
          <p:cNvPr id="4" name="Picture 3">
            <a:extLst>
              <a:ext uri="{FF2B5EF4-FFF2-40B4-BE49-F238E27FC236}">
                <a16:creationId xmlns:a16="http://schemas.microsoft.com/office/drawing/2014/main" id="{76AAB8D7-C6C0-0DB5-4B0F-888958527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71" y="1060518"/>
            <a:ext cx="4122127" cy="3023461"/>
          </a:xfrm>
          <a:prstGeom prst="rect">
            <a:avLst/>
          </a:prstGeom>
        </p:spPr>
      </p:pic>
      <p:pic>
        <p:nvPicPr>
          <p:cNvPr id="6" name="Picture 5">
            <a:extLst>
              <a:ext uri="{FF2B5EF4-FFF2-40B4-BE49-F238E27FC236}">
                <a16:creationId xmlns:a16="http://schemas.microsoft.com/office/drawing/2014/main" id="{8E4E88BC-0E84-E351-8A52-43F398B712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4311" y="1379682"/>
            <a:ext cx="6127043" cy="4396153"/>
          </a:xfrm>
          <a:prstGeom prst="rect">
            <a:avLst/>
          </a:prstGeom>
          <a:ln>
            <a:solidFill>
              <a:schemeClr val="tx1"/>
            </a:solidFill>
          </a:ln>
        </p:spPr>
      </p:pic>
      <p:sp>
        <p:nvSpPr>
          <p:cNvPr id="7" name="TextBox 6">
            <a:extLst>
              <a:ext uri="{FF2B5EF4-FFF2-40B4-BE49-F238E27FC236}">
                <a16:creationId xmlns:a16="http://schemas.microsoft.com/office/drawing/2014/main" id="{B32201E2-A577-8F41-E0DC-26111F6BAF5B}"/>
              </a:ext>
            </a:extLst>
          </p:cNvPr>
          <p:cNvSpPr txBox="1"/>
          <p:nvPr/>
        </p:nvSpPr>
        <p:spPr>
          <a:xfrm>
            <a:off x="6438032" y="5775835"/>
            <a:ext cx="4419599" cy="369332"/>
          </a:xfrm>
          <a:prstGeom prst="rect">
            <a:avLst/>
          </a:prstGeom>
          <a:noFill/>
        </p:spPr>
        <p:txBody>
          <a:bodyPr wrap="square" rtlCol="0">
            <a:spAutoFit/>
          </a:bodyPr>
          <a:lstStyle/>
          <a:p>
            <a:r>
              <a:rPr lang="en-US" dirty="0"/>
              <a:t> a multi-mailed collaborative cover from 2013</a:t>
            </a:r>
          </a:p>
        </p:txBody>
      </p:sp>
      <p:sp>
        <p:nvSpPr>
          <p:cNvPr id="8" name="TextBox 7">
            <a:extLst>
              <a:ext uri="{FF2B5EF4-FFF2-40B4-BE49-F238E27FC236}">
                <a16:creationId xmlns:a16="http://schemas.microsoft.com/office/drawing/2014/main" id="{DD8AC5F1-2A24-78E0-C163-49A8ED8E718B}"/>
              </a:ext>
            </a:extLst>
          </p:cNvPr>
          <p:cNvSpPr txBox="1"/>
          <p:nvPr/>
        </p:nvSpPr>
        <p:spPr>
          <a:xfrm>
            <a:off x="834536" y="6145167"/>
            <a:ext cx="3657599" cy="369332"/>
          </a:xfrm>
          <a:prstGeom prst="rect">
            <a:avLst/>
          </a:prstGeom>
          <a:noFill/>
        </p:spPr>
        <p:txBody>
          <a:bodyPr wrap="square" rtlCol="0">
            <a:spAutoFit/>
          </a:bodyPr>
          <a:lstStyle/>
          <a:p>
            <a:r>
              <a:rPr lang="en-US" dirty="0"/>
              <a:t> two more covers from the collection</a:t>
            </a:r>
          </a:p>
        </p:txBody>
      </p:sp>
      <p:pic>
        <p:nvPicPr>
          <p:cNvPr id="10" name="Picture 9">
            <a:extLst>
              <a:ext uri="{FF2B5EF4-FFF2-40B4-BE49-F238E27FC236}">
                <a16:creationId xmlns:a16="http://schemas.microsoft.com/office/drawing/2014/main" id="{B3614E5E-B50F-24B1-E187-52D946D0A841}"/>
              </a:ext>
            </a:extLst>
          </p:cNvPr>
          <p:cNvPicPr>
            <a:picLocks noChangeAspect="1"/>
          </p:cNvPicPr>
          <p:nvPr/>
        </p:nvPicPr>
        <p:blipFill>
          <a:blip r:embed="rId5"/>
          <a:stretch>
            <a:fillRect/>
          </a:stretch>
        </p:blipFill>
        <p:spPr>
          <a:xfrm>
            <a:off x="1611231" y="4097848"/>
            <a:ext cx="3696216" cy="2019582"/>
          </a:xfrm>
          <a:prstGeom prst="rect">
            <a:avLst/>
          </a:prstGeom>
          <a:ln>
            <a:solidFill>
              <a:schemeClr val="tx1"/>
            </a:solidFill>
          </a:ln>
        </p:spPr>
      </p:pic>
    </p:spTree>
    <p:extLst>
      <p:ext uri="{BB962C8B-B14F-4D97-AF65-F5344CB8AC3E}">
        <p14:creationId xmlns:p14="http://schemas.microsoft.com/office/powerpoint/2010/main" val="43672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a:extLst>
            <a:ext uri="{FF2B5EF4-FFF2-40B4-BE49-F238E27FC236}">
              <a16:creationId xmlns:a16="http://schemas.microsoft.com/office/drawing/2014/main" id="{59C4A76D-DDC0-5CAD-2C09-7612C1A8202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57ECABA-05DD-9C0E-8009-5CB24066BD66}"/>
              </a:ext>
            </a:extLst>
          </p:cNvPr>
          <p:cNvSpPr>
            <a:spLocks noGrp="1"/>
          </p:cNvSpPr>
          <p:nvPr>
            <p:ph type="subTitle" idx="1"/>
          </p:nvPr>
        </p:nvSpPr>
        <p:spPr>
          <a:xfrm>
            <a:off x="480646" y="539262"/>
            <a:ext cx="11230708" cy="5779476"/>
          </a:xfrm>
        </p:spPr>
        <p:txBody>
          <a:bodyPr>
            <a:noAutofit/>
          </a:bodyPr>
          <a:lstStyle/>
          <a:p>
            <a:pPr algn="l"/>
            <a:r>
              <a:rPr lang="en-US" sz="2800" b="1" dirty="0"/>
              <a:t>Art Cover Exchange (ACE)</a:t>
            </a:r>
          </a:p>
        </p:txBody>
      </p:sp>
      <p:pic>
        <p:nvPicPr>
          <p:cNvPr id="4" name="Picture 3">
            <a:extLst>
              <a:ext uri="{FF2B5EF4-FFF2-40B4-BE49-F238E27FC236}">
                <a16:creationId xmlns:a16="http://schemas.microsoft.com/office/drawing/2014/main" id="{C0672E1F-7CF2-8D30-0D67-12065310D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844" y="1121019"/>
            <a:ext cx="5640156" cy="3143977"/>
          </a:xfrm>
          <a:prstGeom prst="rect">
            <a:avLst/>
          </a:prstGeom>
          <a:ln>
            <a:solidFill>
              <a:schemeClr val="tx1"/>
            </a:solidFill>
          </a:ln>
        </p:spPr>
      </p:pic>
      <p:pic>
        <p:nvPicPr>
          <p:cNvPr id="6" name="Picture 5">
            <a:extLst>
              <a:ext uri="{FF2B5EF4-FFF2-40B4-BE49-F238E27FC236}">
                <a16:creationId xmlns:a16="http://schemas.microsoft.com/office/drawing/2014/main" id="{82A386D0-6784-4071-7D33-434EFE41F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0803" y="3140641"/>
            <a:ext cx="5615354" cy="3178097"/>
          </a:xfrm>
          <a:prstGeom prst="rect">
            <a:avLst/>
          </a:prstGeom>
          <a:ln>
            <a:solidFill>
              <a:schemeClr val="tx1"/>
            </a:solidFill>
          </a:ln>
        </p:spPr>
      </p:pic>
      <p:pic>
        <p:nvPicPr>
          <p:cNvPr id="8" name="Picture 7">
            <a:extLst>
              <a:ext uri="{FF2B5EF4-FFF2-40B4-BE49-F238E27FC236}">
                <a16:creationId xmlns:a16="http://schemas.microsoft.com/office/drawing/2014/main" id="{FFFF5FFC-E1ED-85B6-8573-D1C16BFB02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6985" y="539262"/>
            <a:ext cx="4540861" cy="2518665"/>
          </a:xfrm>
          <a:prstGeom prst="rect">
            <a:avLst/>
          </a:prstGeom>
          <a:ln>
            <a:solidFill>
              <a:schemeClr val="tx1"/>
            </a:solidFill>
          </a:ln>
        </p:spPr>
      </p:pic>
      <p:pic>
        <p:nvPicPr>
          <p:cNvPr id="10" name="Picture 9">
            <a:extLst>
              <a:ext uri="{FF2B5EF4-FFF2-40B4-BE49-F238E27FC236}">
                <a16:creationId xmlns:a16="http://schemas.microsoft.com/office/drawing/2014/main" id="{982F4465-29F2-5856-5439-70DF7A4650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5589" y="4423293"/>
            <a:ext cx="3430272" cy="1895445"/>
          </a:xfrm>
          <a:prstGeom prst="rect">
            <a:avLst/>
          </a:prstGeom>
          <a:ln>
            <a:solidFill>
              <a:schemeClr val="tx1"/>
            </a:solidFill>
          </a:ln>
        </p:spPr>
      </p:pic>
    </p:spTree>
    <p:extLst>
      <p:ext uri="{BB962C8B-B14F-4D97-AF65-F5344CB8AC3E}">
        <p14:creationId xmlns:p14="http://schemas.microsoft.com/office/powerpoint/2010/main" val="3233353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1801</TotalTime>
  <Words>1706</Words>
  <Application>Microsoft Office PowerPoint</Application>
  <PresentationFormat>Widescreen</PresentationFormat>
  <Paragraphs>155</Paragraphs>
  <Slides>38</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0</vt:i4>
      </vt:variant>
      <vt:variant>
        <vt:lpstr>Slide Titles</vt:lpstr>
      </vt:variant>
      <vt:variant>
        <vt:i4>38</vt:i4>
      </vt:variant>
    </vt:vector>
  </HeadingPairs>
  <TitlesOfParts>
    <vt:vector size="43" baseType="lpstr">
      <vt:lpstr>Algerian</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Tom Fortunato</dc:creator>
  <cp:lastModifiedBy>Tom Fortunato</cp:lastModifiedBy>
  <cp:revision>34</cp:revision>
  <dcterms:created xsi:type="dcterms:W3CDTF">2026-08-29T14:06:43Z</dcterms:created>
  <dcterms:modified xsi:type="dcterms:W3CDTF">2026-09-01T15:27:41Z</dcterms:modified>
</cp:coreProperties>
</file>