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2"/>
  </p:notesMasterIdLst>
  <p:sldIdLst>
    <p:sldId id="256" r:id="rId2"/>
    <p:sldId id="257" r:id="rId3"/>
    <p:sldId id="302" r:id="rId4"/>
    <p:sldId id="258" r:id="rId5"/>
    <p:sldId id="260" r:id="rId6"/>
    <p:sldId id="261" r:id="rId7"/>
    <p:sldId id="294" r:id="rId8"/>
    <p:sldId id="262" r:id="rId9"/>
    <p:sldId id="263" r:id="rId10"/>
    <p:sldId id="259" r:id="rId11"/>
    <p:sldId id="264" r:id="rId12"/>
    <p:sldId id="265" r:id="rId13"/>
    <p:sldId id="266" r:id="rId14"/>
    <p:sldId id="267" r:id="rId15"/>
    <p:sldId id="295" r:id="rId16"/>
    <p:sldId id="269" r:id="rId17"/>
    <p:sldId id="270" r:id="rId18"/>
    <p:sldId id="271" r:id="rId19"/>
    <p:sldId id="272" r:id="rId20"/>
    <p:sldId id="275" r:id="rId21"/>
    <p:sldId id="276" r:id="rId22"/>
    <p:sldId id="274" r:id="rId23"/>
    <p:sldId id="268" r:id="rId24"/>
    <p:sldId id="277" r:id="rId25"/>
    <p:sldId id="278" r:id="rId26"/>
    <p:sldId id="279" r:id="rId27"/>
    <p:sldId id="282" r:id="rId28"/>
    <p:sldId id="283" r:id="rId29"/>
    <p:sldId id="284" r:id="rId30"/>
    <p:sldId id="281" r:id="rId31"/>
    <p:sldId id="286" r:id="rId32"/>
    <p:sldId id="285" r:id="rId33"/>
    <p:sldId id="287" r:id="rId34"/>
    <p:sldId id="288" r:id="rId35"/>
    <p:sldId id="290" r:id="rId36"/>
    <p:sldId id="291" r:id="rId37"/>
    <p:sldId id="292" r:id="rId38"/>
    <p:sldId id="293" r:id="rId39"/>
    <p:sldId id="296" r:id="rId40"/>
    <p:sldId id="297" r:id="rId41"/>
    <p:sldId id="298" r:id="rId42"/>
    <p:sldId id="308" r:id="rId43"/>
    <p:sldId id="299" r:id="rId44"/>
    <p:sldId id="300" r:id="rId45"/>
    <p:sldId id="301" r:id="rId46"/>
    <p:sldId id="304" r:id="rId47"/>
    <p:sldId id="305" r:id="rId48"/>
    <p:sldId id="309" r:id="rId49"/>
    <p:sldId id="289" r:id="rId50"/>
    <p:sldId id="306" r:id="rId5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2" d="100"/>
          <a:sy n="112" d="100"/>
        </p:scale>
        <p:origin x="288" y="10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image" Target="../media/image9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6EC3C2-5C53-4D1C-B067-0DD5A5406746}" type="datetimeFigureOut">
              <a:rPr lang="en-US" smtClean="0"/>
              <a:t>3/10/2021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6EB400-4A39-4B27-A898-1447C150C0D8}" type="slidenum">
              <a:rPr lang="en-US" smtClean="0"/>
              <a:t>‹#›</a:t>
            </a:fld>
            <a:endParaRPr lang="en-US"/>
          </a:p>
        </p:txBody>
      </p:sp>
    </p:spTree>
    <p:extLst>
      <p:ext uri="{BB962C8B-B14F-4D97-AF65-F5344CB8AC3E}">
        <p14:creationId xmlns:p14="http://schemas.microsoft.com/office/powerpoint/2010/main" val="3271114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6EB400-4A39-4B27-A898-1447C150C0D8}" type="slidenum">
              <a:rPr lang="en-US" smtClean="0"/>
              <a:t>49</a:t>
            </a:fld>
            <a:endParaRPr lang="en-US"/>
          </a:p>
        </p:txBody>
      </p:sp>
    </p:spTree>
    <p:extLst>
      <p:ext uri="{BB962C8B-B14F-4D97-AF65-F5344CB8AC3E}">
        <p14:creationId xmlns:p14="http://schemas.microsoft.com/office/powerpoint/2010/main" val="31652998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76600" y="3105150"/>
            <a:ext cx="5257800" cy="533400"/>
          </a:xfrm>
        </p:spPr>
        <p:txBody>
          <a:bodyPr/>
          <a:lstStyle>
            <a:lvl1pPr algn="r">
              <a:defRPr sz="4000">
                <a:effectLst/>
              </a:defRPr>
            </a:lvl1pPr>
          </a:lstStyle>
          <a:p>
            <a:r>
              <a:rPr lang="en-US" dirty="0" smtClean="0"/>
              <a:t>Click to edit title</a:t>
            </a:r>
            <a:endParaRPr lang="en-US" dirty="0"/>
          </a:p>
        </p:txBody>
      </p:sp>
      <p:sp>
        <p:nvSpPr>
          <p:cNvPr id="3" name="Subtitle 2"/>
          <p:cNvSpPr>
            <a:spLocks noGrp="1"/>
          </p:cNvSpPr>
          <p:nvPr>
            <p:ph type="subTitle" idx="1"/>
          </p:nvPr>
        </p:nvSpPr>
        <p:spPr>
          <a:xfrm>
            <a:off x="3276600" y="3638550"/>
            <a:ext cx="5257800" cy="914400"/>
          </a:xfrm>
        </p:spPr>
        <p:txBody>
          <a:bodyPr/>
          <a:lstStyle>
            <a:lvl1pPr marL="0" indent="0" algn="r">
              <a:buNone/>
              <a:defRPr>
                <a:solidFill>
                  <a:schemeClr val="tx1">
                    <a:lumMod val="85000"/>
                    <a:lumOff val="15000"/>
                  </a:schemeClr>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58F5A50B-E9BD-4A98-A879-86CF9F8A4AC7}"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632C33-BC6C-454E-9E56-6FEE80787215}"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1047749"/>
            <a:ext cx="2057400" cy="3546873"/>
          </a:xfrm>
        </p:spPr>
        <p:txBody>
          <a:bodyPr vert="eaVert"/>
          <a:lstStyle/>
          <a:p>
            <a:r>
              <a:rPr lang="en-US" dirty="0" smtClean="0"/>
              <a:t>Click to edit title style</a:t>
            </a:r>
            <a:endParaRPr lang="en-US" dirty="0"/>
          </a:p>
        </p:txBody>
      </p:sp>
      <p:sp>
        <p:nvSpPr>
          <p:cNvPr id="3" name="Vertical Text Placeholder 2"/>
          <p:cNvSpPr>
            <a:spLocks noGrp="1"/>
          </p:cNvSpPr>
          <p:nvPr>
            <p:ph type="body" orient="vert" idx="1"/>
          </p:nvPr>
        </p:nvSpPr>
        <p:spPr>
          <a:xfrm>
            <a:off x="457200" y="1047749"/>
            <a:ext cx="6019800" cy="354687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C9CAB2-4935-457B-8BDE-26B3662F3F78}"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DC5DAC-29E7-448C-BF1D-BA8FFA0BA914}"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305176"/>
            <a:ext cx="7772400" cy="1021556"/>
          </a:xfrm>
        </p:spPr>
        <p:txBody>
          <a:bodyPr anchor="t"/>
          <a:lstStyle>
            <a:lvl1pPr algn="l">
              <a:defRPr sz="3200" b="1" cap="all"/>
            </a:lvl1pPr>
          </a:lstStyle>
          <a:p>
            <a:r>
              <a:rPr lang="en-US" dirty="0" smtClean="0"/>
              <a:t>Click to edit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C48E52-1530-46EA-82CB-49A6AE702442}"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US" dirty="0"/>
          </a:p>
        </p:txBody>
      </p:sp>
      <p:sp>
        <p:nvSpPr>
          <p:cNvPr id="3" name="Content Placeholder 2"/>
          <p:cNvSpPr>
            <a:spLocks noGrp="1"/>
          </p:cNvSpPr>
          <p:nvPr>
            <p:ph sz="half" idx="1"/>
          </p:nvPr>
        </p:nvSpPr>
        <p:spPr>
          <a:xfrm>
            <a:off x="457200" y="971550"/>
            <a:ext cx="4038600" cy="362307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71550"/>
            <a:ext cx="4038600" cy="362307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EEED6583-0856-46A8-B5C3-6C607977B00D}" type="datetime1">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 style</a:t>
            </a:r>
            <a:endParaRPr lang="en-US" dirty="0"/>
          </a:p>
        </p:txBody>
      </p:sp>
      <p:sp>
        <p:nvSpPr>
          <p:cNvPr id="3" name="Text Placeholder 2"/>
          <p:cNvSpPr>
            <a:spLocks noGrp="1"/>
          </p:cNvSpPr>
          <p:nvPr>
            <p:ph type="body" idx="1"/>
          </p:nvPr>
        </p:nvSpPr>
        <p:spPr>
          <a:xfrm>
            <a:off x="457200" y="895350"/>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428750"/>
            <a:ext cx="4040188" cy="316587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895350"/>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428750"/>
            <a:ext cx="4041775" cy="316587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A9FEFC-40E1-4243-8F56-9307E8D13079}" type="datetime1">
              <a:rPr lang="en-US" smtClean="0"/>
              <a:t>3/10/2021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US" dirty="0"/>
          </a:p>
        </p:txBody>
      </p:sp>
      <p:sp>
        <p:nvSpPr>
          <p:cNvPr id="3" name="Date Placeholder 2"/>
          <p:cNvSpPr>
            <a:spLocks noGrp="1"/>
          </p:cNvSpPr>
          <p:nvPr>
            <p:ph type="dt" sz="half" idx="10"/>
          </p:nvPr>
        </p:nvSpPr>
        <p:spPr/>
        <p:txBody>
          <a:bodyPr/>
          <a:lstStyle/>
          <a:p>
            <a:fld id="{6D49DCE5-D58E-4BF5-AAC4-8B346E9B5761}" type="datetime1">
              <a:rPr lang="en-US" smtClean="0"/>
              <a:t>3/10/2021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D7FFEE-71F2-4C95-A337-EAEE2D63CA7B}" type="datetime1">
              <a:rPr lang="en-US" smtClean="0"/>
              <a:t>3/10/2021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819150"/>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819150"/>
            <a:ext cx="5111750" cy="37754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1" y="1733550"/>
            <a:ext cx="3008313" cy="28610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00AD15-5443-48DC-9D51-750F743A3D2C}" type="datetime1">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895349"/>
            <a:ext cx="5486400" cy="265033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334060-E4A9-419E-940F-70E4E612C9A7}" type="datetime1">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3349"/>
            <a:ext cx="8229600" cy="609601"/>
          </a:xfrm>
          <a:prstGeom prst="rect">
            <a:avLst/>
          </a:prstGeom>
        </p:spPr>
        <p:txBody>
          <a:bodyPr vert="horz" lIns="91440" tIns="45720" rIns="91440" bIns="45720" rtlCol="0" anchor="ctr">
            <a:noAutofit/>
          </a:bodyPr>
          <a:lstStyle/>
          <a:p>
            <a:r>
              <a:rPr lang="en-US" dirty="0" smtClean="0"/>
              <a:t>Click to edit title style</a:t>
            </a:r>
            <a:endParaRPr lang="en-US" dirty="0"/>
          </a:p>
        </p:txBody>
      </p:sp>
      <p:sp>
        <p:nvSpPr>
          <p:cNvPr id="3" name="Text Placeholder 2"/>
          <p:cNvSpPr>
            <a:spLocks noGrp="1"/>
          </p:cNvSpPr>
          <p:nvPr>
            <p:ph type="body" idx="1"/>
          </p:nvPr>
        </p:nvSpPr>
        <p:spPr>
          <a:xfrm>
            <a:off x="457200" y="971550"/>
            <a:ext cx="8229600" cy="362307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FE96413-9253-4513-AC9B-C53D6E65DDC1}" type="datetime1">
              <a:rPr lang="en-US" smtClean="0"/>
              <a:t>3/10/2021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l" defTabSz="914400" rtl="0" eaLnBrk="1" latinLnBrk="0" hangingPunct="1">
        <a:spcBef>
          <a:spcPct val="0"/>
        </a:spcBef>
        <a:buNone/>
        <a:defRPr lang="en-US" sz="3600" kern="1200" dirty="0">
          <a:gradFill flip="none" rotWithShape="1">
            <a:gsLst>
              <a:gs pos="0">
                <a:srgbClr val="26588D"/>
              </a:gs>
              <a:gs pos="100000">
                <a:srgbClr val="4197C6"/>
              </a:gs>
            </a:gsLst>
            <a:lin ang="16200000" scaled="1"/>
            <a:tileRect/>
          </a:gradFill>
          <a:latin typeface="Arial Black"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hyperlink" Target="http://www.gbps.org.uk/information/downloads/files/postage-stamps/The%20Line-Engraved%20Postage%20Stamps%20of%20Great%20Britain,%20Vol%201%20-%20Edward%20Denny%20Bacon%20(1920).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7.jp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4.wmf"/><Relationship Id="rId5" Type="http://schemas.openxmlformats.org/officeDocument/2006/relationships/oleObject" Target="../embeddings/oleObject2.bin"/><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32.jpg"/><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5.emf"/><Relationship Id="rId5" Type="http://schemas.openxmlformats.org/officeDocument/2006/relationships/image" Target="../media/image34.jp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2.xml.rels><?xml version="1.0" encoding="UTF-8" standalone="yes"?>
<Relationships xmlns="http://schemas.openxmlformats.org/package/2006/relationships"><Relationship Id="rId2" Type="http://schemas.openxmlformats.org/officeDocument/2006/relationships/hyperlink" Target="http://inventorartist.com/primary-color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jpg"/></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2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jpg"/></Relationships>
</file>

<file path=ppt/slides/_rels/slide2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0.jpg"/><Relationship Id="rId7" Type="http://schemas.openxmlformats.org/officeDocument/2006/relationships/image" Target="../media/image83.jp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hyperlink" Target="http://www.acsc-history.info/Dshades.aspx" TargetMode="External"/><Relationship Id="rId5" Type="http://schemas.openxmlformats.org/officeDocument/2006/relationships/image" Target="../media/image82.jpg"/><Relationship Id="rId4" Type="http://schemas.openxmlformats.org/officeDocument/2006/relationships/image" Target="../media/image81.jpg"/></Relationships>
</file>

<file path=ppt/slides/_rels/slide3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2.xml"/><Relationship Id="rId4" Type="http://schemas.openxmlformats.org/officeDocument/2006/relationships/hyperlink" Target="https://munsell.com/about-munsell-color/how-color-notation-works/"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95.JPG"/><Relationship Id="rId7" Type="http://schemas.openxmlformats.org/officeDocument/2006/relationships/image" Target="../media/image93.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97.jpeg"/><Relationship Id="rId4" Type="http://schemas.openxmlformats.org/officeDocument/2006/relationships/image" Target="../media/image96.JPG"/><Relationship Id="rId9" Type="http://schemas.openxmlformats.org/officeDocument/2006/relationships/image" Target="../media/image94.wmf"/></Relationships>
</file>

<file path=ppt/slides/_rels/slide4.xml.rels><?xml version="1.0" encoding="UTF-8" standalone="yes"?>
<Relationships xmlns="http://schemas.openxmlformats.org/package/2006/relationships"><Relationship Id="rId3" Type="http://schemas.openxmlformats.org/officeDocument/2006/relationships/hyperlink" Target="https://www.crayola.com/" TargetMode="External"/><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101.jp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00.jpg"/><Relationship Id="rId5" Type="http://schemas.openxmlformats.org/officeDocument/2006/relationships/image" Target="../media/image99.jpeg"/><Relationship Id="rId4" Type="http://schemas.openxmlformats.org/officeDocument/2006/relationships/image" Target="../media/image98.wmf"/></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103.jpg"/><Relationship Id="rId7" Type="http://schemas.openxmlformats.org/officeDocument/2006/relationships/image" Target="../media/image107.jpe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06.jpg"/><Relationship Id="rId5" Type="http://schemas.openxmlformats.org/officeDocument/2006/relationships/image" Target="../media/image105.jpeg"/><Relationship Id="rId10" Type="http://schemas.openxmlformats.org/officeDocument/2006/relationships/image" Target="../media/image108.jpeg"/><Relationship Id="rId4" Type="http://schemas.openxmlformats.org/officeDocument/2006/relationships/image" Target="../media/image104.jpeg"/><Relationship Id="rId9" Type="http://schemas.openxmlformats.org/officeDocument/2006/relationships/image" Target="../media/image102.w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JPG"/><Relationship Id="rId1" Type="http://schemas.openxmlformats.org/officeDocument/2006/relationships/slideLayout" Target="../slideLayouts/slideLayout2.xml"/><Relationship Id="rId5" Type="http://schemas.openxmlformats.org/officeDocument/2006/relationships/image" Target="../media/image114.emf"/><Relationship Id="rId4" Type="http://schemas.openxmlformats.org/officeDocument/2006/relationships/image" Target="../media/image113.emf"/></Relationships>
</file>

<file path=ppt/slides/_rels/slide45.xml.rels><?xml version="1.0" encoding="UTF-8" standalone="yes"?>
<Relationships xmlns="http://schemas.openxmlformats.org/package/2006/relationships"><Relationship Id="rId3" Type="http://schemas.openxmlformats.org/officeDocument/2006/relationships/hyperlink" Target="https://www.tanglecrafts.com/" TargetMode="External"/><Relationship Id="rId2" Type="http://schemas.openxmlformats.org/officeDocument/2006/relationships/image" Target="../media/image115.jpg"/><Relationship Id="rId1" Type="http://schemas.openxmlformats.org/officeDocument/2006/relationships/slideLayout" Target="../slideLayouts/slideLayout2.xml"/><Relationship Id="rId5" Type="http://schemas.openxmlformats.org/officeDocument/2006/relationships/image" Target="../media/image117.jpg"/><Relationship Id="rId4" Type="http://schemas.openxmlformats.org/officeDocument/2006/relationships/image" Target="../media/image116.jpg"/></Relationships>
</file>

<file path=ppt/slides/_rels/slide46.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hyperlink" Target="https://www.pinterest.com/pin/552183604287038377/" TargetMode="External"/><Relationship Id="rId1" Type="http://schemas.openxmlformats.org/officeDocument/2006/relationships/slideLayout" Target="../slideLayouts/slideLayout2.xml"/><Relationship Id="rId5" Type="http://schemas.openxmlformats.org/officeDocument/2006/relationships/image" Target="../media/image120.jpg"/><Relationship Id="rId4" Type="http://schemas.openxmlformats.org/officeDocument/2006/relationships/image" Target="../media/image119.jpeg"/></Relationships>
</file>

<file path=ppt/slides/_rels/slide47.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hyperlink" Target="https://colormethrifty.com/2020/01/decoupaged-table-makeover.html" TargetMode="External"/><Relationship Id="rId1" Type="http://schemas.openxmlformats.org/officeDocument/2006/relationships/slideLayout" Target="../slideLayouts/slideLayout2.xml"/><Relationship Id="rId5" Type="http://schemas.openxmlformats.org/officeDocument/2006/relationships/hyperlink" Target="https://colormethrifty.com/2020/01/decoupaged-bracelets-with-postage-stamps.html" TargetMode="External"/><Relationship Id="rId4" Type="http://schemas.openxmlformats.org/officeDocument/2006/relationships/image" Target="../media/image122.jpg"/></Relationships>
</file>

<file path=ppt/slides/_rels/slide4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hyperlink" Target="https://artgallery.co.uk/artist/peter-mason" TargetMode="External"/><Relationship Id="rId5" Type="http://schemas.openxmlformats.org/officeDocument/2006/relationships/hyperlink" Target="https://thepostpopartman.co.uk/" TargetMode="External"/><Relationship Id="rId4" Type="http://schemas.openxmlformats.org/officeDocument/2006/relationships/image" Target="../media/image125.png"/></Relationships>
</file>

<file path=ppt/slides/_rels/slide49.xml.rels><?xml version="1.0" encoding="UTF-8" standalone="yes"?>
<Relationships xmlns="http://schemas.openxmlformats.org/package/2006/relationships"><Relationship Id="rId3" Type="http://schemas.openxmlformats.org/officeDocument/2006/relationships/hyperlink" Target="https://www.linns.com/news/postal-updates-page/stamp-collecting-basics/2002/july/color-presents-challenge-for-stamp-collectors.htm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hyperlink" Target="http://www.openculture.com/2018/09/an-interactive-online-version-of-werners-nomenclature-of-colours.html"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s://archive.org/stream/gri_c00033125012743312?ui=embed" TargetMode="External"/><Relationship Id="rId5" Type="http://schemas.openxmlformats.org/officeDocument/2006/relationships/image" Target="../media/image14.jpg"/><Relationship Id="rId4" Type="http://schemas.openxmlformats.org/officeDocument/2006/relationships/image" Target="../media/image13.wmf"/></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52800" y="3105150"/>
            <a:ext cx="5181600" cy="533400"/>
          </a:xfrm>
        </p:spPr>
        <p:txBody>
          <a:bodyPr/>
          <a:lstStyle/>
          <a:p>
            <a:r>
              <a:rPr lang="en-PH" dirty="0" smtClean="0"/>
              <a:t>Stamps and Color</a:t>
            </a:r>
            <a:endParaRPr lang="en-PH" dirty="0"/>
          </a:p>
        </p:txBody>
      </p:sp>
      <p:sp>
        <p:nvSpPr>
          <p:cNvPr id="3" name="Subtitle 2"/>
          <p:cNvSpPr>
            <a:spLocks noGrp="1"/>
          </p:cNvSpPr>
          <p:nvPr>
            <p:ph type="subTitle" idx="1"/>
          </p:nvPr>
        </p:nvSpPr>
        <p:spPr>
          <a:xfrm>
            <a:off x="1981200" y="3638550"/>
            <a:ext cx="6553200" cy="914400"/>
          </a:xfrm>
        </p:spPr>
        <p:txBody>
          <a:bodyPr>
            <a:normAutofit fontScale="77500" lnSpcReduction="20000"/>
          </a:bodyPr>
          <a:lstStyle/>
          <a:p>
            <a:r>
              <a:rPr lang="en-PH" dirty="0" smtClean="0"/>
              <a:t>By Tom Fortunato</a:t>
            </a:r>
          </a:p>
          <a:p>
            <a:endParaRPr lang="en-PH" dirty="0" smtClean="0"/>
          </a:p>
          <a:p>
            <a:r>
              <a:rPr lang="en-PH" dirty="0" smtClean="0"/>
              <a:t>A 2020 presentation for the Rochester Philatelic Association</a:t>
            </a:r>
            <a:endParaRPr lang="en-PH"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09550"/>
            <a:ext cx="2362200" cy="1415517"/>
          </a:xfrm>
          <a:prstGeom prst="rect">
            <a:avLst/>
          </a:prstGeom>
        </p:spPr>
      </p:pic>
    </p:spTree>
    <p:extLst>
      <p:ext uri="{BB962C8B-B14F-4D97-AF65-F5344CB8AC3E}">
        <p14:creationId xmlns:p14="http://schemas.microsoft.com/office/powerpoint/2010/main" val="838087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Stamp Inks</a:t>
            </a:r>
            <a:endParaRPr lang="en-PH" sz="2400" dirty="0"/>
          </a:p>
        </p:txBody>
      </p:sp>
      <p:sp>
        <p:nvSpPr>
          <p:cNvPr id="3" name="Content Placeholder 2"/>
          <p:cNvSpPr>
            <a:spLocks noGrp="1"/>
          </p:cNvSpPr>
          <p:nvPr>
            <p:ph idx="1"/>
          </p:nvPr>
        </p:nvSpPr>
        <p:spPr>
          <a:xfrm>
            <a:off x="457200" y="590550"/>
            <a:ext cx="4114800" cy="4191000"/>
          </a:xfrm>
        </p:spPr>
        <p:txBody>
          <a:bodyPr/>
          <a:lstStyle/>
          <a:p>
            <a:pPr marL="0" indent="0">
              <a:buNone/>
            </a:pPr>
            <a:r>
              <a:rPr lang="en-PH" dirty="0" smtClean="0"/>
              <a:t>Fast forward to 1840 and the production of the world’s first postage stamps.  The consideration of their color was secondary only to the design itself.  Black and blue were eventually decided on in part to best display the engraving artistry of the design and make them readily noticeable on an envelope.</a:t>
            </a:r>
            <a:endParaRPr lang="en-PH"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326268"/>
            <a:ext cx="2446303" cy="287904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1809357"/>
            <a:ext cx="2441551" cy="2791908"/>
          </a:xfrm>
          <a:prstGeom prst="rect">
            <a:avLst/>
          </a:prstGeom>
        </p:spPr>
      </p:pic>
      <p:sp>
        <p:nvSpPr>
          <p:cNvPr id="8" name="TextBox 7"/>
          <p:cNvSpPr txBox="1"/>
          <p:nvPr/>
        </p:nvSpPr>
        <p:spPr>
          <a:xfrm>
            <a:off x="914400" y="4614262"/>
            <a:ext cx="8004151" cy="400110"/>
          </a:xfrm>
          <a:prstGeom prst="rect">
            <a:avLst/>
          </a:prstGeom>
          <a:noFill/>
        </p:spPr>
        <p:txBody>
          <a:bodyPr wrap="square" rtlCol="0">
            <a:spAutoFit/>
          </a:bodyPr>
          <a:lstStyle/>
          <a:p>
            <a:r>
              <a:rPr lang="en-US" sz="1000" dirty="0" smtClean="0"/>
              <a:t>The Line Engraved Postage Stamps of Great Britain, Bacon, </a:t>
            </a:r>
            <a:r>
              <a:rPr lang="en-US" sz="1000" dirty="0"/>
              <a:t>1920  </a:t>
            </a:r>
            <a:r>
              <a:rPr lang="en-US" sz="1000" dirty="0">
                <a:hlinkClick r:id="rId4"/>
              </a:rPr>
              <a:t>http://www.gbps.org.uk/information/downloads/files/postage-stamps/The%20Line-Engraved%20Postage%20Stamps%20of%20Great%20Britain,%20Vol%201%20-%20Edward%20Denny%20Bacon%20(1920).</a:t>
            </a:r>
            <a:r>
              <a:rPr lang="en-US" sz="1000" dirty="0" smtClean="0">
                <a:hlinkClick r:id="rId4"/>
              </a:rPr>
              <a:t>pdf</a:t>
            </a:r>
            <a:r>
              <a:rPr lang="en-US" sz="1000" dirty="0" smtClean="0"/>
              <a:t> </a:t>
            </a:r>
            <a:endParaRPr lang="en-US" sz="10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9115762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Stamp Inks</a:t>
            </a:r>
            <a:endParaRPr lang="en-PH" sz="2400" dirty="0"/>
          </a:p>
        </p:txBody>
      </p:sp>
      <p:sp>
        <p:nvSpPr>
          <p:cNvPr id="3" name="Content Placeholder 2"/>
          <p:cNvSpPr>
            <a:spLocks noGrp="1"/>
          </p:cNvSpPr>
          <p:nvPr>
            <p:ph idx="1"/>
          </p:nvPr>
        </p:nvSpPr>
        <p:spPr>
          <a:xfrm>
            <a:off x="3886200" y="438151"/>
            <a:ext cx="4800599" cy="4372898"/>
          </a:xfrm>
        </p:spPr>
        <p:txBody>
          <a:bodyPr anchor="ctr">
            <a:noAutofit/>
          </a:bodyPr>
          <a:lstStyle/>
          <a:p>
            <a:pPr marL="0" indent="0">
              <a:buNone/>
            </a:pPr>
            <a:r>
              <a:rPr lang="en-US" dirty="0" smtClean="0"/>
              <a:t>Within a month of their May release, a problem developed.  </a:t>
            </a:r>
            <a:r>
              <a:rPr lang="en-US" dirty="0" smtClean="0"/>
              <a:t>Powder </a:t>
            </a:r>
            <a:r>
              <a:rPr lang="en-US" dirty="0" smtClean="0"/>
              <a:t>of creosote was being used to remove the red ink used to cancel the stamps.  A black colored ink formula was then tried, again without success.  On June 27 Rowland </a:t>
            </a:r>
            <a:r>
              <a:rPr lang="en-US" dirty="0"/>
              <a:t>Hill wrote, </a:t>
            </a:r>
            <a:r>
              <a:rPr lang="en-US" dirty="0" smtClean="0"/>
              <a:t>“</a:t>
            </a:r>
            <a:r>
              <a:rPr lang="en-US" dirty="0"/>
              <a:t>I shall prepare a report on the subject of obliteration, and propose to adapt (sic) a light </a:t>
            </a:r>
            <a:r>
              <a:rPr lang="en-US" dirty="0" err="1"/>
              <a:t>colour</a:t>
            </a:r>
            <a:r>
              <a:rPr lang="en-US" dirty="0"/>
              <a:t> for the penny stamps</a:t>
            </a:r>
            <a:r>
              <a:rPr lang="en-US" dirty="0" smtClean="0"/>
              <a:t>.”</a:t>
            </a:r>
          </a:p>
          <a:p>
            <a:pPr marL="0" indent="0">
              <a:buNone/>
            </a:pPr>
            <a:r>
              <a:rPr lang="en-US" sz="1000" i="1" dirty="0" smtClean="0"/>
              <a:t>* “The Line Engraved Postage Stamps of Great Britain, vol. 1,” Bacon, pp 90-91  </a:t>
            </a:r>
            <a:endParaRPr lang="en-PH" sz="1000" i="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168" y="602340"/>
            <a:ext cx="1385248" cy="165735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449" y="2828146"/>
            <a:ext cx="1385248" cy="163841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0038" y="623843"/>
            <a:ext cx="1350821" cy="165735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0038" y="2842925"/>
            <a:ext cx="1350821" cy="1638414"/>
          </a:xfrm>
          <a:prstGeom prst="rect">
            <a:avLst/>
          </a:prstGeom>
        </p:spPr>
      </p:pic>
      <p:sp>
        <p:nvSpPr>
          <p:cNvPr id="11" name="TextBox 10"/>
          <p:cNvSpPr txBox="1"/>
          <p:nvPr/>
        </p:nvSpPr>
        <p:spPr>
          <a:xfrm>
            <a:off x="617168" y="2303639"/>
            <a:ext cx="3082651" cy="400110"/>
          </a:xfrm>
          <a:prstGeom prst="rect">
            <a:avLst/>
          </a:prstGeom>
          <a:noFill/>
        </p:spPr>
        <p:txBody>
          <a:bodyPr wrap="square" rtlCol="0">
            <a:spAutoFit/>
          </a:bodyPr>
          <a:lstStyle/>
          <a:p>
            <a:r>
              <a:rPr lang="en-US" sz="1000" dirty="0" smtClean="0"/>
              <a:t>Red cancel ink formula: 1 pound printer’s red ink, 1 pint linseed oil, 1/2 pint sweet oil droppings, all mixed well*</a:t>
            </a:r>
            <a:endParaRPr lang="en-US" sz="1000" dirty="0"/>
          </a:p>
        </p:txBody>
      </p:sp>
      <p:sp>
        <p:nvSpPr>
          <p:cNvPr id="12" name="TextBox 11"/>
          <p:cNvSpPr txBox="1"/>
          <p:nvPr/>
        </p:nvSpPr>
        <p:spPr>
          <a:xfrm>
            <a:off x="617168" y="4564827"/>
            <a:ext cx="3082651" cy="246221"/>
          </a:xfrm>
          <a:prstGeom prst="rect">
            <a:avLst/>
          </a:prstGeom>
          <a:noFill/>
        </p:spPr>
        <p:txBody>
          <a:bodyPr wrap="square" rtlCol="0">
            <a:spAutoFit/>
          </a:bodyPr>
          <a:lstStyle/>
          <a:p>
            <a:r>
              <a:rPr lang="en-US" sz="1000" dirty="0" smtClean="0"/>
              <a:t>Black cancel ink formula: black letterpress printer’s ink*</a:t>
            </a:r>
            <a:endParaRPr lang="en-US" sz="1000"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11</a:t>
            </a:fld>
            <a:endParaRPr lang="en-US"/>
          </a:p>
        </p:txBody>
      </p:sp>
    </p:spTree>
    <p:extLst>
      <p:ext uri="{BB962C8B-B14F-4D97-AF65-F5344CB8AC3E}">
        <p14:creationId xmlns:p14="http://schemas.microsoft.com/office/powerpoint/2010/main" val="996861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Stamp Inks</a:t>
            </a:r>
            <a:endParaRPr lang="en-PH" sz="2400" dirty="0"/>
          </a:p>
        </p:txBody>
      </p:sp>
      <p:sp>
        <p:nvSpPr>
          <p:cNvPr id="3" name="Content Placeholder 2"/>
          <p:cNvSpPr>
            <a:spLocks noGrp="1"/>
          </p:cNvSpPr>
          <p:nvPr>
            <p:ph idx="1"/>
          </p:nvPr>
        </p:nvSpPr>
        <p:spPr>
          <a:xfrm>
            <a:off x="457200" y="590550"/>
            <a:ext cx="4114800" cy="4191000"/>
          </a:xfrm>
        </p:spPr>
        <p:txBody>
          <a:bodyPr/>
          <a:lstStyle/>
          <a:p>
            <a:pPr marL="0" indent="0">
              <a:buNone/>
            </a:pPr>
            <a:r>
              <a:rPr lang="en-PH" dirty="0" smtClean="0"/>
              <a:t>Thus was born the “Rainbow Trials,” a series of experiments using different stamp ink formulations on different papers tested against various cancellation inks to determine the best combination to prevent stamp re-use.</a:t>
            </a:r>
          </a:p>
          <a:p>
            <a:pPr marL="0" indent="0">
              <a:buNone/>
            </a:pPr>
            <a:endParaRPr lang="en-PH"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796439"/>
            <a:ext cx="4267200" cy="377922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943" y="3614535"/>
            <a:ext cx="1004307" cy="1167015"/>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208224944"/>
              </p:ext>
            </p:extLst>
          </p:nvPr>
        </p:nvGraphicFramePr>
        <p:xfrm>
          <a:off x="3081490" y="3614351"/>
          <a:ext cx="1033310" cy="1167200"/>
        </p:xfrm>
        <a:graphic>
          <a:graphicData uri="http://schemas.openxmlformats.org/presentationml/2006/ole">
            <mc:AlternateContent xmlns:mc="http://schemas.openxmlformats.org/markup-compatibility/2006">
              <mc:Choice xmlns:v="urn:schemas-microsoft-com:vml" Requires="v">
                <p:oleObj spid="_x0000_s1115" r:id="rId5" imgW="3123720" imgH="3529800" progId="">
                  <p:embed/>
                </p:oleObj>
              </mc:Choice>
              <mc:Fallback>
                <p:oleObj r:id="rId5" imgW="3123720" imgH="3529800" progId="">
                  <p:embed/>
                  <p:pic>
                    <p:nvPicPr>
                      <p:cNvPr id="0" name=""/>
                      <p:cNvPicPr/>
                      <p:nvPr/>
                    </p:nvPicPr>
                    <p:blipFill>
                      <a:blip r:embed="rId6"/>
                      <a:stretch>
                        <a:fillRect/>
                      </a:stretch>
                    </p:blipFill>
                    <p:spPr>
                      <a:xfrm>
                        <a:off x="3081490" y="3614351"/>
                        <a:ext cx="1033310" cy="1167200"/>
                      </a:xfrm>
                      <a:prstGeom prst="rect">
                        <a:avLst/>
                      </a:prstGeom>
                    </p:spPr>
                  </p:pic>
                </p:oleObj>
              </mc:Fallback>
            </mc:AlternateContent>
          </a:graphicData>
        </a:graphic>
      </p:graphicFrame>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0084" y="3614535"/>
            <a:ext cx="1027572" cy="1189271"/>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27118695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Stamp Inks</a:t>
            </a:r>
            <a:endParaRPr lang="en-PH" sz="2400" dirty="0"/>
          </a:p>
        </p:txBody>
      </p:sp>
      <p:sp>
        <p:nvSpPr>
          <p:cNvPr id="3" name="Content Placeholder 2"/>
          <p:cNvSpPr>
            <a:spLocks noGrp="1"/>
          </p:cNvSpPr>
          <p:nvPr>
            <p:ph idx="1"/>
          </p:nvPr>
        </p:nvSpPr>
        <p:spPr>
          <a:xfrm>
            <a:off x="3886200" y="438149"/>
            <a:ext cx="4419599" cy="4419599"/>
          </a:xfrm>
        </p:spPr>
        <p:txBody>
          <a:bodyPr anchor="ctr">
            <a:noAutofit/>
          </a:bodyPr>
          <a:lstStyle/>
          <a:p>
            <a:pPr marL="0" indent="0">
              <a:buNone/>
            </a:pPr>
            <a:r>
              <a:rPr lang="en-US" dirty="0" smtClean="0"/>
              <a:t>The eventual “winner” of the trials was, as Hill expected, a lighter colored stamp that could become well cancelled with black ink, the 1d “penny red.”  The initial printing came from the same seven penny black plates</a:t>
            </a:r>
            <a:r>
              <a:rPr lang="en-US" dirty="0"/>
              <a:t>, </a:t>
            </a:r>
            <a:r>
              <a:rPr lang="en-US" dirty="0" smtClean="0"/>
              <a:t>numbers </a:t>
            </a:r>
            <a:r>
              <a:rPr lang="en-US" dirty="0"/>
              <a:t>1A, 2, 5, 8, 9, 10, </a:t>
            </a:r>
            <a:r>
              <a:rPr lang="en-US" dirty="0" smtClean="0"/>
              <a:t>and 11. Plates </a:t>
            </a:r>
            <a:r>
              <a:rPr lang="en-US" dirty="0"/>
              <a:t>12 </a:t>
            </a:r>
            <a:r>
              <a:rPr lang="en-US" dirty="0" smtClean="0"/>
              <a:t>to </a:t>
            </a:r>
            <a:r>
              <a:rPr lang="en-US" dirty="0"/>
              <a:t>177 </a:t>
            </a:r>
            <a:r>
              <a:rPr lang="en-US" dirty="0" smtClean="0"/>
              <a:t>were used to print further imperf penny reds with corner alphabet sets I and II.</a:t>
            </a:r>
          </a:p>
          <a:p>
            <a:pPr marL="0" indent="0">
              <a:buNone/>
            </a:pPr>
            <a:r>
              <a:rPr lang="en-PH" sz="1200" i="1" dirty="0" smtClean="0"/>
              <a:t>Later printed block from plate 132 onward based on the margin star</a:t>
            </a:r>
            <a:endParaRPr lang="en-PH" sz="1200" i="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596424"/>
            <a:ext cx="2258503" cy="4261325"/>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1078515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Stamp Inks</a:t>
            </a:r>
            <a:endParaRPr lang="en-PH" sz="2400" dirty="0"/>
          </a:p>
        </p:txBody>
      </p:sp>
      <p:sp>
        <p:nvSpPr>
          <p:cNvPr id="3" name="Content Placeholder 2"/>
          <p:cNvSpPr>
            <a:spLocks noGrp="1"/>
          </p:cNvSpPr>
          <p:nvPr>
            <p:ph idx="1"/>
          </p:nvPr>
        </p:nvSpPr>
        <p:spPr>
          <a:xfrm>
            <a:off x="457200" y="566693"/>
            <a:ext cx="4114800" cy="4191000"/>
          </a:xfrm>
        </p:spPr>
        <p:txBody>
          <a:bodyPr>
            <a:normAutofit/>
          </a:bodyPr>
          <a:lstStyle/>
          <a:p>
            <a:pPr marL="0" indent="0">
              <a:buNone/>
            </a:pPr>
            <a:r>
              <a:rPr lang="en-PH" dirty="0" smtClean="0"/>
              <a:t>But what color was it?</a:t>
            </a:r>
          </a:p>
          <a:p>
            <a:pPr marL="0" indent="0">
              <a:buNone/>
            </a:pPr>
            <a:r>
              <a:rPr lang="en-PH" dirty="0" smtClean="0"/>
              <a:t>Like its predecessors, these were printed by Perkins, Bacon and Company. Claimed to be “pink” by J. B. Bacon, he said it was made from “</a:t>
            </a:r>
            <a:r>
              <a:rPr lang="en-US" dirty="0" smtClean="0"/>
              <a:t>rose-pink</a:t>
            </a:r>
            <a:r>
              <a:rPr lang="en-US" dirty="0"/>
              <a:t>, </a:t>
            </a:r>
            <a:r>
              <a:rPr lang="en-US" dirty="0" smtClean="0"/>
              <a:t>prussiate </a:t>
            </a:r>
            <a:r>
              <a:rPr lang="en-US" dirty="0"/>
              <a:t>of </a:t>
            </a:r>
            <a:r>
              <a:rPr lang="en-US" dirty="0" smtClean="0"/>
              <a:t>potash</a:t>
            </a:r>
            <a:r>
              <a:rPr lang="en-US" dirty="0"/>
              <a:t>, </a:t>
            </a:r>
            <a:r>
              <a:rPr lang="en-US" dirty="0" smtClean="0"/>
              <a:t>cochineal</a:t>
            </a:r>
            <a:r>
              <a:rPr lang="en-US" dirty="0"/>
              <a:t>, </a:t>
            </a:r>
            <a:r>
              <a:rPr lang="en-US" dirty="0" smtClean="0"/>
              <a:t>carbonate </a:t>
            </a:r>
            <a:r>
              <a:rPr lang="en-US" dirty="0"/>
              <a:t>of </a:t>
            </a:r>
            <a:r>
              <a:rPr lang="en-US" dirty="0" smtClean="0"/>
              <a:t>potash</a:t>
            </a:r>
            <a:r>
              <a:rPr lang="en-US" dirty="0"/>
              <a:t>, and </a:t>
            </a:r>
            <a:r>
              <a:rPr lang="en-US" dirty="0" smtClean="0"/>
              <a:t>oil.“  The result was red-brown, but the nickname “penny red” stuck and is used to this day.</a:t>
            </a:r>
            <a:endParaRPr lang="en-PH" dirty="0"/>
          </a:p>
          <a:p>
            <a:pPr marL="0" indent="0">
              <a:buNone/>
            </a:pPr>
            <a:endParaRPr lang="en-PH" dirty="0" smtClean="0"/>
          </a:p>
          <a:p>
            <a:pPr marL="0" indent="0">
              <a:buNone/>
            </a:pPr>
            <a:endParaRPr lang="en-PH"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9157" y="1747972"/>
            <a:ext cx="3637643" cy="288266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5404" y="597761"/>
            <a:ext cx="2425148" cy="990600"/>
          </a:xfrm>
          <a:prstGeom prst="rect">
            <a:avLst/>
          </a:prstGeom>
        </p:spPr>
      </p:pic>
      <p:sp>
        <p:nvSpPr>
          <p:cNvPr id="6" name="Slide Number Placeholder 5"/>
          <p:cNvSpPr>
            <a:spLocks noGrp="1"/>
          </p:cNvSpPr>
          <p:nvPr>
            <p:ph type="sldNum" sz="quarter" idx="12"/>
          </p:nvPr>
        </p:nvSpPr>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21848035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Stamp Inks</a:t>
            </a:r>
            <a:endParaRPr lang="en-PH" sz="2400" dirty="0"/>
          </a:p>
        </p:txBody>
      </p:sp>
      <p:sp>
        <p:nvSpPr>
          <p:cNvPr id="3" name="Content Placeholder 2"/>
          <p:cNvSpPr>
            <a:spLocks noGrp="1"/>
          </p:cNvSpPr>
          <p:nvPr>
            <p:ph idx="1"/>
          </p:nvPr>
        </p:nvSpPr>
        <p:spPr>
          <a:xfrm>
            <a:off x="4114800" y="458289"/>
            <a:ext cx="4677980" cy="4343400"/>
          </a:xfrm>
        </p:spPr>
        <p:txBody>
          <a:bodyPr anchor="ctr">
            <a:noAutofit/>
          </a:bodyPr>
          <a:lstStyle/>
          <a:p>
            <a:pPr marL="0" indent="0">
              <a:buNone/>
            </a:pPr>
            <a:r>
              <a:rPr lang="en-US" dirty="0" smtClean="0"/>
              <a:t>Color shades have several causes…</a:t>
            </a:r>
          </a:p>
          <a:p>
            <a:pPr>
              <a:buFont typeface="Wingdings" panose="05000000000000000000" pitchFamily="2" charset="2"/>
              <a:buChar char="Ø"/>
            </a:pPr>
            <a:r>
              <a:rPr lang="en-US" dirty="0"/>
              <a:t>inks and oils used obtained from different sources</a:t>
            </a:r>
          </a:p>
          <a:p>
            <a:pPr>
              <a:buFont typeface="Wingdings" panose="05000000000000000000" pitchFamily="2" charset="2"/>
              <a:buChar char="Ø"/>
            </a:pPr>
            <a:r>
              <a:rPr lang="en-US" dirty="0"/>
              <a:t>wrong ink formulations </a:t>
            </a:r>
            <a:r>
              <a:rPr lang="en-US" dirty="0" smtClean="0"/>
              <a:t>mixed</a:t>
            </a:r>
          </a:p>
          <a:p>
            <a:pPr>
              <a:buFont typeface="Wingdings" panose="05000000000000000000" pitchFamily="2" charset="2"/>
              <a:buChar char="Ø"/>
            </a:pPr>
            <a:r>
              <a:rPr lang="en-US" dirty="0" smtClean="0"/>
              <a:t>absorbency of the paper</a:t>
            </a:r>
          </a:p>
          <a:p>
            <a:pPr>
              <a:buFont typeface="Wingdings" panose="05000000000000000000" pitchFamily="2" charset="2"/>
              <a:buChar char="Ø"/>
            </a:pPr>
            <a:r>
              <a:rPr lang="en-US" dirty="0" smtClean="0"/>
              <a:t>viscosity of the ink when applied</a:t>
            </a:r>
          </a:p>
          <a:p>
            <a:pPr>
              <a:buFont typeface="Wingdings" panose="05000000000000000000" pitchFamily="2" charset="2"/>
              <a:buChar char="Ø"/>
            </a:pPr>
            <a:r>
              <a:rPr lang="en-US" dirty="0" smtClean="0"/>
              <a:t>temperature and humidity of the printing room</a:t>
            </a:r>
          </a:p>
          <a:p>
            <a:pPr>
              <a:buFont typeface="Wingdings" panose="05000000000000000000" pitchFamily="2" charset="2"/>
              <a:buChar char="Ø"/>
            </a:pPr>
            <a:r>
              <a:rPr lang="en-US" dirty="0"/>
              <a:t>oxidation of ink over </a:t>
            </a:r>
            <a:r>
              <a:rPr lang="en-US" dirty="0" smtClean="0"/>
              <a:t>time</a:t>
            </a:r>
          </a:p>
          <a:p>
            <a:pPr>
              <a:buFont typeface="Wingdings" panose="05000000000000000000" pitchFamily="2" charset="2"/>
              <a:buChar char="Ø"/>
            </a:pPr>
            <a:r>
              <a:rPr lang="en-US" dirty="0" smtClean="0"/>
              <a:t>chemical alteration after printing</a:t>
            </a:r>
            <a:endParaRPr lang="en-PH"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1" y="590550"/>
            <a:ext cx="3139090" cy="21336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504" y="2855979"/>
            <a:ext cx="1903523" cy="99692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7496" y="2855979"/>
            <a:ext cx="1558834" cy="980273"/>
          </a:xfrm>
          <a:prstGeom prst="rect">
            <a:avLst/>
          </a:prstGeom>
        </p:spPr>
      </p:pic>
      <p:pic>
        <p:nvPicPr>
          <p:cNvPr id="10" name="Picture 9"/>
          <p:cNvPicPr>
            <a:picLocks noChangeAspect="1"/>
          </p:cNvPicPr>
          <p:nvPr/>
        </p:nvPicPr>
        <p:blipFill>
          <a:blip r:embed="rId6"/>
          <a:stretch>
            <a:fillRect/>
          </a:stretch>
        </p:blipFill>
        <p:spPr>
          <a:xfrm>
            <a:off x="2399931" y="3967385"/>
            <a:ext cx="1501160" cy="872896"/>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408126434"/>
              </p:ext>
            </p:extLst>
          </p:nvPr>
        </p:nvGraphicFramePr>
        <p:xfrm>
          <a:off x="868849" y="3962401"/>
          <a:ext cx="1492612" cy="877880"/>
        </p:xfrm>
        <a:graphic>
          <a:graphicData uri="http://schemas.openxmlformats.org/presentationml/2006/ole">
            <mc:AlternateContent xmlns:mc="http://schemas.openxmlformats.org/markup-compatibility/2006">
              <mc:Choice xmlns:v="urn:schemas-microsoft-com:vml" Requires="v">
                <p:oleObj spid="_x0000_s3120" r:id="rId7" imgW="2755440" imgH="1599840" progId="">
                  <p:embed/>
                </p:oleObj>
              </mc:Choice>
              <mc:Fallback>
                <p:oleObj r:id="rId7" imgW="2755440" imgH="1599840" progId="">
                  <p:embed/>
                  <p:pic>
                    <p:nvPicPr>
                      <p:cNvPr id="0" name=""/>
                      <p:cNvPicPr/>
                      <p:nvPr/>
                    </p:nvPicPr>
                    <p:blipFill>
                      <a:blip r:embed="rId8"/>
                      <a:stretch>
                        <a:fillRect/>
                      </a:stretch>
                    </p:blipFill>
                    <p:spPr>
                      <a:xfrm>
                        <a:off x="868849" y="3962401"/>
                        <a:ext cx="1492612" cy="877880"/>
                      </a:xfrm>
                      <a:prstGeom prst="rect">
                        <a:avLst/>
                      </a:prstGeom>
                    </p:spPr>
                  </p:pic>
                </p:oleObj>
              </mc:Fallback>
            </mc:AlternateContent>
          </a:graphicData>
        </a:graphic>
      </p:graphicFrame>
      <p:sp>
        <p:nvSpPr>
          <p:cNvPr id="5" name="Slide Number Placeholder 4"/>
          <p:cNvSpPr>
            <a:spLocks noGrp="1"/>
          </p:cNvSpPr>
          <p:nvPr>
            <p:ph type="sldNum" sz="quarter" idx="12"/>
          </p:nvPr>
        </p:nvSpPr>
        <p:spPr/>
        <p:txBody>
          <a:bodyPr/>
          <a:lstStyle/>
          <a:p>
            <a:fld id="{B6F15528-21DE-4FAA-801E-634DDDAF4B2B}" type="slidenum">
              <a:rPr lang="en-US" smtClean="0"/>
              <a:pPr/>
              <a:t>15</a:t>
            </a:fld>
            <a:endParaRPr lang="en-US"/>
          </a:p>
        </p:txBody>
      </p:sp>
    </p:spTree>
    <p:extLst>
      <p:ext uri="{BB962C8B-B14F-4D97-AF65-F5344CB8AC3E}">
        <p14:creationId xmlns:p14="http://schemas.microsoft.com/office/powerpoint/2010/main" val="8426854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Printer Samples</a:t>
            </a:r>
            <a:endParaRPr lang="en-PH" sz="2400" dirty="0"/>
          </a:p>
        </p:txBody>
      </p:sp>
      <p:sp>
        <p:nvSpPr>
          <p:cNvPr id="3" name="Content Placeholder 2"/>
          <p:cNvSpPr>
            <a:spLocks noGrp="1"/>
          </p:cNvSpPr>
          <p:nvPr>
            <p:ph idx="1"/>
          </p:nvPr>
        </p:nvSpPr>
        <p:spPr>
          <a:xfrm>
            <a:off x="656250" y="589126"/>
            <a:ext cx="8077200" cy="2590800"/>
          </a:xfrm>
        </p:spPr>
        <p:txBody>
          <a:bodyPr anchor="ctr">
            <a:noAutofit/>
          </a:bodyPr>
          <a:lstStyle/>
          <a:p>
            <a:pPr marL="0" indent="0">
              <a:buNone/>
            </a:pPr>
            <a:r>
              <a:rPr lang="en-US" dirty="0" smtClean="0"/>
              <a:t>Put yourself in the shoes of a stamp printer a century ago and even today.  How could you best display your work to prospective clients and standardize specific colors by combining inks to be used in their various issues?</a:t>
            </a:r>
          </a:p>
          <a:p>
            <a:pPr marL="0" indent="0">
              <a:buNone/>
            </a:pPr>
            <a:r>
              <a:rPr lang="en-US" dirty="0" smtClean="0"/>
              <a:t>… By creating sample books and “dummy stamps.”  The following pages give a representative look at these from several British and US printing firms.</a:t>
            </a:r>
            <a:endParaRPr lang="en-PH" sz="1200" i="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1592" y="3378056"/>
            <a:ext cx="1531568" cy="143189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0220" y="3377878"/>
            <a:ext cx="2203559" cy="143207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8903" y="3330902"/>
            <a:ext cx="1233504" cy="1438329"/>
          </a:xfrm>
          <a:prstGeom prst="rect">
            <a:avLst/>
          </a:prstGeom>
        </p:spPr>
      </p:pic>
      <p:sp>
        <p:nvSpPr>
          <p:cNvPr id="5" name="Slide Number Placeholder 4"/>
          <p:cNvSpPr>
            <a:spLocks noGrp="1"/>
          </p:cNvSpPr>
          <p:nvPr>
            <p:ph type="sldNum" sz="quarter" idx="12"/>
          </p:nvPr>
        </p:nvSpPr>
        <p:spPr/>
        <p:txBody>
          <a:bodyPr/>
          <a:lstStyle/>
          <a:p>
            <a:fld id="{B6F15528-21DE-4FAA-801E-634DDDAF4B2B}" type="slidenum">
              <a:rPr lang="en-US" smtClean="0"/>
              <a:pPr/>
              <a:t>16</a:t>
            </a:fld>
            <a:endParaRPr lang="en-US"/>
          </a:p>
        </p:txBody>
      </p:sp>
    </p:spTree>
    <p:extLst>
      <p:ext uri="{BB962C8B-B14F-4D97-AF65-F5344CB8AC3E}">
        <p14:creationId xmlns:p14="http://schemas.microsoft.com/office/powerpoint/2010/main" val="15508088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a:t>Printer Samples</a:t>
            </a:r>
          </a:p>
        </p:txBody>
      </p:sp>
      <p:sp>
        <p:nvSpPr>
          <p:cNvPr id="3" name="Content Placeholder 2"/>
          <p:cNvSpPr>
            <a:spLocks noGrp="1"/>
          </p:cNvSpPr>
          <p:nvPr>
            <p:ph idx="1"/>
          </p:nvPr>
        </p:nvSpPr>
        <p:spPr>
          <a:xfrm>
            <a:off x="533400" y="580219"/>
            <a:ext cx="8077200" cy="381000"/>
          </a:xfrm>
        </p:spPr>
        <p:txBody>
          <a:bodyPr anchor="ctr">
            <a:noAutofit/>
          </a:bodyPr>
          <a:lstStyle/>
          <a:p>
            <a:pPr marL="0" indent="0" algn="ctr">
              <a:buNone/>
            </a:pPr>
            <a:r>
              <a:rPr lang="en-US" dirty="0" smtClean="0"/>
              <a:t>American Bank Note Company (USA)</a:t>
            </a:r>
            <a:endParaRPr lang="en-PH" sz="1200" i="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399" y="1067858"/>
            <a:ext cx="2607415" cy="257069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1103288"/>
            <a:ext cx="4960832" cy="257069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1504950"/>
            <a:ext cx="3253073" cy="3281609"/>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17</a:t>
            </a:fld>
            <a:endParaRPr lang="en-US"/>
          </a:p>
        </p:txBody>
      </p:sp>
    </p:spTree>
    <p:extLst>
      <p:ext uri="{BB962C8B-B14F-4D97-AF65-F5344CB8AC3E}">
        <p14:creationId xmlns:p14="http://schemas.microsoft.com/office/powerpoint/2010/main" val="565619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a:t>Printer Samples</a:t>
            </a:r>
          </a:p>
        </p:txBody>
      </p:sp>
      <p:sp>
        <p:nvSpPr>
          <p:cNvPr id="3" name="Content Placeholder 2"/>
          <p:cNvSpPr>
            <a:spLocks noGrp="1"/>
          </p:cNvSpPr>
          <p:nvPr>
            <p:ph idx="1"/>
          </p:nvPr>
        </p:nvSpPr>
        <p:spPr>
          <a:xfrm>
            <a:off x="609600" y="590550"/>
            <a:ext cx="8077200" cy="381000"/>
          </a:xfrm>
        </p:spPr>
        <p:txBody>
          <a:bodyPr anchor="ctr">
            <a:noAutofit/>
          </a:bodyPr>
          <a:lstStyle/>
          <a:p>
            <a:pPr marL="0" indent="0" algn="ctr">
              <a:buNone/>
            </a:pPr>
            <a:r>
              <a:rPr lang="en-US" dirty="0" smtClean="0"/>
              <a:t>Bradbury Wilkinson (Great Britain)</a:t>
            </a:r>
            <a:endParaRPr lang="en-PH" sz="1200"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200150"/>
            <a:ext cx="4105275" cy="9334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200150"/>
            <a:ext cx="3994943" cy="363865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230" y="2443162"/>
            <a:ext cx="1676400" cy="207897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2237" y="2453950"/>
            <a:ext cx="1962150" cy="2057400"/>
          </a:xfrm>
          <a:prstGeom prst="rect">
            <a:avLst/>
          </a:prstGeom>
        </p:spPr>
      </p:pic>
      <p:sp>
        <p:nvSpPr>
          <p:cNvPr id="8" name="Slide Number Placeholder 7"/>
          <p:cNvSpPr>
            <a:spLocks noGrp="1"/>
          </p:cNvSpPr>
          <p:nvPr>
            <p:ph type="sldNum" sz="quarter" idx="12"/>
          </p:nvPr>
        </p:nvSpPr>
        <p:spPr/>
        <p:txBody>
          <a:bodyPr/>
          <a:lstStyle/>
          <a:p>
            <a:fld id="{B6F15528-21DE-4FAA-801E-634DDDAF4B2B}" type="slidenum">
              <a:rPr lang="en-US" smtClean="0"/>
              <a:pPr/>
              <a:t>18</a:t>
            </a:fld>
            <a:endParaRPr lang="en-US"/>
          </a:p>
        </p:txBody>
      </p:sp>
    </p:spTree>
    <p:extLst>
      <p:ext uri="{BB962C8B-B14F-4D97-AF65-F5344CB8AC3E}">
        <p14:creationId xmlns:p14="http://schemas.microsoft.com/office/powerpoint/2010/main" val="38136102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a:t>Printer Samples</a:t>
            </a:r>
          </a:p>
        </p:txBody>
      </p:sp>
      <p:sp>
        <p:nvSpPr>
          <p:cNvPr id="3" name="Content Placeholder 2"/>
          <p:cNvSpPr>
            <a:spLocks noGrp="1"/>
          </p:cNvSpPr>
          <p:nvPr>
            <p:ph idx="1"/>
          </p:nvPr>
        </p:nvSpPr>
        <p:spPr>
          <a:xfrm>
            <a:off x="609600" y="590550"/>
            <a:ext cx="8077200" cy="381000"/>
          </a:xfrm>
        </p:spPr>
        <p:txBody>
          <a:bodyPr anchor="ctr">
            <a:noAutofit/>
          </a:bodyPr>
          <a:lstStyle/>
          <a:p>
            <a:pPr marL="0" indent="0" algn="ctr">
              <a:buNone/>
            </a:pPr>
            <a:r>
              <a:rPr lang="en-US" dirty="0" smtClean="0"/>
              <a:t>Thomas De La Rue (Great Britain)</a:t>
            </a:r>
            <a:endParaRPr lang="en-PH" sz="1200" i="1"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7100" y="1123950"/>
            <a:ext cx="2362200" cy="35092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127" y="1123950"/>
            <a:ext cx="2339467" cy="3509200"/>
          </a:xfrm>
          <a:prstGeom prst="rect">
            <a:avLst/>
          </a:prstGeom>
        </p:spPr>
      </p:pic>
      <p:pic>
        <p:nvPicPr>
          <p:cNvPr id="10" name="Picture 9"/>
          <p:cNvPicPr>
            <a:picLocks noChangeAspect="1"/>
          </p:cNvPicPr>
          <p:nvPr/>
        </p:nvPicPr>
        <p:blipFill>
          <a:blip r:embed="rId4"/>
          <a:stretch>
            <a:fillRect/>
          </a:stretch>
        </p:blipFill>
        <p:spPr>
          <a:xfrm>
            <a:off x="6089806" y="1143356"/>
            <a:ext cx="2596994" cy="3509200"/>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19</a:t>
            </a:fld>
            <a:endParaRPr lang="en-US"/>
          </a:p>
        </p:txBody>
      </p:sp>
    </p:spTree>
    <p:extLst>
      <p:ext uri="{BB962C8B-B14F-4D97-AF65-F5344CB8AC3E}">
        <p14:creationId xmlns:p14="http://schemas.microsoft.com/office/powerpoint/2010/main" val="8576525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Introduction</a:t>
            </a:r>
            <a:endParaRPr lang="en-PH" sz="2400" dirty="0"/>
          </a:p>
        </p:txBody>
      </p:sp>
      <p:sp>
        <p:nvSpPr>
          <p:cNvPr id="3" name="Content Placeholder 2"/>
          <p:cNvSpPr>
            <a:spLocks noGrp="1"/>
          </p:cNvSpPr>
          <p:nvPr>
            <p:ph idx="1"/>
          </p:nvPr>
        </p:nvSpPr>
        <p:spPr>
          <a:xfrm>
            <a:off x="609600" y="666750"/>
            <a:ext cx="8077200" cy="4114800"/>
          </a:xfrm>
        </p:spPr>
        <p:txBody>
          <a:bodyPr>
            <a:normAutofit/>
          </a:bodyPr>
          <a:lstStyle/>
          <a:p>
            <a:pPr marL="0" indent="0">
              <a:buNone/>
            </a:pPr>
            <a:r>
              <a:rPr lang="en-PH" dirty="0" smtClean="0"/>
              <a:t>There are two different approaches one can take to tackle the subject of stamps and color…</a:t>
            </a:r>
          </a:p>
          <a:p>
            <a:pPr marL="285750" indent="-285750">
              <a:buFont typeface="Wingdings" panose="05000000000000000000" pitchFamily="2" charset="2"/>
              <a:buChar char="Ø"/>
            </a:pPr>
            <a:r>
              <a:rPr lang="en-US" dirty="0" smtClean="0">
                <a:solidFill>
                  <a:srgbClr val="C00000"/>
                </a:solidFill>
              </a:rPr>
              <a:t>The Scientific</a:t>
            </a:r>
            <a:r>
              <a:rPr lang="en-US" dirty="0" smtClean="0"/>
              <a:t>-  discussing colorimetry, colloidal systems </a:t>
            </a:r>
            <a:r>
              <a:rPr lang="en-US" dirty="0"/>
              <a:t>of fine pigment particles dispersed in a </a:t>
            </a:r>
            <a:r>
              <a:rPr lang="en-US" dirty="0" smtClean="0"/>
              <a:t>solvent (otherwise known as ink</a:t>
            </a:r>
            <a:r>
              <a:rPr lang="en-US" dirty="0"/>
              <a:t>!), </a:t>
            </a:r>
            <a:r>
              <a:rPr lang="en-US" dirty="0" smtClean="0"/>
              <a:t>additive and subtractive color systems, X-ray diffraction to determine composition, </a:t>
            </a:r>
            <a:r>
              <a:rPr lang="en-US" dirty="0"/>
              <a:t>spectral </a:t>
            </a:r>
            <a:r>
              <a:rPr lang="en-US" dirty="0" smtClean="0"/>
              <a:t>analysis, etc.  For something like that, do a Google search and have fun.</a:t>
            </a:r>
          </a:p>
          <a:p>
            <a:pPr marL="0" indent="0">
              <a:buNone/>
            </a:pPr>
            <a:r>
              <a:rPr lang="en-US" dirty="0" smtClean="0"/>
              <a:t>or…</a:t>
            </a:r>
          </a:p>
          <a:p>
            <a:pPr marL="285750" indent="-285750">
              <a:buFont typeface="Wingdings" panose="05000000000000000000" pitchFamily="2" charset="2"/>
              <a:buChar char="Ø"/>
            </a:pPr>
            <a:r>
              <a:rPr lang="en-US" dirty="0" smtClean="0">
                <a:solidFill>
                  <a:srgbClr val="C00000"/>
                </a:solidFill>
              </a:rPr>
              <a:t>The Relatable</a:t>
            </a:r>
            <a:r>
              <a:rPr lang="en-US" dirty="0" smtClean="0"/>
              <a:t>- something understandable by everyone.         If that’s </a:t>
            </a:r>
            <a:r>
              <a:rPr lang="en-US" i="1" u="sng" dirty="0" smtClean="0"/>
              <a:t>you</a:t>
            </a:r>
            <a:r>
              <a:rPr lang="en-US" dirty="0" smtClean="0"/>
              <a:t>, continue on!</a:t>
            </a:r>
            <a:endParaRPr lang="en-US" dirty="0">
              <a:solidFill>
                <a:srgbClr val="C00000"/>
              </a:solidFill>
            </a:endParaRPr>
          </a:p>
        </p:txBody>
      </p:sp>
      <p:sp>
        <p:nvSpPr>
          <p:cNvPr id="4" name="TextBox 3"/>
          <p:cNvSpPr txBox="1"/>
          <p:nvPr/>
        </p:nvSpPr>
        <p:spPr>
          <a:xfrm>
            <a:off x="5181600" y="3333750"/>
            <a:ext cx="3505200" cy="246221"/>
          </a:xfrm>
          <a:prstGeom prst="rect">
            <a:avLst/>
          </a:prstGeom>
          <a:noFill/>
        </p:spPr>
        <p:txBody>
          <a:bodyPr wrap="square" rtlCol="0">
            <a:spAutoFit/>
          </a:bodyPr>
          <a:lstStyle/>
          <a:p>
            <a:r>
              <a:rPr lang="en-US" sz="1000" dirty="0" smtClean="0"/>
              <a:t>A good site </a:t>
            </a:r>
            <a:r>
              <a:rPr lang="en-US" sz="1000" dirty="0"/>
              <a:t>to start… </a:t>
            </a:r>
            <a:r>
              <a:rPr lang="en-US" sz="1000" dirty="0">
                <a:hlinkClick r:id="rId2"/>
              </a:rPr>
              <a:t>http://inventorartist.com/primary-colors</a:t>
            </a:r>
            <a:r>
              <a:rPr lang="en-US" sz="1000" dirty="0" smtClean="0">
                <a:hlinkClick r:id="rId2"/>
              </a:rPr>
              <a:t>/</a:t>
            </a:r>
            <a:r>
              <a:rPr lang="en-US" sz="1000" dirty="0" smtClean="0"/>
              <a:t> </a:t>
            </a:r>
            <a:endParaRPr lang="en-US" sz="1000"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6584999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a:t>Printer Samples</a:t>
            </a:r>
          </a:p>
        </p:txBody>
      </p:sp>
      <p:sp>
        <p:nvSpPr>
          <p:cNvPr id="3" name="Content Placeholder 2"/>
          <p:cNvSpPr>
            <a:spLocks noGrp="1"/>
          </p:cNvSpPr>
          <p:nvPr>
            <p:ph idx="1"/>
          </p:nvPr>
        </p:nvSpPr>
        <p:spPr>
          <a:xfrm>
            <a:off x="609600" y="590550"/>
            <a:ext cx="8077200" cy="381000"/>
          </a:xfrm>
        </p:spPr>
        <p:txBody>
          <a:bodyPr anchor="ctr">
            <a:noAutofit/>
          </a:bodyPr>
          <a:lstStyle/>
          <a:p>
            <a:pPr marL="0" indent="0" algn="ctr">
              <a:buNone/>
            </a:pPr>
            <a:r>
              <a:rPr lang="en-US" dirty="0" smtClean="0"/>
              <a:t>Thomas De La Rue (Great Britain)</a:t>
            </a:r>
            <a:endParaRPr lang="en-PH" sz="1200"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744" y="1571328"/>
            <a:ext cx="2312912" cy="323924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1573999"/>
            <a:ext cx="2330602" cy="323924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1004487"/>
            <a:ext cx="3078788" cy="3810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744" y="799757"/>
            <a:ext cx="1219200" cy="771571"/>
          </a:xfrm>
          <a:prstGeom prst="rect">
            <a:avLst/>
          </a:prstGeom>
        </p:spPr>
      </p:pic>
      <p:sp>
        <p:nvSpPr>
          <p:cNvPr id="8" name="TextBox 7"/>
          <p:cNvSpPr txBox="1"/>
          <p:nvPr/>
        </p:nvSpPr>
        <p:spPr>
          <a:xfrm>
            <a:off x="2288230" y="1004487"/>
            <a:ext cx="3182484" cy="461665"/>
          </a:xfrm>
          <a:prstGeom prst="rect">
            <a:avLst/>
          </a:prstGeom>
          <a:noFill/>
        </p:spPr>
        <p:txBody>
          <a:bodyPr wrap="square" rtlCol="0">
            <a:spAutoFit/>
          </a:bodyPr>
          <a:lstStyle/>
          <a:p>
            <a:r>
              <a:rPr lang="en-US" sz="1200" dirty="0" smtClean="0"/>
              <a:t>Samples made to distribute to printers taking over the Machin De La Rue production contract.</a:t>
            </a:r>
            <a:endParaRPr lang="en-US" sz="1200"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20</a:t>
            </a:fld>
            <a:endParaRPr lang="en-US"/>
          </a:p>
        </p:txBody>
      </p:sp>
    </p:spTree>
    <p:extLst>
      <p:ext uri="{BB962C8B-B14F-4D97-AF65-F5344CB8AC3E}">
        <p14:creationId xmlns:p14="http://schemas.microsoft.com/office/powerpoint/2010/main" val="4221354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a:t>Printer Samples</a:t>
            </a:r>
          </a:p>
        </p:txBody>
      </p:sp>
      <p:sp>
        <p:nvSpPr>
          <p:cNvPr id="3" name="Content Placeholder 2"/>
          <p:cNvSpPr>
            <a:spLocks noGrp="1"/>
          </p:cNvSpPr>
          <p:nvPr>
            <p:ph idx="1"/>
          </p:nvPr>
        </p:nvSpPr>
        <p:spPr>
          <a:xfrm>
            <a:off x="609600" y="590550"/>
            <a:ext cx="8077200" cy="381000"/>
          </a:xfrm>
        </p:spPr>
        <p:txBody>
          <a:bodyPr anchor="ctr">
            <a:noAutofit/>
          </a:bodyPr>
          <a:lstStyle/>
          <a:p>
            <a:pPr marL="0" indent="0" algn="ctr">
              <a:buNone/>
            </a:pPr>
            <a:r>
              <a:rPr lang="en-US" dirty="0" smtClean="0"/>
              <a:t>Harrison and Son (Great Britain)</a:t>
            </a:r>
            <a:endParaRPr lang="en-PH" sz="1200"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385888"/>
            <a:ext cx="2313332" cy="29860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1385888"/>
            <a:ext cx="4861072" cy="2986087"/>
          </a:xfrm>
          <a:prstGeom prst="rect">
            <a:avLst/>
          </a:prstGeom>
        </p:spPr>
      </p:pic>
      <p:sp>
        <p:nvSpPr>
          <p:cNvPr id="6" name="TextBox 5"/>
          <p:cNvSpPr txBox="1"/>
          <p:nvPr/>
        </p:nvSpPr>
        <p:spPr>
          <a:xfrm>
            <a:off x="4373636" y="4396366"/>
            <a:ext cx="3276600" cy="246221"/>
          </a:xfrm>
          <a:prstGeom prst="rect">
            <a:avLst/>
          </a:prstGeom>
          <a:noFill/>
        </p:spPr>
        <p:txBody>
          <a:bodyPr wrap="square" rtlCol="0">
            <a:spAutoFit/>
          </a:bodyPr>
          <a:lstStyle/>
          <a:p>
            <a:r>
              <a:rPr lang="en-US" sz="1000" dirty="0" smtClean="0"/>
              <a:t>Twenty color variation cards of both designs in each pocket.  </a:t>
            </a:r>
            <a:endParaRPr lang="en-US" sz="1000"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21</a:t>
            </a:fld>
            <a:endParaRPr lang="en-US"/>
          </a:p>
        </p:txBody>
      </p:sp>
    </p:spTree>
    <p:extLst>
      <p:ext uri="{BB962C8B-B14F-4D97-AF65-F5344CB8AC3E}">
        <p14:creationId xmlns:p14="http://schemas.microsoft.com/office/powerpoint/2010/main" val="4504933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a:t>Printer Samples</a:t>
            </a:r>
          </a:p>
        </p:txBody>
      </p:sp>
      <p:sp>
        <p:nvSpPr>
          <p:cNvPr id="3" name="Content Placeholder 2"/>
          <p:cNvSpPr>
            <a:spLocks noGrp="1"/>
          </p:cNvSpPr>
          <p:nvPr>
            <p:ph idx="1"/>
          </p:nvPr>
        </p:nvSpPr>
        <p:spPr>
          <a:xfrm>
            <a:off x="609600" y="590550"/>
            <a:ext cx="8077200" cy="381000"/>
          </a:xfrm>
        </p:spPr>
        <p:txBody>
          <a:bodyPr anchor="ctr">
            <a:noAutofit/>
          </a:bodyPr>
          <a:lstStyle/>
          <a:p>
            <a:pPr marL="0" indent="0" algn="ctr">
              <a:buNone/>
            </a:pPr>
            <a:r>
              <a:rPr lang="en-US" dirty="0" smtClean="0"/>
              <a:t>Harrison and Son (Great Britain)</a:t>
            </a:r>
            <a:endParaRPr lang="en-PH" sz="1200" i="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596" y="1876870"/>
            <a:ext cx="4009047" cy="280141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889796"/>
            <a:ext cx="4038600" cy="279757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9852" y="984476"/>
            <a:ext cx="1896695" cy="1600200"/>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22</a:t>
            </a:fld>
            <a:endParaRPr lang="en-US"/>
          </a:p>
        </p:txBody>
      </p:sp>
    </p:spTree>
    <p:extLst>
      <p:ext uri="{BB962C8B-B14F-4D97-AF65-F5344CB8AC3E}">
        <p14:creationId xmlns:p14="http://schemas.microsoft.com/office/powerpoint/2010/main" val="39652442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Stamp Color Guides</a:t>
            </a:r>
            <a:endParaRPr lang="en-PH" sz="2400" dirty="0"/>
          </a:p>
        </p:txBody>
      </p:sp>
      <p:sp>
        <p:nvSpPr>
          <p:cNvPr id="3" name="Content Placeholder 2"/>
          <p:cNvSpPr>
            <a:spLocks noGrp="1"/>
          </p:cNvSpPr>
          <p:nvPr>
            <p:ph idx="1"/>
          </p:nvPr>
        </p:nvSpPr>
        <p:spPr>
          <a:xfrm>
            <a:off x="491383" y="590551"/>
            <a:ext cx="4419599" cy="2133600"/>
          </a:xfrm>
        </p:spPr>
        <p:txBody>
          <a:bodyPr anchor="ctr">
            <a:noAutofit/>
          </a:bodyPr>
          <a:lstStyle/>
          <a:p>
            <a:pPr marL="0" indent="0">
              <a:buNone/>
            </a:pPr>
            <a:r>
              <a:rPr lang="en-PH" dirty="0" smtClean="0"/>
              <a:t>So how do stamp catalog publishers determine a stamp’s color for their listings and how do you tell what color your stamp is?  Unfortunately, there are no easy answers to these basic questions!</a:t>
            </a:r>
            <a:endParaRPr lang="en-PH"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7583" y="2876552"/>
            <a:ext cx="4239217" cy="194140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876552"/>
            <a:ext cx="3351028" cy="194140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590551"/>
            <a:ext cx="1674876" cy="21336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0256" y="590551"/>
            <a:ext cx="1434846" cy="2133600"/>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23</a:t>
            </a:fld>
            <a:endParaRPr lang="en-US"/>
          </a:p>
        </p:txBody>
      </p:sp>
    </p:spTree>
    <p:extLst>
      <p:ext uri="{BB962C8B-B14F-4D97-AF65-F5344CB8AC3E}">
        <p14:creationId xmlns:p14="http://schemas.microsoft.com/office/powerpoint/2010/main" val="31892271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Stamp Color Guides – Stanley Gibbons</a:t>
            </a:r>
            <a:endParaRPr lang="en-PH" sz="2400" dirty="0"/>
          </a:p>
        </p:txBody>
      </p:sp>
      <p:sp>
        <p:nvSpPr>
          <p:cNvPr id="3" name="Content Placeholder 2"/>
          <p:cNvSpPr>
            <a:spLocks noGrp="1"/>
          </p:cNvSpPr>
          <p:nvPr>
            <p:ph idx="1"/>
          </p:nvPr>
        </p:nvSpPr>
        <p:spPr>
          <a:xfrm>
            <a:off x="4267201" y="496722"/>
            <a:ext cx="4419599" cy="4419599"/>
          </a:xfrm>
        </p:spPr>
        <p:txBody>
          <a:bodyPr anchor="ctr">
            <a:noAutofit/>
          </a:bodyPr>
          <a:lstStyle/>
          <a:p>
            <a:pPr marL="0" indent="0">
              <a:buNone/>
            </a:pPr>
            <a:r>
              <a:rPr lang="en-PH" dirty="0" smtClean="0"/>
              <a:t>Here’s a page from the 1874 Stanley Gibbon’s Stamp Catalogue describing worldwide issues, their denominations, colors and pricing.  The colors listed seem rather basic, including those of Great Britain’s earliest issues.</a:t>
            </a:r>
          </a:p>
          <a:p>
            <a:pPr marL="0" indent="0">
              <a:buNone/>
            </a:pPr>
            <a:endParaRPr lang="en-PH" dirty="0"/>
          </a:p>
          <a:p>
            <a:pPr marL="0" indent="0">
              <a:buNone/>
            </a:pPr>
            <a:endParaRPr lang="en-PH" dirty="0" smtClean="0"/>
          </a:p>
          <a:p>
            <a:pPr marL="0" indent="0">
              <a:buNone/>
            </a:pPr>
            <a:endParaRPr lang="en-PH" dirty="0"/>
          </a:p>
          <a:p>
            <a:pPr marL="0" indent="0">
              <a:buNone/>
            </a:pPr>
            <a:r>
              <a:rPr lang="en-PH" dirty="0" smtClean="0"/>
              <a:t> </a:t>
            </a:r>
            <a:endParaRPr lang="en-PH"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318" y="600073"/>
            <a:ext cx="3166002" cy="40957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3900" y="3390756"/>
            <a:ext cx="3886200" cy="1305067"/>
          </a:xfrm>
          <a:prstGeom prst="rect">
            <a:avLst/>
          </a:prstGeom>
        </p:spPr>
      </p:pic>
      <p:sp>
        <p:nvSpPr>
          <p:cNvPr id="5" name="Slide Number Placeholder 4"/>
          <p:cNvSpPr>
            <a:spLocks noGrp="1"/>
          </p:cNvSpPr>
          <p:nvPr>
            <p:ph type="sldNum" sz="quarter" idx="12"/>
          </p:nvPr>
        </p:nvSpPr>
        <p:spPr/>
        <p:txBody>
          <a:bodyPr/>
          <a:lstStyle/>
          <a:p>
            <a:fld id="{B6F15528-21DE-4FAA-801E-634DDDAF4B2B}" type="slidenum">
              <a:rPr lang="en-US" smtClean="0"/>
              <a:pPr/>
              <a:t>24</a:t>
            </a:fld>
            <a:endParaRPr lang="en-US"/>
          </a:p>
        </p:txBody>
      </p:sp>
    </p:spTree>
    <p:extLst>
      <p:ext uri="{BB962C8B-B14F-4D97-AF65-F5344CB8AC3E}">
        <p14:creationId xmlns:p14="http://schemas.microsoft.com/office/powerpoint/2010/main" val="37582977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Stamp Color </a:t>
            </a:r>
            <a:r>
              <a:rPr lang="en-PH" sz="2400" dirty="0"/>
              <a:t>Guides – Stanley Gibbons</a:t>
            </a:r>
          </a:p>
        </p:txBody>
      </p:sp>
      <p:sp>
        <p:nvSpPr>
          <p:cNvPr id="3" name="Content Placeholder 2"/>
          <p:cNvSpPr>
            <a:spLocks noGrp="1"/>
          </p:cNvSpPr>
          <p:nvPr>
            <p:ph idx="1"/>
          </p:nvPr>
        </p:nvSpPr>
        <p:spPr>
          <a:xfrm>
            <a:off x="533400" y="514350"/>
            <a:ext cx="5562600" cy="4419599"/>
          </a:xfrm>
        </p:spPr>
        <p:txBody>
          <a:bodyPr anchor="ctr">
            <a:noAutofit/>
          </a:bodyPr>
          <a:lstStyle/>
          <a:p>
            <a:pPr marL="0" indent="0">
              <a:buNone/>
            </a:pPr>
            <a:r>
              <a:rPr lang="en-PH" dirty="0" smtClean="0"/>
              <a:t>As time went on, color names for stamps and shades became more descriptive, especially when identifying more pricey varieties and newer issues.  Stanley Gibbons took the lead by publishing “A Colour Dictionary” in 1899 as a listing naming 200 colors and reproducing 56 color images in concordance with catalog listings.  This booklet underwent two revisions published in 1908 and 1913.</a:t>
            </a:r>
            <a:endParaRPr lang="en-PH"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591803"/>
            <a:ext cx="2819400" cy="4264691"/>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25</a:t>
            </a:fld>
            <a:endParaRPr lang="en-US"/>
          </a:p>
        </p:txBody>
      </p:sp>
    </p:spTree>
    <p:extLst>
      <p:ext uri="{BB962C8B-B14F-4D97-AF65-F5344CB8AC3E}">
        <p14:creationId xmlns:p14="http://schemas.microsoft.com/office/powerpoint/2010/main" val="34321745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Stamp Color </a:t>
            </a:r>
            <a:r>
              <a:rPr lang="en-PH" sz="2400" dirty="0"/>
              <a:t>Guides – Stanley Gibbons</a:t>
            </a:r>
          </a:p>
        </p:txBody>
      </p:sp>
      <p:sp>
        <p:nvSpPr>
          <p:cNvPr id="3" name="Content Placeholder 2"/>
          <p:cNvSpPr>
            <a:spLocks noGrp="1"/>
          </p:cNvSpPr>
          <p:nvPr>
            <p:ph idx="1"/>
          </p:nvPr>
        </p:nvSpPr>
        <p:spPr>
          <a:xfrm>
            <a:off x="1001795" y="577449"/>
            <a:ext cx="7151605" cy="457200"/>
          </a:xfrm>
        </p:spPr>
        <p:txBody>
          <a:bodyPr anchor="ctr">
            <a:noAutofit/>
          </a:bodyPr>
          <a:lstStyle/>
          <a:p>
            <a:pPr marL="0" indent="0" algn="ctr">
              <a:buNone/>
            </a:pPr>
            <a:r>
              <a:rPr lang="en-PH" dirty="0" smtClean="0"/>
              <a:t>Pages from </a:t>
            </a:r>
            <a:r>
              <a:rPr lang="en-PH" dirty="0"/>
              <a:t>Stanley Gibbon’s 1899 “A Colour </a:t>
            </a:r>
            <a:r>
              <a:rPr lang="en-PH" dirty="0" smtClean="0"/>
              <a:t>Dictionary.”</a:t>
            </a:r>
            <a:endParaRPr lang="en-PH"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695" y="1044991"/>
            <a:ext cx="4805362" cy="368630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1044991"/>
            <a:ext cx="2286000" cy="3686305"/>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26</a:t>
            </a:fld>
            <a:endParaRPr lang="en-US"/>
          </a:p>
        </p:txBody>
      </p:sp>
    </p:spTree>
    <p:extLst>
      <p:ext uri="{BB962C8B-B14F-4D97-AF65-F5344CB8AC3E}">
        <p14:creationId xmlns:p14="http://schemas.microsoft.com/office/powerpoint/2010/main" val="28817060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Stamp Color </a:t>
            </a:r>
            <a:r>
              <a:rPr lang="en-PH" sz="2400" dirty="0"/>
              <a:t>Guides – Stanley Gibbons</a:t>
            </a:r>
          </a:p>
        </p:txBody>
      </p:sp>
      <p:sp>
        <p:nvSpPr>
          <p:cNvPr id="3" name="Content Placeholder 2"/>
          <p:cNvSpPr>
            <a:spLocks noGrp="1"/>
          </p:cNvSpPr>
          <p:nvPr>
            <p:ph idx="1"/>
          </p:nvPr>
        </p:nvSpPr>
        <p:spPr>
          <a:xfrm>
            <a:off x="3352800" y="448298"/>
            <a:ext cx="5410200" cy="4419599"/>
          </a:xfrm>
        </p:spPr>
        <p:txBody>
          <a:bodyPr anchor="ctr">
            <a:noAutofit/>
          </a:bodyPr>
          <a:lstStyle/>
          <a:p>
            <a:pPr marL="0" indent="0">
              <a:buNone/>
            </a:pPr>
            <a:r>
              <a:rPr lang="en-PH" dirty="0" smtClean="0"/>
              <a:t>Stanley Gibbons teamed up with two stamp printers to produce an updated “Colour Guide for Stamp Collectors” in the 1920s</a:t>
            </a:r>
            <a:r>
              <a:rPr lang="en-PH" dirty="0"/>
              <a:t>. </a:t>
            </a:r>
            <a:r>
              <a:rPr lang="en-PH" dirty="0" smtClean="0"/>
              <a:t> Perkins</a:t>
            </a:r>
            <a:r>
              <a:rPr lang="en-PH" dirty="0"/>
              <a:t>, Bacons &amp; Co., Ltd</a:t>
            </a:r>
            <a:r>
              <a:rPr lang="en-PH" dirty="0" smtClean="0"/>
              <a:t>. printed 100 color reference labels found in the booklet.  </a:t>
            </a:r>
            <a:r>
              <a:rPr lang="en-US" dirty="0" smtClean="0"/>
              <a:t>Attaching the labels was very labor intensive. </a:t>
            </a:r>
            <a:r>
              <a:rPr lang="en-PH" dirty="0"/>
              <a:t>Interestingly t</a:t>
            </a:r>
            <a:r>
              <a:rPr lang="en-US" dirty="0"/>
              <a:t>he back cover refers to Harrisons and Sons, Ltd. as the manufacturer of the guide. </a:t>
            </a:r>
            <a:r>
              <a:rPr lang="en-US" dirty="0" smtClean="0"/>
              <a:t>Colors were matched by Perkins to Gibbons’, “actual stamps chosen by us as samples.”</a:t>
            </a:r>
            <a:endParaRPr lang="en-PH"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700008"/>
            <a:ext cx="2543175" cy="3916177"/>
          </a:xfrm>
          <a:prstGeom prst="rect">
            <a:avLst/>
          </a:prstGeom>
        </p:spPr>
      </p:pic>
      <p:sp>
        <p:nvSpPr>
          <p:cNvPr id="5" name="Slide Number Placeholder 4"/>
          <p:cNvSpPr>
            <a:spLocks noGrp="1"/>
          </p:cNvSpPr>
          <p:nvPr>
            <p:ph type="sldNum" sz="quarter" idx="12"/>
          </p:nvPr>
        </p:nvSpPr>
        <p:spPr/>
        <p:txBody>
          <a:bodyPr/>
          <a:lstStyle/>
          <a:p>
            <a:fld id="{B6F15528-21DE-4FAA-801E-634DDDAF4B2B}" type="slidenum">
              <a:rPr lang="en-US" smtClean="0"/>
              <a:pPr/>
              <a:t>27</a:t>
            </a:fld>
            <a:endParaRPr lang="en-US"/>
          </a:p>
        </p:txBody>
      </p:sp>
    </p:spTree>
    <p:extLst>
      <p:ext uri="{BB962C8B-B14F-4D97-AF65-F5344CB8AC3E}">
        <p14:creationId xmlns:p14="http://schemas.microsoft.com/office/powerpoint/2010/main" val="24446184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Stamp Color </a:t>
            </a:r>
            <a:r>
              <a:rPr lang="en-PH" sz="2400" dirty="0"/>
              <a:t>Guides – Stanley Gibbons</a:t>
            </a:r>
          </a:p>
        </p:txBody>
      </p:sp>
      <p:sp>
        <p:nvSpPr>
          <p:cNvPr id="3" name="Content Placeholder 2"/>
          <p:cNvSpPr>
            <a:spLocks noGrp="1"/>
          </p:cNvSpPr>
          <p:nvPr>
            <p:ph idx="1"/>
          </p:nvPr>
        </p:nvSpPr>
        <p:spPr>
          <a:xfrm>
            <a:off x="857250" y="587790"/>
            <a:ext cx="7429500" cy="457200"/>
          </a:xfrm>
        </p:spPr>
        <p:txBody>
          <a:bodyPr anchor="ctr">
            <a:noAutofit/>
          </a:bodyPr>
          <a:lstStyle/>
          <a:p>
            <a:pPr marL="0" indent="0">
              <a:buNone/>
            </a:pPr>
            <a:r>
              <a:rPr lang="en-PH" dirty="0" smtClean="0"/>
              <a:t>Pages </a:t>
            </a:r>
            <a:r>
              <a:rPr lang="en-PH" dirty="0"/>
              <a:t>from </a:t>
            </a:r>
            <a:r>
              <a:rPr lang="en-PH" dirty="0" smtClean="0"/>
              <a:t>the 1920s “Colour </a:t>
            </a:r>
            <a:r>
              <a:rPr lang="en-PH" dirty="0"/>
              <a:t>Guide for Stamp Collectors</a:t>
            </a:r>
            <a:r>
              <a:rPr lang="en-PH" dirty="0" smtClean="0"/>
              <a:t>” </a:t>
            </a:r>
            <a:endParaRPr lang="en-PH"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044987"/>
            <a:ext cx="2502763" cy="386676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4221" y="1044986"/>
            <a:ext cx="2502763" cy="386676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6443" y="1044987"/>
            <a:ext cx="2780357" cy="3866769"/>
          </a:xfrm>
          <a:prstGeom prst="rect">
            <a:avLst/>
          </a:prstGeom>
        </p:spPr>
      </p:pic>
      <p:sp>
        <p:nvSpPr>
          <p:cNvPr id="5" name="Slide Number Placeholder 4"/>
          <p:cNvSpPr>
            <a:spLocks noGrp="1"/>
          </p:cNvSpPr>
          <p:nvPr>
            <p:ph type="sldNum" sz="quarter" idx="12"/>
          </p:nvPr>
        </p:nvSpPr>
        <p:spPr/>
        <p:txBody>
          <a:bodyPr/>
          <a:lstStyle/>
          <a:p>
            <a:fld id="{B6F15528-21DE-4FAA-801E-634DDDAF4B2B}" type="slidenum">
              <a:rPr lang="en-US" smtClean="0"/>
              <a:pPr/>
              <a:t>28</a:t>
            </a:fld>
            <a:endParaRPr lang="en-US"/>
          </a:p>
        </p:txBody>
      </p:sp>
    </p:spTree>
    <p:extLst>
      <p:ext uri="{BB962C8B-B14F-4D97-AF65-F5344CB8AC3E}">
        <p14:creationId xmlns:p14="http://schemas.microsoft.com/office/powerpoint/2010/main" val="4097956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Stamp Color </a:t>
            </a:r>
            <a:r>
              <a:rPr lang="en-PH" sz="2400" dirty="0"/>
              <a:t>Guides – Stanley Gibbons</a:t>
            </a:r>
          </a:p>
        </p:txBody>
      </p:sp>
      <p:sp>
        <p:nvSpPr>
          <p:cNvPr id="3" name="Content Placeholder 2"/>
          <p:cNvSpPr>
            <a:spLocks noGrp="1"/>
          </p:cNvSpPr>
          <p:nvPr>
            <p:ph idx="1"/>
          </p:nvPr>
        </p:nvSpPr>
        <p:spPr>
          <a:xfrm>
            <a:off x="922838" y="590549"/>
            <a:ext cx="7429500" cy="457200"/>
          </a:xfrm>
        </p:spPr>
        <p:txBody>
          <a:bodyPr anchor="ctr">
            <a:noAutofit/>
          </a:bodyPr>
          <a:lstStyle/>
          <a:p>
            <a:pPr marL="0" indent="0">
              <a:buNone/>
            </a:pPr>
            <a:r>
              <a:rPr lang="en-PH" dirty="0" smtClean="0"/>
              <a:t>Pages </a:t>
            </a:r>
            <a:r>
              <a:rPr lang="en-PH" dirty="0"/>
              <a:t>from </a:t>
            </a:r>
            <a:r>
              <a:rPr lang="en-PH" dirty="0" smtClean="0"/>
              <a:t>the 1920s “Colour </a:t>
            </a:r>
            <a:r>
              <a:rPr lang="en-PH" dirty="0"/>
              <a:t>Guide for Stamp Collectors</a:t>
            </a:r>
            <a:r>
              <a:rPr lang="en-PH" dirty="0" smtClean="0"/>
              <a:t>” </a:t>
            </a:r>
            <a:endParaRPr lang="en-PH"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856" y="1276349"/>
            <a:ext cx="2062440" cy="317203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8171" y="1276350"/>
            <a:ext cx="2049417" cy="317203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3647" y="1270829"/>
            <a:ext cx="2047677" cy="317915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1481" y="1270829"/>
            <a:ext cx="2055319" cy="3177552"/>
          </a:xfrm>
          <a:prstGeom prst="rect">
            <a:avLst/>
          </a:prstGeom>
        </p:spPr>
      </p:pic>
      <p:sp>
        <p:nvSpPr>
          <p:cNvPr id="8" name="Slide Number Placeholder 7"/>
          <p:cNvSpPr>
            <a:spLocks noGrp="1"/>
          </p:cNvSpPr>
          <p:nvPr>
            <p:ph type="sldNum" sz="quarter" idx="12"/>
          </p:nvPr>
        </p:nvSpPr>
        <p:spPr/>
        <p:txBody>
          <a:bodyPr/>
          <a:lstStyle/>
          <a:p>
            <a:fld id="{B6F15528-21DE-4FAA-801E-634DDDAF4B2B}" type="slidenum">
              <a:rPr lang="en-US" smtClean="0"/>
              <a:pPr/>
              <a:t>29</a:t>
            </a:fld>
            <a:endParaRPr lang="en-US"/>
          </a:p>
        </p:txBody>
      </p:sp>
    </p:spTree>
    <p:extLst>
      <p:ext uri="{BB962C8B-B14F-4D97-AF65-F5344CB8AC3E}">
        <p14:creationId xmlns:p14="http://schemas.microsoft.com/office/powerpoint/2010/main" val="21788280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Introduction</a:t>
            </a:r>
            <a:endParaRPr lang="en-PH" sz="2400" dirty="0"/>
          </a:p>
        </p:txBody>
      </p:sp>
      <p:sp>
        <p:nvSpPr>
          <p:cNvPr id="3" name="Content Placeholder 2"/>
          <p:cNvSpPr>
            <a:spLocks noGrp="1"/>
          </p:cNvSpPr>
          <p:nvPr>
            <p:ph idx="1"/>
          </p:nvPr>
        </p:nvSpPr>
        <p:spPr>
          <a:xfrm>
            <a:off x="459377" y="810441"/>
            <a:ext cx="4792614" cy="2438400"/>
          </a:xfrm>
        </p:spPr>
        <p:txBody>
          <a:bodyPr>
            <a:normAutofit lnSpcReduction="10000"/>
          </a:bodyPr>
          <a:lstStyle/>
          <a:p>
            <a:pPr marL="0" indent="0">
              <a:buNone/>
            </a:pPr>
            <a:r>
              <a:rPr lang="en-PH" dirty="0" smtClean="0"/>
              <a:t>Take a good look at this stamp.   What color is it?  Purple, dark purple, lilac, grape?  Are you sure?  How did you decide?  How do stamp printers and catalogs describe its color?  This brief presentation explores the role color plays in our philatelic hobby.</a:t>
            </a:r>
            <a:endParaRPr lang="en-PH"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9814" y="590550"/>
            <a:ext cx="3434850" cy="4191000"/>
          </a:xfrm>
          <a:prstGeom prst="rect">
            <a:avLst/>
          </a:prstGeom>
        </p:spPr>
      </p:pic>
      <p:sp>
        <p:nvSpPr>
          <p:cNvPr id="7" name="TextBox 6"/>
          <p:cNvSpPr txBox="1"/>
          <p:nvPr/>
        </p:nvSpPr>
        <p:spPr>
          <a:xfrm>
            <a:off x="457200" y="3248841"/>
            <a:ext cx="2057400" cy="1200329"/>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t>What is Color?</a:t>
            </a:r>
          </a:p>
          <a:p>
            <a:pPr marL="285750" indent="-285750">
              <a:buFont typeface="Wingdings" panose="05000000000000000000" pitchFamily="2" charset="2"/>
              <a:buChar char="Ø"/>
            </a:pPr>
            <a:r>
              <a:rPr lang="en-US" dirty="0" smtClean="0"/>
              <a:t>Describing Color</a:t>
            </a:r>
          </a:p>
          <a:p>
            <a:pPr marL="285750" indent="-285750">
              <a:buFont typeface="Wingdings" panose="05000000000000000000" pitchFamily="2" charset="2"/>
              <a:buChar char="Ø"/>
            </a:pPr>
            <a:r>
              <a:rPr lang="en-US" dirty="0" smtClean="0"/>
              <a:t>Stamp Inks</a:t>
            </a:r>
          </a:p>
          <a:p>
            <a:pPr marL="285750" indent="-285750">
              <a:buFont typeface="Wingdings" panose="05000000000000000000" pitchFamily="2" charset="2"/>
              <a:buChar char="Ø"/>
            </a:pPr>
            <a:r>
              <a:rPr lang="en-US" dirty="0" smtClean="0"/>
              <a:t>Printer Samples</a:t>
            </a:r>
          </a:p>
        </p:txBody>
      </p:sp>
      <p:sp>
        <p:nvSpPr>
          <p:cNvPr id="8" name="TextBox 7"/>
          <p:cNvSpPr txBox="1"/>
          <p:nvPr/>
        </p:nvSpPr>
        <p:spPr>
          <a:xfrm>
            <a:off x="2514600" y="3248841"/>
            <a:ext cx="2514600" cy="1200329"/>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t>Stamp Color Guides</a:t>
            </a:r>
          </a:p>
          <a:p>
            <a:pPr marL="285750" indent="-285750">
              <a:buFont typeface="Wingdings" panose="05000000000000000000" pitchFamily="2" charset="2"/>
              <a:buChar char="Ø"/>
            </a:pPr>
            <a:r>
              <a:rPr lang="en-US" dirty="0" smtClean="0"/>
              <a:t>Comparing Catalog Colors</a:t>
            </a:r>
          </a:p>
          <a:p>
            <a:pPr marL="285750" indent="-285750">
              <a:buFont typeface="Wingdings" panose="05000000000000000000" pitchFamily="2" charset="2"/>
              <a:buChar char="Ø"/>
            </a:pPr>
            <a:r>
              <a:rPr lang="en-US" dirty="0"/>
              <a:t>Fun with Stamp Color</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32664709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Stamp Color </a:t>
            </a:r>
            <a:r>
              <a:rPr lang="en-PH" sz="2400" dirty="0"/>
              <a:t>Guides – Stanley Gibbons</a:t>
            </a:r>
          </a:p>
        </p:txBody>
      </p:sp>
      <p:sp>
        <p:nvSpPr>
          <p:cNvPr id="3" name="Content Placeholder 2"/>
          <p:cNvSpPr>
            <a:spLocks noGrp="1"/>
          </p:cNvSpPr>
          <p:nvPr>
            <p:ph idx="1"/>
          </p:nvPr>
        </p:nvSpPr>
        <p:spPr>
          <a:xfrm>
            <a:off x="533400" y="514350"/>
            <a:ext cx="8153400" cy="685800"/>
          </a:xfrm>
        </p:spPr>
        <p:txBody>
          <a:bodyPr anchor="ctr">
            <a:noAutofit/>
          </a:bodyPr>
          <a:lstStyle/>
          <a:p>
            <a:pPr marL="0" indent="0">
              <a:buNone/>
            </a:pPr>
            <a:r>
              <a:rPr lang="en-PH" dirty="0" smtClean="0"/>
              <a:t>Gibbons’ circa 1960 guide (Publication 3333) listed 75 “most useful” colors for stamp descriptions using labeled color blocks. </a:t>
            </a:r>
            <a:endParaRPr lang="en-PH"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428750"/>
            <a:ext cx="2234231" cy="327659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1395914"/>
            <a:ext cx="4305361" cy="330266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0930" y="1380781"/>
            <a:ext cx="4335215" cy="3324568"/>
          </a:xfrm>
          <a:prstGeom prst="rect">
            <a:avLst/>
          </a:prstGeom>
        </p:spPr>
      </p:pic>
      <p:sp>
        <p:nvSpPr>
          <p:cNvPr id="5" name="Slide Number Placeholder 4"/>
          <p:cNvSpPr>
            <a:spLocks noGrp="1"/>
          </p:cNvSpPr>
          <p:nvPr>
            <p:ph type="sldNum" sz="quarter" idx="12"/>
          </p:nvPr>
        </p:nvSpPr>
        <p:spPr/>
        <p:txBody>
          <a:bodyPr/>
          <a:lstStyle/>
          <a:p>
            <a:fld id="{B6F15528-21DE-4FAA-801E-634DDDAF4B2B}" type="slidenum">
              <a:rPr lang="en-US" smtClean="0"/>
              <a:pPr/>
              <a:t>30</a:t>
            </a:fld>
            <a:endParaRPr lang="en-US"/>
          </a:p>
        </p:txBody>
      </p:sp>
    </p:spTree>
    <p:extLst>
      <p:ext uri="{BB962C8B-B14F-4D97-AF65-F5344CB8AC3E}">
        <p14:creationId xmlns:p14="http://schemas.microsoft.com/office/powerpoint/2010/main" val="4195917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Stamp Color </a:t>
            </a:r>
            <a:r>
              <a:rPr lang="en-PH" sz="2400" dirty="0"/>
              <a:t>Guides – Stanley Gibbons</a:t>
            </a:r>
          </a:p>
        </p:txBody>
      </p:sp>
      <p:sp>
        <p:nvSpPr>
          <p:cNvPr id="3" name="Content Placeholder 2"/>
          <p:cNvSpPr>
            <a:spLocks noGrp="1"/>
          </p:cNvSpPr>
          <p:nvPr>
            <p:ph idx="1"/>
          </p:nvPr>
        </p:nvSpPr>
        <p:spPr>
          <a:xfrm>
            <a:off x="533400" y="514350"/>
            <a:ext cx="8153400" cy="533400"/>
          </a:xfrm>
        </p:spPr>
        <p:txBody>
          <a:bodyPr anchor="ctr">
            <a:noAutofit/>
          </a:bodyPr>
          <a:lstStyle/>
          <a:p>
            <a:pPr marL="0" indent="0">
              <a:buNone/>
            </a:pPr>
            <a:r>
              <a:rPr lang="en-PH" dirty="0" smtClean="0"/>
              <a:t>Publication 3333’s 1966 edition increased to 100 color tiles.</a:t>
            </a:r>
            <a:endParaRPr lang="en-PH"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971550"/>
            <a:ext cx="7658854" cy="3867722"/>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31</a:t>
            </a:fld>
            <a:endParaRPr lang="en-US"/>
          </a:p>
        </p:txBody>
      </p:sp>
    </p:spTree>
    <p:extLst>
      <p:ext uri="{BB962C8B-B14F-4D97-AF65-F5344CB8AC3E}">
        <p14:creationId xmlns:p14="http://schemas.microsoft.com/office/powerpoint/2010/main" val="18013878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Stamp Color </a:t>
            </a:r>
            <a:r>
              <a:rPr lang="en-PH" sz="2400" dirty="0"/>
              <a:t>Guides – Stanley Gibbons</a:t>
            </a:r>
          </a:p>
        </p:txBody>
      </p:sp>
      <p:sp>
        <p:nvSpPr>
          <p:cNvPr id="3" name="Content Placeholder 2"/>
          <p:cNvSpPr>
            <a:spLocks noGrp="1"/>
          </p:cNvSpPr>
          <p:nvPr>
            <p:ph idx="1"/>
          </p:nvPr>
        </p:nvSpPr>
        <p:spPr>
          <a:xfrm>
            <a:off x="533400" y="590550"/>
            <a:ext cx="8229600" cy="764760"/>
          </a:xfrm>
        </p:spPr>
        <p:txBody>
          <a:bodyPr anchor="ctr">
            <a:noAutofit/>
          </a:bodyPr>
          <a:lstStyle/>
          <a:p>
            <a:pPr marL="0" indent="0">
              <a:buNone/>
            </a:pPr>
            <a:r>
              <a:rPr lang="en-PH" dirty="0" smtClean="0"/>
              <a:t>Later Gibbons’ guides are much smaller and user friendly with holes in the 200 color tiles to allow better comparison viewing.</a:t>
            </a:r>
            <a:endParaRPr lang="en-PH"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0856" y="2809786"/>
            <a:ext cx="2940844" cy="18097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 y="1500232"/>
            <a:ext cx="2895601" cy="122391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1" y="1500232"/>
            <a:ext cx="5105400" cy="122391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820824"/>
            <a:ext cx="2590800" cy="1793193"/>
          </a:xfrm>
          <a:prstGeom prst="rect">
            <a:avLst/>
          </a:prstGeom>
        </p:spPr>
      </p:pic>
      <p:sp>
        <p:nvSpPr>
          <p:cNvPr id="9" name="TextBox 8"/>
          <p:cNvSpPr txBox="1"/>
          <p:nvPr/>
        </p:nvSpPr>
        <p:spPr>
          <a:xfrm>
            <a:off x="3200400" y="4619536"/>
            <a:ext cx="5486400" cy="246221"/>
          </a:xfrm>
          <a:prstGeom prst="rect">
            <a:avLst/>
          </a:prstGeom>
          <a:noFill/>
        </p:spPr>
        <p:txBody>
          <a:bodyPr wrap="square" rtlCol="0">
            <a:spAutoFit/>
          </a:bodyPr>
          <a:lstStyle/>
          <a:p>
            <a:r>
              <a:rPr lang="en-US" sz="1000" dirty="0" smtClean="0"/>
              <a:t>2020 Listing of Stanley Gibbons Stamp </a:t>
            </a:r>
            <a:r>
              <a:rPr lang="en-US" sz="1000" dirty="0" err="1" smtClean="0"/>
              <a:t>Colour</a:t>
            </a:r>
            <a:r>
              <a:rPr lang="en-US" sz="1000" dirty="0" smtClean="0"/>
              <a:t> </a:t>
            </a:r>
            <a:r>
              <a:rPr lang="en-US" sz="1000" dirty="0"/>
              <a:t>Key shades: </a:t>
            </a:r>
            <a:r>
              <a:rPr lang="en-US" sz="1000" dirty="0">
                <a:hlinkClick r:id="rId6"/>
              </a:rPr>
              <a:t>http://</a:t>
            </a:r>
            <a:r>
              <a:rPr lang="en-US" sz="1000" dirty="0" smtClean="0">
                <a:hlinkClick r:id="rId6"/>
              </a:rPr>
              <a:t>www.acsc-history.info/Dshades.aspx</a:t>
            </a:r>
            <a:r>
              <a:rPr lang="en-US" sz="1000" dirty="0" smtClean="0"/>
              <a:t> </a:t>
            </a:r>
            <a:endParaRPr lang="en-US" sz="1000" dirty="0"/>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 y="2800351"/>
            <a:ext cx="2330339" cy="1809750"/>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32</a:t>
            </a:fld>
            <a:endParaRPr lang="en-US"/>
          </a:p>
        </p:txBody>
      </p:sp>
    </p:spTree>
    <p:extLst>
      <p:ext uri="{BB962C8B-B14F-4D97-AF65-F5344CB8AC3E}">
        <p14:creationId xmlns:p14="http://schemas.microsoft.com/office/powerpoint/2010/main" val="1482874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Stamp Color </a:t>
            </a:r>
            <a:r>
              <a:rPr lang="en-PH" sz="2400" dirty="0"/>
              <a:t>Guides – </a:t>
            </a:r>
            <a:r>
              <a:rPr lang="en-PH" sz="2400" dirty="0" smtClean="0"/>
              <a:t>Others</a:t>
            </a:r>
            <a:endParaRPr lang="en-PH" sz="2400" dirty="0"/>
          </a:p>
        </p:txBody>
      </p:sp>
      <p:sp>
        <p:nvSpPr>
          <p:cNvPr id="3" name="Content Placeholder 2"/>
          <p:cNvSpPr>
            <a:spLocks noGrp="1"/>
          </p:cNvSpPr>
          <p:nvPr>
            <p:ph idx="1"/>
          </p:nvPr>
        </p:nvSpPr>
        <p:spPr>
          <a:xfrm>
            <a:off x="533400" y="448299"/>
            <a:ext cx="2750176" cy="4341136"/>
          </a:xfrm>
        </p:spPr>
        <p:txBody>
          <a:bodyPr anchor="ctr">
            <a:noAutofit/>
          </a:bodyPr>
          <a:lstStyle/>
          <a:p>
            <a:pPr marL="0" indent="0">
              <a:buNone/>
            </a:pPr>
            <a:r>
              <a:rPr lang="en-PH" dirty="0" smtClean="0"/>
              <a:t>Of course Stanley Gibbons </a:t>
            </a:r>
            <a:r>
              <a:rPr lang="en-US" dirty="0" smtClean="0"/>
              <a:t>was not the only firm producing color guides for collectors.  Here is an unidentified German guide dated from 1917 with French and English translations.</a:t>
            </a:r>
            <a:endParaRPr lang="en-PH"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3576" y="862324"/>
            <a:ext cx="5403224" cy="3513085"/>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33</a:t>
            </a:fld>
            <a:endParaRPr lang="en-US"/>
          </a:p>
        </p:txBody>
      </p:sp>
    </p:spTree>
    <p:extLst>
      <p:ext uri="{BB962C8B-B14F-4D97-AF65-F5344CB8AC3E}">
        <p14:creationId xmlns:p14="http://schemas.microsoft.com/office/powerpoint/2010/main" val="29994006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Stamp Color </a:t>
            </a:r>
            <a:r>
              <a:rPr lang="en-PH" sz="2400" dirty="0"/>
              <a:t>Guides – </a:t>
            </a:r>
            <a:r>
              <a:rPr lang="en-PH" sz="2400" dirty="0" smtClean="0"/>
              <a:t>Others</a:t>
            </a:r>
            <a:endParaRPr lang="en-PH" sz="2400" dirty="0"/>
          </a:p>
        </p:txBody>
      </p:sp>
      <p:sp>
        <p:nvSpPr>
          <p:cNvPr id="3" name="Content Placeholder 2"/>
          <p:cNvSpPr>
            <a:spLocks noGrp="1"/>
          </p:cNvSpPr>
          <p:nvPr>
            <p:ph idx="1"/>
          </p:nvPr>
        </p:nvSpPr>
        <p:spPr>
          <a:xfrm>
            <a:off x="5029200" y="514350"/>
            <a:ext cx="3657600" cy="4018087"/>
          </a:xfrm>
        </p:spPr>
        <p:txBody>
          <a:bodyPr anchor="ctr">
            <a:noAutofit/>
          </a:bodyPr>
          <a:lstStyle/>
          <a:p>
            <a:pPr marL="0" indent="0">
              <a:buNone/>
            </a:pPr>
            <a:r>
              <a:rPr lang="en-US" dirty="0" smtClean="0"/>
              <a:t>Amos </a:t>
            </a:r>
            <a:r>
              <a:rPr lang="en-US" dirty="0"/>
              <a:t>Hobby Publishing, </a:t>
            </a:r>
            <a:r>
              <a:rPr lang="en-US" dirty="0" smtClean="0"/>
              <a:t>parent </a:t>
            </a:r>
            <a:r>
              <a:rPr lang="en-US" dirty="0"/>
              <a:t>company of both Scott </a:t>
            </a:r>
            <a:r>
              <a:rPr lang="en-US" dirty="0" smtClean="0"/>
              <a:t>Publishing Company and Linn's Stamp News, released a 39 page book in 2005, “Specialized Color Guides for United States Stamps” with Munsell </a:t>
            </a:r>
            <a:r>
              <a:rPr lang="en-US" dirty="0"/>
              <a:t>color </a:t>
            </a:r>
            <a:r>
              <a:rPr lang="en-US" dirty="0" smtClean="0"/>
              <a:t>system chips covering four early US definitive issues.</a:t>
            </a:r>
            <a:endParaRPr lang="en-PH"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613" y="895350"/>
            <a:ext cx="2074232" cy="319112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057" y="931566"/>
            <a:ext cx="2034917" cy="3154910"/>
          </a:xfrm>
          <a:prstGeom prst="rect">
            <a:avLst/>
          </a:prstGeom>
        </p:spPr>
      </p:pic>
      <p:sp>
        <p:nvSpPr>
          <p:cNvPr id="7" name="TextBox 6"/>
          <p:cNvSpPr txBox="1"/>
          <p:nvPr/>
        </p:nvSpPr>
        <p:spPr>
          <a:xfrm>
            <a:off x="3733800" y="4569283"/>
            <a:ext cx="4953000" cy="246221"/>
          </a:xfrm>
          <a:prstGeom prst="rect">
            <a:avLst/>
          </a:prstGeom>
          <a:noFill/>
        </p:spPr>
        <p:txBody>
          <a:bodyPr wrap="square" rtlCol="0">
            <a:spAutoFit/>
          </a:bodyPr>
          <a:lstStyle/>
          <a:p>
            <a:r>
              <a:rPr lang="en-US" sz="1000" dirty="0"/>
              <a:t>Munsell </a:t>
            </a:r>
            <a:r>
              <a:rPr lang="en-US" sz="1000" dirty="0" smtClean="0"/>
              <a:t>color system: </a:t>
            </a:r>
            <a:r>
              <a:rPr lang="en-US" sz="1000" dirty="0">
                <a:hlinkClick r:id="rId4"/>
              </a:rPr>
              <a:t>https://munsell.com/about-munsell-color/how-color-notation-works</a:t>
            </a:r>
            <a:r>
              <a:rPr lang="en-US" sz="1000" dirty="0" smtClean="0">
                <a:hlinkClick r:id="rId4"/>
              </a:rPr>
              <a:t>/</a:t>
            </a:r>
            <a:r>
              <a:rPr lang="en-US" sz="1000" dirty="0" smtClean="0"/>
              <a:t> </a:t>
            </a:r>
            <a:endParaRPr lang="en-US" sz="1000"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34</a:t>
            </a:fld>
            <a:endParaRPr lang="en-US"/>
          </a:p>
        </p:txBody>
      </p:sp>
    </p:spTree>
    <p:extLst>
      <p:ext uri="{BB962C8B-B14F-4D97-AF65-F5344CB8AC3E}">
        <p14:creationId xmlns:p14="http://schemas.microsoft.com/office/powerpoint/2010/main" val="21646081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Stamp Color </a:t>
            </a:r>
            <a:r>
              <a:rPr lang="en-PH" sz="2400" dirty="0"/>
              <a:t>Guides – </a:t>
            </a:r>
            <a:r>
              <a:rPr lang="en-PH" sz="2400" dirty="0" smtClean="0"/>
              <a:t>Others</a:t>
            </a:r>
            <a:endParaRPr lang="en-PH" sz="2400" dirty="0"/>
          </a:p>
        </p:txBody>
      </p:sp>
      <p:sp>
        <p:nvSpPr>
          <p:cNvPr id="3" name="Content Placeholder 2"/>
          <p:cNvSpPr>
            <a:spLocks noGrp="1"/>
          </p:cNvSpPr>
          <p:nvPr>
            <p:ph idx="1"/>
          </p:nvPr>
        </p:nvSpPr>
        <p:spPr>
          <a:xfrm>
            <a:off x="533400" y="448299"/>
            <a:ext cx="3657600" cy="4341136"/>
          </a:xfrm>
        </p:spPr>
        <p:txBody>
          <a:bodyPr anchor="ctr">
            <a:noAutofit/>
          </a:bodyPr>
          <a:lstStyle/>
          <a:p>
            <a:pPr marL="0" indent="0">
              <a:buNone/>
            </a:pPr>
            <a:r>
              <a:rPr lang="en-US" dirty="0" smtClean="0"/>
              <a:t>The masterwork of US color guides is, “</a:t>
            </a:r>
            <a:r>
              <a:rPr lang="en-US" dirty="0"/>
              <a:t>Encyclopedia of the Colors of United States Postage </a:t>
            </a:r>
            <a:r>
              <a:rPr lang="en-US" dirty="0" smtClean="0"/>
              <a:t>Stamps,” five volumes in four binders.  It covers 1847 to 1918 issues complete with Scott color shades for most issues.  When available the 1981 set can sell for $500+.</a:t>
            </a:r>
            <a:endParaRPr lang="en-PH"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599" y="819151"/>
            <a:ext cx="4266363" cy="3829770"/>
          </a:xfrm>
          <a:prstGeom prst="rect">
            <a:avLst/>
          </a:prstGeom>
        </p:spPr>
      </p:pic>
      <p:sp>
        <p:nvSpPr>
          <p:cNvPr id="5" name="Slide Number Placeholder 4"/>
          <p:cNvSpPr>
            <a:spLocks noGrp="1"/>
          </p:cNvSpPr>
          <p:nvPr>
            <p:ph type="sldNum" sz="quarter" idx="12"/>
          </p:nvPr>
        </p:nvSpPr>
        <p:spPr/>
        <p:txBody>
          <a:bodyPr/>
          <a:lstStyle/>
          <a:p>
            <a:fld id="{B6F15528-21DE-4FAA-801E-634DDDAF4B2B}" type="slidenum">
              <a:rPr lang="en-US" smtClean="0"/>
              <a:pPr/>
              <a:t>35</a:t>
            </a:fld>
            <a:endParaRPr lang="en-US"/>
          </a:p>
        </p:txBody>
      </p:sp>
    </p:spTree>
    <p:extLst>
      <p:ext uri="{BB962C8B-B14F-4D97-AF65-F5344CB8AC3E}">
        <p14:creationId xmlns:p14="http://schemas.microsoft.com/office/powerpoint/2010/main" val="7590574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Stamp Color </a:t>
            </a:r>
            <a:r>
              <a:rPr lang="en-PH" sz="2400" dirty="0"/>
              <a:t>Guides – </a:t>
            </a:r>
            <a:r>
              <a:rPr lang="en-PH" sz="2400" dirty="0" smtClean="0"/>
              <a:t>Others</a:t>
            </a:r>
            <a:endParaRPr lang="en-PH" sz="2400" dirty="0"/>
          </a:p>
        </p:txBody>
      </p:sp>
      <p:sp>
        <p:nvSpPr>
          <p:cNvPr id="3" name="Content Placeholder 2"/>
          <p:cNvSpPr>
            <a:spLocks noGrp="1"/>
          </p:cNvSpPr>
          <p:nvPr>
            <p:ph idx="1"/>
          </p:nvPr>
        </p:nvSpPr>
        <p:spPr>
          <a:xfrm>
            <a:off x="6934200" y="438150"/>
            <a:ext cx="2002574" cy="4341136"/>
          </a:xfrm>
        </p:spPr>
        <p:txBody>
          <a:bodyPr anchor="ctr">
            <a:noAutofit/>
          </a:bodyPr>
          <a:lstStyle/>
          <a:p>
            <a:pPr marL="0" indent="0">
              <a:buNone/>
            </a:pPr>
            <a:r>
              <a:rPr lang="en-US" dirty="0" smtClean="0"/>
              <a:t>Sample reduced sized pages from the loose-leaf, “</a:t>
            </a:r>
            <a:r>
              <a:rPr lang="en-US" dirty="0"/>
              <a:t>Encyclopedia of the Colors of United States Postage </a:t>
            </a:r>
            <a:r>
              <a:rPr lang="en-US" dirty="0" smtClean="0"/>
              <a:t>Stamps.” </a:t>
            </a:r>
            <a:endParaRPr lang="en-PH"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790" y="819150"/>
            <a:ext cx="2903441" cy="3810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8231" y="819150"/>
            <a:ext cx="3358398" cy="3810000"/>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36</a:t>
            </a:fld>
            <a:endParaRPr lang="en-US"/>
          </a:p>
        </p:txBody>
      </p:sp>
    </p:spTree>
    <p:extLst>
      <p:ext uri="{BB962C8B-B14F-4D97-AF65-F5344CB8AC3E}">
        <p14:creationId xmlns:p14="http://schemas.microsoft.com/office/powerpoint/2010/main" val="18659542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Stamp Color </a:t>
            </a:r>
            <a:r>
              <a:rPr lang="en-PH" sz="2400" dirty="0"/>
              <a:t>Guides – </a:t>
            </a:r>
            <a:r>
              <a:rPr lang="en-PH" sz="2400" dirty="0" smtClean="0"/>
              <a:t>Others</a:t>
            </a:r>
            <a:endParaRPr lang="en-PH" sz="2400" dirty="0"/>
          </a:p>
        </p:txBody>
      </p:sp>
      <p:sp>
        <p:nvSpPr>
          <p:cNvPr id="3" name="Content Placeholder 2"/>
          <p:cNvSpPr>
            <a:spLocks noGrp="1"/>
          </p:cNvSpPr>
          <p:nvPr>
            <p:ph idx="1"/>
          </p:nvPr>
        </p:nvSpPr>
        <p:spPr>
          <a:xfrm>
            <a:off x="533400" y="448299"/>
            <a:ext cx="2514600" cy="4341136"/>
          </a:xfrm>
        </p:spPr>
        <p:txBody>
          <a:bodyPr anchor="ctr">
            <a:noAutofit/>
          </a:bodyPr>
          <a:lstStyle/>
          <a:p>
            <a:pPr marL="0" indent="0">
              <a:buNone/>
            </a:pPr>
            <a:r>
              <a:rPr lang="en-US" dirty="0" smtClean="0"/>
              <a:t>German catalog publisher Michel has their own color guide</a:t>
            </a:r>
            <a:r>
              <a:rPr lang="en-US" dirty="0"/>
              <a:t>, “</a:t>
            </a:r>
            <a:r>
              <a:rPr lang="en-US" dirty="0" err="1"/>
              <a:t>Farbenführer</a:t>
            </a:r>
            <a:r>
              <a:rPr lang="en-US" dirty="0"/>
              <a:t>,” </a:t>
            </a:r>
            <a:r>
              <a:rPr lang="en-US" dirty="0" smtClean="0"/>
              <a:t>that coordinates 600+ shades with those used in their worldwide catalogs.</a:t>
            </a:r>
            <a:endParaRPr lang="en-PH"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865477"/>
            <a:ext cx="2572056" cy="350677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892" y="865477"/>
            <a:ext cx="2609840" cy="3506779"/>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37</a:t>
            </a:fld>
            <a:endParaRPr lang="en-US"/>
          </a:p>
        </p:txBody>
      </p:sp>
    </p:spTree>
    <p:extLst>
      <p:ext uri="{BB962C8B-B14F-4D97-AF65-F5344CB8AC3E}">
        <p14:creationId xmlns:p14="http://schemas.microsoft.com/office/powerpoint/2010/main" val="9750055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Stamp Color </a:t>
            </a:r>
            <a:r>
              <a:rPr lang="en-PH" sz="2400" dirty="0"/>
              <a:t>Guides – </a:t>
            </a:r>
            <a:r>
              <a:rPr lang="en-PH" sz="2400" dirty="0" smtClean="0"/>
              <a:t>Others</a:t>
            </a:r>
            <a:endParaRPr lang="en-PH" sz="2400" dirty="0"/>
          </a:p>
        </p:txBody>
      </p:sp>
      <p:sp>
        <p:nvSpPr>
          <p:cNvPr id="3" name="Content Placeholder 2"/>
          <p:cNvSpPr>
            <a:spLocks noGrp="1"/>
          </p:cNvSpPr>
          <p:nvPr>
            <p:ph idx="1"/>
          </p:nvPr>
        </p:nvSpPr>
        <p:spPr>
          <a:xfrm>
            <a:off x="6781800" y="438150"/>
            <a:ext cx="1905000" cy="4341136"/>
          </a:xfrm>
        </p:spPr>
        <p:txBody>
          <a:bodyPr anchor="ctr">
            <a:noAutofit/>
          </a:bodyPr>
          <a:lstStyle/>
          <a:p>
            <a:pPr marL="0" indent="0">
              <a:buNone/>
            </a:pPr>
            <a:r>
              <a:rPr lang="en-US" dirty="0" smtClean="0"/>
              <a:t>Michel also utilizes color code numbers that can be used to identify shades. </a:t>
            </a:r>
            <a:endParaRPr lang="en-PH"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644" y="438150"/>
            <a:ext cx="5759386" cy="4341137"/>
          </a:xfrm>
          <a:prstGeom prst="rect">
            <a:avLst/>
          </a:prstGeom>
        </p:spPr>
      </p:pic>
      <p:sp>
        <p:nvSpPr>
          <p:cNvPr id="5" name="Slide Number Placeholder 4"/>
          <p:cNvSpPr>
            <a:spLocks noGrp="1"/>
          </p:cNvSpPr>
          <p:nvPr>
            <p:ph type="sldNum" sz="quarter" idx="12"/>
          </p:nvPr>
        </p:nvSpPr>
        <p:spPr/>
        <p:txBody>
          <a:bodyPr/>
          <a:lstStyle/>
          <a:p>
            <a:fld id="{B6F15528-21DE-4FAA-801E-634DDDAF4B2B}" type="slidenum">
              <a:rPr lang="en-US" smtClean="0"/>
              <a:pPr/>
              <a:t>38</a:t>
            </a:fld>
            <a:endParaRPr lang="en-US"/>
          </a:p>
        </p:txBody>
      </p:sp>
    </p:spTree>
    <p:extLst>
      <p:ext uri="{BB962C8B-B14F-4D97-AF65-F5344CB8AC3E}">
        <p14:creationId xmlns:p14="http://schemas.microsoft.com/office/powerpoint/2010/main" val="17177741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Comparing Catalog Colors</a:t>
            </a:r>
            <a:endParaRPr lang="en-PH" sz="2400" dirty="0"/>
          </a:p>
        </p:txBody>
      </p:sp>
      <p:sp>
        <p:nvSpPr>
          <p:cNvPr id="3" name="Content Placeholder 2"/>
          <p:cNvSpPr>
            <a:spLocks noGrp="1"/>
          </p:cNvSpPr>
          <p:nvPr>
            <p:ph idx="1"/>
          </p:nvPr>
        </p:nvSpPr>
        <p:spPr>
          <a:xfrm>
            <a:off x="533400" y="448299"/>
            <a:ext cx="3124200" cy="4341136"/>
          </a:xfrm>
        </p:spPr>
        <p:txBody>
          <a:bodyPr anchor="ctr">
            <a:noAutofit/>
          </a:bodyPr>
          <a:lstStyle/>
          <a:p>
            <a:pPr marL="0" indent="0">
              <a:buNone/>
            </a:pPr>
            <a:r>
              <a:rPr lang="en-US" dirty="0" smtClean="0"/>
              <a:t>Stamp catalog color listings continue to be more divergent as additional varieties and shades come to light for older and newer issues.  Do a quick color comparison among them for a few issues.  </a:t>
            </a:r>
            <a:endParaRPr lang="en-PH"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531308"/>
            <a:ext cx="2258786" cy="1371092"/>
          </a:xfrm>
          <a:prstGeom prst="rect">
            <a:avLst/>
          </a:prstGeom>
        </p:spPr>
      </p:pic>
      <p:sp>
        <p:nvSpPr>
          <p:cNvPr id="8" name="TextBox 7"/>
          <p:cNvSpPr txBox="1"/>
          <p:nvPr/>
        </p:nvSpPr>
        <p:spPr>
          <a:xfrm>
            <a:off x="4476069" y="755189"/>
            <a:ext cx="1868261" cy="923330"/>
          </a:xfrm>
          <a:prstGeom prst="rect">
            <a:avLst/>
          </a:prstGeom>
          <a:noFill/>
        </p:spPr>
        <p:txBody>
          <a:bodyPr wrap="square" rtlCol="0">
            <a:spAutoFit/>
          </a:bodyPr>
          <a:lstStyle/>
          <a:p>
            <a:r>
              <a:rPr lang="en-US" dirty="0" smtClean="0"/>
              <a:t>Australia 1914 KGV definitive,  4d denomination</a:t>
            </a:r>
            <a:endParaRPr lang="en-US" dirty="0"/>
          </a:p>
        </p:txBody>
      </p:sp>
      <p:sp>
        <p:nvSpPr>
          <p:cNvPr id="9" name="TextBox 8"/>
          <p:cNvSpPr txBox="1"/>
          <p:nvPr/>
        </p:nvSpPr>
        <p:spPr>
          <a:xfrm>
            <a:off x="3733800" y="2109279"/>
            <a:ext cx="1676400" cy="830997"/>
          </a:xfrm>
          <a:prstGeom prst="rect">
            <a:avLst/>
          </a:prstGeom>
          <a:noFill/>
        </p:spPr>
        <p:txBody>
          <a:bodyPr wrap="square" rtlCol="0">
            <a:spAutoFit/>
          </a:bodyPr>
          <a:lstStyle/>
          <a:p>
            <a:r>
              <a:rPr lang="en-US" sz="1200" dirty="0" smtClean="0">
                <a:solidFill>
                  <a:srgbClr val="C00000"/>
                </a:solidFill>
              </a:rPr>
              <a:t>Stanley Gibbons Commonwealth and British Empire catalogue, 2004 edition</a:t>
            </a:r>
            <a:endParaRPr lang="en-US" sz="1200" dirty="0">
              <a:solidFill>
                <a:srgbClr val="C00000"/>
              </a:solidFill>
            </a:endParaRPr>
          </a:p>
        </p:txBody>
      </p:sp>
      <p:sp>
        <p:nvSpPr>
          <p:cNvPr id="13" name="TextBox 12"/>
          <p:cNvSpPr txBox="1"/>
          <p:nvPr/>
        </p:nvSpPr>
        <p:spPr>
          <a:xfrm>
            <a:off x="3706938" y="3180209"/>
            <a:ext cx="1765664" cy="461665"/>
          </a:xfrm>
          <a:prstGeom prst="rect">
            <a:avLst/>
          </a:prstGeom>
          <a:noFill/>
        </p:spPr>
        <p:txBody>
          <a:bodyPr wrap="square" rtlCol="0">
            <a:spAutoFit/>
          </a:bodyPr>
          <a:lstStyle/>
          <a:p>
            <a:r>
              <a:rPr lang="en-US" sz="1200" dirty="0" smtClean="0">
                <a:solidFill>
                  <a:srgbClr val="C00000"/>
                </a:solidFill>
              </a:rPr>
              <a:t>Scott’s  Catalogue, Volume A-B, 2009 edition</a:t>
            </a:r>
            <a:endParaRPr lang="en-US" sz="1200" dirty="0">
              <a:solidFill>
                <a:srgbClr val="C00000"/>
              </a:solidFill>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5281" y="531308"/>
            <a:ext cx="1071019" cy="1247884"/>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2322" y="3814426"/>
            <a:ext cx="3314478" cy="861328"/>
          </a:xfrm>
          <a:prstGeom prst="rect">
            <a:avLst/>
          </a:prstGeom>
        </p:spPr>
      </p:pic>
      <p:sp>
        <p:nvSpPr>
          <p:cNvPr id="16" name="TextBox 15"/>
          <p:cNvSpPr txBox="1"/>
          <p:nvPr/>
        </p:nvSpPr>
        <p:spPr>
          <a:xfrm>
            <a:off x="3706938" y="3844757"/>
            <a:ext cx="1765664" cy="830997"/>
          </a:xfrm>
          <a:prstGeom prst="rect">
            <a:avLst/>
          </a:prstGeom>
          <a:noFill/>
        </p:spPr>
        <p:txBody>
          <a:bodyPr wrap="square" rtlCol="0">
            <a:spAutoFit/>
          </a:bodyPr>
          <a:lstStyle/>
          <a:p>
            <a:r>
              <a:rPr lang="en-US" sz="1200" dirty="0" err="1" smtClean="0">
                <a:solidFill>
                  <a:srgbClr val="C00000"/>
                </a:solidFill>
              </a:rPr>
              <a:t>Yvert</a:t>
            </a:r>
            <a:r>
              <a:rPr lang="en-US" sz="1200" dirty="0" smtClean="0">
                <a:solidFill>
                  <a:srgbClr val="C00000"/>
                </a:solidFill>
              </a:rPr>
              <a:t> &amp; </a:t>
            </a:r>
            <a:r>
              <a:rPr lang="en-US" sz="1200" dirty="0" err="1" smtClean="0">
                <a:solidFill>
                  <a:srgbClr val="C00000"/>
                </a:solidFill>
              </a:rPr>
              <a:t>Tellier</a:t>
            </a:r>
            <a:r>
              <a:rPr lang="en-US" sz="1200" dirty="0" smtClean="0">
                <a:solidFill>
                  <a:srgbClr val="C00000"/>
                </a:solidFill>
              </a:rPr>
              <a:t> Overseas Volume III, 1972 edition</a:t>
            </a:r>
          </a:p>
          <a:p>
            <a:pPr marL="60325" indent="-60325">
              <a:buFont typeface="Arial" panose="020B0604020202020204" pitchFamily="34" charset="0"/>
              <a:buChar char="•"/>
            </a:pPr>
            <a:r>
              <a:rPr lang="en-US" sz="1200" dirty="0" smtClean="0"/>
              <a:t> yellow-orange</a:t>
            </a:r>
          </a:p>
          <a:p>
            <a:r>
              <a:rPr lang="en-US" sz="1200" dirty="0"/>
              <a:t> </a:t>
            </a:r>
            <a:r>
              <a:rPr lang="en-US" sz="1200" dirty="0" smtClean="0"/>
              <a:t>       a. yellow</a:t>
            </a:r>
            <a:endParaRPr lang="en-US" sz="1200" dirty="0"/>
          </a:p>
        </p:txBody>
      </p:sp>
      <p:graphicFrame>
        <p:nvGraphicFramePr>
          <p:cNvPr id="17" name="Object 16"/>
          <p:cNvGraphicFramePr>
            <a:graphicFrameLocks noChangeAspect="1"/>
          </p:cNvGraphicFramePr>
          <p:nvPr>
            <p:extLst>
              <p:ext uri="{D42A27DB-BD31-4B8C-83A1-F6EECF244321}">
                <p14:modId xmlns:p14="http://schemas.microsoft.com/office/powerpoint/2010/main" val="3487979737"/>
              </p:ext>
            </p:extLst>
          </p:nvPr>
        </p:nvGraphicFramePr>
        <p:xfrm>
          <a:off x="5303872" y="2002634"/>
          <a:ext cx="3192428" cy="1005023"/>
        </p:xfrm>
        <a:graphic>
          <a:graphicData uri="http://schemas.openxmlformats.org/presentationml/2006/ole">
            <mc:AlternateContent xmlns:mc="http://schemas.openxmlformats.org/markup-compatibility/2006">
              <mc:Choice xmlns:v="urn:schemas-microsoft-com:vml" Requires="v">
                <p:oleObj spid="_x0000_s6212" r:id="rId6" imgW="4114080" imgH="1294920" progId="">
                  <p:embed/>
                </p:oleObj>
              </mc:Choice>
              <mc:Fallback>
                <p:oleObj r:id="rId6" imgW="4114080" imgH="1294920" progId="">
                  <p:embed/>
                  <p:pic>
                    <p:nvPicPr>
                      <p:cNvPr id="0" name=""/>
                      <p:cNvPicPr/>
                      <p:nvPr/>
                    </p:nvPicPr>
                    <p:blipFill>
                      <a:blip r:embed="rId7"/>
                      <a:stretch>
                        <a:fillRect/>
                      </a:stretch>
                    </p:blipFill>
                    <p:spPr>
                      <a:xfrm>
                        <a:off x="5303872" y="2002634"/>
                        <a:ext cx="3192428" cy="1005023"/>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092936478"/>
              </p:ext>
            </p:extLst>
          </p:nvPr>
        </p:nvGraphicFramePr>
        <p:xfrm>
          <a:off x="5715000" y="3119317"/>
          <a:ext cx="2861859" cy="625439"/>
        </p:xfrm>
        <a:graphic>
          <a:graphicData uri="http://schemas.openxmlformats.org/presentationml/2006/ole">
            <mc:AlternateContent xmlns:mc="http://schemas.openxmlformats.org/markup-compatibility/2006">
              <mc:Choice xmlns:v="urn:schemas-microsoft-com:vml" Requires="v">
                <p:oleObj spid="_x0000_s6213" r:id="rId8" imgW="3834720" imgH="838080" progId="">
                  <p:embed/>
                </p:oleObj>
              </mc:Choice>
              <mc:Fallback>
                <p:oleObj r:id="rId8" imgW="3834720" imgH="838080" progId="">
                  <p:embed/>
                  <p:pic>
                    <p:nvPicPr>
                      <p:cNvPr id="0" name=""/>
                      <p:cNvPicPr/>
                      <p:nvPr/>
                    </p:nvPicPr>
                    <p:blipFill>
                      <a:blip r:embed="rId9"/>
                      <a:stretch>
                        <a:fillRect/>
                      </a:stretch>
                    </p:blipFill>
                    <p:spPr>
                      <a:xfrm>
                        <a:off x="5715000" y="3119317"/>
                        <a:ext cx="2861859" cy="625439"/>
                      </a:xfrm>
                      <a:prstGeom prst="rect">
                        <a:avLst/>
                      </a:prstGeom>
                    </p:spPr>
                  </p:pic>
                </p:oleObj>
              </mc:Fallback>
            </mc:AlternateContent>
          </a:graphicData>
        </a:graphic>
      </p:graphicFrame>
      <p:sp>
        <p:nvSpPr>
          <p:cNvPr id="5" name="Slide Number Placeholder 4"/>
          <p:cNvSpPr>
            <a:spLocks noGrp="1"/>
          </p:cNvSpPr>
          <p:nvPr>
            <p:ph type="sldNum" sz="quarter" idx="12"/>
          </p:nvPr>
        </p:nvSpPr>
        <p:spPr/>
        <p:txBody>
          <a:bodyPr/>
          <a:lstStyle/>
          <a:p>
            <a:fld id="{B6F15528-21DE-4FAA-801E-634DDDAF4B2B}" type="slidenum">
              <a:rPr lang="en-US" smtClean="0"/>
              <a:pPr/>
              <a:t>39</a:t>
            </a:fld>
            <a:endParaRPr lang="en-US"/>
          </a:p>
        </p:txBody>
      </p:sp>
    </p:spTree>
    <p:extLst>
      <p:ext uri="{BB962C8B-B14F-4D97-AF65-F5344CB8AC3E}">
        <p14:creationId xmlns:p14="http://schemas.microsoft.com/office/powerpoint/2010/main" val="3793252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What is Color?</a:t>
            </a:r>
            <a:endParaRPr lang="en-PH" sz="2400" dirty="0"/>
          </a:p>
        </p:txBody>
      </p:sp>
      <p:sp>
        <p:nvSpPr>
          <p:cNvPr id="3" name="Content Placeholder 2"/>
          <p:cNvSpPr>
            <a:spLocks noGrp="1"/>
          </p:cNvSpPr>
          <p:nvPr>
            <p:ph idx="1"/>
          </p:nvPr>
        </p:nvSpPr>
        <p:spPr>
          <a:xfrm>
            <a:off x="5029200" y="596425"/>
            <a:ext cx="3810000" cy="4191000"/>
          </a:xfrm>
        </p:spPr>
        <p:txBody>
          <a:bodyPr>
            <a:normAutofit fontScale="92500"/>
          </a:bodyPr>
          <a:lstStyle/>
          <a:p>
            <a:pPr marL="0" indent="0">
              <a:buNone/>
            </a:pPr>
            <a:r>
              <a:rPr lang="en-PH" dirty="0" smtClean="0"/>
              <a:t>As defined on the Crayola crayon web site, “</a:t>
            </a:r>
            <a:r>
              <a:rPr lang="en-US" dirty="0"/>
              <a:t>Color is the aspect of things that is caused by differing qualities of light being reflected or emitted by them</a:t>
            </a:r>
            <a:r>
              <a:rPr lang="en-US" dirty="0" smtClean="0"/>
              <a:t>.  To </a:t>
            </a:r>
            <a:r>
              <a:rPr lang="en-US" dirty="0"/>
              <a:t>see color, you have to have light</a:t>
            </a:r>
            <a:r>
              <a:rPr lang="en-US" dirty="0" smtClean="0"/>
              <a:t>.  When </a:t>
            </a:r>
            <a:r>
              <a:rPr lang="en-US" dirty="0"/>
              <a:t>light shines on an object some colors bounce off the object and others are absorbed by it</a:t>
            </a:r>
            <a:r>
              <a:rPr lang="en-US" dirty="0" smtClean="0"/>
              <a:t>.  Our </a:t>
            </a:r>
            <a:r>
              <a:rPr lang="en-US" dirty="0"/>
              <a:t>eyes only see the colors that are bounced off or reflected</a:t>
            </a:r>
            <a:r>
              <a:rPr lang="en-US" dirty="0" smtClean="0"/>
              <a:t>.” </a:t>
            </a:r>
            <a:endParaRPr lang="en-PH" dirty="0"/>
          </a:p>
        </p:txBody>
      </p:sp>
      <p:pic>
        <p:nvPicPr>
          <p:cNvPr id="6" name="Picture 5"/>
          <p:cNvPicPr>
            <a:picLocks noChangeAspect="1"/>
          </p:cNvPicPr>
          <p:nvPr/>
        </p:nvPicPr>
        <p:blipFill>
          <a:blip r:embed="rId2"/>
          <a:stretch>
            <a:fillRect/>
          </a:stretch>
        </p:blipFill>
        <p:spPr>
          <a:xfrm>
            <a:off x="587431" y="590549"/>
            <a:ext cx="4365570" cy="4114801"/>
          </a:xfrm>
          <a:prstGeom prst="rect">
            <a:avLst/>
          </a:prstGeom>
        </p:spPr>
      </p:pic>
      <p:sp>
        <p:nvSpPr>
          <p:cNvPr id="4" name="TextBox 3"/>
          <p:cNvSpPr txBox="1"/>
          <p:nvPr/>
        </p:nvSpPr>
        <p:spPr>
          <a:xfrm>
            <a:off x="3467099" y="4457883"/>
            <a:ext cx="1524001" cy="246221"/>
          </a:xfrm>
          <a:prstGeom prst="rect">
            <a:avLst/>
          </a:prstGeom>
          <a:noFill/>
        </p:spPr>
        <p:txBody>
          <a:bodyPr wrap="square" rtlCol="0">
            <a:spAutoFit/>
          </a:bodyPr>
          <a:lstStyle/>
          <a:p>
            <a:r>
              <a:rPr lang="en-US" sz="1000" dirty="0">
                <a:hlinkClick r:id="rId3"/>
              </a:rPr>
              <a:t>https://</a:t>
            </a:r>
            <a:r>
              <a:rPr lang="en-US" sz="1000" dirty="0" smtClean="0">
                <a:hlinkClick r:id="rId3"/>
              </a:rPr>
              <a:t>www.crayola.com</a:t>
            </a:r>
            <a:r>
              <a:rPr lang="en-US" sz="1000" dirty="0" smtClean="0"/>
              <a:t> </a:t>
            </a:r>
            <a:endParaRPr lang="en-US" sz="1000"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32615980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78971" y="586797"/>
            <a:ext cx="2895600" cy="388726"/>
          </a:xfrm>
        </p:spPr>
        <p:txBody>
          <a:bodyPr>
            <a:normAutofit/>
          </a:bodyPr>
          <a:lstStyle/>
          <a:p>
            <a:pPr marL="0" indent="0">
              <a:buNone/>
            </a:pPr>
            <a:r>
              <a:rPr lang="en-US" sz="1800" dirty="0" smtClean="0"/>
              <a:t>Germany 1922-23 Airmails</a:t>
            </a:r>
            <a:endParaRPr lang="en-US" sz="1800" dirty="0"/>
          </a:p>
        </p:txBody>
      </p:sp>
      <p:sp>
        <p:nvSpPr>
          <p:cNvPr id="2" name="Title 1"/>
          <p:cNvSpPr>
            <a:spLocks noGrp="1"/>
          </p:cNvSpPr>
          <p:nvPr>
            <p:ph type="title"/>
          </p:nvPr>
        </p:nvSpPr>
        <p:spPr>
          <a:xfrm>
            <a:off x="457200" y="133349"/>
            <a:ext cx="8229600" cy="304801"/>
          </a:xfrm>
        </p:spPr>
        <p:txBody>
          <a:bodyPr/>
          <a:lstStyle/>
          <a:p>
            <a:r>
              <a:rPr lang="en-PH" sz="2400" dirty="0" smtClean="0"/>
              <a:t>Comparing Catalog Colors</a:t>
            </a:r>
            <a:endParaRPr lang="en-PH" sz="2400" dirty="0"/>
          </a:p>
        </p:txBody>
      </p:sp>
      <p:sp>
        <p:nvSpPr>
          <p:cNvPr id="13" name="TextBox 12"/>
          <p:cNvSpPr txBox="1"/>
          <p:nvPr/>
        </p:nvSpPr>
        <p:spPr>
          <a:xfrm>
            <a:off x="3374571" y="2200046"/>
            <a:ext cx="1971212" cy="461665"/>
          </a:xfrm>
          <a:prstGeom prst="rect">
            <a:avLst/>
          </a:prstGeom>
          <a:noFill/>
        </p:spPr>
        <p:txBody>
          <a:bodyPr wrap="square" rtlCol="0">
            <a:spAutoFit/>
          </a:bodyPr>
          <a:lstStyle/>
          <a:p>
            <a:r>
              <a:rPr lang="en-US" sz="1200" dirty="0" smtClean="0">
                <a:solidFill>
                  <a:srgbClr val="C00000"/>
                </a:solidFill>
              </a:rPr>
              <a:t>Scott’s  Catalogue, Volume I    A-B, 2009 edition</a:t>
            </a:r>
            <a:endParaRPr lang="en-US" sz="1200" dirty="0">
              <a:solidFill>
                <a:srgbClr val="C00000"/>
              </a:solidFill>
            </a:endParaRPr>
          </a:p>
        </p:txBody>
      </p:sp>
      <p:sp>
        <p:nvSpPr>
          <p:cNvPr id="16" name="TextBox 15"/>
          <p:cNvSpPr txBox="1"/>
          <p:nvPr/>
        </p:nvSpPr>
        <p:spPr>
          <a:xfrm>
            <a:off x="513804" y="2888217"/>
            <a:ext cx="2215138" cy="1015663"/>
          </a:xfrm>
          <a:prstGeom prst="rect">
            <a:avLst/>
          </a:prstGeom>
          <a:noFill/>
        </p:spPr>
        <p:txBody>
          <a:bodyPr wrap="square" rtlCol="0">
            <a:spAutoFit/>
          </a:bodyPr>
          <a:lstStyle/>
          <a:p>
            <a:r>
              <a:rPr lang="en-US" sz="1200" dirty="0" err="1" smtClean="0">
                <a:solidFill>
                  <a:srgbClr val="C00000"/>
                </a:solidFill>
              </a:rPr>
              <a:t>Yvert</a:t>
            </a:r>
            <a:r>
              <a:rPr lang="en-US" sz="1200" dirty="0" smtClean="0">
                <a:solidFill>
                  <a:srgbClr val="C00000"/>
                </a:solidFill>
              </a:rPr>
              <a:t> &amp; </a:t>
            </a:r>
            <a:r>
              <a:rPr lang="en-US" sz="1200" dirty="0" err="1" smtClean="0">
                <a:solidFill>
                  <a:srgbClr val="C00000"/>
                </a:solidFill>
              </a:rPr>
              <a:t>Tellier</a:t>
            </a:r>
            <a:r>
              <a:rPr lang="en-US" sz="1200" dirty="0" smtClean="0">
                <a:solidFill>
                  <a:srgbClr val="C00000"/>
                </a:solidFill>
              </a:rPr>
              <a:t> Europe Volume II, </a:t>
            </a:r>
          </a:p>
          <a:p>
            <a:r>
              <a:rPr lang="en-US" sz="1200" dirty="0" smtClean="0">
                <a:solidFill>
                  <a:srgbClr val="C00000"/>
                </a:solidFill>
              </a:rPr>
              <a:t>1972 edition</a:t>
            </a:r>
          </a:p>
          <a:p>
            <a:pPr marL="60325" indent="-60325">
              <a:buFont typeface="Arial" panose="020B0604020202020204" pitchFamily="34" charset="0"/>
              <a:buChar char="•"/>
            </a:pPr>
            <a:r>
              <a:rPr lang="en-US" sz="1200" dirty="0" smtClean="0"/>
              <a:t> violet and rose</a:t>
            </a:r>
          </a:p>
          <a:p>
            <a:pPr marL="60325" indent="-60325">
              <a:buFont typeface="Arial" panose="020B0604020202020204" pitchFamily="34" charset="0"/>
              <a:buChar char="•"/>
            </a:pPr>
            <a:r>
              <a:rPr lang="en-US" sz="1200" dirty="0" smtClean="0"/>
              <a:t> brown and yellow</a:t>
            </a:r>
          </a:p>
          <a:p>
            <a:pPr marL="60325" indent="-60325">
              <a:buFont typeface="Arial" panose="020B0604020202020204" pitchFamily="34" charset="0"/>
              <a:buChar char="•"/>
            </a:pPr>
            <a:r>
              <a:rPr lang="en-US" sz="1200" dirty="0" smtClean="0"/>
              <a:t> olive and rose</a:t>
            </a:r>
            <a:endParaRPr lang="en-US" sz="1200" dirty="0"/>
          </a:p>
        </p:txBody>
      </p:sp>
      <p:graphicFrame>
        <p:nvGraphicFramePr>
          <p:cNvPr id="7" name="Object 6"/>
          <p:cNvGraphicFramePr>
            <a:graphicFrameLocks noChangeAspect="1"/>
          </p:cNvGraphicFramePr>
          <p:nvPr>
            <p:extLst>
              <p:ext uri="{D42A27DB-BD31-4B8C-83A1-F6EECF244321}">
                <p14:modId xmlns:p14="http://schemas.microsoft.com/office/powerpoint/2010/main" val="2861091584"/>
              </p:ext>
            </p:extLst>
          </p:nvPr>
        </p:nvGraphicFramePr>
        <p:xfrm>
          <a:off x="5715000" y="819150"/>
          <a:ext cx="2873399" cy="2057400"/>
        </p:xfrm>
        <a:graphic>
          <a:graphicData uri="http://schemas.openxmlformats.org/presentationml/2006/ole">
            <mc:AlternateContent xmlns:mc="http://schemas.openxmlformats.org/markup-compatibility/2006">
              <mc:Choice xmlns:v="urn:schemas-microsoft-com:vml" Requires="v">
                <p:oleObj spid="_x0000_s4142" r:id="rId3" imgW="2359080" imgH="1688400" progId="">
                  <p:embed/>
                </p:oleObj>
              </mc:Choice>
              <mc:Fallback>
                <p:oleObj r:id="rId3" imgW="2359080" imgH="1688400" progId="">
                  <p:embed/>
                  <p:pic>
                    <p:nvPicPr>
                      <p:cNvPr id="0" name=""/>
                      <p:cNvPicPr/>
                      <p:nvPr/>
                    </p:nvPicPr>
                    <p:blipFill>
                      <a:blip r:embed="rId4"/>
                      <a:stretch>
                        <a:fillRect/>
                      </a:stretch>
                    </p:blipFill>
                    <p:spPr>
                      <a:xfrm>
                        <a:off x="5715000" y="819150"/>
                        <a:ext cx="2873399" cy="2057400"/>
                      </a:xfrm>
                      <a:prstGeom prst="rect">
                        <a:avLst/>
                      </a:prstGeom>
                    </p:spPr>
                  </p:pic>
                </p:oleObj>
              </mc:Fallback>
            </mc:AlternateContent>
          </a:graphicData>
        </a:graphic>
      </p:graphicFrame>
      <p:sp>
        <p:nvSpPr>
          <p:cNvPr id="17" name="TextBox 16"/>
          <p:cNvSpPr txBox="1"/>
          <p:nvPr/>
        </p:nvSpPr>
        <p:spPr>
          <a:xfrm>
            <a:off x="5818812" y="2888217"/>
            <a:ext cx="2745638" cy="830997"/>
          </a:xfrm>
          <a:prstGeom prst="rect">
            <a:avLst/>
          </a:prstGeom>
          <a:noFill/>
        </p:spPr>
        <p:txBody>
          <a:bodyPr wrap="square" rtlCol="0">
            <a:spAutoFit/>
          </a:bodyPr>
          <a:lstStyle/>
          <a:p>
            <a:r>
              <a:rPr lang="en-US" sz="1200" dirty="0" smtClean="0">
                <a:solidFill>
                  <a:srgbClr val="C00000"/>
                </a:solidFill>
              </a:rPr>
              <a:t>Michel Germany Specialized 1998 edition</a:t>
            </a:r>
          </a:p>
          <a:p>
            <a:pPr marL="112713" indent="-112713">
              <a:buFont typeface="Arial" panose="020B0604020202020204" pitchFamily="34" charset="0"/>
              <a:buChar char="•"/>
            </a:pPr>
            <a:r>
              <a:rPr lang="en-US" sz="1200" dirty="0" smtClean="0"/>
              <a:t>dark red lilac and carmine</a:t>
            </a:r>
          </a:p>
          <a:p>
            <a:pPr marL="112713" indent="-112713">
              <a:buFont typeface="Arial" panose="020B0604020202020204" pitchFamily="34" charset="0"/>
              <a:buChar char="•"/>
            </a:pPr>
            <a:r>
              <a:rPr lang="en-US" sz="1200" dirty="0" smtClean="0"/>
              <a:t>sienna brown and pale yellow</a:t>
            </a:r>
          </a:p>
          <a:p>
            <a:pPr marL="112713" indent="-112713">
              <a:buFont typeface="Arial" panose="020B0604020202020204" pitchFamily="34" charset="0"/>
              <a:buChar char="•"/>
            </a:pPr>
            <a:r>
              <a:rPr lang="en-US" sz="1200" dirty="0" smtClean="0"/>
              <a:t>dark olive and pale orange-red</a:t>
            </a:r>
            <a:endParaRPr lang="en-US" sz="1200"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148" y="1075064"/>
            <a:ext cx="2461593" cy="1813153"/>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5068" y="1538747"/>
            <a:ext cx="2401186" cy="671619"/>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8977" y="3265910"/>
            <a:ext cx="3639492" cy="1515217"/>
          </a:xfrm>
          <a:prstGeom prst="rect">
            <a:avLst/>
          </a:prstGeom>
        </p:spPr>
      </p:pic>
      <p:sp>
        <p:nvSpPr>
          <p:cNvPr id="3" name="Slide Number Placeholder 2"/>
          <p:cNvSpPr>
            <a:spLocks noGrp="1"/>
          </p:cNvSpPr>
          <p:nvPr>
            <p:ph type="sldNum" sz="quarter" idx="12"/>
          </p:nvPr>
        </p:nvSpPr>
        <p:spPr/>
        <p:txBody>
          <a:bodyPr/>
          <a:lstStyle/>
          <a:p>
            <a:fld id="{B6F15528-21DE-4FAA-801E-634DDDAF4B2B}" type="slidenum">
              <a:rPr lang="en-US" smtClean="0"/>
              <a:pPr/>
              <a:t>40</a:t>
            </a:fld>
            <a:endParaRPr lang="en-US"/>
          </a:p>
        </p:txBody>
      </p:sp>
    </p:spTree>
    <p:extLst>
      <p:ext uri="{BB962C8B-B14F-4D97-AF65-F5344CB8AC3E}">
        <p14:creationId xmlns:p14="http://schemas.microsoft.com/office/powerpoint/2010/main" val="37834749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78971" y="586797"/>
            <a:ext cx="2895600" cy="388726"/>
          </a:xfrm>
        </p:spPr>
        <p:txBody>
          <a:bodyPr>
            <a:normAutofit/>
          </a:bodyPr>
          <a:lstStyle/>
          <a:p>
            <a:pPr marL="0" indent="0">
              <a:buNone/>
            </a:pPr>
            <a:r>
              <a:rPr lang="en-US" sz="1800" dirty="0" smtClean="0"/>
              <a:t>Italy 1965 Commemoratives</a:t>
            </a:r>
            <a:endParaRPr lang="en-US" sz="1800" dirty="0"/>
          </a:p>
        </p:txBody>
      </p:sp>
      <p:sp>
        <p:nvSpPr>
          <p:cNvPr id="2" name="Title 1"/>
          <p:cNvSpPr>
            <a:spLocks noGrp="1"/>
          </p:cNvSpPr>
          <p:nvPr>
            <p:ph type="title"/>
          </p:nvPr>
        </p:nvSpPr>
        <p:spPr>
          <a:xfrm>
            <a:off x="457200" y="133349"/>
            <a:ext cx="8229600" cy="304801"/>
          </a:xfrm>
        </p:spPr>
        <p:txBody>
          <a:bodyPr/>
          <a:lstStyle/>
          <a:p>
            <a:r>
              <a:rPr lang="en-PH" sz="2400" dirty="0" smtClean="0"/>
              <a:t>Comparing Catalog Colors</a:t>
            </a:r>
            <a:endParaRPr lang="en-PH" sz="2400" dirty="0"/>
          </a:p>
        </p:txBody>
      </p:sp>
      <p:sp>
        <p:nvSpPr>
          <p:cNvPr id="13" name="TextBox 12"/>
          <p:cNvSpPr txBox="1"/>
          <p:nvPr/>
        </p:nvSpPr>
        <p:spPr>
          <a:xfrm>
            <a:off x="835581" y="4435805"/>
            <a:ext cx="1932045" cy="461665"/>
          </a:xfrm>
          <a:prstGeom prst="rect">
            <a:avLst/>
          </a:prstGeom>
          <a:noFill/>
        </p:spPr>
        <p:txBody>
          <a:bodyPr wrap="square" rtlCol="0">
            <a:spAutoFit/>
          </a:bodyPr>
          <a:lstStyle/>
          <a:p>
            <a:r>
              <a:rPr lang="en-US" sz="1200" dirty="0" smtClean="0">
                <a:solidFill>
                  <a:srgbClr val="C00000"/>
                </a:solidFill>
              </a:rPr>
              <a:t>Scott’s Catalogue, Vol 3 G-I,</a:t>
            </a:r>
          </a:p>
          <a:p>
            <a:r>
              <a:rPr lang="en-US" sz="1200" dirty="0" smtClean="0">
                <a:solidFill>
                  <a:srgbClr val="C00000"/>
                </a:solidFill>
              </a:rPr>
              <a:t>2009 edition</a:t>
            </a:r>
            <a:endParaRPr lang="en-US" sz="1200" dirty="0">
              <a:solidFill>
                <a:srgbClr val="C00000"/>
              </a:solidFill>
            </a:endParaRPr>
          </a:p>
        </p:txBody>
      </p:sp>
      <p:sp>
        <p:nvSpPr>
          <p:cNvPr id="16" name="TextBox 15"/>
          <p:cNvSpPr txBox="1"/>
          <p:nvPr/>
        </p:nvSpPr>
        <p:spPr>
          <a:xfrm>
            <a:off x="3041607" y="2347198"/>
            <a:ext cx="2215138" cy="830997"/>
          </a:xfrm>
          <a:prstGeom prst="rect">
            <a:avLst/>
          </a:prstGeom>
          <a:noFill/>
        </p:spPr>
        <p:txBody>
          <a:bodyPr wrap="square" rtlCol="0">
            <a:spAutoFit/>
          </a:bodyPr>
          <a:lstStyle/>
          <a:p>
            <a:r>
              <a:rPr lang="en-US" sz="1200" dirty="0" err="1" smtClean="0">
                <a:solidFill>
                  <a:srgbClr val="C00000"/>
                </a:solidFill>
              </a:rPr>
              <a:t>Yvert</a:t>
            </a:r>
            <a:r>
              <a:rPr lang="en-US" sz="1200" dirty="0" smtClean="0">
                <a:solidFill>
                  <a:srgbClr val="C00000"/>
                </a:solidFill>
              </a:rPr>
              <a:t> &amp; </a:t>
            </a:r>
            <a:r>
              <a:rPr lang="en-US" sz="1200" dirty="0" err="1" smtClean="0">
                <a:solidFill>
                  <a:srgbClr val="C00000"/>
                </a:solidFill>
              </a:rPr>
              <a:t>Tellier</a:t>
            </a:r>
            <a:r>
              <a:rPr lang="en-US" sz="1200" dirty="0" smtClean="0">
                <a:solidFill>
                  <a:srgbClr val="C00000"/>
                </a:solidFill>
              </a:rPr>
              <a:t> Europe Volume II, </a:t>
            </a:r>
          </a:p>
          <a:p>
            <a:r>
              <a:rPr lang="en-US" sz="1200" dirty="0" smtClean="0">
                <a:solidFill>
                  <a:srgbClr val="C00000"/>
                </a:solidFill>
              </a:rPr>
              <a:t>1972 edition</a:t>
            </a:r>
          </a:p>
          <a:p>
            <a:pPr marL="60325" indent="-60325">
              <a:buFont typeface="Arial" panose="020B0604020202020204" pitchFamily="34" charset="0"/>
              <a:buChar char="•"/>
            </a:pPr>
            <a:r>
              <a:rPr lang="en-US" sz="1200" dirty="0" smtClean="0"/>
              <a:t> slate and red</a:t>
            </a:r>
          </a:p>
          <a:p>
            <a:pPr marL="60325" indent="-60325">
              <a:buFont typeface="Arial" panose="020B0604020202020204" pitchFamily="34" charset="0"/>
              <a:buChar char="•"/>
            </a:pPr>
            <a:r>
              <a:rPr lang="en-US" sz="1200" dirty="0" smtClean="0"/>
              <a:t> multicolored</a:t>
            </a:r>
            <a:endParaRPr lang="en-US" sz="1200" dirty="0"/>
          </a:p>
        </p:txBody>
      </p:sp>
      <p:sp>
        <p:nvSpPr>
          <p:cNvPr id="17" name="TextBox 16"/>
          <p:cNvSpPr txBox="1"/>
          <p:nvPr/>
        </p:nvSpPr>
        <p:spPr>
          <a:xfrm>
            <a:off x="5811003" y="2469494"/>
            <a:ext cx="2667000" cy="646331"/>
          </a:xfrm>
          <a:prstGeom prst="rect">
            <a:avLst/>
          </a:prstGeom>
          <a:noFill/>
        </p:spPr>
        <p:txBody>
          <a:bodyPr wrap="square" rtlCol="0">
            <a:spAutoFit/>
          </a:bodyPr>
          <a:lstStyle/>
          <a:p>
            <a:r>
              <a:rPr lang="en-US" sz="1200" dirty="0" smtClean="0">
                <a:solidFill>
                  <a:srgbClr val="C00000"/>
                </a:solidFill>
              </a:rPr>
              <a:t>Michel Europe West 1997/98 edition</a:t>
            </a:r>
          </a:p>
          <a:p>
            <a:pPr marL="60325" indent="-60325">
              <a:buFont typeface="Arial" panose="020B0604020202020204" pitchFamily="34" charset="0"/>
              <a:buChar char="•"/>
            </a:pPr>
            <a:r>
              <a:rPr lang="en-US" sz="1200" dirty="0" smtClean="0"/>
              <a:t> dark grey blue and red</a:t>
            </a:r>
          </a:p>
          <a:p>
            <a:pPr marL="60325" indent="-60325">
              <a:buFont typeface="Arial" panose="020B0604020202020204" pitchFamily="34" charset="0"/>
              <a:buChar char="•"/>
            </a:pPr>
            <a:r>
              <a:rPr lang="en-US" sz="1200" dirty="0" smtClean="0"/>
              <a:t> multicolored</a:t>
            </a:r>
            <a:endParaRPr lang="en-US" sz="1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11" y="2125140"/>
            <a:ext cx="2262187" cy="233663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982" y="485883"/>
            <a:ext cx="1836703" cy="186131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4908" y="481835"/>
            <a:ext cx="3439200" cy="200881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511" y="1004370"/>
            <a:ext cx="1429802" cy="1059113"/>
          </a:xfrm>
          <a:prstGeom prst="rect">
            <a:avLst/>
          </a:prstGeom>
        </p:spPr>
      </p:pic>
      <p:sp>
        <p:nvSpPr>
          <p:cNvPr id="18" name="TextBox 17"/>
          <p:cNvSpPr txBox="1"/>
          <p:nvPr/>
        </p:nvSpPr>
        <p:spPr>
          <a:xfrm>
            <a:off x="5811003" y="4277113"/>
            <a:ext cx="2953105" cy="461665"/>
          </a:xfrm>
          <a:prstGeom prst="rect">
            <a:avLst/>
          </a:prstGeom>
          <a:noFill/>
        </p:spPr>
        <p:txBody>
          <a:bodyPr wrap="square" rtlCol="0">
            <a:spAutoFit/>
          </a:bodyPr>
          <a:lstStyle/>
          <a:p>
            <a:r>
              <a:rPr lang="en-US" sz="1200" dirty="0" smtClean="0">
                <a:solidFill>
                  <a:srgbClr val="C00000"/>
                </a:solidFill>
              </a:rPr>
              <a:t>Stanley Gibbons Stamps of the World, Volume I A-J, 1999 edition</a:t>
            </a:r>
            <a:endParaRPr lang="en-US" sz="1200" dirty="0">
              <a:solidFill>
                <a:srgbClr val="C00000"/>
              </a:solidFill>
            </a:endParaRP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57928" y="3171417"/>
            <a:ext cx="1117950" cy="1108172"/>
          </a:xfrm>
          <a:prstGeom prst="rect">
            <a:avLst/>
          </a:prstGeom>
        </p:spPr>
      </p:pic>
      <p:graphicFrame>
        <p:nvGraphicFramePr>
          <p:cNvPr id="15" name="Object 14"/>
          <p:cNvGraphicFramePr>
            <a:graphicFrameLocks noChangeAspect="1"/>
          </p:cNvGraphicFramePr>
          <p:nvPr>
            <p:extLst>
              <p:ext uri="{D42A27DB-BD31-4B8C-83A1-F6EECF244321}">
                <p14:modId xmlns:p14="http://schemas.microsoft.com/office/powerpoint/2010/main" val="3819815882"/>
              </p:ext>
            </p:extLst>
          </p:nvPr>
        </p:nvGraphicFramePr>
        <p:xfrm>
          <a:off x="6470145" y="3434573"/>
          <a:ext cx="2293963" cy="588196"/>
        </p:xfrm>
        <a:graphic>
          <a:graphicData uri="http://schemas.openxmlformats.org/presentationml/2006/ole">
            <mc:AlternateContent xmlns:mc="http://schemas.openxmlformats.org/markup-compatibility/2006">
              <mc:Choice xmlns:v="urn:schemas-microsoft-com:vml" Requires="v">
                <p:oleObj spid="_x0000_s5160" r:id="rId8" imgW="1794960" imgH="460080" progId="">
                  <p:embed/>
                </p:oleObj>
              </mc:Choice>
              <mc:Fallback>
                <p:oleObj r:id="rId8" imgW="1794960" imgH="460080" progId="">
                  <p:embed/>
                  <p:pic>
                    <p:nvPicPr>
                      <p:cNvPr id="0" name=""/>
                      <p:cNvPicPr/>
                      <p:nvPr/>
                    </p:nvPicPr>
                    <p:blipFill>
                      <a:blip r:embed="rId9"/>
                      <a:stretch>
                        <a:fillRect/>
                      </a:stretch>
                    </p:blipFill>
                    <p:spPr>
                      <a:xfrm>
                        <a:off x="6470145" y="3434573"/>
                        <a:ext cx="2293963" cy="588196"/>
                      </a:xfrm>
                      <a:prstGeom prst="rect">
                        <a:avLst/>
                      </a:prstGeom>
                    </p:spPr>
                  </p:pic>
                </p:oleObj>
              </mc:Fallback>
            </mc:AlternateContent>
          </a:graphicData>
        </a:graphic>
      </p:graphicFrame>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3931" y="3165301"/>
            <a:ext cx="1905387" cy="1085838"/>
          </a:xfrm>
          <a:prstGeom prst="rect">
            <a:avLst/>
          </a:prstGeom>
        </p:spPr>
      </p:pic>
      <p:sp>
        <p:nvSpPr>
          <p:cNvPr id="21" name="TextBox 20"/>
          <p:cNvSpPr txBox="1"/>
          <p:nvPr/>
        </p:nvSpPr>
        <p:spPr>
          <a:xfrm>
            <a:off x="3142790" y="4251139"/>
            <a:ext cx="2215138" cy="646331"/>
          </a:xfrm>
          <a:prstGeom prst="rect">
            <a:avLst/>
          </a:prstGeom>
          <a:noFill/>
        </p:spPr>
        <p:txBody>
          <a:bodyPr wrap="square" rtlCol="0">
            <a:spAutoFit/>
          </a:bodyPr>
          <a:lstStyle/>
          <a:p>
            <a:r>
              <a:rPr lang="en-US" sz="1200" dirty="0" err="1" smtClean="0">
                <a:solidFill>
                  <a:srgbClr val="C00000"/>
                </a:solidFill>
              </a:rPr>
              <a:t>Sassone</a:t>
            </a:r>
            <a:r>
              <a:rPr lang="en-US" sz="1200" dirty="0" smtClean="0">
                <a:solidFill>
                  <a:srgbClr val="C00000"/>
                </a:solidFill>
              </a:rPr>
              <a:t> Italy Spec., 2007 edition</a:t>
            </a:r>
          </a:p>
          <a:p>
            <a:pPr marL="60325" indent="-60325">
              <a:buFont typeface="Arial" panose="020B0604020202020204" pitchFamily="34" charset="0"/>
              <a:buChar char="•"/>
            </a:pPr>
            <a:r>
              <a:rPr lang="en-US" sz="1200" dirty="0" smtClean="0"/>
              <a:t> blue black and red</a:t>
            </a:r>
          </a:p>
          <a:p>
            <a:pPr marL="60325" indent="-60325">
              <a:buFont typeface="Arial" panose="020B0604020202020204" pitchFamily="34" charset="0"/>
              <a:buChar char="•"/>
            </a:pPr>
            <a:r>
              <a:rPr lang="en-US" sz="1200" dirty="0" smtClean="0"/>
              <a:t> multicolored</a:t>
            </a:r>
            <a:endParaRPr lang="en-US" sz="1200"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41</a:t>
            </a:fld>
            <a:endParaRPr lang="en-US"/>
          </a:p>
        </p:txBody>
      </p:sp>
    </p:spTree>
    <p:extLst>
      <p:ext uri="{BB962C8B-B14F-4D97-AF65-F5344CB8AC3E}">
        <p14:creationId xmlns:p14="http://schemas.microsoft.com/office/powerpoint/2010/main" val="7512416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78970" y="586796"/>
            <a:ext cx="8207829" cy="4194754"/>
          </a:xfrm>
        </p:spPr>
        <p:txBody>
          <a:bodyPr>
            <a:normAutofit fontScale="77500" lnSpcReduction="20000"/>
          </a:bodyPr>
          <a:lstStyle/>
          <a:p>
            <a:pPr marL="0" indent="0">
              <a:buNone/>
            </a:pPr>
            <a:r>
              <a:rPr lang="en-US" sz="3100" dirty="0" smtClean="0"/>
              <a:t>When asked to comment about his role in </a:t>
            </a:r>
            <a:r>
              <a:rPr lang="en-US" sz="3100" dirty="0"/>
              <a:t>listing stamp colors, Martin J. </a:t>
            </a:r>
            <a:r>
              <a:rPr lang="en-US" sz="3100" dirty="0" err="1" smtClean="0"/>
              <a:t>Frankevicz</a:t>
            </a:r>
            <a:r>
              <a:rPr lang="en-US" sz="3100" dirty="0" smtClean="0"/>
              <a:t>, New </a:t>
            </a:r>
            <a:r>
              <a:rPr lang="en-US" sz="3100" dirty="0"/>
              <a:t>Issues </a:t>
            </a:r>
            <a:r>
              <a:rPr lang="en-US" sz="3100" dirty="0" smtClean="0"/>
              <a:t>Editor for Scott’s at Amos Media wrote,</a:t>
            </a:r>
          </a:p>
          <a:p>
            <a:pPr marL="0" indent="0">
              <a:buNone/>
            </a:pPr>
            <a:endParaRPr lang="en-US" dirty="0" smtClean="0"/>
          </a:p>
          <a:p>
            <a:pPr marL="0" indent="0">
              <a:buNone/>
            </a:pPr>
            <a:r>
              <a:rPr lang="en-US" sz="2900" i="1" dirty="0" smtClean="0">
                <a:solidFill>
                  <a:srgbClr val="C00000"/>
                </a:solidFill>
              </a:rPr>
              <a:t>“We </a:t>
            </a:r>
            <a:r>
              <a:rPr lang="en-US" sz="2900" i="1" dirty="0">
                <a:solidFill>
                  <a:srgbClr val="C00000"/>
                </a:solidFill>
              </a:rPr>
              <a:t>do have a color guide that we use in the office. </a:t>
            </a:r>
            <a:r>
              <a:rPr lang="en-US" sz="2900" i="1" dirty="0" smtClean="0">
                <a:solidFill>
                  <a:srgbClr val="C00000"/>
                </a:solidFill>
              </a:rPr>
              <a:t> It’s </a:t>
            </a:r>
            <a:r>
              <a:rPr lang="en-US" sz="2900" i="1" dirty="0">
                <a:solidFill>
                  <a:srgbClr val="C00000"/>
                </a:solidFill>
              </a:rPr>
              <a:t>a notebook full of stock pages that have older stamps on them along with the color names they were assigned. </a:t>
            </a:r>
            <a:r>
              <a:rPr lang="en-US" sz="2900" i="1" dirty="0" smtClean="0">
                <a:solidFill>
                  <a:srgbClr val="C00000"/>
                </a:solidFill>
              </a:rPr>
              <a:t> I </a:t>
            </a:r>
            <a:r>
              <a:rPr lang="en-US" sz="2900" i="1" dirty="0">
                <a:solidFill>
                  <a:srgbClr val="C00000"/>
                </a:solidFill>
              </a:rPr>
              <a:t>don’t use it all that often, however</a:t>
            </a:r>
            <a:r>
              <a:rPr lang="en-US" sz="2900" i="1" dirty="0" smtClean="0">
                <a:solidFill>
                  <a:srgbClr val="C00000"/>
                </a:solidFill>
              </a:rPr>
              <a:t>.  For </a:t>
            </a:r>
            <a:r>
              <a:rPr lang="en-US" sz="2900" i="1" dirty="0">
                <a:solidFill>
                  <a:srgbClr val="C00000"/>
                </a:solidFill>
              </a:rPr>
              <a:t>the most part, I don’t really have to because 99% of the stamps that I list are multicolored</a:t>
            </a:r>
            <a:r>
              <a:rPr lang="en-US" sz="2900" i="1" dirty="0" smtClean="0">
                <a:solidFill>
                  <a:srgbClr val="C00000"/>
                </a:solidFill>
              </a:rPr>
              <a:t>.  I </a:t>
            </a:r>
            <a:r>
              <a:rPr lang="en-US" sz="2900" i="1" dirty="0">
                <a:solidFill>
                  <a:srgbClr val="C00000"/>
                </a:solidFill>
              </a:rPr>
              <a:t>will give colors for engraved stamps of one color, and some stamps produced by other methods having one or two colors, provided they are not produced with a mixture of colors</a:t>
            </a:r>
            <a:r>
              <a:rPr lang="en-US" sz="2900" i="1" dirty="0" smtClean="0">
                <a:solidFill>
                  <a:srgbClr val="C00000"/>
                </a:solidFill>
              </a:rPr>
              <a:t>.  And </a:t>
            </a:r>
            <a:r>
              <a:rPr lang="en-US" sz="2900" i="1" dirty="0">
                <a:solidFill>
                  <a:srgbClr val="C00000"/>
                </a:solidFill>
              </a:rPr>
              <a:t>yes, when I use our color book, I go compare the stamp I have to the stamps on the stock pages and generally find that the shade of the new stamp doesn’t totally match anything on the stock </a:t>
            </a:r>
            <a:r>
              <a:rPr lang="en-US" sz="2900" i="1" dirty="0" smtClean="0">
                <a:solidFill>
                  <a:srgbClr val="C00000"/>
                </a:solidFill>
              </a:rPr>
              <a:t>page.”</a:t>
            </a:r>
            <a:endParaRPr lang="en-US" sz="2900" i="1" dirty="0">
              <a:solidFill>
                <a:srgbClr val="C00000"/>
              </a:solidFill>
            </a:endParaRPr>
          </a:p>
          <a:p>
            <a:pPr marL="0" indent="0">
              <a:buNone/>
            </a:pPr>
            <a:endParaRPr lang="en-US" sz="1800" dirty="0"/>
          </a:p>
        </p:txBody>
      </p:sp>
      <p:sp>
        <p:nvSpPr>
          <p:cNvPr id="2" name="Title 1"/>
          <p:cNvSpPr>
            <a:spLocks noGrp="1"/>
          </p:cNvSpPr>
          <p:nvPr>
            <p:ph type="title"/>
          </p:nvPr>
        </p:nvSpPr>
        <p:spPr>
          <a:xfrm>
            <a:off x="457200" y="133349"/>
            <a:ext cx="8229600" cy="304801"/>
          </a:xfrm>
        </p:spPr>
        <p:txBody>
          <a:bodyPr/>
          <a:lstStyle/>
          <a:p>
            <a:r>
              <a:rPr lang="en-PH" sz="2400" dirty="0" smtClean="0"/>
              <a:t>Comparing Catalog Colors</a:t>
            </a:r>
            <a:endParaRPr lang="en-PH" sz="2400"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42</a:t>
            </a:fld>
            <a:endParaRPr lang="en-US"/>
          </a:p>
        </p:txBody>
      </p:sp>
    </p:spTree>
    <p:extLst>
      <p:ext uri="{BB962C8B-B14F-4D97-AF65-F5344CB8AC3E}">
        <p14:creationId xmlns:p14="http://schemas.microsoft.com/office/powerpoint/2010/main" val="2875360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Fun with Stamp Color</a:t>
            </a:r>
            <a:endParaRPr lang="en-PH" sz="2400" dirty="0"/>
          </a:p>
        </p:txBody>
      </p:sp>
      <p:sp>
        <p:nvSpPr>
          <p:cNvPr id="3" name="Content Placeholder 2"/>
          <p:cNvSpPr>
            <a:spLocks noGrp="1"/>
          </p:cNvSpPr>
          <p:nvPr>
            <p:ph idx="1"/>
          </p:nvPr>
        </p:nvSpPr>
        <p:spPr>
          <a:xfrm>
            <a:off x="6629400" y="445226"/>
            <a:ext cx="2057400" cy="4341136"/>
          </a:xfrm>
        </p:spPr>
        <p:txBody>
          <a:bodyPr anchor="ctr">
            <a:noAutofit/>
          </a:bodyPr>
          <a:lstStyle/>
          <a:p>
            <a:pPr marL="0" indent="0">
              <a:buNone/>
            </a:pPr>
            <a:r>
              <a:rPr lang="en-US" dirty="0" smtClean="0"/>
              <a:t>Yes, stamps in a catalog with the same color name also show shade differences.  Here are pages using Scott stamp colors.</a:t>
            </a:r>
            <a:endParaRPr lang="en-PH"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590550"/>
            <a:ext cx="3018819" cy="413880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6067" y="590550"/>
            <a:ext cx="2982447" cy="4138804"/>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43</a:t>
            </a:fld>
            <a:endParaRPr lang="en-US"/>
          </a:p>
        </p:txBody>
      </p:sp>
    </p:spTree>
    <p:extLst>
      <p:ext uri="{BB962C8B-B14F-4D97-AF65-F5344CB8AC3E}">
        <p14:creationId xmlns:p14="http://schemas.microsoft.com/office/powerpoint/2010/main" val="40556591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Fun with Stamp Color</a:t>
            </a:r>
            <a:endParaRPr lang="en-PH" sz="2400" dirty="0"/>
          </a:p>
        </p:txBody>
      </p:sp>
      <p:sp>
        <p:nvSpPr>
          <p:cNvPr id="3" name="Content Placeholder 2"/>
          <p:cNvSpPr>
            <a:spLocks noGrp="1"/>
          </p:cNvSpPr>
          <p:nvPr>
            <p:ph idx="1"/>
          </p:nvPr>
        </p:nvSpPr>
        <p:spPr>
          <a:xfrm>
            <a:off x="609600" y="590550"/>
            <a:ext cx="8077200" cy="1524000"/>
          </a:xfrm>
        </p:spPr>
        <p:txBody>
          <a:bodyPr anchor="ctr">
            <a:noAutofit/>
          </a:bodyPr>
          <a:lstStyle/>
          <a:p>
            <a:pPr marL="0" indent="0">
              <a:buNone/>
            </a:pPr>
            <a:r>
              <a:rPr lang="en-US" dirty="0" smtClean="0"/>
              <a:t>The previous slide showed pages from “</a:t>
            </a:r>
            <a:r>
              <a:rPr lang="en-US" dirty="0" err="1" smtClean="0"/>
              <a:t>Filacolor</a:t>
            </a:r>
            <a:r>
              <a:rPr lang="en-US" dirty="0" smtClean="0"/>
              <a:t>,” a loose leaf thematic stamp album by color created by Donald M. Harper of Evanston, IL in 1959 who also copyrighted a list of worldwide Scott stamp catalogue numbers sorted by different shades.</a:t>
            </a:r>
            <a:endParaRPr lang="en-PH"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6174" y="3413385"/>
            <a:ext cx="2818863" cy="1295400"/>
          </a:xfrm>
          <a:prstGeom prst="rect">
            <a:avLst/>
          </a:prstGeom>
        </p:spPr>
      </p:pic>
      <p:pic>
        <p:nvPicPr>
          <p:cNvPr id="6" name="Picture 5"/>
          <p:cNvPicPr>
            <a:picLocks noChangeAspect="1"/>
          </p:cNvPicPr>
          <p:nvPr/>
        </p:nvPicPr>
        <p:blipFill>
          <a:blip r:embed="rId3"/>
          <a:stretch>
            <a:fillRect/>
          </a:stretch>
        </p:blipFill>
        <p:spPr>
          <a:xfrm>
            <a:off x="5867937" y="2266950"/>
            <a:ext cx="2807100" cy="994035"/>
          </a:xfrm>
          <a:prstGeom prst="rect">
            <a:avLst/>
          </a:prstGeom>
        </p:spPr>
      </p:pic>
      <p:pic>
        <p:nvPicPr>
          <p:cNvPr id="7" name="Picture 6"/>
          <p:cNvPicPr>
            <a:picLocks noChangeAspect="1"/>
          </p:cNvPicPr>
          <p:nvPr/>
        </p:nvPicPr>
        <p:blipFill>
          <a:blip r:embed="rId4"/>
          <a:stretch>
            <a:fillRect/>
          </a:stretch>
        </p:blipFill>
        <p:spPr>
          <a:xfrm>
            <a:off x="685800" y="2311920"/>
            <a:ext cx="4993469" cy="2396865"/>
          </a:xfrm>
          <a:prstGeom prst="rect">
            <a:avLst/>
          </a:prstGeom>
        </p:spPr>
      </p:pic>
      <p:pic>
        <p:nvPicPr>
          <p:cNvPr id="9" name="Picture 8"/>
          <p:cNvPicPr>
            <a:picLocks noChangeAspect="1"/>
          </p:cNvPicPr>
          <p:nvPr/>
        </p:nvPicPr>
        <p:blipFill>
          <a:blip r:embed="rId5"/>
          <a:stretch>
            <a:fillRect/>
          </a:stretch>
        </p:blipFill>
        <p:spPr>
          <a:xfrm>
            <a:off x="7059537" y="3714850"/>
            <a:ext cx="1615500" cy="383445"/>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44</a:t>
            </a:fld>
            <a:endParaRPr lang="en-US"/>
          </a:p>
        </p:txBody>
      </p:sp>
    </p:spTree>
    <p:extLst>
      <p:ext uri="{BB962C8B-B14F-4D97-AF65-F5344CB8AC3E}">
        <p14:creationId xmlns:p14="http://schemas.microsoft.com/office/powerpoint/2010/main" val="35531807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Fun with Stamp Color</a:t>
            </a:r>
            <a:endParaRPr lang="en-PH" sz="2400" dirty="0"/>
          </a:p>
        </p:txBody>
      </p:sp>
      <p:sp>
        <p:nvSpPr>
          <p:cNvPr id="3" name="Content Placeholder 2"/>
          <p:cNvSpPr>
            <a:spLocks noGrp="1"/>
          </p:cNvSpPr>
          <p:nvPr>
            <p:ph idx="1"/>
          </p:nvPr>
        </p:nvSpPr>
        <p:spPr>
          <a:xfrm>
            <a:off x="685800" y="590550"/>
            <a:ext cx="8001000" cy="838200"/>
          </a:xfrm>
        </p:spPr>
        <p:txBody>
          <a:bodyPr anchor="ctr">
            <a:noAutofit/>
          </a:bodyPr>
          <a:lstStyle/>
          <a:p>
            <a:pPr marL="0" indent="0">
              <a:buNone/>
            </a:pPr>
            <a:r>
              <a:rPr lang="en-US" dirty="0" smtClean="0"/>
              <a:t>Collectors and non-collectors have found artistic and clever ways to use stamps in a non-traditional ways.  Here are a few!</a:t>
            </a:r>
            <a:endParaRPr lang="en-PH"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0644" y="1552574"/>
            <a:ext cx="2073066" cy="2647950"/>
          </a:xfrm>
          <a:prstGeom prst="rect">
            <a:avLst/>
          </a:prstGeom>
        </p:spPr>
      </p:pic>
      <p:sp>
        <p:nvSpPr>
          <p:cNvPr id="6" name="TextBox 5"/>
          <p:cNvSpPr txBox="1"/>
          <p:nvPr/>
        </p:nvSpPr>
        <p:spPr>
          <a:xfrm>
            <a:off x="3733800" y="4324349"/>
            <a:ext cx="1828800" cy="246221"/>
          </a:xfrm>
          <a:prstGeom prst="rect">
            <a:avLst/>
          </a:prstGeom>
          <a:noFill/>
        </p:spPr>
        <p:txBody>
          <a:bodyPr wrap="square" rtlCol="0">
            <a:spAutoFit/>
          </a:bodyPr>
          <a:lstStyle/>
          <a:p>
            <a:r>
              <a:rPr lang="en-US" sz="1000" dirty="0">
                <a:hlinkClick r:id="rId3"/>
              </a:rPr>
              <a:t>https://</a:t>
            </a:r>
            <a:r>
              <a:rPr lang="en-US" sz="1000" dirty="0" smtClean="0">
                <a:hlinkClick r:id="rId3"/>
              </a:rPr>
              <a:t>www.tanglecrafts.com</a:t>
            </a:r>
            <a:r>
              <a:rPr lang="en-US" sz="1000" dirty="0" smtClean="0"/>
              <a:t> </a:t>
            </a:r>
            <a:endParaRPr lang="en-US" sz="10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555" y="1581150"/>
            <a:ext cx="1894063" cy="26479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5375" y="1716806"/>
            <a:ext cx="2957512" cy="2319487"/>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45</a:t>
            </a:fld>
            <a:endParaRPr lang="en-US"/>
          </a:p>
        </p:txBody>
      </p:sp>
    </p:spTree>
    <p:extLst>
      <p:ext uri="{BB962C8B-B14F-4D97-AF65-F5344CB8AC3E}">
        <p14:creationId xmlns:p14="http://schemas.microsoft.com/office/powerpoint/2010/main" val="12905231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Fun with Stamp Color</a:t>
            </a:r>
            <a:endParaRPr lang="en-PH" sz="2400" dirty="0"/>
          </a:p>
        </p:txBody>
      </p:sp>
      <p:sp>
        <p:nvSpPr>
          <p:cNvPr id="6" name="TextBox 5"/>
          <p:cNvSpPr txBox="1"/>
          <p:nvPr/>
        </p:nvSpPr>
        <p:spPr>
          <a:xfrm>
            <a:off x="2387599" y="4460143"/>
            <a:ext cx="3429000" cy="246221"/>
          </a:xfrm>
          <a:prstGeom prst="rect">
            <a:avLst/>
          </a:prstGeom>
          <a:noFill/>
        </p:spPr>
        <p:txBody>
          <a:bodyPr wrap="square" rtlCol="0">
            <a:spAutoFit/>
          </a:bodyPr>
          <a:lstStyle/>
          <a:p>
            <a:pPr algn="ctr"/>
            <a:r>
              <a:rPr lang="en-US" sz="1000" dirty="0">
                <a:hlinkClick r:id="rId2"/>
              </a:rPr>
              <a:t>https://www.pinterest.com/pin/552183604287038377</a:t>
            </a:r>
            <a:r>
              <a:rPr lang="en-US" sz="1000" dirty="0" smtClean="0">
                <a:hlinkClick r:id="rId2"/>
              </a:rPr>
              <a:t>/</a:t>
            </a:r>
            <a:r>
              <a:rPr lang="en-US" sz="1000" dirty="0" smtClean="0"/>
              <a:t> </a:t>
            </a:r>
            <a:endParaRPr lang="en-US" sz="1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398" y="821593"/>
            <a:ext cx="2387260" cy="358089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600" y="1200150"/>
            <a:ext cx="1650880" cy="25717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9422" y="821593"/>
            <a:ext cx="3658060" cy="3638550"/>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46</a:t>
            </a:fld>
            <a:endParaRPr lang="en-US"/>
          </a:p>
        </p:txBody>
      </p:sp>
    </p:spTree>
    <p:extLst>
      <p:ext uri="{BB962C8B-B14F-4D97-AF65-F5344CB8AC3E}">
        <p14:creationId xmlns:p14="http://schemas.microsoft.com/office/powerpoint/2010/main" val="41298986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Fun with Stamp Color</a:t>
            </a:r>
            <a:endParaRPr lang="en-PH" sz="2400" dirty="0"/>
          </a:p>
        </p:txBody>
      </p:sp>
      <p:sp>
        <p:nvSpPr>
          <p:cNvPr id="6" name="TextBox 5"/>
          <p:cNvSpPr txBox="1"/>
          <p:nvPr/>
        </p:nvSpPr>
        <p:spPr>
          <a:xfrm>
            <a:off x="535180" y="4298890"/>
            <a:ext cx="4152900" cy="246221"/>
          </a:xfrm>
          <a:prstGeom prst="rect">
            <a:avLst/>
          </a:prstGeom>
          <a:noFill/>
        </p:spPr>
        <p:txBody>
          <a:bodyPr wrap="square" rtlCol="0">
            <a:spAutoFit/>
          </a:bodyPr>
          <a:lstStyle/>
          <a:p>
            <a:pPr algn="ctr"/>
            <a:r>
              <a:rPr lang="en-US" sz="1000" dirty="0">
                <a:hlinkClick r:id="rId2"/>
              </a:rPr>
              <a:t>https://</a:t>
            </a:r>
            <a:r>
              <a:rPr lang="en-US" sz="1000" dirty="0" smtClean="0">
                <a:hlinkClick r:id="rId2"/>
              </a:rPr>
              <a:t>colormethrifty.com/2020/01/decoupaged-table-makeover.html</a:t>
            </a:r>
            <a:r>
              <a:rPr lang="en-US" sz="1000" dirty="0" smtClean="0"/>
              <a:t> </a:t>
            </a:r>
            <a:endParaRPr lang="en-US" sz="1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658" y="840171"/>
            <a:ext cx="3785192" cy="345871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2413" y="840171"/>
            <a:ext cx="3886200" cy="3458719"/>
          </a:xfrm>
          <a:prstGeom prst="rect">
            <a:avLst/>
          </a:prstGeom>
        </p:spPr>
      </p:pic>
      <p:sp>
        <p:nvSpPr>
          <p:cNvPr id="10" name="TextBox 9"/>
          <p:cNvSpPr txBox="1"/>
          <p:nvPr/>
        </p:nvSpPr>
        <p:spPr>
          <a:xfrm>
            <a:off x="4514850" y="4298890"/>
            <a:ext cx="4171950" cy="400110"/>
          </a:xfrm>
          <a:prstGeom prst="rect">
            <a:avLst/>
          </a:prstGeom>
          <a:noFill/>
        </p:spPr>
        <p:txBody>
          <a:bodyPr wrap="square" rtlCol="0">
            <a:spAutoFit/>
          </a:bodyPr>
          <a:lstStyle/>
          <a:p>
            <a:pPr algn="ctr"/>
            <a:r>
              <a:rPr lang="en-US" sz="1000" dirty="0">
                <a:hlinkClick r:id="rId5"/>
              </a:rPr>
              <a:t>https://</a:t>
            </a:r>
            <a:r>
              <a:rPr lang="en-US" sz="1000" dirty="0" smtClean="0">
                <a:hlinkClick r:id="rId5"/>
              </a:rPr>
              <a:t>colormethrifty.com/2020/01/decoupaged-bracelets-with-postage-stamps.html</a:t>
            </a:r>
            <a:r>
              <a:rPr lang="en-US" sz="1000" dirty="0" smtClean="0"/>
              <a:t> </a:t>
            </a:r>
            <a:endParaRPr lang="en-US" sz="1000"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47</a:t>
            </a:fld>
            <a:endParaRPr lang="en-US"/>
          </a:p>
        </p:txBody>
      </p:sp>
    </p:spTree>
    <p:extLst>
      <p:ext uri="{BB962C8B-B14F-4D97-AF65-F5344CB8AC3E}">
        <p14:creationId xmlns:p14="http://schemas.microsoft.com/office/powerpoint/2010/main" val="12823732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Fun with Stamp Color</a:t>
            </a:r>
            <a:endParaRPr lang="en-PH" sz="2400" dirty="0"/>
          </a:p>
        </p:txBody>
      </p:sp>
      <p:pic>
        <p:nvPicPr>
          <p:cNvPr id="3" name="Picture 2"/>
          <p:cNvPicPr>
            <a:picLocks noChangeAspect="1"/>
          </p:cNvPicPr>
          <p:nvPr/>
        </p:nvPicPr>
        <p:blipFill>
          <a:blip r:embed="rId2"/>
          <a:stretch>
            <a:fillRect/>
          </a:stretch>
        </p:blipFill>
        <p:spPr>
          <a:xfrm>
            <a:off x="3245533" y="855577"/>
            <a:ext cx="2822693" cy="3432345"/>
          </a:xfrm>
          <a:prstGeom prst="rect">
            <a:avLst/>
          </a:prstGeom>
        </p:spPr>
      </p:pic>
      <p:pic>
        <p:nvPicPr>
          <p:cNvPr id="8" name="Picture 7"/>
          <p:cNvPicPr>
            <a:picLocks noChangeAspect="1"/>
          </p:cNvPicPr>
          <p:nvPr/>
        </p:nvPicPr>
        <p:blipFill>
          <a:blip r:embed="rId3">
            <a:lum bright="2000"/>
            <a:extLst>
              <a:ext uri="{28A0092B-C50C-407E-A947-70E740481C1C}">
                <a14:useLocalDpi xmlns:a14="http://schemas.microsoft.com/office/drawing/2010/main" val="0"/>
              </a:ext>
            </a:extLst>
          </a:blip>
          <a:stretch>
            <a:fillRect/>
          </a:stretch>
        </p:blipFill>
        <p:spPr>
          <a:xfrm>
            <a:off x="632350" y="764963"/>
            <a:ext cx="2613183" cy="3518682"/>
          </a:xfrm>
          <a:prstGeom prst="rect">
            <a:avLst/>
          </a:prstGeom>
        </p:spPr>
      </p:pic>
      <p:pic>
        <p:nvPicPr>
          <p:cNvPr id="11" name="Picture 10"/>
          <p:cNvPicPr>
            <a:picLocks noChangeAspect="1"/>
          </p:cNvPicPr>
          <p:nvPr/>
        </p:nvPicPr>
        <p:blipFill>
          <a:blip r:embed="rId4">
            <a:lum contrast="2000"/>
            <a:extLst>
              <a:ext uri="{28A0092B-C50C-407E-A947-70E740481C1C}">
                <a14:useLocalDpi xmlns:a14="http://schemas.microsoft.com/office/drawing/2010/main" val="0"/>
              </a:ext>
            </a:extLst>
          </a:blip>
          <a:stretch>
            <a:fillRect/>
          </a:stretch>
        </p:blipFill>
        <p:spPr>
          <a:xfrm>
            <a:off x="6096000" y="764963"/>
            <a:ext cx="2590800" cy="3527235"/>
          </a:xfrm>
          <a:prstGeom prst="rect">
            <a:avLst/>
          </a:prstGeom>
        </p:spPr>
      </p:pic>
      <p:sp>
        <p:nvSpPr>
          <p:cNvPr id="12" name="TextBox 11"/>
          <p:cNvSpPr txBox="1"/>
          <p:nvPr/>
        </p:nvSpPr>
        <p:spPr>
          <a:xfrm>
            <a:off x="3413466" y="4268156"/>
            <a:ext cx="2514600" cy="553998"/>
          </a:xfrm>
          <a:prstGeom prst="rect">
            <a:avLst/>
          </a:prstGeom>
          <a:noFill/>
        </p:spPr>
        <p:txBody>
          <a:bodyPr wrap="square" rtlCol="0">
            <a:spAutoFit/>
          </a:bodyPr>
          <a:lstStyle/>
          <a:p>
            <a:pPr algn="ctr"/>
            <a:r>
              <a:rPr lang="en-US" sz="1000" dirty="0" smtClean="0"/>
              <a:t>Works by Peter R. Mason</a:t>
            </a:r>
            <a:endParaRPr lang="en-US" sz="1000" dirty="0" smtClean="0">
              <a:hlinkClick r:id="rId5"/>
            </a:endParaRPr>
          </a:p>
          <a:p>
            <a:pPr algn="ctr"/>
            <a:r>
              <a:rPr lang="en-US" sz="1000" dirty="0" smtClean="0">
                <a:hlinkClick r:id="rId5"/>
              </a:rPr>
              <a:t>https</a:t>
            </a:r>
            <a:r>
              <a:rPr lang="en-US" sz="1000" dirty="0">
                <a:hlinkClick r:id="rId5"/>
              </a:rPr>
              <a:t>://</a:t>
            </a:r>
            <a:r>
              <a:rPr lang="en-US" sz="1000" dirty="0" smtClean="0">
                <a:hlinkClick r:id="rId5"/>
              </a:rPr>
              <a:t>thepostpopartman.co.uk</a:t>
            </a:r>
            <a:endParaRPr lang="en-US" sz="1000" dirty="0" smtClean="0"/>
          </a:p>
          <a:p>
            <a:pPr algn="ctr"/>
            <a:r>
              <a:rPr lang="en-US" sz="1000" dirty="0"/>
              <a:t> </a:t>
            </a:r>
            <a:r>
              <a:rPr lang="en-US" sz="1000" dirty="0">
                <a:hlinkClick r:id="rId6"/>
              </a:rPr>
              <a:t>https://</a:t>
            </a:r>
            <a:r>
              <a:rPr lang="en-US" sz="1000" dirty="0" smtClean="0">
                <a:hlinkClick r:id="rId6"/>
              </a:rPr>
              <a:t>artgallery.co.uk/artist/peter-mason</a:t>
            </a:r>
            <a:r>
              <a:rPr lang="en-US" sz="1000" dirty="0" smtClean="0"/>
              <a:t> </a:t>
            </a:r>
            <a:endParaRPr lang="en-US" sz="10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48</a:t>
            </a:fld>
            <a:endParaRPr lang="en-US"/>
          </a:p>
        </p:txBody>
      </p:sp>
    </p:spTree>
    <p:extLst>
      <p:ext uri="{BB962C8B-B14F-4D97-AF65-F5344CB8AC3E}">
        <p14:creationId xmlns:p14="http://schemas.microsoft.com/office/powerpoint/2010/main" val="1700110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Conclusion</a:t>
            </a:r>
            <a:endParaRPr lang="en-PH" sz="2400" dirty="0"/>
          </a:p>
        </p:txBody>
      </p:sp>
      <p:sp>
        <p:nvSpPr>
          <p:cNvPr id="3" name="Content Placeholder 2"/>
          <p:cNvSpPr>
            <a:spLocks noGrp="1"/>
          </p:cNvSpPr>
          <p:nvPr>
            <p:ph idx="1"/>
          </p:nvPr>
        </p:nvSpPr>
        <p:spPr>
          <a:xfrm>
            <a:off x="838200" y="438150"/>
            <a:ext cx="7848600" cy="4038600"/>
          </a:xfrm>
        </p:spPr>
        <p:txBody>
          <a:bodyPr anchor="ctr">
            <a:noAutofit/>
          </a:bodyPr>
          <a:lstStyle/>
          <a:p>
            <a:pPr marL="0" indent="0">
              <a:buNone/>
            </a:pPr>
            <a:r>
              <a:rPr lang="en-US" dirty="0" smtClean="0"/>
              <a:t>All in all, a stamp’s color is a difficult subject to tackle.  Noted philatelic writer Kathleen </a:t>
            </a:r>
            <a:r>
              <a:rPr lang="en-US" dirty="0" err="1" smtClean="0"/>
              <a:t>Wunderly</a:t>
            </a:r>
            <a:r>
              <a:rPr lang="en-US" dirty="0" smtClean="0"/>
              <a:t> probably summarized it best in a Linn’s Stamp News article from July 22, 2002:</a:t>
            </a:r>
          </a:p>
          <a:p>
            <a:pPr marL="0" indent="0">
              <a:buNone/>
            </a:pPr>
            <a:endParaRPr lang="en-US" sz="1600" dirty="0" smtClean="0"/>
          </a:p>
          <a:p>
            <a:pPr marL="0" indent="0">
              <a:buNone/>
            </a:pPr>
            <a:r>
              <a:rPr lang="en-US" sz="2000" i="1" dirty="0" smtClean="0">
                <a:solidFill>
                  <a:srgbClr val="C00000"/>
                </a:solidFill>
              </a:rPr>
              <a:t>“</a:t>
            </a:r>
            <a:r>
              <a:rPr lang="en-US" sz="2000" i="1" dirty="0">
                <a:solidFill>
                  <a:srgbClr val="C00000"/>
                </a:solidFill>
              </a:rPr>
              <a:t>Color naming is an issue that required some sort of resolution prior to the publication of the first stamp catalog</a:t>
            </a:r>
            <a:r>
              <a:rPr lang="en-US" sz="2000" i="1" dirty="0" smtClean="0">
                <a:solidFill>
                  <a:srgbClr val="C00000"/>
                </a:solidFill>
              </a:rPr>
              <a:t>.  I </a:t>
            </a:r>
            <a:r>
              <a:rPr lang="en-US" sz="2000" i="1" dirty="0">
                <a:solidFill>
                  <a:srgbClr val="C00000"/>
                </a:solidFill>
              </a:rPr>
              <a:t>doubt that anyone now living knows the rationale for many of the choices</a:t>
            </a:r>
            <a:r>
              <a:rPr lang="en-US" sz="2000" i="1" dirty="0" smtClean="0">
                <a:solidFill>
                  <a:srgbClr val="C00000"/>
                </a:solidFill>
              </a:rPr>
              <a:t>.  Not </a:t>
            </a:r>
            <a:r>
              <a:rPr lang="en-US" sz="2000" i="1" dirty="0">
                <a:solidFill>
                  <a:srgbClr val="C00000"/>
                </a:solidFill>
              </a:rPr>
              <a:t>surprisingly, catalog publishers today continue to use whatever names were decided by their predecessors, even though some names may be confusing</a:t>
            </a:r>
            <a:r>
              <a:rPr lang="en-US" sz="2000" i="1" dirty="0" smtClean="0">
                <a:solidFill>
                  <a:srgbClr val="C00000"/>
                </a:solidFill>
              </a:rPr>
              <a:t>.  Trying </a:t>
            </a:r>
            <a:r>
              <a:rPr lang="en-US" sz="2000" i="1" dirty="0">
                <a:solidFill>
                  <a:srgbClr val="C00000"/>
                </a:solidFill>
              </a:rPr>
              <a:t>to change to new color names would likely result in catalog color chaos</a:t>
            </a:r>
            <a:r>
              <a:rPr lang="en-US" sz="2000" i="1" dirty="0" smtClean="0">
                <a:solidFill>
                  <a:srgbClr val="C00000"/>
                </a:solidFill>
              </a:rPr>
              <a:t>.”*</a:t>
            </a:r>
            <a:endParaRPr lang="en-PH" sz="2000" i="1" dirty="0">
              <a:solidFill>
                <a:srgbClr val="C00000"/>
              </a:solidFill>
            </a:endParaRPr>
          </a:p>
        </p:txBody>
      </p:sp>
      <p:sp>
        <p:nvSpPr>
          <p:cNvPr id="5" name="TextBox 4"/>
          <p:cNvSpPr txBox="1"/>
          <p:nvPr/>
        </p:nvSpPr>
        <p:spPr>
          <a:xfrm>
            <a:off x="1447800" y="4476750"/>
            <a:ext cx="7391400" cy="246221"/>
          </a:xfrm>
          <a:prstGeom prst="rect">
            <a:avLst/>
          </a:prstGeom>
          <a:noFill/>
        </p:spPr>
        <p:txBody>
          <a:bodyPr wrap="square" rtlCol="0">
            <a:spAutoFit/>
          </a:bodyPr>
          <a:lstStyle/>
          <a:p>
            <a:r>
              <a:rPr lang="en-US" sz="1000" dirty="0">
                <a:solidFill>
                  <a:srgbClr val="FF0000"/>
                </a:solidFill>
              </a:rPr>
              <a:t>*</a:t>
            </a:r>
            <a:r>
              <a:rPr lang="en-US" sz="1000" dirty="0"/>
              <a:t> </a:t>
            </a:r>
            <a:r>
              <a:rPr lang="en-US" sz="1000" dirty="0">
                <a:hlinkClick r:id="rId3"/>
              </a:rPr>
              <a:t>https://</a:t>
            </a:r>
            <a:r>
              <a:rPr lang="en-US" sz="1000" dirty="0" smtClean="0">
                <a:hlinkClick r:id="rId3"/>
              </a:rPr>
              <a:t>www.linns.com/news/postal-updates-page/stamp-collecting-basics/2002/july/color-presents-challenge-for-stamp-collectors.html</a:t>
            </a:r>
            <a:r>
              <a:rPr lang="en-US" sz="1000" dirty="0" smtClean="0"/>
              <a:t>  </a:t>
            </a:r>
            <a:endParaRPr lang="en-US" sz="10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49</a:t>
            </a:fld>
            <a:endParaRPr lang="en-US"/>
          </a:p>
        </p:txBody>
      </p:sp>
    </p:spTree>
    <p:extLst>
      <p:ext uri="{BB962C8B-B14F-4D97-AF65-F5344CB8AC3E}">
        <p14:creationId xmlns:p14="http://schemas.microsoft.com/office/powerpoint/2010/main" val="31322073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What is Color?</a:t>
            </a:r>
            <a:endParaRPr lang="en-PH" sz="2400" dirty="0"/>
          </a:p>
        </p:txBody>
      </p:sp>
      <p:sp>
        <p:nvSpPr>
          <p:cNvPr id="3" name="Content Placeholder 2"/>
          <p:cNvSpPr>
            <a:spLocks noGrp="1"/>
          </p:cNvSpPr>
          <p:nvPr>
            <p:ph idx="1"/>
          </p:nvPr>
        </p:nvSpPr>
        <p:spPr>
          <a:xfrm>
            <a:off x="457200" y="590550"/>
            <a:ext cx="3810000" cy="4191000"/>
          </a:xfrm>
        </p:spPr>
        <p:txBody>
          <a:bodyPr>
            <a:normAutofit/>
          </a:bodyPr>
          <a:lstStyle/>
          <a:p>
            <a:pPr marL="0" indent="0">
              <a:buNone/>
            </a:pPr>
            <a:r>
              <a:rPr lang="en-US" dirty="0" smtClean="0"/>
              <a:t>Start with the primary colors of blue, red and yellow.  Mixing these make others- blue and red make purple, red and yellow make orange, yellow and blue make green, and so on.  Back in grade school you probably learned the acronym “ROYGBIV” to help remember the order of the color spectrum.</a:t>
            </a:r>
            <a:endParaRPr lang="en-PH" dirty="0"/>
          </a:p>
        </p:txBody>
      </p:sp>
      <p:pic>
        <p:nvPicPr>
          <p:cNvPr id="5" name="Picture 4"/>
          <p:cNvPicPr>
            <a:picLocks noChangeAspect="1"/>
          </p:cNvPicPr>
          <p:nvPr/>
        </p:nvPicPr>
        <p:blipFill>
          <a:blip r:embed="rId2"/>
          <a:stretch>
            <a:fillRect/>
          </a:stretch>
        </p:blipFill>
        <p:spPr>
          <a:xfrm>
            <a:off x="4402390" y="590016"/>
            <a:ext cx="4284410" cy="4191000"/>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1686259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52800" y="3105150"/>
            <a:ext cx="5181600" cy="533400"/>
          </a:xfrm>
        </p:spPr>
        <p:txBody>
          <a:bodyPr/>
          <a:lstStyle/>
          <a:p>
            <a:r>
              <a:rPr lang="en-PH" dirty="0" smtClean="0"/>
              <a:t>Stamps and Color</a:t>
            </a:r>
            <a:endParaRPr lang="en-PH" dirty="0"/>
          </a:p>
        </p:txBody>
      </p:sp>
      <p:sp>
        <p:nvSpPr>
          <p:cNvPr id="3" name="Subtitle 2"/>
          <p:cNvSpPr>
            <a:spLocks noGrp="1"/>
          </p:cNvSpPr>
          <p:nvPr>
            <p:ph type="subTitle" idx="1"/>
          </p:nvPr>
        </p:nvSpPr>
        <p:spPr>
          <a:xfrm>
            <a:off x="1981200" y="3638550"/>
            <a:ext cx="6553200" cy="914400"/>
          </a:xfrm>
        </p:spPr>
        <p:txBody>
          <a:bodyPr>
            <a:normAutofit/>
          </a:bodyPr>
          <a:lstStyle/>
          <a:p>
            <a:endParaRPr lang="en-PH" dirty="0" smtClean="0"/>
          </a:p>
          <a:p>
            <a:r>
              <a:rPr lang="en-PH" dirty="0" smtClean="0"/>
              <a:t>Thanks for visiting!</a:t>
            </a:r>
            <a:endParaRPr lang="en-PH"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09550"/>
            <a:ext cx="2362200" cy="1415517"/>
          </a:xfrm>
          <a:prstGeom prst="rect">
            <a:avLst/>
          </a:prstGeom>
        </p:spPr>
      </p:pic>
    </p:spTree>
    <p:extLst>
      <p:ext uri="{BB962C8B-B14F-4D97-AF65-F5344CB8AC3E}">
        <p14:creationId xmlns:p14="http://schemas.microsoft.com/office/powerpoint/2010/main" val="41656053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49"/>
            <a:ext cx="8229600" cy="304801"/>
          </a:xfrm>
        </p:spPr>
        <p:txBody>
          <a:bodyPr/>
          <a:lstStyle/>
          <a:p>
            <a:r>
              <a:rPr lang="en-PH" sz="2400" dirty="0" smtClean="0"/>
              <a:t>Describing Color</a:t>
            </a:r>
            <a:endParaRPr lang="en-PH" sz="2400" dirty="0"/>
          </a:p>
        </p:txBody>
      </p:sp>
      <p:sp>
        <p:nvSpPr>
          <p:cNvPr id="3" name="Content Placeholder 2"/>
          <p:cNvSpPr>
            <a:spLocks noGrp="1"/>
          </p:cNvSpPr>
          <p:nvPr>
            <p:ph idx="1"/>
          </p:nvPr>
        </p:nvSpPr>
        <p:spPr>
          <a:xfrm>
            <a:off x="685800" y="596425"/>
            <a:ext cx="8001000" cy="1594325"/>
          </a:xfrm>
        </p:spPr>
        <p:txBody>
          <a:bodyPr anchor="ctr">
            <a:noAutofit/>
          </a:bodyPr>
          <a:lstStyle/>
          <a:p>
            <a:pPr marL="0" indent="0">
              <a:buNone/>
            </a:pPr>
            <a:r>
              <a:rPr lang="en-US" dirty="0" smtClean="0"/>
              <a:t>So, how can one describe a color?  Think about it.  While there are basic color names whose origins are perhaps lost to history, like “white,” many color shade and tone names come from flora, fauna and other natural things around us, like…</a:t>
            </a:r>
            <a:endParaRPr lang="en-PH"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785" y="2266951"/>
            <a:ext cx="2509615" cy="155030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1319" y="3181350"/>
            <a:ext cx="2438400" cy="152806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2773" y="2307854"/>
            <a:ext cx="2362200" cy="146850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7938" y="3260172"/>
            <a:ext cx="2328862" cy="1449242"/>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24548503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8525" y="3784125"/>
            <a:ext cx="1058275" cy="1003300"/>
          </a:xfrm>
          <a:prstGeom prst="rect">
            <a:avLst/>
          </a:prstGeom>
        </p:spPr>
      </p:pic>
      <p:sp>
        <p:nvSpPr>
          <p:cNvPr id="2" name="Title 1"/>
          <p:cNvSpPr>
            <a:spLocks noGrp="1"/>
          </p:cNvSpPr>
          <p:nvPr>
            <p:ph type="title"/>
          </p:nvPr>
        </p:nvSpPr>
        <p:spPr>
          <a:xfrm>
            <a:off x="457200" y="133349"/>
            <a:ext cx="8229600" cy="304801"/>
          </a:xfrm>
        </p:spPr>
        <p:txBody>
          <a:bodyPr/>
          <a:lstStyle/>
          <a:p>
            <a:r>
              <a:rPr lang="en-PH" sz="2400" dirty="0" smtClean="0"/>
              <a:t>Describing Color</a:t>
            </a:r>
            <a:endParaRPr lang="en-PH" sz="2400" dirty="0"/>
          </a:p>
        </p:txBody>
      </p:sp>
      <p:sp>
        <p:nvSpPr>
          <p:cNvPr id="3" name="Content Placeholder 2"/>
          <p:cNvSpPr>
            <a:spLocks noGrp="1"/>
          </p:cNvSpPr>
          <p:nvPr>
            <p:ph idx="1"/>
          </p:nvPr>
        </p:nvSpPr>
        <p:spPr>
          <a:xfrm>
            <a:off x="3962400" y="596425"/>
            <a:ext cx="4876800" cy="4191000"/>
          </a:xfrm>
        </p:spPr>
        <p:txBody>
          <a:bodyPr anchor="ctr">
            <a:noAutofit/>
          </a:bodyPr>
          <a:lstStyle/>
          <a:p>
            <a:pPr marL="0" indent="0">
              <a:buNone/>
            </a:pPr>
            <a:r>
              <a:rPr lang="en-US" dirty="0" smtClean="0"/>
              <a:t>The color pallet of Renaissance artists was created by mixing oils and natural ingredients from plants and animals.  One of the red pigments was made from cochineal beetles found on oak twigs.  The color "Carmine </a:t>
            </a:r>
            <a:r>
              <a:rPr lang="en-US" dirty="0"/>
              <a:t>lake" comes from </a:t>
            </a:r>
            <a:r>
              <a:rPr lang="en-US" dirty="0" smtClean="0"/>
              <a:t>the Latin word </a:t>
            </a:r>
            <a:r>
              <a:rPr lang="en-US" i="1" dirty="0" err="1" smtClean="0"/>
              <a:t>carminium</a:t>
            </a:r>
            <a:r>
              <a:rPr lang="en-US" dirty="0" smtClean="0"/>
              <a:t> </a:t>
            </a:r>
            <a:r>
              <a:rPr lang="en-US" dirty="0"/>
              <a:t>from Sanskrit </a:t>
            </a:r>
            <a:r>
              <a:rPr lang="en-US" i="1" dirty="0" err="1" smtClean="0"/>
              <a:t>krmija</a:t>
            </a:r>
            <a:r>
              <a:rPr lang="en-US" dirty="0" smtClean="0"/>
              <a:t> </a:t>
            </a:r>
            <a:r>
              <a:rPr lang="en-US" dirty="0"/>
              <a:t>(red dye) produced by a </a:t>
            </a:r>
            <a:r>
              <a:rPr lang="en-US" dirty="0" smtClean="0"/>
              <a:t>worm </a:t>
            </a:r>
            <a:r>
              <a:rPr lang="en-US" i="1" dirty="0" err="1" smtClean="0"/>
              <a:t>krmi</a:t>
            </a:r>
            <a:r>
              <a:rPr lang="en-US" dirty="0" smtClean="0"/>
              <a:t>=worm </a:t>
            </a:r>
            <a:r>
              <a:rPr lang="en-US" dirty="0"/>
              <a:t>and from </a:t>
            </a:r>
            <a:r>
              <a:rPr lang="en-US" dirty="0" smtClean="0"/>
              <a:t>Latin </a:t>
            </a:r>
            <a:r>
              <a:rPr lang="en-US" i="1" dirty="0" err="1" smtClean="0"/>
              <a:t>minium</a:t>
            </a:r>
            <a:r>
              <a:rPr lang="en-US" dirty="0" smtClean="0"/>
              <a:t>=cinnabar/red lead</a:t>
            </a:r>
            <a:r>
              <a:rPr lang="en-US" dirty="0"/>
              <a:t>.</a:t>
            </a:r>
            <a:endParaRPr lang="en-PH"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517287"/>
            <a:ext cx="3346903" cy="4349275"/>
          </a:xfrm>
          <a:prstGeom prst="rect">
            <a:avLst/>
          </a:prstGeom>
        </p:spPr>
      </p:pic>
      <p:sp>
        <p:nvSpPr>
          <p:cNvPr id="5" name="Slide Number Placeholder 4"/>
          <p:cNvSpPr>
            <a:spLocks noGrp="1"/>
          </p:cNvSpPr>
          <p:nvPr>
            <p:ph type="sldNum" sz="quarter" idx="12"/>
          </p:nvPr>
        </p:nvSpPr>
        <p:spPr/>
        <p:txBody>
          <a:bodyPr/>
          <a:lstStyle/>
          <a:p>
            <a:fld id="{B6F15528-21DE-4FAA-801E-634DDDAF4B2B}" type="slidenum">
              <a:rPr lang="en-US" smtClean="0"/>
              <a:pPr/>
              <a:t>7</a:t>
            </a:fld>
            <a:endParaRPr lang="en-US"/>
          </a:p>
        </p:txBody>
      </p:sp>
    </p:spTree>
    <p:extLst>
      <p:ext uri="{BB962C8B-B14F-4D97-AF65-F5344CB8AC3E}">
        <p14:creationId xmlns:p14="http://schemas.microsoft.com/office/powerpoint/2010/main" val="13137943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2027317322"/>
              </p:ext>
            </p:extLst>
          </p:nvPr>
        </p:nvGraphicFramePr>
        <p:xfrm>
          <a:off x="7158507" y="411217"/>
          <a:ext cx="1547552" cy="2008133"/>
        </p:xfrm>
        <a:graphic>
          <a:graphicData uri="http://schemas.openxmlformats.org/presentationml/2006/ole">
            <mc:AlternateContent xmlns:mc="http://schemas.openxmlformats.org/markup-compatibility/2006">
              <mc:Choice xmlns:v="urn:schemas-microsoft-com:vml" Requires="v">
                <p:oleObj spid="_x0000_s2119" r:id="rId3" imgW="2133000" imgH="2768040" progId="">
                  <p:embed/>
                </p:oleObj>
              </mc:Choice>
              <mc:Fallback>
                <p:oleObj r:id="rId3" imgW="2133000" imgH="2768040" progId="">
                  <p:embed/>
                  <p:pic>
                    <p:nvPicPr>
                      <p:cNvPr id="0" name=""/>
                      <p:cNvPicPr/>
                      <p:nvPr/>
                    </p:nvPicPr>
                    <p:blipFill>
                      <a:blip r:embed="rId4"/>
                      <a:stretch>
                        <a:fillRect/>
                      </a:stretch>
                    </p:blipFill>
                    <p:spPr>
                      <a:xfrm>
                        <a:off x="7158507" y="411217"/>
                        <a:ext cx="1547552" cy="2008133"/>
                      </a:xfrm>
                      <a:prstGeom prst="rect">
                        <a:avLst/>
                      </a:prstGeom>
                    </p:spPr>
                  </p:pic>
                </p:oleObj>
              </mc:Fallback>
            </mc:AlternateContent>
          </a:graphicData>
        </a:graphic>
      </p:graphicFrame>
      <p:sp>
        <p:nvSpPr>
          <p:cNvPr id="2" name="Title 1"/>
          <p:cNvSpPr>
            <a:spLocks noGrp="1"/>
          </p:cNvSpPr>
          <p:nvPr>
            <p:ph type="title"/>
          </p:nvPr>
        </p:nvSpPr>
        <p:spPr>
          <a:xfrm>
            <a:off x="457200" y="133349"/>
            <a:ext cx="8229600" cy="304801"/>
          </a:xfrm>
        </p:spPr>
        <p:txBody>
          <a:bodyPr/>
          <a:lstStyle/>
          <a:p>
            <a:r>
              <a:rPr lang="en-PH" sz="2400" dirty="0"/>
              <a:t>Describing Color</a:t>
            </a:r>
          </a:p>
        </p:txBody>
      </p:sp>
      <p:sp>
        <p:nvSpPr>
          <p:cNvPr id="3" name="Content Placeholder 2"/>
          <p:cNvSpPr>
            <a:spLocks noGrp="1"/>
          </p:cNvSpPr>
          <p:nvPr>
            <p:ph idx="1"/>
          </p:nvPr>
        </p:nvSpPr>
        <p:spPr>
          <a:xfrm>
            <a:off x="457199" y="590550"/>
            <a:ext cx="4444495" cy="4182836"/>
          </a:xfrm>
        </p:spPr>
        <p:txBody>
          <a:bodyPr>
            <a:normAutofit lnSpcReduction="10000"/>
          </a:bodyPr>
          <a:lstStyle/>
          <a:p>
            <a:pPr marL="0" indent="0">
              <a:buNone/>
            </a:pPr>
            <a:r>
              <a:rPr lang="en-US" dirty="0" smtClean="0"/>
              <a:t>An early effort to standardize the nomenclature of color was </a:t>
            </a:r>
            <a:r>
              <a:rPr lang="en-US" dirty="0"/>
              <a:t>by German mineralogist Abraham </a:t>
            </a:r>
            <a:r>
              <a:rPr lang="en-US" dirty="0" err="1"/>
              <a:t>Gottlob</a:t>
            </a:r>
            <a:r>
              <a:rPr lang="en-US" dirty="0"/>
              <a:t> </a:t>
            </a:r>
            <a:r>
              <a:rPr lang="en-US" dirty="0" smtClean="0"/>
              <a:t>who wrote, “Werner’s </a:t>
            </a:r>
            <a:r>
              <a:rPr lang="en-US" dirty="0"/>
              <a:t>Nomenclature of </a:t>
            </a:r>
            <a:r>
              <a:rPr lang="en-US" dirty="0" err="1" smtClean="0"/>
              <a:t>Colours</a:t>
            </a:r>
            <a:r>
              <a:rPr lang="en-US" dirty="0" smtClean="0"/>
              <a:t>.”  In 1814 it was updated by Scottish </a:t>
            </a:r>
            <a:r>
              <a:rPr lang="en-US" dirty="0"/>
              <a:t>painter Patrick </a:t>
            </a:r>
            <a:r>
              <a:rPr lang="en-US" dirty="0" err="1"/>
              <a:t>Syme</a:t>
            </a:r>
            <a:r>
              <a:rPr lang="en-US" dirty="0"/>
              <a:t> </a:t>
            </a:r>
            <a:r>
              <a:rPr lang="en-US" dirty="0" smtClean="0"/>
              <a:t>who added color swatches using </a:t>
            </a:r>
            <a:r>
              <a:rPr lang="en-US" dirty="0" err="1" smtClean="0"/>
              <a:t>Gottlob’s</a:t>
            </a:r>
            <a:r>
              <a:rPr lang="en-US" dirty="0" smtClean="0"/>
              <a:t> specs.  It was used by scientists and naturalists to describe the world around them.  Printers used it to help identify ink colors.</a:t>
            </a:r>
            <a:endParaRPr lang="en-PH"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0212" y="1888545"/>
            <a:ext cx="3765847" cy="2884841"/>
          </a:xfrm>
          <a:prstGeom prst="rect">
            <a:avLst/>
          </a:prstGeom>
        </p:spPr>
      </p:pic>
      <p:sp>
        <p:nvSpPr>
          <p:cNvPr id="7" name="TextBox 6"/>
          <p:cNvSpPr txBox="1"/>
          <p:nvPr/>
        </p:nvSpPr>
        <p:spPr>
          <a:xfrm>
            <a:off x="4901694" y="411217"/>
            <a:ext cx="2146388" cy="1477328"/>
          </a:xfrm>
          <a:prstGeom prst="rect">
            <a:avLst/>
          </a:prstGeom>
          <a:noFill/>
        </p:spPr>
        <p:txBody>
          <a:bodyPr wrap="square" rtlCol="0">
            <a:spAutoFit/>
          </a:bodyPr>
          <a:lstStyle/>
          <a:p>
            <a:r>
              <a:rPr lang="en-US" sz="1000" i="1" dirty="0" smtClean="0"/>
              <a:t>Page through the English 1821 edition of the book online at</a:t>
            </a:r>
            <a:r>
              <a:rPr lang="en-US" sz="1000" i="1" dirty="0"/>
              <a:t>: </a:t>
            </a:r>
            <a:r>
              <a:rPr lang="en-US" sz="1000" i="1" dirty="0">
                <a:hlinkClick r:id="rId6"/>
              </a:rPr>
              <a:t>https://</a:t>
            </a:r>
            <a:r>
              <a:rPr lang="en-US" sz="1000" i="1" dirty="0" smtClean="0">
                <a:hlinkClick r:id="rId6"/>
              </a:rPr>
              <a:t>archive.org/stream/gri_c00033125012743312?ui=embed</a:t>
            </a:r>
            <a:r>
              <a:rPr lang="en-US" sz="1000" i="1" dirty="0" smtClean="0"/>
              <a:t> and </a:t>
            </a:r>
            <a:r>
              <a:rPr lang="en-US" sz="1000" i="1" dirty="0"/>
              <a:t>additional info at </a:t>
            </a:r>
            <a:r>
              <a:rPr lang="en-US" sz="1000" i="1" dirty="0">
                <a:hlinkClick r:id="rId7"/>
              </a:rPr>
              <a:t>http://</a:t>
            </a:r>
            <a:r>
              <a:rPr lang="en-US" sz="1000" i="1" dirty="0" smtClean="0">
                <a:hlinkClick r:id="rId7"/>
              </a:rPr>
              <a:t>www.openculture.com/2018/09/an-interactive-online-version-of-werners-nomenclature-of-colours.html</a:t>
            </a:r>
            <a:r>
              <a:rPr lang="en-US" sz="1000" i="1" dirty="0" smtClean="0"/>
              <a:t> </a:t>
            </a:r>
            <a:endParaRPr lang="en-US" sz="1000" i="1"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8</a:t>
            </a:fld>
            <a:endParaRPr lang="en-US"/>
          </a:p>
        </p:txBody>
      </p:sp>
    </p:spTree>
    <p:extLst>
      <p:ext uri="{BB962C8B-B14F-4D97-AF65-F5344CB8AC3E}">
        <p14:creationId xmlns:p14="http://schemas.microsoft.com/office/powerpoint/2010/main" val="9248797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598" y="2735811"/>
            <a:ext cx="2667000" cy="2072867"/>
          </a:xfrm>
          <a:prstGeom prst="rect">
            <a:avLst/>
          </a:prstGeom>
        </p:spPr>
      </p:pic>
      <p:sp>
        <p:nvSpPr>
          <p:cNvPr id="2" name="Title 1"/>
          <p:cNvSpPr>
            <a:spLocks noGrp="1"/>
          </p:cNvSpPr>
          <p:nvPr>
            <p:ph type="title"/>
          </p:nvPr>
        </p:nvSpPr>
        <p:spPr>
          <a:xfrm>
            <a:off x="457200" y="133349"/>
            <a:ext cx="8229600" cy="304801"/>
          </a:xfrm>
        </p:spPr>
        <p:txBody>
          <a:bodyPr/>
          <a:lstStyle/>
          <a:p>
            <a:r>
              <a:rPr lang="en-PH" sz="2400" dirty="0"/>
              <a:t>Describing Color</a:t>
            </a:r>
          </a:p>
        </p:txBody>
      </p:sp>
      <p:sp>
        <p:nvSpPr>
          <p:cNvPr id="3" name="Content Placeholder 2"/>
          <p:cNvSpPr>
            <a:spLocks noGrp="1"/>
          </p:cNvSpPr>
          <p:nvPr>
            <p:ph idx="1"/>
          </p:nvPr>
        </p:nvSpPr>
        <p:spPr>
          <a:xfrm>
            <a:off x="3494877" y="489594"/>
            <a:ext cx="5344323" cy="2280125"/>
          </a:xfrm>
        </p:spPr>
        <p:txBody>
          <a:bodyPr anchor="ctr">
            <a:noAutofit/>
          </a:bodyPr>
          <a:lstStyle/>
          <a:p>
            <a:pPr marL="0" indent="0">
              <a:buNone/>
            </a:pPr>
            <a:r>
              <a:rPr lang="en-US" dirty="0" smtClean="0"/>
              <a:t>The book had color tiles to compare the item in question with.  It was found so useful that Charles Darwin referred to his second edition copy to describe the flora and fauna he found on his various expeditions around the world.  Some of </a:t>
            </a:r>
            <a:endParaRPr lang="en-PH"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1" y="596425"/>
            <a:ext cx="2819400" cy="206646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2761968"/>
            <a:ext cx="3058901" cy="2046710"/>
          </a:xfrm>
          <a:prstGeom prst="rect">
            <a:avLst/>
          </a:prstGeom>
        </p:spPr>
      </p:pic>
      <p:sp>
        <p:nvSpPr>
          <p:cNvPr id="11" name="TextBox 10"/>
          <p:cNvSpPr txBox="1"/>
          <p:nvPr/>
        </p:nvSpPr>
        <p:spPr>
          <a:xfrm>
            <a:off x="6825102" y="2708927"/>
            <a:ext cx="1905496" cy="1938992"/>
          </a:xfrm>
          <a:prstGeom prst="rect">
            <a:avLst/>
          </a:prstGeom>
          <a:noFill/>
        </p:spPr>
        <p:txBody>
          <a:bodyPr wrap="square" rtlCol="0">
            <a:spAutoFit/>
          </a:bodyPr>
          <a:lstStyle/>
          <a:p>
            <a:r>
              <a:rPr lang="en-US" sz="2400" dirty="0" smtClean="0"/>
              <a:t>these color names found their way into stamp printer vernacular.</a:t>
            </a:r>
            <a:endParaRPr lang="en-US" sz="24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9</a:t>
            </a:fld>
            <a:endParaRPr lang="en-US"/>
          </a:p>
        </p:txBody>
      </p:sp>
    </p:spTree>
    <p:extLst>
      <p:ext uri="{BB962C8B-B14F-4D97-AF65-F5344CB8AC3E}">
        <p14:creationId xmlns:p14="http://schemas.microsoft.com/office/powerpoint/2010/main" val="30391336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2528</TotalTime>
  <Words>2512</Words>
  <Application>Microsoft Office PowerPoint</Application>
  <PresentationFormat>On-screen Show (16:9)</PresentationFormat>
  <Paragraphs>226</Paragraphs>
  <Slides>50</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0</vt:i4>
      </vt:variant>
      <vt:variant>
        <vt:lpstr>Slide Titles</vt:lpstr>
      </vt:variant>
      <vt:variant>
        <vt:i4>50</vt:i4>
      </vt:variant>
    </vt:vector>
  </HeadingPairs>
  <TitlesOfParts>
    <vt:vector size="55" baseType="lpstr">
      <vt:lpstr>Arial</vt:lpstr>
      <vt:lpstr>Arial Black</vt:lpstr>
      <vt:lpstr>Calibri</vt:lpstr>
      <vt:lpstr>Wingdings</vt:lpstr>
      <vt:lpstr>Office Theme</vt:lpstr>
      <vt:lpstr>Stamps and Color</vt:lpstr>
      <vt:lpstr>Introduction</vt:lpstr>
      <vt:lpstr>Introduction</vt:lpstr>
      <vt:lpstr>What is Color?</vt:lpstr>
      <vt:lpstr>What is Color?</vt:lpstr>
      <vt:lpstr>Describing Color</vt:lpstr>
      <vt:lpstr>Describing Color</vt:lpstr>
      <vt:lpstr>Describing Color</vt:lpstr>
      <vt:lpstr>Describing Color</vt:lpstr>
      <vt:lpstr>Stamp Inks</vt:lpstr>
      <vt:lpstr>Stamp Inks</vt:lpstr>
      <vt:lpstr>Stamp Inks</vt:lpstr>
      <vt:lpstr>Stamp Inks</vt:lpstr>
      <vt:lpstr>Stamp Inks</vt:lpstr>
      <vt:lpstr>Stamp Inks</vt:lpstr>
      <vt:lpstr>Printer Samples</vt:lpstr>
      <vt:lpstr>Printer Samples</vt:lpstr>
      <vt:lpstr>Printer Samples</vt:lpstr>
      <vt:lpstr>Printer Samples</vt:lpstr>
      <vt:lpstr>Printer Samples</vt:lpstr>
      <vt:lpstr>Printer Samples</vt:lpstr>
      <vt:lpstr>Printer Samples</vt:lpstr>
      <vt:lpstr>Stamp Color Guides</vt:lpstr>
      <vt:lpstr>Stamp Color Guides – Stanley Gibbons</vt:lpstr>
      <vt:lpstr>Stamp Color Guides – Stanley Gibbons</vt:lpstr>
      <vt:lpstr>Stamp Color Guides – Stanley Gibbons</vt:lpstr>
      <vt:lpstr>Stamp Color Guides – Stanley Gibbons</vt:lpstr>
      <vt:lpstr>Stamp Color Guides – Stanley Gibbons</vt:lpstr>
      <vt:lpstr>Stamp Color Guides – Stanley Gibbons</vt:lpstr>
      <vt:lpstr>Stamp Color Guides – Stanley Gibbons</vt:lpstr>
      <vt:lpstr>Stamp Color Guides – Stanley Gibbons</vt:lpstr>
      <vt:lpstr>Stamp Color Guides – Stanley Gibbons</vt:lpstr>
      <vt:lpstr>Stamp Color Guides – Others</vt:lpstr>
      <vt:lpstr>Stamp Color Guides – Others</vt:lpstr>
      <vt:lpstr>Stamp Color Guides – Others</vt:lpstr>
      <vt:lpstr>Stamp Color Guides – Others</vt:lpstr>
      <vt:lpstr>Stamp Color Guides – Others</vt:lpstr>
      <vt:lpstr>Stamp Color Guides – Others</vt:lpstr>
      <vt:lpstr>Comparing Catalog Colors</vt:lpstr>
      <vt:lpstr>Comparing Catalog Colors</vt:lpstr>
      <vt:lpstr>Comparing Catalog Colors</vt:lpstr>
      <vt:lpstr>Comparing Catalog Colors</vt:lpstr>
      <vt:lpstr>Fun with Stamp Color</vt:lpstr>
      <vt:lpstr>Fun with Stamp Color</vt:lpstr>
      <vt:lpstr>Fun with Stamp Color</vt:lpstr>
      <vt:lpstr>Fun with Stamp Color</vt:lpstr>
      <vt:lpstr>Fun with Stamp Color</vt:lpstr>
      <vt:lpstr>Fun with Stamp Color</vt:lpstr>
      <vt:lpstr>Conclusion</vt:lpstr>
      <vt:lpstr>Stamps and Color</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Fortunato</dc:creator>
  <cp:lastModifiedBy>Tom Fortunato</cp:lastModifiedBy>
  <cp:revision>194</cp:revision>
  <dcterms:created xsi:type="dcterms:W3CDTF">2006-08-16T00:00:00Z</dcterms:created>
  <dcterms:modified xsi:type="dcterms:W3CDTF">2021-03-11T01:59:02Z</dcterms:modified>
</cp:coreProperties>
</file>