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42"/>
  </p:notesMasterIdLst>
  <p:sldIdLst>
    <p:sldId id="705" r:id="rId2"/>
    <p:sldId id="797" r:id="rId3"/>
    <p:sldId id="826" r:id="rId4"/>
    <p:sldId id="866" r:id="rId5"/>
    <p:sldId id="888" r:id="rId6"/>
    <p:sldId id="862" r:id="rId7"/>
    <p:sldId id="887" r:id="rId8"/>
    <p:sldId id="870" r:id="rId9"/>
    <p:sldId id="869" r:id="rId10"/>
    <p:sldId id="799" r:id="rId11"/>
    <p:sldId id="833" r:id="rId12"/>
    <p:sldId id="802" r:id="rId13"/>
    <p:sldId id="800" r:id="rId14"/>
    <p:sldId id="874" r:id="rId15"/>
    <p:sldId id="863" r:id="rId16"/>
    <p:sldId id="881" r:id="rId17"/>
    <p:sldId id="813" r:id="rId18"/>
    <p:sldId id="803" r:id="rId19"/>
    <p:sldId id="885" r:id="rId20"/>
    <p:sldId id="875" r:id="rId21"/>
    <p:sldId id="834" r:id="rId22"/>
    <p:sldId id="864" r:id="rId23"/>
    <p:sldId id="847" r:id="rId24"/>
    <p:sldId id="879" r:id="rId25"/>
    <p:sldId id="880" r:id="rId26"/>
    <p:sldId id="883" r:id="rId27"/>
    <p:sldId id="884" r:id="rId28"/>
    <p:sldId id="882" r:id="rId29"/>
    <p:sldId id="886" r:id="rId30"/>
    <p:sldId id="865" r:id="rId31"/>
    <p:sldId id="855" r:id="rId32"/>
    <p:sldId id="877" r:id="rId33"/>
    <p:sldId id="878" r:id="rId34"/>
    <p:sldId id="876" r:id="rId35"/>
    <p:sldId id="845" r:id="rId36"/>
    <p:sldId id="871" r:id="rId37"/>
    <p:sldId id="841" r:id="rId38"/>
    <p:sldId id="868" r:id="rId39"/>
    <p:sldId id="872" r:id="rId40"/>
    <p:sldId id="857"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10" autoAdjust="0"/>
    <p:restoredTop sz="97765" autoAdjust="0"/>
  </p:normalViewPr>
  <p:slideViewPr>
    <p:cSldViewPr>
      <p:cViewPr varScale="1">
        <p:scale>
          <a:sx n="86" d="100"/>
          <a:sy n="86" d="100"/>
        </p:scale>
        <p:origin x="18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9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797F1C9-2795-E034-A420-36866008ACB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75" name="Rectangle 3">
            <a:extLst>
              <a:ext uri="{FF2B5EF4-FFF2-40B4-BE49-F238E27FC236}">
                <a16:creationId xmlns:a16="http://schemas.microsoft.com/office/drawing/2014/main" id="{CBC62DB8-5CE9-632A-8D1A-D17F83265F3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052" name="Rectangle 4">
            <a:extLst>
              <a:ext uri="{FF2B5EF4-FFF2-40B4-BE49-F238E27FC236}">
                <a16:creationId xmlns:a16="http://schemas.microsoft.com/office/drawing/2014/main" id="{9AB7D8D5-2AF4-8357-D666-8B24DBC0731B}"/>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DB103967-27A9-5CA5-2F6E-D12141F2434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A74D40A1-6017-03C8-8CEB-E9E3923351B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79" name="Rectangle 7">
            <a:extLst>
              <a:ext uri="{FF2B5EF4-FFF2-40B4-BE49-F238E27FC236}">
                <a16:creationId xmlns:a16="http://schemas.microsoft.com/office/drawing/2014/main" id="{B99F597E-F349-9AD4-68AB-BB752C6AC48A}"/>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DB1AB16-9BB7-4F82-A8A2-000211BAEB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CA29E3B-571B-AAD5-B6D9-9B338A3C258E}"/>
              </a:ext>
            </a:extLst>
          </p:cNvPr>
          <p:cNvSpPr>
            <a:spLocks noGrp="1" noRot="1" noChangeAspect="1" noChangeArrowheads="1" noTextEdit="1"/>
          </p:cNvSpPr>
          <p:nvPr>
            <p:ph type="sldImg"/>
          </p:nvPr>
        </p:nvSpPr>
        <p:spPr>
          <a:xfrm>
            <a:off x="381000" y="685800"/>
            <a:ext cx="6096000" cy="3429000"/>
          </a:xfrm>
          <a:ln/>
        </p:spPr>
      </p:sp>
      <p:sp>
        <p:nvSpPr>
          <p:cNvPr id="15363" name="Notes Placeholder 2">
            <a:extLst>
              <a:ext uri="{FF2B5EF4-FFF2-40B4-BE49-F238E27FC236}">
                <a16:creationId xmlns:a16="http://schemas.microsoft.com/office/drawing/2014/main" id="{CE402D07-7A36-277E-B66D-DC8303F9BB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47AE12D5-F786-DF25-056B-A986035C90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64855F-B413-475C-921F-B6B882C8AEA5}" type="slidenum">
              <a:rPr lang="en-US" altLang="en-US" smtClean="0"/>
              <a:pPr/>
              <a:t>18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9440F1-C94C-96CA-B8A5-13DD8F6E93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42C338-F364-C005-1693-56F2D155B9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A431E7-CA8E-3F66-9F8F-A0BDD2CED86E}"/>
              </a:ext>
            </a:extLst>
          </p:cNvPr>
          <p:cNvSpPr>
            <a:spLocks noGrp="1" noChangeArrowheads="1"/>
          </p:cNvSpPr>
          <p:nvPr>
            <p:ph type="sldNum" sz="quarter" idx="12"/>
          </p:nvPr>
        </p:nvSpPr>
        <p:spPr>
          <a:ln/>
        </p:spPr>
        <p:txBody>
          <a:bodyPr/>
          <a:lstStyle>
            <a:lvl1pPr>
              <a:defRPr/>
            </a:lvl1pPr>
          </a:lstStyle>
          <a:p>
            <a:pPr>
              <a:defRPr/>
            </a:pPr>
            <a:fld id="{02C468A4-20A4-4C01-A0AF-3729E2BE8F3A}" type="slidenum">
              <a:rPr lang="en-US" altLang="en-US"/>
              <a:pPr>
                <a:defRPr/>
              </a:pPr>
              <a:t>‹#›</a:t>
            </a:fld>
            <a:endParaRPr lang="en-US" altLang="en-US"/>
          </a:p>
        </p:txBody>
      </p:sp>
    </p:spTree>
    <p:extLst>
      <p:ext uri="{BB962C8B-B14F-4D97-AF65-F5344CB8AC3E}">
        <p14:creationId xmlns:p14="http://schemas.microsoft.com/office/powerpoint/2010/main" val="409577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7FE917-7C8D-4F62-DDB9-9B30D2BB7C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03558F-7D06-53AC-DF77-9CCC36CAE9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426183-33FA-0F13-DF16-367E0D93F4B9}"/>
              </a:ext>
            </a:extLst>
          </p:cNvPr>
          <p:cNvSpPr>
            <a:spLocks noGrp="1" noChangeArrowheads="1"/>
          </p:cNvSpPr>
          <p:nvPr>
            <p:ph type="sldNum" sz="quarter" idx="12"/>
          </p:nvPr>
        </p:nvSpPr>
        <p:spPr>
          <a:ln/>
        </p:spPr>
        <p:txBody>
          <a:bodyPr/>
          <a:lstStyle>
            <a:lvl1pPr>
              <a:defRPr/>
            </a:lvl1pPr>
          </a:lstStyle>
          <a:p>
            <a:pPr>
              <a:defRPr/>
            </a:pPr>
            <a:fld id="{082B746E-554D-47B2-AF7B-203CD30210C0}" type="slidenum">
              <a:rPr lang="en-US" altLang="en-US"/>
              <a:pPr>
                <a:defRPr/>
              </a:pPr>
              <a:t>‹#›</a:t>
            </a:fld>
            <a:endParaRPr lang="en-US" altLang="en-US"/>
          </a:p>
        </p:txBody>
      </p:sp>
    </p:spTree>
    <p:extLst>
      <p:ext uri="{BB962C8B-B14F-4D97-AF65-F5344CB8AC3E}">
        <p14:creationId xmlns:p14="http://schemas.microsoft.com/office/powerpoint/2010/main" val="1598919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EC2DDA-9DA8-91D3-2005-4F96A5B00A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E21E7B-914F-36D1-319A-559F61E2C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44CD55-A969-3F14-76D9-B2A91369C987}"/>
              </a:ext>
            </a:extLst>
          </p:cNvPr>
          <p:cNvSpPr>
            <a:spLocks noGrp="1" noChangeArrowheads="1"/>
          </p:cNvSpPr>
          <p:nvPr>
            <p:ph type="sldNum" sz="quarter" idx="12"/>
          </p:nvPr>
        </p:nvSpPr>
        <p:spPr>
          <a:ln/>
        </p:spPr>
        <p:txBody>
          <a:bodyPr/>
          <a:lstStyle>
            <a:lvl1pPr>
              <a:defRPr/>
            </a:lvl1pPr>
          </a:lstStyle>
          <a:p>
            <a:pPr>
              <a:defRPr/>
            </a:pPr>
            <a:fld id="{8362C5FF-A582-4691-866C-397B48A803E3}" type="slidenum">
              <a:rPr lang="en-US" altLang="en-US"/>
              <a:pPr>
                <a:defRPr/>
              </a:pPr>
              <a:t>‹#›</a:t>
            </a:fld>
            <a:endParaRPr lang="en-US" altLang="en-US"/>
          </a:p>
        </p:txBody>
      </p:sp>
    </p:spTree>
    <p:extLst>
      <p:ext uri="{BB962C8B-B14F-4D97-AF65-F5344CB8AC3E}">
        <p14:creationId xmlns:p14="http://schemas.microsoft.com/office/powerpoint/2010/main" val="91302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FD66F7-A75C-5318-A13C-45E9CEA86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46C65C-115E-EEB9-8B07-2302ABFC19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D5075A-A158-0399-6EE6-638EA09AECAB}"/>
              </a:ext>
            </a:extLst>
          </p:cNvPr>
          <p:cNvSpPr>
            <a:spLocks noGrp="1" noChangeArrowheads="1"/>
          </p:cNvSpPr>
          <p:nvPr>
            <p:ph type="sldNum" sz="quarter" idx="12"/>
          </p:nvPr>
        </p:nvSpPr>
        <p:spPr>
          <a:ln/>
        </p:spPr>
        <p:txBody>
          <a:bodyPr/>
          <a:lstStyle>
            <a:lvl1pPr>
              <a:defRPr/>
            </a:lvl1pPr>
          </a:lstStyle>
          <a:p>
            <a:pPr>
              <a:defRPr/>
            </a:pPr>
            <a:fld id="{2672409B-146A-4FD6-9362-7E0DAC83035E}" type="slidenum">
              <a:rPr lang="en-US" altLang="en-US"/>
              <a:pPr>
                <a:defRPr/>
              </a:pPr>
              <a:t>‹#›</a:t>
            </a:fld>
            <a:endParaRPr lang="en-US" altLang="en-US"/>
          </a:p>
        </p:txBody>
      </p:sp>
    </p:spTree>
    <p:extLst>
      <p:ext uri="{BB962C8B-B14F-4D97-AF65-F5344CB8AC3E}">
        <p14:creationId xmlns:p14="http://schemas.microsoft.com/office/powerpoint/2010/main" val="191702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B9ED65D-2329-9B53-C852-1236CE88B4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D960DA-3596-A33C-9E70-8447BB149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1208B23-2A2D-8C82-866B-8E2F2EFD99B0}"/>
              </a:ext>
            </a:extLst>
          </p:cNvPr>
          <p:cNvSpPr>
            <a:spLocks noGrp="1" noChangeArrowheads="1"/>
          </p:cNvSpPr>
          <p:nvPr>
            <p:ph type="sldNum" sz="quarter" idx="12"/>
          </p:nvPr>
        </p:nvSpPr>
        <p:spPr>
          <a:ln/>
        </p:spPr>
        <p:txBody>
          <a:bodyPr/>
          <a:lstStyle>
            <a:lvl1pPr>
              <a:defRPr/>
            </a:lvl1pPr>
          </a:lstStyle>
          <a:p>
            <a:pPr>
              <a:defRPr/>
            </a:pPr>
            <a:fld id="{4F4027D5-BF59-46F7-B561-88DD2542C578}" type="slidenum">
              <a:rPr lang="en-US" altLang="en-US"/>
              <a:pPr>
                <a:defRPr/>
              </a:pPr>
              <a:t>‹#›</a:t>
            </a:fld>
            <a:endParaRPr lang="en-US" altLang="en-US"/>
          </a:p>
        </p:txBody>
      </p:sp>
    </p:spTree>
    <p:extLst>
      <p:ext uri="{BB962C8B-B14F-4D97-AF65-F5344CB8AC3E}">
        <p14:creationId xmlns:p14="http://schemas.microsoft.com/office/powerpoint/2010/main" val="6059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024E75-7B04-1B99-94AB-63D5FA358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EE2511-828E-76E9-6DCF-1ED725B3D3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7B3446-ED83-8B2F-2BB0-49CB0AAC7551}"/>
              </a:ext>
            </a:extLst>
          </p:cNvPr>
          <p:cNvSpPr>
            <a:spLocks noGrp="1" noChangeArrowheads="1"/>
          </p:cNvSpPr>
          <p:nvPr>
            <p:ph type="sldNum" sz="quarter" idx="12"/>
          </p:nvPr>
        </p:nvSpPr>
        <p:spPr>
          <a:ln/>
        </p:spPr>
        <p:txBody>
          <a:bodyPr/>
          <a:lstStyle>
            <a:lvl1pPr>
              <a:defRPr/>
            </a:lvl1pPr>
          </a:lstStyle>
          <a:p>
            <a:pPr>
              <a:defRPr/>
            </a:pPr>
            <a:fld id="{AA49E69A-07AA-45C4-8740-0E3674C67CC4}" type="slidenum">
              <a:rPr lang="en-US" altLang="en-US"/>
              <a:pPr>
                <a:defRPr/>
              </a:pPr>
              <a:t>‹#›</a:t>
            </a:fld>
            <a:endParaRPr lang="en-US" altLang="en-US"/>
          </a:p>
        </p:txBody>
      </p:sp>
    </p:spTree>
    <p:extLst>
      <p:ext uri="{BB962C8B-B14F-4D97-AF65-F5344CB8AC3E}">
        <p14:creationId xmlns:p14="http://schemas.microsoft.com/office/powerpoint/2010/main" val="269115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a:extLst>
              <a:ext uri="{FF2B5EF4-FFF2-40B4-BE49-F238E27FC236}">
                <a16:creationId xmlns:a16="http://schemas.microsoft.com/office/drawing/2014/main" id="{96264FE3-A9B2-D1AA-12D4-D8F76B9A4C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4531BB-BFE5-9146-92F3-DBD7AA1C3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538EE9-C458-6397-71D3-769EA44B8008}"/>
              </a:ext>
            </a:extLst>
          </p:cNvPr>
          <p:cNvSpPr>
            <a:spLocks noGrp="1" noChangeArrowheads="1"/>
          </p:cNvSpPr>
          <p:nvPr>
            <p:ph type="sldNum" sz="quarter" idx="12"/>
          </p:nvPr>
        </p:nvSpPr>
        <p:spPr>
          <a:ln/>
        </p:spPr>
        <p:txBody>
          <a:bodyPr/>
          <a:lstStyle>
            <a:lvl1pPr>
              <a:defRPr/>
            </a:lvl1pPr>
          </a:lstStyle>
          <a:p>
            <a:pPr>
              <a:defRPr/>
            </a:pPr>
            <a:fld id="{8238FAAE-1414-4388-917D-164E804D9854}" type="slidenum">
              <a:rPr lang="en-US" altLang="en-US"/>
              <a:pPr>
                <a:defRPr/>
              </a:pPr>
              <a:t>‹#›</a:t>
            </a:fld>
            <a:endParaRPr lang="en-US" altLang="en-US"/>
          </a:p>
        </p:txBody>
      </p:sp>
    </p:spTree>
    <p:extLst>
      <p:ext uri="{BB962C8B-B14F-4D97-AF65-F5344CB8AC3E}">
        <p14:creationId xmlns:p14="http://schemas.microsoft.com/office/powerpoint/2010/main" val="240433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FAB920-E373-FFE1-9864-7BEE3525BA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35A314-1BD2-D606-5C56-AB63F61B11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A9D379-29BC-3BB2-687B-C165A3370007}"/>
              </a:ext>
            </a:extLst>
          </p:cNvPr>
          <p:cNvSpPr>
            <a:spLocks noGrp="1" noChangeArrowheads="1"/>
          </p:cNvSpPr>
          <p:nvPr>
            <p:ph type="sldNum" sz="quarter" idx="12"/>
          </p:nvPr>
        </p:nvSpPr>
        <p:spPr>
          <a:ln/>
        </p:spPr>
        <p:txBody>
          <a:bodyPr/>
          <a:lstStyle>
            <a:lvl1pPr>
              <a:defRPr/>
            </a:lvl1pPr>
          </a:lstStyle>
          <a:p>
            <a:pPr>
              <a:defRPr/>
            </a:pPr>
            <a:fld id="{BA3C33C0-718F-4049-8754-5F7FBEBE4757}" type="slidenum">
              <a:rPr lang="en-US" altLang="en-US"/>
              <a:pPr>
                <a:defRPr/>
              </a:pPr>
              <a:t>‹#›</a:t>
            </a:fld>
            <a:endParaRPr lang="en-US" altLang="en-US"/>
          </a:p>
        </p:txBody>
      </p:sp>
    </p:spTree>
    <p:extLst>
      <p:ext uri="{BB962C8B-B14F-4D97-AF65-F5344CB8AC3E}">
        <p14:creationId xmlns:p14="http://schemas.microsoft.com/office/powerpoint/2010/main" val="14163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2C392A-2774-1F58-1D77-52E716CA9A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F4335B-422C-A790-6D6C-C96F5DAE4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8302B5-C736-485A-E8E7-0278C5494386}"/>
              </a:ext>
            </a:extLst>
          </p:cNvPr>
          <p:cNvSpPr>
            <a:spLocks noGrp="1" noChangeArrowheads="1"/>
          </p:cNvSpPr>
          <p:nvPr>
            <p:ph type="sldNum" sz="quarter" idx="12"/>
          </p:nvPr>
        </p:nvSpPr>
        <p:spPr>
          <a:ln/>
        </p:spPr>
        <p:txBody>
          <a:bodyPr/>
          <a:lstStyle>
            <a:lvl1pPr>
              <a:defRPr/>
            </a:lvl1pPr>
          </a:lstStyle>
          <a:p>
            <a:pPr>
              <a:defRPr/>
            </a:pPr>
            <a:fld id="{B90F4BF4-AE66-4759-BEBE-664739E40E7F}" type="slidenum">
              <a:rPr lang="en-US" altLang="en-US"/>
              <a:pPr>
                <a:defRPr/>
              </a:pPr>
              <a:t>‹#›</a:t>
            </a:fld>
            <a:endParaRPr lang="en-US" altLang="en-US"/>
          </a:p>
        </p:txBody>
      </p:sp>
    </p:spTree>
    <p:extLst>
      <p:ext uri="{BB962C8B-B14F-4D97-AF65-F5344CB8AC3E}">
        <p14:creationId xmlns:p14="http://schemas.microsoft.com/office/powerpoint/2010/main" val="108369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C670931-FB16-DC93-36EC-7BC7D7CBFF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92F1BC-4725-4185-AA5F-877E8B97A1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E6192B-1519-7D9A-A7F2-9F8E23FAA759}"/>
              </a:ext>
            </a:extLst>
          </p:cNvPr>
          <p:cNvSpPr>
            <a:spLocks noGrp="1" noChangeArrowheads="1"/>
          </p:cNvSpPr>
          <p:nvPr>
            <p:ph type="sldNum" sz="quarter" idx="12"/>
          </p:nvPr>
        </p:nvSpPr>
        <p:spPr>
          <a:ln/>
        </p:spPr>
        <p:txBody>
          <a:bodyPr/>
          <a:lstStyle>
            <a:lvl1pPr>
              <a:defRPr/>
            </a:lvl1pPr>
          </a:lstStyle>
          <a:p>
            <a:pPr>
              <a:defRPr/>
            </a:pPr>
            <a:fld id="{FA7E764F-2B45-48E3-B584-27C2FE03F4BB}" type="slidenum">
              <a:rPr lang="en-US" altLang="en-US"/>
              <a:pPr>
                <a:defRPr/>
              </a:pPr>
              <a:t>‹#›</a:t>
            </a:fld>
            <a:endParaRPr lang="en-US" altLang="en-US"/>
          </a:p>
        </p:txBody>
      </p:sp>
    </p:spTree>
    <p:extLst>
      <p:ext uri="{BB962C8B-B14F-4D97-AF65-F5344CB8AC3E}">
        <p14:creationId xmlns:p14="http://schemas.microsoft.com/office/powerpoint/2010/main" val="310811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977891-3335-8604-8CB7-A6AC7B33443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5BA27C-CAAB-C8BE-94A7-FCD25A78E3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38B09BE-6F33-4AFB-0583-87FF8E65553D}"/>
              </a:ext>
            </a:extLst>
          </p:cNvPr>
          <p:cNvSpPr>
            <a:spLocks noGrp="1" noChangeArrowheads="1"/>
          </p:cNvSpPr>
          <p:nvPr>
            <p:ph type="sldNum" sz="quarter" idx="12"/>
          </p:nvPr>
        </p:nvSpPr>
        <p:spPr>
          <a:ln/>
        </p:spPr>
        <p:txBody>
          <a:bodyPr/>
          <a:lstStyle>
            <a:lvl1pPr>
              <a:defRPr/>
            </a:lvl1pPr>
          </a:lstStyle>
          <a:p>
            <a:pPr>
              <a:defRPr/>
            </a:pPr>
            <a:fld id="{A3E6E188-8C20-4B31-ADAD-79F97A85217E}" type="slidenum">
              <a:rPr lang="en-US" altLang="en-US"/>
              <a:pPr>
                <a:defRPr/>
              </a:pPr>
              <a:t>‹#›</a:t>
            </a:fld>
            <a:endParaRPr lang="en-US" altLang="en-US"/>
          </a:p>
        </p:txBody>
      </p:sp>
    </p:spTree>
    <p:extLst>
      <p:ext uri="{BB962C8B-B14F-4D97-AF65-F5344CB8AC3E}">
        <p14:creationId xmlns:p14="http://schemas.microsoft.com/office/powerpoint/2010/main" val="417798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895F5A-B31F-0A8A-641E-71FD2C000E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952D2E-41FB-7B2A-E8FF-78066AF29D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4E4C97-7546-0E3E-AF40-D6FB50D0D02F}"/>
              </a:ext>
            </a:extLst>
          </p:cNvPr>
          <p:cNvSpPr>
            <a:spLocks noGrp="1" noChangeArrowheads="1"/>
          </p:cNvSpPr>
          <p:nvPr>
            <p:ph type="sldNum" sz="quarter" idx="12"/>
          </p:nvPr>
        </p:nvSpPr>
        <p:spPr>
          <a:ln/>
        </p:spPr>
        <p:txBody>
          <a:bodyPr/>
          <a:lstStyle>
            <a:lvl1pPr>
              <a:defRPr/>
            </a:lvl1pPr>
          </a:lstStyle>
          <a:p>
            <a:pPr>
              <a:defRPr/>
            </a:pPr>
            <a:fld id="{050EF57E-0E3E-431D-82F2-1B2637C1C8B5}" type="slidenum">
              <a:rPr lang="en-US" altLang="en-US"/>
              <a:pPr>
                <a:defRPr/>
              </a:pPr>
              <a:t>‹#›</a:t>
            </a:fld>
            <a:endParaRPr lang="en-US" altLang="en-US"/>
          </a:p>
        </p:txBody>
      </p:sp>
    </p:spTree>
    <p:extLst>
      <p:ext uri="{BB962C8B-B14F-4D97-AF65-F5344CB8AC3E}">
        <p14:creationId xmlns:p14="http://schemas.microsoft.com/office/powerpoint/2010/main" val="194719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09A2B9-6691-0BE0-5B71-E633B55F8B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EDBB7C-B6CF-D084-7F13-A71B028FA5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2C3095C-6312-BBD5-BFD8-A04187B7DF8B}"/>
              </a:ext>
            </a:extLst>
          </p:cNvPr>
          <p:cNvSpPr>
            <a:spLocks noGrp="1" noChangeArrowheads="1"/>
          </p:cNvSpPr>
          <p:nvPr>
            <p:ph type="sldNum" sz="quarter" idx="12"/>
          </p:nvPr>
        </p:nvSpPr>
        <p:spPr>
          <a:ln/>
        </p:spPr>
        <p:txBody>
          <a:bodyPr/>
          <a:lstStyle>
            <a:lvl1pPr>
              <a:defRPr/>
            </a:lvl1pPr>
          </a:lstStyle>
          <a:p>
            <a:pPr>
              <a:defRPr/>
            </a:pPr>
            <a:fld id="{7AE6A91A-DED9-456B-BF6D-39F1B1135F8A}" type="slidenum">
              <a:rPr lang="en-US" altLang="en-US"/>
              <a:pPr>
                <a:defRPr/>
              </a:pPr>
              <a:t>‹#›</a:t>
            </a:fld>
            <a:endParaRPr lang="en-US" altLang="en-US"/>
          </a:p>
        </p:txBody>
      </p:sp>
    </p:spTree>
    <p:extLst>
      <p:ext uri="{BB962C8B-B14F-4D97-AF65-F5344CB8AC3E}">
        <p14:creationId xmlns:p14="http://schemas.microsoft.com/office/powerpoint/2010/main" val="1166285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392D72-9058-719A-14E5-AA8F6309D9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A46EAE-3311-DEDF-A6CC-C7465FBFE3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961CF9-3BD5-35F0-31F9-0D6FFB1E5CC7}"/>
              </a:ext>
            </a:extLst>
          </p:cNvPr>
          <p:cNvSpPr>
            <a:spLocks noGrp="1" noChangeArrowheads="1"/>
          </p:cNvSpPr>
          <p:nvPr>
            <p:ph type="sldNum" sz="quarter" idx="12"/>
          </p:nvPr>
        </p:nvSpPr>
        <p:spPr>
          <a:ln/>
        </p:spPr>
        <p:txBody>
          <a:bodyPr/>
          <a:lstStyle>
            <a:lvl1pPr>
              <a:defRPr/>
            </a:lvl1pPr>
          </a:lstStyle>
          <a:p>
            <a:pPr>
              <a:defRPr/>
            </a:pPr>
            <a:fld id="{32302D19-6E67-449E-9B84-F1371F014A51}" type="slidenum">
              <a:rPr lang="en-US" altLang="en-US"/>
              <a:pPr>
                <a:defRPr/>
              </a:pPr>
              <a:t>‹#›</a:t>
            </a:fld>
            <a:endParaRPr lang="en-US" altLang="en-US"/>
          </a:p>
        </p:txBody>
      </p:sp>
    </p:spTree>
    <p:extLst>
      <p:ext uri="{BB962C8B-B14F-4D97-AF65-F5344CB8AC3E}">
        <p14:creationId xmlns:p14="http://schemas.microsoft.com/office/powerpoint/2010/main" val="165606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2B3911-4BA7-CB7A-9799-4F16136BF3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AED945-386F-A621-D21C-EB72FB4C87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0E2E3-AFC3-B686-6A59-451AA5ADAE48}"/>
              </a:ext>
            </a:extLst>
          </p:cNvPr>
          <p:cNvSpPr>
            <a:spLocks noGrp="1" noChangeArrowheads="1"/>
          </p:cNvSpPr>
          <p:nvPr>
            <p:ph type="sldNum" sz="quarter" idx="12"/>
          </p:nvPr>
        </p:nvSpPr>
        <p:spPr>
          <a:ln/>
        </p:spPr>
        <p:txBody>
          <a:bodyPr/>
          <a:lstStyle>
            <a:lvl1pPr>
              <a:defRPr/>
            </a:lvl1pPr>
          </a:lstStyle>
          <a:p>
            <a:pPr>
              <a:defRPr/>
            </a:pPr>
            <a:fld id="{04105E61-20DE-44C7-8108-791A9AA9D51E}" type="slidenum">
              <a:rPr lang="en-US" altLang="en-US"/>
              <a:pPr>
                <a:defRPr/>
              </a:pPr>
              <a:t>‹#›</a:t>
            </a:fld>
            <a:endParaRPr lang="en-US" altLang="en-US"/>
          </a:p>
        </p:txBody>
      </p:sp>
    </p:spTree>
    <p:extLst>
      <p:ext uri="{BB962C8B-B14F-4D97-AF65-F5344CB8AC3E}">
        <p14:creationId xmlns:p14="http://schemas.microsoft.com/office/powerpoint/2010/main" val="168065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openDmnd">
          <a:fgClr>
            <a:schemeClr val="accent1"/>
          </a:fgClr>
          <a:bgClr>
            <a:schemeClr val="bg1"/>
          </a:bgClr>
        </a:patt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2E39DBD-14FE-E251-1968-4D2246AAE73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3F4F07-8096-C34A-E653-4C39F343667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1492" name="Rectangle 4">
            <a:extLst>
              <a:ext uri="{FF2B5EF4-FFF2-40B4-BE49-F238E27FC236}">
                <a16:creationId xmlns:a16="http://schemas.microsoft.com/office/drawing/2014/main" id="{8088CA02-304F-B66D-0D7A-C406064FE64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91493" name="Rectangle 5">
            <a:extLst>
              <a:ext uri="{FF2B5EF4-FFF2-40B4-BE49-F238E27FC236}">
                <a16:creationId xmlns:a16="http://schemas.microsoft.com/office/drawing/2014/main" id="{194C247A-CE7A-B8ED-8143-C068BE54D420}"/>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91494" name="Rectangle 6">
            <a:extLst>
              <a:ext uri="{FF2B5EF4-FFF2-40B4-BE49-F238E27FC236}">
                <a16:creationId xmlns:a16="http://schemas.microsoft.com/office/drawing/2014/main" id="{E41628BB-AD87-CC8B-F574-D126DF36667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C872D44-0A79-493E-86FC-168BC37DDE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oleObject" Target="../embeddings/oleObject1.bin"/><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jpg"/><Relationship Id="rId5" Type="http://schemas.microsoft.com/office/2007/relationships/hdphoto" Target="../media/hdphoto2.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5.png"/><Relationship Id="rId3" Type="http://schemas.openxmlformats.org/officeDocument/2006/relationships/image" Target="../media/image57.emf"/><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microsoft.com/office/2007/relationships/hdphoto" Target="../media/hdphoto4.wdp"/><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 Id="rId1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96CB5-4A25-1BCC-C9E3-EA8A351B1EB6}"/>
              </a:ext>
            </a:extLst>
          </p:cNvPr>
          <p:cNvPicPr>
            <a:picLocks noChangeAspect="1"/>
          </p:cNvPicPr>
          <p:nvPr/>
        </p:nvPicPr>
        <p:blipFill>
          <a:blip r:embed="rId2"/>
          <a:stretch>
            <a:fillRect/>
          </a:stretch>
        </p:blipFill>
        <p:spPr>
          <a:xfrm>
            <a:off x="3297082" y="531063"/>
            <a:ext cx="5597836" cy="5795873"/>
          </a:xfrm>
          <a:prstGeom prst="rect">
            <a:avLst/>
          </a:prstGeom>
          <a:ln>
            <a:noFill/>
          </a:ln>
          <a:effectLst>
            <a:glow rad="228600">
              <a:schemeClr val="accent2">
                <a:satMod val="175000"/>
                <a:alpha val="40000"/>
              </a:schemeClr>
            </a:glow>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1D33-70B1-989D-CBC4-75E527C3A8DC}"/>
              </a:ext>
            </a:extLst>
          </p:cNvPr>
          <p:cNvSpPr txBox="1">
            <a:spLocks/>
          </p:cNvSpPr>
          <p:nvPr/>
        </p:nvSpPr>
        <p:spPr>
          <a:xfrm>
            <a:off x="1987550" y="274638"/>
            <a:ext cx="8223250" cy="8318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p:txBody>
      </p:sp>
      <p:pic>
        <p:nvPicPr>
          <p:cNvPr id="4" name="Picture 2">
            <a:extLst>
              <a:ext uri="{FF2B5EF4-FFF2-40B4-BE49-F238E27FC236}">
                <a16:creationId xmlns:a16="http://schemas.microsoft.com/office/drawing/2014/main" id="{4885850A-9D25-257A-EE33-DB8B7D70AFEE}"/>
              </a:ext>
            </a:extLst>
          </p:cNvPr>
          <p:cNvPicPr>
            <a:picLocks noChangeAspect="1" noChangeArrowheads="1"/>
          </p:cNvPicPr>
          <p:nvPr/>
        </p:nvPicPr>
        <p:blipFill>
          <a:blip r:embed="rId2"/>
          <a:srcRect t="13924" b="7245"/>
          <a:stretch>
            <a:fillRect/>
          </a:stretch>
        </p:blipFill>
        <p:spPr bwMode="auto">
          <a:xfrm>
            <a:off x="2209800" y="1106488"/>
            <a:ext cx="4765150" cy="3008312"/>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DB6F7CA1-C7CC-5BEB-F6E9-D63B5D3AB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280" y="3058706"/>
            <a:ext cx="5097096" cy="3398064"/>
          </a:xfrm>
          <a:prstGeom prst="rect">
            <a:avLst/>
          </a:prstGeom>
          <a:effectLst>
            <a:outerShdw blurRad="190500" algn="ctr"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B0AF-3B42-8C1D-B217-BCFBAD405377}"/>
              </a:ext>
            </a:extLst>
          </p:cNvPr>
          <p:cNvSpPr txBox="1">
            <a:spLocks/>
          </p:cNvSpPr>
          <p:nvPr/>
        </p:nvSpPr>
        <p:spPr>
          <a:xfrm>
            <a:off x="1944688" y="274639"/>
            <a:ext cx="8266112" cy="88423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p:txBody>
      </p:sp>
      <p:sp>
        <p:nvSpPr>
          <p:cNvPr id="3" name="Rectangle 15">
            <a:extLst>
              <a:ext uri="{FF2B5EF4-FFF2-40B4-BE49-F238E27FC236}">
                <a16:creationId xmlns:a16="http://schemas.microsoft.com/office/drawing/2014/main" id="{F9D47705-8B3D-676E-0F7C-25BCBE3A3123}"/>
              </a:ext>
            </a:extLst>
          </p:cNvPr>
          <p:cNvSpPr txBox="1">
            <a:spLocks noChangeArrowheads="1"/>
          </p:cNvSpPr>
          <p:nvPr/>
        </p:nvSpPr>
        <p:spPr>
          <a:xfrm>
            <a:off x="2209800" y="1295400"/>
            <a:ext cx="7772400"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400" kern="0" dirty="0">
                <a:solidFill>
                  <a:srgbClr val="002060"/>
                </a:solidFill>
                <a:latin typeface="Times New Roman" pitchFamily="18" charset="0"/>
              </a:rPr>
              <a:t>352,000 sq ft of contiguous exhibit space (Halls A &amp; B)</a:t>
            </a:r>
          </a:p>
          <a:p>
            <a:pPr eaLnBrk="1" hangingPunct="1">
              <a:defRPr/>
            </a:pPr>
            <a:r>
              <a:rPr lang="en-US" altLang="en-US" sz="2400" kern="0" dirty="0">
                <a:solidFill>
                  <a:srgbClr val="002060"/>
                </a:solidFill>
                <a:latin typeface="Times New Roman" pitchFamily="18" charset="0"/>
              </a:rPr>
              <a:t>Minimal column obstruction</a:t>
            </a:r>
          </a:p>
          <a:p>
            <a:pPr eaLnBrk="1" hangingPunct="1">
              <a:defRPr/>
            </a:pPr>
            <a:r>
              <a:rPr lang="en-US" altLang="en-US" sz="2400" kern="0" dirty="0">
                <a:solidFill>
                  <a:srgbClr val="002060"/>
                </a:solidFill>
                <a:latin typeface="Times New Roman" pitchFamily="18" charset="0"/>
              </a:rPr>
              <a:t>19,000 sq ft of registration area</a:t>
            </a:r>
          </a:p>
          <a:p>
            <a:pPr eaLnBrk="1" hangingPunct="1">
              <a:defRPr/>
            </a:pPr>
            <a:r>
              <a:rPr lang="en-US" altLang="en-US" sz="2400" kern="0" dirty="0">
                <a:solidFill>
                  <a:srgbClr val="002060"/>
                </a:solidFill>
                <a:latin typeface="Times New Roman" pitchFamily="18" charset="0"/>
              </a:rPr>
              <a:t>State of the art technology and climate control (free Wi-Fi)</a:t>
            </a:r>
          </a:p>
          <a:p>
            <a:pPr eaLnBrk="1" hangingPunct="1">
              <a:defRPr/>
            </a:pPr>
            <a:r>
              <a:rPr lang="en-US" altLang="en-US" sz="2400" kern="0" dirty="0">
                <a:solidFill>
                  <a:srgbClr val="002060"/>
                </a:solidFill>
                <a:latin typeface="Times New Roman" pitchFamily="18" charset="0"/>
              </a:rPr>
              <a:t>42 meeting rooms of various sizes</a:t>
            </a:r>
          </a:p>
          <a:p>
            <a:pPr eaLnBrk="1" hangingPunct="1">
              <a:defRPr/>
            </a:pPr>
            <a:r>
              <a:rPr lang="en-US" altLang="en-US" sz="2400" kern="0" dirty="0">
                <a:solidFill>
                  <a:srgbClr val="002060"/>
                </a:solidFill>
                <a:latin typeface="Times New Roman" pitchFamily="18" charset="0"/>
              </a:rPr>
              <a:t>20,000 sq ft ballroom with capacity for 1,500 diners</a:t>
            </a:r>
          </a:p>
          <a:p>
            <a:pPr eaLnBrk="1" hangingPunct="1">
              <a:defRPr/>
            </a:pPr>
            <a:r>
              <a:rPr lang="en-US" altLang="en-US" sz="2400" kern="0" dirty="0">
                <a:solidFill>
                  <a:srgbClr val="002060"/>
                </a:solidFill>
                <a:latin typeface="Times New Roman" pitchFamily="18" charset="0"/>
              </a:rPr>
              <a:t>Food court </a:t>
            </a:r>
          </a:p>
          <a:p>
            <a:pPr eaLnBrk="1" hangingPunct="1">
              <a:defRPr/>
            </a:pPr>
            <a:r>
              <a:rPr lang="en-US" altLang="en-US" sz="2400" kern="0" dirty="0">
                <a:solidFill>
                  <a:srgbClr val="002060"/>
                </a:solidFill>
                <a:latin typeface="Times New Roman" pitchFamily="18" charset="0"/>
              </a:rPr>
              <a:t>Wheel chair accessible, in-hall mini-carts available</a:t>
            </a:r>
          </a:p>
          <a:p>
            <a:pPr eaLnBrk="1" hangingPunct="1">
              <a:defRPr/>
            </a:pPr>
            <a:r>
              <a:rPr lang="en-US" altLang="en-US" sz="2400" kern="0" dirty="0">
                <a:solidFill>
                  <a:srgbClr val="002060"/>
                </a:solidFill>
                <a:latin typeface="Times New Roman" pitchFamily="18" charset="0"/>
              </a:rPr>
              <a:t>62 covered loading bays</a:t>
            </a:r>
          </a:p>
          <a:p>
            <a:pPr eaLnBrk="1" hangingPunct="1">
              <a:defRPr/>
            </a:pPr>
            <a:r>
              <a:rPr lang="en-US" altLang="en-US" sz="2400" kern="0" dirty="0">
                <a:solidFill>
                  <a:srgbClr val="002060"/>
                </a:solidFill>
                <a:latin typeface="Times New Roman" pitchFamily="18" charset="0"/>
              </a:rPr>
              <a:t>Ample onsite parking (~2,000 spaces)</a:t>
            </a:r>
          </a:p>
          <a:p>
            <a:pPr eaLnBrk="1" hangingPunct="1">
              <a:defRPr/>
            </a:pPr>
            <a:r>
              <a:rPr lang="en-US" altLang="en-US" sz="2400" kern="0" dirty="0">
                <a:solidFill>
                  <a:srgbClr val="002060"/>
                </a:solidFill>
                <a:latin typeface="Times New Roman" pitchFamily="18" charset="0"/>
              </a:rPr>
              <a:t>Easy to reach by public transportation or driving</a:t>
            </a:r>
          </a:p>
          <a:p>
            <a:pPr eaLnBrk="1" hangingPunct="1">
              <a:defRPr/>
            </a:pPr>
            <a:endParaRPr lang="en-US" altLang="en-US" sz="2000" kern="0" dirty="0">
              <a:solidFill>
                <a:srgbClr val="002060"/>
              </a:solidFill>
              <a:latin typeface="Times New Roman" pitchFamily="18" charset="0"/>
            </a:endParaRPr>
          </a:p>
          <a:p>
            <a:pPr eaLnBrk="1" hangingPunct="1">
              <a:defRPr/>
            </a:pPr>
            <a:endParaRPr lang="en-US" altLang="en-US" sz="2000" kern="0" dirty="0">
              <a:solidFill>
                <a:srgbClr val="002060"/>
              </a:solidFill>
              <a:latin typeface="Times New Roman" pitchFamily="18" charset="0"/>
            </a:endParaRPr>
          </a:p>
          <a:p>
            <a:pPr eaLnBrk="1" hangingPunct="1">
              <a:defRPr/>
            </a:pPr>
            <a:endParaRPr lang="en-US" sz="23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1D14-C8E0-D586-7A7F-486EA2467060}"/>
              </a:ext>
            </a:extLst>
          </p:cNvPr>
          <p:cNvSpPr txBox="1">
            <a:spLocks/>
          </p:cNvSpPr>
          <p:nvPr/>
        </p:nvSpPr>
        <p:spPr>
          <a:xfrm>
            <a:off x="1981200" y="228600"/>
            <a:ext cx="8229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a:p>
            <a:pPr>
              <a:defRPr/>
            </a:pPr>
            <a:r>
              <a:rPr lang="en-US" altLang="en-US" sz="2400"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Lower Level (Show Floor)</a:t>
            </a:r>
          </a:p>
        </p:txBody>
      </p:sp>
      <p:pic>
        <p:nvPicPr>
          <p:cNvPr id="8" name="Picture 7">
            <a:extLst>
              <a:ext uri="{FF2B5EF4-FFF2-40B4-BE49-F238E27FC236}">
                <a16:creationId xmlns:a16="http://schemas.microsoft.com/office/drawing/2014/main" id="{442C52CC-C021-246A-91FF-CA81E440D636}"/>
              </a:ext>
            </a:extLst>
          </p:cNvPr>
          <p:cNvPicPr>
            <a:picLocks noChangeAspect="1"/>
          </p:cNvPicPr>
          <p:nvPr/>
        </p:nvPicPr>
        <p:blipFill rotWithShape="1">
          <a:blip r:embed="rId2"/>
          <a:srcRect l="10001" t="23750" r="32499" b="13750"/>
          <a:stretch/>
        </p:blipFill>
        <p:spPr>
          <a:xfrm>
            <a:off x="2419350" y="1300164"/>
            <a:ext cx="7353300" cy="5329237"/>
          </a:xfrm>
          <a:prstGeom prst="rect">
            <a:avLst/>
          </a:prstGeom>
          <a:ln>
            <a:solidFill>
              <a:schemeClr val="tx1"/>
            </a:solidFill>
          </a:ln>
          <a:effectLst>
            <a:outerShdw blurRad="190500" algn="tl" rotWithShape="0">
              <a:srgbClr val="000000">
                <a:alpha val="70000"/>
              </a:srgbClr>
            </a:outerShdw>
          </a:effectLst>
        </p:spPr>
      </p:pic>
      <p:cxnSp>
        <p:nvCxnSpPr>
          <p:cNvPr id="5" name="Straight Connector 4">
            <a:extLst>
              <a:ext uri="{FF2B5EF4-FFF2-40B4-BE49-F238E27FC236}">
                <a16:creationId xmlns:a16="http://schemas.microsoft.com/office/drawing/2014/main" id="{9A610735-B87F-AFCB-8BAE-215BE24BD6AD}"/>
              </a:ext>
            </a:extLst>
          </p:cNvPr>
          <p:cNvCxnSpPr/>
          <p:nvPr/>
        </p:nvCxnSpPr>
        <p:spPr>
          <a:xfrm>
            <a:off x="3657600" y="2743200"/>
            <a:ext cx="1066800" cy="167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53F92E-F1A6-D967-9958-2B4A0E04A2C2}"/>
              </a:ext>
            </a:extLst>
          </p:cNvPr>
          <p:cNvCxnSpPr/>
          <p:nvPr/>
        </p:nvCxnSpPr>
        <p:spPr>
          <a:xfrm flipH="1">
            <a:off x="3581400" y="2819400"/>
            <a:ext cx="1143000" cy="1600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3C5B5E-F1BB-699D-3268-AFA192AC5FF4}"/>
              </a:ext>
            </a:extLst>
          </p:cNvPr>
          <p:cNvCxnSpPr/>
          <p:nvPr/>
        </p:nvCxnSpPr>
        <p:spPr>
          <a:xfrm>
            <a:off x="6248400" y="312420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9FF84F-D391-192B-4CDD-F83FE256D1FA}"/>
              </a:ext>
            </a:extLst>
          </p:cNvPr>
          <p:cNvCxnSpPr/>
          <p:nvPr/>
        </p:nvCxnSpPr>
        <p:spPr>
          <a:xfrm>
            <a:off x="6248400" y="403860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63D3F3-6443-D89D-9079-63EC39CCDA79}"/>
              </a:ext>
            </a:extLst>
          </p:cNvPr>
          <p:cNvCxnSpPr/>
          <p:nvPr/>
        </p:nvCxnSpPr>
        <p:spPr>
          <a:xfrm>
            <a:off x="6248400" y="31242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4960BF-4C43-07C8-C410-5F676D55654B}"/>
              </a:ext>
            </a:extLst>
          </p:cNvPr>
          <p:cNvCxnSpPr/>
          <p:nvPr/>
        </p:nvCxnSpPr>
        <p:spPr>
          <a:xfrm>
            <a:off x="7818438" y="31242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06668-5961-F470-0982-0C5B449D5AF8}"/>
              </a:ext>
            </a:extLst>
          </p:cNvPr>
          <p:cNvSpPr txBox="1">
            <a:spLocks/>
          </p:cNvSpPr>
          <p:nvPr/>
        </p:nvSpPr>
        <p:spPr>
          <a:xfrm>
            <a:off x="1981200" y="274638"/>
            <a:ext cx="8229600" cy="6397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a:p>
            <a:pPr>
              <a:defRPr/>
            </a:pPr>
            <a:r>
              <a:rPr lang="en-US" altLang="en-US" sz="2400"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Upper Level (Meeting Rooms and Lobby)</a:t>
            </a:r>
          </a:p>
        </p:txBody>
      </p:sp>
      <p:pic>
        <p:nvPicPr>
          <p:cNvPr id="4" name="Picture 3">
            <a:extLst>
              <a:ext uri="{FF2B5EF4-FFF2-40B4-BE49-F238E27FC236}">
                <a16:creationId xmlns:a16="http://schemas.microsoft.com/office/drawing/2014/main" id="{6A4DC362-DE97-CCC2-1159-0BAA25EE4324}"/>
              </a:ext>
            </a:extLst>
          </p:cNvPr>
          <p:cNvPicPr>
            <a:picLocks noChangeAspect="1"/>
          </p:cNvPicPr>
          <p:nvPr/>
        </p:nvPicPr>
        <p:blipFill rotWithShape="1">
          <a:blip r:embed="rId2"/>
          <a:srcRect l="10001" t="26452" r="32499" b="16803"/>
          <a:stretch/>
        </p:blipFill>
        <p:spPr>
          <a:xfrm>
            <a:off x="2098675" y="1447800"/>
            <a:ext cx="7994650" cy="5135562"/>
          </a:xfrm>
          <a:prstGeom prst="rect">
            <a:avLst/>
          </a:prstGeom>
          <a:ln>
            <a:solidFill>
              <a:schemeClr val="tx1"/>
            </a:solidFill>
          </a:ln>
          <a:effectLst>
            <a:outerShdw blurRad="190500" algn="tl" rotWithShape="0">
              <a:srgbClr val="000000">
                <a:alpha val="70000"/>
              </a:srgbClr>
            </a:outerShdw>
          </a:effectLst>
        </p:spPr>
      </p:pic>
      <p:cxnSp>
        <p:nvCxnSpPr>
          <p:cNvPr id="3" name="Straight Connector 2">
            <a:extLst>
              <a:ext uri="{FF2B5EF4-FFF2-40B4-BE49-F238E27FC236}">
                <a16:creationId xmlns:a16="http://schemas.microsoft.com/office/drawing/2014/main" id="{A409B47F-5C6E-A8BD-092D-803AFF816F7D}"/>
              </a:ext>
            </a:extLst>
          </p:cNvPr>
          <p:cNvCxnSpPr/>
          <p:nvPr/>
        </p:nvCxnSpPr>
        <p:spPr>
          <a:xfrm flipH="1">
            <a:off x="3086100" y="2667000"/>
            <a:ext cx="1143000" cy="1600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6879495-F9C6-E45B-895E-FEE650513C82}"/>
              </a:ext>
            </a:extLst>
          </p:cNvPr>
          <p:cNvCxnSpPr/>
          <p:nvPr/>
        </p:nvCxnSpPr>
        <p:spPr>
          <a:xfrm>
            <a:off x="3086100" y="2590800"/>
            <a:ext cx="1066800" cy="167640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4D6FF-C78B-59A7-1FA9-2893FCC80186}"/>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90FE5501-D7F3-BB5F-6AD0-90CE6BCBB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636" y="1833949"/>
            <a:ext cx="6039113" cy="4782103"/>
          </a:xfrm>
          <a:prstGeom prst="rect">
            <a:avLst/>
          </a:prstGeom>
          <a:effectLst>
            <a:outerShdw blurRad="190500" algn="ctr" rotWithShape="0">
              <a:srgbClr val="000000">
                <a:alpha val="70000"/>
              </a:srgbClr>
            </a:outerShdw>
          </a:effectLst>
        </p:spPr>
      </p:pic>
      <p:sp>
        <p:nvSpPr>
          <p:cNvPr id="2" name="Title 1">
            <a:extLst>
              <a:ext uri="{FF2B5EF4-FFF2-40B4-BE49-F238E27FC236}">
                <a16:creationId xmlns:a16="http://schemas.microsoft.com/office/drawing/2014/main" id="{BC0427EF-9B5F-3FB3-E9B4-DBDA8DC04F72}"/>
              </a:ext>
            </a:extLst>
          </p:cNvPr>
          <p:cNvSpPr txBox="1">
            <a:spLocks/>
          </p:cNvSpPr>
          <p:nvPr/>
        </p:nvSpPr>
        <p:spPr>
          <a:xfrm>
            <a:off x="1981200" y="228601"/>
            <a:ext cx="8229600" cy="61219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a:p>
            <a:pPr>
              <a:defRPr/>
            </a:pPr>
            <a:r>
              <a:rPr lang="en-US" altLang="en-US" sz="2400"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Lower Level (Show Floor)</a:t>
            </a:r>
          </a:p>
        </p:txBody>
      </p:sp>
      <p:sp>
        <p:nvSpPr>
          <p:cNvPr id="3" name="TextBox 2">
            <a:extLst>
              <a:ext uri="{FF2B5EF4-FFF2-40B4-BE49-F238E27FC236}">
                <a16:creationId xmlns:a16="http://schemas.microsoft.com/office/drawing/2014/main" id="{4F46B8C6-C539-2A2F-998A-F002885118AE}"/>
              </a:ext>
            </a:extLst>
          </p:cNvPr>
          <p:cNvSpPr txBox="1"/>
          <p:nvPr/>
        </p:nvSpPr>
        <p:spPr>
          <a:xfrm>
            <a:off x="3127509" y="2326814"/>
            <a:ext cx="1814698" cy="954107"/>
          </a:xfrm>
          <a:prstGeom prst="rect">
            <a:avLst/>
          </a:prstGeom>
          <a:noFill/>
        </p:spPr>
        <p:txBody>
          <a:bodyPr wrap="square" rtlCol="0">
            <a:spAutoFit/>
          </a:bodyPr>
          <a:lstStyle/>
          <a:p>
            <a:pPr algn="ctr"/>
            <a:r>
              <a:rPr lang="en-US" sz="1400" b="1" dirty="0"/>
              <a:t>Welcome to Stamp Collecting Pavilion Youth and Adult sections (70’x120’)</a:t>
            </a:r>
          </a:p>
        </p:txBody>
      </p:sp>
      <p:sp>
        <p:nvSpPr>
          <p:cNvPr id="4" name="TextBox 3">
            <a:extLst>
              <a:ext uri="{FF2B5EF4-FFF2-40B4-BE49-F238E27FC236}">
                <a16:creationId xmlns:a16="http://schemas.microsoft.com/office/drawing/2014/main" id="{3C6874D1-0269-0E2E-18E1-25CDD1254E4A}"/>
              </a:ext>
            </a:extLst>
          </p:cNvPr>
          <p:cNvSpPr txBox="1"/>
          <p:nvPr/>
        </p:nvSpPr>
        <p:spPr>
          <a:xfrm>
            <a:off x="2351408" y="1404592"/>
            <a:ext cx="3200400" cy="307777"/>
          </a:xfrm>
          <a:prstGeom prst="rect">
            <a:avLst/>
          </a:prstGeom>
          <a:noFill/>
        </p:spPr>
        <p:txBody>
          <a:bodyPr wrap="square" rtlCol="0">
            <a:spAutoFit/>
          </a:bodyPr>
          <a:lstStyle/>
          <a:p>
            <a:pPr algn="ctr"/>
            <a:r>
              <a:rPr lang="en-US" sz="1400" b="1" dirty="0"/>
              <a:t>USPS Presentation Stage (60’x100’)</a:t>
            </a:r>
          </a:p>
        </p:txBody>
      </p:sp>
      <p:sp>
        <p:nvSpPr>
          <p:cNvPr id="5" name="TextBox 4">
            <a:extLst>
              <a:ext uri="{FF2B5EF4-FFF2-40B4-BE49-F238E27FC236}">
                <a16:creationId xmlns:a16="http://schemas.microsoft.com/office/drawing/2014/main" id="{CD39CA37-DA3D-25BD-4E6C-A4D36F1E3848}"/>
              </a:ext>
            </a:extLst>
          </p:cNvPr>
          <p:cNvSpPr txBox="1"/>
          <p:nvPr/>
        </p:nvSpPr>
        <p:spPr>
          <a:xfrm>
            <a:off x="5849416" y="1216037"/>
            <a:ext cx="2657109" cy="523220"/>
          </a:xfrm>
          <a:prstGeom prst="rect">
            <a:avLst/>
          </a:prstGeom>
          <a:noFill/>
        </p:spPr>
        <p:txBody>
          <a:bodyPr wrap="square" rtlCol="0">
            <a:spAutoFit/>
          </a:bodyPr>
          <a:lstStyle/>
          <a:p>
            <a:pPr algn="ctr"/>
            <a:r>
              <a:rPr lang="en-US" sz="1400" b="1" dirty="0"/>
              <a:t>USPS Retail and Cancellation Area (125’x100’)</a:t>
            </a:r>
          </a:p>
        </p:txBody>
      </p:sp>
      <p:sp>
        <p:nvSpPr>
          <p:cNvPr id="7" name="TextBox 6">
            <a:extLst>
              <a:ext uri="{FF2B5EF4-FFF2-40B4-BE49-F238E27FC236}">
                <a16:creationId xmlns:a16="http://schemas.microsoft.com/office/drawing/2014/main" id="{6C610FF3-F048-43B6-B22D-DFB56108C1C2}"/>
              </a:ext>
            </a:extLst>
          </p:cNvPr>
          <p:cNvSpPr txBox="1"/>
          <p:nvPr/>
        </p:nvSpPr>
        <p:spPr>
          <a:xfrm>
            <a:off x="9089972" y="3855669"/>
            <a:ext cx="1350439" cy="738664"/>
          </a:xfrm>
          <a:prstGeom prst="rect">
            <a:avLst/>
          </a:prstGeom>
          <a:noFill/>
        </p:spPr>
        <p:txBody>
          <a:bodyPr wrap="square" rtlCol="0">
            <a:spAutoFit/>
          </a:bodyPr>
          <a:lstStyle/>
          <a:p>
            <a:pPr algn="ctr"/>
            <a:r>
              <a:rPr lang="en-US" sz="1400" b="1" dirty="0"/>
              <a:t>Registration Area</a:t>
            </a:r>
          </a:p>
          <a:p>
            <a:pPr algn="ctr"/>
            <a:r>
              <a:rPr lang="en-US" sz="1400" b="1" dirty="0"/>
              <a:t>(upper level)</a:t>
            </a:r>
          </a:p>
        </p:txBody>
      </p:sp>
      <p:sp>
        <p:nvSpPr>
          <p:cNvPr id="8" name="TextBox 7">
            <a:extLst>
              <a:ext uri="{FF2B5EF4-FFF2-40B4-BE49-F238E27FC236}">
                <a16:creationId xmlns:a16="http://schemas.microsoft.com/office/drawing/2014/main" id="{CF642222-1213-D582-D704-80E051AABF0E}"/>
              </a:ext>
            </a:extLst>
          </p:cNvPr>
          <p:cNvSpPr txBox="1"/>
          <p:nvPr/>
        </p:nvSpPr>
        <p:spPr>
          <a:xfrm>
            <a:off x="9136417" y="4985806"/>
            <a:ext cx="1291077" cy="1169551"/>
          </a:xfrm>
          <a:prstGeom prst="rect">
            <a:avLst/>
          </a:prstGeom>
          <a:noFill/>
        </p:spPr>
        <p:txBody>
          <a:bodyPr wrap="square" rtlCol="0">
            <a:spAutoFit/>
          </a:bodyPr>
          <a:lstStyle/>
          <a:p>
            <a:pPr algn="ctr"/>
            <a:r>
              <a:rPr lang="en-US" sz="1400" b="1" dirty="0"/>
              <a:t>Court of Honor and Invited Exhibits</a:t>
            </a:r>
          </a:p>
          <a:p>
            <a:pPr algn="ctr"/>
            <a:r>
              <a:rPr lang="en-US" sz="1400" b="1" dirty="0"/>
              <a:t>(100’x40’)</a:t>
            </a:r>
          </a:p>
        </p:txBody>
      </p:sp>
      <p:sp>
        <p:nvSpPr>
          <p:cNvPr id="9" name="Arrow: Left 8">
            <a:extLst>
              <a:ext uri="{FF2B5EF4-FFF2-40B4-BE49-F238E27FC236}">
                <a16:creationId xmlns:a16="http://schemas.microsoft.com/office/drawing/2014/main" id="{3F7A9D03-D86D-14F9-A662-04F17C409E0E}"/>
              </a:ext>
            </a:extLst>
          </p:cNvPr>
          <p:cNvSpPr/>
          <p:nvPr/>
        </p:nvSpPr>
        <p:spPr>
          <a:xfrm rot="2077031">
            <a:off x="8603262" y="4662740"/>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row: Left 9">
            <a:extLst>
              <a:ext uri="{FF2B5EF4-FFF2-40B4-BE49-F238E27FC236}">
                <a16:creationId xmlns:a16="http://schemas.microsoft.com/office/drawing/2014/main" id="{148F2BC1-8850-824A-57F7-F26A0B5D9C29}"/>
              </a:ext>
            </a:extLst>
          </p:cNvPr>
          <p:cNvSpPr/>
          <p:nvPr/>
        </p:nvSpPr>
        <p:spPr>
          <a:xfrm rot="16200000">
            <a:off x="6650045" y="2057377"/>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C984E100-54FD-B4FD-BABB-FD107EDD8BE0}"/>
              </a:ext>
            </a:extLst>
          </p:cNvPr>
          <p:cNvSpPr txBox="1"/>
          <p:nvPr/>
        </p:nvSpPr>
        <p:spPr>
          <a:xfrm>
            <a:off x="4830593" y="3517629"/>
            <a:ext cx="3113753" cy="1754326"/>
          </a:xfrm>
          <a:prstGeom prst="rect">
            <a:avLst/>
          </a:prstGeom>
          <a:noFill/>
          <a:ln w="28575">
            <a:solidFill>
              <a:schemeClr val="accent4"/>
            </a:solidFill>
            <a:prstDash val="lgDash"/>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14" name="TextBox 13">
            <a:extLst>
              <a:ext uri="{FF2B5EF4-FFF2-40B4-BE49-F238E27FC236}">
                <a16:creationId xmlns:a16="http://schemas.microsoft.com/office/drawing/2014/main" id="{3FCAE64F-0512-3216-0103-7B9D8360B4BE}"/>
              </a:ext>
            </a:extLst>
          </p:cNvPr>
          <p:cNvSpPr txBox="1"/>
          <p:nvPr/>
        </p:nvSpPr>
        <p:spPr>
          <a:xfrm>
            <a:off x="6704679" y="5457783"/>
            <a:ext cx="829492" cy="738664"/>
          </a:xfrm>
          <a:prstGeom prst="rect">
            <a:avLst/>
          </a:prstGeom>
          <a:noFill/>
        </p:spPr>
        <p:txBody>
          <a:bodyPr wrap="square" rtlCol="0">
            <a:spAutoFit/>
          </a:bodyPr>
          <a:lstStyle/>
          <a:p>
            <a:pPr algn="ctr"/>
            <a:r>
              <a:rPr lang="en-US" sz="1400" b="1" dirty="0"/>
              <a:t>Main Bourse Area</a:t>
            </a:r>
          </a:p>
        </p:txBody>
      </p:sp>
      <p:sp>
        <p:nvSpPr>
          <p:cNvPr id="15" name="Arrow: Left 14">
            <a:extLst>
              <a:ext uri="{FF2B5EF4-FFF2-40B4-BE49-F238E27FC236}">
                <a16:creationId xmlns:a16="http://schemas.microsoft.com/office/drawing/2014/main" id="{50E0417B-C271-3880-7326-F93D0B3BBD61}"/>
              </a:ext>
            </a:extLst>
          </p:cNvPr>
          <p:cNvSpPr/>
          <p:nvPr/>
        </p:nvSpPr>
        <p:spPr>
          <a:xfrm rot="2939340">
            <a:off x="6169546" y="5123268"/>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TextBox 16">
            <a:extLst>
              <a:ext uri="{FF2B5EF4-FFF2-40B4-BE49-F238E27FC236}">
                <a16:creationId xmlns:a16="http://schemas.microsoft.com/office/drawing/2014/main" id="{56546D6F-1B32-7FEA-9205-8971DB5582D7}"/>
              </a:ext>
            </a:extLst>
          </p:cNvPr>
          <p:cNvSpPr txBox="1"/>
          <p:nvPr/>
        </p:nvSpPr>
        <p:spPr>
          <a:xfrm>
            <a:off x="3176191" y="3773786"/>
            <a:ext cx="1235202" cy="1815882"/>
          </a:xfrm>
          <a:prstGeom prst="rect">
            <a:avLst/>
          </a:prstGeom>
          <a:noFill/>
        </p:spPr>
        <p:txBody>
          <a:bodyPr wrap="square" rtlCol="0">
            <a:spAutoFit/>
          </a:bodyPr>
          <a:lstStyle/>
          <a:p>
            <a:pPr algn="ctr"/>
            <a:r>
              <a:rPr lang="en-US" sz="1400" b="1" dirty="0">
                <a:solidFill>
                  <a:srgbClr val="C00000"/>
                </a:solidFill>
              </a:rPr>
              <a:t>Exhibits, Continental and Polar  Pavilions (throughout the remaining area)</a:t>
            </a:r>
          </a:p>
        </p:txBody>
      </p:sp>
      <p:sp>
        <p:nvSpPr>
          <p:cNvPr id="19" name="Arrow: Left 18">
            <a:extLst>
              <a:ext uri="{FF2B5EF4-FFF2-40B4-BE49-F238E27FC236}">
                <a16:creationId xmlns:a16="http://schemas.microsoft.com/office/drawing/2014/main" id="{C1207AD2-BF8B-9824-71EE-9841F2809C3E}"/>
              </a:ext>
            </a:extLst>
          </p:cNvPr>
          <p:cNvSpPr/>
          <p:nvPr/>
        </p:nvSpPr>
        <p:spPr>
          <a:xfrm rot="9176659">
            <a:off x="4400623" y="3187562"/>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Arrow: Left 10">
            <a:extLst>
              <a:ext uri="{FF2B5EF4-FFF2-40B4-BE49-F238E27FC236}">
                <a16:creationId xmlns:a16="http://schemas.microsoft.com/office/drawing/2014/main" id="{21A7A650-0675-6AE3-60D5-6278F5130C69}"/>
              </a:ext>
            </a:extLst>
          </p:cNvPr>
          <p:cNvSpPr/>
          <p:nvPr/>
        </p:nvSpPr>
        <p:spPr>
          <a:xfrm rot="13495405">
            <a:off x="5358272" y="1991642"/>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3">
            <a:extLst>
              <a:ext uri="{FF2B5EF4-FFF2-40B4-BE49-F238E27FC236}">
                <a16:creationId xmlns:a16="http://schemas.microsoft.com/office/drawing/2014/main" id="{D3F5C14D-4AA5-C045-53C7-7A704BA6146F}"/>
              </a:ext>
            </a:extLst>
          </p:cNvPr>
          <p:cNvSpPr txBox="1"/>
          <p:nvPr/>
        </p:nvSpPr>
        <p:spPr>
          <a:xfrm>
            <a:off x="8184351" y="3392252"/>
            <a:ext cx="905621" cy="307777"/>
          </a:xfrm>
          <a:prstGeom prst="rect">
            <a:avLst/>
          </a:prstGeom>
          <a:noFill/>
        </p:spPr>
        <p:txBody>
          <a:bodyPr wrap="square" rtlCol="0">
            <a:spAutoFit/>
          </a:bodyPr>
          <a:lstStyle/>
          <a:p>
            <a:pPr algn="ctr"/>
            <a:r>
              <a:rPr lang="en-US" sz="1200" b="1" dirty="0"/>
              <a:t>Escalator</a:t>
            </a:r>
            <a:r>
              <a:rPr lang="en-US" sz="1400" b="1" dirty="0"/>
              <a:t> </a:t>
            </a:r>
          </a:p>
        </p:txBody>
      </p:sp>
      <p:sp>
        <p:nvSpPr>
          <p:cNvPr id="25" name="TextBox 24">
            <a:extLst>
              <a:ext uri="{FF2B5EF4-FFF2-40B4-BE49-F238E27FC236}">
                <a16:creationId xmlns:a16="http://schemas.microsoft.com/office/drawing/2014/main" id="{38BBD3EF-8DE1-4886-4285-A55EB12B9C69}"/>
              </a:ext>
            </a:extLst>
          </p:cNvPr>
          <p:cNvSpPr txBox="1"/>
          <p:nvPr/>
        </p:nvSpPr>
        <p:spPr>
          <a:xfrm>
            <a:off x="8184350" y="4741948"/>
            <a:ext cx="905621" cy="307777"/>
          </a:xfrm>
          <a:prstGeom prst="rect">
            <a:avLst/>
          </a:prstGeom>
          <a:noFill/>
        </p:spPr>
        <p:txBody>
          <a:bodyPr wrap="square" rtlCol="0">
            <a:spAutoFit/>
          </a:bodyPr>
          <a:lstStyle/>
          <a:p>
            <a:pPr algn="ctr"/>
            <a:r>
              <a:rPr lang="en-US" sz="1200" b="1" dirty="0"/>
              <a:t>Escalator</a:t>
            </a:r>
            <a:r>
              <a:rPr lang="en-US" sz="1400" b="1" dirty="0"/>
              <a:t> </a:t>
            </a:r>
          </a:p>
        </p:txBody>
      </p:sp>
      <p:sp>
        <p:nvSpPr>
          <p:cNvPr id="16" name="Arrow: Left 15">
            <a:extLst>
              <a:ext uri="{FF2B5EF4-FFF2-40B4-BE49-F238E27FC236}">
                <a16:creationId xmlns:a16="http://schemas.microsoft.com/office/drawing/2014/main" id="{457DFF8C-C733-6940-9F77-2987534AA6DA}"/>
              </a:ext>
            </a:extLst>
          </p:cNvPr>
          <p:cNvSpPr/>
          <p:nvPr/>
        </p:nvSpPr>
        <p:spPr>
          <a:xfrm>
            <a:off x="8394063" y="2648980"/>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20">
            <a:extLst>
              <a:ext uri="{FF2B5EF4-FFF2-40B4-BE49-F238E27FC236}">
                <a16:creationId xmlns:a16="http://schemas.microsoft.com/office/drawing/2014/main" id="{D0A4FC71-9776-2B6B-C8D6-1D43DCA24330}"/>
              </a:ext>
            </a:extLst>
          </p:cNvPr>
          <p:cNvSpPr txBox="1"/>
          <p:nvPr/>
        </p:nvSpPr>
        <p:spPr>
          <a:xfrm>
            <a:off x="9108161" y="2324664"/>
            <a:ext cx="1291077" cy="738664"/>
          </a:xfrm>
          <a:prstGeom prst="rect">
            <a:avLst/>
          </a:prstGeom>
          <a:noFill/>
        </p:spPr>
        <p:txBody>
          <a:bodyPr wrap="square" rtlCol="0">
            <a:spAutoFit/>
          </a:bodyPr>
          <a:lstStyle/>
          <a:p>
            <a:pPr algn="ctr"/>
            <a:r>
              <a:rPr lang="en-US" sz="1400" b="1" dirty="0"/>
              <a:t>Minuteman Club</a:t>
            </a:r>
          </a:p>
          <a:p>
            <a:pPr algn="ctr"/>
            <a:r>
              <a:rPr lang="en-US" sz="1400" b="1" dirty="0"/>
              <a:t>(100’x25’)</a:t>
            </a:r>
          </a:p>
        </p:txBody>
      </p:sp>
      <p:sp>
        <p:nvSpPr>
          <p:cNvPr id="29" name="Arrow: Left 28">
            <a:extLst>
              <a:ext uri="{FF2B5EF4-FFF2-40B4-BE49-F238E27FC236}">
                <a16:creationId xmlns:a16="http://schemas.microsoft.com/office/drawing/2014/main" id="{C8A617A4-55C7-6049-BBB5-367A4027CF16}"/>
              </a:ext>
            </a:extLst>
          </p:cNvPr>
          <p:cNvSpPr/>
          <p:nvPr/>
        </p:nvSpPr>
        <p:spPr>
          <a:xfrm rot="19485713">
            <a:off x="7829394" y="1975997"/>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9">
            <a:extLst>
              <a:ext uri="{FF2B5EF4-FFF2-40B4-BE49-F238E27FC236}">
                <a16:creationId xmlns:a16="http://schemas.microsoft.com/office/drawing/2014/main" id="{764F554B-2623-F05D-8883-978B5C01D391}"/>
              </a:ext>
            </a:extLst>
          </p:cNvPr>
          <p:cNvSpPr txBox="1"/>
          <p:nvPr/>
        </p:nvSpPr>
        <p:spPr>
          <a:xfrm>
            <a:off x="8477962" y="1032092"/>
            <a:ext cx="942725" cy="738664"/>
          </a:xfrm>
          <a:prstGeom prst="rect">
            <a:avLst/>
          </a:prstGeom>
          <a:noFill/>
        </p:spPr>
        <p:txBody>
          <a:bodyPr wrap="square" rtlCol="0">
            <a:spAutoFit/>
          </a:bodyPr>
          <a:lstStyle/>
          <a:p>
            <a:pPr algn="ctr"/>
            <a:r>
              <a:rPr lang="en-US" sz="1400" b="1" dirty="0"/>
              <a:t>Major Society Booths</a:t>
            </a:r>
          </a:p>
        </p:txBody>
      </p:sp>
      <p:sp>
        <p:nvSpPr>
          <p:cNvPr id="33" name="TextBox 32">
            <a:extLst>
              <a:ext uri="{FF2B5EF4-FFF2-40B4-BE49-F238E27FC236}">
                <a16:creationId xmlns:a16="http://schemas.microsoft.com/office/drawing/2014/main" id="{2968FE5E-7AB9-584B-F08A-4663B7BAAF6D}"/>
              </a:ext>
            </a:extLst>
          </p:cNvPr>
          <p:cNvSpPr txBox="1"/>
          <p:nvPr/>
        </p:nvSpPr>
        <p:spPr>
          <a:xfrm>
            <a:off x="8040125" y="2497119"/>
            <a:ext cx="284270" cy="910584"/>
          </a:xfrm>
          <a:prstGeom prst="rect">
            <a:avLst/>
          </a:prstGeom>
          <a:noFill/>
          <a:ln w="15875">
            <a:solidFill>
              <a:schemeClr val="tx1"/>
            </a:solidFill>
          </a:ln>
        </p:spPr>
        <p:txBody>
          <a:bodyPr wrap="square" rtlCol="0">
            <a:spAutoFit/>
          </a:bodyPr>
          <a:lstStyle/>
          <a:p>
            <a:endParaRPr lang="en-US" dirty="0"/>
          </a:p>
        </p:txBody>
      </p:sp>
      <p:sp>
        <p:nvSpPr>
          <p:cNvPr id="34" name="TextBox 33">
            <a:extLst>
              <a:ext uri="{FF2B5EF4-FFF2-40B4-BE49-F238E27FC236}">
                <a16:creationId xmlns:a16="http://schemas.microsoft.com/office/drawing/2014/main" id="{10896FA0-746E-D33E-34EE-44D831C523CD}"/>
              </a:ext>
            </a:extLst>
          </p:cNvPr>
          <p:cNvSpPr txBox="1"/>
          <p:nvPr/>
        </p:nvSpPr>
        <p:spPr>
          <a:xfrm>
            <a:off x="4942207" y="2524722"/>
            <a:ext cx="625927" cy="910584"/>
          </a:xfrm>
          <a:prstGeom prst="rect">
            <a:avLst/>
          </a:prstGeom>
          <a:noFill/>
          <a:ln w="15875">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350779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9A96-4F05-2F02-916D-DE274E8A58F3}"/>
              </a:ext>
            </a:extLst>
          </p:cNvPr>
          <p:cNvSpPr txBox="1">
            <a:spLocks/>
          </p:cNvSpPr>
          <p:nvPr/>
        </p:nvSpPr>
        <p:spPr>
          <a:xfrm>
            <a:off x="1981200" y="274638"/>
            <a:ext cx="8229600" cy="6068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a:p>
            <a:pPr algn="l">
              <a:defRPr/>
            </a:pPr>
            <a:r>
              <a:rPr lang="en-US" altLang="en-US" sz="2400"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Dealer and Major Society Booth Area</a:t>
            </a:r>
          </a:p>
          <a:p>
            <a:pPr algn="l">
              <a:defRPr/>
            </a:pPr>
            <a:r>
              <a:rPr lang="en-US" altLang="en-US" sz="2400"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as of mid-May 2025</a:t>
            </a:r>
            <a:endParaRPr lang="en-US" alt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15">
            <a:extLst>
              <a:ext uri="{FF2B5EF4-FFF2-40B4-BE49-F238E27FC236}">
                <a16:creationId xmlns:a16="http://schemas.microsoft.com/office/drawing/2014/main" id="{6D190C52-90F9-5056-4066-B89429E0F4D6}"/>
              </a:ext>
            </a:extLst>
          </p:cNvPr>
          <p:cNvSpPr txBox="1">
            <a:spLocks noChangeArrowheads="1"/>
          </p:cNvSpPr>
          <p:nvPr/>
        </p:nvSpPr>
        <p:spPr>
          <a:xfrm>
            <a:off x="2072079" y="1677924"/>
            <a:ext cx="5298281" cy="364103"/>
          </a:xfrm>
          <a:prstGeom prst="rect">
            <a:avLst/>
          </a:prstGeom>
          <a:ln w="38100">
            <a:solidFill>
              <a:srgbClr val="FF0000"/>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sz="1600" b="1" kern="0" dirty="0">
                <a:solidFill>
                  <a:schemeClr val="accent4"/>
                </a:solidFill>
                <a:latin typeface="Times New Roman" pitchFamily="18" charset="0"/>
              </a:rPr>
              <a:t>White- Available Dealer Booths</a:t>
            </a:r>
            <a:r>
              <a:rPr lang="en-US" sz="1600" b="1" kern="0" dirty="0">
                <a:solidFill>
                  <a:schemeClr val="accent1"/>
                </a:solidFill>
                <a:latin typeface="Times New Roman" pitchFamily="18" charset="0"/>
              </a:rPr>
              <a:t>    </a:t>
            </a:r>
            <a:r>
              <a:rPr lang="en-US" sz="1600" b="1" kern="0" dirty="0">
                <a:solidFill>
                  <a:srgbClr val="FF0000"/>
                </a:solidFill>
                <a:latin typeface="Times New Roman" pitchFamily="18" charset="0"/>
              </a:rPr>
              <a:t>Red- Sold Dealer Booths</a:t>
            </a:r>
            <a:endParaRPr lang="en-US" sz="1600" b="1" kern="0" dirty="0">
              <a:solidFill>
                <a:schemeClr val="accent6">
                  <a:lumMod val="75000"/>
                </a:schemeClr>
              </a:solidFill>
              <a:latin typeface="Times New Roman" pitchFamily="18" charset="0"/>
            </a:endParaRPr>
          </a:p>
        </p:txBody>
      </p:sp>
      <p:sp>
        <p:nvSpPr>
          <p:cNvPr id="11" name="Arrow: Left 10">
            <a:extLst>
              <a:ext uri="{FF2B5EF4-FFF2-40B4-BE49-F238E27FC236}">
                <a16:creationId xmlns:a16="http://schemas.microsoft.com/office/drawing/2014/main" id="{8CCCF7A1-4ED9-A980-8077-99164D289020}"/>
              </a:ext>
            </a:extLst>
          </p:cNvPr>
          <p:cNvSpPr/>
          <p:nvPr/>
        </p:nvSpPr>
        <p:spPr>
          <a:xfrm rot="10800000">
            <a:off x="9870281" y="6311833"/>
            <a:ext cx="381000" cy="152400"/>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a:extLst>
              <a:ext uri="{FF2B5EF4-FFF2-40B4-BE49-F238E27FC236}">
                <a16:creationId xmlns:a16="http://schemas.microsoft.com/office/drawing/2014/main" id="{1F37498A-B75A-E144-F7D0-638B808BF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281" y="2082365"/>
            <a:ext cx="8089437" cy="4222011"/>
          </a:xfrm>
          <a:prstGeom prst="rect">
            <a:avLst/>
          </a:prstGeom>
          <a:effectLst>
            <a:outerShdw blurRad="190500" algn="ctr" rotWithShape="0">
              <a:schemeClr val="tx1">
                <a:alpha val="70000"/>
              </a:schemeClr>
            </a:outerShdw>
          </a:effectLst>
        </p:spPr>
      </p:pic>
      <p:sp>
        <p:nvSpPr>
          <p:cNvPr id="9" name="Rectangle 15">
            <a:extLst>
              <a:ext uri="{FF2B5EF4-FFF2-40B4-BE49-F238E27FC236}">
                <a16:creationId xmlns:a16="http://schemas.microsoft.com/office/drawing/2014/main" id="{ACBAB695-9AC9-159C-7BBF-803F7E2D1E77}"/>
              </a:ext>
            </a:extLst>
          </p:cNvPr>
          <p:cNvSpPr txBox="1">
            <a:spLocks noChangeArrowheads="1"/>
          </p:cNvSpPr>
          <p:nvPr/>
        </p:nvSpPr>
        <p:spPr>
          <a:xfrm>
            <a:off x="9609396" y="3372987"/>
            <a:ext cx="902769"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altLang="en-US" sz="2000" kern="0" dirty="0">
                <a:solidFill>
                  <a:srgbClr val="002060"/>
                </a:solidFill>
                <a:latin typeface="Times New Roman" pitchFamily="18" charset="0"/>
              </a:rPr>
              <a:t>North Lobby</a:t>
            </a:r>
          </a:p>
          <a:p>
            <a:pPr eaLnBrk="1" hangingPunct="1">
              <a:defRPr/>
            </a:pPr>
            <a:endParaRPr lang="en-US" altLang="en-US" sz="2000" kern="0" dirty="0">
              <a:solidFill>
                <a:schemeClr val="accent6">
                  <a:lumMod val="50000"/>
                </a:schemeClr>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
        <p:nvSpPr>
          <p:cNvPr id="14" name="Arrow: Bent 13">
            <a:extLst>
              <a:ext uri="{FF2B5EF4-FFF2-40B4-BE49-F238E27FC236}">
                <a16:creationId xmlns:a16="http://schemas.microsoft.com/office/drawing/2014/main" id="{5B9B17B7-EDF9-E0AC-0C30-AF97BE3306E3}"/>
              </a:ext>
            </a:extLst>
          </p:cNvPr>
          <p:cNvSpPr/>
          <p:nvPr/>
        </p:nvSpPr>
        <p:spPr>
          <a:xfrm rot="5400000" flipV="1">
            <a:off x="8767617" y="6359002"/>
            <a:ext cx="333375" cy="304800"/>
          </a:xfrm>
          <a:prstGeom prst="bentArrow">
            <a:avLst>
              <a:gd name="adj1" fmla="val 25000"/>
              <a:gd name="adj2" fmla="val 26844"/>
              <a:gd name="adj3" fmla="val 25000"/>
              <a:gd name="adj4" fmla="val 43749"/>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Rectangle 15">
            <a:extLst>
              <a:ext uri="{FF2B5EF4-FFF2-40B4-BE49-F238E27FC236}">
                <a16:creationId xmlns:a16="http://schemas.microsoft.com/office/drawing/2014/main" id="{F19C21ED-8D36-3965-FE73-DCC42417C347}"/>
              </a:ext>
            </a:extLst>
          </p:cNvPr>
          <p:cNvSpPr txBox="1">
            <a:spLocks noChangeArrowheads="1"/>
          </p:cNvSpPr>
          <p:nvPr/>
        </p:nvSpPr>
        <p:spPr>
          <a:xfrm>
            <a:off x="9032213" y="6180552"/>
            <a:ext cx="892562" cy="457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altLang="en-US" sz="2000" kern="0" dirty="0">
                <a:solidFill>
                  <a:srgbClr val="002060"/>
                </a:solidFill>
                <a:latin typeface="Times New Roman" pitchFamily="18" charset="0"/>
              </a:rPr>
              <a:t>Hotels</a:t>
            </a:r>
          </a:p>
          <a:p>
            <a:pPr eaLnBrk="1" hangingPunct="1">
              <a:defRPr/>
            </a:pPr>
            <a:endParaRPr lang="en-US" altLang="en-US" sz="2000" kern="0" dirty="0">
              <a:solidFill>
                <a:schemeClr val="accent6">
                  <a:lumMod val="50000"/>
                </a:schemeClr>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
        <p:nvSpPr>
          <p:cNvPr id="13" name="Rectangle 15">
            <a:extLst>
              <a:ext uri="{FF2B5EF4-FFF2-40B4-BE49-F238E27FC236}">
                <a16:creationId xmlns:a16="http://schemas.microsoft.com/office/drawing/2014/main" id="{177D4395-E9AE-142D-DCD9-F94045E17EA3}"/>
              </a:ext>
            </a:extLst>
          </p:cNvPr>
          <p:cNvSpPr txBox="1">
            <a:spLocks noChangeArrowheads="1"/>
          </p:cNvSpPr>
          <p:nvPr/>
        </p:nvSpPr>
        <p:spPr>
          <a:xfrm>
            <a:off x="9086704" y="5255793"/>
            <a:ext cx="838200" cy="457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altLang="en-US" sz="2000" kern="0" dirty="0">
                <a:solidFill>
                  <a:srgbClr val="002060"/>
                </a:solidFill>
                <a:latin typeface="Times New Roman" pitchFamily="18" charset="0"/>
              </a:rPr>
              <a:t>Street</a:t>
            </a:r>
          </a:p>
          <a:p>
            <a:pPr eaLnBrk="1" hangingPunct="1">
              <a:defRPr/>
            </a:pPr>
            <a:endParaRPr lang="en-US" altLang="en-US" sz="2000" kern="0" dirty="0">
              <a:solidFill>
                <a:schemeClr val="accent6">
                  <a:lumMod val="50000"/>
                </a:schemeClr>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
        <p:nvSpPr>
          <p:cNvPr id="12" name="Arrow: Left 11">
            <a:extLst>
              <a:ext uri="{FF2B5EF4-FFF2-40B4-BE49-F238E27FC236}">
                <a16:creationId xmlns:a16="http://schemas.microsoft.com/office/drawing/2014/main" id="{8B2F3D59-8D25-8D32-9D77-B88DBB6DD4F6}"/>
              </a:ext>
            </a:extLst>
          </p:cNvPr>
          <p:cNvSpPr/>
          <p:nvPr/>
        </p:nvSpPr>
        <p:spPr>
          <a:xfrm rot="10800000">
            <a:off x="9870281" y="5408193"/>
            <a:ext cx="381000" cy="152400"/>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15C6ACB9-7CDA-8941-D236-74894D4F7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337" y="918707"/>
            <a:ext cx="2051745" cy="1139006"/>
          </a:xfrm>
          <a:prstGeom prst="rect">
            <a:avLst/>
          </a:prstGeom>
          <a:effectLst>
            <a:outerShdw blurRad="190500" algn="ctr" rotWithShape="0">
              <a:schemeClr val="accent4">
                <a:alpha val="70000"/>
              </a:schemeClr>
            </a:outerShdw>
          </a:effectLst>
        </p:spPr>
      </p:pic>
      <p:pic>
        <p:nvPicPr>
          <p:cNvPr id="3" name="Picture 2">
            <a:extLst>
              <a:ext uri="{FF2B5EF4-FFF2-40B4-BE49-F238E27FC236}">
                <a16:creationId xmlns:a16="http://schemas.microsoft.com/office/drawing/2014/main" id="{18A1D2C0-3073-9104-58A8-AED3ACFF6FA9}"/>
              </a:ext>
            </a:extLst>
          </p:cNvPr>
          <p:cNvPicPr>
            <a:picLocks noChangeAspect="1"/>
          </p:cNvPicPr>
          <p:nvPr/>
        </p:nvPicPr>
        <p:blipFill>
          <a:blip r:embed="rId4"/>
          <a:stretch>
            <a:fillRect/>
          </a:stretch>
        </p:blipFill>
        <p:spPr>
          <a:xfrm rot="9556978">
            <a:off x="8628570" y="1699105"/>
            <a:ext cx="835224" cy="39017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36A0-C30A-46ED-08C9-605DB7DBE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4195B-5A6C-C797-F650-D94C4B318AB5}"/>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p:txBody>
      </p:sp>
      <p:sp>
        <p:nvSpPr>
          <p:cNvPr id="3" name="Title 1">
            <a:extLst>
              <a:ext uri="{FF2B5EF4-FFF2-40B4-BE49-F238E27FC236}">
                <a16:creationId xmlns:a16="http://schemas.microsoft.com/office/drawing/2014/main" id="{E8CC081D-78BE-90A4-3D62-A330FBE67EAF}"/>
              </a:ext>
            </a:extLst>
          </p:cNvPr>
          <p:cNvSpPr txBox="1">
            <a:spLocks/>
          </p:cNvSpPr>
          <p:nvPr/>
        </p:nvSpPr>
        <p:spPr>
          <a:xfrm>
            <a:off x="1877626" y="1118965"/>
            <a:ext cx="3511550" cy="2667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300" dirty="0">
                <a:solidFill>
                  <a:srgbClr val="002060"/>
                </a:solidFill>
                <a:latin typeface="Times New Roman" pitchFamily="18" charset="0"/>
                <a:cs typeface="Times New Roman" pitchFamily="18" charset="0"/>
              </a:rPr>
              <a:t>Five different pavilions will be located across the hall showcasing postal administrations selling stamps, competitive and non-competitive exhibits, and displays of all kinds.</a:t>
            </a:r>
          </a:p>
          <a:p>
            <a:pPr>
              <a:defRPr/>
            </a:pPr>
            <a:endParaRPr lang="en-US" altLang="en-US" sz="2400" dirty="0">
              <a:solidFill>
                <a:srgbClr val="00206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410C080-5504-AC4E-43AC-3C62E8BB4861}"/>
              </a:ext>
            </a:extLst>
          </p:cNvPr>
          <p:cNvPicPr>
            <a:picLocks noChangeAspect="1"/>
          </p:cNvPicPr>
          <p:nvPr/>
        </p:nvPicPr>
        <p:blipFill>
          <a:blip r:embed="rId2"/>
          <a:stretch>
            <a:fillRect/>
          </a:stretch>
        </p:blipFill>
        <p:spPr>
          <a:xfrm>
            <a:off x="5389176" y="1457147"/>
            <a:ext cx="4821624" cy="2038835"/>
          </a:xfrm>
          <a:prstGeom prst="rect">
            <a:avLst/>
          </a:prstGeom>
          <a:effectLst>
            <a:outerShdw blurRad="190500" algn="ctr" rotWithShape="0">
              <a:schemeClr val="accent4">
                <a:alpha val="70000"/>
              </a:schemeClr>
            </a:outerShdw>
          </a:effectLst>
        </p:spPr>
      </p:pic>
      <p:pic>
        <p:nvPicPr>
          <p:cNvPr id="8" name="Picture 7">
            <a:extLst>
              <a:ext uri="{FF2B5EF4-FFF2-40B4-BE49-F238E27FC236}">
                <a16:creationId xmlns:a16="http://schemas.microsoft.com/office/drawing/2014/main" id="{15BF6536-CE11-7352-D73F-545D8E0DFA74}"/>
              </a:ext>
            </a:extLst>
          </p:cNvPr>
          <p:cNvPicPr>
            <a:picLocks noChangeAspect="1"/>
          </p:cNvPicPr>
          <p:nvPr/>
        </p:nvPicPr>
        <p:blipFill>
          <a:blip r:embed="rId3"/>
          <a:stretch>
            <a:fillRect/>
          </a:stretch>
        </p:blipFill>
        <p:spPr>
          <a:xfrm>
            <a:off x="1981200" y="3953002"/>
            <a:ext cx="5715000" cy="2431611"/>
          </a:xfrm>
          <a:prstGeom prst="rect">
            <a:avLst/>
          </a:prstGeom>
          <a:effectLst>
            <a:outerShdw blurRad="190500" algn="ctr" rotWithShape="0">
              <a:schemeClr val="accent4">
                <a:alpha val="70000"/>
              </a:schemeClr>
            </a:outerShdw>
          </a:effectLst>
        </p:spPr>
      </p:pic>
      <p:pic>
        <p:nvPicPr>
          <p:cNvPr id="10" name="Picture 9">
            <a:extLst>
              <a:ext uri="{FF2B5EF4-FFF2-40B4-BE49-F238E27FC236}">
                <a16:creationId xmlns:a16="http://schemas.microsoft.com/office/drawing/2014/main" id="{2BBF525C-03EF-369B-67A5-D6547033205F}"/>
              </a:ext>
            </a:extLst>
          </p:cNvPr>
          <p:cNvPicPr>
            <a:picLocks noChangeAspect="1"/>
          </p:cNvPicPr>
          <p:nvPr/>
        </p:nvPicPr>
        <p:blipFill>
          <a:blip r:embed="rId4"/>
          <a:stretch>
            <a:fillRect/>
          </a:stretch>
        </p:blipFill>
        <p:spPr>
          <a:xfrm>
            <a:off x="8204722" y="3943709"/>
            <a:ext cx="2006079" cy="2431611"/>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336335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C79B-417A-CF64-4EF7-68348A79A8F4}"/>
              </a:ext>
            </a:extLst>
          </p:cNvPr>
          <p:cNvSpPr txBox="1">
            <a:spLocks/>
          </p:cNvSpPr>
          <p:nvPr/>
        </p:nvSpPr>
        <p:spPr>
          <a:xfrm>
            <a:off x="1981200" y="228600"/>
            <a:ext cx="8229600" cy="8778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Convention and Exhibition Center</a:t>
            </a:r>
          </a:p>
        </p:txBody>
      </p:sp>
      <p:pic>
        <p:nvPicPr>
          <p:cNvPr id="3" name="Picture 2">
            <a:extLst>
              <a:ext uri="{FF2B5EF4-FFF2-40B4-BE49-F238E27FC236}">
                <a16:creationId xmlns:a16="http://schemas.microsoft.com/office/drawing/2014/main" id="{63AA61D2-9604-C884-C3AE-446D9963FDAD}"/>
              </a:ext>
            </a:extLst>
          </p:cNvPr>
          <p:cNvPicPr>
            <a:picLocks noChangeAspect="1" noChangeArrowheads="1"/>
          </p:cNvPicPr>
          <p:nvPr/>
        </p:nvPicPr>
        <p:blipFill>
          <a:blip r:embed="rId2"/>
          <a:srcRect/>
          <a:stretch>
            <a:fillRect/>
          </a:stretch>
        </p:blipFill>
        <p:spPr bwMode="auto">
          <a:xfrm>
            <a:off x="2286000" y="1219200"/>
            <a:ext cx="7620000" cy="5067300"/>
          </a:xfrm>
          <a:prstGeom prst="rect">
            <a:avLst/>
          </a:prstGeom>
          <a:ln w="9525">
            <a:solidFill>
              <a:schemeClr val="tx1"/>
            </a:solidFill>
            <a:miter lim="800000"/>
            <a:headEnd/>
            <a:tailEnd/>
          </a:ln>
          <a:effectLst>
            <a:outerShdw blurRad="190500" algn="tl"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57D5F-4E4A-8299-77E2-050F1B93026B}"/>
              </a:ext>
            </a:extLst>
          </p:cNvPr>
          <p:cNvSpPr txBox="1">
            <a:spLocks/>
          </p:cNvSpPr>
          <p:nvPr/>
        </p:nvSpPr>
        <p:spPr>
          <a:xfrm>
            <a:off x="1987550" y="250826"/>
            <a:ext cx="8223250" cy="124460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Two Show Hotels Directly Connect to the Convention Center</a:t>
            </a:r>
          </a:p>
        </p:txBody>
      </p:sp>
      <p:pic>
        <p:nvPicPr>
          <p:cNvPr id="6" name="Picture 5">
            <a:extLst>
              <a:ext uri="{FF2B5EF4-FFF2-40B4-BE49-F238E27FC236}">
                <a16:creationId xmlns:a16="http://schemas.microsoft.com/office/drawing/2014/main" id="{D781F106-267F-3EC0-E75A-1B300CCCD182}"/>
              </a:ext>
            </a:extLst>
          </p:cNvPr>
          <p:cNvPicPr>
            <a:picLocks noChangeAspect="1"/>
          </p:cNvPicPr>
          <p:nvPr/>
        </p:nvPicPr>
        <p:blipFill rotWithShape="1">
          <a:blip r:embed="rId3"/>
          <a:srcRect l="51667" t="38750" r="15833" b="30000"/>
          <a:stretch/>
        </p:blipFill>
        <p:spPr>
          <a:xfrm>
            <a:off x="5638800" y="3446464"/>
            <a:ext cx="4533900" cy="2954337"/>
          </a:xfrm>
          <a:prstGeom prst="rect">
            <a:avLst/>
          </a:prstGeom>
          <a:ln>
            <a:solidFill>
              <a:schemeClr val="accent2">
                <a:lumMod val="50000"/>
              </a:schemeClr>
            </a:solidFill>
          </a:ln>
          <a:effectLst>
            <a:outerShdw blurRad="190500" algn="tl" rotWithShape="0">
              <a:srgbClr val="000000">
                <a:alpha val="70000"/>
              </a:srgbClr>
            </a:outerShdw>
          </a:effectLst>
        </p:spPr>
      </p:pic>
      <p:sp>
        <p:nvSpPr>
          <p:cNvPr id="7" name="Rectangle 15">
            <a:extLst>
              <a:ext uri="{FF2B5EF4-FFF2-40B4-BE49-F238E27FC236}">
                <a16:creationId xmlns:a16="http://schemas.microsoft.com/office/drawing/2014/main" id="{A77760EA-7020-7E27-A746-0D2830811F69}"/>
              </a:ext>
            </a:extLst>
          </p:cNvPr>
          <p:cNvSpPr txBox="1">
            <a:spLocks noChangeArrowheads="1"/>
          </p:cNvSpPr>
          <p:nvPr/>
        </p:nvSpPr>
        <p:spPr>
          <a:xfrm>
            <a:off x="6934201" y="1495427"/>
            <a:ext cx="3424237" cy="1203325"/>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000" kern="0" dirty="0">
                <a:latin typeface="Times New Roman" pitchFamily="18" charset="0"/>
              </a:rPr>
              <a:t>Westin Boston Seaport District</a:t>
            </a:r>
          </a:p>
          <a:p>
            <a:pPr marL="0" indent="0" eaLnBrk="1" hangingPunct="1">
              <a:buNone/>
              <a:defRPr/>
            </a:pPr>
            <a:r>
              <a:rPr lang="en-US" sz="2000" kern="0" dirty="0">
                <a:solidFill>
                  <a:srgbClr val="0070C0"/>
                </a:solidFill>
                <a:latin typeface="Times New Roman" pitchFamily="18" charset="0"/>
              </a:rPr>
              <a:t>Show Headquarters</a:t>
            </a:r>
          </a:p>
          <a:p>
            <a:pPr marL="0" indent="0" eaLnBrk="1" hangingPunct="1">
              <a:buNone/>
              <a:defRPr/>
            </a:pPr>
            <a:r>
              <a:rPr lang="en-US" sz="2000" kern="0" dirty="0">
                <a:solidFill>
                  <a:srgbClr val="0070C0"/>
                </a:solidFill>
                <a:latin typeface="Times New Roman" pitchFamily="18" charset="0"/>
              </a:rPr>
              <a:t>Contracted in 2015</a:t>
            </a:r>
          </a:p>
        </p:txBody>
      </p:sp>
      <p:sp>
        <p:nvSpPr>
          <p:cNvPr id="8" name="Rectangle 15">
            <a:extLst>
              <a:ext uri="{FF2B5EF4-FFF2-40B4-BE49-F238E27FC236}">
                <a16:creationId xmlns:a16="http://schemas.microsoft.com/office/drawing/2014/main" id="{314A9C3A-6908-4194-0682-D24E317CEC26}"/>
              </a:ext>
            </a:extLst>
          </p:cNvPr>
          <p:cNvSpPr txBox="1">
            <a:spLocks noChangeArrowheads="1"/>
          </p:cNvSpPr>
          <p:nvPr/>
        </p:nvSpPr>
        <p:spPr>
          <a:xfrm>
            <a:off x="1905000" y="5298339"/>
            <a:ext cx="3657600" cy="1119188"/>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eaLnBrk="1" hangingPunct="1">
              <a:buNone/>
              <a:defRPr/>
            </a:pPr>
            <a:r>
              <a:rPr lang="en-US" sz="2000" kern="0" dirty="0">
                <a:latin typeface="Times New Roman" pitchFamily="18" charset="0"/>
              </a:rPr>
              <a:t>Omni Boston Hotel at the Seaport </a:t>
            </a:r>
          </a:p>
          <a:p>
            <a:pPr marL="0" indent="0" algn="r" eaLnBrk="1" hangingPunct="1">
              <a:buNone/>
              <a:defRPr/>
            </a:pPr>
            <a:r>
              <a:rPr lang="en-US" sz="2000" kern="0" dirty="0">
                <a:solidFill>
                  <a:srgbClr val="0070C0"/>
                </a:solidFill>
                <a:latin typeface="Times New Roman" pitchFamily="18" charset="0"/>
              </a:rPr>
              <a:t>Opened September 2021</a:t>
            </a:r>
          </a:p>
          <a:p>
            <a:pPr marL="0" indent="0" algn="r" eaLnBrk="1" hangingPunct="1">
              <a:buNone/>
              <a:defRPr/>
            </a:pPr>
            <a:r>
              <a:rPr lang="en-US" sz="2000" kern="0" dirty="0">
                <a:solidFill>
                  <a:srgbClr val="0070C0"/>
                </a:solidFill>
                <a:latin typeface="Times New Roman" pitchFamily="18" charset="0"/>
              </a:rPr>
              <a:t>Contracted in 2021</a:t>
            </a:r>
          </a:p>
        </p:txBody>
      </p:sp>
      <p:pic>
        <p:nvPicPr>
          <p:cNvPr id="4" name="Picture 3">
            <a:extLst>
              <a:ext uri="{FF2B5EF4-FFF2-40B4-BE49-F238E27FC236}">
                <a16:creationId xmlns:a16="http://schemas.microsoft.com/office/drawing/2014/main" id="{F2033A77-6197-F004-12B5-8109CE39B8CD}"/>
              </a:ext>
            </a:extLst>
          </p:cNvPr>
          <p:cNvPicPr>
            <a:picLocks noChangeAspect="1"/>
          </p:cNvPicPr>
          <p:nvPr/>
        </p:nvPicPr>
        <p:blipFill rotWithShape="1">
          <a:blip r:embed="rId4"/>
          <a:srcRect l="10000" t="15000" r="10834" b="6250"/>
          <a:stretch/>
        </p:blipFill>
        <p:spPr>
          <a:xfrm>
            <a:off x="2017714" y="1600201"/>
            <a:ext cx="4764087" cy="3159125"/>
          </a:xfrm>
          <a:prstGeom prst="rect">
            <a:avLst/>
          </a:prstGeom>
          <a:ln>
            <a:solidFill>
              <a:schemeClr val="accent2">
                <a:lumMod val="50000"/>
              </a:schemeClr>
            </a:solidFill>
          </a:ln>
          <a:effectLst>
            <a:outerShdw blurRad="190500" algn="tl"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B1D0E-7CAA-1BE6-082C-B8F49F05A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CE1B6-7D1E-4701-BCC5-396A8E414449}"/>
              </a:ext>
            </a:extLst>
          </p:cNvPr>
          <p:cNvSpPr txBox="1">
            <a:spLocks/>
          </p:cNvSpPr>
          <p:nvPr/>
        </p:nvSpPr>
        <p:spPr>
          <a:xfrm>
            <a:off x="1998664" y="225426"/>
            <a:ext cx="8212137" cy="6127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Six Other Nearby Show Hotels</a:t>
            </a:r>
          </a:p>
        </p:txBody>
      </p:sp>
      <p:pic>
        <p:nvPicPr>
          <p:cNvPr id="7" name="Picture 6">
            <a:extLst>
              <a:ext uri="{FF2B5EF4-FFF2-40B4-BE49-F238E27FC236}">
                <a16:creationId xmlns:a16="http://schemas.microsoft.com/office/drawing/2014/main" id="{C22D9DE2-3329-8EA1-5229-EC70FAE356F2}"/>
              </a:ext>
            </a:extLst>
          </p:cNvPr>
          <p:cNvPicPr>
            <a:picLocks noChangeAspect="1"/>
          </p:cNvPicPr>
          <p:nvPr/>
        </p:nvPicPr>
        <p:blipFill>
          <a:blip r:embed="rId2"/>
          <a:stretch>
            <a:fillRect/>
          </a:stretch>
        </p:blipFill>
        <p:spPr>
          <a:xfrm>
            <a:off x="2275942" y="1008876"/>
            <a:ext cx="7640116" cy="5544324"/>
          </a:xfrm>
          <a:prstGeom prst="rect">
            <a:avLst/>
          </a:prstGeom>
          <a:effectLst>
            <a:outerShdw blurRad="190500" dist="50800" algn="ctr" rotWithShape="0">
              <a:srgbClr val="000000">
                <a:alpha val="70000"/>
              </a:srgbClr>
            </a:outerShdw>
          </a:effectLst>
        </p:spPr>
      </p:pic>
      <p:pic>
        <p:nvPicPr>
          <p:cNvPr id="9" name="Picture 8">
            <a:extLst>
              <a:ext uri="{FF2B5EF4-FFF2-40B4-BE49-F238E27FC236}">
                <a16:creationId xmlns:a16="http://schemas.microsoft.com/office/drawing/2014/main" id="{A5C55084-D561-75A3-6D05-83FA778D780C}"/>
              </a:ext>
            </a:extLst>
          </p:cNvPr>
          <p:cNvPicPr>
            <a:picLocks noChangeAspect="1"/>
          </p:cNvPicPr>
          <p:nvPr/>
        </p:nvPicPr>
        <p:blipFill>
          <a:blip r:embed="rId3"/>
          <a:stretch>
            <a:fillRect/>
          </a:stretch>
        </p:blipFill>
        <p:spPr>
          <a:xfrm>
            <a:off x="7488044" y="3962400"/>
            <a:ext cx="2428014" cy="2590800"/>
          </a:xfrm>
          <a:prstGeom prst="rect">
            <a:avLst/>
          </a:prstGeom>
        </p:spPr>
      </p:pic>
    </p:spTree>
    <p:extLst>
      <p:ext uri="{BB962C8B-B14F-4D97-AF65-F5344CB8AC3E}">
        <p14:creationId xmlns:p14="http://schemas.microsoft.com/office/powerpoint/2010/main" val="145606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3651-854E-5CC5-10A7-902DF82F03F5}"/>
              </a:ext>
            </a:extLst>
          </p:cNvPr>
          <p:cNvSpPr txBox="1">
            <a:spLocks/>
          </p:cNvSpPr>
          <p:nvPr/>
        </p:nvSpPr>
        <p:spPr>
          <a:xfrm>
            <a:off x="1981200" y="457200"/>
            <a:ext cx="8229600" cy="5943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The Twelfth International Philatelic Exhibition in the United States </a:t>
            </a:r>
          </a:p>
          <a:p>
            <a:pPr>
              <a:defRPr/>
            </a:pPr>
            <a:endParaRPr lang="en-US" altLang="en-US" sz="2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l">
              <a:defRPr/>
            </a:pPr>
            <a:r>
              <a:rPr lang="en-US" altLang="en-US" sz="32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Saturday-Saturday,</a:t>
            </a:r>
          </a:p>
          <a:p>
            <a:pPr algn="l">
              <a:defRPr/>
            </a:pPr>
            <a:r>
              <a:rPr lang="en-US" altLang="en-US" sz="32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May 23-30, 2026</a:t>
            </a:r>
          </a:p>
          <a:p>
            <a:pPr>
              <a:defRPr/>
            </a:pPr>
            <a:endParaRPr lang="en-US" alt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l">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Boston Convention</a:t>
            </a:r>
          </a:p>
          <a:p>
            <a:pPr algn="l">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&amp; Exhibition Center</a:t>
            </a:r>
          </a:p>
          <a:p>
            <a:pPr>
              <a:defRPr/>
            </a:pPr>
            <a:endParaRPr lang="en-US" altLang="en-US" sz="2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l">
              <a:defRPr/>
            </a:pPr>
            <a:r>
              <a:rPr lang="en-US" altLang="en-US" sz="32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Boston 2026 World Stamp Show, Inc.</a:t>
            </a:r>
          </a:p>
          <a:p>
            <a:pPr>
              <a:defRPr/>
            </a:pPr>
            <a:endParaRPr lang="en-US" altLang="en-US" sz="10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l">
              <a:defRPr/>
            </a:pPr>
            <a:r>
              <a:rPr lang="en-US" altLang="en-US" sz="3200" dirty="0">
                <a:solidFill>
                  <a:srgbClr val="FF0000"/>
                </a:solidFill>
                <a:latin typeface="Times New Roman" pitchFamily="18" charset="0"/>
                <a:cs typeface="Times New Roman" pitchFamily="18" charset="0"/>
              </a:rPr>
              <a:t>                   </a:t>
            </a:r>
            <a:r>
              <a:rPr lang="en-US" alt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Boston2026.org</a:t>
            </a:r>
            <a:r>
              <a:rPr lang="en-US" altLang="en-US" sz="32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altLang="en-US" sz="3200" dirty="0">
              <a:solidFill>
                <a:schemeClr val="accent6">
                  <a:lumMod val="50000"/>
                </a:schemeClr>
              </a:solidFill>
            </a:endParaRPr>
          </a:p>
        </p:txBody>
      </p:sp>
      <p:pic>
        <p:nvPicPr>
          <p:cNvPr id="4" name="Picture 3">
            <a:extLst>
              <a:ext uri="{FF2B5EF4-FFF2-40B4-BE49-F238E27FC236}">
                <a16:creationId xmlns:a16="http://schemas.microsoft.com/office/drawing/2014/main" id="{61919A47-03BD-717E-B8D7-C5BE3AC3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5185317"/>
            <a:ext cx="1219200" cy="1219200"/>
          </a:xfrm>
          <a:prstGeom prst="rect">
            <a:avLst/>
          </a:prstGeom>
        </p:spPr>
      </p:pic>
      <p:pic>
        <p:nvPicPr>
          <p:cNvPr id="5" name="Picture 4">
            <a:extLst>
              <a:ext uri="{FF2B5EF4-FFF2-40B4-BE49-F238E27FC236}">
                <a16:creationId xmlns:a16="http://schemas.microsoft.com/office/drawing/2014/main" id="{F50FE1C7-19CE-0867-B101-522CBA56D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026" y="2040668"/>
            <a:ext cx="3687775" cy="2956316"/>
          </a:xfrm>
          <a:prstGeom prst="rect">
            <a:avLst/>
          </a:prstGeom>
          <a:effectLst>
            <a:outerShdw blurRad="190500" algn="ctr"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7D1A-EA84-6AA8-51BD-133881CF2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DA3CC-4075-BC6E-0C5F-43B3A68CE586}"/>
              </a:ext>
            </a:extLst>
          </p:cNvPr>
          <p:cNvSpPr txBox="1">
            <a:spLocks/>
          </p:cNvSpPr>
          <p:nvPr/>
        </p:nvSpPr>
        <p:spPr>
          <a:xfrm>
            <a:off x="1998664" y="225426"/>
            <a:ext cx="8212137" cy="6127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Contracted Nearby Show Hotels (per </a:t>
            </a:r>
            <a:r>
              <a:rPr lang="en-US" altLang="en-US" sz="32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night+tax</a:t>
            </a:r>
            <a:r>
              <a:rPr lang="en-US" alt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Rectangle 15">
            <a:extLst>
              <a:ext uri="{FF2B5EF4-FFF2-40B4-BE49-F238E27FC236}">
                <a16:creationId xmlns:a16="http://schemas.microsoft.com/office/drawing/2014/main" id="{F1D3FDAE-35C4-134B-05CF-96D9D282640B}"/>
              </a:ext>
            </a:extLst>
          </p:cNvPr>
          <p:cNvSpPr txBox="1">
            <a:spLocks noChangeArrowheads="1"/>
          </p:cNvSpPr>
          <p:nvPr/>
        </p:nvSpPr>
        <p:spPr>
          <a:xfrm>
            <a:off x="1974850" y="979449"/>
            <a:ext cx="4425950" cy="489910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000" b="1" kern="0" dirty="0">
                <a:solidFill>
                  <a:srgbClr val="002060"/>
                </a:solidFill>
                <a:latin typeface="Times New Roman" pitchFamily="18" charset="0"/>
              </a:rPr>
              <a:t>1</a:t>
            </a:r>
            <a:r>
              <a:rPr lang="en-US" sz="2000" kern="0" dirty="0">
                <a:solidFill>
                  <a:srgbClr val="002060"/>
                </a:solidFill>
                <a:latin typeface="Times New Roman" pitchFamily="18" charset="0"/>
              </a:rPr>
              <a:t> - Westin Boston Seaport District ($333)</a:t>
            </a:r>
          </a:p>
          <a:p>
            <a:pPr marL="0" indent="0" eaLnBrk="1" hangingPunct="1">
              <a:buNone/>
              <a:defRPr/>
            </a:pPr>
            <a:r>
              <a:rPr lang="en-US" sz="2000" b="1" kern="0" dirty="0">
                <a:solidFill>
                  <a:srgbClr val="002060"/>
                </a:solidFill>
                <a:latin typeface="Times New Roman" pitchFamily="18" charset="0"/>
              </a:rPr>
              <a:t>2</a:t>
            </a:r>
            <a:r>
              <a:rPr lang="en-US" sz="2000" kern="0" dirty="0">
                <a:solidFill>
                  <a:srgbClr val="002060"/>
                </a:solidFill>
                <a:latin typeface="Times New Roman" pitchFamily="18" charset="0"/>
              </a:rPr>
              <a:t> - Omni Boston ($280)</a:t>
            </a:r>
          </a:p>
          <a:p>
            <a:pPr marL="0" indent="0" eaLnBrk="1" hangingPunct="1">
              <a:buNone/>
              <a:defRPr/>
            </a:pPr>
            <a:r>
              <a:rPr lang="en-US" sz="2000" b="1" kern="0" dirty="0">
                <a:solidFill>
                  <a:srgbClr val="002060"/>
                </a:solidFill>
                <a:latin typeface="Times New Roman" pitchFamily="18" charset="0"/>
              </a:rPr>
              <a:t>3</a:t>
            </a:r>
            <a:r>
              <a:rPr lang="en-US" sz="2000" kern="0" dirty="0">
                <a:solidFill>
                  <a:srgbClr val="002060"/>
                </a:solidFill>
                <a:latin typeface="Times New Roman" pitchFamily="18" charset="0"/>
              </a:rPr>
              <a:t> - Aloft Boston Seaport District ($270)</a:t>
            </a:r>
          </a:p>
          <a:p>
            <a:pPr marL="0" indent="0" eaLnBrk="1" hangingPunct="1">
              <a:buNone/>
              <a:defRPr/>
            </a:pPr>
            <a:r>
              <a:rPr lang="en-US" sz="2000" b="1" kern="0" dirty="0">
                <a:solidFill>
                  <a:srgbClr val="002060"/>
                </a:solidFill>
                <a:latin typeface="Times New Roman" pitchFamily="18" charset="0"/>
              </a:rPr>
              <a:t>4</a:t>
            </a:r>
            <a:r>
              <a:rPr lang="en-US" sz="2000" kern="0" dirty="0">
                <a:solidFill>
                  <a:srgbClr val="002060"/>
                </a:solidFill>
                <a:latin typeface="Times New Roman" pitchFamily="18" charset="0"/>
              </a:rPr>
              <a:t> - Element Boston Seaport District</a:t>
            </a:r>
          </a:p>
          <a:p>
            <a:pPr marL="0" indent="0" eaLnBrk="1" hangingPunct="1">
              <a:buNone/>
              <a:defRPr/>
            </a:pPr>
            <a:r>
              <a:rPr lang="en-US" sz="2000" kern="0" dirty="0">
                <a:solidFill>
                  <a:srgbClr val="002060"/>
                </a:solidFill>
                <a:latin typeface="Times New Roman" pitchFamily="18" charset="0"/>
              </a:rPr>
              <a:t>     ($279)</a:t>
            </a:r>
          </a:p>
          <a:p>
            <a:pPr marL="0" indent="0" eaLnBrk="1" hangingPunct="1">
              <a:buNone/>
              <a:defRPr/>
            </a:pPr>
            <a:r>
              <a:rPr lang="en-US" sz="2000" b="1" kern="0" dirty="0">
                <a:solidFill>
                  <a:srgbClr val="002060"/>
                </a:solidFill>
                <a:latin typeface="Times New Roman" pitchFamily="18" charset="0"/>
              </a:rPr>
              <a:t>5</a:t>
            </a:r>
            <a:r>
              <a:rPr lang="en-US" sz="2000" kern="0" dirty="0">
                <a:solidFill>
                  <a:srgbClr val="002060"/>
                </a:solidFill>
                <a:latin typeface="Times New Roman" pitchFamily="18" charset="0"/>
              </a:rPr>
              <a:t> - Hampton Inn Boston Seaport ($248)</a:t>
            </a:r>
          </a:p>
          <a:p>
            <a:pPr marL="0" indent="0" eaLnBrk="1" hangingPunct="1">
              <a:buNone/>
              <a:defRPr/>
            </a:pPr>
            <a:r>
              <a:rPr lang="en-US" sz="2000" b="1" kern="0" dirty="0">
                <a:solidFill>
                  <a:srgbClr val="002060"/>
                </a:solidFill>
                <a:latin typeface="Times New Roman" pitchFamily="18" charset="0"/>
              </a:rPr>
              <a:t>6</a:t>
            </a:r>
            <a:r>
              <a:rPr lang="en-US" sz="2000" kern="0" dirty="0">
                <a:solidFill>
                  <a:srgbClr val="002060"/>
                </a:solidFill>
                <a:latin typeface="Times New Roman" pitchFamily="18" charset="0"/>
              </a:rPr>
              <a:t> - Homewood Suites Boston</a:t>
            </a:r>
          </a:p>
          <a:p>
            <a:pPr marL="0" indent="0" eaLnBrk="1" hangingPunct="1">
              <a:buNone/>
              <a:defRPr/>
            </a:pPr>
            <a:r>
              <a:rPr lang="en-US" sz="2000" kern="0" dirty="0">
                <a:solidFill>
                  <a:srgbClr val="002060"/>
                </a:solidFill>
                <a:latin typeface="Times New Roman" pitchFamily="18" charset="0"/>
              </a:rPr>
              <a:t>     Seaport ($280)</a:t>
            </a:r>
          </a:p>
          <a:p>
            <a:pPr marL="0" indent="0" eaLnBrk="1" hangingPunct="1">
              <a:buNone/>
              <a:defRPr/>
            </a:pPr>
            <a:r>
              <a:rPr lang="en-US" sz="2000" b="1" kern="0" dirty="0">
                <a:solidFill>
                  <a:srgbClr val="002060"/>
                </a:solidFill>
                <a:latin typeface="Times New Roman" pitchFamily="18" charset="0"/>
              </a:rPr>
              <a:t>7</a:t>
            </a:r>
            <a:r>
              <a:rPr lang="en-US" sz="2000" kern="0" dirty="0">
                <a:solidFill>
                  <a:srgbClr val="002060"/>
                </a:solidFill>
                <a:latin typeface="Times New Roman" pitchFamily="18" charset="0"/>
              </a:rPr>
              <a:t> - Hyatt Place Boston Seaport</a:t>
            </a:r>
          </a:p>
          <a:p>
            <a:pPr marL="0" indent="0" eaLnBrk="1" hangingPunct="1">
              <a:buNone/>
              <a:defRPr/>
            </a:pPr>
            <a:r>
              <a:rPr lang="en-US" sz="2000" kern="0" dirty="0">
                <a:solidFill>
                  <a:srgbClr val="002060"/>
                </a:solidFill>
                <a:latin typeface="Times New Roman" pitchFamily="18" charset="0"/>
              </a:rPr>
              <a:t>     District ($276)</a:t>
            </a:r>
          </a:p>
          <a:p>
            <a:pPr marL="0" indent="0" eaLnBrk="1" hangingPunct="1">
              <a:buNone/>
              <a:defRPr/>
            </a:pPr>
            <a:r>
              <a:rPr lang="en-US" sz="2000" b="1" kern="0" dirty="0">
                <a:solidFill>
                  <a:srgbClr val="002060"/>
                </a:solidFill>
                <a:latin typeface="Times New Roman" pitchFamily="18" charset="0"/>
              </a:rPr>
              <a:t>8</a:t>
            </a:r>
            <a:r>
              <a:rPr lang="en-US" sz="2000" kern="0" dirty="0">
                <a:solidFill>
                  <a:srgbClr val="002060"/>
                </a:solidFill>
                <a:latin typeface="Times New Roman" pitchFamily="18" charset="0"/>
              </a:rPr>
              <a:t> - Yotel Boston ($249)</a:t>
            </a:r>
          </a:p>
          <a:p>
            <a:pPr marL="0" indent="0" eaLnBrk="1" hangingPunct="1">
              <a:buNone/>
              <a:defRPr/>
            </a:pPr>
            <a:endParaRPr lang="en-US" sz="1000" kern="0" dirty="0">
              <a:solidFill>
                <a:srgbClr val="002060"/>
              </a:solidFill>
              <a:latin typeface="Times New Roman" pitchFamily="18" charset="0"/>
            </a:endParaRPr>
          </a:p>
          <a:p>
            <a:pPr marL="0" indent="0" eaLnBrk="1" hangingPunct="1">
              <a:buNone/>
              <a:defRPr/>
            </a:pPr>
            <a:r>
              <a:rPr lang="en-US" sz="2000" b="1" kern="0" dirty="0">
                <a:solidFill>
                  <a:srgbClr val="002060"/>
                </a:solidFill>
                <a:latin typeface="Times New Roman" pitchFamily="18" charset="0"/>
              </a:rPr>
              <a:t>  </a:t>
            </a:r>
          </a:p>
        </p:txBody>
      </p:sp>
      <p:sp>
        <p:nvSpPr>
          <p:cNvPr id="4" name="Title 1">
            <a:extLst>
              <a:ext uri="{FF2B5EF4-FFF2-40B4-BE49-F238E27FC236}">
                <a16:creationId xmlns:a16="http://schemas.microsoft.com/office/drawing/2014/main" id="{1205B32A-DCEA-4FEB-F103-B9D4CBAD8C2B}"/>
              </a:ext>
            </a:extLst>
          </p:cNvPr>
          <p:cNvSpPr txBox="1">
            <a:spLocks/>
          </p:cNvSpPr>
          <p:nvPr/>
        </p:nvSpPr>
        <p:spPr>
          <a:xfrm>
            <a:off x="1905000" y="5943600"/>
            <a:ext cx="8382000" cy="533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Booking Manager: </a:t>
            </a:r>
            <a:r>
              <a:rPr lang="en-US" altLang="en-US" sz="26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OnPeak, </a:t>
            </a:r>
            <a:r>
              <a:rPr lang="en-US" altLang="en-US" sz="2400"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reservations started March 17, 2025</a:t>
            </a:r>
            <a:endParaRPr lang="en-US" alt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556B67A1-EDDE-D818-16E0-0E32A61C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1" y="979450"/>
            <a:ext cx="3884612" cy="4895385"/>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856324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6449-AD8E-03D5-3EFA-D2523BE9BDC8}"/>
              </a:ext>
            </a:extLst>
          </p:cNvPr>
          <p:cNvSpPr txBox="1">
            <a:spLocks/>
          </p:cNvSpPr>
          <p:nvPr/>
        </p:nvSpPr>
        <p:spPr>
          <a:xfrm>
            <a:off x="1998664" y="225426"/>
            <a:ext cx="8212137" cy="6127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Two Contracted Suburban Show Hotels</a:t>
            </a:r>
          </a:p>
        </p:txBody>
      </p:sp>
      <p:pic>
        <p:nvPicPr>
          <p:cNvPr id="10" name="Picture 9">
            <a:extLst>
              <a:ext uri="{FF2B5EF4-FFF2-40B4-BE49-F238E27FC236}">
                <a16:creationId xmlns:a16="http://schemas.microsoft.com/office/drawing/2014/main" id="{E9116F7C-0BCB-FF2E-5240-81EB79DA0FBA}"/>
              </a:ext>
            </a:extLst>
          </p:cNvPr>
          <p:cNvPicPr>
            <a:picLocks noChangeAspect="1"/>
          </p:cNvPicPr>
          <p:nvPr/>
        </p:nvPicPr>
        <p:blipFill>
          <a:blip r:embed="rId2"/>
          <a:stretch>
            <a:fillRect/>
          </a:stretch>
        </p:blipFill>
        <p:spPr>
          <a:xfrm>
            <a:off x="2027462" y="2438401"/>
            <a:ext cx="8154538" cy="4029637"/>
          </a:xfrm>
          <a:prstGeom prst="rect">
            <a:avLst/>
          </a:prstGeom>
          <a:effectLst>
            <a:outerShdw blurRad="190500" algn="ctr" rotWithShape="0">
              <a:schemeClr val="accent4">
                <a:alpha val="70000"/>
              </a:schemeClr>
            </a:outerShdw>
          </a:effectLst>
        </p:spPr>
      </p:pic>
      <p:pic>
        <p:nvPicPr>
          <p:cNvPr id="4" name="Picture 3">
            <a:extLst>
              <a:ext uri="{FF2B5EF4-FFF2-40B4-BE49-F238E27FC236}">
                <a16:creationId xmlns:a16="http://schemas.microsoft.com/office/drawing/2014/main" id="{A1F0B161-4277-DBCB-7EA0-46362A5F0E1F}"/>
              </a:ext>
            </a:extLst>
          </p:cNvPr>
          <p:cNvPicPr>
            <a:picLocks noChangeAspect="1"/>
          </p:cNvPicPr>
          <p:nvPr/>
        </p:nvPicPr>
        <p:blipFill>
          <a:blip r:embed="rId3"/>
          <a:stretch>
            <a:fillRect/>
          </a:stretch>
        </p:blipFill>
        <p:spPr>
          <a:xfrm>
            <a:off x="2027463" y="370675"/>
            <a:ext cx="1272981" cy="2065866"/>
          </a:xfrm>
          <a:prstGeom prst="rect">
            <a:avLst/>
          </a:prstGeom>
          <a:effectLst>
            <a:outerShdw blurRad="190500" algn="ctr" rotWithShape="0">
              <a:schemeClr val="accent4">
                <a:alpha val="70000"/>
              </a:schemeClr>
            </a:outerShdw>
          </a:effectLst>
        </p:spPr>
      </p:pic>
      <p:pic>
        <p:nvPicPr>
          <p:cNvPr id="6" name="Picture 5">
            <a:extLst>
              <a:ext uri="{FF2B5EF4-FFF2-40B4-BE49-F238E27FC236}">
                <a16:creationId xmlns:a16="http://schemas.microsoft.com/office/drawing/2014/main" id="{09E9BEA9-B30B-C7A5-672F-D915BA1769C2}"/>
              </a:ext>
            </a:extLst>
          </p:cNvPr>
          <p:cNvPicPr>
            <a:picLocks noChangeAspect="1"/>
          </p:cNvPicPr>
          <p:nvPr/>
        </p:nvPicPr>
        <p:blipFill>
          <a:blip r:embed="rId4"/>
          <a:stretch>
            <a:fillRect/>
          </a:stretch>
        </p:blipFill>
        <p:spPr>
          <a:xfrm>
            <a:off x="3124201" y="4366139"/>
            <a:ext cx="1272981" cy="2101898"/>
          </a:xfrm>
          <a:prstGeom prst="rect">
            <a:avLst/>
          </a:prstGeom>
          <a:effectLst>
            <a:outerShdw blurRad="190500" algn="ctr" rotWithShape="0">
              <a:schemeClr val="accent4">
                <a:alpha val="70000"/>
              </a:schemeClr>
            </a:outerShdw>
          </a:effectLst>
        </p:spPr>
      </p:pic>
      <p:graphicFrame>
        <p:nvGraphicFramePr>
          <p:cNvPr id="13" name="Object 12">
            <a:extLst>
              <a:ext uri="{FF2B5EF4-FFF2-40B4-BE49-F238E27FC236}">
                <a16:creationId xmlns:a16="http://schemas.microsoft.com/office/drawing/2014/main" id="{E67A5DF4-CA42-A4DF-6CEA-17E410B3F4DB}"/>
              </a:ext>
            </a:extLst>
          </p:cNvPr>
          <p:cNvGraphicFramePr>
            <a:graphicFrameLocks noChangeAspect="1"/>
          </p:cNvGraphicFramePr>
          <p:nvPr>
            <p:extLst>
              <p:ext uri="{D42A27DB-BD31-4B8C-83A1-F6EECF244321}">
                <p14:modId xmlns:p14="http://schemas.microsoft.com/office/powerpoint/2010/main" val="1292549470"/>
              </p:ext>
            </p:extLst>
          </p:nvPr>
        </p:nvGraphicFramePr>
        <p:xfrm>
          <a:off x="9144000" y="5186107"/>
          <a:ext cx="355600" cy="461963"/>
        </p:xfrm>
        <a:graphic>
          <a:graphicData uri="http://schemas.openxmlformats.org/presentationml/2006/ole">
            <mc:AlternateContent xmlns:mc="http://schemas.openxmlformats.org/markup-compatibility/2006">
              <mc:Choice xmlns:v="urn:schemas-microsoft-com:vml" Requires="v">
                <p:oleObj r:id="rId5" imgW="355675" imgH="462243" progId="">
                  <p:embed/>
                </p:oleObj>
              </mc:Choice>
              <mc:Fallback>
                <p:oleObj r:id="rId5" imgW="355675" imgH="462243" progId="">
                  <p:embed/>
                  <p:pic>
                    <p:nvPicPr>
                      <p:cNvPr id="0" name=""/>
                      <p:cNvPicPr/>
                      <p:nvPr/>
                    </p:nvPicPr>
                    <p:blipFill>
                      <a:blip r:embed="rId6"/>
                      <a:stretch>
                        <a:fillRect/>
                      </a:stretch>
                    </p:blipFill>
                    <p:spPr>
                      <a:xfrm>
                        <a:off x="9144000" y="5186107"/>
                        <a:ext cx="355600" cy="461963"/>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060629C6-D366-09EC-894D-80449B5B95F7}"/>
              </a:ext>
            </a:extLst>
          </p:cNvPr>
          <p:cNvSpPr txBox="1"/>
          <p:nvPr/>
        </p:nvSpPr>
        <p:spPr>
          <a:xfrm>
            <a:off x="8775700" y="5658997"/>
            <a:ext cx="1092200" cy="461665"/>
          </a:xfrm>
          <a:prstGeom prst="rect">
            <a:avLst/>
          </a:prstGeom>
          <a:noFill/>
        </p:spPr>
        <p:txBody>
          <a:bodyPr wrap="square" rtlCol="0">
            <a:spAutoFit/>
          </a:bodyPr>
          <a:lstStyle/>
          <a:p>
            <a:pPr algn="ctr"/>
            <a:r>
              <a:rPr lang="en-US" sz="1200" b="1" dirty="0"/>
              <a:t>Convention Center</a:t>
            </a:r>
          </a:p>
        </p:txBody>
      </p:sp>
      <p:sp>
        <p:nvSpPr>
          <p:cNvPr id="15" name="Arrow: Left 14">
            <a:extLst>
              <a:ext uri="{FF2B5EF4-FFF2-40B4-BE49-F238E27FC236}">
                <a16:creationId xmlns:a16="http://schemas.microsoft.com/office/drawing/2014/main" id="{E861584C-24E4-7F28-CAE6-14FAF3B66F14}"/>
              </a:ext>
            </a:extLst>
          </p:cNvPr>
          <p:cNvSpPr/>
          <p:nvPr/>
        </p:nvSpPr>
        <p:spPr>
          <a:xfrm rot="8814320">
            <a:off x="5337741" y="5861655"/>
            <a:ext cx="817713" cy="253807"/>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Arrow: Left 15">
            <a:extLst>
              <a:ext uri="{FF2B5EF4-FFF2-40B4-BE49-F238E27FC236}">
                <a16:creationId xmlns:a16="http://schemas.microsoft.com/office/drawing/2014/main" id="{DF504E06-C188-3CF5-EF58-E8AC2B83438D}"/>
              </a:ext>
            </a:extLst>
          </p:cNvPr>
          <p:cNvSpPr/>
          <p:nvPr/>
        </p:nvSpPr>
        <p:spPr>
          <a:xfrm rot="20123176">
            <a:off x="2416482" y="2527954"/>
            <a:ext cx="817713" cy="256878"/>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extLst>
              <a:ext uri="{FF2B5EF4-FFF2-40B4-BE49-F238E27FC236}">
                <a16:creationId xmlns:a16="http://schemas.microsoft.com/office/drawing/2014/main" id="{449A9C00-4C22-F851-DB38-B8E6F253DB07}"/>
              </a:ext>
            </a:extLst>
          </p:cNvPr>
          <p:cNvSpPr txBox="1"/>
          <p:nvPr/>
        </p:nvSpPr>
        <p:spPr>
          <a:xfrm>
            <a:off x="3581400" y="914401"/>
            <a:ext cx="6600600" cy="1323439"/>
          </a:xfrm>
          <a:prstGeom prst="rect">
            <a:avLst/>
          </a:prstGeom>
          <a:noFill/>
        </p:spPr>
        <p:txBody>
          <a:bodyPr wrap="square" rtlCol="0">
            <a:spAutoFit/>
          </a:bodyPr>
          <a:lstStyle/>
          <a:p>
            <a:r>
              <a:rPr lang="en-US" sz="2000" dirty="0">
                <a:solidFill>
                  <a:srgbClr val="002060"/>
                </a:solidFill>
                <a:latin typeface="Times New Roman" panose="02020603050405020304" pitchFamily="18" charset="0"/>
                <a:cs typeface="Times New Roman" panose="02020603050405020304" pitchFamily="18" charset="0"/>
              </a:rPr>
              <a:t>These two official show hotels are also available, most convenient for visitors planning to drive to the area.  Both offer free parking.  Train and light rail line stations offer reasonably priced daily parking for commuters to the city.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AB26-F54E-FB1E-F0E2-52ECA1B44ADE}"/>
              </a:ext>
            </a:extLst>
          </p:cNvPr>
          <p:cNvSpPr txBox="1">
            <a:spLocks/>
          </p:cNvSpPr>
          <p:nvPr/>
        </p:nvSpPr>
        <p:spPr>
          <a:xfrm>
            <a:off x="1981200" y="228600"/>
            <a:ext cx="82296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Dealer Options</a:t>
            </a:r>
          </a:p>
        </p:txBody>
      </p:sp>
      <p:sp>
        <p:nvSpPr>
          <p:cNvPr id="3" name="Rectangle 15">
            <a:extLst>
              <a:ext uri="{FF2B5EF4-FFF2-40B4-BE49-F238E27FC236}">
                <a16:creationId xmlns:a16="http://schemas.microsoft.com/office/drawing/2014/main" id="{F1EAE0B6-5922-D0D7-E004-1865558B98D8}"/>
              </a:ext>
            </a:extLst>
          </p:cNvPr>
          <p:cNvSpPr txBox="1">
            <a:spLocks noChangeArrowheads="1"/>
          </p:cNvSpPr>
          <p:nvPr/>
        </p:nvSpPr>
        <p:spPr>
          <a:xfrm>
            <a:off x="2209800" y="1066800"/>
            <a:ext cx="7772400"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400" kern="0" dirty="0">
                <a:solidFill>
                  <a:srgbClr val="002060"/>
                </a:solidFill>
                <a:latin typeface="Times New Roman" pitchFamily="18" charset="0"/>
              </a:rPr>
              <a:t>More than a dozen types of booths to choose from.</a:t>
            </a:r>
          </a:p>
          <a:p>
            <a:pPr eaLnBrk="1" hangingPunct="1">
              <a:defRPr/>
            </a:pPr>
            <a:r>
              <a:rPr lang="en-US" altLang="en-US" sz="2400" kern="0" dirty="0">
                <a:solidFill>
                  <a:srgbClr val="002060"/>
                </a:solidFill>
                <a:latin typeface="Times New Roman" pitchFamily="18" charset="0"/>
              </a:rPr>
              <a:t>Booth sharing allowed (two businesses maximum).</a:t>
            </a:r>
          </a:p>
          <a:p>
            <a:pPr eaLnBrk="1" hangingPunct="1">
              <a:defRPr/>
            </a:pPr>
            <a:r>
              <a:rPr lang="en-US" altLang="en-US" sz="2400" kern="0" dirty="0">
                <a:solidFill>
                  <a:srgbClr val="002060"/>
                </a:solidFill>
                <a:latin typeface="Times New Roman" pitchFamily="18" charset="0"/>
              </a:rPr>
              <a:t>Half-show option (4 days with pipe &amp; drape booths).</a:t>
            </a:r>
          </a:p>
          <a:p>
            <a:pPr eaLnBrk="1" hangingPunct="1">
              <a:defRPr/>
            </a:pPr>
            <a:r>
              <a:rPr lang="en-US" sz="2400" kern="0" dirty="0">
                <a:solidFill>
                  <a:srgbClr val="002060"/>
                </a:solidFill>
                <a:latin typeface="Times New Roman" pitchFamily="18" charset="0"/>
              </a:rPr>
              <a:t>Booth and hotel packages.</a:t>
            </a:r>
          </a:p>
          <a:p>
            <a:pPr eaLnBrk="1" hangingPunct="1">
              <a:defRPr/>
            </a:pPr>
            <a:r>
              <a:rPr lang="en-US" sz="2400" kern="0" dirty="0">
                <a:solidFill>
                  <a:srgbClr val="002060"/>
                </a:solidFill>
                <a:latin typeface="Times New Roman" pitchFamily="18" charset="0"/>
              </a:rPr>
              <a:t>Customs broker arrangements for non-U.S. dealers.</a:t>
            </a:r>
          </a:p>
          <a:p>
            <a:pPr marL="0" indent="0" eaLnBrk="1" hangingPunct="1">
              <a:buNone/>
              <a:defRPr/>
            </a:pPr>
            <a:endParaRPr lang="en-US" sz="23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5" name="Picture 4">
            <a:extLst>
              <a:ext uri="{FF2B5EF4-FFF2-40B4-BE49-F238E27FC236}">
                <a16:creationId xmlns:a16="http://schemas.microsoft.com/office/drawing/2014/main" id="{2F9EE47D-CE04-2E3A-5B1F-CFD59D769F4D}"/>
              </a:ext>
            </a:extLst>
          </p:cNvPr>
          <p:cNvPicPr>
            <a:picLocks noChangeAspect="1"/>
          </p:cNvPicPr>
          <p:nvPr/>
        </p:nvPicPr>
        <p:blipFill>
          <a:blip r:embed="rId2"/>
          <a:stretch>
            <a:fillRect/>
          </a:stretch>
        </p:blipFill>
        <p:spPr>
          <a:xfrm>
            <a:off x="2209800" y="3505200"/>
            <a:ext cx="7772400" cy="2832452"/>
          </a:xfrm>
          <a:prstGeom prst="rect">
            <a:avLst/>
          </a:prstGeom>
          <a:effectLst>
            <a:outerShdw blurRad="190500" algn="ctr"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DE4E-C433-44D9-DB9A-9AB9B584BD8B}"/>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Dealer Counter Style Booths</a:t>
            </a:r>
          </a:p>
        </p:txBody>
      </p:sp>
      <p:sp>
        <p:nvSpPr>
          <p:cNvPr id="3" name="Title 1">
            <a:extLst>
              <a:ext uri="{FF2B5EF4-FFF2-40B4-BE49-F238E27FC236}">
                <a16:creationId xmlns:a16="http://schemas.microsoft.com/office/drawing/2014/main" id="{8FB86C54-EA9F-C6DB-5D44-C7402CFCCBDA}"/>
              </a:ext>
            </a:extLst>
          </p:cNvPr>
          <p:cNvSpPr txBox="1">
            <a:spLocks/>
          </p:cNvSpPr>
          <p:nvPr/>
        </p:nvSpPr>
        <p:spPr>
          <a:xfrm>
            <a:off x="2206625" y="881723"/>
            <a:ext cx="7772400" cy="533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Five of twelve configurations offered by Heritage Decorators.</a:t>
            </a:r>
          </a:p>
        </p:txBody>
      </p:sp>
      <p:pic>
        <p:nvPicPr>
          <p:cNvPr id="5" name="Picture 4">
            <a:extLst>
              <a:ext uri="{FF2B5EF4-FFF2-40B4-BE49-F238E27FC236}">
                <a16:creationId xmlns:a16="http://schemas.microsoft.com/office/drawing/2014/main" id="{F665E678-452C-3E4C-25E6-C62754826EBF}"/>
              </a:ext>
            </a:extLst>
          </p:cNvPr>
          <p:cNvPicPr>
            <a:picLocks noChangeAspect="1"/>
          </p:cNvPicPr>
          <p:nvPr/>
        </p:nvPicPr>
        <p:blipFill rotWithShape="1">
          <a:blip r:embed="rId2"/>
          <a:srcRect l="30000" t="25000" r="30833" b="36250"/>
          <a:stretch/>
        </p:blipFill>
        <p:spPr>
          <a:xfrm>
            <a:off x="1982788" y="1564643"/>
            <a:ext cx="3950629" cy="2605601"/>
          </a:xfrm>
          <a:prstGeom prst="rect">
            <a:avLst/>
          </a:prstGeom>
          <a:ln>
            <a:noFill/>
          </a:ln>
          <a:effectLst>
            <a:outerShdw blurRad="190500" algn="tl" rotWithShape="0">
              <a:srgbClr val="000000">
                <a:alpha val="70000"/>
              </a:srgbClr>
            </a:outerShdw>
          </a:effectLst>
        </p:spPr>
      </p:pic>
      <p:sp>
        <p:nvSpPr>
          <p:cNvPr id="6" name="Rectangle 15">
            <a:extLst>
              <a:ext uri="{FF2B5EF4-FFF2-40B4-BE49-F238E27FC236}">
                <a16:creationId xmlns:a16="http://schemas.microsoft.com/office/drawing/2014/main" id="{BBB40B2D-E147-DCBE-1B88-1D36089077B6}"/>
              </a:ext>
            </a:extLst>
          </p:cNvPr>
          <p:cNvSpPr txBox="1">
            <a:spLocks noChangeArrowheads="1"/>
          </p:cNvSpPr>
          <p:nvPr/>
        </p:nvSpPr>
        <p:spPr>
          <a:xfrm>
            <a:off x="2760400" y="4189074"/>
            <a:ext cx="2395402" cy="43656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sz="2000" kern="0" dirty="0">
                <a:solidFill>
                  <a:srgbClr val="0070C0"/>
                </a:solidFill>
                <a:latin typeface="Times New Roman" pitchFamily="18" charset="0"/>
              </a:rPr>
              <a:t>30 x 20 Super Booth</a:t>
            </a:r>
          </a:p>
        </p:txBody>
      </p:sp>
      <p:pic>
        <p:nvPicPr>
          <p:cNvPr id="8" name="Picture 7">
            <a:extLst>
              <a:ext uri="{FF2B5EF4-FFF2-40B4-BE49-F238E27FC236}">
                <a16:creationId xmlns:a16="http://schemas.microsoft.com/office/drawing/2014/main" id="{FE7F5095-C88E-05C2-6074-D52E483F7AF2}"/>
              </a:ext>
            </a:extLst>
          </p:cNvPr>
          <p:cNvPicPr>
            <a:picLocks noChangeAspect="1"/>
          </p:cNvPicPr>
          <p:nvPr/>
        </p:nvPicPr>
        <p:blipFill rotWithShape="1">
          <a:blip r:embed="rId3"/>
          <a:srcRect l="29166" t="27500" r="30000" b="30000"/>
          <a:stretch/>
        </p:blipFill>
        <p:spPr>
          <a:xfrm>
            <a:off x="6399213" y="1564643"/>
            <a:ext cx="3810000" cy="2644775"/>
          </a:xfrm>
          <a:prstGeom prst="rect">
            <a:avLst/>
          </a:prstGeom>
          <a:ln>
            <a:noFill/>
          </a:ln>
          <a:effectLst>
            <a:outerShdw blurRad="190500" algn="tl" rotWithShape="0">
              <a:srgbClr val="000000">
                <a:alpha val="70000"/>
              </a:srgbClr>
            </a:outerShdw>
          </a:effectLst>
        </p:spPr>
      </p:pic>
      <p:sp>
        <p:nvSpPr>
          <p:cNvPr id="9" name="Rectangle 15">
            <a:extLst>
              <a:ext uri="{FF2B5EF4-FFF2-40B4-BE49-F238E27FC236}">
                <a16:creationId xmlns:a16="http://schemas.microsoft.com/office/drawing/2014/main" id="{7F5B7694-B095-EE4E-8733-71D344957405}"/>
              </a:ext>
            </a:extLst>
          </p:cNvPr>
          <p:cNvSpPr txBox="1">
            <a:spLocks noChangeArrowheads="1"/>
          </p:cNvSpPr>
          <p:nvPr/>
        </p:nvSpPr>
        <p:spPr>
          <a:xfrm>
            <a:off x="7141302" y="4189074"/>
            <a:ext cx="2325823" cy="43656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sz="2000" kern="0" dirty="0">
                <a:solidFill>
                  <a:srgbClr val="0070C0"/>
                </a:solidFill>
                <a:latin typeface="Times New Roman" pitchFamily="18" charset="0"/>
              </a:rPr>
              <a:t>20 x 20 Super Booth</a:t>
            </a:r>
          </a:p>
        </p:txBody>
      </p:sp>
      <p:pic>
        <p:nvPicPr>
          <p:cNvPr id="4" name="Picture 3">
            <a:extLst>
              <a:ext uri="{FF2B5EF4-FFF2-40B4-BE49-F238E27FC236}">
                <a16:creationId xmlns:a16="http://schemas.microsoft.com/office/drawing/2014/main" id="{91EEA249-322B-4342-262A-F977AB082AC4}"/>
              </a:ext>
            </a:extLst>
          </p:cNvPr>
          <p:cNvPicPr>
            <a:picLocks noChangeAspect="1"/>
          </p:cNvPicPr>
          <p:nvPr/>
        </p:nvPicPr>
        <p:blipFill>
          <a:blip r:embed="rId4"/>
          <a:stretch>
            <a:fillRect/>
          </a:stretch>
        </p:blipFill>
        <p:spPr>
          <a:xfrm>
            <a:off x="2475387" y="4734759"/>
            <a:ext cx="2395402" cy="1717153"/>
          </a:xfrm>
          <a:prstGeom prst="rect">
            <a:avLst/>
          </a:prstGeom>
          <a:effectLst>
            <a:outerShdw blurRad="190500" algn="ctr" rotWithShape="0">
              <a:srgbClr val="000000">
                <a:alpha val="70000"/>
              </a:srgbClr>
            </a:outerShdw>
          </a:effectLst>
        </p:spPr>
      </p:pic>
      <p:pic>
        <p:nvPicPr>
          <p:cNvPr id="10" name="Picture 9">
            <a:extLst>
              <a:ext uri="{FF2B5EF4-FFF2-40B4-BE49-F238E27FC236}">
                <a16:creationId xmlns:a16="http://schemas.microsoft.com/office/drawing/2014/main" id="{89505712-586A-FF17-6BC7-18C47982DBE2}"/>
              </a:ext>
            </a:extLst>
          </p:cNvPr>
          <p:cNvPicPr>
            <a:picLocks noChangeAspect="1"/>
          </p:cNvPicPr>
          <p:nvPr/>
        </p:nvPicPr>
        <p:blipFill>
          <a:blip r:embed="rId5"/>
          <a:stretch>
            <a:fillRect/>
          </a:stretch>
        </p:blipFill>
        <p:spPr>
          <a:xfrm>
            <a:off x="5278903" y="4734759"/>
            <a:ext cx="2009185" cy="1717153"/>
          </a:xfrm>
          <a:prstGeom prst="rect">
            <a:avLst/>
          </a:prstGeom>
          <a:effectLst>
            <a:outerShdw blurRad="190500" algn="ctr" rotWithShape="0">
              <a:srgbClr val="000000">
                <a:alpha val="70000"/>
              </a:srgbClr>
            </a:outerShdw>
          </a:effectLst>
        </p:spPr>
      </p:pic>
      <p:pic>
        <p:nvPicPr>
          <p:cNvPr id="11" name="Picture 10">
            <a:extLst>
              <a:ext uri="{FF2B5EF4-FFF2-40B4-BE49-F238E27FC236}">
                <a16:creationId xmlns:a16="http://schemas.microsoft.com/office/drawing/2014/main" id="{834236C4-EF32-79AE-8500-3EE41829B777}"/>
              </a:ext>
            </a:extLst>
          </p:cNvPr>
          <p:cNvPicPr>
            <a:picLocks noChangeAspect="1"/>
          </p:cNvPicPr>
          <p:nvPr/>
        </p:nvPicPr>
        <p:blipFill>
          <a:blip r:embed="rId6"/>
          <a:stretch>
            <a:fillRect/>
          </a:stretch>
        </p:blipFill>
        <p:spPr>
          <a:xfrm>
            <a:off x="7696201" y="4723608"/>
            <a:ext cx="1868013" cy="1717152"/>
          </a:xfrm>
          <a:prstGeom prst="rect">
            <a:avLst/>
          </a:prstGeom>
          <a:effectLst>
            <a:outerShdw blurRad="190500" algn="ctr"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20A2-2000-B534-0659-11F3EBD61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01D72-89DE-8702-D7C0-37B49624ED69}"/>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Dealer Booths</a:t>
            </a:r>
          </a:p>
        </p:txBody>
      </p:sp>
      <p:sp>
        <p:nvSpPr>
          <p:cNvPr id="3" name="Title 1">
            <a:extLst>
              <a:ext uri="{FF2B5EF4-FFF2-40B4-BE49-F238E27FC236}">
                <a16:creationId xmlns:a16="http://schemas.microsoft.com/office/drawing/2014/main" id="{70417669-FCD1-C05E-A310-69B9C62FCCC5}"/>
              </a:ext>
            </a:extLst>
          </p:cNvPr>
          <p:cNvSpPr txBox="1">
            <a:spLocks/>
          </p:cNvSpPr>
          <p:nvPr/>
        </p:nvSpPr>
        <p:spPr>
          <a:xfrm>
            <a:off x="2206625" y="881723"/>
            <a:ext cx="7772400" cy="87087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Dealer counter booths typically have no or few chairs,</a:t>
            </a:r>
          </a:p>
          <a:p>
            <a:pPr>
              <a:defRPr/>
            </a:pPr>
            <a:r>
              <a:rPr lang="en-US" altLang="en-US" sz="2400" dirty="0">
                <a:solidFill>
                  <a:srgbClr val="002060"/>
                </a:solidFill>
                <a:latin typeface="Times New Roman" pitchFamily="18" charset="0"/>
                <a:cs typeface="Times New Roman" pitchFamily="18" charset="0"/>
              </a:rPr>
              <a:t>but pipe and drape booths towards the back of the hall will. </a:t>
            </a:r>
          </a:p>
        </p:txBody>
      </p:sp>
      <p:pic>
        <p:nvPicPr>
          <p:cNvPr id="12" name="Picture 11">
            <a:extLst>
              <a:ext uri="{FF2B5EF4-FFF2-40B4-BE49-F238E27FC236}">
                <a16:creationId xmlns:a16="http://schemas.microsoft.com/office/drawing/2014/main" id="{9665F75F-39E8-ADE7-B7CF-B646552CD15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206626" y="2240625"/>
            <a:ext cx="2898775" cy="3865033"/>
          </a:xfrm>
          <a:prstGeom prst="rect">
            <a:avLst/>
          </a:prstGeom>
          <a:effectLst>
            <a:outerShdw blurRad="190500" algn="ctr" rotWithShape="0">
              <a:schemeClr val="accent4">
                <a:alpha val="70000"/>
              </a:schemeClr>
            </a:outerShdw>
          </a:effectLst>
        </p:spPr>
      </p:pic>
      <p:pic>
        <p:nvPicPr>
          <p:cNvPr id="14" name="Picture 13">
            <a:extLst>
              <a:ext uri="{FF2B5EF4-FFF2-40B4-BE49-F238E27FC236}">
                <a16:creationId xmlns:a16="http://schemas.microsoft.com/office/drawing/2014/main" id="{64AA97BC-2EFD-9C22-7C87-8B02B0B97F9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22975" y="1781604"/>
            <a:ext cx="3962400" cy="2971800"/>
          </a:xfrm>
          <a:prstGeom prst="rect">
            <a:avLst/>
          </a:prstGeom>
          <a:effectLst>
            <a:outerShdw blurRad="190500" algn="ctr" rotWithShape="0">
              <a:schemeClr val="accent4">
                <a:alpha val="70000"/>
              </a:schemeClr>
            </a:outerShdw>
          </a:effectLst>
        </p:spPr>
      </p:pic>
      <p:pic>
        <p:nvPicPr>
          <p:cNvPr id="16" name="Picture 15">
            <a:extLst>
              <a:ext uri="{FF2B5EF4-FFF2-40B4-BE49-F238E27FC236}">
                <a16:creationId xmlns:a16="http://schemas.microsoft.com/office/drawing/2014/main" id="{2C03EE2C-9567-AC6F-0F14-C8A384B98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1" y="3657601"/>
            <a:ext cx="3833283" cy="2874962"/>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1401952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AD95B-CF14-B6FD-7D88-C4A24AFBA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8E5BB-9649-01C3-2A95-2925BED39916}"/>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Attending Dealers</a:t>
            </a:r>
          </a:p>
        </p:txBody>
      </p:sp>
      <p:sp>
        <p:nvSpPr>
          <p:cNvPr id="3" name="Title 1">
            <a:extLst>
              <a:ext uri="{FF2B5EF4-FFF2-40B4-BE49-F238E27FC236}">
                <a16:creationId xmlns:a16="http://schemas.microsoft.com/office/drawing/2014/main" id="{794A802D-09C7-8998-31AC-210355ECCE79}"/>
              </a:ext>
            </a:extLst>
          </p:cNvPr>
          <p:cNvSpPr txBox="1">
            <a:spLocks/>
          </p:cNvSpPr>
          <p:nvPr/>
        </p:nvSpPr>
        <p:spPr>
          <a:xfrm>
            <a:off x="6923323" y="1219200"/>
            <a:ext cx="3340737" cy="53133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The updated list of attending booth holders, their hall locations and web links is located on the Boston 2026 web site.</a:t>
            </a:r>
          </a:p>
          <a:p>
            <a:pPr>
              <a:defRPr/>
            </a:pPr>
            <a:endParaRPr lang="en-US" altLang="en-US" sz="2400" dirty="0">
              <a:solidFill>
                <a:srgbClr val="002060"/>
              </a:solidFill>
              <a:latin typeface="Times New Roman" pitchFamily="18" charset="0"/>
              <a:cs typeface="Times New Roman" pitchFamily="18" charset="0"/>
            </a:endParaRPr>
          </a:p>
          <a:p>
            <a:pPr>
              <a:defRPr/>
            </a:pPr>
            <a:r>
              <a:rPr lang="en-US" altLang="en-US" sz="2400" dirty="0">
                <a:solidFill>
                  <a:srgbClr val="002060"/>
                </a:solidFill>
                <a:latin typeface="Times New Roman" pitchFamily="18" charset="0"/>
                <a:cs typeface="Times New Roman" pitchFamily="18" charset="0"/>
              </a:rPr>
              <a:t>We anticipate around 150 dealers will be coming from across the globe bringing material worth millions of dollars.</a:t>
            </a:r>
          </a:p>
          <a:p>
            <a:pPr>
              <a:defRPr/>
            </a:pPr>
            <a:endParaRPr lang="en-US" altLang="en-US" sz="2400" dirty="0">
              <a:solidFill>
                <a:srgbClr val="002060"/>
              </a:solidFill>
              <a:latin typeface="Times New Roman" pitchFamily="18" charset="0"/>
              <a:cs typeface="Times New Roman" pitchFamily="18" charset="0"/>
            </a:endParaRPr>
          </a:p>
          <a:p>
            <a:pPr>
              <a:defRPr/>
            </a:pPr>
            <a:r>
              <a:rPr lang="en-US" altLang="en-US" sz="2400" dirty="0">
                <a:solidFill>
                  <a:srgbClr val="002060"/>
                </a:solidFill>
                <a:latin typeface="Times New Roman" pitchFamily="18" charset="0"/>
                <a:cs typeface="Times New Roman" pitchFamily="18" charset="0"/>
              </a:rPr>
              <a:t>Bring your “want” list!</a:t>
            </a:r>
          </a:p>
          <a:p>
            <a:pPr>
              <a:defRPr/>
            </a:pPr>
            <a:endParaRPr lang="en-US" altLang="en-US" sz="2400" dirty="0">
              <a:solidFill>
                <a:srgbClr val="00206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BF4ABDF1-9C85-F2E7-612B-21A795E64FE7}"/>
              </a:ext>
            </a:extLst>
          </p:cNvPr>
          <p:cNvPicPr>
            <a:picLocks noChangeAspect="1"/>
          </p:cNvPicPr>
          <p:nvPr/>
        </p:nvPicPr>
        <p:blipFill>
          <a:blip r:embed="rId2"/>
          <a:stretch>
            <a:fillRect/>
          </a:stretch>
        </p:blipFill>
        <p:spPr>
          <a:xfrm>
            <a:off x="2196249" y="1000126"/>
            <a:ext cx="4505674" cy="5532436"/>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1497949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4D44-01D8-0647-C54E-5C353A0FF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76B9F-3A82-3559-4A47-541723D70893}"/>
              </a:ext>
            </a:extLst>
          </p:cNvPr>
          <p:cNvSpPr txBox="1">
            <a:spLocks/>
          </p:cNvSpPr>
          <p:nvPr/>
        </p:nvSpPr>
        <p:spPr>
          <a:xfrm>
            <a:off x="1978025" y="326595"/>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Auctioneers</a:t>
            </a:r>
          </a:p>
        </p:txBody>
      </p:sp>
      <p:sp>
        <p:nvSpPr>
          <p:cNvPr id="3" name="Title 1">
            <a:extLst>
              <a:ext uri="{FF2B5EF4-FFF2-40B4-BE49-F238E27FC236}">
                <a16:creationId xmlns:a16="http://schemas.microsoft.com/office/drawing/2014/main" id="{28CA1FED-1542-4158-812D-90587E17CF62}"/>
              </a:ext>
            </a:extLst>
          </p:cNvPr>
          <p:cNvSpPr txBox="1">
            <a:spLocks/>
          </p:cNvSpPr>
          <p:nvPr/>
        </p:nvSpPr>
        <p:spPr>
          <a:xfrm>
            <a:off x="1833471" y="1081362"/>
            <a:ext cx="2681399" cy="411729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Several major auction houses will have booths at Boston 2026, including those listed here.  </a:t>
            </a:r>
          </a:p>
          <a:p>
            <a:pPr>
              <a:defRPr/>
            </a:pPr>
            <a:r>
              <a:rPr lang="en-US" altLang="en-US" sz="2400" dirty="0">
                <a:solidFill>
                  <a:srgbClr val="002060"/>
                </a:solidFill>
                <a:latin typeface="Times New Roman" pitchFamily="18" charset="0"/>
                <a:cs typeface="Times New Roman" pitchFamily="18" charset="0"/>
              </a:rPr>
              <a:t>Arrangements are being made to hold several live auctions over the eight days of the show.</a:t>
            </a:r>
          </a:p>
          <a:p>
            <a:pPr>
              <a:defRPr/>
            </a:pPr>
            <a:endParaRPr lang="en-US" altLang="en-US" sz="2400" dirty="0">
              <a:solidFill>
                <a:srgbClr val="00206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97D84078-ABD4-C437-9B71-34F8A342923A}"/>
              </a:ext>
            </a:extLst>
          </p:cNvPr>
          <p:cNvPicPr>
            <a:picLocks noChangeAspect="1"/>
          </p:cNvPicPr>
          <p:nvPr/>
        </p:nvPicPr>
        <p:blipFill>
          <a:blip r:embed="rId2"/>
          <a:stretch>
            <a:fillRect/>
          </a:stretch>
        </p:blipFill>
        <p:spPr>
          <a:xfrm>
            <a:off x="7911573" y="5456782"/>
            <a:ext cx="2273750" cy="803137"/>
          </a:xfrm>
          <a:prstGeom prst="rect">
            <a:avLst/>
          </a:prstGeom>
          <a:effectLst>
            <a:outerShdw blurRad="190500" algn="ctr" rotWithShape="0">
              <a:schemeClr val="accent4">
                <a:alpha val="70000"/>
              </a:schemeClr>
            </a:outerShdw>
          </a:effectLst>
        </p:spPr>
      </p:pic>
      <p:pic>
        <p:nvPicPr>
          <p:cNvPr id="7" name="Picture 6">
            <a:extLst>
              <a:ext uri="{FF2B5EF4-FFF2-40B4-BE49-F238E27FC236}">
                <a16:creationId xmlns:a16="http://schemas.microsoft.com/office/drawing/2014/main" id="{A9518889-CEC5-239E-6F01-8606CDA21B1C}"/>
              </a:ext>
            </a:extLst>
          </p:cNvPr>
          <p:cNvPicPr>
            <a:picLocks noChangeAspect="1"/>
          </p:cNvPicPr>
          <p:nvPr/>
        </p:nvPicPr>
        <p:blipFill>
          <a:blip r:embed="rId3"/>
          <a:stretch>
            <a:fillRect/>
          </a:stretch>
        </p:blipFill>
        <p:spPr>
          <a:xfrm>
            <a:off x="4512214" y="1144887"/>
            <a:ext cx="3432096" cy="610150"/>
          </a:xfrm>
          <a:prstGeom prst="rect">
            <a:avLst/>
          </a:prstGeom>
          <a:effectLst>
            <a:outerShdw blurRad="190500" algn="ctr" rotWithShape="0">
              <a:srgbClr val="000000">
                <a:alpha val="70000"/>
              </a:srgbClr>
            </a:outerShdw>
          </a:effectLst>
        </p:spPr>
      </p:pic>
      <p:pic>
        <p:nvPicPr>
          <p:cNvPr id="9" name="Picture 8">
            <a:extLst>
              <a:ext uri="{FF2B5EF4-FFF2-40B4-BE49-F238E27FC236}">
                <a16:creationId xmlns:a16="http://schemas.microsoft.com/office/drawing/2014/main" id="{DB6B7A1B-0858-72A8-C9CF-C8EF63908A8C}"/>
              </a:ext>
            </a:extLst>
          </p:cNvPr>
          <p:cNvPicPr>
            <a:picLocks noChangeAspect="1"/>
          </p:cNvPicPr>
          <p:nvPr/>
        </p:nvPicPr>
        <p:blipFill>
          <a:blip r:embed="rId4"/>
          <a:stretch>
            <a:fillRect/>
          </a:stretch>
        </p:blipFill>
        <p:spPr>
          <a:xfrm>
            <a:off x="8108583" y="1155057"/>
            <a:ext cx="2076740" cy="581106"/>
          </a:xfrm>
          <a:prstGeom prst="rect">
            <a:avLst/>
          </a:prstGeom>
          <a:effectLst>
            <a:outerShdw blurRad="190500" algn="ctr" rotWithShape="0">
              <a:schemeClr val="accent4">
                <a:alpha val="70000"/>
              </a:schemeClr>
            </a:outerShdw>
          </a:effectLst>
        </p:spPr>
      </p:pic>
      <p:pic>
        <p:nvPicPr>
          <p:cNvPr id="12" name="Picture 11">
            <a:extLst>
              <a:ext uri="{FF2B5EF4-FFF2-40B4-BE49-F238E27FC236}">
                <a16:creationId xmlns:a16="http://schemas.microsoft.com/office/drawing/2014/main" id="{A6755EBF-3744-DC74-2381-01C20A07985A}"/>
              </a:ext>
            </a:extLst>
          </p:cNvPr>
          <p:cNvPicPr>
            <a:picLocks noChangeAspect="1"/>
          </p:cNvPicPr>
          <p:nvPr/>
        </p:nvPicPr>
        <p:blipFill>
          <a:blip r:embed="rId5"/>
          <a:stretch>
            <a:fillRect/>
          </a:stretch>
        </p:blipFill>
        <p:spPr>
          <a:xfrm>
            <a:off x="4939196" y="2899524"/>
            <a:ext cx="1409897" cy="1381318"/>
          </a:xfrm>
          <a:prstGeom prst="rect">
            <a:avLst/>
          </a:prstGeom>
          <a:effectLst>
            <a:outerShdw blurRad="190500" algn="ctr" rotWithShape="0">
              <a:schemeClr val="accent4">
                <a:alpha val="70000"/>
              </a:schemeClr>
            </a:outerShdw>
          </a:effectLst>
        </p:spPr>
      </p:pic>
      <p:pic>
        <p:nvPicPr>
          <p:cNvPr id="14" name="Picture 13">
            <a:extLst>
              <a:ext uri="{FF2B5EF4-FFF2-40B4-BE49-F238E27FC236}">
                <a16:creationId xmlns:a16="http://schemas.microsoft.com/office/drawing/2014/main" id="{4E4940CC-2A5E-3811-2CBE-5C7D92571228}"/>
              </a:ext>
            </a:extLst>
          </p:cNvPr>
          <p:cNvPicPr>
            <a:picLocks noChangeAspect="1"/>
          </p:cNvPicPr>
          <p:nvPr/>
        </p:nvPicPr>
        <p:blipFill>
          <a:blip r:embed="rId6"/>
          <a:stretch>
            <a:fillRect/>
          </a:stretch>
        </p:blipFill>
        <p:spPr>
          <a:xfrm>
            <a:off x="4939196" y="4441000"/>
            <a:ext cx="4893361" cy="571580"/>
          </a:xfrm>
          <a:prstGeom prst="rect">
            <a:avLst/>
          </a:prstGeom>
          <a:effectLst>
            <a:outerShdw blurRad="190500" algn="ctr" rotWithShape="0">
              <a:schemeClr val="accent4">
                <a:alpha val="70000"/>
              </a:schemeClr>
            </a:outerShdw>
          </a:effectLst>
        </p:spPr>
      </p:pic>
      <p:pic>
        <p:nvPicPr>
          <p:cNvPr id="16" name="Picture 15">
            <a:extLst>
              <a:ext uri="{FF2B5EF4-FFF2-40B4-BE49-F238E27FC236}">
                <a16:creationId xmlns:a16="http://schemas.microsoft.com/office/drawing/2014/main" id="{93347BC7-653B-0116-0AD9-DDBBDD1316B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8000"/>
                    </a14:imgEffect>
                  </a14:imgLayer>
                </a14:imgProps>
              </a:ext>
            </a:extLst>
          </a:blip>
          <a:stretch>
            <a:fillRect/>
          </a:stretch>
        </p:blipFill>
        <p:spPr>
          <a:xfrm>
            <a:off x="4681714" y="1994801"/>
            <a:ext cx="2476846" cy="704948"/>
          </a:xfrm>
          <a:prstGeom prst="rect">
            <a:avLst/>
          </a:prstGeom>
          <a:effectLst>
            <a:outerShdw blurRad="190500" algn="ctr" rotWithShape="0">
              <a:schemeClr val="accent4">
                <a:alpha val="70000"/>
              </a:schemeClr>
            </a:outerShdw>
          </a:effectLst>
        </p:spPr>
      </p:pic>
      <p:pic>
        <p:nvPicPr>
          <p:cNvPr id="18" name="Picture 17">
            <a:extLst>
              <a:ext uri="{FF2B5EF4-FFF2-40B4-BE49-F238E27FC236}">
                <a16:creationId xmlns:a16="http://schemas.microsoft.com/office/drawing/2014/main" id="{38BCE071-9713-E54E-59CD-1E2DAFBE2DA9}"/>
              </a:ext>
            </a:extLst>
          </p:cNvPr>
          <p:cNvPicPr>
            <a:picLocks noChangeAspect="1"/>
          </p:cNvPicPr>
          <p:nvPr/>
        </p:nvPicPr>
        <p:blipFill>
          <a:blip r:embed="rId9"/>
          <a:stretch>
            <a:fillRect/>
          </a:stretch>
        </p:blipFill>
        <p:spPr>
          <a:xfrm>
            <a:off x="7226688" y="1992728"/>
            <a:ext cx="2807666" cy="706691"/>
          </a:xfrm>
          <a:prstGeom prst="rect">
            <a:avLst/>
          </a:prstGeom>
          <a:effectLst>
            <a:outerShdw blurRad="190500" algn="ctr" rotWithShape="0">
              <a:schemeClr val="accent4">
                <a:alpha val="70000"/>
              </a:schemeClr>
            </a:outerShdw>
          </a:effectLst>
        </p:spPr>
      </p:pic>
      <p:pic>
        <p:nvPicPr>
          <p:cNvPr id="20" name="Picture 19">
            <a:extLst>
              <a:ext uri="{FF2B5EF4-FFF2-40B4-BE49-F238E27FC236}">
                <a16:creationId xmlns:a16="http://schemas.microsoft.com/office/drawing/2014/main" id="{24C68842-A8A7-0274-47FC-449DA89B7A9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2000"/>
                    </a14:imgEffect>
                    <a14:imgEffect>
                      <a14:brightnessContrast contrast="-36000"/>
                    </a14:imgEffect>
                  </a14:imgLayer>
                </a14:imgProps>
              </a:ext>
            </a:extLst>
          </a:blip>
          <a:stretch>
            <a:fillRect/>
          </a:stretch>
        </p:blipFill>
        <p:spPr>
          <a:xfrm>
            <a:off x="4122116" y="5456782"/>
            <a:ext cx="2419688" cy="803689"/>
          </a:xfrm>
          <a:prstGeom prst="rect">
            <a:avLst/>
          </a:prstGeom>
          <a:effectLst>
            <a:outerShdw blurRad="190500" algn="ctr" rotWithShape="0">
              <a:schemeClr val="accent4">
                <a:alpha val="70000"/>
              </a:schemeClr>
            </a:outerShdw>
          </a:effectLst>
        </p:spPr>
      </p:pic>
      <p:pic>
        <p:nvPicPr>
          <p:cNvPr id="22" name="Picture 21">
            <a:extLst>
              <a:ext uri="{FF2B5EF4-FFF2-40B4-BE49-F238E27FC236}">
                <a16:creationId xmlns:a16="http://schemas.microsoft.com/office/drawing/2014/main" id="{F2B6568A-243D-0D7F-5B1C-5C984A0F29CB}"/>
              </a:ext>
            </a:extLst>
          </p:cNvPr>
          <p:cNvPicPr>
            <a:picLocks noChangeAspect="1"/>
          </p:cNvPicPr>
          <p:nvPr/>
        </p:nvPicPr>
        <p:blipFill>
          <a:blip r:embed="rId12"/>
          <a:stretch>
            <a:fillRect/>
          </a:stretch>
        </p:blipFill>
        <p:spPr>
          <a:xfrm>
            <a:off x="6617088" y="5212355"/>
            <a:ext cx="1219200" cy="1291988"/>
          </a:xfrm>
          <a:prstGeom prst="rect">
            <a:avLst/>
          </a:prstGeom>
          <a:effectLst>
            <a:outerShdw blurRad="190500" algn="ctr" rotWithShape="0">
              <a:schemeClr val="accent4">
                <a:alpha val="70000"/>
              </a:schemeClr>
            </a:outerShdw>
          </a:effectLst>
        </p:spPr>
      </p:pic>
      <p:pic>
        <p:nvPicPr>
          <p:cNvPr id="26" name="Picture 25">
            <a:extLst>
              <a:ext uri="{FF2B5EF4-FFF2-40B4-BE49-F238E27FC236}">
                <a16:creationId xmlns:a16="http://schemas.microsoft.com/office/drawing/2014/main" id="{A92C1BDC-92A2-38E3-ED81-5F3A231618CE}"/>
              </a:ext>
            </a:extLst>
          </p:cNvPr>
          <p:cNvPicPr>
            <a:picLocks noChangeAspect="1"/>
          </p:cNvPicPr>
          <p:nvPr/>
        </p:nvPicPr>
        <p:blipFill>
          <a:blip r:embed="rId13"/>
          <a:stretch>
            <a:fillRect/>
          </a:stretch>
        </p:blipFill>
        <p:spPr>
          <a:xfrm>
            <a:off x="2006677" y="5456781"/>
            <a:ext cx="2040154" cy="785276"/>
          </a:xfrm>
          <a:prstGeom prst="rect">
            <a:avLst/>
          </a:prstGeom>
          <a:effectLst>
            <a:outerShdw blurRad="190500" algn="ctr" rotWithShape="0">
              <a:schemeClr val="accent4">
                <a:alpha val="70000"/>
              </a:schemeClr>
            </a:outerShdw>
          </a:effectLst>
        </p:spPr>
      </p:pic>
      <p:pic>
        <p:nvPicPr>
          <p:cNvPr id="5" name="Picture 4">
            <a:extLst>
              <a:ext uri="{FF2B5EF4-FFF2-40B4-BE49-F238E27FC236}">
                <a16:creationId xmlns:a16="http://schemas.microsoft.com/office/drawing/2014/main" id="{3B58F839-CB00-5DA2-E5E9-F1E21551D3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20690" y="3140008"/>
            <a:ext cx="3111867" cy="931802"/>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317502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DA983-6173-C821-F97E-26AE6E4DE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28709-1D68-6DF9-D4FD-370F7EBF8B82}"/>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Societies, Meetings and Presentations</a:t>
            </a:r>
          </a:p>
        </p:txBody>
      </p:sp>
      <p:sp>
        <p:nvSpPr>
          <p:cNvPr id="3" name="Title 1">
            <a:extLst>
              <a:ext uri="{FF2B5EF4-FFF2-40B4-BE49-F238E27FC236}">
                <a16:creationId xmlns:a16="http://schemas.microsoft.com/office/drawing/2014/main" id="{2B9144E3-019A-C455-2E96-0285AE8F2AF7}"/>
              </a:ext>
            </a:extLst>
          </p:cNvPr>
          <p:cNvSpPr txBox="1">
            <a:spLocks/>
          </p:cNvSpPr>
          <p:nvPr/>
        </p:nvSpPr>
        <p:spPr>
          <a:xfrm>
            <a:off x="6641464" y="1000126"/>
            <a:ext cx="3340737" cy="5562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Meeting rooms are provided by Boston 2026 free of charge for any philatelic organization or presentation.  Societies of varied size and collecting specialties are taking this opportunity to schedule their annual convention.  Individuals looking to promote their interests or announce new discoveries are also taking advantage of this opportunity.</a:t>
            </a:r>
          </a:p>
          <a:p>
            <a:pPr>
              <a:defRPr/>
            </a:pPr>
            <a:endParaRPr lang="en-US" altLang="en-US" sz="2400" dirty="0">
              <a:solidFill>
                <a:srgbClr val="00206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069A1639-6EC4-D2B5-4D69-AB14AD4C00D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tretch>
            <a:fillRect/>
          </a:stretch>
        </p:blipFill>
        <p:spPr>
          <a:xfrm>
            <a:off x="2209801" y="1198756"/>
            <a:ext cx="4249047" cy="2057400"/>
          </a:xfrm>
          <a:prstGeom prst="rect">
            <a:avLst/>
          </a:prstGeom>
          <a:effectLst>
            <a:outerShdw blurRad="190500" algn="ctr" rotWithShape="0">
              <a:schemeClr val="accent4">
                <a:alpha val="70000"/>
              </a:schemeClr>
            </a:outerShdw>
          </a:effectLst>
        </p:spPr>
      </p:pic>
      <p:pic>
        <p:nvPicPr>
          <p:cNvPr id="7" name="Picture 6">
            <a:extLst>
              <a:ext uri="{FF2B5EF4-FFF2-40B4-BE49-F238E27FC236}">
                <a16:creationId xmlns:a16="http://schemas.microsoft.com/office/drawing/2014/main" id="{C6057103-21AE-5F05-17F6-CC0536AFA4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3000"/>
                    </a14:imgEffect>
                  </a14:imgLayer>
                </a14:imgProps>
              </a:ext>
            </a:extLst>
          </a:blip>
          <a:stretch>
            <a:fillRect/>
          </a:stretch>
        </p:blipFill>
        <p:spPr>
          <a:xfrm>
            <a:off x="2209801" y="3581401"/>
            <a:ext cx="4249047" cy="2832698"/>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2508342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7E25-E14F-5785-FBB1-97B487B83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86572-5B6C-9BF3-3999-AA4985F5D774}"/>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Philatelic Passports</a:t>
            </a:r>
          </a:p>
        </p:txBody>
      </p:sp>
      <p:sp>
        <p:nvSpPr>
          <p:cNvPr id="3" name="Title 1">
            <a:extLst>
              <a:ext uri="{FF2B5EF4-FFF2-40B4-BE49-F238E27FC236}">
                <a16:creationId xmlns:a16="http://schemas.microsoft.com/office/drawing/2014/main" id="{605125F3-810C-71B7-BD87-6DD3D681EA9F}"/>
              </a:ext>
            </a:extLst>
          </p:cNvPr>
          <p:cNvSpPr txBox="1">
            <a:spLocks/>
          </p:cNvSpPr>
          <p:nvPr/>
        </p:nvSpPr>
        <p:spPr>
          <a:xfrm>
            <a:off x="1932188" y="988108"/>
            <a:ext cx="3020813" cy="554445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Come visit the world in one day!  The popular philatelic passports will be available at Boston 2026.  Stop by the various philatelic booths, buy a stamp and have it postmarked with their special commemorative cancel.  Filling the book is a souvenir keepsake you’ll always treasure.</a:t>
            </a:r>
          </a:p>
          <a:p>
            <a:pPr>
              <a:defRPr/>
            </a:pPr>
            <a:endParaRPr lang="en-US" altLang="en-US" sz="2400" dirty="0">
              <a:solidFill>
                <a:srgbClr val="002060"/>
              </a:solidFill>
              <a:latin typeface="Times New Roman" pitchFamily="18" charset="0"/>
              <a:cs typeface="Times New Roman" pitchFamily="18" charset="0"/>
            </a:endParaRPr>
          </a:p>
        </p:txBody>
      </p:sp>
      <p:pic>
        <p:nvPicPr>
          <p:cNvPr id="29" name="Picture 28">
            <a:extLst>
              <a:ext uri="{FF2B5EF4-FFF2-40B4-BE49-F238E27FC236}">
                <a16:creationId xmlns:a16="http://schemas.microsoft.com/office/drawing/2014/main" id="{15EDBC9D-3F37-C2D3-97FE-DD920F9F2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1" y="3198812"/>
            <a:ext cx="2352675" cy="3333750"/>
          </a:xfrm>
          <a:prstGeom prst="rect">
            <a:avLst/>
          </a:prstGeom>
          <a:effectLst>
            <a:outerShdw blurRad="190500" algn="ctr" rotWithShape="0">
              <a:srgbClr val="000000">
                <a:alpha val="70000"/>
              </a:srgbClr>
            </a:outerShdw>
          </a:effectLst>
        </p:spPr>
      </p:pic>
      <p:pic>
        <p:nvPicPr>
          <p:cNvPr id="37" name="Picture 36">
            <a:extLst>
              <a:ext uri="{FF2B5EF4-FFF2-40B4-BE49-F238E27FC236}">
                <a16:creationId xmlns:a16="http://schemas.microsoft.com/office/drawing/2014/main" id="{5A2F6166-016B-ADF6-B2C1-A57093D47E90}"/>
              </a:ext>
            </a:extLst>
          </p:cNvPr>
          <p:cNvPicPr>
            <a:picLocks noChangeAspect="1"/>
          </p:cNvPicPr>
          <p:nvPr/>
        </p:nvPicPr>
        <p:blipFill>
          <a:blip r:embed="rId3">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tretch>
            <a:fillRect/>
          </a:stretch>
        </p:blipFill>
        <p:spPr>
          <a:xfrm>
            <a:off x="7848600" y="1122833"/>
            <a:ext cx="2064138" cy="3270575"/>
          </a:xfrm>
          <a:prstGeom prst="rect">
            <a:avLst/>
          </a:prstGeom>
          <a:effectLst>
            <a:outerShdw blurRad="190500" algn="ctr" rotWithShape="0">
              <a:schemeClr val="accent4">
                <a:alpha val="70000"/>
              </a:schemeClr>
            </a:outerShdw>
          </a:effectLst>
        </p:spPr>
      </p:pic>
      <p:pic>
        <p:nvPicPr>
          <p:cNvPr id="39" name="Picture 38">
            <a:extLst>
              <a:ext uri="{FF2B5EF4-FFF2-40B4-BE49-F238E27FC236}">
                <a16:creationId xmlns:a16="http://schemas.microsoft.com/office/drawing/2014/main" id="{59C30174-1357-B5A9-472A-0D661678C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7081" y="4648200"/>
            <a:ext cx="2756924" cy="1884362"/>
          </a:xfrm>
          <a:prstGeom prst="rect">
            <a:avLst/>
          </a:prstGeom>
          <a:effectLst>
            <a:outerShdw blurRad="190500" algn="ctr" rotWithShape="0">
              <a:schemeClr val="accent4">
                <a:alpha val="70000"/>
              </a:schemeClr>
            </a:outerShdw>
          </a:effectLst>
        </p:spPr>
      </p:pic>
      <p:pic>
        <p:nvPicPr>
          <p:cNvPr id="41" name="Picture 40">
            <a:extLst>
              <a:ext uri="{FF2B5EF4-FFF2-40B4-BE49-F238E27FC236}">
                <a16:creationId xmlns:a16="http://schemas.microsoft.com/office/drawing/2014/main" id="{0688A790-2882-3E3A-AFE9-70B853323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1122832"/>
            <a:ext cx="2544198" cy="1891840"/>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1499198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8E71C-E126-2ECF-C720-BCFF67491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97A4F-8769-53AA-5DE7-CC593D4FA5F4}"/>
              </a:ext>
            </a:extLst>
          </p:cNvPr>
          <p:cNvSpPr txBox="1">
            <a:spLocks/>
          </p:cNvSpPr>
          <p:nvPr/>
        </p:nvSpPr>
        <p:spPr>
          <a:xfrm>
            <a:off x="1974850" y="325438"/>
            <a:ext cx="8235950" cy="6746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First Day Ceremonies</a:t>
            </a:r>
          </a:p>
        </p:txBody>
      </p:sp>
      <p:sp>
        <p:nvSpPr>
          <p:cNvPr id="3" name="Title 1">
            <a:extLst>
              <a:ext uri="{FF2B5EF4-FFF2-40B4-BE49-F238E27FC236}">
                <a16:creationId xmlns:a16="http://schemas.microsoft.com/office/drawing/2014/main" id="{A3D73A5C-B9F8-EA29-60B2-5C29DCAA14D3}"/>
              </a:ext>
            </a:extLst>
          </p:cNvPr>
          <p:cNvSpPr txBox="1">
            <a:spLocks/>
          </p:cNvSpPr>
          <p:nvPr/>
        </p:nvSpPr>
        <p:spPr>
          <a:xfrm>
            <a:off x="6641464" y="1000126"/>
            <a:ext cx="3340737" cy="326707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Every day of Boston 2026 will feature at least one first day ceremony by a leading postal administration followed by an autograph signing session by dignitaries related to the issue.</a:t>
            </a:r>
          </a:p>
          <a:p>
            <a:pPr>
              <a:defRPr/>
            </a:pPr>
            <a:endParaRPr lang="en-US" altLang="en-US" sz="2400" dirty="0">
              <a:solidFill>
                <a:srgbClr val="00206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53A8B1A-B7E4-7BCC-2976-240181FDF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663" y="1033169"/>
            <a:ext cx="4114800" cy="2768650"/>
          </a:xfrm>
          <a:prstGeom prst="rect">
            <a:avLst/>
          </a:prstGeom>
          <a:effectLst>
            <a:outerShdw blurRad="190500" algn="ctr" rotWithShape="0">
              <a:schemeClr val="accent4">
                <a:alpha val="70000"/>
              </a:schemeClr>
            </a:outerShdw>
          </a:effectLst>
        </p:spPr>
      </p:pic>
      <p:pic>
        <p:nvPicPr>
          <p:cNvPr id="5" name="Picture 4">
            <a:extLst>
              <a:ext uri="{FF2B5EF4-FFF2-40B4-BE49-F238E27FC236}">
                <a16:creationId xmlns:a16="http://schemas.microsoft.com/office/drawing/2014/main" id="{BC2DF3F8-AE61-4387-5560-426273967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51" y="2743200"/>
            <a:ext cx="3061745" cy="3657600"/>
          </a:xfrm>
          <a:prstGeom prst="rect">
            <a:avLst/>
          </a:prstGeom>
          <a:effectLst>
            <a:outerShdw blurRad="190500" algn="ctr" rotWithShape="0">
              <a:schemeClr val="accent4">
                <a:alpha val="70000"/>
              </a:schemeClr>
            </a:outerShdw>
          </a:effectLst>
        </p:spPr>
      </p:pic>
      <p:pic>
        <p:nvPicPr>
          <p:cNvPr id="11" name="Picture 10">
            <a:extLst>
              <a:ext uri="{FF2B5EF4-FFF2-40B4-BE49-F238E27FC236}">
                <a16:creationId xmlns:a16="http://schemas.microsoft.com/office/drawing/2014/main" id="{B576E88D-74FB-1459-ECB5-9B96467E1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596" y="4341514"/>
            <a:ext cx="5169365" cy="2059286"/>
          </a:xfrm>
          <a:prstGeom prst="rect">
            <a:avLst/>
          </a:prstGeom>
          <a:effectLst>
            <a:outerShdw blurRad="190500" algn="ctr" rotWithShape="0">
              <a:schemeClr val="accent4">
                <a:alpha val="70000"/>
              </a:schemeClr>
            </a:outerShdw>
          </a:effectLst>
        </p:spPr>
      </p:pic>
      <p:sp>
        <p:nvSpPr>
          <p:cNvPr id="12" name="TextBox 11">
            <a:extLst>
              <a:ext uri="{FF2B5EF4-FFF2-40B4-BE49-F238E27FC236}">
                <a16:creationId xmlns:a16="http://schemas.microsoft.com/office/drawing/2014/main" id="{567B1895-F53A-7E39-9F64-0D23436F5E9B}"/>
              </a:ext>
            </a:extLst>
          </p:cNvPr>
          <p:cNvSpPr txBox="1"/>
          <p:nvPr/>
        </p:nvSpPr>
        <p:spPr>
          <a:xfrm>
            <a:off x="4876801" y="6400802"/>
            <a:ext cx="5436237" cy="246221"/>
          </a:xfrm>
          <a:prstGeom prst="rect">
            <a:avLst/>
          </a:prstGeom>
          <a:noFill/>
        </p:spPr>
        <p:txBody>
          <a:bodyPr wrap="square" rtlCol="0">
            <a:spAutoFit/>
          </a:bodyPr>
          <a:lstStyle/>
          <a:p>
            <a:r>
              <a:rPr lang="en-US" sz="1000" i="1" dirty="0"/>
              <a:t>Photos courtesy of USPS of the March 23, 2018 Mister Rogers stamp ceremony in Pittsburgh.</a:t>
            </a:r>
          </a:p>
        </p:txBody>
      </p:sp>
    </p:spTree>
    <p:extLst>
      <p:ext uri="{BB962C8B-B14F-4D97-AF65-F5344CB8AC3E}">
        <p14:creationId xmlns:p14="http://schemas.microsoft.com/office/powerpoint/2010/main" val="370734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FB293A-B8A0-63BB-BD7A-A567CDBAE294}"/>
              </a:ext>
            </a:extLst>
          </p:cNvPr>
          <p:cNvSpPr txBox="1">
            <a:spLocks/>
          </p:cNvSpPr>
          <p:nvPr/>
        </p:nvSpPr>
        <p:spPr>
          <a:xfrm>
            <a:off x="1990726" y="274638"/>
            <a:ext cx="8220075" cy="8763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Who is Arranging this Event?</a:t>
            </a:r>
          </a:p>
        </p:txBody>
      </p:sp>
      <p:sp>
        <p:nvSpPr>
          <p:cNvPr id="8" name="Rectangle 15">
            <a:extLst>
              <a:ext uri="{FF2B5EF4-FFF2-40B4-BE49-F238E27FC236}">
                <a16:creationId xmlns:a16="http://schemas.microsoft.com/office/drawing/2014/main" id="{CDAD9DF0-B2DA-1D38-EA2E-5FD662EEA324}"/>
              </a:ext>
            </a:extLst>
          </p:cNvPr>
          <p:cNvSpPr txBox="1">
            <a:spLocks noChangeArrowheads="1"/>
          </p:cNvSpPr>
          <p:nvPr/>
        </p:nvSpPr>
        <p:spPr>
          <a:xfrm>
            <a:off x="2286000" y="1230856"/>
            <a:ext cx="5426074" cy="448414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400" kern="0" dirty="0">
                <a:solidFill>
                  <a:srgbClr val="002060"/>
                </a:solidFill>
                <a:latin typeface="Times New Roman" pitchFamily="18" charset="0"/>
              </a:rPr>
              <a:t>Boston 2026 World Stamp Show, Inc.</a:t>
            </a:r>
          </a:p>
          <a:p>
            <a:pPr marL="0" indent="0" eaLnBrk="1" hangingPunct="1">
              <a:buNone/>
              <a:defRPr/>
            </a:pPr>
            <a:r>
              <a:rPr lang="en-US" altLang="en-US" sz="2400" kern="0" dirty="0">
                <a:solidFill>
                  <a:srgbClr val="002060"/>
                </a:solidFill>
                <a:latin typeface="Times New Roman" pitchFamily="18" charset="0"/>
              </a:rPr>
              <a:t>     - Organizing Committee, in partnership</a:t>
            </a:r>
          </a:p>
          <a:p>
            <a:pPr marL="0" indent="0" eaLnBrk="1" hangingPunct="1">
              <a:buNone/>
              <a:defRPr/>
            </a:pPr>
            <a:r>
              <a:rPr lang="en-US" altLang="en-US" sz="2400" kern="0" dirty="0">
                <a:solidFill>
                  <a:srgbClr val="002060"/>
                </a:solidFill>
                <a:latin typeface="Times New Roman" pitchFamily="18" charset="0"/>
              </a:rPr>
              <a:t>        with:</a:t>
            </a:r>
          </a:p>
          <a:p>
            <a:pPr eaLnBrk="1" hangingPunct="1">
              <a:defRPr/>
            </a:pPr>
            <a:r>
              <a:rPr lang="en-US" altLang="en-US" sz="2400" kern="0" dirty="0">
                <a:solidFill>
                  <a:srgbClr val="002060"/>
                </a:solidFill>
                <a:latin typeface="Times New Roman" pitchFamily="18" charset="0"/>
              </a:rPr>
              <a:t>United States Postal Service</a:t>
            </a:r>
          </a:p>
          <a:p>
            <a:pPr eaLnBrk="1" hangingPunct="1">
              <a:defRPr/>
            </a:pPr>
            <a:r>
              <a:rPr lang="en-US" altLang="en-US" sz="2400" kern="0" dirty="0">
                <a:solidFill>
                  <a:srgbClr val="002060"/>
                </a:solidFill>
                <a:latin typeface="Times New Roman" pitchFamily="18" charset="0"/>
              </a:rPr>
              <a:t>American Philatelic Society</a:t>
            </a:r>
          </a:p>
          <a:p>
            <a:pPr eaLnBrk="1" hangingPunct="1">
              <a:defRPr/>
            </a:pPr>
            <a:r>
              <a:rPr lang="en-US" altLang="en-US" sz="2400" kern="0" dirty="0">
                <a:solidFill>
                  <a:srgbClr val="002060"/>
                </a:solidFill>
                <a:latin typeface="Times New Roman" pitchFamily="18" charset="0"/>
              </a:rPr>
              <a:t>Smithsonian National Postal Museum</a:t>
            </a:r>
          </a:p>
          <a:p>
            <a:pPr eaLnBrk="1" hangingPunct="1">
              <a:defRPr/>
            </a:pPr>
            <a:r>
              <a:rPr lang="en-US" altLang="en-US" sz="2400" kern="0" dirty="0">
                <a:solidFill>
                  <a:srgbClr val="002060"/>
                </a:solidFill>
                <a:latin typeface="Times New Roman" pitchFamily="18" charset="0"/>
              </a:rPr>
              <a:t>Spellman Museum of Stamps and Postal History</a:t>
            </a:r>
          </a:p>
          <a:p>
            <a:pPr eaLnBrk="1" hangingPunct="1">
              <a:defRPr/>
            </a:pPr>
            <a:r>
              <a:rPr lang="en-US" altLang="en-US" sz="2400" kern="0" dirty="0">
                <a:solidFill>
                  <a:srgbClr val="002060"/>
                </a:solidFill>
                <a:latin typeface="Times New Roman" pitchFamily="18" charset="0"/>
              </a:rPr>
              <a:t>Countless Philatelic Organizations, Supporters  and Volunteers</a:t>
            </a:r>
          </a:p>
          <a:p>
            <a:pPr eaLnBrk="1" hangingPunct="1">
              <a:defRPr/>
            </a:pPr>
            <a:endParaRPr lang="en-US" altLang="en-US" sz="2000" kern="0" dirty="0">
              <a:solidFill>
                <a:schemeClr val="accent6">
                  <a:lumMod val="50000"/>
                </a:schemeClr>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
        <p:nvSpPr>
          <p:cNvPr id="2" name="Rectangle 15">
            <a:extLst>
              <a:ext uri="{FF2B5EF4-FFF2-40B4-BE49-F238E27FC236}">
                <a16:creationId xmlns:a16="http://schemas.microsoft.com/office/drawing/2014/main" id="{37C32EE9-EAF0-F7D3-4933-F8B9CD28B759}"/>
              </a:ext>
            </a:extLst>
          </p:cNvPr>
          <p:cNvSpPr txBox="1">
            <a:spLocks noChangeArrowheads="1"/>
          </p:cNvSpPr>
          <p:nvPr/>
        </p:nvSpPr>
        <p:spPr>
          <a:xfrm>
            <a:off x="3200401" y="5715000"/>
            <a:ext cx="5791199" cy="60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altLang="en-US" sz="2800" kern="0" dirty="0">
                <a:solidFill>
                  <a:srgbClr val="002060"/>
                </a:solidFill>
                <a:latin typeface="Times New Roman" pitchFamily="18" charset="0"/>
              </a:rPr>
              <a:t>-- A Collector-Supported Exhibition --</a:t>
            </a:r>
          </a:p>
          <a:p>
            <a:pPr eaLnBrk="1" hangingPunct="1">
              <a:defRPr/>
            </a:pPr>
            <a:endParaRPr lang="en-US" altLang="en-US" sz="2000" kern="0" dirty="0">
              <a:solidFill>
                <a:schemeClr val="accent6">
                  <a:lumMod val="50000"/>
                </a:schemeClr>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9" name="Picture 8">
            <a:extLst>
              <a:ext uri="{FF2B5EF4-FFF2-40B4-BE49-F238E27FC236}">
                <a16:creationId xmlns:a16="http://schemas.microsoft.com/office/drawing/2014/main" id="{101B460F-7A7D-0A73-68A1-06F2FB7A7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3325336"/>
            <a:ext cx="1959948" cy="1876939"/>
          </a:xfrm>
          <a:prstGeom prst="rect">
            <a:avLst/>
          </a:prstGeom>
          <a:effectLst>
            <a:outerShdw blurRad="190500" algn="ctr" rotWithShape="0">
              <a:schemeClr val="accent4">
                <a:alpha val="70000"/>
              </a:schemeClr>
            </a:outerShdw>
          </a:effectLst>
        </p:spPr>
      </p:pic>
      <p:pic>
        <p:nvPicPr>
          <p:cNvPr id="7" name="Picture 6">
            <a:extLst>
              <a:ext uri="{FF2B5EF4-FFF2-40B4-BE49-F238E27FC236}">
                <a16:creationId xmlns:a16="http://schemas.microsoft.com/office/drawing/2014/main" id="{19D5879A-D718-2812-4A25-AD6221127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411564"/>
            <a:ext cx="1959948" cy="1627127"/>
          </a:xfrm>
          <a:prstGeom prst="rect">
            <a:avLst/>
          </a:prstGeom>
          <a:effectLst>
            <a:outerShdw blurRad="190500" algn="ctr" rotWithShape="0">
              <a:schemeClr val="accent4">
                <a:alpha val="70000"/>
              </a:scheme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53CF-E369-85FF-C56E-F74BA9D2C2BB}"/>
              </a:ext>
            </a:extLst>
          </p:cNvPr>
          <p:cNvSpPr txBox="1">
            <a:spLocks/>
          </p:cNvSpPr>
          <p:nvPr/>
        </p:nvSpPr>
        <p:spPr>
          <a:xfrm>
            <a:off x="1987550" y="236538"/>
            <a:ext cx="8223250" cy="8366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The Exhibitions</a:t>
            </a:r>
          </a:p>
        </p:txBody>
      </p:sp>
      <p:pic>
        <p:nvPicPr>
          <p:cNvPr id="4" name="Picture 3" descr="Graphical user interface&#10;&#10;Description automatically generated with medium confidence">
            <a:extLst>
              <a:ext uri="{FF2B5EF4-FFF2-40B4-BE49-F238E27FC236}">
                <a16:creationId xmlns:a16="http://schemas.microsoft.com/office/drawing/2014/main" id="{9BE919A0-BE93-A9F5-8136-9638A6A6278C}"/>
              </a:ext>
            </a:extLst>
          </p:cNvPr>
          <p:cNvPicPr>
            <a:picLocks noChangeAspect="1"/>
          </p:cNvPicPr>
          <p:nvPr/>
        </p:nvPicPr>
        <p:blipFill rotWithShape="1">
          <a:blip r:embed="rId2"/>
          <a:srcRect l="30124" t="49527" r="62067" b="38759"/>
          <a:stretch/>
        </p:blipFill>
        <p:spPr bwMode="auto">
          <a:xfrm>
            <a:off x="2247204" y="3904456"/>
            <a:ext cx="2352675" cy="235267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4FE0D10-10AA-82AF-6121-4AAC6AC2D473}"/>
              </a:ext>
            </a:extLst>
          </p:cNvPr>
          <p:cNvPicPr>
            <a:picLocks noChangeAspect="1"/>
          </p:cNvPicPr>
          <p:nvPr/>
        </p:nvPicPr>
        <p:blipFill rotWithShape="1">
          <a:blip r:embed="rId3"/>
          <a:srcRect t="50000" r="83333" b="26250"/>
          <a:stretch/>
        </p:blipFill>
        <p:spPr>
          <a:xfrm>
            <a:off x="7230381" y="1074578"/>
            <a:ext cx="2333625" cy="22177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44947A4-DFD2-77BC-E585-FA2E437370BF}"/>
              </a:ext>
            </a:extLst>
          </p:cNvPr>
          <p:cNvPicPr>
            <a:picLocks noChangeAspect="1"/>
          </p:cNvPicPr>
          <p:nvPr/>
        </p:nvPicPr>
        <p:blipFill>
          <a:blip r:embed="rId4"/>
          <a:stretch>
            <a:fillRect/>
          </a:stretch>
        </p:blipFill>
        <p:spPr>
          <a:xfrm>
            <a:off x="2505299" y="1044410"/>
            <a:ext cx="4078287" cy="221773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12D75E6B-6B9D-A84A-B62C-0BC4FBA53ADD}"/>
              </a:ext>
            </a:extLst>
          </p:cNvPr>
          <p:cNvPicPr>
            <a:picLocks noChangeAspect="1"/>
          </p:cNvPicPr>
          <p:nvPr/>
        </p:nvPicPr>
        <p:blipFill>
          <a:blip r:embed="rId5"/>
          <a:stretch>
            <a:fillRect/>
          </a:stretch>
        </p:blipFill>
        <p:spPr>
          <a:xfrm>
            <a:off x="5289047" y="3886201"/>
            <a:ext cx="1628775" cy="2352675"/>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DAEAB8A-7203-1F45-4432-4A11349A68FE}"/>
              </a:ext>
            </a:extLst>
          </p:cNvPr>
          <p:cNvPicPr>
            <a:picLocks noChangeAspect="1"/>
          </p:cNvPicPr>
          <p:nvPr/>
        </p:nvPicPr>
        <p:blipFill>
          <a:blip r:embed="rId6"/>
          <a:stretch>
            <a:fillRect/>
          </a:stretch>
        </p:blipFill>
        <p:spPr>
          <a:xfrm>
            <a:off x="7612565" y="3922713"/>
            <a:ext cx="2387600" cy="2316163"/>
          </a:xfrm>
          <a:prstGeom prst="rect">
            <a:avLst/>
          </a:prstGeom>
          <a:ln>
            <a:noFill/>
          </a:ln>
          <a:effectLst>
            <a:outerShdw blurRad="190500" algn="tl" rotWithShape="0">
              <a:srgbClr val="000000">
                <a:alpha val="70000"/>
              </a:srgbClr>
            </a:outerShdw>
          </a:effectLst>
        </p:spPr>
      </p:pic>
      <p:sp>
        <p:nvSpPr>
          <p:cNvPr id="12" name="Rectangle 15">
            <a:extLst>
              <a:ext uri="{FF2B5EF4-FFF2-40B4-BE49-F238E27FC236}">
                <a16:creationId xmlns:a16="http://schemas.microsoft.com/office/drawing/2014/main" id="{6EC81878-8618-1CC6-4B70-25F806106C11}"/>
              </a:ext>
            </a:extLst>
          </p:cNvPr>
          <p:cNvSpPr txBox="1">
            <a:spLocks noChangeArrowheads="1"/>
          </p:cNvSpPr>
          <p:nvPr/>
        </p:nvSpPr>
        <p:spPr>
          <a:xfrm>
            <a:off x="7010956" y="3295235"/>
            <a:ext cx="2772472" cy="384175"/>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sz="1400" kern="0" dirty="0">
                <a:latin typeface="Times New Roman" pitchFamily="18" charset="0"/>
              </a:rPr>
              <a:t>APS 2026 Champion of Champions</a:t>
            </a:r>
          </a:p>
        </p:txBody>
      </p:sp>
      <p:sp>
        <p:nvSpPr>
          <p:cNvPr id="13" name="Rectangle 15">
            <a:extLst>
              <a:ext uri="{FF2B5EF4-FFF2-40B4-BE49-F238E27FC236}">
                <a16:creationId xmlns:a16="http://schemas.microsoft.com/office/drawing/2014/main" id="{2252B210-F351-8E24-C31F-5D75291E7453}"/>
              </a:ext>
            </a:extLst>
          </p:cNvPr>
          <p:cNvSpPr txBox="1">
            <a:spLocks noChangeArrowheads="1"/>
          </p:cNvSpPr>
          <p:nvPr/>
        </p:nvSpPr>
        <p:spPr>
          <a:xfrm>
            <a:off x="2370360" y="3295235"/>
            <a:ext cx="4348162" cy="384175"/>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fr-FR" sz="1400" kern="0" dirty="0">
                <a:latin typeface="Times New Roman" pitchFamily="18" charset="0"/>
              </a:rPr>
              <a:t>Fédération Internationale de Philatélie (FIP)</a:t>
            </a:r>
            <a:r>
              <a:rPr lang="en-US" sz="1400" kern="0" dirty="0">
                <a:latin typeface="Times New Roman" pitchFamily="18" charset="0"/>
              </a:rPr>
              <a:t> Patronage</a:t>
            </a:r>
          </a:p>
        </p:txBody>
      </p:sp>
      <p:sp>
        <p:nvSpPr>
          <p:cNvPr id="14" name="Rectangle 15">
            <a:extLst>
              <a:ext uri="{FF2B5EF4-FFF2-40B4-BE49-F238E27FC236}">
                <a16:creationId xmlns:a16="http://schemas.microsoft.com/office/drawing/2014/main" id="{15922CB7-32DC-25F2-AA13-4BFB120B8236}"/>
              </a:ext>
            </a:extLst>
          </p:cNvPr>
          <p:cNvSpPr txBox="1">
            <a:spLocks noChangeArrowheads="1"/>
          </p:cNvSpPr>
          <p:nvPr/>
        </p:nvSpPr>
        <p:spPr>
          <a:xfrm>
            <a:off x="2240853" y="6286538"/>
            <a:ext cx="2365375" cy="49526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s-ES" sz="1400" kern="0" dirty="0">
                <a:latin typeface="Times New Roman" pitchFamily="18" charset="0"/>
              </a:rPr>
              <a:t>Federación Interamericana de Filatelia</a:t>
            </a:r>
            <a:r>
              <a:rPr lang="en-US" sz="1400" kern="0" dirty="0">
                <a:latin typeface="Times New Roman" pitchFamily="18" charset="0"/>
              </a:rPr>
              <a:t> Recognition</a:t>
            </a:r>
          </a:p>
        </p:txBody>
      </p:sp>
      <p:sp>
        <p:nvSpPr>
          <p:cNvPr id="15" name="Rectangle 15">
            <a:extLst>
              <a:ext uri="{FF2B5EF4-FFF2-40B4-BE49-F238E27FC236}">
                <a16:creationId xmlns:a16="http://schemas.microsoft.com/office/drawing/2014/main" id="{D29ED4D7-8595-EB46-3D15-4A80DDA3F165}"/>
              </a:ext>
            </a:extLst>
          </p:cNvPr>
          <p:cNvSpPr txBox="1">
            <a:spLocks noChangeArrowheads="1"/>
          </p:cNvSpPr>
          <p:nvPr/>
        </p:nvSpPr>
        <p:spPr>
          <a:xfrm>
            <a:off x="4724401" y="6286538"/>
            <a:ext cx="2641600" cy="49526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sz="1400" kern="0" dirty="0">
                <a:latin typeface="Times New Roman" pitchFamily="18" charset="0"/>
              </a:rPr>
              <a:t>Federation of European Philatelic Associations Recognition</a:t>
            </a:r>
          </a:p>
        </p:txBody>
      </p:sp>
      <p:sp>
        <p:nvSpPr>
          <p:cNvPr id="16" name="Rectangle 15">
            <a:extLst>
              <a:ext uri="{FF2B5EF4-FFF2-40B4-BE49-F238E27FC236}">
                <a16:creationId xmlns:a16="http://schemas.microsoft.com/office/drawing/2014/main" id="{71F24767-D861-D743-C77A-3779E8EF8C96}"/>
              </a:ext>
            </a:extLst>
          </p:cNvPr>
          <p:cNvSpPr txBox="1">
            <a:spLocks noChangeArrowheads="1"/>
          </p:cNvSpPr>
          <p:nvPr/>
        </p:nvSpPr>
        <p:spPr>
          <a:xfrm>
            <a:off x="7612565" y="6261816"/>
            <a:ext cx="2374900" cy="384175"/>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n-US" sz="1400" kern="0" dirty="0">
                <a:latin typeface="Times New Roman" pitchFamily="18" charset="0"/>
              </a:rPr>
              <a:t>Kraus Polar Salon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F99B-71CD-78E6-BFE8-24759740175D}"/>
              </a:ext>
            </a:extLst>
          </p:cNvPr>
          <p:cNvSpPr txBox="1">
            <a:spLocks/>
          </p:cNvSpPr>
          <p:nvPr/>
        </p:nvSpPr>
        <p:spPr>
          <a:xfrm>
            <a:off x="1987550" y="236538"/>
            <a:ext cx="8223250" cy="8366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Competitive Exhibits</a:t>
            </a:r>
          </a:p>
        </p:txBody>
      </p:sp>
      <p:sp>
        <p:nvSpPr>
          <p:cNvPr id="3" name="Rectangle 15">
            <a:extLst>
              <a:ext uri="{FF2B5EF4-FFF2-40B4-BE49-F238E27FC236}">
                <a16:creationId xmlns:a16="http://schemas.microsoft.com/office/drawing/2014/main" id="{5A1B252F-3FEB-E5A4-3C2B-B803FB2F5C9C}"/>
              </a:ext>
            </a:extLst>
          </p:cNvPr>
          <p:cNvSpPr txBox="1">
            <a:spLocks noChangeArrowheads="1"/>
          </p:cNvSpPr>
          <p:nvPr/>
        </p:nvSpPr>
        <p:spPr>
          <a:xfrm>
            <a:off x="5715000" y="914400"/>
            <a:ext cx="4495800" cy="57070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400" kern="0" dirty="0">
                <a:solidFill>
                  <a:srgbClr val="002060"/>
                </a:solidFill>
                <a:latin typeface="Times New Roman" pitchFamily="18" charset="0"/>
              </a:rPr>
              <a:t>• FIP Competition </a:t>
            </a:r>
            <a:r>
              <a:rPr lang="en-US" sz="1800" kern="0" dirty="0">
                <a:solidFill>
                  <a:srgbClr val="002060"/>
                </a:solidFill>
                <a:latin typeface="Times New Roman" pitchFamily="18" charset="0"/>
              </a:rPr>
              <a:t>(about 3,500 frames)</a:t>
            </a:r>
          </a:p>
          <a:p>
            <a:pPr marL="0" indent="0" eaLnBrk="1" hangingPunct="1">
              <a:buNone/>
              <a:defRPr/>
            </a:pPr>
            <a:r>
              <a:rPr lang="en-US" sz="1800" kern="0" dirty="0">
                <a:solidFill>
                  <a:srgbClr val="002060"/>
                </a:solidFill>
                <a:latin typeface="Times New Roman" pitchFamily="18" charset="0"/>
              </a:rPr>
              <a:t>Classes: Aerophilately/Astrophilately, First Day Covers (experimental), Open, Picture Post Cards, Postal History, Postal Stationery, Revenue, Thematic, Traditional, Youth and Championship multi-frame exhibits; Single Frame exhibits; and Literature (incl. digital and web sites).  [1, 5 or 8 frames per exhibit]</a:t>
            </a:r>
          </a:p>
          <a:p>
            <a:pPr marL="0" indent="0" eaLnBrk="1" hangingPunct="1">
              <a:buNone/>
              <a:defRPr/>
            </a:pPr>
            <a:r>
              <a:rPr lang="en-US" sz="2400" kern="0" dirty="0">
                <a:solidFill>
                  <a:srgbClr val="002060"/>
                </a:solidFill>
                <a:latin typeface="Times New Roman" pitchFamily="18" charset="0"/>
              </a:rPr>
              <a:t>• APS annual Champion of Champions 2026 </a:t>
            </a:r>
            <a:r>
              <a:rPr lang="en-US" sz="1800" kern="0" dirty="0">
                <a:solidFill>
                  <a:srgbClr val="002060"/>
                </a:solidFill>
                <a:latin typeface="Times New Roman" pitchFamily="18" charset="0"/>
              </a:rPr>
              <a:t>(about 250 frames)</a:t>
            </a:r>
          </a:p>
          <a:p>
            <a:pPr marL="0" indent="0" eaLnBrk="1" hangingPunct="1">
              <a:buNone/>
              <a:defRPr/>
            </a:pPr>
            <a:r>
              <a:rPr lang="en-US" sz="1800" kern="0" dirty="0">
                <a:solidFill>
                  <a:srgbClr val="002060"/>
                </a:solidFill>
                <a:latin typeface="Times New Roman" pitchFamily="18" charset="0"/>
              </a:rPr>
              <a:t>Grand award winners from the 23 U.S. and Canadian national World Series of Philately shows vie for being selected the best among them.  [up to 10 frames per exhibit]</a:t>
            </a:r>
          </a:p>
          <a:p>
            <a:pPr marL="0" indent="0" eaLnBrk="1" hangingPunct="1">
              <a:buNone/>
              <a:defRPr/>
            </a:pPr>
            <a:r>
              <a:rPr lang="en-US" sz="2400" kern="0" dirty="0">
                <a:solidFill>
                  <a:srgbClr val="002060"/>
                </a:solidFill>
                <a:latin typeface="Times New Roman" pitchFamily="18" charset="0"/>
              </a:rPr>
              <a:t>• Kraus Polar Salon </a:t>
            </a:r>
            <a:r>
              <a:rPr lang="en-US" sz="1800" kern="0" dirty="0">
                <a:solidFill>
                  <a:srgbClr val="002060"/>
                </a:solidFill>
                <a:latin typeface="Times New Roman" pitchFamily="18" charset="0"/>
              </a:rPr>
              <a:t>(200 frames)</a:t>
            </a:r>
          </a:p>
          <a:p>
            <a:pPr marL="0" indent="0" eaLnBrk="1" hangingPunct="1">
              <a:buNone/>
              <a:defRPr/>
            </a:pPr>
            <a:r>
              <a:rPr lang="en-US" sz="1800" kern="0" dirty="0">
                <a:solidFill>
                  <a:srgbClr val="002060"/>
                </a:solidFill>
                <a:latin typeface="Times New Roman" pitchFamily="18" charset="0"/>
              </a:rPr>
              <a:t>Exhibits dealing with polar exploration, polar-themed and/or polar region stamp issues.</a:t>
            </a:r>
          </a:p>
          <a:p>
            <a:pPr marL="0" indent="0" eaLnBrk="1" hangingPunct="1">
              <a:buNone/>
              <a:defRPr/>
            </a:pPr>
            <a:r>
              <a:rPr lang="en-US" sz="1800" kern="0" dirty="0">
                <a:solidFill>
                  <a:srgbClr val="002060"/>
                </a:solidFill>
                <a:latin typeface="Times New Roman" pitchFamily="18" charset="0"/>
              </a:rPr>
              <a:t>[up to 10 frames per exhibit]</a:t>
            </a:r>
          </a:p>
          <a:p>
            <a:pPr eaLnBrk="1" hangingPunct="1">
              <a:defRPr/>
            </a:pPr>
            <a:endParaRPr lang="en-US" sz="22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6" name="Picture 5">
            <a:extLst>
              <a:ext uri="{FF2B5EF4-FFF2-40B4-BE49-F238E27FC236}">
                <a16:creationId xmlns:a16="http://schemas.microsoft.com/office/drawing/2014/main" id="{91CA088A-3787-0EB1-D0F6-9FF0D9B0C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537" y="1073150"/>
            <a:ext cx="3353479" cy="5548312"/>
          </a:xfrm>
          <a:prstGeom prst="rect">
            <a:avLst/>
          </a:prstGeom>
          <a:effectLst>
            <a:outerShdw blurRad="190500" algn="ctr" rotWithShape="0">
              <a:schemeClr val="accent4">
                <a:alpha val="70000"/>
              </a:scheme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EF8D-B2A2-B909-9130-3C981DF09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A554E-7592-8AE1-8C5B-AAE0E83EB902}"/>
              </a:ext>
            </a:extLst>
          </p:cNvPr>
          <p:cNvSpPr txBox="1">
            <a:spLocks/>
          </p:cNvSpPr>
          <p:nvPr/>
        </p:nvSpPr>
        <p:spPr>
          <a:xfrm>
            <a:off x="1987550" y="236538"/>
            <a:ext cx="8223250" cy="6778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FIP Competitive Exhibit Criteria</a:t>
            </a:r>
          </a:p>
        </p:txBody>
      </p:sp>
      <p:sp>
        <p:nvSpPr>
          <p:cNvPr id="3" name="Rectangle 15">
            <a:extLst>
              <a:ext uri="{FF2B5EF4-FFF2-40B4-BE49-F238E27FC236}">
                <a16:creationId xmlns:a16="http://schemas.microsoft.com/office/drawing/2014/main" id="{6166B4F4-4C72-397C-C35D-A5DBDD60A378}"/>
              </a:ext>
            </a:extLst>
          </p:cNvPr>
          <p:cNvSpPr txBox="1">
            <a:spLocks noChangeArrowheads="1"/>
          </p:cNvSpPr>
          <p:nvPr/>
        </p:nvSpPr>
        <p:spPr>
          <a:xfrm>
            <a:off x="1981200" y="914400"/>
            <a:ext cx="8223250" cy="57070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400" kern="0" dirty="0">
                <a:solidFill>
                  <a:srgbClr val="002060"/>
                </a:solidFill>
                <a:latin typeface="Times New Roman" pitchFamily="18" charset="0"/>
              </a:rPr>
              <a:t>Four areas are scrutinized by the judging teams in scoring most classes of FIP exhibits, awarding points in these categories:</a:t>
            </a:r>
          </a:p>
          <a:p>
            <a:pPr marL="0" indent="0" eaLnBrk="1" hangingPunct="1">
              <a:buNone/>
              <a:defRPr/>
            </a:pPr>
            <a:endParaRPr lang="en-US" sz="500" kern="0" dirty="0">
              <a:solidFill>
                <a:srgbClr val="002060"/>
              </a:solidFill>
              <a:latin typeface="Times New Roman" pitchFamily="18" charset="0"/>
            </a:endParaRPr>
          </a:p>
          <a:p>
            <a:pPr marL="0" indent="0" eaLnBrk="1" hangingPunct="1">
              <a:buNone/>
              <a:defRPr/>
            </a:pPr>
            <a:r>
              <a:rPr lang="en-US" sz="2400" kern="0" dirty="0">
                <a:solidFill>
                  <a:srgbClr val="002060"/>
                </a:solidFill>
                <a:latin typeface="Times New Roman" pitchFamily="18" charset="0"/>
              </a:rPr>
              <a:t>• Treatment and Philatelic Importance (up to 30 points)</a:t>
            </a:r>
          </a:p>
          <a:p>
            <a:pPr marL="0" indent="0" eaLnBrk="1" hangingPunct="1">
              <a:buNone/>
              <a:defRPr/>
            </a:pPr>
            <a:r>
              <a:rPr lang="en-US" sz="2000" kern="0" dirty="0">
                <a:solidFill>
                  <a:srgbClr val="002060"/>
                </a:solidFill>
                <a:latin typeface="Times New Roman" pitchFamily="18" charset="0"/>
              </a:rPr>
              <a:t>The completeness and correctness of the selected material made by the exhibitor to illustrate the subject and the philatelic significance of the subject being displayed.</a:t>
            </a:r>
          </a:p>
          <a:p>
            <a:pPr marL="0" indent="0" eaLnBrk="1" hangingPunct="1">
              <a:buNone/>
              <a:defRPr/>
            </a:pPr>
            <a:endParaRPr lang="en-US" sz="500" kern="0" dirty="0">
              <a:solidFill>
                <a:srgbClr val="002060"/>
              </a:solidFill>
              <a:latin typeface="Times New Roman" pitchFamily="18" charset="0"/>
            </a:endParaRPr>
          </a:p>
          <a:p>
            <a:pPr marL="0" indent="0" eaLnBrk="1" hangingPunct="1">
              <a:buNone/>
              <a:defRPr/>
            </a:pPr>
            <a:r>
              <a:rPr lang="en-US" sz="2400" kern="0" dirty="0">
                <a:solidFill>
                  <a:srgbClr val="002060"/>
                </a:solidFill>
                <a:latin typeface="Times New Roman" pitchFamily="18" charset="0"/>
              </a:rPr>
              <a:t>• Philatelic and related Knowledge, Personal Study and Research (up to 35 points)</a:t>
            </a:r>
          </a:p>
          <a:p>
            <a:pPr marL="0" indent="0" eaLnBrk="1" hangingPunct="1">
              <a:buNone/>
              <a:defRPr/>
            </a:pPr>
            <a:r>
              <a:rPr lang="en-US" sz="2000" kern="0" dirty="0">
                <a:solidFill>
                  <a:srgbClr val="002060"/>
                </a:solidFill>
                <a:latin typeface="Times New Roman" pitchFamily="18" charset="0"/>
              </a:rPr>
              <a:t>The degree of knowledge of the exhibitor through the items chosen, their proper analysis and revelation of new info about the items and/or subject.</a:t>
            </a:r>
          </a:p>
          <a:p>
            <a:pPr marL="0" indent="0" eaLnBrk="1" hangingPunct="1">
              <a:buNone/>
              <a:defRPr/>
            </a:pPr>
            <a:endParaRPr lang="en-US" sz="500" kern="0" dirty="0">
              <a:solidFill>
                <a:srgbClr val="002060"/>
              </a:solidFill>
              <a:latin typeface="Times New Roman" pitchFamily="18" charset="0"/>
            </a:endParaRPr>
          </a:p>
          <a:p>
            <a:pPr marL="0" indent="0" eaLnBrk="1" hangingPunct="1">
              <a:buNone/>
              <a:defRPr/>
            </a:pPr>
            <a:r>
              <a:rPr lang="en-US" sz="2400" kern="0" dirty="0">
                <a:solidFill>
                  <a:srgbClr val="002060"/>
                </a:solidFill>
                <a:latin typeface="Times New Roman" pitchFamily="18" charset="0"/>
              </a:rPr>
              <a:t>• Condition and Rarity of material exhibited (up to 30 points)</a:t>
            </a:r>
          </a:p>
          <a:p>
            <a:pPr marL="0" indent="0" eaLnBrk="1" hangingPunct="1">
              <a:buNone/>
              <a:defRPr/>
            </a:pPr>
            <a:r>
              <a:rPr lang="en-US" sz="2000" kern="0" dirty="0">
                <a:solidFill>
                  <a:srgbClr val="002060"/>
                </a:solidFill>
                <a:latin typeface="Times New Roman" pitchFamily="18" charset="0"/>
              </a:rPr>
              <a:t>The quality, rarity and difficulty of acquisition of the selected material.</a:t>
            </a:r>
          </a:p>
          <a:p>
            <a:pPr marL="0" indent="0" eaLnBrk="1" hangingPunct="1">
              <a:buNone/>
              <a:defRPr/>
            </a:pPr>
            <a:endParaRPr lang="en-US" sz="500" kern="0" dirty="0">
              <a:solidFill>
                <a:srgbClr val="002060"/>
              </a:solidFill>
              <a:latin typeface="Times New Roman" pitchFamily="18" charset="0"/>
            </a:endParaRPr>
          </a:p>
          <a:p>
            <a:pPr marL="0" indent="0" eaLnBrk="1" hangingPunct="1">
              <a:buNone/>
              <a:defRPr/>
            </a:pPr>
            <a:r>
              <a:rPr lang="en-US" sz="2400" kern="0" dirty="0">
                <a:solidFill>
                  <a:srgbClr val="002060"/>
                </a:solidFill>
                <a:latin typeface="Times New Roman" pitchFamily="18" charset="0"/>
              </a:rPr>
              <a:t>• Presentation (up to 5 points)</a:t>
            </a:r>
          </a:p>
          <a:p>
            <a:pPr marL="0" indent="0" eaLnBrk="1" hangingPunct="1">
              <a:buNone/>
              <a:defRPr/>
            </a:pPr>
            <a:r>
              <a:rPr lang="en-US" sz="2000" kern="0" dirty="0">
                <a:solidFill>
                  <a:srgbClr val="002060"/>
                </a:solidFill>
                <a:latin typeface="Times New Roman" pitchFamily="18" charset="0"/>
              </a:rPr>
              <a:t>The overall aesthetic appearance of the exhibit.</a:t>
            </a:r>
          </a:p>
          <a:p>
            <a:pPr eaLnBrk="1" hangingPunct="1">
              <a:defRPr/>
            </a:pPr>
            <a:endParaRPr lang="en-US" sz="22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Tree>
    <p:extLst>
      <p:ext uri="{BB962C8B-B14F-4D97-AF65-F5344CB8AC3E}">
        <p14:creationId xmlns:p14="http://schemas.microsoft.com/office/powerpoint/2010/main" val="1788885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F13DE-B7A3-656F-9FE8-36055072B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3D35C-0F74-97E6-72D0-557F3929C500}"/>
              </a:ext>
            </a:extLst>
          </p:cNvPr>
          <p:cNvSpPr txBox="1">
            <a:spLocks/>
          </p:cNvSpPr>
          <p:nvPr/>
        </p:nvSpPr>
        <p:spPr>
          <a:xfrm>
            <a:off x="1987550" y="236538"/>
            <a:ext cx="8223250" cy="8366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FIP Competitive Exhibit Awards</a:t>
            </a:r>
          </a:p>
        </p:txBody>
      </p:sp>
      <p:sp>
        <p:nvSpPr>
          <p:cNvPr id="3" name="Rectangle 15">
            <a:extLst>
              <a:ext uri="{FF2B5EF4-FFF2-40B4-BE49-F238E27FC236}">
                <a16:creationId xmlns:a16="http://schemas.microsoft.com/office/drawing/2014/main" id="{D6FB9DA8-86ED-2526-0F83-5E74F5539E72}"/>
              </a:ext>
            </a:extLst>
          </p:cNvPr>
          <p:cNvSpPr txBox="1">
            <a:spLocks noChangeArrowheads="1"/>
          </p:cNvSpPr>
          <p:nvPr/>
        </p:nvSpPr>
        <p:spPr>
          <a:xfrm>
            <a:off x="5715000" y="914400"/>
            <a:ext cx="4495800" cy="57070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400" kern="0" dirty="0">
                <a:solidFill>
                  <a:srgbClr val="002060"/>
                </a:solidFill>
                <a:latin typeface="Times New Roman" pitchFamily="18" charset="0"/>
              </a:rPr>
              <a:t>FIP medal levels are awarded based on the total points given:</a:t>
            </a:r>
          </a:p>
          <a:p>
            <a:pPr marL="0" indent="0" eaLnBrk="1" hangingPunct="1">
              <a:buNone/>
              <a:defRPr/>
            </a:pPr>
            <a:r>
              <a:rPr lang="en-US" sz="2400" kern="0" dirty="0">
                <a:solidFill>
                  <a:srgbClr val="002060"/>
                </a:solidFill>
                <a:latin typeface="Times New Roman" pitchFamily="18" charset="0"/>
              </a:rPr>
              <a:t>        Large Gold       </a:t>
            </a:r>
            <a:r>
              <a:rPr lang="en-US" sz="2400" dirty="0">
                <a:solidFill>
                  <a:srgbClr val="002060"/>
                </a:solidFill>
                <a:latin typeface="Times New Roman" panose="02020603050405020304" pitchFamily="18" charset="0"/>
                <a:cs typeface="Times New Roman" panose="02020603050405020304" pitchFamily="18" charset="0"/>
              </a:rPr>
              <a:t>95-100</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Gold                  </a:t>
            </a:r>
            <a:r>
              <a:rPr lang="en-US" sz="2400" dirty="0">
                <a:solidFill>
                  <a:srgbClr val="002060"/>
                </a:solidFill>
                <a:latin typeface="Times New Roman" panose="02020603050405020304" pitchFamily="18" charset="0"/>
                <a:cs typeface="Times New Roman" panose="02020603050405020304" pitchFamily="18" charset="0"/>
              </a:rPr>
              <a:t>90-94</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Large Vermeil   </a:t>
            </a:r>
            <a:r>
              <a:rPr lang="en-US" sz="2400" dirty="0">
                <a:solidFill>
                  <a:srgbClr val="002060"/>
                </a:solidFill>
                <a:latin typeface="Times New Roman" panose="02020603050405020304" pitchFamily="18" charset="0"/>
                <a:cs typeface="Times New Roman" panose="02020603050405020304" pitchFamily="18" charset="0"/>
              </a:rPr>
              <a:t>85-89</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Vermeil             </a:t>
            </a:r>
            <a:r>
              <a:rPr lang="en-US" sz="2400" dirty="0">
                <a:solidFill>
                  <a:srgbClr val="002060"/>
                </a:solidFill>
                <a:latin typeface="Times New Roman" panose="02020603050405020304" pitchFamily="18" charset="0"/>
                <a:cs typeface="Times New Roman" panose="02020603050405020304" pitchFamily="18" charset="0"/>
              </a:rPr>
              <a:t>80-84</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Large Silver      </a:t>
            </a:r>
            <a:r>
              <a:rPr lang="en-US" sz="2400" dirty="0">
                <a:solidFill>
                  <a:srgbClr val="002060"/>
                </a:solidFill>
                <a:latin typeface="Times New Roman" panose="02020603050405020304" pitchFamily="18" charset="0"/>
                <a:cs typeface="Times New Roman" panose="02020603050405020304" pitchFamily="18" charset="0"/>
              </a:rPr>
              <a:t>75-79</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Silver                </a:t>
            </a:r>
            <a:r>
              <a:rPr lang="en-US" sz="2400" dirty="0">
                <a:solidFill>
                  <a:srgbClr val="002060"/>
                </a:solidFill>
                <a:latin typeface="Times New Roman" panose="02020603050405020304" pitchFamily="18" charset="0"/>
                <a:cs typeface="Times New Roman" panose="02020603050405020304" pitchFamily="18" charset="0"/>
              </a:rPr>
              <a:t>70-74</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Silver Bronze    </a:t>
            </a:r>
            <a:r>
              <a:rPr lang="en-US" sz="2400" dirty="0">
                <a:solidFill>
                  <a:srgbClr val="002060"/>
                </a:solidFill>
                <a:latin typeface="Times New Roman" panose="02020603050405020304" pitchFamily="18" charset="0"/>
                <a:cs typeface="Times New Roman" panose="02020603050405020304" pitchFamily="18" charset="0"/>
              </a:rPr>
              <a:t>65-69</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Bronze               </a:t>
            </a:r>
            <a:r>
              <a:rPr lang="en-US" sz="2400" dirty="0">
                <a:solidFill>
                  <a:srgbClr val="002060"/>
                </a:solidFill>
                <a:latin typeface="Times New Roman" panose="02020603050405020304" pitchFamily="18" charset="0"/>
                <a:cs typeface="Times New Roman" panose="02020603050405020304" pitchFamily="18" charset="0"/>
              </a:rPr>
              <a:t>60-64</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        Certificate           </a:t>
            </a:r>
            <a:r>
              <a:rPr lang="en-US" sz="2400" dirty="0">
                <a:solidFill>
                  <a:srgbClr val="002060"/>
                </a:solidFill>
                <a:latin typeface="Times New Roman" panose="02020603050405020304" pitchFamily="18" charset="0"/>
                <a:cs typeface="Times New Roman" panose="02020603050405020304" pitchFamily="18" charset="0"/>
              </a:rPr>
              <a:t>&lt; 60</a:t>
            </a:r>
            <a:endParaRPr lang="en-US" sz="2400" kern="0" dirty="0">
              <a:solidFill>
                <a:srgbClr val="002060"/>
              </a:solidFill>
              <a:latin typeface="Times New Roman" panose="02020603050405020304" pitchFamily="18" charset="0"/>
              <a:cs typeface="Times New Roman" panose="02020603050405020304" pitchFamily="18" charset="0"/>
            </a:endParaRPr>
          </a:p>
          <a:p>
            <a:pPr marL="0" indent="0" eaLnBrk="1" hangingPunct="1">
              <a:buNone/>
              <a:defRPr/>
            </a:pPr>
            <a:r>
              <a:rPr lang="en-US" sz="2400" kern="0" dirty="0">
                <a:solidFill>
                  <a:srgbClr val="002060"/>
                </a:solidFill>
                <a:latin typeface="Times New Roman" pitchFamily="18" charset="0"/>
              </a:rPr>
              <a:t>Special donated prizes are awarded for merit, typically </a:t>
            </a:r>
            <a:r>
              <a:rPr lang="en-US" sz="2400" kern="0" dirty="0" err="1">
                <a:solidFill>
                  <a:srgbClr val="002060"/>
                </a:solidFill>
                <a:latin typeface="Times New Roman" pitchFamily="18" charset="0"/>
              </a:rPr>
              <a:t>objet</a:t>
            </a:r>
            <a:r>
              <a:rPr lang="en-US" sz="2400" kern="0" dirty="0">
                <a:solidFill>
                  <a:srgbClr val="002060"/>
                </a:solidFill>
                <a:latin typeface="Times New Roman" pitchFamily="18" charset="0"/>
              </a:rPr>
              <a:t> d’art.</a:t>
            </a:r>
          </a:p>
          <a:p>
            <a:pPr marL="0" indent="0" eaLnBrk="1" hangingPunct="1">
              <a:buNone/>
              <a:defRPr/>
            </a:pPr>
            <a:endParaRPr lang="en-US" sz="1800" kern="0" dirty="0">
              <a:solidFill>
                <a:srgbClr val="002060"/>
              </a:solidFill>
              <a:latin typeface="Times New Roman" pitchFamily="18" charset="0"/>
            </a:endParaRPr>
          </a:p>
          <a:p>
            <a:pPr eaLnBrk="1" hangingPunct="1">
              <a:defRPr/>
            </a:pPr>
            <a:endParaRPr lang="en-US" sz="22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6" name="Picture 5">
            <a:extLst>
              <a:ext uri="{FF2B5EF4-FFF2-40B4-BE49-F238E27FC236}">
                <a16:creationId xmlns:a16="http://schemas.microsoft.com/office/drawing/2014/main" id="{F8BFCEB6-C738-A107-C3F9-469BD3D84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129" y="1023903"/>
            <a:ext cx="2743200" cy="2039112"/>
          </a:xfrm>
          <a:prstGeom prst="rect">
            <a:avLst/>
          </a:prstGeom>
          <a:effectLst>
            <a:outerShdw blurRad="190500" algn="ctr" rotWithShape="0">
              <a:schemeClr val="accent4">
                <a:alpha val="70000"/>
              </a:schemeClr>
            </a:outerShdw>
          </a:effectLst>
        </p:spPr>
      </p:pic>
      <p:sp>
        <p:nvSpPr>
          <p:cNvPr id="7" name="TextBox 6">
            <a:extLst>
              <a:ext uri="{FF2B5EF4-FFF2-40B4-BE49-F238E27FC236}">
                <a16:creationId xmlns:a16="http://schemas.microsoft.com/office/drawing/2014/main" id="{DA20A5CB-B016-4820-4954-00824DCAE546}"/>
              </a:ext>
            </a:extLst>
          </p:cNvPr>
          <p:cNvSpPr txBox="1"/>
          <p:nvPr/>
        </p:nvSpPr>
        <p:spPr>
          <a:xfrm>
            <a:off x="2135304" y="3173539"/>
            <a:ext cx="3498850" cy="830997"/>
          </a:xfrm>
          <a:prstGeom prst="rect">
            <a:avLst/>
          </a:prstGeom>
          <a:noFill/>
        </p:spPr>
        <p:txBody>
          <a:bodyPr wrap="square" rtlCol="0">
            <a:spAutoFit/>
          </a:bodyPr>
          <a:lstStyle/>
          <a:p>
            <a:pPr algn="ctr"/>
            <a:r>
              <a:rPr lang="en-US" sz="1600" i="1" dirty="0"/>
              <a:t>medals and special prizes awarded during the last U.S. international exhibition in 2016</a:t>
            </a:r>
          </a:p>
        </p:txBody>
      </p:sp>
      <p:pic>
        <p:nvPicPr>
          <p:cNvPr id="8" name="Picture 7">
            <a:extLst>
              <a:ext uri="{FF2B5EF4-FFF2-40B4-BE49-F238E27FC236}">
                <a16:creationId xmlns:a16="http://schemas.microsoft.com/office/drawing/2014/main" id="{A60C1249-9D51-6E70-050E-DAF2F2795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304" y="4115060"/>
            <a:ext cx="3498850" cy="2302115"/>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4073510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24E0-693B-E6F4-AE8C-9C4A6926C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741A3-FD52-2A8A-5C9C-D1EAF6B69D4A}"/>
              </a:ext>
            </a:extLst>
          </p:cNvPr>
          <p:cNvSpPr txBox="1">
            <a:spLocks/>
          </p:cNvSpPr>
          <p:nvPr/>
        </p:nvSpPr>
        <p:spPr>
          <a:xfrm>
            <a:off x="1987550" y="236538"/>
            <a:ext cx="8223250" cy="8366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Non-Competitive Exhibits</a:t>
            </a:r>
          </a:p>
        </p:txBody>
      </p:sp>
      <p:sp>
        <p:nvSpPr>
          <p:cNvPr id="3" name="Rectangle 15">
            <a:extLst>
              <a:ext uri="{FF2B5EF4-FFF2-40B4-BE49-F238E27FC236}">
                <a16:creationId xmlns:a16="http://schemas.microsoft.com/office/drawing/2014/main" id="{D32F21E3-4A39-89CE-15C7-1E5B077753FD}"/>
              </a:ext>
            </a:extLst>
          </p:cNvPr>
          <p:cNvSpPr txBox="1">
            <a:spLocks noChangeArrowheads="1"/>
          </p:cNvSpPr>
          <p:nvPr/>
        </p:nvSpPr>
        <p:spPr>
          <a:xfrm>
            <a:off x="5715000" y="914400"/>
            <a:ext cx="4568224" cy="57070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400" kern="0" dirty="0">
                <a:solidFill>
                  <a:srgbClr val="002060"/>
                </a:solidFill>
                <a:latin typeface="Arial" panose="020B0604020202020204" pitchFamily="34" charset="0"/>
                <a:cs typeface="Arial" panose="020B0604020202020204" pitchFamily="34" charset="0"/>
              </a:rPr>
              <a:t>• </a:t>
            </a:r>
            <a:r>
              <a:rPr lang="en-US" sz="2400" kern="0" dirty="0">
                <a:solidFill>
                  <a:srgbClr val="002060"/>
                </a:solidFill>
                <a:latin typeface="Times New Roman" pitchFamily="18" charset="0"/>
              </a:rPr>
              <a:t>Court of Honor </a:t>
            </a:r>
            <a:r>
              <a:rPr lang="en-US" sz="1800" kern="0" dirty="0">
                <a:solidFill>
                  <a:srgbClr val="002060"/>
                </a:solidFill>
                <a:latin typeface="Times New Roman" pitchFamily="18" charset="0"/>
              </a:rPr>
              <a:t>(World Rarities)</a:t>
            </a:r>
          </a:p>
          <a:p>
            <a:pPr marL="0" indent="0" eaLnBrk="1" hangingPunct="1">
              <a:buNone/>
              <a:defRPr/>
            </a:pPr>
            <a:r>
              <a:rPr lang="en-US" sz="2400" kern="0" dirty="0">
                <a:solidFill>
                  <a:srgbClr val="002060"/>
                </a:solidFill>
                <a:latin typeface="Times New Roman" pitchFamily="18" charset="0"/>
              </a:rPr>
              <a:t>• Invited Exhibits </a:t>
            </a:r>
          </a:p>
          <a:p>
            <a:pPr marL="0" indent="0" eaLnBrk="1" hangingPunct="1">
              <a:buNone/>
              <a:defRPr/>
            </a:pPr>
            <a:r>
              <a:rPr lang="en-US" sz="2400" kern="0" dirty="0">
                <a:solidFill>
                  <a:srgbClr val="002060"/>
                </a:solidFill>
                <a:latin typeface="Times New Roman" pitchFamily="18" charset="0"/>
              </a:rPr>
              <a:t>• German American Salon </a:t>
            </a:r>
            <a:r>
              <a:rPr lang="en-US" sz="1800" kern="0" dirty="0">
                <a:solidFill>
                  <a:srgbClr val="002060"/>
                </a:solidFill>
                <a:latin typeface="Times New Roman" pitchFamily="18" charset="0"/>
              </a:rPr>
              <a:t>(50 frames)</a:t>
            </a:r>
          </a:p>
          <a:p>
            <a:pPr marL="0" indent="0" eaLnBrk="1" hangingPunct="1">
              <a:buNone/>
              <a:defRPr/>
            </a:pPr>
            <a:r>
              <a:rPr lang="en-US" sz="1600" kern="0" dirty="0">
                <a:solidFill>
                  <a:srgbClr val="002060"/>
                </a:solidFill>
                <a:latin typeface="Times New Roman" pitchFamily="18" charset="0"/>
              </a:rPr>
              <a:t>Sponsored by the Bund Deutscher </a:t>
            </a:r>
            <a:r>
              <a:rPr lang="en-US" sz="1600" kern="0" dirty="0" err="1">
                <a:solidFill>
                  <a:srgbClr val="002060"/>
                </a:solidFill>
                <a:latin typeface="Times New Roman" pitchFamily="18" charset="0"/>
              </a:rPr>
              <a:t>Philatelisten</a:t>
            </a:r>
            <a:r>
              <a:rPr lang="en-US" sz="1600" kern="0" dirty="0">
                <a:solidFill>
                  <a:srgbClr val="002060"/>
                </a:solidFill>
                <a:latin typeface="Times New Roman" pitchFamily="18" charset="0"/>
              </a:rPr>
              <a:t> of Germany (</a:t>
            </a:r>
            <a:r>
              <a:rPr lang="en-US" sz="1600" kern="0" dirty="0" err="1">
                <a:solidFill>
                  <a:srgbClr val="002060"/>
                </a:solidFill>
                <a:latin typeface="Times New Roman" pitchFamily="18" charset="0"/>
              </a:rPr>
              <a:t>BDPh</a:t>
            </a:r>
            <a:r>
              <a:rPr lang="en-US" sz="1600" kern="0" dirty="0">
                <a:solidFill>
                  <a:srgbClr val="002060"/>
                </a:solidFill>
                <a:latin typeface="Times New Roman" pitchFamily="18" charset="0"/>
              </a:rPr>
              <a:t>) and the Germany Philatelic Society of the United States (GPS)</a:t>
            </a:r>
          </a:p>
          <a:p>
            <a:pPr marL="0" indent="0" eaLnBrk="1" hangingPunct="1">
              <a:buNone/>
              <a:defRPr/>
            </a:pPr>
            <a:r>
              <a:rPr lang="en-US" sz="2400" kern="0" dirty="0">
                <a:solidFill>
                  <a:srgbClr val="002060"/>
                </a:solidFill>
                <a:latin typeface="Times New Roman" pitchFamily="18" charset="0"/>
              </a:rPr>
              <a:t>• Ephemera Exhibits</a:t>
            </a:r>
          </a:p>
          <a:p>
            <a:pPr marL="0" indent="0" eaLnBrk="1" hangingPunct="1">
              <a:buNone/>
              <a:defRPr/>
            </a:pPr>
            <a:r>
              <a:rPr lang="en-US" sz="1600" kern="0" dirty="0">
                <a:solidFill>
                  <a:srgbClr val="002060"/>
                </a:solidFill>
                <a:latin typeface="Times New Roman" pitchFamily="18" charset="0"/>
              </a:rPr>
              <a:t>Sponsored by the Ephemera Society of America</a:t>
            </a:r>
          </a:p>
          <a:p>
            <a:pPr marL="0" indent="0" eaLnBrk="1" hangingPunct="1">
              <a:buNone/>
              <a:defRPr/>
            </a:pPr>
            <a:r>
              <a:rPr lang="en-US" sz="2400" kern="0" dirty="0">
                <a:solidFill>
                  <a:srgbClr val="002060"/>
                </a:solidFill>
                <a:latin typeface="Times New Roman" pitchFamily="18" charset="0"/>
              </a:rPr>
              <a:t>• Cinderella Exhibits</a:t>
            </a:r>
          </a:p>
          <a:p>
            <a:pPr marL="0" indent="0" eaLnBrk="1" hangingPunct="1">
              <a:buNone/>
              <a:defRPr/>
            </a:pPr>
            <a:r>
              <a:rPr lang="en-US" sz="1600" kern="0" dirty="0">
                <a:solidFill>
                  <a:srgbClr val="002060"/>
                </a:solidFill>
                <a:latin typeface="Times New Roman" pitchFamily="18" charset="0"/>
              </a:rPr>
              <a:t>Part of the World Cinderella Philately Congress </a:t>
            </a:r>
          </a:p>
          <a:p>
            <a:pPr marL="0" indent="0" eaLnBrk="1" hangingPunct="1">
              <a:buNone/>
              <a:defRPr/>
            </a:pPr>
            <a:r>
              <a:rPr lang="en-US" sz="2400" kern="0" dirty="0">
                <a:solidFill>
                  <a:srgbClr val="002060"/>
                </a:solidFill>
                <a:latin typeface="Times New Roman" pitchFamily="18" charset="0"/>
              </a:rPr>
              <a:t>• Museum Exhibits</a:t>
            </a:r>
          </a:p>
          <a:p>
            <a:pPr eaLnBrk="1" hangingPunct="1">
              <a:defRPr/>
            </a:pPr>
            <a:endParaRPr lang="en-US" sz="22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3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4" name="Picture 3">
            <a:extLst>
              <a:ext uri="{FF2B5EF4-FFF2-40B4-BE49-F238E27FC236}">
                <a16:creationId xmlns:a16="http://schemas.microsoft.com/office/drawing/2014/main" id="{E8CFDD2C-99A0-D7CF-5BFD-173D74797820}"/>
              </a:ext>
            </a:extLst>
          </p:cNvPr>
          <p:cNvPicPr>
            <a:picLocks noChangeAspect="1"/>
          </p:cNvPicPr>
          <p:nvPr/>
        </p:nvPicPr>
        <p:blipFill rotWithShape="1">
          <a:blip r:embed="rId2"/>
          <a:srcRect l="65000" t="37983" r="4167" b="35000"/>
          <a:stretch/>
        </p:blipFill>
        <p:spPr>
          <a:xfrm>
            <a:off x="6539008" y="4927990"/>
            <a:ext cx="1432226" cy="83661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C466578-7427-7E2D-29F7-4D1EFDD1419B}"/>
              </a:ext>
            </a:extLst>
          </p:cNvPr>
          <p:cNvPicPr>
            <a:picLocks noChangeAspect="1"/>
          </p:cNvPicPr>
          <p:nvPr/>
        </p:nvPicPr>
        <p:blipFill rotWithShape="1">
          <a:blip r:embed="rId3"/>
          <a:srcRect l="12499" t="15000" r="28334" b="31250"/>
          <a:stretch/>
        </p:blipFill>
        <p:spPr>
          <a:xfrm>
            <a:off x="8182117" y="4902392"/>
            <a:ext cx="1427356" cy="8642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1EAE914-0E5E-8952-82A6-68C873FF82E4}"/>
              </a:ext>
            </a:extLst>
          </p:cNvPr>
          <p:cNvPicPr>
            <a:picLocks noChangeAspect="1"/>
          </p:cNvPicPr>
          <p:nvPr/>
        </p:nvPicPr>
        <p:blipFill rotWithShape="1">
          <a:blip r:embed="rId4"/>
          <a:srcRect t="16250" r="80833" b="72500"/>
          <a:stretch/>
        </p:blipFill>
        <p:spPr>
          <a:xfrm>
            <a:off x="7109859" y="5910147"/>
            <a:ext cx="1785937" cy="69895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2537BBD0-72E9-98AA-1B2A-CB6A3704D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616" y="1073150"/>
            <a:ext cx="3064175" cy="2561690"/>
          </a:xfrm>
          <a:prstGeom prst="rect">
            <a:avLst/>
          </a:prstGeom>
          <a:effectLst>
            <a:outerShdw blurRad="190500" algn="ctr" rotWithShape="0">
              <a:schemeClr val="accent4">
                <a:alpha val="70000"/>
              </a:schemeClr>
            </a:outerShdw>
          </a:effectLst>
        </p:spPr>
      </p:pic>
      <p:pic>
        <p:nvPicPr>
          <p:cNvPr id="12" name="Picture 11">
            <a:extLst>
              <a:ext uri="{FF2B5EF4-FFF2-40B4-BE49-F238E27FC236}">
                <a16:creationId xmlns:a16="http://schemas.microsoft.com/office/drawing/2014/main" id="{0281436F-CAAC-8368-1407-E8D4F4F61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8776" y="3934473"/>
            <a:ext cx="3649854" cy="2674628"/>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1579312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0F6C0-DD60-530A-0A3E-1661CF740D0D}"/>
              </a:ext>
            </a:extLst>
          </p:cNvPr>
          <p:cNvSpPr txBox="1">
            <a:spLocks/>
          </p:cNvSpPr>
          <p:nvPr/>
        </p:nvSpPr>
        <p:spPr>
          <a:xfrm>
            <a:off x="2030414" y="304801"/>
            <a:ext cx="8180387" cy="7461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Other Events during Boston 2026</a:t>
            </a:r>
          </a:p>
        </p:txBody>
      </p:sp>
      <p:sp>
        <p:nvSpPr>
          <p:cNvPr id="3" name="Rectangle 15">
            <a:extLst>
              <a:ext uri="{FF2B5EF4-FFF2-40B4-BE49-F238E27FC236}">
                <a16:creationId xmlns:a16="http://schemas.microsoft.com/office/drawing/2014/main" id="{70F0AF47-F499-F73F-2782-3AC1D85CB312}"/>
              </a:ext>
            </a:extLst>
          </p:cNvPr>
          <p:cNvSpPr txBox="1">
            <a:spLocks noChangeArrowheads="1"/>
          </p:cNvSpPr>
          <p:nvPr/>
        </p:nvSpPr>
        <p:spPr>
          <a:xfrm>
            <a:off x="2030413" y="1219200"/>
            <a:ext cx="8131174"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200" kern="0" dirty="0">
                <a:solidFill>
                  <a:srgbClr val="002060"/>
                </a:solidFill>
                <a:latin typeface="Times New Roman" pitchFamily="18" charset="0"/>
              </a:rPr>
              <a:t>Signing of the Roll of Distinguished Philatelists Ceremony</a:t>
            </a:r>
          </a:p>
          <a:p>
            <a:pPr eaLnBrk="1" hangingPunct="1">
              <a:defRPr/>
            </a:pPr>
            <a:r>
              <a:rPr lang="en-US" altLang="en-US" sz="2200" kern="0" dirty="0">
                <a:solidFill>
                  <a:srgbClr val="002060"/>
                </a:solidFill>
                <a:latin typeface="Times New Roman" pitchFamily="18" charset="0"/>
              </a:rPr>
              <a:t>Inter American Federation of Philately (FIAF) Annual Assembly</a:t>
            </a:r>
          </a:p>
          <a:p>
            <a:pPr eaLnBrk="1" hangingPunct="1">
              <a:defRPr/>
            </a:pPr>
            <a:r>
              <a:rPr lang="en-US" altLang="en-US" sz="2200" kern="0" dirty="0">
                <a:solidFill>
                  <a:srgbClr val="002060"/>
                </a:solidFill>
                <a:latin typeface="Times New Roman" pitchFamily="18" charset="0"/>
              </a:rPr>
              <a:t>World Cinderella Philately Congress - signing of the Roll of NCP</a:t>
            </a:r>
          </a:p>
          <a:p>
            <a:pPr eaLnBrk="1" hangingPunct="1">
              <a:defRPr/>
            </a:pPr>
            <a:r>
              <a:rPr lang="en-US" altLang="en-US" sz="2200" kern="0" dirty="0">
                <a:solidFill>
                  <a:srgbClr val="002060"/>
                </a:solidFill>
                <a:latin typeface="Times New Roman" pitchFamily="18" charset="0"/>
              </a:rPr>
              <a:t>UPU Philatelic Marketing Conference </a:t>
            </a:r>
          </a:p>
          <a:p>
            <a:pPr eaLnBrk="1" hangingPunct="1">
              <a:defRPr/>
            </a:pPr>
            <a:r>
              <a:rPr lang="en-US" altLang="en-US" sz="2200" kern="0" dirty="0">
                <a:solidFill>
                  <a:srgbClr val="002060"/>
                </a:solidFill>
                <a:latin typeface="Times New Roman" pitchFamily="18" charset="0"/>
              </a:rPr>
              <a:t>Lego Displays</a:t>
            </a:r>
          </a:p>
          <a:p>
            <a:pPr eaLnBrk="1" hangingPunct="1">
              <a:defRPr/>
            </a:pPr>
            <a:r>
              <a:rPr lang="en-US" altLang="en-US" sz="2200" kern="0" dirty="0">
                <a:solidFill>
                  <a:srgbClr val="002060"/>
                </a:solidFill>
                <a:latin typeface="Times New Roman" pitchFamily="18" charset="0"/>
              </a:rPr>
              <a:t>Iconic Baseball Memorabilia</a:t>
            </a:r>
          </a:p>
          <a:p>
            <a:pPr eaLnBrk="1" hangingPunct="1">
              <a:defRPr/>
            </a:pPr>
            <a:r>
              <a:rPr lang="en-US" altLang="en-US" sz="2200" kern="0" dirty="0">
                <a:solidFill>
                  <a:srgbClr val="002060"/>
                </a:solidFill>
                <a:latin typeface="Times New Roman" pitchFamily="18" charset="0"/>
              </a:rPr>
              <a:t>Paper making, printing and engraving</a:t>
            </a:r>
          </a:p>
          <a:p>
            <a:pPr eaLnBrk="1" hangingPunct="1">
              <a:defRPr/>
            </a:pPr>
            <a:r>
              <a:rPr lang="en-US" altLang="en-US" sz="2200" kern="0" dirty="0">
                <a:solidFill>
                  <a:srgbClr val="002060"/>
                </a:solidFill>
                <a:latin typeface="Times New Roman" pitchFamily="18" charset="0"/>
              </a:rPr>
              <a:t>Historical artifacts</a:t>
            </a:r>
          </a:p>
          <a:p>
            <a:pPr eaLnBrk="1" hangingPunct="1">
              <a:defRPr/>
            </a:pPr>
            <a:r>
              <a:rPr lang="en-US" altLang="en-US" sz="2200" kern="0" dirty="0">
                <a:solidFill>
                  <a:srgbClr val="002060"/>
                </a:solidFill>
                <a:latin typeface="Times New Roman" pitchFamily="18" charset="0"/>
              </a:rPr>
              <a:t>Book presentations and signing</a:t>
            </a:r>
          </a:p>
          <a:p>
            <a:pPr marL="0" indent="0" eaLnBrk="1" hangingPunct="1">
              <a:buNone/>
              <a:defRPr/>
            </a:pPr>
            <a:r>
              <a:rPr lang="en-US" altLang="en-US" sz="2200" kern="0" dirty="0">
                <a:solidFill>
                  <a:srgbClr val="FF0000"/>
                </a:solidFill>
                <a:latin typeface="Times New Roman" pitchFamily="18" charset="0"/>
              </a:rPr>
              <a:t>Plus…</a:t>
            </a:r>
          </a:p>
          <a:p>
            <a:pPr eaLnBrk="1" hangingPunct="1">
              <a:defRPr/>
            </a:pPr>
            <a:r>
              <a:rPr lang="en-US" altLang="en-US" sz="2200" kern="0" dirty="0">
                <a:solidFill>
                  <a:srgbClr val="002060"/>
                </a:solidFill>
                <a:latin typeface="Times New Roman" pitchFamily="18" charset="0"/>
              </a:rPr>
              <a:t>United States Semiquincentennial Celebrations in Boston</a:t>
            </a:r>
          </a:p>
          <a:p>
            <a:pPr eaLnBrk="1" hangingPunct="1">
              <a:defRPr/>
            </a:pPr>
            <a:r>
              <a:rPr lang="en-US" altLang="en-US" sz="2200" kern="0" dirty="0">
                <a:solidFill>
                  <a:srgbClr val="002060"/>
                </a:solidFill>
                <a:latin typeface="Times New Roman" pitchFamily="18" charset="0"/>
              </a:rPr>
              <a:t>Revolutionary War re-enactments</a:t>
            </a:r>
          </a:p>
          <a:p>
            <a:pPr eaLnBrk="1" hangingPunct="1">
              <a:defRPr/>
            </a:pPr>
            <a:endParaRPr lang="en-US" altLang="en-US" sz="2200" kern="0" dirty="0">
              <a:solidFill>
                <a:srgbClr val="002060"/>
              </a:solidFill>
              <a:latin typeface="Times New Roman" pitchFamily="18" charset="0"/>
            </a:endParaRPr>
          </a:p>
          <a:p>
            <a:pPr marL="0" indent="0" eaLnBrk="1" hangingPunct="1">
              <a:buNone/>
              <a:defRPr/>
            </a:pPr>
            <a:endParaRPr lang="en-US" sz="2400" kern="0" dirty="0">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5" name="Picture 4">
            <a:extLst>
              <a:ext uri="{FF2B5EF4-FFF2-40B4-BE49-F238E27FC236}">
                <a16:creationId xmlns:a16="http://schemas.microsoft.com/office/drawing/2014/main" id="{14C104F8-0095-8A33-5EE6-8EE7067F3A1E}"/>
              </a:ext>
            </a:extLst>
          </p:cNvPr>
          <p:cNvPicPr>
            <a:picLocks noChangeAspect="1"/>
          </p:cNvPicPr>
          <p:nvPr/>
        </p:nvPicPr>
        <p:blipFill>
          <a:blip r:embed="rId2"/>
          <a:stretch>
            <a:fillRect/>
          </a:stretch>
        </p:blipFill>
        <p:spPr>
          <a:xfrm>
            <a:off x="7334932" y="4038601"/>
            <a:ext cx="2333951" cy="1114581"/>
          </a:xfrm>
          <a:prstGeom prst="rect">
            <a:avLst/>
          </a:prstGeom>
          <a:effectLst>
            <a:outerShdw blurRad="190500" algn="ctr" rotWithShape="0">
              <a:srgbClr val="000000">
                <a:alpha val="70000"/>
              </a:srgbClr>
            </a:outerShdw>
          </a:effectLst>
        </p:spPr>
      </p:pic>
      <p:pic>
        <p:nvPicPr>
          <p:cNvPr id="6" name="Picture 5">
            <a:extLst>
              <a:ext uri="{FF2B5EF4-FFF2-40B4-BE49-F238E27FC236}">
                <a16:creationId xmlns:a16="http://schemas.microsoft.com/office/drawing/2014/main" id="{4FB6D9B0-A36C-5FB3-BD7B-49D7601AB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1" y="2745386"/>
            <a:ext cx="3126631" cy="1054224"/>
          </a:xfrm>
          <a:prstGeom prst="rect">
            <a:avLst/>
          </a:prstGeom>
          <a:effectLst>
            <a:outerShdw blurRad="190500" algn="ctr" rotWithShape="0">
              <a:schemeClr val="accent4">
                <a:alpha val="70000"/>
              </a:scheme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B3E5-CEE9-433F-2DFE-A789F930815D}"/>
              </a:ext>
            </a:extLst>
          </p:cNvPr>
          <p:cNvSpPr txBox="1">
            <a:spLocks/>
          </p:cNvSpPr>
          <p:nvPr/>
        </p:nvSpPr>
        <p:spPr>
          <a:xfrm>
            <a:off x="2012950" y="225426"/>
            <a:ext cx="8197850" cy="10699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Some of the Milestones Ahead</a:t>
            </a:r>
          </a:p>
          <a:p>
            <a:pPr>
              <a:defRPr/>
            </a:pPr>
            <a:r>
              <a:rPr lang="en-US" alt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(not in any particular order)</a:t>
            </a:r>
          </a:p>
        </p:txBody>
      </p:sp>
      <p:sp>
        <p:nvSpPr>
          <p:cNvPr id="3" name="Rectangle 15">
            <a:extLst>
              <a:ext uri="{FF2B5EF4-FFF2-40B4-BE49-F238E27FC236}">
                <a16:creationId xmlns:a16="http://schemas.microsoft.com/office/drawing/2014/main" id="{13C1BD4D-8955-D9AD-5DC5-BCDA9233894F}"/>
              </a:ext>
            </a:extLst>
          </p:cNvPr>
          <p:cNvSpPr txBox="1">
            <a:spLocks noChangeArrowheads="1"/>
          </p:cNvSpPr>
          <p:nvPr/>
        </p:nvSpPr>
        <p:spPr>
          <a:xfrm>
            <a:off x="2209800" y="1293541"/>
            <a:ext cx="8001000" cy="518345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sz="2200" kern="0" dirty="0">
                <a:solidFill>
                  <a:srgbClr val="002060"/>
                </a:solidFill>
                <a:latin typeface="Times New Roman" pitchFamily="18" charset="0"/>
              </a:rPr>
              <a:t>Exhibit frame design, manufacturing and unveiling</a:t>
            </a:r>
          </a:p>
          <a:p>
            <a:pPr eaLnBrk="1" hangingPunct="1">
              <a:defRPr/>
            </a:pPr>
            <a:r>
              <a:rPr lang="en-US" sz="2200" kern="0" dirty="0">
                <a:solidFill>
                  <a:srgbClr val="002060"/>
                </a:solidFill>
                <a:latin typeface="Times New Roman" pitchFamily="18" charset="0"/>
              </a:rPr>
              <a:t>Appointment of national commissioners of participating nations by their philatelic bodies</a:t>
            </a:r>
          </a:p>
          <a:p>
            <a:pPr eaLnBrk="1" hangingPunct="1">
              <a:defRPr/>
            </a:pPr>
            <a:r>
              <a:rPr lang="en-US" sz="2200" kern="0" dirty="0">
                <a:solidFill>
                  <a:srgbClr val="002060"/>
                </a:solidFill>
                <a:latin typeface="Times New Roman" pitchFamily="18" charset="0"/>
              </a:rPr>
              <a:t>Exhibit application and acceptance processes</a:t>
            </a:r>
          </a:p>
          <a:p>
            <a:pPr eaLnBrk="1" hangingPunct="1">
              <a:defRPr/>
            </a:pPr>
            <a:r>
              <a:rPr lang="en-US" sz="2200" kern="0" dirty="0">
                <a:solidFill>
                  <a:srgbClr val="002060"/>
                </a:solidFill>
                <a:latin typeface="Times New Roman" pitchFamily="18" charset="0"/>
              </a:rPr>
              <a:t>Invitations sent to postal administrations</a:t>
            </a:r>
          </a:p>
          <a:p>
            <a:pPr eaLnBrk="1" hangingPunct="1">
              <a:defRPr/>
            </a:pPr>
            <a:r>
              <a:rPr lang="en-US" sz="2200" kern="0" dirty="0">
                <a:solidFill>
                  <a:srgbClr val="002060"/>
                </a:solidFill>
                <a:latin typeface="Times New Roman" pitchFamily="18" charset="0"/>
              </a:rPr>
              <a:t>Request for and receipt of exhibit special prize donations</a:t>
            </a:r>
          </a:p>
          <a:p>
            <a:pPr eaLnBrk="1" hangingPunct="1">
              <a:defRPr/>
            </a:pPr>
            <a:r>
              <a:rPr lang="en-US" sz="2200" kern="0" dirty="0">
                <a:solidFill>
                  <a:srgbClr val="002060"/>
                </a:solidFill>
                <a:latin typeface="Times New Roman" pitchFamily="18" charset="0"/>
              </a:rPr>
              <a:t>Design and manufacturing of exhibition medals</a:t>
            </a:r>
          </a:p>
          <a:p>
            <a:pPr eaLnBrk="1" hangingPunct="1">
              <a:defRPr/>
            </a:pPr>
            <a:r>
              <a:rPr lang="en-US" sz="2200" kern="0" dirty="0">
                <a:solidFill>
                  <a:srgbClr val="002060"/>
                </a:solidFill>
                <a:latin typeface="Times New Roman" pitchFamily="18" charset="0"/>
              </a:rPr>
              <a:t>Layout of the Continental Pavilions, Polar and German Salons</a:t>
            </a:r>
          </a:p>
          <a:p>
            <a:pPr eaLnBrk="1" hangingPunct="1">
              <a:defRPr/>
            </a:pPr>
            <a:r>
              <a:rPr lang="en-US" sz="2200" kern="0" dirty="0">
                <a:solidFill>
                  <a:srgbClr val="002060"/>
                </a:solidFill>
                <a:latin typeface="Times New Roman" pitchFamily="18" charset="0"/>
              </a:rPr>
              <a:t>Selection of the exhibition’s theme day subjects</a:t>
            </a:r>
          </a:p>
          <a:p>
            <a:pPr eaLnBrk="1" hangingPunct="1">
              <a:defRPr/>
            </a:pPr>
            <a:r>
              <a:rPr lang="en-US" sz="2200" kern="0" dirty="0">
                <a:solidFill>
                  <a:srgbClr val="002060"/>
                </a:solidFill>
                <a:latin typeface="Times New Roman" pitchFamily="18" charset="0"/>
              </a:rPr>
              <a:t>Finalization of auction plans</a:t>
            </a:r>
          </a:p>
          <a:p>
            <a:pPr eaLnBrk="1" hangingPunct="1">
              <a:defRPr/>
            </a:pPr>
            <a:r>
              <a:rPr lang="en-US" sz="2200" kern="0" dirty="0">
                <a:solidFill>
                  <a:srgbClr val="002060"/>
                </a:solidFill>
                <a:latin typeface="Times New Roman" pitchFamily="18" charset="0"/>
              </a:rPr>
              <a:t>Scheduling of 100+ society meetings, seminars and talks</a:t>
            </a:r>
          </a:p>
          <a:p>
            <a:pPr eaLnBrk="1" hangingPunct="1">
              <a:defRPr/>
            </a:pPr>
            <a:r>
              <a:rPr lang="en-US" sz="2200" kern="0" dirty="0">
                <a:solidFill>
                  <a:srgbClr val="002060"/>
                </a:solidFill>
                <a:latin typeface="Times New Roman" pitchFamily="18" charset="0"/>
              </a:rPr>
              <a:t>Collection of donated stamps for Beginner/Youth show use</a:t>
            </a:r>
          </a:p>
          <a:p>
            <a:pPr eaLnBrk="1" hangingPunct="1">
              <a:defRPr/>
            </a:pPr>
            <a:r>
              <a:rPr lang="en-US" sz="2200" kern="0" dirty="0">
                <a:solidFill>
                  <a:srgbClr val="002060"/>
                </a:solidFill>
                <a:latin typeface="Times New Roman" pitchFamily="18" charset="0"/>
              </a:rPr>
              <a:t>Announcement of side trips to Boston area attractions</a:t>
            </a:r>
          </a:p>
          <a:p>
            <a:pPr eaLnBrk="1" hangingPunct="1">
              <a:defRPr/>
            </a:pPr>
            <a:endParaRPr lang="en-US" sz="2000" kern="0" dirty="0">
              <a:solidFill>
                <a:srgbClr val="002060"/>
              </a:solidFill>
              <a:latin typeface="Times New Roman" pitchFamily="18" charset="0"/>
            </a:endParaRPr>
          </a:p>
          <a:p>
            <a:pPr marL="0" indent="0" eaLnBrk="1" hangingPunct="1">
              <a:buNone/>
              <a:defRPr/>
            </a:pPr>
            <a:endParaRPr lang="en-US" sz="2000" kern="0" dirty="0">
              <a:solidFill>
                <a:schemeClr val="accent6">
                  <a:lumMod val="50000"/>
                </a:schemeClr>
              </a:solidFill>
              <a:latin typeface="Times New Roman" pitchFamily="18" charset="0"/>
            </a:endParaRPr>
          </a:p>
        </p:txBody>
      </p:sp>
    </p:spTree>
    <p:extLst>
      <p:ext uri="{BB962C8B-B14F-4D97-AF65-F5344CB8AC3E}">
        <p14:creationId xmlns:p14="http://schemas.microsoft.com/office/powerpoint/2010/main" val="724381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B3E5-CEE9-433F-2DFE-A789F930815D}"/>
              </a:ext>
            </a:extLst>
          </p:cNvPr>
          <p:cNvSpPr txBox="1">
            <a:spLocks/>
          </p:cNvSpPr>
          <p:nvPr/>
        </p:nvSpPr>
        <p:spPr>
          <a:xfrm>
            <a:off x="2012950" y="225426"/>
            <a:ext cx="8197850" cy="8223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2026 World Expo Summary</a:t>
            </a:r>
          </a:p>
        </p:txBody>
      </p:sp>
      <p:sp>
        <p:nvSpPr>
          <p:cNvPr id="3" name="Rectangle 15">
            <a:extLst>
              <a:ext uri="{FF2B5EF4-FFF2-40B4-BE49-F238E27FC236}">
                <a16:creationId xmlns:a16="http://schemas.microsoft.com/office/drawing/2014/main" id="{13C1BD4D-8955-D9AD-5DC5-BCDA9233894F}"/>
              </a:ext>
            </a:extLst>
          </p:cNvPr>
          <p:cNvSpPr txBox="1">
            <a:spLocks noChangeArrowheads="1"/>
          </p:cNvSpPr>
          <p:nvPr/>
        </p:nvSpPr>
        <p:spPr>
          <a:xfrm>
            <a:off x="2253722" y="947081"/>
            <a:ext cx="4318035" cy="559711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sz="2300" kern="0" dirty="0">
                <a:solidFill>
                  <a:srgbClr val="002060"/>
                </a:solidFill>
                <a:latin typeface="Times New Roman" pitchFamily="18" charset="0"/>
              </a:rPr>
              <a:t>Free admission!</a:t>
            </a:r>
          </a:p>
          <a:p>
            <a:pPr eaLnBrk="1" hangingPunct="1">
              <a:defRPr/>
            </a:pPr>
            <a:r>
              <a:rPr lang="en-US" sz="2300" kern="0" dirty="0">
                <a:solidFill>
                  <a:srgbClr val="002060"/>
                </a:solidFill>
                <a:latin typeface="Times New Roman" pitchFamily="18" charset="0"/>
              </a:rPr>
              <a:t>About 4,000 exhibit frames</a:t>
            </a:r>
          </a:p>
          <a:p>
            <a:pPr eaLnBrk="1" hangingPunct="1">
              <a:defRPr/>
            </a:pPr>
            <a:r>
              <a:rPr lang="en-US" sz="2300" kern="0" dirty="0">
                <a:solidFill>
                  <a:srgbClr val="002060"/>
                </a:solidFill>
                <a:latin typeface="Times New Roman" pitchFamily="18" charset="0"/>
              </a:rPr>
              <a:t>United States Postal Service</a:t>
            </a:r>
          </a:p>
          <a:p>
            <a:pPr eaLnBrk="1" hangingPunct="1">
              <a:defRPr/>
            </a:pPr>
            <a:r>
              <a:rPr lang="en-US" sz="2300" kern="0" dirty="0">
                <a:solidFill>
                  <a:srgbClr val="002060"/>
                </a:solidFill>
                <a:latin typeface="Times New Roman" pitchFamily="18" charset="0"/>
              </a:rPr>
              <a:t>American Philatelic Society</a:t>
            </a:r>
          </a:p>
          <a:p>
            <a:pPr eaLnBrk="1" hangingPunct="1">
              <a:defRPr/>
            </a:pPr>
            <a:r>
              <a:rPr lang="en-US" sz="2300" kern="0" dirty="0">
                <a:solidFill>
                  <a:srgbClr val="002060"/>
                </a:solidFill>
                <a:latin typeface="Times New Roman" pitchFamily="18" charset="0"/>
              </a:rPr>
              <a:t>Participation of Several Museums</a:t>
            </a:r>
          </a:p>
          <a:p>
            <a:pPr eaLnBrk="1" hangingPunct="1">
              <a:defRPr/>
            </a:pPr>
            <a:r>
              <a:rPr lang="en-US" sz="2300" kern="0" dirty="0">
                <a:solidFill>
                  <a:srgbClr val="002060"/>
                </a:solidFill>
                <a:latin typeface="Times New Roman" pitchFamily="18" charset="0"/>
              </a:rPr>
              <a:t>Daily First Day Ceremonies by USPS, UNPA and others</a:t>
            </a:r>
          </a:p>
          <a:p>
            <a:pPr eaLnBrk="1" hangingPunct="1">
              <a:defRPr/>
            </a:pPr>
            <a:r>
              <a:rPr lang="en-US" sz="2300" kern="0" dirty="0">
                <a:solidFill>
                  <a:srgbClr val="002060"/>
                </a:solidFill>
                <a:latin typeface="Times New Roman" pitchFamily="18" charset="0"/>
              </a:rPr>
              <a:t>150 Dealers and Auction Houses</a:t>
            </a:r>
          </a:p>
          <a:p>
            <a:pPr eaLnBrk="1" hangingPunct="1">
              <a:defRPr/>
            </a:pPr>
            <a:r>
              <a:rPr lang="en-US" sz="2300" kern="0" dirty="0">
                <a:solidFill>
                  <a:srgbClr val="002060"/>
                </a:solidFill>
                <a:latin typeface="Times New Roman" pitchFamily="18" charset="0"/>
              </a:rPr>
              <a:t>135 Societies and Organizations</a:t>
            </a:r>
          </a:p>
          <a:p>
            <a:pPr eaLnBrk="1" hangingPunct="1">
              <a:defRPr/>
            </a:pPr>
            <a:r>
              <a:rPr lang="en-US" sz="2300" kern="0" dirty="0">
                <a:solidFill>
                  <a:srgbClr val="002060"/>
                </a:solidFill>
                <a:latin typeface="Times New Roman" pitchFamily="18" charset="0"/>
              </a:rPr>
              <a:t>50 Postal Administrations</a:t>
            </a:r>
          </a:p>
          <a:p>
            <a:pPr eaLnBrk="1" hangingPunct="1">
              <a:defRPr/>
            </a:pPr>
            <a:r>
              <a:rPr lang="en-US" sz="2300" kern="0" dirty="0">
                <a:solidFill>
                  <a:srgbClr val="002060"/>
                </a:solidFill>
                <a:latin typeface="Times New Roman" pitchFamily="18" charset="0"/>
              </a:rPr>
              <a:t>Hundreds of meetings, seminars and events</a:t>
            </a: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5" name="Picture 4">
            <a:extLst>
              <a:ext uri="{FF2B5EF4-FFF2-40B4-BE49-F238E27FC236}">
                <a16:creationId xmlns:a16="http://schemas.microsoft.com/office/drawing/2014/main" id="{4603613C-CD0A-95EA-BF2E-FA54B7317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617" y="1047750"/>
            <a:ext cx="1717040" cy="1981200"/>
          </a:xfrm>
          <a:prstGeom prst="rect">
            <a:avLst/>
          </a:prstGeom>
          <a:effectLst>
            <a:outerShdw blurRad="190500" algn="ctr" rotWithShape="0">
              <a:schemeClr val="accent4">
                <a:alpha val="70000"/>
              </a:schemeClr>
            </a:outerShdw>
          </a:effectLst>
        </p:spPr>
      </p:pic>
      <p:pic>
        <p:nvPicPr>
          <p:cNvPr id="7" name="Picture 6">
            <a:extLst>
              <a:ext uri="{FF2B5EF4-FFF2-40B4-BE49-F238E27FC236}">
                <a16:creationId xmlns:a16="http://schemas.microsoft.com/office/drawing/2014/main" id="{D8636C4E-5AB5-B0D1-805F-DCD503A44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091" y="1909939"/>
            <a:ext cx="1612069" cy="1775406"/>
          </a:xfrm>
          <a:prstGeom prst="rect">
            <a:avLst/>
          </a:prstGeom>
          <a:effectLst>
            <a:outerShdw blurRad="190500" algn="ctr" rotWithShape="0">
              <a:schemeClr val="accent4">
                <a:alpha val="70000"/>
              </a:schemeClr>
            </a:outerShdw>
          </a:effectLst>
        </p:spPr>
      </p:pic>
      <p:pic>
        <p:nvPicPr>
          <p:cNvPr id="9" name="Picture 8">
            <a:extLst>
              <a:ext uri="{FF2B5EF4-FFF2-40B4-BE49-F238E27FC236}">
                <a16:creationId xmlns:a16="http://schemas.microsoft.com/office/drawing/2014/main" id="{333ECC04-D2B9-7230-0960-0E0D810E3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617" y="3685346"/>
            <a:ext cx="1717040" cy="1890319"/>
          </a:xfrm>
          <a:prstGeom prst="rect">
            <a:avLst/>
          </a:prstGeom>
          <a:effectLst>
            <a:outerShdw blurRad="190500" algn="ctr" rotWithShape="0">
              <a:schemeClr val="accent4">
                <a:alpha val="70000"/>
              </a:schemeClr>
            </a:outerShdw>
          </a:effectLst>
        </p:spPr>
      </p:pic>
      <p:pic>
        <p:nvPicPr>
          <p:cNvPr id="11" name="Picture 10">
            <a:extLst>
              <a:ext uri="{FF2B5EF4-FFF2-40B4-BE49-F238E27FC236}">
                <a16:creationId xmlns:a16="http://schemas.microsoft.com/office/drawing/2014/main" id="{F5BC8BA4-DE0F-FAD4-3831-E01AF8F56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9091" y="4320193"/>
            <a:ext cx="1615619" cy="1775406"/>
          </a:xfrm>
          <a:prstGeom prst="rect">
            <a:avLst/>
          </a:prstGeom>
          <a:effectLst>
            <a:outerShdw blurRad="190500" algn="ctr" rotWithShape="0">
              <a:schemeClr val="accent4">
                <a:alpha val="70000"/>
              </a:schemeClr>
            </a:outerShdw>
          </a:effectLst>
        </p:spPr>
      </p:pic>
      <p:sp>
        <p:nvSpPr>
          <p:cNvPr id="12" name="TextBox 11">
            <a:extLst>
              <a:ext uri="{FF2B5EF4-FFF2-40B4-BE49-F238E27FC236}">
                <a16:creationId xmlns:a16="http://schemas.microsoft.com/office/drawing/2014/main" id="{01C31F32-6733-A9D2-2622-4226C75F7608}"/>
              </a:ext>
            </a:extLst>
          </p:cNvPr>
          <p:cNvSpPr txBox="1"/>
          <p:nvPr/>
        </p:nvSpPr>
        <p:spPr>
          <a:xfrm>
            <a:off x="8736748" y="947081"/>
            <a:ext cx="1376753" cy="738664"/>
          </a:xfrm>
          <a:prstGeom prst="rect">
            <a:avLst/>
          </a:prstGeom>
          <a:noFill/>
        </p:spPr>
        <p:txBody>
          <a:bodyPr wrap="square" rtlCol="0">
            <a:spAutoFit/>
          </a:bodyPr>
          <a:lstStyle/>
          <a:p>
            <a:pPr algn="ctr"/>
            <a:r>
              <a:rPr lang="en-US" sz="1400" i="1" dirty="0"/>
              <a:t>yearly promotional labels</a:t>
            </a:r>
          </a:p>
        </p:txBody>
      </p:sp>
      <p:sp>
        <p:nvSpPr>
          <p:cNvPr id="4" name="TextBox 3">
            <a:extLst>
              <a:ext uri="{FF2B5EF4-FFF2-40B4-BE49-F238E27FC236}">
                <a16:creationId xmlns:a16="http://schemas.microsoft.com/office/drawing/2014/main" id="{590BAF4E-9872-1647-CC1C-BC17634EE947}"/>
              </a:ext>
            </a:extLst>
          </p:cNvPr>
          <p:cNvSpPr txBox="1"/>
          <p:nvPr/>
        </p:nvSpPr>
        <p:spPr>
          <a:xfrm>
            <a:off x="6969637" y="3063537"/>
            <a:ext cx="1143000" cy="369332"/>
          </a:xfrm>
          <a:prstGeom prst="rect">
            <a:avLst/>
          </a:prstGeom>
          <a:noFill/>
        </p:spPr>
        <p:txBody>
          <a:bodyPr wrap="square" rtlCol="0">
            <a:spAutoFit/>
          </a:bodyPr>
          <a:lstStyle/>
          <a:p>
            <a:pPr algn="ctr"/>
            <a:r>
              <a:rPr lang="en-US" dirty="0">
                <a:solidFill>
                  <a:srgbClr val="002060"/>
                </a:solidFill>
                <a:latin typeface="Times New Roman" panose="02020603050405020304" pitchFamily="18" charset="0"/>
                <a:cs typeface="Times New Roman" panose="02020603050405020304" pitchFamily="18" charset="0"/>
              </a:rPr>
              <a:t>2021</a:t>
            </a:r>
          </a:p>
        </p:txBody>
      </p:sp>
      <p:sp>
        <p:nvSpPr>
          <p:cNvPr id="6" name="TextBox 5">
            <a:extLst>
              <a:ext uri="{FF2B5EF4-FFF2-40B4-BE49-F238E27FC236}">
                <a16:creationId xmlns:a16="http://schemas.microsoft.com/office/drawing/2014/main" id="{23037564-A825-8F66-8B99-004B1A5F6604}"/>
              </a:ext>
            </a:extLst>
          </p:cNvPr>
          <p:cNvSpPr txBox="1"/>
          <p:nvPr/>
        </p:nvSpPr>
        <p:spPr>
          <a:xfrm>
            <a:off x="6969637" y="5625584"/>
            <a:ext cx="1143000" cy="369332"/>
          </a:xfrm>
          <a:prstGeom prst="rect">
            <a:avLst/>
          </a:prstGeom>
          <a:noFill/>
        </p:spPr>
        <p:txBody>
          <a:bodyPr wrap="square" rtlCol="0">
            <a:spAutoFit/>
          </a:bodyPr>
          <a:lstStyle/>
          <a:p>
            <a:pPr algn="ctr"/>
            <a:r>
              <a:rPr lang="en-US" dirty="0">
                <a:solidFill>
                  <a:srgbClr val="002060"/>
                </a:solidFill>
                <a:latin typeface="Times New Roman" panose="02020603050405020304" pitchFamily="18" charset="0"/>
                <a:cs typeface="Times New Roman" panose="02020603050405020304" pitchFamily="18" charset="0"/>
              </a:rPr>
              <a:t>2023</a:t>
            </a:r>
          </a:p>
        </p:txBody>
      </p:sp>
      <p:sp>
        <p:nvSpPr>
          <p:cNvPr id="8" name="TextBox 7">
            <a:extLst>
              <a:ext uri="{FF2B5EF4-FFF2-40B4-BE49-F238E27FC236}">
                <a16:creationId xmlns:a16="http://schemas.microsoft.com/office/drawing/2014/main" id="{80F806E9-F0FF-6AE5-7732-1BFA3D4AE514}"/>
              </a:ext>
            </a:extLst>
          </p:cNvPr>
          <p:cNvSpPr txBox="1"/>
          <p:nvPr/>
        </p:nvSpPr>
        <p:spPr>
          <a:xfrm>
            <a:off x="8853623" y="6118283"/>
            <a:ext cx="1143000" cy="369332"/>
          </a:xfrm>
          <a:prstGeom prst="rect">
            <a:avLst/>
          </a:prstGeom>
          <a:noFill/>
        </p:spPr>
        <p:txBody>
          <a:bodyPr wrap="square" rtlCol="0">
            <a:spAutoFit/>
          </a:bodyPr>
          <a:lstStyle/>
          <a:p>
            <a:pPr algn="ctr"/>
            <a:r>
              <a:rPr lang="en-US" dirty="0">
                <a:solidFill>
                  <a:srgbClr val="002060"/>
                </a:solidFill>
                <a:latin typeface="Times New Roman" panose="02020603050405020304" pitchFamily="18" charset="0"/>
                <a:cs typeface="Times New Roman" panose="02020603050405020304" pitchFamily="18" charset="0"/>
              </a:rPr>
              <a:t>2024</a:t>
            </a:r>
          </a:p>
        </p:txBody>
      </p:sp>
      <p:sp>
        <p:nvSpPr>
          <p:cNvPr id="10" name="TextBox 9">
            <a:extLst>
              <a:ext uri="{FF2B5EF4-FFF2-40B4-BE49-F238E27FC236}">
                <a16:creationId xmlns:a16="http://schemas.microsoft.com/office/drawing/2014/main" id="{4ED2EBBC-A13B-BA1B-314E-2BFDED3D130A}"/>
              </a:ext>
            </a:extLst>
          </p:cNvPr>
          <p:cNvSpPr txBox="1"/>
          <p:nvPr/>
        </p:nvSpPr>
        <p:spPr>
          <a:xfrm>
            <a:off x="8855482" y="3745639"/>
            <a:ext cx="1143000" cy="369332"/>
          </a:xfrm>
          <a:prstGeom prst="rect">
            <a:avLst/>
          </a:prstGeom>
          <a:noFill/>
        </p:spPr>
        <p:txBody>
          <a:bodyPr wrap="square" rtlCol="0">
            <a:spAutoFit/>
          </a:bodyPr>
          <a:lstStyle/>
          <a:p>
            <a:pPr algn="ctr"/>
            <a:r>
              <a:rPr lang="en-US" dirty="0">
                <a:solidFill>
                  <a:srgbClr val="002060"/>
                </a:solidFill>
                <a:latin typeface="Times New Roman" panose="02020603050405020304" pitchFamily="18" charset="0"/>
                <a:cs typeface="Times New Roman" panose="02020603050405020304" pitchFamily="18" charset="0"/>
              </a:rPr>
              <a:t>2022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0C13-5658-C47B-A1A3-C67850DCA650}"/>
              </a:ext>
            </a:extLst>
          </p:cNvPr>
          <p:cNvSpPr txBox="1">
            <a:spLocks/>
          </p:cNvSpPr>
          <p:nvPr/>
        </p:nvSpPr>
        <p:spPr>
          <a:xfrm>
            <a:off x="1981200" y="228600"/>
            <a:ext cx="82296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Donations</a:t>
            </a:r>
          </a:p>
        </p:txBody>
      </p:sp>
      <p:sp>
        <p:nvSpPr>
          <p:cNvPr id="3" name="Rectangle 15">
            <a:extLst>
              <a:ext uri="{FF2B5EF4-FFF2-40B4-BE49-F238E27FC236}">
                <a16:creationId xmlns:a16="http://schemas.microsoft.com/office/drawing/2014/main" id="{FD7F923A-8D7D-0D90-DDC6-C9CFB2273210}"/>
              </a:ext>
            </a:extLst>
          </p:cNvPr>
          <p:cNvSpPr txBox="1">
            <a:spLocks noChangeArrowheads="1"/>
          </p:cNvSpPr>
          <p:nvPr/>
        </p:nvSpPr>
        <p:spPr>
          <a:xfrm>
            <a:off x="5943600" y="1600200"/>
            <a:ext cx="4267200" cy="44947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400" kern="0" dirty="0">
                <a:solidFill>
                  <a:srgbClr val="002060"/>
                </a:solidFill>
                <a:latin typeface="Times New Roman" pitchFamily="18" charset="0"/>
              </a:rPr>
              <a:t>Boston 2026 World Stamp Show, Inc. has 501(c)(3) recognition by the IRS. </a:t>
            </a:r>
          </a:p>
          <a:p>
            <a:pPr eaLnBrk="1" hangingPunct="1">
              <a:defRPr/>
            </a:pPr>
            <a:r>
              <a:rPr lang="en-US" altLang="en-US" sz="2400" kern="0" dirty="0">
                <a:solidFill>
                  <a:srgbClr val="002060"/>
                </a:solidFill>
                <a:latin typeface="Times New Roman" pitchFamily="18" charset="0"/>
              </a:rPr>
              <a:t>Donations continue to be  received by individuals, societies and organizations.</a:t>
            </a:r>
          </a:p>
          <a:p>
            <a:pPr eaLnBrk="1" hangingPunct="1">
              <a:defRPr/>
            </a:pPr>
            <a:r>
              <a:rPr lang="en-US" altLang="en-US" sz="2400" kern="0" dirty="0">
                <a:solidFill>
                  <a:srgbClr val="002060"/>
                </a:solidFill>
                <a:latin typeface="Times New Roman" pitchFamily="18" charset="0"/>
              </a:rPr>
              <a:t>US donations are tax deductible to those who itemize.</a:t>
            </a:r>
          </a:p>
          <a:p>
            <a:pPr eaLnBrk="1" hangingPunct="1">
              <a:defRPr/>
            </a:pPr>
            <a:r>
              <a:rPr lang="en-US" sz="2400" kern="0" dirty="0">
                <a:solidFill>
                  <a:srgbClr val="002060"/>
                </a:solidFill>
                <a:latin typeface="Times New Roman" pitchFamily="18" charset="0"/>
              </a:rPr>
              <a:t>See the Donor page on the Boston 2026 web site.</a:t>
            </a:r>
            <a:endParaRPr lang="en-US" sz="2000" kern="0" dirty="0">
              <a:solidFill>
                <a:schemeClr val="accent6">
                  <a:lumMod val="50000"/>
                </a:schemeClr>
              </a:solidFill>
              <a:latin typeface="Times New Roman" pitchFamily="18" charset="0"/>
            </a:endParaRPr>
          </a:p>
        </p:txBody>
      </p:sp>
      <p:pic>
        <p:nvPicPr>
          <p:cNvPr id="5" name="Picture 4">
            <a:extLst>
              <a:ext uri="{FF2B5EF4-FFF2-40B4-BE49-F238E27FC236}">
                <a16:creationId xmlns:a16="http://schemas.microsoft.com/office/drawing/2014/main" id="{C2C65BFD-E6E3-096D-42FB-4E3072CBF9C1}"/>
              </a:ext>
            </a:extLst>
          </p:cNvPr>
          <p:cNvPicPr>
            <a:picLocks noChangeAspect="1"/>
          </p:cNvPicPr>
          <p:nvPr/>
        </p:nvPicPr>
        <p:blipFill>
          <a:blip r:embed="rId2"/>
          <a:stretch>
            <a:fillRect/>
          </a:stretch>
        </p:blipFill>
        <p:spPr>
          <a:xfrm>
            <a:off x="2209800" y="1524000"/>
            <a:ext cx="3657600" cy="4494762"/>
          </a:xfrm>
          <a:prstGeom prst="rect">
            <a:avLst/>
          </a:prstGeom>
          <a:effectLst>
            <a:outerShdw blurRad="190500" algn="ctr" rotWithShape="0">
              <a:schemeClr val="accent4">
                <a:alpha val="70000"/>
              </a:scheme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B3E5-CEE9-433F-2DFE-A789F930815D}"/>
              </a:ext>
            </a:extLst>
          </p:cNvPr>
          <p:cNvSpPr txBox="1">
            <a:spLocks/>
          </p:cNvSpPr>
          <p:nvPr/>
        </p:nvSpPr>
        <p:spPr>
          <a:xfrm>
            <a:off x="2012950" y="225426"/>
            <a:ext cx="8197850" cy="8223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After the Show…</a:t>
            </a:r>
          </a:p>
        </p:txBody>
      </p:sp>
      <p:sp>
        <p:nvSpPr>
          <p:cNvPr id="3" name="Rectangle 15">
            <a:extLst>
              <a:ext uri="{FF2B5EF4-FFF2-40B4-BE49-F238E27FC236}">
                <a16:creationId xmlns:a16="http://schemas.microsoft.com/office/drawing/2014/main" id="{13C1BD4D-8955-D9AD-5DC5-BCDA9233894F}"/>
              </a:ext>
            </a:extLst>
          </p:cNvPr>
          <p:cNvSpPr txBox="1">
            <a:spLocks noChangeArrowheads="1"/>
          </p:cNvSpPr>
          <p:nvPr/>
        </p:nvSpPr>
        <p:spPr>
          <a:xfrm>
            <a:off x="4800600" y="1219200"/>
            <a:ext cx="5410200" cy="5181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300" kern="0" dirty="0">
                <a:solidFill>
                  <a:srgbClr val="002060"/>
                </a:solidFill>
                <a:latin typeface="Times New Roman" pitchFamily="18" charset="0"/>
              </a:rPr>
              <a:t>Greater Boston offers much to visitors, whether it be historic, cultural or sports-minded in nature.  Stick around!</a:t>
            </a:r>
          </a:p>
          <a:p>
            <a:pPr marL="0" indent="0" eaLnBrk="1" hangingPunct="1">
              <a:buNone/>
              <a:defRPr/>
            </a:pPr>
            <a:endParaRPr lang="en-US" sz="1700" kern="0" dirty="0">
              <a:solidFill>
                <a:srgbClr val="002060"/>
              </a:solidFill>
              <a:latin typeface="Times New Roman" pitchFamily="18" charset="0"/>
            </a:endParaRPr>
          </a:p>
          <a:p>
            <a:pPr marL="0" indent="0" eaLnBrk="1" hangingPunct="1">
              <a:buNone/>
              <a:defRPr/>
            </a:pPr>
            <a:r>
              <a:rPr lang="en-US" sz="2300" kern="0" dirty="0">
                <a:solidFill>
                  <a:srgbClr val="002060"/>
                </a:solidFill>
                <a:latin typeface="Times New Roman" pitchFamily="18" charset="0"/>
              </a:rPr>
              <a:t>Looking for adventure?  Logan Airport services 52 airlines from its four terminals with 106 gates to almost any domestic or international destination imaginable.</a:t>
            </a:r>
          </a:p>
          <a:p>
            <a:pPr marL="0" indent="0" eaLnBrk="1" hangingPunct="1">
              <a:buNone/>
              <a:defRPr/>
            </a:pPr>
            <a:endParaRPr lang="en-US" sz="1700" kern="0" dirty="0">
              <a:solidFill>
                <a:srgbClr val="002060"/>
              </a:solidFill>
              <a:latin typeface="Times New Roman" pitchFamily="18" charset="0"/>
            </a:endParaRPr>
          </a:p>
          <a:p>
            <a:pPr marL="0" indent="0" eaLnBrk="1" hangingPunct="1">
              <a:buNone/>
              <a:defRPr/>
            </a:pPr>
            <a:r>
              <a:rPr lang="en-US" sz="2300" kern="0" dirty="0">
                <a:solidFill>
                  <a:srgbClr val="002060"/>
                </a:solidFill>
                <a:latin typeface="Times New Roman" pitchFamily="18" charset="0"/>
              </a:rPr>
              <a:t>Ready for a vacation after your Boston 2026 trip?  Norwegian Cruise Lines offers a 7-night Halifax and Bermuda cruise leaving Sunday, May 31, from its Boston dock on the 3,963 passenger Norwegian Breakaway!</a:t>
            </a:r>
          </a:p>
          <a:p>
            <a:pPr marL="0" indent="0" eaLnBrk="1" hangingPunct="1">
              <a:buNone/>
              <a:defRPr/>
            </a:pPr>
            <a:endParaRPr lang="en-US" sz="2000" kern="0" dirty="0">
              <a:solidFill>
                <a:schemeClr val="accent6">
                  <a:lumMod val="50000"/>
                </a:schemeClr>
              </a:solidFill>
              <a:latin typeface="Times New Roman" pitchFamily="18" charset="0"/>
            </a:endParaRPr>
          </a:p>
        </p:txBody>
      </p:sp>
      <p:pic>
        <p:nvPicPr>
          <p:cNvPr id="5" name="Picture 4">
            <a:extLst>
              <a:ext uri="{FF2B5EF4-FFF2-40B4-BE49-F238E27FC236}">
                <a16:creationId xmlns:a16="http://schemas.microsoft.com/office/drawing/2014/main" id="{64479979-5070-5B88-2E37-B83C1AA0C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404" y="1047750"/>
            <a:ext cx="2587083" cy="1446850"/>
          </a:xfrm>
          <a:prstGeom prst="rect">
            <a:avLst/>
          </a:prstGeom>
          <a:effectLst>
            <a:outerShdw blurRad="190500" algn="ctr" rotWithShape="0">
              <a:schemeClr val="accent4">
                <a:alpha val="70000"/>
              </a:schemeClr>
            </a:outerShdw>
          </a:effectLst>
        </p:spPr>
      </p:pic>
      <p:pic>
        <p:nvPicPr>
          <p:cNvPr id="9" name="Picture 8">
            <a:extLst>
              <a:ext uri="{FF2B5EF4-FFF2-40B4-BE49-F238E27FC236}">
                <a16:creationId xmlns:a16="http://schemas.microsoft.com/office/drawing/2014/main" id="{E8623A68-BABA-C2AB-EF95-673D5D126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404" y="2796225"/>
            <a:ext cx="2587083" cy="1626551"/>
          </a:xfrm>
          <a:prstGeom prst="rect">
            <a:avLst/>
          </a:prstGeom>
          <a:effectLst>
            <a:outerShdw blurRad="190500" algn="ctr" rotWithShape="0">
              <a:schemeClr val="accent4">
                <a:alpha val="70000"/>
              </a:schemeClr>
            </a:outerShdw>
          </a:effectLst>
        </p:spPr>
      </p:pic>
      <p:pic>
        <p:nvPicPr>
          <p:cNvPr id="12" name="Picture 11">
            <a:extLst>
              <a:ext uri="{FF2B5EF4-FFF2-40B4-BE49-F238E27FC236}">
                <a16:creationId xmlns:a16="http://schemas.microsoft.com/office/drawing/2014/main" id="{65F367BF-4955-7F4E-3ABB-E061BB901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980" y="4724400"/>
            <a:ext cx="2581507" cy="1424609"/>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403881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800F-351C-D7A2-10BF-F0E0695BF8DD}"/>
              </a:ext>
            </a:extLst>
          </p:cNvPr>
          <p:cNvSpPr txBox="1">
            <a:spLocks/>
          </p:cNvSpPr>
          <p:nvPr/>
        </p:nvSpPr>
        <p:spPr>
          <a:xfrm>
            <a:off x="1990726" y="274638"/>
            <a:ext cx="8220075" cy="6397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2026 Corporate Officers</a:t>
            </a:r>
          </a:p>
        </p:txBody>
      </p:sp>
      <p:pic>
        <p:nvPicPr>
          <p:cNvPr id="8" name="Picture 7">
            <a:extLst>
              <a:ext uri="{FF2B5EF4-FFF2-40B4-BE49-F238E27FC236}">
                <a16:creationId xmlns:a16="http://schemas.microsoft.com/office/drawing/2014/main" id="{4A0C5956-9A01-B2E8-BE55-18E41BCD8C29}"/>
              </a:ext>
            </a:extLst>
          </p:cNvPr>
          <p:cNvPicPr>
            <a:picLocks noChangeAspect="1"/>
          </p:cNvPicPr>
          <p:nvPr/>
        </p:nvPicPr>
        <p:blipFill>
          <a:blip r:embed="rId2"/>
          <a:stretch>
            <a:fillRect/>
          </a:stretch>
        </p:blipFill>
        <p:spPr>
          <a:xfrm>
            <a:off x="2247363" y="914400"/>
            <a:ext cx="7697274" cy="580152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467D70FA-E664-0CBB-1C59-47C247626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16" t="33749" r="32928" b="27499"/>
          <a:stretch>
            <a:fillRect/>
          </a:stretch>
        </p:blipFill>
        <p:spPr bwMode="auto">
          <a:xfrm>
            <a:off x="1393825" y="0"/>
            <a:ext cx="9513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DBE4FF19-0815-96EF-34FB-E47097006E65}"/>
              </a:ext>
            </a:extLst>
          </p:cNvPr>
          <p:cNvSpPr txBox="1">
            <a:spLocks/>
          </p:cNvSpPr>
          <p:nvPr/>
        </p:nvSpPr>
        <p:spPr>
          <a:xfrm>
            <a:off x="1676400" y="304800"/>
            <a:ext cx="8991600" cy="166527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5200" dirty="0">
                <a:solidFill>
                  <a:schemeClr val="accent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Thanks for watching.</a:t>
            </a:r>
          </a:p>
          <a:p>
            <a:pPr>
              <a:defRPr/>
            </a:pPr>
            <a:r>
              <a:rPr lang="en-US" altLang="en-US" sz="5200" dirty="0">
                <a:solidFill>
                  <a:schemeClr val="accent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Join us May 23-30, 2026.</a:t>
            </a:r>
          </a:p>
        </p:txBody>
      </p:sp>
      <p:pic>
        <p:nvPicPr>
          <p:cNvPr id="3" name="Picture 2">
            <a:extLst>
              <a:ext uri="{FF2B5EF4-FFF2-40B4-BE49-F238E27FC236}">
                <a16:creationId xmlns:a16="http://schemas.microsoft.com/office/drawing/2014/main" id="{E64DE606-6C69-BF9C-2C07-C15B37C30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443" y="4809460"/>
            <a:ext cx="1671638" cy="1760469"/>
          </a:xfrm>
          <a:prstGeom prst="rect">
            <a:avLst/>
          </a:prstGeom>
        </p:spPr>
      </p:pic>
      <p:pic>
        <p:nvPicPr>
          <p:cNvPr id="7" name="Picture 6">
            <a:extLst>
              <a:ext uri="{FF2B5EF4-FFF2-40B4-BE49-F238E27FC236}">
                <a16:creationId xmlns:a16="http://schemas.microsoft.com/office/drawing/2014/main" id="{E3D3F04F-1DB5-A1F0-08E2-51E4E0F76ABF}"/>
              </a:ext>
            </a:extLst>
          </p:cNvPr>
          <p:cNvPicPr>
            <a:picLocks noChangeAspect="1"/>
          </p:cNvPicPr>
          <p:nvPr/>
        </p:nvPicPr>
        <p:blipFill>
          <a:blip r:embed="rId4"/>
          <a:stretch>
            <a:fillRect/>
          </a:stretch>
        </p:blipFill>
        <p:spPr>
          <a:xfrm>
            <a:off x="6400800" y="4809460"/>
            <a:ext cx="1503556" cy="17604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0D44-C5BE-6D60-56E6-3665E054D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426A0-2E5C-D654-4ACD-CC65E859F351}"/>
              </a:ext>
            </a:extLst>
          </p:cNvPr>
          <p:cNvSpPr txBox="1">
            <a:spLocks/>
          </p:cNvSpPr>
          <p:nvPr/>
        </p:nvSpPr>
        <p:spPr>
          <a:xfrm>
            <a:off x="1990726" y="274638"/>
            <a:ext cx="8220075" cy="8763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Bulletins</a:t>
            </a:r>
          </a:p>
        </p:txBody>
      </p:sp>
      <p:pic>
        <p:nvPicPr>
          <p:cNvPr id="4" name="Picture 3">
            <a:extLst>
              <a:ext uri="{FF2B5EF4-FFF2-40B4-BE49-F238E27FC236}">
                <a16:creationId xmlns:a16="http://schemas.microsoft.com/office/drawing/2014/main" id="{4C24E098-B587-CD2E-8012-1056319C1E12}"/>
              </a:ext>
            </a:extLst>
          </p:cNvPr>
          <p:cNvPicPr>
            <a:picLocks noChangeAspect="1"/>
          </p:cNvPicPr>
          <p:nvPr/>
        </p:nvPicPr>
        <p:blipFill>
          <a:blip r:embed="rId2"/>
          <a:stretch>
            <a:fillRect/>
          </a:stretch>
        </p:blipFill>
        <p:spPr>
          <a:xfrm>
            <a:off x="5715001" y="1295400"/>
            <a:ext cx="2062985" cy="2971800"/>
          </a:xfrm>
          <a:prstGeom prst="rect">
            <a:avLst/>
          </a:prstGeom>
          <a:solidFill>
            <a:srgbClr val="FFFFFF">
              <a:shade val="85000"/>
            </a:srgbClr>
          </a:solidFill>
          <a:ln w="190500" cap="sq">
            <a:solidFill>
              <a:srgbClr val="FFFFFF"/>
            </a:solidFill>
            <a:miter lim="800000"/>
          </a:ln>
          <a:effectLst>
            <a:outerShdw blurRad="190500" kx="195000" ky="145000" algn="tl" rotWithShape="0">
              <a:srgbClr val="000000">
                <a:alpha val="7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1">
            <a:extLst>
              <a:ext uri="{FF2B5EF4-FFF2-40B4-BE49-F238E27FC236}">
                <a16:creationId xmlns:a16="http://schemas.microsoft.com/office/drawing/2014/main" id="{562D687D-D303-8532-81C3-D6671A5A7B1F}"/>
              </a:ext>
            </a:extLst>
          </p:cNvPr>
          <p:cNvSpPr txBox="1">
            <a:spLocks/>
          </p:cNvSpPr>
          <p:nvPr/>
        </p:nvSpPr>
        <p:spPr>
          <a:xfrm>
            <a:off x="2105025" y="914400"/>
            <a:ext cx="3352800" cy="567397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2400" dirty="0">
                <a:solidFill>
                  <a:srgbClr val="002060"/>
                </a:solidFill>
                <a:latin typeface="Times New Roman" pitchFamily="18" charset="0"/>
                <a:cs typeface="Times New Roman" pitchFamily="18" charset="0"/>
              </a:rPr>
              <a:t>Bulletins 1 and 2 have already been issued and contain basic details about the show, specific information regarding rules and regulations dealing with exhibiting and a number of articles about philatelic and historical connections to the greater Boston area.  Both PDFs may be downloaded from the Boston 2026 web site or scan the QR codes here.</a:t>
            </a:r>
          </a:p>
        </p:txBody>
      </p:sp>
      <p:pic>
        <p:nvPicPr>
          <p:cNvPr id="3" name="Picture 2">
            <a:extLst>
              <a:ext uri="{FF2B5EF4-FFF2-40B4-BE49-F238E27FC236}">
                <a16:creationId xmlns:a16="http://schemas.microsoft.com/office/drawing/2014/main" id="{86C191A0-22DB-7E09-C7B8-6EAC30D98FF3}"/>
              </a:ext>
            </a:extLst>
          </p:cNvPr>
          <p:cNvPicPr>
            <a:picLocks noChangeAspect="1"/>
          </p:cNvPicPr>
          <p:nvPr/>
        </p:nvPicPr>
        <p:blipFill>
          <a:blip r:embed="rId3"/>
          <a:stretch>
            <a:fillRect/>
          </a:stretch>
        </p:blipFill>
        <p:spPr>
          <a:xfrm rot="21077331">
            <a:off x="7646329" y="2949646"/>
            <a:ext cx="2221836" cy="3205964"/>
          </a:xfrm>
          <a:prstGeom prst="rect">
            <a:avLst/>
          </a:prstGeom>
          <a:effectLst>
            <a:outerShdw blurRad="65024" dist="50800" dir="12900000" algn="ctr" rotWithShape="0">
              <a:srgbClr val="000000">
                <a:alpha val="30000"/>
              </a:srgbClr>
            </a:outerShdw>
          </a:effectLst>
        </p:spPr>
      </p:pic>
      <p:pic>
        <p:nvPicPr>
          <p:cNvPr id="7" name="Picture 6">
            <a:extLst>
              <a:ext uri="{FF2B5EF4-FFF2-40B4-BE49-F238E27FC236}">
                <a16:creationId xmlns:a16="http://schemas.microsoft.com/office/drawing/2014/main" id="{FD2EED21-016B-48FA-6404-3F7FEC8EE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8860" y="1066801"/>
            <a:ext cx="1443037" cy="1429737"/>
          </a:xfrm>
          <a:prstGeom prst="rect">
            <a:avLst/>
          </a:prstGeom>
        </p:spPr>
      </p:pic>
      <p:pic>
        <p:nvPicPr>
          <p:cNvPr id="9" name="Picture 8">
            <a:extLst>
              <a:ext uri="{FF2B5EF4-FFF2-40B4-BE49-F238E27FC236}">
                <a16:creationId xmlns:a16="http://schemas.microsoft.com/office/drawing/2014/main" id="{C45B2386-0096-8CD7-DAFA-C5E5F4027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974" y="4862335"/>
            <a:ext cx="1443037" cy="1443037"/>
          </a:xfrm>
          <a:prstGeom prst="rect">
            <a:avLst/>
          </a:prstGeom>
        </p:spPr>
      </p:pic>
      <p:sp>
        <p:nvSpPr>
          <p:cNvPr id="10" name="TextBox 9">
            <a:extLst>
              <a:ext uri="{FF2B5EF4-FFF2-40B4-BE49-F238E27FC236}">
                <a16:creationId xmlns:a16="http://schemas.microsoft.com/office/drawing/2014/main" id="{0CB7C857-C090-0A3F-CD1E-9A4E454FC4CD}"/>
              </a:ext>
            </a:extLst>
          </p:cNvPr>
          <p:cNvSpPr txBox="1"/>
          <p:nvPr/>
        </p:nvSpPr>
        <p:spPr>
          <a:xfrm>
            <a:off x="8716077" y="2500419"/>
            <a:ext cx="228600" cy="276999"/>
          </a:xfrm>
          <a:prstGeom prst="rect">
            <a:avLst/>
          </a:prstGeom>
          <a:noFill/>
        </p:spPr>
        <p:txBody>
          <a:bodyPr wrap="square" rtlCol="0">
            <a:spAutoFit/>
          </a:bodyPr>
          <a:lstStyle/>
          <a:p>
            <a:pPr algn="ctr"/>
            <a:r>
              <a:rPr lang="en-US" sz="1200" dirty="0">
                <a:solidFill>
                  <a:srgbClr val="00206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F0F30706-059A-E238-5E25-B420F9309C3A}"/>
              </a:ext>
            </a:extLst>
          </p:cNvPr>
          <p:cNvSpPr txBox="1"/>
          <p:nvPr/>
        </p:nvSpPr>
        <p:spPr>
          <a:xfrm>
            <a:off x="6632191" y="6290504"/>
            <a:ext cx="228600" cy="276999"/>
          </a:xfrm>
          <a:prstGeom prst="rect">
            <a:avLst/>
          </a:prstGeom>
          <a:noFill/>
        </p:spPr>
        <p:txBody>
          <a:bodyPr wrap="square" rtlCol="0">
            <a:spAutoFit/>
          </a:bodyPr>
          <a:lstStyle/>
          <a:p>
            <a:pPr algn="ctr"/>
            <a:r>
              <a:rPr lang="en-US" sz="1200" dirty="0">
                <a:solidFill>
                  <a:srgbClr val="00206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067180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D0D5A2-01DA-9597-C2DA-53E86EF61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600200"/>
            <a:ext cx="5276727" cy="4787590"/>
          </a:xfrm>
          <a:prstGeom prst="rect">
            <a:avLst/>
          </a:prstGeom>
          <a:ln>
            <a:solidFill>
              <a:schemeClr val="accent4"/>
            </a:solidFill>
          </a:ln>
          <a:effectLst>
            <a:outerShdw blurRad="190500" algn="ctr" rotWithShape="0">
              <a:srgbClr val="000000">
                <a:alpha val="70000"/>
              </a:srgbClr>
            </a:outerShdw>
          </a:effectLst>
        </p:spPr>
      </p:pic>
      <p:pic>
        <p:nvPicPr>
          <p:cNvPr id="10" name="Picture 9">
            <a:extLst>
              <a:ext uri="{FF2B5EF4-FFF2-40B4-BE49-F238E27FC236}">
                <a16:creationId xmlns:a16="http://schemas.microsoft.com/office/drawing/2014/main" id="{8EAB2155-3D01-9BFC-3B22-528617BE5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79" y="3065145"/>
            <a:ext cx="3191649" cy="3324505"/>
          </a:xfrm>
          <a:prstGeom prst="rect">
            <a:avLst/>
          </a:prstGeom>
          <a:ln>
            <a:solidFill>
              <a:schemeClr val="accent4"/>
            </a:solidFill>
          </a:ln>
          <a:effectLst>
            <a:outerShdw blurRad="190500" algn="ctr" rotWithShape="0">
              <a:srgbClr val="000000">
                <a:alpha val="70000"/>
              </a:srgbClr>
            </a:outerShdw>
          </a:effectLst>
        </p:spPr>
      </p:pic>
      <p:sp>
        <p:nvSpPr>
          <p:cNvPr id="2" name="Title 1">
            <a:extLst>
              <a:ext uri="{FF2B5EF4-FFF2-40B4-BE49-F238E27FC236}">
                <a16:creationId xmlns:a16="http://schemas.microsoft.com/office/drawing/2014/main" id="{01C7E662-BE1A-DC14-57ED-B899F42CFC0C}"/>
              </a:ext>
            </a:extLst>
          </p:cNvPr>
          <p:cNvSpPr txBox="1">
            <a:spLocks/>
          </p:cNvSpPr>
          <p:nvPr/>
        </p:nvSpPr>
        <p:spPr>
          <a:xfrm>
            <a:off x="2032000" y="265113"/>
            <a:ext cx="8178800" cy="125888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Easily reach Boston…</a:t>
            </a:r>
          </a:p>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by plane, train, bus, boat or car!</a:t>
            </a:r>
          </a:p>
        </p:txBody>
      </p:sp>
      <p:pic>
        <p:nvPicPr>
          <p:cNvPr id="7" name="Picture 6">
            <a:extLst>
              <a:ext uri="{FF2B5EF4-FFF2-40B4-BE49-F238E27FC236}">
                <a16:creationId xmlns:a16="http://schemas.microsoft.com/office/drawing/2014/main" id="{A70C5A75-2DD4-E908-8A69-3250091AD1BC}"/>
              </a:ext>
            </a:extLst>
          </p:cNvPr>
          <p:cNvPicPr>
            <a:picLocks noChangeAspect="1"/>
          </p:cNvPicPr>
          <p:nvPr/>
        </p:nvPicPr>
        <p:blipFill>
          <a:blip r:embed="rId4"/>
          <a:stretch>
            <a:fillRect/>
          </a:stretch>
        </p:blipFill>
        <p:spPr>
          <a:xfrm>
            <a:off x="2056162" y="1600200"/>
            <a:ext cx="2824355" cy="1464945"/>
          </a:xfrm>
          <a:prstGeom prst="rect">
            <a:avLst/>
          </a:prstGeom>
          <a:ln>
            <a:solidFill>
              <a:schemeClr val="accent4"/>
            </a:solidFill>
          </a:ln>
          <a:effectLst>
            <a:outerShdw blurRad="190500" algn="ctr"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75222-3359-B646-F393-78C3896712D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C1AA880-3A05-46F1-4B6C-943990D47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2" y="2098956"/>
            <a:ext cx="3810000" cy="3187700"/>
          </a:xfrm>
          <a:prstGeom prst="rect">
            <a:avLst/>
          </a:prstGeom>
          <a:effectLst>
            <a:outerShdw blurRad="190500" algn="ctr" rotWithShape="0">
              <a:schemeClr val="accent4">
                <a:alpha val="70000"/>
              </a:schemeClr>
            </a:outerShdw>
          </a:effectLst>
        </p:spPr>
      </p:pic>
      <p:sp>
        <p:nvSpPr>
          <p:cNvPr id="2" name="Title 1">
            <a:extLst>
              <a:ext uri="{FF2B5EF4-FFF2-40B4-BE49-F238E27FC236}">
                <a16:creationId xmlns:a16="http://schemas.microsoft.com/office/drawing/2014/main" id="{931E2F62-B190-E67B-63AB-DC4B8ED11C50}"/>
              </a:ext>
            </a:extLst>
          </p:cNvPr>
          <p:cNvSpPr txBox="1">
            <a:spLocks/>
          </p:cNvSpPr>
          <p:nvPr/>
        </p:nvSpPr>
        <p:spPr>
          <a:xfrm>
            <a:off x="1987550" y="274638"/>
            <a:ext cx="8223250" cy="8318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Boston has Much to Offer Visitors</a:t>
            </a:r>
          </a:p>
        </p:txBody>
      </p:sp>
      <p:pic>
        <p:nvPicPr>
          <p:cNvPr id="9" name="Picture 8">
            <a:extLst>
              <a:ext uri="{FF2B5EF4-FFF2-40B4-BE49-F238E27FC236}">
                <a16:creationId xmlns:a16="http://schemas.microsoft.com/office/drawing/2014/main" id="{15101918-4B33-9659-18D9-721D6224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550" y="4495800"/>
            <a:ext cx="8223250" cy="1972056"/>
          </a:xfrm>
          <a:prstGeom prst="rect">
            <a:avLst/>
          </a:prstGeom>
          <a:effectLst>
            <a:outerShdw blurRad="190500" algn="ctr" rotWithShape="0">
              <a:schemeClr val="accent4">
                <a:alpha val="70000"/>
              </a:schemeClr>
            </a:outerShdw>
          </a:effectLst>
        </p:spPr>
      </p:pic>
      <p:sp>
        <p:nvSpPr>
          <p:cNvPr id="10" name="TextBox 9">
            <a:extLst>
              <a:ext uri="{FF2B5EF4-FFF2-40B4-BE49-F238E27FC236}">
                <a16:creationId xmlns:a16="http://schemas.microsoft.com/office/drawing/2014/main" id="{D8BFE2EA-6268-0B80-E1C1-264A9EA5EDDB}"/>
              </a:ext>
            </a:extLst>
          </p:cNvPr>
          <p:cNvSpPr txBox="1"/>
          <p:nvPr/>
        </p:nvSpPr>
        <p:spPr>
          <a:xfrm>
            <a:off x="4675717" y="1044040"/>
            <a:ext cx="3048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History</a:t>
            </a:r>
          </a:p>
          <a:p>
            <a:pPr marL="285750" indent="-285750">
              <a:buFont typeface="Arial" panose="020B0604020202020204" pitchFamily="34" charset="0"/>
              <a:buChar char="•"/>
            </a:pPr>
            <a:r>
              <a:rPr lang="en-US" dirty="0"/>
              <a:t>Museums and culture</a:t>
            </a:r>
          </a:p>
          <a:p>
            <a:pPr marL="285750" indent="-285750">
              <a:buFont typeface="Arial" panose="020B0604020202020204" pitchFamily="34" charset="0"/>
              <a:buChar char="•"/>
            </a:pPr>
            <a:r>
              <a:rPr lang="en-US" dirty="0"/>
              <a:t>Compact and walkable</a:t>
            </a:r>
          </a:p>
          <a:p>
            <a:pPr marL="285750" indent="-285750">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68BF7CB2-8187-4C61-534F-B1F921B7B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718" y="1106488"/>
            <a:ext cx="2487083" cy="1690100"/>
          </a:xfrm>
          <a:prstGeom prst="rect">
            <a:avLst/>
          </a:prstGeom>
          <a:effectLst>
            <a:outerShdw blurRad="190500" algn="ctr" rotWithShape="0">
              <a:srgbClr val="000000">
                <a:alpha val="70000"/>
              </a:srgbClr>
            </a:outerShdw>
          </a:effectLst>
        </p:spPr>
      </p:pic>
      <p:sp>
        <p:nvSpPr>
          <p:cNvPr id="15" name="TextBox 14">
            <a:extLst>
              <a:ext uri="{FF2B5EF4-FFF2-40B4-BE49-F238E27FC236}">
                <a16:creationId xmlns:a16="http://schemas.microsoft.com/office/drawing/2014/main" id="{7F1AB7C3-FCB6-9369-DE47-229BDE89D1A6}"/>
              </a:ext>
            </a:extLst>
          </p:cNvPr>
          <p:cNvSpPr txBox="1"/>
          <p:nvPr/>
        </p:nvSpPr>
        <p:spPr>
          <a:xfrm>
            <a:off x="1905002" y="2935124"/>
            <a:ext cx="2286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Family-friendly</a:t>
            </a:r>
          </a:p>
          <a:p>
            <a:pPr marL="285750" indent="-285750">
              <a:buFont typeface="Arial" panose="020B0604020202020204" pitchFamily="34" charset="0"/>
              <a:buChar char="•"/>
            </a:pPr>
            <a:r>
              <a:rPr lang="en-US" dirty="0"/>
              <a:t>Harbor activities</a:t>
            </a:r>
          </a:p>
          <a:p>
            <a:pPr marL="285750" indent="-285750">
              <a:buFont typeface="Arial" panose="020B0604020202020204" pitchFamily="34" charset="0"/>
              <a:buChar char="•"/>
            </a:pPr>
            <a:r>
              <a:rPr lang="en-US" dirty="0"/>
              <a:t>Chinatown and Little Italy</a:t>
            </a:r>
          </a:p>
          <a:p>
            <a:pPr marL="285750" indent="-285750">
              <a:buFont typeface="Arial" panose="020B0604020202020204" pitchFamily="34" charset="0"/>
              <a:buChar char="•"/>
            </a:pPr>
            <a:r>
              <a:rPr lang="en-US" dirty="0"/>
              <a:t>Education center</a:t>
            </a:r>
          </a:p>
          <a:p>
            <a:pPr marL="285750" indent="-28575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CF50E681-5E24-60B6-E84D-4BE985C5F1DD}"/>
              </a:ext>
            </a:extLst>
          </p:cNvPr>
          <p:cNvSpPr txBox="1"/>
          <p:nvPr/>
        </p:nvSpPr>
        <p:spPr>
          <a:xfrm>
            <a:off x="8001003" y="2887443"/>
            <a:ext cx="236537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Major league sports, including hosting FIFA World Cup 26 matches</a:t>
            </a:r>
          </a:p>
        </p:txBody>
      </p:sp>
      <p:pic>
        <p:nvPicPr>
          <p:cNvPr id="20" name="Picture 19">
            <a:extLst>
              <a:ext uri="{FF2B5EF4-FFF2-40B4-BE49-F238E27FC236}">
                <a16:creationId xmlns:a16="http://schemas.microsoft.com/office/drawing/2014/main" id="{08812F4A-6279-D19E-0B0A-8D0A21E19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551" y="1106488"/>
            <a:ext cx="2666179" cy="1754326"/>
          </a:xfrm>
          <a:prstGeom prst="rect">
            <a:avLst/>
          </a:prstGeom>
          <a:effectLst>
            <a:outerShdw blurRad="190500" algn="ctr" rotWithShape="0">
              <a:schemeClr val="accent4">
                <a:alpha val="70000"/>
              </a:schemeClr>
            </a:outerShdw>
          </a:effectLst>
        </p:spPr>
      </p:pic>
    </p:spTree>
    <p:extLst>
      <p:ext uri="{BB962C8B-B14F-4D97-AF65-F5344CB8AC3E}">
        <p14:creationId xmlns:p14="http://schemas.microsoft.com/office/powerpoint/2010/main" val="382363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E662-BE1A-DC14-57ED-B899F42CFC0C}"/>
              </a:ext>
            </a:extLst>
          </p:cNvPr>
          <p:cNvSpPr txBox="1">
            <a:spLocks/>
          </p:cNvSpPr>
          <p:nvPr/>
        </p:nvSpPr>
        <p:spPr>
          <a:xfrm>
            <a:off x="1943100" y="265113"/>
            <a:ext cx="8305800" cy="125888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Easily get around Boston…</a:t>
            </a:r>
          </a:p>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by bus, train/rail, subway, ferry or car!</a:t>
            </a:r>
          </a:p>
        </p:txBody>
      </p:sp>
      <p:pic>
        <p:nvPicPr>
          <p:cNvPr id="4" name="Picture 3">
            <a:extLst>
              <a:ext uri="{FF2B5EF4-FFF2-40B4-BE49-F238E27FC236}">
                <a16:creationId xmlns:a16="http://schemas.microsoft.com/office/drawing/2014/main" id="{8DAEAE26-9AC0-F9E9-AA03-2FC187C2D9F8}"/>
              </a:ext>
            </a:extLst>
          </p:cNvPr>
          <p:cNvPicPr>
            <a:picLocks noChangeAspect="1"/>
          </p:cNvPicPr>
          <p:nvPr/>
        </p:nvPicPr>
        <p:blipFill>
          <a:blip r:embed="rId2"/>
          <a:stretch>
            <a:fillRect/>
          </a:stretch>
        </p:blipFill>
        <p:spPr>
          <a:xfrm>
            <a:off x="2058021" y="1524000"/>
            <a:ext cx="5375245" cy="4871049"/>
          </a:xfrm>
          <a:prstGeom prst="rect">
            <a:avLst/>
          </a:prstGeom>
          <a:ln w="19050">
            <a:solidFill>
              <a:schemeClr val="tx1"/>
            </a:solidFill>
          </a:ln>
          <a:effectLst>
            <a:outerShdw blurRad="190500" dist="50800" algn="ctr" rotWithShape="0">
              <a:srgbClr val="000000">
                <a:alpha val="70000"/>
              </a:srgbClr>
            </a:outerShdw>
          </a:effectLst>
        </p:spPr>
      </p:pic>
      <p:pic>
        <p:nvPicPr>
          <p:cNvPr id="6" name="Picture 5">
            <a:extLst>
              <a:ext uri="{FF2B5EF4-FFF2-40B4-BE49-F238E27FC236}">
                <a16:creationId xmlns:a16="http://schemas.microsoft.com/office/drawing/2014/main" id="{75BB2FD4-9D08-4D7D-97DD-8C659384BB7E}"/>
              </a:ext>
            </a:extLst>
          </p:cNvPr>
          <p:cNvPicPr>
            <a:picLocks noChangeAspect="1"/>
          </p:cNvPicPr>
          <p:nvPr/>
        </p:nvPicPr>
        <p:blipFill>
          <a:blip r:embed="rId3"/>
          <a:stretch>
            <a:fillRect/>
          </a:stretch>
        </p:blipFill>
        <p:spPr>
          <a:xfrm>
            <a:off x="7457817" y="3959524"/>
            <a:ext cx="2676163" cy="1878225"/>
          </a:xfrm>
          <a:prstGeom prst="rect">
            <a:avLst/>
          </a:prstGeom>
          <a:ln w="15875">
            <a:solidFill>
              <a:schemeClr val="tx1"/>
            </a:solidFill>
          </a:ln>
          <a:effectLst>
            <a:outerShdw blurRad="190500" dist="50800" algn="ctr" rotWithShape="0">
              <a:srgbClr val="000000">
                <a:alpha val="70000"/>
              </a:srgbClr>
            </a:outerShdw>
          </a:effectLst>
        </p:spPr>
      </p:pic>
      <p:pic>
        <p:nvPicPr>
          <p:cNvPr id="9" name="Picture 8">
            <a:extLst>
              <a:ext uri="{FF2B5EF4-FFF2-40B4-BE49-F238E27FC236}">
                <a16:creationId xmlns:a16="http://schemas.microsoft.com/office/drawing/2014/main" id="{6A884155-50F7-7F48-6E2A-CC24E3CA4F9D}"/>
              </a:ext>
            </a:extLst>
          </p:cNvPr>
          <p:cNvPicPr>
            <a:picLocks noChangeAspect="1"/>
          </p:cNvPicPr>
          <p:nvPr/>
        </p:nvPicPr>
        <p:blipFill>
          <a:blip r:embed="rId4"/>
          <a:stretch>
            <a:fillRect/>
          </a:stretch>
        </p:blipFill>
        <p:spPr>
          <a:xfrm>
            <a:off x="7457818" y="2081299"/>
            <a:ext cx="2676163" cy="1878225"/>
          </a:xfrm>
          <a:prstGeom prst="rect">
            <a:avLst/>
          </a:prstGeom>
          <a:ln w="15875">
            <a:solidFill>
              <a:schemeClr val="tx1"/>
            </a:solidFill>
          </a:ln>
          <a:effectLst>
            <a:outerShdw blurRad="190500" dist="50800" algn="ctr" rotWithShape="0">
              <a:srgbClr val="000000">
                <a:alpha val="70000"/>
              </a:srgbClr>
            </a:outerShdw>
          </a:effectLst>
        </p:spPr>
      </p:pic>
      <p:sp>
        <p:nvSpPr>
          <p:cNvPr id="11" name="Oval 10">
            <a:extLst>
              <a:ext uri="{FF2B5EF4-FFF2-40B4-BE49-F238E27FC236}">
                <a16:creationId xmlns:a16="http://schemas.microsoft.com/office/drawing/2014/main" id="{37225D94-C2C1-DB22-75AD-CC32E1EBEAE8}"/>
              </a:ext>
            </a:extLst>
          </p:cNvPr>
          <p:cNvSpPr/>
          <p:nvPr/>
        </p:nvSpPr>
        <p:spPr>
          <a:xfrm>
            <a:off x="5715000" y="3695611"/>
            <a:ext cx="457200" cy="457200"/>
          </a:xfrm>
          <a:prstGeom prst="ellipse">
            <a:avLst/>
          </a:prstGeom>
          <a:noFill/>
          <a:ln w="666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62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E662-BE1A-DC14-57ED-B899F42CFC0C}"/>
              </a:ext>
            </a:extLst>
          </p:cNvPr>
          <p:cNvSpPr txBox="1">
            <a:spLocks/>
          </p:cNvSpPr>
          <p:nvPr/>
        </p:nvSpPr>
        <p:spPr>
          <a:xfrm>
            <a:off x="2032000" y="265113"/>
            <a:ext cx="8178800" cy="8620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Location, Location, Location …</a:t>
            </a:r>
          </a:p>
        </p:txBody>
      </p:sp>
      <p:pic>
        <p:nvPicPr>
          <p:cNvPr id="3" name="Picture 2">
            <a:extLst>
              <a:ext uri="{FF2B5EF4-FFF2-40B4-BE49-F238E27FC236}">
                <a16:creationId xmlns:a16="http://schemas.microsoft.com/office/drawing/2014/main" id="{63552284-AC70-C139-4E63-AAB3957D938B}"/>
              </a:ext>
            </a:extLst>
          </p:cNvPr>
          <p:cNvPicPr>
            <a:picLocks noChangeAspect="1" noChangeArrowheads="1"/>
          </p:cNvPicPr>
          <p:nvPr/>
        </p:nvPicPr>
        <p:blipFill rotWithShape="1">
          <a:blip r:embed="rId2"/>
          <a:srcRect l="36409" r="970" b="12003"/>
          <a:stretch/>
        </p:blipFill>
        <p:spPr bwMode="auto">
          <a:xfrm>
            <a:off x="1905000" y="1066800"/>
            <a:ext cx="3627438" cy="2362200"/>
          </a:xfrm>
          <a:prstGeom prst="rect">
            <a:avLst/>
          </a:prstGeom>
          <a:ln>
            <a:solidFill>
              <a:schemeClr val="accent2">
                <a:lumMod val="50000"/>
              </a:schemeClr>
            </a:solid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B533A0DD-6768-BBE1-2611-779022E5D943}"/>
              </a:ext>
            </a:extLst>
          </p:cNvPr>
          <p:cNvPicPr>
            <a:picLocks noChangeAspect="1"/>
          </p:cNvPicPr>
          <p:nvPr/>
        </p:nvPicPr>
        <p:blipFill>
          <a:blip r:embed="rId3"/>
          <a:stretch>
            <a:fillRect/>
          </a:stretch>
        </p:blipFill>
        <p:spPr>
          <a:xfrm>
            <a:off x="6586538" y="1066800"/>
            <a:ext cx="3624262" cy="2446338"/>
          </a:xfrm>
          <a:prstGeom prst="rect">
            <a:avLst/>
          </a:prstGeom>
          <a:ln>
            <a:solidFill>
              <a:schemeClr val="tx1"/>
            </a:solidFill>
          </a:ln>
          <a:effectLst>
            <a:outerShdw blurRad="190500" algn="tl" rotWithShape="0">
              <a:srgbClr val="000000">
                <a:alpha val="70000"/>
              </a:srgbClr>
            </a:outerShdw>
          </a:effectLst>
        </p:spPr>
      </p:pic>
      <p:sp>
        <p:nvSpPr>
          <p:cNvPr id="9" name="Arrow: Right 8">
            <a:extLst>
              <a:ext uri="{FF2B5EF4-FFF2-40B4-BE49-F238E27FC236}">
                <a16:creationId xmlns:a16="http://schemas.microsoft.com/office/drawing/2014/main" id="{7666477C-64D9-F169-9E3C-64D9E2756068}"/>
              </a:ext>
            </a:extLst>
          </p:cNvPr>
          <p:cNvSpPr/>
          <p:nvPr/>
        </p:nvSpPr>
        <p:spPr>
          <a:xfrm>
            <a:off x="5254625" y="1219200"/>
            <a:ext cx="168275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F6422364-151A-B0C1-8AA7-2672C8D3CA7A}"/>
              </a:ext>
            </a:extLst>
          </p:cNvPr>
          <p:cNvSpPr txBox="1"/>
          <p:nvPr/>
        </p:nvSpPr>
        <p:spPr>
          <a:xfrm>
            <a:off x="5340350" y="1347789"/>
            <a:ext cx="1295400" cy="276225"/>
          </a:xfrm>
          <a:prstGeom prst="rect">
            <a:avLst/>
          </a:prstGeom>
          <a:noFill/>
        </p:spPr>
        <p:txBody>
          <a:bodyPr>
            <a:spAutoFit/>
          </a:bodyPr>
          <a:lstStyle/>
          <a:p>
            <a:pPr algn="ctr" eaLnBrk="1" hangingPunct="1">
              <a:defRPr/>
            </a:pPr>
            <a:r>
              <a:rPr lang="en-US" sz="1200" kern="0" dirty="0">
                <a:latin typeface="Times New Roman" pitchFamily="18" charset="0"/>
              </a:rPr>
              <a:t>Less than 2 miles</a:t>
            </a:r>
          </a:p>
        </p:txBody>
      </p:sp>
      <p:sp>
        <p:nvSpPr>
          <p:cNvPr id="13" name="TextBox 12">
            <a:extLst>
              <a:ext uri="{FF2B5EF4-FFF2-40B4-BE49-F238E27FC236}">
                <a16:creationId xmlns:a16="http://schemas.microsoft.com/office/drawing/2014/main" id="{58053481-F00E-6816-8F6B-A12B4AE2190C}"/>
              </a:ext>
            </a:extLst>
          </p:cNvPr>
          <p:cNvSpPr txBox="1"/>
          <p:nvPr/>
        </p:nvSpPr>
        <p:spPr>
          <a:xfrm>
            <a:off x="1828800" y="3513139"/>
            <a:ext cx="1600200" cy="276225"/>
          </a:xfrm>
          <a:prstGeom prst="rect">
            <a:avLst/>
          </a:prstGeom>
          <a:noFill/>
        </p:spPr>
        <p:txBody>
          <a:bodyPr>
            <a:spAutoFit/>
          </a:bodyPr>
          <a:lstStyle/>
          <a:p>
            <a:pPr eaLnBrk="1" hangingPunct="1">
              <a:defRPr/>
            </a:pPr>
            <a:r>
              <a:rPr lang="en-US" sz="1200" kern="0" dirty="0">
                <a:latin typeface="Times New Roman" pitchFamily="18" charset="0"/>
              </a:rPr>
              <a:t>Boston Logan Airport</a:t>
            </a:r>
          </a:p>
        </p:txBody>
      </p:sp>
      <p:sp>
        <p:nvSpPr>
          <p:cNvPr id="14" name="TextBox 13">
            <a:extLst>
              <a:ext uri="{FF2B5EF4-FFF2-40B4-BE49-F238E27FC236}">
                <a16:creationId xmlns:a16="http://schemas.microsoft.com/office/drawing/2014/main" id="{506D2900-F54E-D190-AA31-CCDB226FC859}"/>
              </a:ext>
            </a:extLst>
          </p:cNvPr>
          <p:cNvSpPr txBox="1"/>
          <p:nvPr/>
        </p:nvSpPr>
        <p:spPr>
          <a:xfrm>
            <a:off x="2362201" y="3873501"/>
            <a:ext cx="1177925" cy="277813"/>
          </a:xfrm>
          <a:prstGeom prst="rect">
            <a:avLst/>
          </a:prstGeom>
          <a:noFill/>
        </p:spPr>
        <p:txBody>
          <a:bodyPr>
            <a:spAutoFit/>
          </a:bodyPr>
          <a:lstStyle/>
          <a:p>
            <a:pPr algn="ctr" eaLnBrk="1" hangingPunct="1">
              <a:defRPr/>
            </a:pPr>
            <a:r>
              <a:rPr lang="en-US" sz="1200" kern="0" dirty="0">
                <a:latin typeface="Times New Roman" pitchFamily="18" charset="0"/>
              </a:rPr>
              <a:t>South Station</a:t>
            </a:r>
          </a:p>
        </p:txBody>
      </p:sp>
      <p:sp>
        <p:nvSpPr>
          <p:cNvPr id="15" name="TextBox 14">
            <a:extLst>
              <a:ext uri="{FF2B5EF4-FFF2-40B4-BE49-F238E27FC236}">
                <a16:creationId xmlns:a16="http://schemas.microsoft.com/office/drawing/2014/main" id="{4866A8AC-2213-1A22-AE60-43BAF458AE5A}"/>
              </a:ext>
            </a:extLst>
          </p:cNvPr>
          <p:cNvSpPr txBox="1"/>
          <p:nvPr/>
        </p:nvSpPr>
        <p:spPr>
          <a:xfrm>
            <a:off x="8763001" y="3581401"/>
            <a:ext cx="1558925" cy="461963"/>
          </a:xfrm>
          <a:prstGeom prst="rect">
            <a:avLst/>
          </a:prstGeom>
          <a:noFill/>
        </p:spPr>
        <p:txBody>
          <a:bodyPr>
            <a:spAutoFit/>
          </a:bodyPr>
          <a:lstStyle/>
          <a:p>
            <a:pPr algn="r" eaLnBrk="1" hangingPunct="1">
              <a:defRPr/>
            </a:pPr>
            <a:r>
              <a:rPr lang="en-US" sz="1200" kern="0" dirty="0">
                <a:latin typeface="Times New Roman" pitchFamily="18" charset="0"/>
              </a:rPr>
              <a:t>Boston Convention and Exhibition Center</a:t>
            </a:r>
          </a:p>
        </p:txBody>
      </p:sp>
      <p:pic>
        <p:nvPicPr>
          <p:cNvPr id="21" name="Picture 20">
            <a:extLst>
              <a:ext uri="{FF2B5EF4-FFF2-40B4-BE49-F238E27FC236}">
                <a16:creationId xmlns:a16="http://schemas.microsoft.com/office/drawing/2014/main" id="{0F2DF3DD-5AE6-9F15-4A56-E47E723B14F1}"/>
              </a:ext>
            </a:extLst>
          </p:cNvPr>
          <p:cNvPicPr>
            <a:picLocks noChangeAspect="1"/>
          </p:cNvPicPr>
          <p:nvPr/>
        </p:nvPicPr>
        <p:blipFill rotWithShape="1">
          <a:blip r:embed="rId4"/>
          <a:srcRect t="13859"/>
          <a:stretch/>
        </p:blipFill>
        <p:spPr>
          <a:xfrm>
            <a:off x="1905000" y="4308475"/>
            <a:ext cx="4356100" cy="2101850"/>
          </a:xfrm>
          <a:prstGeom prst="rect">
            <a:avLst/>
          </a:prstGeom>
          <a:ln>
            <a:solidFill>
              <a:schemeClr val="tx1"/>
            </a:solid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A21D583-581A-6220-0E47-C3784F8E9FB0}"/>
              </a:ext>
            </a:extLst>
          </p:cNvPr>
          <p:cNvPicPr>
            <a:picLocks noChangeAspect="1"/>
          </p:cNvPicPr>
          <p:nvPr/>
        </p:nvPicPr>
        <p:blipFill rotWithShape="1">
          <a:blip r:embed="rId5"/>
          <a:srcRect l="10000" t="39290" r="30247" b="6250"/>
          <a:stretch/>
        </p:blipFill>
        <p:spPr>
          <a:xfrm>
            <a:off x="6589714" y="4222750"/>
            <a:ext cx="3629025" cy="2205038"/>
          </a:xfrm>
          <a:prstGeom prst="rect">
            <a:avLst/>
          </a:prstGeom>
          <a:ln>
            <a:solidFill>
              <a:schemeClr val="accent2">
                <a:lumMod val="50000"/>
              </a:schemeClr>
            </a:solid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8418EDDD-42D1-2D76-4020-0F6637A80000}"/>
              </a:ext>
            </a:extLst>
          </p:cNvPr>
          <p:cNvSpPr txBox="1"/>
          <p:nvPr/>
        </p:nvSpPr>
        <p:spPr>
          <a:xfrm>
            <a:off x="6581776" y="6454776"/>
            <a:ext cx="3629025" cy="276225"/>
          </a:xfrm>
          <a:prstGeom prst="rect">
            <a:avLst/>
          </a:prstGeom>
          <a:noFill/>
        </p:spPr>
        <p:txBody>
          <a:bodyPr>
            <a:spAutoFit/>
          </a:bodyPr>
          <a:lstStyle/>
          <a:p>
            <a:pPr algn="ctr" eaLnBrk="1" hangingPunct="1">
              <a:defRPr/>
            </a:pPr>
            <a:r>
              <a:rPr lang="en-US" sz="1200" kern="0" dirty="0">
                <a:latin typeface="Times New Roman" pitchFamily="18" charset="0"/>
              </a:rPr>
              <a:t>Show Hotels</a:t>
            </a:r>
          </a:p>
        </p:txBody>
      </p:sp>
      <p:sp>
        <p:nvSpPr>
          <p:cNvPr id="18" name="Arrow: Right 17">
            <a:extLst>
              <a:ext uri="{FF2B5EF4-FFF2-40B4-BE49-F238E27FC236}">
                <a16:creationId xmlns:a16="http://schemas.microsoft.com/office/drawing/2014/main" id="{A490E118-DF3D-39D1-F660-014BD8F269AC}"/>
              </a:ext>
            </a:extLst>
          </p:cNvPr>
          <p:cNvSpPr/>
          <p:nvPr/>
        </p:nvSpPr>
        <p:spPr>
          <a:xfrm rot="5400000">
            <a:off x="6816725" y="3205163"/>
            <a:ext cx="1447800" cy="1530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50A1046E-C492-987E-C835-DF731D7D9EB6}"/>
              </a:ext>
            </a:extLst>
          </p:cNvPr>
          <p:cNvSpPr txBox="1"/>
          <p:nvPr/>
        </p:nvSpPr>
        <p:spPr>
          <a:xfrm>
            <a:off x="7147197" y="3395663"/>
            <a:ext cx="765175" cy="1015663"/>
          </a:xfrm>
          <a:prstGeom prst="rect">
            <a:avLst/>
          </a:prstGeom>
          <a:noFill/>
        </p:spPr>
        <p:txBody>
          <a:bodyPr wrap="square">
            <a:spAutoFit/>
          </a:bodyPr>
          <a:lstStyle/>
          <a:p>
            <a:pPr algn="ctr" eaLnBrk="1" hangingPunct="1">
              <a:defRPr/>
            </a:pPr>
            <a:r>
              <a:rPr lang="en-US" sz="1200" kern="0" dirty="0">
                <a:latin typeface="Times New Roman" pitchFamily="18" charset="0"/>
              </a:rPr>
              <a:t>Next to or very close to the show venue</a:t>
            </a:r>
          </a:p>
        </p:txBody>
      </p:sp>
      <p:pic>
        <p:nvPicPr>
          <p:cNvPr id="22" name="Picture 21">
            <a:extLst>
              <a:ext uri="{FF2B5EF4-FFF2-40B4-BE49-F238E27FC236}">
                <a16:creationId xmlns:a16="http://schemas.microsoft.com/office/drawing/2014/main" id="{68723D41-707B-475B-3187-AB55CF3BD795}"/>
              </a:ext>
            </a:extLst>
          </p:cNvPr>
          <p:cNvPicPr>
            <a:picLocks noChangeAspect="1"/>
          </p:cNvPicPr>
          <p:nvPr/>
        </p:nvPicPr>
        <p:blipFill>
          <a:blip r:embed="rId6"/>
          <a:stretch>
            <a:fillRect/>
          </a:stretch>
        </p:blipFill>
        <p:spPr>
          <a:xfrm>
            <a:off x="3463925" y="2579688"/>
            <a:ext cx="2667000" cy="1866900"/>
          </a:xfrm>
          <a:prstGeom prst="rect">
            <a:avLst/>
          </a:prstGeom>
          <a:ln>
            <a:solidFill>
              <a:schemeClr val="accent1"/>
            </a:solidFill>
          </a:ln>
          <a:effectLst>
            <a:outerShdw blurRad="190500" algn="tl" rotWithShape="0">
              <a:srgbClr val="000000">
                <a:alpha val="70000"/>
              </a:srgbClr>
            </a:outerShdw>
          </a:effectLst>
        </p:spPr>
      </p:pic>
      <p:sp>
        <p:nvSpPr>
          <p:cNvPr id="26" name="Arrow: Right 25">
            <a:extLst>
              <a:ext uri="{FF2B5EF4-FFF2-40B4-BE49-F238E27FC236}">
                <a16:creationId xmlns:a16="http://schemas.microsoft.com/office/drawing/2014/main" id="{C15DC22D-A4CD-BB60-6A4F-D4C4815F0869}"/>
              </a:ext>
            </a:extLst>
          </p:cNvPr>
          <p:cNvSpPr/>
          <p:nvPr/>
        </p:nvSpPr>
        <p:spPr>
          <a:xfrm>
            <a:off x="5489575" y="2579688"/>
            <a:ext cx="14478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26">
            <a:extLst>
              <a:ext uri="{FF2B5EF4-FFF2-40B4-BE49-F238E27FC236}">
                <a16:creationId xmlns:a16="http://schemas.microsoft.com/office/drawing/2014/main" id="{661A9459-6259-E20F-1BFB-63A574F25294}"/>
              </a:ext>
            </a:extLst>
          </p:cNvPr>
          <p:cNvSpPr txBox="1"/>
          <p:nvPr/>
        </p:nvSpPr>
        <p:spPr>
          <a:xfrm>
            <a:off x="5767389" y="2708276"/>
            <a:ext cx="796925" cy="277813"/>
          </a:xfrm>
          <a:prstGeom prst="rect">
            <a:avLst/>
          </a:prstGeom>
          <a:noFill/>
        </p:spPr>
        <p:txBody>
          <a:bodyPr>
            <a:spAutoFit/>
          </a:bodyPr>
          <a:lstStyle/>
          <a:p>
            <a:pPr algn="ctr" eaLnBrk="1" hangingPunct="1">
              <a:defRPr/>
            </a:pPr>
            <a:r>
              <a:rPr lang="en-US" sz="1200" kern="0" dirty="0">
                <a:latin typeface="Times New Roman" pitchFamily="18" charset="0"/>
              </a:rPr>
              <a:t>0.6 miles</a:t>
            </a:r>
          </a:p>
        </p:txBody>
      </p:sp>
      <p:sp>
        <p:nvSpPr>
          <p:cNvPr id="28" name="TextBox 27">
            <a:extLst>
              <a:ext uri="{FF2B5EF4-FFF2-40B4-BE49-F238E27FC236}">
                <a16:creationId xmlns:a16="http://schemas.microsoft.com/office/drawing/2014/main" id="{554AB225-92C3-C63C-1353-4F82FDF237EA}"/>
              </a:ext>
            </a:extLst>
          </p:cNvPr>
          <p:cNvSpPr txBox="1"/>
          <p:nvPr/>
        </p:nvSpPr>
        <p:spPr>
          <a:xfrm>
            <a:off x="1905000" y="6464301"/>
            <a:ext cx="4356100" cy="277813"/>
          </a:xfrm>
          <a:prstGeom prst="rect">
            <a:avLst/>
          </a:prstGeom>
          <a:noFill/>
        </p:spPr>
        <p:txBody>
          <a:bodyPr>
            <a:spAutoFit/>
          </a:bodyPr>
          <a:lstStyle/>
          <a:p>
            <a:pPr algn="ctr" eaLnBrk="1" hangingPunct="1">
              <a:defRPr/>
            </a:pPr>
            <a:r>
              <a:rPr lang="en-US" sz="1200" kern="0" dirty="0">
                <a:latin typeface="Times New Roman" pitchFamily="18" charset="0"/>
              </a:rPr>
              <a:t>Faneuil Hall and Quincy Market</a:t>
            </a:r>
          </a:p>
        </p:txBody>
      </p:sp>
      <p:sp>
        <p:nvSpPr>
          <p:cNvPr id="29" name="Arrow: Right 28">
            <a:extLst>
              <a:ext uri="{FF2B5EF4-FFF2-40B4-BE49-F238E27FC236}">
                <a16:creationId xmlns:a16="http://schemas.microsoft.com/office/drawing/2014/main" id="{49E5C212-7800-4728-04FC-6D301E51F2EC}"/>
              </a:ext>
            </a:extLst>
          </p:cNvPr>
          <p:cNvSpPr/>
          <p:nvPr/>
        </p:nvSpPr>
        <p:spPr>
          <a:xfrm flipH="1">
            <a:off x="5767388" y="5781675"/>
            <a:ext cx="14478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9">
            <a:extLst>
              <a:ext uri="{FF2B5EF4-FFF2-40B4-BE49-F238E27FC236}">
                <a16:creationId xmlns:a16="http://schemas.microsoft.com/office/drawing/2014/main" id="{C3A4D75F-7FDF-D71E-2593-58B8C955DE6E}"/>
              </a:ext>
            </a:extLst>
          </p:cNvPr>
          <p:cNvSpPr txBox="1"/>
          <p:nvPr/>
        </p:nvSpPr>
        <p:spPr>
          <a:xfrm>
            <a:off x="5999164" y="5908676"/>
            <a:ext cx="985837" cy="277813"/>
          </a:xfrm>
          <a:prstGeom prst="rect">
            <a:avLst/>
          </a:prstGeom>
          <a:noFill/>
        </p:spPr>
        <p:txBody>
          <a:bodyPr>
            <a:spAutoFit/>
          </a:bodyPr>
          <a:lstStyle/>
          <a:p>
            <a:pPr algn="ctr" eaLnBrk="1" hangingPunct="1">
              <a:defRPr/>
            </a:pPr>
            <a:r>
              <a:rPr lang="en-US" sz="1200" kern="0" dirty="0">
                <a:latin typeface="Times New Roman" pitchFamily="18" charset="0"/>
              </a:rPr>
              <a:t>About a mile</a:t>
            </a:r>
          </a:p>
        </p:txBody>
      </p:sp>
    </p:spTree>
    <p:extLst>
      <p:ext uri="{BB962C8B-B14F-4D97-AF65-F5344CB8AC3E}">
        <p14:creationId xmlns:p14="http://schemas.microsoft.com/office/powerpoint/2010/main" val="265364654"/>
      </p:ext>
    </p:extLst>
  </p:cSld>
  <p:clrMapOvr>
    <a:masterClrMapping/>
  </p:clrMapOvr>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367273</TotalTime>
  <Words>1887</Words>
  <Application>Microsoft Office PowerPoint</Application>
  <PresentationFormat>Widescreen</PresentationFormat>
  <Paragraphs>281</Paragraphs>
  <Slides>40</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40</vt:i4>
      </vt:variant>
    </vt:vector>
  </HeadingPairs>
  <TitlesOfParts>
    <vt:vector size="4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Boston 2026- 2025 Presentation</dc:title>
  <dc:creator>User</dc:creator>
  <cp:lastModifiedBy>Tom Fortunato</cp:lastModifiedBy>
  <cp:revision>1534</cp:revision>
  <dcterms:created xsi:type="dcterms:W3CDTF">2006-09-23T02:39:50Z</dcterms:created>
  <dcterms:modified xsi:type="dcterms:W3CDTF">2025-05-13T16:10:41Z</dcterms:modified>
</cp:coreProperties>
</file>