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handoutMasterIdLst>
    <p:handoutMasterId r:id="rId63"/>
  </p:handoutMasterIdLst>
  <p:sldIdLst>
    <p:sldId id="257" r:id="rId2"/>
    <p:sldId id="258" r:id="rId3"/>
    <p:sldId id="265" r:id="rId4"/>
    <p:sldId id="260" r:id="rId5"/>
    <p:sldId id="261" r:id="rId6"/>
    <p:sldId id="321" r:id="rId7"/>
    <p:sldId id="322" r:id="rId8"/>
    <p:sldId id="323" r:id="rId9"/>
    <p:sldId id="266" r:id="rId10"/>
    <p:sldId id="267" r:id="rId11"/>
    <p:sldId id="268" r:id="rId12"/>
    <p:sldId id="269" r:id="rId13"/>
    <p:sldId id="270" r:id="rId14"/>
    <p:sldId id="271" r:id="rId15"/>
    <p:sldId id="308" r:id="rId16"/>
    <p:sldId id="272" r:id="rId17"/>
    <p:sldId id="318" r:id="rId18"/>
    <p:sldId id="317" r:id="rId19"/>
    <p:sldId id="316" r:id="rId20"/>
    <p:sldId id="273" r:id="rId21"/>
    <p:sldId id="274" r:id="rId22"/>
    <p:sldId id="275" r:id="rId23"/>
    <p:sldId id="276" r:id="rId24"/>
    <p:sldId id="277" r:id="rId25"/>
    <p:sldId id="319" r:id="rId26"/>
    <p:sldId id="320" r:id="rId27"/>
    <p:sldId id="278" r:id="rId28"/>
    <p:sldId id="279" r:id="rId29"/>
    <p:sldId id="280" r:id="rId30"/>
    <p:sldId id="281" r:id="rId31"/>
    <p:sldId id="282" r:id="rId32"/>
    <p:sldId id="283" r:id="rId33"/>
    <p:sldId id="284" r:id="rId34"/>
    <p:sldId id="285" r:id="rId35"/>
    <p:sldId id="304" r:id="rId36"/>
    <p:sldId id="286" r:id="rId37"/>
    <p:sldId id="287" r:id="rId38"/>
    <p:sldId id="288" r:id="rId39"/>
    <p:sldId id="290" r:id="rId40"/>
    <p:sldId id="289" r:id="rId41"/>
    <p:sldId id="291" r:id="rId42"/>
    <p:sldId id="292" r:id="rId43"/>
    <p:sldId id="293" r:id="rId44"/>
    <p:sldId id="294" r:id="rId45"/>
    <p:sldId id="295" r:id="rId46"/>
    <p:sldId id="296" r:id="rId47"/>
    <p:sldId id="315" r:id="rId48"/>
    <p:sldId id="297" r:id="rId49"/>
    <p:sldId id="307" r:id="rId50"/>
    <p:sldId id="310" r:id="rId51"/>
    <p:sldId id="311" r:id="rId52"/>
    <p:sldId id="298" r:id="rId53"/>
    <p:sldId id="299" r:id="rId54"/>
    <p:sldId id="305" r:id="rId55"/>
    <p:sldId id="300" r:id="rId56"/>
    <p:sldId id="306" r:id="rId57"/>
    <p:sldId id="301" r:id="rId58"/>
    <p:sldId id="302" r:id="rId59"/>
    <p:sldId id="303" r:id="rId60"/>
    <p:sldId id="259" r:id="rId6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89" charset="0"/>
        <a:ea typeface="ＭＳ Ｐゴシック" pitchFamily="-89" charset="-128"/>
        <a:cs typeface="ＭＳ Ｐゴシック" pitchFamily="-89" charset="-128"/>
      </a:defRPr>
    </a:lvl1pPr>
    <a:lvl2pPr marL="457200" algn="l" defTabSz="457200" rtl="0" fontAlgn="base">
      <a:spcBef>
        <a:spcPct val="0"/>
      </a:spcBef>
      <a:spcAft>
        <a:spcPct val="0"/>
      </a:spcAft>
      <a:defRPr kern="1200">
        <a:solidFill>
          <a:schemeClr val="tx1"/>
        </a:solidFill>
        <a:latin typeface="Arial" pitchFamily="-89" charset="0"/>
        <a:ea typeface="ＭＳ Ｐゴシック" pitchFamily="-89" charset="-128"/>
        <a:cs typeface="ＭＳ Ｐゴシック" pitchFamily="-89" charset="-128"/>
      </a:defRPr>
    </a:lvl2pPr>
    <a:lvl3pPr marL="914400" algn="l" defTabSz="457200" rtl="0" fontAlgn="base">
      <a:spcBef>
        <a:spcPct val="0"/>
      </a:spcBef>
      <a:spcAft>
        <a:spcPct val="0"/>
      </a:spcAft>
      <a:defRPr kern="1200">
        <a:solidFill>
          <a:schemeClr val="tx1"/>
        </a:solidFill>
        <a:latin typeface="Arial" pitchFamily="-89" charset="0"/>
        <a:ea typeface="ＭＳ Ｐゴシック" pitchFamily="-89" charset="-128"/>
        <a:cs typeface="ＭＳ Ｐゴシック" pitchFamily="-89" charset="-128"/>
      </a:defRPr>
    </a:lvl3pPr>
    <a:lvl4pPr marL="1371600" algn="l" defTabSz="457200" rtl="0" fontAlgn="base">
      <a:spcBef>
        <a:spcPct val="0"/>
      </a:spcBef>
      <a:spcAft>
        <a:spcPct val="0"/>
      </a:spcAft>
      <a:defRPr kern="1200">
        <a:solidFill>
          <a:schemeClr val="tx1"/>
        </a:solidFill>
        <a:latin typeface="Arial" pitchFamily="-89" charset="0"/>
        <a:ea typeface="ＭＳ Ｐゴシック" pitchFamily="-89" charset="-128"/>
        <a:cs typeface="ＭＳ Ｐゴシック" pitchFamily="-89" charset="-128"/>
      </a:defRPr>
    </a:lvl4pPr>
    <a:lvl5pPr marL="1828800" algn="l" defTabSz="457200" rtl="0" fontAlgn="base">
      <a:spcBef>
        <a:spcPct val="0"/>
      </a:spcBef>
      <a:spcAft>
        <a:spcPct val="0"/>
      </a:spcAft>
      <a:defRPr kern="1200">
        <a:solidFill>
          <a:schemeClr val="tx1"/>
        </a:solidFill>
        <a:latin typeface="Arial" pitchFamily="-89" charset="0"/>
        <a:ea typeface="ＭＳ Ｐゴシック" pitchFamily="-89" charset="-128"/>
        <a:cs typeface="ＭＳ Ｐゴシック" pitchFamily="-89" charset="-128"/>
      </a:defRPr>
    </a:lvl5pPr>
    <a:lvl6pPr marL="2286000" algn="l" defTabSz="457200" rtl="0" eaLnBrk="1" latinLnBrk="0" hangingPunct="1">
      <a:defRPr kern="1200">
        <a:solidFill>
          <a:schemeClr val="tx1"/>
        </a:solidFill>
        <a:latin typeface="Arial" pitchFamily="-89" charset="0"/>
        <a:ea typeface="ＭＳ Ｐゴシック" pitchFamily="-89" charset="-128"/>
        <a:cs typeface="ＭＳ Ｐゴシック" pitchFamily="-89" charset="-128"/>
      </a:defRPr>
    </a:lvl6pPr>
    <a:lvl7pPr marL="2743200" algn="l" defTabSz="457200" rtl="0" eaLnBrk="1" latinLnBrk="0" hangingPunct="1">
      <a:defRPr kern="1200">
        <a:solidFill>
          <a:schemeClr val="tx1"/>
        </a:solidFill>
        <a:latin typeface="Arial" pitchFamily="-89" charset="0"/>
        <a:ea typeface="ＭＳ Ｐゴシック" pitchFamily="-89" charset="-128"/>
        <a:cs typeface="ＭＳ Ｐゴシック" pitchFamily="-89" charset="-128"/>
      </a:defRPr>
    </a:lvl7pPr>
    <a:lvl8pPr marL="3200400" algn="l" defTabSz="457200" rtl="0" eaLnBrk="1" latinLnBrk="0" hangingPunct="1">
      <a:defRPr kern="1200">
        <a:solidFill>
          <a:schemeClr val="tx1"/>
        </a:solidFill>
        <a:latin typeface="Arial" pitchFamily="-89" charset="0"/>
        <a:ea typeface="ＭＳ Ｐゴシック" pitchFamily="-89" charset="-128"/>
        <a:cs typeface="ＭＳ Ｐゴシック" pitchFamily="-89" charset="-128"/>
      </a:defRPr>
    </a:lvl8pPr>
    <a:lvl9pPr marL="3657600" algn="l" defTabSz="457200" rtl="0" eaLnBrk="1" latinLnBrk="0" hangingPunct="1">
      <a:defRPr kern="1200">
        <a:solidFill>
          <a:schemeClr val="tx1"/>
        </a:solidFill>
        <a:latin typeface="Arial" pitchFamily="-89" charset="0"/>
        <a:ea typeface="ＭＳ Ｐゴシック" pitchFamily="-89" charset="-128"/>
        <a:cs typeface="ＭＳ Ｐゴシック" pitchFamily="-89"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44" autoAdjust="0"/>
    <p:restoredTop sz="65635" autoAdjust="0"/>
  </p:normalViewPr>
  <p:slideViewPr>
    <p:cSldViewPr snapToGrid="0" snapToObjects="1">
      <p:cViewPr varScale="1">
        <p:scale>
          <a:sx n="56" d="100"/>
          <a:sy n="56" d="100"/>
        </p:scale>
        <p:origin x="2034"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5C0DD58-042C-FB45-87F8-FFEF21516101}" type="datetimeFigureOut">
              <a:rPr lang="en-US" smtClean="0"/>
              <a:pPr/>
              <a:t>3/4/2024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2CDB34D-A287-EA4C-8E9A-1E70076C7B71}"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EE1A1572-B6C1-1743-A85D-7F4F3B478008}" type="datetime1">
              <a:rPr lang="en-US"/>
              <a:pPr>
                <a:defRPr/>
              </a:pPr>
              <a:t>3/4/2024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B945D827-B823-B145-A396-544C21A9CE8F}"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5" charset="-128"/>
        <a:cs typeface="ＭＳ Ｐゴシック" pitchFamily="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Photographer"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en.wikipedia.org/wiki/Cuba"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en.wikipedia.org/wiki/Gary,_Indiana" TargetMode="External"/><Relationship Id="rId3" Type="http://schemas.openxmlformats.org/officeDocument/2006/relationships/hyperlink" Target="https://en.wikipedia.org/wiki/1971_in_baseball" TargetMode="External"/><Relationship Id="rId7" Type="http://schemas.openxmlformats.org/officeDocument/2006/relationships/hyperlink" Target="https://en.wikipedia.org/wiki/Taiwan"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en.wikipedia.org/wiki/Tainan" TargetMode="External"/><Relationship Id="rId5" Type="http://schemas.openxmlformats.org/officeDocument/2006/relationships/hyperlink" Target="https://en.wikipedia.org/wiki/Williamsport,_Pennsylvania" TargetMode="External"/><Relationship Id="rId4" Type="http://schemas.openxmlformats.org/officeDocument/2006/relationships/hyperlink" Target="https://en.wikipedia.org/wiki/Little_League_World_Series"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n.wikipedia.org/wiki/Extra_innings"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en.wikipedia.org/wiki/Little_League_Hall_of_Excellence" TargetMode="External"/><Relationship Id="rId4" Type="http://schemas.openxmlformats.org/officeDocument/2006/relationships/hyperlink" Target="https://en.wikipedia.org/wiki/Lloyd_McClendon"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s://en.wikipedia.org/wiki/Cambodia" TargetMode="External"/><Relationship Id="rId3" Type="http://schemas.openxmlformats.org/officeDocument/2006/relationships/hyperlink" Target="https://en.wikipedia.org/wiki/Landlocked_country" TargetMode="External"/><Relationship Id="rId7" Type="http://schemas.openxmlformats.org/officeDocument/2006/relationships/hyperlink" Target="https://en.wikipedia.org/wiki/Vietnam"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en.wikipedia.org/wiki/China" TargetMode="External"/><Relationship Id="rId11" Type="http://schemas.openxmlformats.org/officeDocument/2006/relationships/hyperlink" Target="https://en.wikipedia.org/wiki/Winter_Olympic_games" TargetMode="External"/><Relationship Id="rId5" Type="http://schemas.openxmlformats.org/officeDocument/2006/relationships/hyperlink" Target="https://en.wikipedia.org/wiki/Myanmar" TargetMode="External"/><Relationship Id="rId10" Type="http://schemas.openxmlformats.org/officeDocument/2006/relationships/hyperlink" Target="https://en.wikipedia.org/wiki/Summer_Olympics" TargetMode="External"/><Relationship Id="rId4" Type="http://schemas.openxmlformats.org/officeDocument/2006/relationships/hyperlink" Target="https://en.wikipedia.org/wiki/Indochina" TargetMode="External"/><Relationship Id="rId9" Type="http://schemas.openxmlformats.org/officeDocument/2006/relationships/hyperlink" Target="https://en.wikipedia.org/wiki/Thailand"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n.wikipedia.org/wiki/Princeton_University" TargetMode="External"/><Relationship Id="rId13" Type="http://schemas.openxmlformats.org/officeDocument/2006/relationships/hyperlink" Target="https://en.wikipedia.org/wiki/New_York_City" TargetMode="External"/><Relationship Id="rId18" Type="http://schemas.openxmlformats.org/officeDocument/2006/relationships/hyperlink" Target="https://en.wikipedia.org/wiki/1939_Cincinnati_Reds_season" TargetMode="External"/><Relationship Id="rId3" Type="http://schemas.openxmlformats.org/officeDocument/2006/relationships/hyperlink" Target="https://en.wikipedia.org/wiki/Indian_Ocean" TargetMode="External"/><Relationship Id="rId7" Type="http://schemas.openxmlformats.org/officeDocument/2006/relationships/hyperlink" Target="https://en.wikipedia.org/wiki/Atolls_of_the_Maldives" TargetMode="External"/><Relationship Id="rId12" Type="http://schemas.openxmlformats.org/officeDocument/2006/relationships/hyperlink" Target="https://en.wikipedia.org/wiki/W2XBS" TargetMode="External"/><Relationship Id="rId17" Type="http://schemas.openxmlformats.org/officeDocument/2006/relationships/hyperlink" Target="https://en.wikipedia.org/wiki/1939_Brooklyn_Dodgers_season" TargetMode="External"/><Relationship Id="rId2" Type="http://schemas.openxmlformats.org/officeDocument/2006/relationships/slide" Target="../slides/slide22.xml"/><Relationship Id="rId16" Type="http://schemas.openxmlformats.org/officeDocument/2006/relationships/hyperlink" Target="https://en.wikipedia.org/wiki/Red_Barber" TargetMode="External"/><Relationship Id="rId1" Type="http://schemas.openxmlformats.org/officeDocument/2006/relationships/notesMaster" Target="../notesMasters/notesMaster1.xml"/><Relationship Id="rId6" Type="http://schemas.openxmlformats.org/officeDocument/2006/relationships/hyperlink" Target="https://en.wikipedia.org/wiki/India" TargetMode="External"/><Relationship Id="rId11" Type="http://schemas.openxmlformats.org/officeDocument/2006/relationships/hyperlink" Target="https://en.wikipedia.org/wiki/NBC" TargetMode="External"/><Relationship Id="rId5" Type="http://schemas.openxmlformats.org/officeDocument/2006/relationships/hyperlink" Target="https://en.wikipedia.org/wiki/Sri_Lanka" TargetMode="External"/><Relationship Id="rId15" Type="http://schemas.openxmlformats.org/officeDocument/2006/relationships/hyperlink" Target="https://en.wikipedia.org/wiki/Major_League_Baseball" TargetMode="External"/><Relationship Id="rId10" Type="http://schemas.openxmlformats.org/officeDocument/2006/relationships/hyperlink" Target="https://en.wikipedia.org/wiki/Baker_Field_(New_York_City)" TargetMode="External"/><Relationship Id="rId19" Type="http://schemas.openxmlformats.org/officeDocument/2006/relationships/hyperlink" Target="https://en.wikipedia.org/wiki/Ebbets_Field" TargetMode="External"/><Relationship Id="rId4" Type="http://schemas.openxmlformats.org/officeDocument/2006/relationships/hyperlink" Target="https://en.wikipedia.org/wiki/Arabian_Sea" TargetMode="External"/><Relationship Id="rId9" Type="http://schemas.openxmlformats.org/officeDocument/2006/relationships/hyperlink" Target="https://en.wikipedia.org/wiki/Columbia_University" TargetMode="External"/><Relationship Id="rId14" Type="http://schemas.openxmlformats.org/officeDocument/2006/relationships/hyperlink" Target="https://en.wikipedia.org/wiki/Bill_Stern"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n.wikipedia.org/wiki/Port_Moresby"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en.wikipedia.org/wiki/Papua_New_Guinea" TargetMode="External"/><Relationship Id="rId4" Type="http://schemas.openxmlformats.org/officeDocument/2006/relationships/hyperlink" Target="https://en.wikipedia.org/wiki/Lae"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n.wikipedia.org/wiki/West_Africa"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n.wikipedia.org/wiki/Africa" TargetMode="External"/><Relationship Id="rId5" Type="http://schemas.openxmlformats.org/officeDocument/2006/relationships/hyperlink" Target="https://en.wikipedia.org/wiki/Atlantic_Ocean" TargetMode="External"/><Relationship Id="rId4" Type="http://schemas.openxmlformats.org/officeDocument/2006/relationships/hyperlink" Target="https://en.wikipedia.org/wiki/Senegal"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n.wikipedia.org/wiki/Sovereign_state" TargetMode="External"/><Relationship Id="rId7" Type="http://schemas.openxmlformats.org/officeDocument/2006/relationships/hyperlink" Target="https://en.wikipedia.org/wiki/Barbuda"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en.wikipedia.org/wiki/Antigua" TargetMode="External"/><Relationship Id="rId5" Type="http://schemas.openxmlformats.org/officeDocument/2006/relationships/hyperlink" Target="https://en.wikipedia.org/wiki/Atlantic_Ocean" TargetMode="External"/><Relationship Id="rId4" Type="http://schemas.openxmlformats.org/officeDocument/2006/relationships/hyperlink" Target="https://en.wikipedia.org/wiki/Caribbean_Sea"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en.wikipedia.org/wiki/ISF_Women's_World_Championship"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en.wikipedia.org/wiki/Fujinomiya,_Shizuoka"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en.wikipedia.org/wiki/1967_Pan_American_Games"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en.wikipedia.org/wiki/Stonewall_Quarry_Park" TargetMode="External"/><Relationship Id="rId4" Type="http://schemas.openxmlformats.org/officeDocument/2006/relationships/hyperlink" Target="https://en.wikipedia.org/wiki/CanWest_Global_Park"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en.wikipedia.org/wiki/West_Africa" TargetMode="External"/><Relationship Id="rId7" Type="http://schemas.openxmlformats.org/officeDocument/2006/relationships/hyperlink" Target="https://en.wikipedia.org/wiki/Atlantic_Ocean"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en.wikipedia.org/wiki/Ivory_Coast" TargetMode="External"/><Relationship Id="rId5" Type="http://schemas.openxmlformats.org/officeDocument/2006/relationships/hyperlink" Target="https://en.wikipedia.org/wiki/Guinea" TargetMode="External"/><Relationship Id="rId4" Type="http://schemas.openxmlformats.org/officeDocument/2006/relationships/hyperlink" Target="https://en.wikipedia.org/wiki/Sierra_Leone"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8" Type="http://schemas.openxmlformats.org/officeDocument/2006/relationships/hyperlink" Target="https://en.wikipedia.org/wiki/Toronto_Blue_Jays" TargetMode="External"/><Relationship Id="rId3" Type="http://schemas.openxmlformats.org/officeDocument/2006/relationships/hyperlink" Target="https://en.wikipedia.org/wiki/South_Korea" TargetMode="External"/><Relationship Id="rId7" Type="http://schemas.openxmlformats.org/officeDocument/2006/relationships/hyperlink" Target="https://en.wikipedia.org/wiki/Samsung_Lions"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en.wikipedia.org/wiki/Lotte_Giants" TargetMode="External"/><Relationship Id="rId5" Type="http://schemas.openxmlformats.org/officeDocument/2006/relationships/hyperlink" Target="https://en.wikipedia.org/wiki/KBO_League" TargetMode="External"/><Relationship Id="rId4" Type="http://schemas.openxmlformats.org/officeDocument/2006/relationships/hyperlink" Target="https://en.wikipedia.org/wiki/Pitcher" TargetMode="External"/><Relationship Id="rId9" Type="http://schemas.openxmlformats.org/officeDocument/2006/relationships/hyperlink" Target="https://en.wikipedia.org/wiki/1982_Amateur_World_Series" TargetMode="External"/></Relationships>
</file>

<file path=ppt/notesSlides/_rels/notesSlide38.xml.rels><?xml version="1.0" encoding="UTF-8" standalone="yes"?>
<Relationships xmlns="http://schemas.openxmlformats.org/package/2006/relationships"><Relationship Id="rId8" Type="http://schemas.openxmlformats.org/officeDocument/2006/relationships/hyperlink" Target="https://en.wikipedia.org/wiki/Korea_Baseball_Organization" TargetMode="External"/><Relationship Id="rId3" Type="http://schemas.openxmlformats.org/officeDocument/2006/relationships/hyperlink" Target="https://en.wikipedia.org/wiki/South_Korea" TargetMode="External"/><Relationship Id="rId7" Type="http://schemas.openxmlformats.org/officeDocument/2006/relationships/hyperlink" Target="https://en.wikipedia.org/wiki/Lotte_Giants"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en.wikipedia.org/wiki/Samsung_Lions" TargetMode="External"/><Relationship Id="rId5" Type="http://schemas.openxmlformats.org/officeDocument/2006/relationships/hyperlink" Target="https://en.wikipedia.org/wiki/Korea_Professional_Baseball" TargetMode="External"/><Relationship Id="rId4" Type="http://schemas.openxmlformats.org/officeDocument/2006/relationships/hyperlink" Target="https://en.wikipedia.org/wiki/Outfielder"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8" Type="http://schemas.openxmlformats.org/officeDocument/2006/relationships/hyperlink" Target="https://en.wikipedia.org/wiki/Cleveland_Indians" TargetMode="External"/><Relationship Id="rId3" Type="http://schemas.openxmlformats.org/officeDocument/2006/relationships/hyperlink" Target="https://en.wikipedia.org/wiki/Professional_baseball" TargetMode="External"/><Relationship Id="rId7" Type="http://schemas.openxmlformats.org/officeDocument/2006/relationships/hyperlink" Target="https://en.wikipedia.org/wiki/Toronto_Blue_Jays"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s://en.wikipedia.org/wiki/Minnesota_Twins" TargetMode="External"/><Relationship Id="rId5" Type="http://schemas.openxmlformats.org/officeDocument/2006/relationships/hyperlink" Target="https://en.wikipedia.org/wiki/Major_League_Baseball" TargetMode="External"/><Relationship Id="rId10" Type="http://schemas.openxmlformats.org/officeDocument/2006/relationships/hyperlink" Target="https://en.wikipedia.org/wiki/MLB_Rookie_of_the_Year_award" TargetMode="External"/><Relationship Id="rId4" Type="http://schemas.openxmlformats.org/officeDocument/2006/relationships/hyperlink" Target="https://en.wikipedia.org/wiki/Left_fielder" TargetMode="External"/><Relationship Id="rId9" Type="http://schemas.openxmlformats.org/officeDocument/2006/relationships/hyperlink" Target="https://en.wikipedia.org/wiki/Baltimore_Orioles"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en.wikipedia.org/wiki/Emirate_of_Ajman"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s://en.wikipedia.org/wiki/Persian_Gulf" TargetMode="External"/><Relationship Id="rId4" Type="http://schemas.openxmlformats.org/officeDocument/2006/relationships/hyperlink" Target="https://en.wikipedia.org/wiki/United_Arab_Emirates"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2000" dirty="0">
                <a:ea typeface="ＭＳ Ｐゴシック" pitchFamily="-89" charset="-128"/>
                <a:cs typeface="ＭＳ Ｐゴシック" pitchFamily="-89" charset="-128"/>
              </a:rPr>
              <a:t>Good morning.  And now for something completely different!</a:t>
            </a:r>
          </a:p>
          <a:p>
            <a:endParaRPr lang="en-US" sz="2000" dirty="0">
              <a:ea typeface="ＭＳ Ｐゴシック" pitchFamily="-89" charset="-128"/>
              <a:cs typeface="ＭＳ Ｐゴシック" pitchFamily="-89" charset="-128"/>
            </a:endParaRPr>
          </a:p>
          <a:p>
            <a:r>
              <a:rPr lang="en-US" sz="2000" dirty="0">
                <a:ea typeface="ＭＳ Ｐゴシック" pitchFamily="-89" charset="-128"/>
                <a:cs typeface="ＭＳ Ｐゴシック" pitchFamily="-89" charset="-128"/>
              </a:rPr>
              <a:t>My name is David Schulz and I’m going to talk about a number of historical baseball events and people that have been depicted and honoured in commemorative postage stamps from around the world.  I hope you enjoy the presentation and learn something new.</a:t>
            </a:r>
          </a:p>
          <a:p>
            <a:endParaRPr lang="en-US" sz="2000" dirty="0">
              <a:ea typeface="ＭＳ Ｐゴシック" pitchFamily="-89" charset="-128"/>
              <a:cs typeface="ＭＳ Ｐゴシック" pitchFamily="-89" charset="-128"/>
            </a:endParaRPr>
          </a:p>
        </p:txBody>
      </p:sp>
      <p:sp>
        <p:nvSpPr>
          <p:cNvPr id="4" name="Slide Number Placeholder 3"/>
          <p:cNvSpPr>
            <a:spLocks noGrp="1"/>
          </p:cNvSpPr>
          <p:nvPr>
            <p:ph type="sldNum" sz="quarter" idx="5"/>
          </p:nvPr>
        </p:nvSpPr>
        <p:spPr/>
        <p:txBody>
          <a:bodyPr/>
          <a:lstStyle/>
          <a:p>
            <a:pPr>
              <a:defRPr/>
            </a:pPr>
            <a:fld id="{088FBAF1-2F35-1648-A351-6A85D552D8C2}"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pPr eaLnBrk="1" hangingPunct="1">
              <a:spcBef>
                <a:spcPct val="0"/>
              </a:spcBef>
            </a:pPr>
            <a:r>
              <a:rPr lang="en-US" sz="2000" dirty="0">
                <a:ea typeface="ＭＳ Ｐゴシック" pitchFamily="-89" charset="-128"/>
                <a:cs typeface="ＭＳ Ｐゴシック" pitchFamily="-89" charset="-128"/>
              </a:rPr>
              <a:t>This 1-centavo postal tax stamp produced in</a:t>
            </a:r>
            <a:r>
              <a:rPr lang="en-US" sz="2000" baseline="0" dirty="0">
                <a:ea typeface="ＭＳ Ｐゴシック" pitchFamily="-89" charset="-128"/>
                <a:cs typeface="ＭＳ Ｐゴシック" pitchFamily="-89" charset="-128"/>
              </a:rPr>
              <a:t> 1937 by Nicaragua </a:t>
            </a:r>
            <a:r>
              <a:rPr lang="en-US" sz="2000" dirty="0">
                <a:ea typeface="ＭＳ Ｐゴシック" pitchFamily="-89" charset="-128"/>
                <a:cs typeface="ＭＳ Ｐゴシック" pitchFamily="-89" charset="-128"/>
              </a:rPr>
              <a:t>celebrating the 4</a:t>
            </a:r>
            <a:r>
              <a:rPr lang="en-US" sz="2000" baseline="30000" dirty="0">
                <a:ea typeface="ＭＳ Ｐゴシック" pitchFamily="-89" charset="-128"/>
                <a:cs typeface="ＭＳ Ｐゴシック" pitchFamily="-89" charset="-128"/>
              </a:rPr>
              <a:t>th</a:t>
            </a:r>
            <a:r>
              <a:rPr lang="en-US" sz="2000" dirty="0">
                <a:ea typeface="ＭＳ Ｐゴシック" pitchFamily="-89" charset="-128"/>
                <a:cs typeface="ＭＳ Ｐゴシック" pitchFamily="-89" charset="-128"/>
              </a:rPr>
              <a:t> Central American games was actually issued with the specific purpose to raise money for the Central American Caribbean Games</a:t>
            </a:r>
          </a:p>
          <a:p>
            <a:pPr eaLnBrk="1" hangingPunct="1">
              <a:spcBef>
                <a:spcPct val="0"/>
              </a:spcBef>
            </a:pPr>
            <a:endParaRPr lang="en-US" sz="2000" dirty="0">
              <a:ea typeface="ＭＳ Ｐゴシック" pitchFamily="-89" charset="-128"/>
              <a:cs typeface="ＭＳ Ｐゴシック" pitchFamily="-89" charset="-128"/>
            </a:endParaRPr>
          </a:p>
          <a:p>
            <a:pPr eaLnBrk="1" hangingPunct="1">
              <a:spcBef>
                <a:spcPct val="0"/>
              </a:spcBef>
            </a:pPr>
            <a:r>
              <a:rPr lang="en-US" sz="2000" dirty="0">
                <a:ea typeface="ＭＳ Ｐゴシック" pitchFamily="-89" charset="-128"/>
                <a:cs typeface="ＭＳ Ｐゴシック" pitchFamily="-89" charset="-128"/>
              </a:rPr>
              <a:t>Again, unfortunately,</a:t>
            </a:r>
            <a:r>
              <a:rPr lang="en-US" sz="2000" baseline="0" dirty="0">
                <a:ea typeface="ＭＳ Ｐゴシック" pitchFamily="-89" charset="-128"/>
                <a:cs typeface="ＭＳ Ｐゴシック" pitchFamily="-89" charset="-128"/>
              </a:rPr>
              <a:t> very little information available on these</a:t>
            </a:r>
            <a:r>
              <a:rPr lang="en-US" sz="2000" dirty="0">
                <a:ea typeface="ＭＳ Ｐゴシック" pitchFamily="-89" charset="-128"/>
                <a:cs typeface="ＭＳ Ｐゴシック" pitchFamily="-89" charset="-128"/>
              </a:rPr>
              <a:t> Games which were held in Managua but baseball was a central theme in the</a:t>
            </a:r>
            <a:r>
              <a:rPr lang="en-US" sz="2000" baseline="0" dirty="0">
                <a:ea typeface="ＭＳ Ｐゴシック" pitchFamily="-89" charset="-128"/>
                <a:cs typeface="ＭＳ Ｐゴシック" pitchFamily="-89" charset="-128"/>
              </a:rPr>
              <a:t> </a:t>
            </a:r>
            <a:r>
              <a:rPr lang="en-US" sz="2000" dirty="0">
                <a:ea typeface="ＭＳ Ｐゴシック" pitchFamily="-89" charset="-128"/>
                <a:cs typeface="ＭＳ Ｐゴシック" pitchFamily="-89" charset="-128"/>
              </a:rPr>
              <a:t>Games. </a:t>
            </a:r>
          </a:p>
          <a:p>
            <a:pPr eaLnBrk="1" hangingPunct="1">
              <a:spcBef>
                <a:spcPct val="0"/>
              </a:spcBef>
            </a:pPr>
            <a:endParaRPr lang="en-US" sz="2000" dirty="0">
              <a:ea typeface="ＭＳ Ｐゴシック" pitchFamily="-89" charset="-128"/>
              <a:cs typeface="ＭＳ Ｐゴシック" pitchFamily="-89" charset="-128"/>
            </a:endParaRPr>
          </a:p>
          <a:p>
            <a:pPr eaLnBrk="1" hangingPunct="1">
              <a:spcBef>
                <a:spcPct val="0"/>
              </a:spcBef>
            </a:pPr>
            <a:r>
              <a:rPr lang="en-US" sz="2000" dirty="0">
                <a:ea typeface="ＭＳ Ｐゴシック" pitchFamily="-89" charset="-128"/>
                <a:cs typeface="ＭＳ Ｐゴシック" pitchFamily="-89" charset="-128"/>
              </a:rPr>
              <a:t>A generic batter is shown on four different stamps. Each stamp has the same pose, but four different colors were used.</a:t>
            </a:r>
          </a:p>
        </p:txBody>
      </p:sp>
      <p:sp>
        <p:nvSpPr>
          <p:cNvPr id="327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48090B-1D66-B148-9EC7-3FA04004F7FB}" type="slidenum">
              <a:rPr lang="en-US" smtClean="0">
                <a:ea typeface="ＭＳ Ｐゴシック" pitchFamily="5" charset="-128"/>
                <a:cs typeface="ＭＳ Ｐゴシック" pitchFamily="5" charset="-128"/>
              </a:rPr>
              <a:pPr fontAlgn="base">
                <a:spcBef>
                  <a:spcPct val="0"/>
                </a:spcBef>
                <a:spcAft>
                  <a:spcPct val="0"/>
                </a:spcAft>
                <a:defRPr/>
              </a:pPr>
              <a:t>10</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77500" lnSpcReduction="20000"/>
          </a:bodyPr>
          <a:lstStyle/>
          <a:p>
            <a:pPr eaLnBrk="1" fontAlgn="auto" hangingPunct="1">
              <a:spcBef>
                <a:spcPts val="0"/>
              </a:spcBef>
              <a:spcAft>
                <a:spcPts val="0"/>
              </a:spcAft>
              <a:defRPr/>
            </a:pPr>
            <a:r>
              <a:rPr lang="en-GB" sz="2000" dirty="0">
                <a:ea typeface="+mn-ea"/>
                <a:cs typeface="+mn-cs"/>
              </a:rPr>
              <a:t>In 1944, Venezuela heralded the 7th World Amateur Baseball Championship with nine airmail stamps,</a:t>
            </a:r>
            <a:r>
              <a:rPr lang="en-GB" sz="2000" baseline="0" dirty="0">
                <a:ea typeface="+mn-ea"/>
                <a:cs typeface="+mn-cs"/>
              </a:rPr>
              <a:t> four of which are shown on this slide.  </a:t>
            </a:r>
            <a:r>
              <a:rPr lang="en-GB" sz="2000" dirty="0">
                <a:ea typeface="+mn-ea"/>
                <a:cs typeface="+mn-cs"/>
              </a:rPr>
              <a:t>These games have continued over the years and have led to the current Baseball World Cup.</a:t>
            </a:r>
          </a:p>
          <a:p>
            <a:pPr eaLnBrk="1" fontAlgn="auto" hangingPunct="1">
              <a:spcBef>
                <a:spcPts val="0"/>
              </a:spcBef>
              <a:spcAft>
                <a:spcPts val="0"/>
              </a:spcAft>
              <a:defRPr/>
            </a:pPr>
            <a:endParaRPr lang="en-GB" sz="2000" dirty="0">
              <a:ea typeface="+mn-ea"/>
              <a:cs typeface="+mn-cs"/>
            </a:endParaRPr>
          </a:p>
          <a:p>
            <a:pPr eaLnBrk="1" fontAlgn="auto" hangingPunct="1">
              <a:spcBef>
                <a:spcPts val="0"/>
              </a:spcBef>
              <a:spcAft>
                <a:spcPts val="0"/>
              </a:spcAft>
              <a:defRPr/>
            </a:pPr>
            <a:r>
              <a:rPr lang="en-GB" sz="2000" dirty="0">
                <a:ea typeface="+mn-ea"/>
                <a:cs typeface="+mn-cs"/>
              </a:rPr>
              <a:t>Held in Caracas in October and November that year,</a:t>
            </a:r>
            <a:r>
              <a:rPr lang="en-GB" sz="2000" baseline="0" dirty="0">
                <a:ea typeface="+mn-ea"/>
                <a:cs typeface="+mn-cs"/>
              </a:rPr>
              <a:t> t</a:t>
            </a:r>
            <a:r>
              <a:rPr lang="en-GB" sz="2000" dirty="0">
                <a:ea typeface="+mn-ea"/>
                <a:cs typeface="+mn-cs"/>
              </a:rPr>
              <a:t>here were 8 teams from 2 continents at these games.  Venezuela won the tournament with Mexico, Cuba and Panama following in the standings.  This tournament is remembered for a</a:t>
            </a:r>
            <a:r>
              <a:rPr lang="en-GB" sz="2000" baseline="0" dirty="0">
                <a:ea typeface="+mn-ea"/>
                <a:cs typeface="+mn-cs"/>
              </a:rPr>
              <a:t> number of</a:t>
            </a:r>
            <a:r>
              <a:rPr lang="en-GB" sz="2000" dirty="0">
                <a:ea typeface="+mn-ea"/>
                <a:cs typeface="+mn-cs"/>
              </a:rPr>
              <a:t> controversial umpiring calls.</a:t>
            </a:r>
          </a:p>
          <a:p>
            <a:pPr eaLnBrk="1" fontAlgn="auto" hangingPunct="1">
              <a:spcBef>
                <a:spcPts val="0"/>
              </a:spcBef>
              <a:spcAft>
                <a:spcPts val="0"/>
              </a:spcAft>
              <a:defRPr/>
            </a:pPr>
            <a:endParaRPr lang="en-GB" sz="2000" dirty="0">
              <a:ea typeface="+mn-ea"/>
              <a:cs typeface="+mn-cs"/>
            </a:endParaRPr>
          </a:p>
          <a:p>
            <a:pPr eaLnBrk="1" fontAlgn="auto" hangingPunct="1">
              <a:spcBef>
                <a:spcPts val="0"/>
              </a:spcBef>
              <a:spcAft>
                <a:spcPts val="0"/>
              </a:spcAft>
              <a:defRPr/>
            </a:pPr>
            <a:r>
              <a:rPr lang="en-GB" sz="2000" dirty="0">
                <a:ea typeface="+mn-ea"/>
                <a:cs typeface="+mn-cs"/>
              </a:rPr>
              <a:t>The most remembered</a:t>
            </a:r>
            <a:r>
              <a:rPr lang="en-GB" sz="2000" baseline="0" dirty="0">
                <a:ea typeface="+mn-ea"/>
                <a:cs typeface="+mn-cs"/>
              </a:rPr>
              <a:t> bad </a:t>
            </a:r>
            <a:r>
              <a:rPr lang="en-GB" sz="2000" dirty="0">
                <a:ea typeface="+mn-ea"/>
                <a:cs typeface="+mn-cs"/>
              </a:rPr>
              <a:t>call took place in a Cuba–Venezuela game in the final phase of the event.  After a Venezuelan player made</a:t>
            </a:r>
            <a:r>
              <a:rPr lang="en-GB" sz="2000" baseline="0" dirty="0">
                <a:ea typeface="+mn-ea"/>
                <a:cs typeface="+mn-cs"/>
              </a:rPr>
              <a:t> an error </a:t>
            </a:r>
            <a:r>
              <a:rPr lang="en-GB" sz="2000" dirty="0">
                <a:ea typeface="+mn-ea"/>
                <a:cs typeface="+mn-cs"/>
              </a:rPr>
              <a:t>during a close play at first</a:t>
            </a:r>
            <a:r>
              <a:rPr lang="en-GB" sz="2000" u="none" dirty="0">
                <a:solidFill>
                  <a:schemeClr val="tx1"/>
                </a:solidFill>
                <a:ea typeface="+mn-ea"/>
                <a:cs typeface="+mn-cs"/>
              </a:rPr>
              <a:t>, a </a:t>
            </a:r>
            <a:r>
              <a:rPr lang="en-GB" sz="2000" u="none" dirty="0">
                <a:solidFill>
                  <a:schemeClr val="tx1"/>
                </a:solidFill>
                <a:ea typeface="+mn-ea"/>
                <a:cs typeface="+mn-cs"/>
                <a:hlinkClick r:id="rId3"/>
              </a:rPr>
              <a:t>photographer</a:t>
            </a:r>
            <a:r>
              <a:rPr lang="en-GB" sz="2000" u="none" dirty="0">
                <a:solidFill>
                  <a:schemeClr val="tx1"/>
                </a:solidFill>
                <a:ea typeface="+mn-ea"/>
                <a:cs typeface="+mn-cs"/>
              </a:rPr>
              <a:t> came </a:t>
            </a:r>
            <a:r>
              <a:rPr lang="en-GB" sz="2000" dirty="0">
                <a:ea typeface="+mn-ea"/>
                <a:cs typeface="+mn-cs"/>
              </a:rPr>
              <a:t>over and threw the ball to one of the Venezuelan players, which led to an out. The </a:t>
            </a:r>
            <a:r>
              <a:rPr lang="en-GB" sz="2000" u="sng" dirty="0">
                <a:ea typeface="+mn-ea"/>
                <a:cs typeface="+mn-cs"/>
                <a:hlinkClick r:id="rId4"/>
              </a:rPr>
              <a:t>Cuban</a:t>
            </a:r>
            <a:r>
              <a:rPr lang="en-GB" sz="2000" dirty="0">
                <a:ea typeface="+mn-ea"/>
                <a:cs typeface="+mn-cs"/>
              </a:rPr>
              <a:t> manager protested the call and was told by the umpires that photographers were allowed to intervene in the play.  Due to this, Cuba withdrew from the Cup and their remaining game was forfeited</a:t>
            </a:r>
            <a:r>
              <a:rPr lang="en-GB" sz="2000" baseline="0" dirty="0">
                <a:ea typeface="+mn-ea"/>
                <a:cs typeface="+mn-cs"/>
              </a:rPr>
              <a:t> but </a:t>
            </a:r>
            <a:r>
              <a:rPr lang="en-GB" sz="2000" dirty="0">
                <a:ea typeface="+mn-ea"/>
                <a:cs typeface="+mn-cs"/>
              </a:rPr>
              <a:t>they were credited with a third-place finish nonetheless.</a:t>
            </a:r>
          </a:p>
          <a:p>
            <a:pPr eaLnBrk="1" fontAlgn="auto" hangingPunct="1">
              <a:spcBef>
                <a:spcPts val="0"/>
              </a:spcBef>
              <a:spcAft>
                <a:spcPts val="0"/>
              </a:spcAft>
              <a:defRPr/>
            </a:pPr>
            <a:endParaRPr lang="en-GB" dirty="0">
              <a:ea typeface="+mn-ea"/>
              <a:cs typeface="+mn-cs"/>
            </a:endParaRPr>
          </a:p>
          <a:p>
            <a:pPr eaLnBrk="1" fontAlgn="auto" hangingPunct="1">
              <a:spcBef>
                <a:spcPts val="0"/>
              </a:spcBef>
              <a:spcAft>
                <a:spcPts val="0"/>
              </a:spcAft>
              <a:defRPr/>
            </a:pPr>
            <a:endParaRPr lang="en-GB" dirty="0">
              <a:ea typeface="+mn-ea"/>
              <a:cs typeface="+mn-cs"/>
            </a:endParaRPr>
          </a:p>
          <a:p>
            <a:pPr eaLnBrk="1" fontAlgn="auto" hangingPunct="1">
              <a:spcBef>
                <a:spcPts val="0"/>
              </a:spcBef>
              <a:spcAft>
                <a:spcPts val="0"/>
              </a:spcAft>
              <a:defRPr/>
            </a:pPr>
            <a:endParaRPr lang="en-US" dirty="0">
              <a:ea typeface="+mn-ea"/>
              <a:cs typeface="+mn-cs"/>
            </a:endParaRPr>
          </a:p>
        </p:txBody>
      </p:sp>
      <p:sp>
        <p:nvSpPr>
          <p:cNvPr id="348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CEAFB1D-827A-7A40-A5B9-49801E6A46C7}" type="slidenum">
              <a:rPr lang="en-US" smtClean="0">
                <a:ea typeface="ＭＳ Ｐゴシック" pitchFamily="5" charset="-128"/>
                <a:cs typeface="ＭＳ Ｐゴシック" pitchFamily="5" charset="-128"/>
              </a:rPr>
              <a:pPr fontAlgn="base">
                <a:spcBef>
                  <a:spcPct val="0"/>
                </a:spcBef>
                <a:spcAft>
                  <a:spcPct val="0"/>
                </a:spcAft>
                <a:defRPr/>
              </a:pPr>
              <a:t>11</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normAutofit fontScale="85000" lnSpcReduction="10000"/>
          </a:bodyPr>
          <a:lstStyle/>
          <a:p>
            <a:pPr eaLnBrk="1" hangingPunct="1">
              <a:spcBef>
                <a:spcPct val="0"/>
              </a:spcBef>
            </a:pPr>
            <a:r>
              <a:rPr lang="en-US" sz="2000" dirty="0">
                <a:ea typeface="ＭＳ Ｐゴシック" pitchFamily="-89" charset="-128"/>
                <a:cs typeface="ＭＳ Ｐゴシック" pitchFamily="-89" charset="-128"/>
              </a:rPr>
              <a:t>The 3</a:t>
            </a:r>
            <a:r>
              <a:rPr lang="en-US" sz="2000" baseline="30000" dirty="0">
                <a:ea typeface="ＭＳ Ｐゴシック" pitchFamily="-89" charset="-128"/>
                <a:cs typeface="ＭＳ Ｐゴシック" pitchFamily="-89" charset="-128"/>
              </a:rPr>
              <a:t>rd</a:t>
            </a:r>
            <a:r>
              <a:rPr lang="en-US" sz="2000" dirty="0">
                <a:ea typeface="ＭＳ Ｐゴシック" pitchFamily="-89" charset="-128"/>
                <a:cs typeface="ＭＳ Ｐゴシック" pitchFamily="-89" charset="-128"/>
              </a:rPr>
              <a:t> Pan American Games were held in Chicago in</a:t>
            </a:r>
            <a:r>
              <a:rPr lang="en-US" sz="2000" baseline="0" dirty="0">
                <a:ea typeface="ＭＳ Ｐゴシック" pitchFamily="-89" charset="-128"/>
                <a:cs typeface="ＭＳ Ｐゴシック" pitchFamily="-89" charset="-128"/>
              </a:rPr>
              <a:t> the months of</a:t>
            </a:r>
            <a:r>
              <a:rPr lang="en-US" sz="2000" dirty="0">
                <a:ea typeface="ＭＳ Ｐゴシック" pitchFamily="-89" charset="-128"/>
                <a:cs typeface="ＭＳ Ｐゴシック" pitchFamily="-89" charset="-128"/>
              </a:rPr>
              <a:t> August and September in 1959, the first Pan Am Games to be held in the northern hemisphere.  Chicago stepped in after Cleveland had to back out for financial reasons and backup host Guatemala had also</a:t>
            </a:r>
            <a:r>
              <a:rPr lang="en-US" sz="2000" baseline="0" dirty="0">
                <a:ea typeface="ＭＳ Ｐゴシック" pitchFamily="-89" charset="-128"/>
                <a:cs typeface="ＭＳ Ｐゴシック" pitchFamily="-89" charset="-128"/>
              </a:rPr>
              <a:t> stepped away.</a:t>
            </a:r>
            <a:endParaRPr lang="en-US" sz="2000" dirty="0">
              <a:ea typeface="ＭＳ Ｐゴシック" pitchFamily="-89" charset="-128"/>
              <a:cs typeface="ＭＳ Ｐゴシック" pitchFamily="-89" charset="-128"/>
            </a:endParaRPr>
          </a:p>
          <a:p>
            <a:pPr eaLnBrk="1" hangingPunct="1">
              <a:spcBef>
                <a:spcPct val="0"/>
              </a:spcBef>
            </a:pPr>
            <a:endParaRPr lang="en-US" sz="2000" dirty="0">
              <a:ea typeface="ＭＳ Ｐゴシック" pitchFamily="-89" charset="-128"/>
              <a:cs typeface="ＭＳ Ｐゴシック" pitchFamily="-89" charset="-128"/>
            </a:endParaRPr>
          </a:p>
          <a:p>
            <a:pPr eaLnBrk="1" hangingPunct="1">
              <a:spcBef>
                <a:spcPct val="0"/>
              </a:spcBef>
            </a:pPr>
            <a:r>
              <a:rPr lang="en-US" sz="2000" dirty="0">
                <a:ea typeface="ＭＳ Ｐゴシック" pitchFamily="-89" charset="-128"/>
                <a:cs typeface="ＭＳ Ｐゴシック" pitchFamily="-89" charset="-128"/>
              </a:rPr>
              <a:t>25 countries competed in 18 sports.  Canada placed 5</a:t>
            </a:r>
            <a:r>
              <a:rPr lang="en-US" sz="2000" baseline="30000" dirty="0">
                <a:ea typeface="ＭＳ Ｐゴシック" pitchFamily="-89" charset="-128"/>
                <a:cs typeface="ＭＳ Ｐゴシック" pitchFamily="-89" charset="-128"/>
              </a:rPr>
              <a:t>th</a:t>
            </a:r>
            <a:r>
              <a:rPr lang="en-US" sz="2000" dirty="0">
                <a:ea typeface="ＭＳ Ｐゴシック" pitchFamily="-89" charset="-128"/>
                <a:cs typeface="ＭＳ Ｐゴシック" pitchFamily="-89" charset="-128"/>
              </a:rPr>
              <a:t> in the medal count.  Venezuela won it’s first and only baseball gold medal at these games</a:t>
            </a:r>
          </a:p>
          <a:p>
            <a:pPr eaLnBrk="1" hangingPunct="1">
              <a:spcBef>
                <a:spcPct val="0"/>
              </a:spcBef>
            </a:pPr>
            <a:endParaRPr lang="en-US" sz="2000" dirty="0">
              <a:ea typeface="ＭＳ Ｐゴシック" pitchFamily="-89" charset="-128"/>
              <a:cs typeface="ＭＳ Ｐゴシック" pitchFamily="-89" charset="-128"/>
            </a:endParaRPr>
          </a:p>
          <a:p>
            <a:pPr eaLnBrk="1" hangingPunct="1">
              <a:spcBef>
                <a:spcPct val="0"/>
              </a:spcBef>
            </a:pPr>
            <a:r>
              <a:rPr lang="en-US" sz="2000" dirty="0">
                <a:ea typeface="ＭＳ Ｐゴシック" pitchFamily="-89" charset="-128"/>
                <a:cs typeface="ＭＳ Ｐゴシック" pitchFamily="-89" charset="-128"/>
              </a:rPr>
              <a:t>Although baseball games were played in Wrigley Field and Comiskey Park, this 1959 Dominican Republic stamp shows Estadio Trujillo named after their 30-year ruler and dictator Rafael Trujillo.  The stadium was renamed Estadio Juan Marichal</a:t>
            </a:r>
            <a:r>
              <a:rPr lang="en-US" sz="2000" baseline="0" dirty="0">
                <a:ea typeface="ＭＳ Ｐゴシック" pitchFamily="-89" charset="-128"/>
                <a:cs typeface="ＭＳ Ｐゴシック" pitchFamily="-89" charset="-128"/>
              </a:rPr>
              <a:t> in 2009 </a:t>
            </a:r>
            <a:r>
              <a:rPr lang="en-US" sz="2000" dirty="0">
                <a:ea typeface="ＭＳ Ｐゴシック" pitchFamily="-89" charset="-128"/>
                <a:cs typeface="ＭＳ Ｐゴシック" pitchFamily="-89" charset="-128"/>
              </a:rPr>
              <a:t>after the Hall of Famer,</a:t>
            </a:r>
            <a:r>
              <a:rPr lang="en-US" sz="2000" baseline="0" dirty="0">
                <a:ea typeface="ＭＳ Ｐゴシック" pitchFamily="-89" charset="-128"/>
                <a:cs typeface="ＭＳ Ｐゴシック" pitchFamily="-89" charset="-128"/>
              </a:rPr>
              <a:t> the first Dominican player to be inducted</a:t>
            </a:r>
          </a:p>
          <a:p>
            <a:pPr eaLnBrk="1" hangingPunct="1">
              <a:spcBef>
                <a:spcPct val="0"/>
              </a:spcBef>
            </a:pPr>
            <a:endParaRPr lang="en-US" dirty="0">
              <a:ea typeface="ＭＳ Ｐゴシック" pitchFamily="-89" charset="-128"/>
              <a:cs typeface="ＭＳ Ｐゴシック" pitchFamily="-89" charset="-128"/>
            </a:endParaRPr>
          </a:p>
          <a:p>
            <a:pPr eaLnBrk="1" hangingPunct="1">
              <a:spcBef>
                <a:spcPct val="0"/>
              </a:spcBef>
            </a:pPr>
            <a:endParaRPr lang="en-US" dirty="0">
              <a:ea typeface="ＭＳ Ｐゴシック" pitchFamily="-89" charset="-128"/>
              <a:cs typeface="ＭＳ Ｐゴシック" pitchFamily="-89" charset="-128"/>
            </a:endParaRPr>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22EF77-24F3-874C-B12E-E0D20251F4D8}" type="slidenum">
              <a:rPr lang="en-US" smtClean="0">
                <a:ea typeface="ＭＳ Ｐゴシック" pitchFamily="5" charset="-128"/>
                <a:cs typeface="ＭＳ Ｐゴシック" pitchFamily="5" charset="-128"/>
              </a:rPr>
              <a:pPr fontAlgn="base">
                <a:spcBef>
                  <a:spcPct val="0"/>
                </a:spcBef>
                <a:spcAft>
                  <a:spcPct val="0"/>
                </a:spcAft>
                <a:defRPr/>
              </a:pPr>
              <a:t>12</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normAutofit fontScale="85000" lnSpcReduction="20000"/>
          </a:bodyPr>
          <a:lstStyle/>
          <a:p>
            <a:pPr eaLnBrk="1" hangingPunct="1">
              <a:spcBef>
                <a:spcPct val="0"/>
              </a:spcBef>
            </a:pPr>
            <a:r>
              <a:rPr lang="en-US" sz="2000" dirty="0">
                <a:ea typeface="ＭＳ Ｐゴシック" pitchFamily="-89" charset="-128"/>
                <a:cs typeface="ＭＳ Ｐゴシック" pitchFamily="-89" charset="-128"/>
              </a:rPr>
              <a:t>I </a:t>
            </a:r>
            <a:r>
              <a:rPr lang="en-US" sz="2000" b="0" dirty="0">
                <a:ea typeface="ＭＳ Ｐゴシック" pitchFamily="-89" charset="-128"/>
                <a:cs typeface="ＭＳ Ｐゴシック" pitchFamily="-89" charset="-128"/>
              </a:rPr>
              <a:t>wanted to include this stamp,</a:t>
            </a:r>
            <a:r>
              <a:rPr lang="en-US" sz="2000" b="0" baseline="0" dirty="0">
                <a:ea typeface="ＭＳ Ｐゴシック" pitchFamily="-89" charset="-128"/>
                <a:cs typeface="ＭＳ Ｐゴシック" pitchFamily="-89" charset="-128"/>
              </a:rPr>
              <a:t> issued in 1962 by Japan, </a:t>
            </a:r>
            <a:r>
              <a:rPr lang="en-US" sz="2000" b="0" dirty="0">
                <a:ea typeface="ＭＳ Ｐゴシック" pitchFamily="-89" charset="-128"/>
                <a:cs typeface="ＭＳ Ｐゴシック" pitchFamily="-89" charset="-128"/>
              </a:rPr>
              <a:t>because it is one of the few</a:t>
            </a:r>
            <a:r>
              <a:rPr lang="en-US" sz="2000" b="0" baseline="0" dirty="0">
                <a:ea typeface="ＭＳ Ｐゴシック" pitchFamily="-89" charset="-128"/>
                <a:cs typeface="ＭＳ Ｐゴシック" pitchFamily="-89" charset="-128"/>
              </a:rPr>
              <a:t> baseball topical</a:t>
            </a:r>
            <a:r>
              <a:rPr lang="en-US" sz="2000" b="0" dirty="0">
                <a:ea typeface="ＭＳ Ｐゴシック" pitchFamily="-89" charset="-128"/>
                <a:cs typeface="ＭＳ Ｐゴシック" pitchFamily="-89" charset="-128"/>
              </a:rPr>
              <a:t> stamps that commemorates softball</a:t>
            </a:r>
          </a:p>
          <a:p>
            <a:pPr eaLnBrk="1" hangingPunct="1">
              <a:spcBef>
                <a:spcPct val="0"/>
              </a:spcBef>
            </a:pPr>
            <a:endParaRPr lang="en-US" sz="2000" b="0" dirty="0">
              <a:ea typeface="ＭＳ Ｐゴシック" pitchFamily="-89" charset="-128"/>
              <a:cs typeface="ＭＳ Ｐゴシック" pitchFamily="-89" charset="-128"/>
            </a:endParaRPr>
          </a:p>
          <a:p>
            <a:pPr marL="0" marR="0" indent="0" algn="l" defTabSz="457200" rtl="0" eaLnBrk="1" fontAlgn="base" latinLnBrk="0" hangingPunct="1">
              <a:lnSpc>
                <a:spcPct val="100000"/>
              </a:lnSpc>
              <a:spcBef>
                <a:spcPct val="0"/>
              </a:spcBef>
              <a:spcAft>
                <a:spcPct val="0"/>
              </a:spcAft>
              <a:buClrTx/>
              <a:buSzTx/>
              <a:buFontTx/>
              <a:buNone/>
              <a:tabLst/>
              <a:defRPr/>
            </a:pPr>
            <a:r>
              <a:rPr lang="en-GB" sz="2000" b="0" dirty="0">
                <a:ea typeface="ＭＳ Ｐゴシック" pitchFamily="-89" charset="-128"/>
                <a:cs typeface="ＭＳ Ｐゴシック" pitchFamily="-89" charset="-128"/>
              </a:rPr>
              <a:t>The National Sports Festival of Japan is the national premier sports event in</a:t>
            </a:r>
            <a:r>
              <a:rPr lang="en-GB" sz="2000" b="0" baseline="0" dirty="0">
                <a:ea typeface="ＭＳ Ｐゴシック" pitchFamily="-89" charset="-128"/>
                <a:cs typeface="ＭＳ Ｐゴシック" pitchFamily="-89" charset="-128"/>
              </a:rPr>
              <a:t> that country for youths and adults.  It was s</a:t>
            </a:r>
            <a:r>
              <a:rPr lang="en-GB" sz="2000" b="0" dirty="0">
                <a:ea typeface="ＭＳ Ｐゴシック" pitchFamily="-89" charset="-128"/>
                <a:cs typeface="ＭＳ Ｐゴシック" pitchFamily="-89" charset="-128"/>
              </a:rPr>
              <a:t>tarted in 1946</a:t>
            </a:r>
            <a:r>
              <a:rPr lang="en-GB" sz="2000" b="0" baseline="0" dirty="0">
                <a:ea typeface="ＭＳ Ｐゴシック" pitchFamily="-89" charset="-128"/>
                <a:cs typeface="ＭＳ Ｐゴシック" pitchFamily="-89" charset="-128"/>
              </a:rPr>
              <a:t> and is h</a:t>
            </a:r>
            <a:r>
              <a:rPr lang="en-GB" sz="2000" b="0" dirty="0">
                <a:ea typeface="ＭＳ Ｐゴシック" pitchFamily="-89" charset="-128"/>
                <a:cs typeface="ＭＳ Ｐゴシック" pitchFamily="-89" charset="-128"/>
              </a:rPr>
              <a:t>eld annually</a:t>
            </a:r>
          </a:p>
          <a:p>
            <a:pPr eaLnBrk="1" hangingPunct="1">
              <a:spcBef>
                <a:spcPct val="0"/>
              </a:spcBef>
            </a:pPr>
            <a:endParaRPr lang="en-GB" sz="2000" b="0" dirty="0">
              <a:ea typeface="ＭＳ Ｐゴシック" pitchFamily="-89" charset="-128"/>
              <a:cs typeface="ＭＳ Ｐゴシック" pitchFamily="-89" charset="-128"/>
            </a:endParaRPr>
          </a:p>
          <a:p>
            <a:pPr eaLnBrk="1" hangingPunct="1">
              <a:spcBef>
                <a:spcPct val="0"/>
              </a:spcBef>
            </a:pPr>
            <a:r>
              <a:rPr lang="en-GB" sz="2000" b="0" dirty="0">
                <a:ea typeface="ＭＳ Ｐゴシック" pitchFamily="-89" charset="-128"/>
                <a:cs typeface="ＭＳ Ｐゴシック" pitchFamily="-89" charset="-128"/>
              </a:rPr>
              <a:t>As you can read on the bottom of the stamp, it is also referred to as the National Athletic Meeting and in 1962 they held the 17</a:t>
            </a:r>
            <a:r>
              <a:rPr lang="en-GB" sz="2000" b="0" baseline="30000" dirty="0">
                <a:ea typeface="ＭＳ Ｐゴシック" pitchFamily="-89" charset="-128"/>
                <a:cs typeface="ＭＳ Ｐゴシック" pitchFamily="-89" charset="-128"/>
              </a:rPr>
              <a:t>th</a:t>
            </a:r>
            <a:r>
              <a:rPr lang="en-GB" sz="2000" b="0" dirty="0">
                <a:ea typeface="ＭＳ Ｐゴシック" pitchFamily="-89" charset="-128"/>
                <a:cs typeface="ＭＳ Ｐゴシック" pitchFamily="-89" charset="-128"/>
              </a:rPr>
              <a:t> edition of these games</a:t>
            </a:r>
            <a:r>
              <a:rPr lang="en-GB" sz="2000" b="0" baseline="0" dirty="0">
                <a:ea typeface="ＭＳ Ｐゴシック" pitchFamily="-89" charset="-128"/>
                <a:cs typeface="ＭＳ Ｐゴシック" pitchFamily="-89" charset="-128"/>
              </a:rPr>
              <a:t> in Okayama</a:t>
            </a:r>
            <a:endParaRPr lang="en-GB" sz="2000" b="0" dirty="0">
              <a:ea typeface="ＭＳ Ｐゴシック" pitchFamily="-89" charset="-128"/>
              <a:cs typeface="ＭＳ Ｐゴシック" pitchFamily="-89" charset="-128"/>
            </a:endParaRPr>
          </a:p>
          <a:p>
            <a:pPr eaLnBrk="1" hangingPunct="1">
              <a:spcBef>
                <a:spcPct val="0"/>
              </a:spcBef>
            </a:pPr>
            <a:r>
              <a:rPr lang="en-GB" sz="2000" b="0" dirty="0">
                <a:ea typeface="ＭＳ Ｐゴシック" pitchFamily="-89" charset="-128"/>
                <a:cs typeface="ＭＳ Ｐゴシック" pitchFamily="-89" charset="-128"/>
              </a:rPr>
              <a:t> </a:t>
            </a:r>
          </a:p>
          <a:p>
            <a:pPr eaLnBrk="1" hangingPunct="1">
              <a:spcBef>
                <a:spcPct val="0"/>
              </a:spcBef>
            </a:pPr>
            <a:r>
              <a:rPr lang="en-GB" sz="2000" b="0" dirty="0">
                <a:ea typeface="ＭＳ Ｐゴシック" pitchFamily="-89" charset="-128"/>
                <a:cs typeface="ＭＳ Ｐゴシック" pitchFamily="-89" charset="-128"/>
              </a:rPr>
              <a:t>Softball</a:t>
            </a:r>
            <a:r>
              <a:rPr lang="en-GB" sz="2000" b="0" baseline="0" dirty="0">
                <a:ea typeface="ＭＳ Ｐゴシック" pitchFamily="-89" charset="-128"/>
                <a:cs typeface="ＭＳ Ｐゴシック" pitchFamily="-89" charset="-128"/>
              </a:rPr>
              <a:t> and </a:t>
            </a:r>
            <a:r>
              <a:rPr lang="en-GB" sz="2000" b="0" dirty="0">
                <a:ea typeface="ＭＳ Ｐゴシック" pitchFamily="-89" charset="-128"/>
                <a:cs typeface="ＭＳ Ｐゴシック" pitchFamily="-89" charset="-128"/>
              </a:rPr>
              <a:t>high school</a:t>
            </a:r>
            <a:r>
              <a:rPr lang="en-GB" sz="2000" b="0" baseline="0" dirty="0">
                <a:ea typeface="ＭＳ Ｐゴシック" pitchFamily="-89" charset="-128"/>
                <a:cs typeface="ＭＳ Ｐゴシック" pitchFamily="-89" charset="-128"/>
              </a:rPr>
              <a:t> baseball are regular events but, depending on the region where the games are played, other types of baseball events may include mini softball, tee ball, senior softball, boys and girls softball and disabled softball</a:t>
            </a:r>
            <a:endParaRPr lang="en-GB" sz="2000" b="0" dirty="0">
              <a:ea typeface="ＭＳ Ｐゴシック" pitchFamily="-89" charset="-128"/>
              <a:cs typeface="ＭＳ Ｐゴシック" pitchFamily="-89" charset="-128"/>
            </a:endParaRPr>
          </a:p>
          <a:p>
            <a:pPr eaLnBrk="1" hangingPunct="1">
              <a:spcBef>
                <a:spcPct val="0"/>
              </a:spcBef>
            </a:pPr>
            <a:r>
              <a:rPr lang="en-GB" sz="2000" b="0" dirty="0">
                <a:ea typeface="ＭＳ Ｐゴシック" pitchFamily="-89" charset="-128"/>
                <a:cs typeface="ＭＳ Ｐゴシック" pitchFamily="-89" charset="-128"/>
              </a:rPr>
              <a:t> </a:t>
            </a:r>
          </a:p>
          <a:p>
            <a:pPr eaLnBrk="1" hangingPunct="1">
              <a:spcBef>
                <a:spcPct val="0"/>
              </a:spcBef>
            </a:pPr>
            <a:r>
              <a:rPr lang="en-GB" b="0" dirty="0">
                <a:ea typeface="ＭＳ Ｐゴシック" pitchFamily="-89" charset="-128"/>
                <a:cs typeface="ＭＳ Ｐゴシック" pitchFamily="-89" charset="-128"/>
              </a:rPr>
              <a:t> </a:t>
            </a:r>
          </a:p>
        </p:txBody>
      </p:sp>
      <p:sp>
        <p:nvSpPr>
          <p:cNvPr id="389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00EE4DC-517D-BC46-A9B3-B1984E0C37A5}" type="slidenum">
              <a:rPr lang="en-US" smtClean="0">
                <a:ea typeface="ＭＳ Ｐゴシック" pitchFamily="5" charset="-128"/>
                <a:cs typeface="ＭＳ Ｐゴシック" pitchFamily="5" charset="-128"/>
              </a:rPr>
              <a:pPr fontAlgn="base">
                <a:spcBef>
                  <a:spcPct val="0"/>
                </a:spcBef>
                <a:spcAft>
                  <a:spcPct val="0"/>
                </a:spcAft>
                <a:defRPr/>
              </a:pPr>
              <a:t>13</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pPr eaLnBrk="1" hangingPunct="1">
              <a:spcBef>
                <a:spcPct val="0"/>
              </a:spcBef>
            </a:pPr>
            <a:r>
              <a:rPr lang="en-GB" sz="2000" dirty="0">
                <a:ea typeface="ＭＳ Ｐゴシック" pitchFamily="-89" charset="-128"/>
                <a:cs typeface="ＭＳ Ｐゴシック" pitchFamily="-89" charset="-128"/>
              </a:rPr>
              <a:t>TWO SLIDES - SLIDE #1</a:t>
            </a:r>
          </a:p>
          <a:p>
            <a:pPr eaLnBrk="1" hangingPunct="1">
              <a:spcBef>
                <a:spcPct val="0"/>
              </a:spcBef>
            </a:pPr>
            <a:endParaRPr lang="en-GB" sz="2000" dirty="0">
              <a:ea typeface="ＭＳ Ｐゴシック" pitchFamily="-89" charset="-128"/>
              <a:cs typeface="ＭＳ Ｐゴシック" pitchFamily="-89" charset="-128"/>
            </a:endParaRPr>
          </a:p>
          <a:p>
            <a:pPr eaLnBrk="1" hangingPunct="1">
              <a:spcBef>
                <a:spcPct val="0"/>
              </a:spcBef>
            </a:pPr>
            <a:r>
              <a:rPr lang="en-GB" sz="2000" dirty="0">
                <a:ea typeface="ＭＳ Ｐゴシック" pitchFamily="-89" charset="-128"/>
                <a:cs typeface="ＭＳ Ｐゴシック" pitchFamily="-89" charset="-128"/>
              </a:rPr>
              <a:t>Taiwan, also known as the Republic of China (as opposed to the People’s Republic of China, who claims sovereignty over Taiwan)</a:t>
            </a:r>
            <a:r>
              <a:rPr lang="en-GB" sz="2000" baseline="0" dirty="0">
                <a:ea typeface="ＭＳ Ｐゴシック" pitchFamily="-89" charset="-128"/>
                <a:cs typeface="ＭＳ Ｐゴシック" pitchFamily="-89" charset="-128"/>
              </a:rPr>
              <a:t> celebrated the</a:t>
            </a:r>
            <a:r>
              <a:rPr lang="en-GB" sz="2000" dirty="0">
                <a:ea typeface="ＭＳ Ｐゴシック" pitchFamily="-89" charset="-128"/>
                <a:cs typeface="ＭＳ Ｐゴシック" pitchFamily="-89" charset="-128"/>
              </a:rPr>
              <a:t> </a:t>
            </a:r>
            <a:r>
              <a:rPr lang="en-GB" sz="2000" dirty="0">
                <a:ea typeface="ＭＳ Ｐゴシック" pitchFamily="-89" charset="-128"/>
                <a:cs typeface="ＭＳ Ｐゴシック" pitchFamily="-89" charset="-128"/>
                <a:hlinkClick r:id="rId3"/>
              </a:rPr>
              <a:t>1971</a:t>
            </a:r>
            <a:r>
              <a:rPr lang="en-GB" sz="2000" dirty="0">
                <a:ea typeface="ＭＳ Ｐゴシック" pitchFamily="-89" charset="-128"/>
                <a:cs typeface="ＭＳ Ｐゴシック" pitchFamily="-89" charset="-128"/>
              </a:rPr>
              <a:t> </a:t>
            </a:r>
            <a:r>
              <a:rPr lang="en-GB" sz="2000" dirty="0">
                <a:ea typeface="ＭＳ Ｐゴシック" pitchFamily="-89" charset="-128"/>
                <a:cs typeface="ＭＳ Ｐゴシック" pitchFamily="-89" charset="-128"/>
                <a:hlinkClick r:id="rId4"/>
              </a:rPr>
              <a:t>Little League World Series</a:t>
            </a:r>
            <a:r>
              <a:rPr lang="en-GB" sz="2000" dirty="0">
                <a:ea typeface="ＭＳ Ｐゴシック" pitchFamily="-89" charset="-128"/>
                <a:cs typeface="ＭＳ Ｐゴシック" pitchFamily="-89" charset="-128"/>
              </a:rPr>
              <a:t> which takes place in, of course, </a:t>
            </a:r>
            <a:r>
              <a:rPr lang="en-GB" sz="2000" dirty="0">
                <a:ea typeface="ＭＳ Ｐゴシック" pitchFamily="-89" charset="-128"/>
                <a:cs typeface="ＭＳ Ｐゴシック" pitchFamily="-89" charset="-128"/>
                <a:hlinkClick r:id="rId5"/>
              </a:rPr>
              <a:t>Williamsport, Pennsylvania</a:t>
            </a:r>
            <a:r>
              <a:rPr lang="en-GB" sz="2000" dirty="0">
                <a:ea typeface="ＭＳ Ｐゴシック" pitchFamily="-89" charset="-128"/>
                <a:cs typeface="ＭＳ Ｐゴシック" pitchFamily="-89" charset="-128"/>
              </a:rPr>
              <a:t>. </a:t>
            </a:r>
          </a:p>
          <a:p>
            <a:pPr eaLnBrk="1" hangingPunct="1">
              <a:spcBef>
                <a:spcPct val="0"/>
              </a:spcBef>
            </a:pPr>
            <a:endParaRPr lang="en-GB" sz="2000" dirty="0">
              <a:ea typeface="ＭＳ Ｐゴシック" pitchFamily="-89" charset="-128"/>
              <a:cs typeface="ＭＳ Ｐゴシック" pitchFamily="-89" charset="-128"/>
            </a:endParaRPr>
          </a:p>
          <a:p>
            <a:pPr eaLnBrk="1" hangingPunct="1">
              <a:spcBef>
                <a:spcPct val="0"/>
              </a:spcBef>
            </a:pPr>
            <a:r>
              <a:rPr lang="en-GB" sz="2000" dirty="0">
                <a:ea typeface="ＭＳ Ｐゴシック" pitchFamily="-89" charset="-128"/>
                <a:cs typeface="ＭＳ Ｐゴシック" pitchFamily="-89" charset="-128"/>
              </a:rPr>
              <a:t>The Tainan Little League of </a:t>
            </a:r>
            <a:r>
              <a:rPr lang="en-GB" sz="2000" dirty="0">
                <a:ea typeface="ＭＳ Ｐゴシック" pitchFamily="-89" charset="-128"/>
                <a:cs typeface="ＭＳ Ｐゴシック" pitchFamily="-89" charset="-128"/>
                <a:hlinkClick r:id="rId6"/>
              </a:rPr>
              <a:t>Tainan City</a:t>
            </a:r>
            <a:r>
              <a:rPr lang="en-GB" sz="2000" dirty="0">
                <a:ea typeface="ＭＳ Ｐゴシック" pitchFamily="-89" charset="-128"/>
                <a:cs typeface="ＭＳ Ｐゴシック" pitchFamily="-89" charset="-128"/>
              </a:rPr>
              <a:t>, </a:t>
            </a:r>
            <a:r>
              <a:rPr lang="en-GB" sz="2000" dirty="0">
                <a:ea typeface="ＭＳ Ｐゴシック" pitchFamily="-89" charset="-128"/>
                <a:cs typeface="ＭＳ Ｐゴシック" pitchFamily="-89" charset="-128"/>
                <a:hlinkClick r:id="rId7"/>
              </a:rPr>
              <a:t>Taiwan</a:t>
            </a:r>
            <a:r>
              <a:rPr lang="en-GB" sz="2000" dirty="0">
                <a:ea typeface="ＭＳ Ｐゴシック" pitchFamily="-89" charset="-128"/>
                <a:cs typeface="ＭＳ Ｐゴシック" pitchFamily="-89" charset="-128"/>
              </a:rPr>
              <a:t>, defeated the Anderson Little League of </a:t>
            </a:r>
            <a:r>
              <a:rPr lang="en-GB" sz="2000" dirty="0">
                <a:ea typeface="ＭＳ Ｐゴシック" pitchFamily="-89" charset="-128"/>
                <a:cs typeface="ＭＳ Ｐゴシック" pitchFamily="-89" charset="-128"/>
                <a:hlinkClick r:id="rId8"/>
              </a:rPr>
              <a:t>Gary, Indiana</a:t>
            </a:r>
            <a:r>
              <a:rPr lang="en-GB" sz="2000" dirty="0">
                <a:ea typeface="ＭＳ Ｐゴシック" pitchFamily="-89" charset="-128"/>
                <a:cs typeface="ＭＳ Ｐゴシック" pitchFamily="-89" charset="-128"/>
              </a:rPr>
              <a:t>, in the championship game of the 25th Little League World Series.</a:t>
            </a:r>
          </a:p>
          <a:p>
            <a:pPr eaLnBrk="1" hangingPunct="1">
              <a:spcBef>
                <a:spcPct val="0"/>
              </a:spcBef>
            </a:pPr>
            <a:endParaRPr lang="en-GB" sz="2000" dirty="0">
              <a:ea typeface="ＭＳ Ｐゴシック" pitchFamily="-89" charset="-128"/>
              <a:cs typeface="ＭＳ Ｐゴシック" pitchFamily="-89" charset="-128"/>
            </a:endParaRPr>
          </a:p>
          <a:p>
            <a:pPr eaLnBrk="1" hangingPunct="1">
              <a:spcBef>
                <a:spcPct val="0"/>
              </a:spcBef>
            </a:pPr>
            <a:r>
              <a:rPr lang="en-CA" sz="2000" dirty="0">
                <a:ea typeface="ＭＳ Ｐゴシック" pitchFamily="-89" charset="-128"/>
                <a:cs typeface="ＭＳ Ｐゴシック" pitchFamily="-89" charset="-128"/>
              </a:rPr>
              <a:t>Canada made it to the quarter finals to lose to Hawaii who eventually took third place over Spain.</a:t>
            </a:r>
            <a:endParaRPr lang="en-GB" sz="2000" dirty="0">
              <a:ea typeface="ＭＳ Ｐゴシック" pitchFamily="-89" charset="-128"/>
              <a:cs typeface="ＭＳ Ｐゴシック" pitchFamily="-89" charset="-128"/>
            </a:endParaRPr>
          </a:p>
          <a:p>
            <a:pPr eaLnBrk="1" hangingPunct="1">
              <a:spcBef>
                <a:spcPct val="0"/>
              </a:spcBef>
            </a:pPr>
            <a:endParaRPr lang="en-GB" sz="2000" dirty="0">
              <a:ea typeface="ＭＳ Ｐゴシック" pitchFamily="-89" charset="-128"/>
              <a:cs typeface="ＭＳ Ｐゴシック" pitchFamily="-89" charset="-128"/>
            </a:endParaRPr>
          </a:p>
          <a:p>
            <a:pPr eaLnBrk="1" hangingPunct="1">
              <a:spcBef>
                <a:spcPct val="0"/>
              </a:spcBef>
            </a:pPr>
            <a:r>
              <a:rPr lang="en-GB" sz="2000" dirty="0">
                <a:ea typeface="ＭＳ Ｐゴシック" pitchFamily="-89" charset="-128"/>
                <a:cs typeface="ＭＳ Ｐゴシック" pitchFamily="-89" charset="-128"/>
              </a:rPr>
              <a:t>TO</a:t>
            </a:r>
            <a:r>
              <a:rPr lang="en-GB" sz="2000" baseline="0" dirty="0">
                <a:ea typeface="ＭＳ Ｐゴシック" pitchFamily="-89" charset="-128"/>
                <a:cs typeface="ＭＳ Ｐゴシック" pitchFamily="-89" charset="-128"/>
              </a:rPr>
              <a:t> SLIDE TWO</a:t>
            </a:r>
            <a:endParaRPr lang="en-GB" sz="2000" dirty="0">
              <a:ea typeface="ＭＳ Ｐゴシック" pitchFamily="-89" charset="-128"/>
              <a:cs typeface="ＭＳ Ｐゴシック" pitchFamily="-89" charset="-128"/>
            </a:endParaRPr>
          </a:p>
          <a:p>
            <a:pPr eaLnBrk="1" hangingPunct="1">
              <a:spcBef>
                <a:spcPct val="0"/>
              </a:spcBef>
            </a:pPr>
            <a:endParaRPr lang="en-US" sz="2000" dirty="0">
              <a:ea typeface="ＭＳ Ｐゴシック" pitchFamily="-89" charset="-128"/>
              <a:cs typeface="ＭＳ Ｐゴシック" pitchFamily="-89" charset="-128"/>
            </a:endParaRPr>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C9CE1A5-E411-854D-A56D-BC4894D49695}" type="slidenum">
              <a:rPr lang="en-US" smtClean="0">
                <a:ea typeface="ＭＳ Ｐゴシック" pitchFamily="5" charset="-128"/>
                <a:cs typeface="ＭＳ Ｐゴシック" pitchFamily="5" charset="-128"/>
              </a:rPr>
              <a:pPr fontAlgn="base">
                <a:spcBef>
                  <a:spcPct val="0"/>
                </a:spcBef>
                <a:spcAft>
                  <a:spcPct val="0"/>
                </a:spcAft>
                <a:defRPr/>
              </a:pPr>
              <a:t>14</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pPr eaLnBrk="1" hangingPunct="1">
              <a:spcBef>
                <a:spcPct val="0"/>
              </a:spcBef>
            </a:pPr>
            <a:r>
              <a:rPr lang="en-GB" sz="2000" dirty="0">
                <a:ea typeface="ＭＳ Ｐゴシック" pitchFamily="-89" charset="-128"/>
                <a:cs typeface="ＭＳ Ｐゴシック" pitchFamily="-89" charset="-128"/>
              </a:rPr>
              <a:t>SLIDE #2</a:t>
            </a:r>
          </a:p>
          <a:p>
            <a:pPr eaLnBrk="1" hangingPunct="1">
              <a:spcBef>
                <a:spcPct val="0"/>
              </a:spcBef>
            </a:pPr>
            <a:endParaRPr lang="en-GB" sz="2000" dirty="0">
              <a:ea typeface="ＭＳ Ｐゴシック" pitchFamily="-89" charset="-128"/>
              <a:cs typeface="ＭＳ Ｐゴシック" pitchFamily="-89" charset="-128"/>
            </a:endParaRPr>
          </a:p>
          <a:p>
            <a:pPr eaLnBrk="1" hangingPunct="1">
              <a:spcBef>
                <a:spcPct val="0"/>
              </a:spcBef>
            </a:pPr>
            <a:r>
              <a:rPr lang="en-GB" sz="2000" dirty="0">
                <a:ea typeface="ＭＳ Ｐゴシック" pitchFamily="-89" charset="-128"/>
                <a:cs typeface="ＭＳ Ｐゴシック" pitchFamily="-89" charset="-128"/>
              </a:rPr>
              <a:t>This was the first championship game that was decided in </a:t>
            </a:r>
            <a:r>
              <a:rPr lang="en-GB" sz="2000" dirty="0">
                <a:ea typeface="ＭＳ Ｐゴシック" pitchFamily="-89" charset="-128"/>
                <a:cs typeface="ＭＳ Ｐゴシック" pitchFamily="-89" charset="-128"/>
                <a:hlinkClick r:id="rId3"/>
              </a:rPr>
              <a:t>extra innings</a:t>
            </a:r>
            <a:r>
              <a:rPr lang="en-GB" sz="2000" dirty="0">
                <a:ea typeface="ＭＳ Ｐゴシック" pitchFamily="-89" charset="-128"/>
                <a:cs typeface="ＭＳ Ｐゴシック" pitchFamily="-89" charset="-128"/>
              </a:rPr>
              <a:t>.  The game is the longest championship game in Little</a:t>
            </a:r>
            <a:r>
              <a:rPr lang="en-GB" sz="2000" baseline="0" dirty="0">
                <a:ea typeface="ＭＳ Ｐゴシック" pitchFamily="-89" charset="-128"/>
                <a:cs typeface="ＭＳ Ｐゴシック" pitchFamily="-89" charset="-128"/>
              </a:rPr>
              <a:t> League World Series </a:t>
            </a:r>
            <a:r>
              <a:rPr lang="en-GB" sz="2000" dirty="0">
                <a:ea typeface="ＭＳ Ｐゴシック" pitchFamily="-89" charset="-128"/>
                <a:cs typeface="ＭＳ Ｐゴシック" pitchFamily="-89" charset="-128"/>
              </a:rPr>
              <a:t>history.</a:t>
            </a:r>
          </a:p>
          <a:p>
            <a:pPr eaLnBrk="1" hangingPunct="1">
              <a:spcBef>
                <a:spcPct val="0"/>
              </a:spcBef>
            </a:pPr>
            <a:r>
              <a:rPr lang="en-CA" sz="2000" dirty="0">
                <a:ea typeface="ＭＳ Ｐゴシック" pitchFamily="-89" charset="-128"/>
                <a:cs typeface="ＭＳ Ｐゴシック" pitchFamily="-89" charset="-128"/>
              </a:rPr>
              <a:t> </a:t>
            </a:r>
            <a:endParaRPr lang="en-GB" sz="2000" dirty="0">
              <a:ea typeface="ＭＳ Ｐゴシック" pitchFamily="-89" charset="-128"/>
              <a:cs typeface="ＭＳ Ｐゴシック" pitchFamily="-89" charset="-128"/>
            </a:endParaRPr>
          </a:p>
          <a:p>
            <a:pPr eaLnBrk="1" hangingPunct="1">
              <a:spcBef>
                <a:spcPct val="0"/>
              </a:spcBef>
            </a:pPr>
            <a:r>
              <a:rPr lang="en-GB" sz="2000" dirty="0">
                <a:ea typeface="ＭＳ Ｐゴシック" pitchFamily="-89" charset="-128"/>
                <a:cs typeface="ＭＳ Ｐゴシック" pitchFamily="-89" charset="-128"/>
                <a:hlinkClick r:id="rId4"/>
              </a:rPr>
              <a:t>Lloyd McClendon</a:t>
            </a:r>
            <a:r>
              <a:rPr lang="en-GB" sz="2000" dirty="0">
                <a:ea typeface="ＭＳ Ｐゴシック" pitchFamily="-89" charset="-128"/>
                <a:cs typeface="ＭＳ Ｐゴシック" pitchFamily="-89" charset="-128"/>
              </a:rPr>
              <a:t> played</a:t>
            </a:r>
            <a:r>
              <a:rPr lang="en-GB" sz="2000" baseline="0" dirty="0">
                <a:ea typeface="ＭＳ Ｐゴシック" pitchFamily="-89" charset="-128"/>
                <a:cs typeface="ＭＳ Ｐゴシック" pitchFamily="-89" charset="-128"/>
              </a:rPr>
              <a:t> for</a:t>
            </a:r>
            <a:r>
              <a:rPr lang="en-GB" sz="2000" dirty="0">
                <a:ea typeface="ＭＳ Ｐゴシック" pitchFamily="-89" charset="-128"/>
                <a:cs typeface="ＭＳ Ｐゴシック" pitchFamily="-89" charset="-128"/>
              </a:rPr>
              <a:t> the Gary, Indiana team and hit 5 consecutive home runs in his 5 official at-bats.  He was inducted to the </a:t>
            </a:r>
            <a:r>
              <a:rPr lang="en-GB" sz="2000" dirty="0">
                <a:ea typeface="ＭＳ Ｐゴシック" pitchFamily="-89" charset="-128"/>
                <a:cs typeface="ＭＳ Ｐゴシック" pitchFamily="-89" charset="-128"/>
                <a:hlinkClick r:id="rId5"/>
              </a:rPr>
              <a:t>Little League Hall of Excellence</a:t>
            </a:r>
            <a:r>
              <a:rPr lang="en-GB" sz="2000" dirty="0">
                <a:ea typeface="ＭＳ Ｐゴシック" pitchFamily="-89" charset="-128"/>
                <a:cs typeface="ＭＳ Ｐゴシック" pitchFamily="-89" charset="-128"/>
              </a:rPr>
              <a:t> in 2006.</a:t>
            </a:r>
            <a:r>
              <a:rPr lang="en-GB" sz="2000" baseline="30000" dirty="0">
                <a:ea typeface="ＭＳ Ｐゴシック" pitchFamily="-89" charset="-128"/>
                <a:cs typeface="ＭＳ Ｐゴシック" pitchFamily="-89" charset="-128"/>
              </a:rPr>
              <a:t> </a:t>
            </a:r>
            <a:r>
              <a:rPr lang="en-GB" sz="2000" dirty="0">
                <a:ea typeface="ＭＳ Ｐゴシック" pitchFamily="-89" charset="-128"/>
                <a:cs typeface="ＭＳ Ｐゴシック" pitchFamily="-89" charset="-128"/>
              </a:rPr>
              <a:t> </a:t>
            </a:r>
          </a:p>
          <a:p>
            <a:pPr eaLnBrk="1" hangingPunct="1">
              <a:spcBef>
                <a:spcPct val="0"/>
              </a:spcBef>
            </a:pPr>
            <a:endParaRPr lang="en-GB" sz="2000" dirty="0">
              <a:ea typeface="ＭＳ Ｐゴシック" pitchFamily="-89" charset="-128"/>
              <a:cs typeface="ＭＳ Ｐゴシック" pitchFamily="-89" charset="-128"/>
            </a:endParaRPr>
          </a:p>
          <a:p>
            <a:pPr eaLnBrk="1" hangingPunct="1">
              <a:spcBef>
                <a:spcPct val="0"/>
              </a:spcBef>
            </a:pPr>
            <a:r>
              <a:rPr lang="en-GB" sz="2000" dirty="0">
                <a:ea typeface="ＭＳ Ｐゴシック" pitchFamily="-89" charset="-128"/>
                <a:cs typeface="ＭＳ Ｐゴシック" pitchFamily="-89" charset="-128"/>
              </a:rPr>
              <a:t>He played in the major leagues for 4 teams over 7 years and is currently the batting coach for the Detroit Tigers.  </a:t>
            </a:r>
          </a:p>
          <a:p>
            <a:pPr eaLnBrk="1" hangingPunct="1">
              <a:spcBef>
                <a:spcPct val="0"/>
              </a:spcBef>
            </a:pPr>
            <a:endParaRPr lang="en-GB" dirty="0">
              <a:ea typeface="ＭＳ Ｐゴシック" pitchFamily="-89" charset="-128"/>
              <a:cs typeface="ＭＳ Ｐゴシック" pitchFamily="-89" charset="-128"/>
            </a:endParaRPr>
          </a:p>
          <a:p>
            <a:pPr eaLnBrk="1" hangingPunct="1">
              <a:spcBef>
                <a:spcPct val="0"/>
              </a:spcBef>
            </a:pPr>
            <a:r>
              <a:rPr lang="en-CA" dirty="0">
                <a:ea typeface="ＭＳ Ｐゴシック" pitchFamily="-89" charset="-128"/>
                <a:cs typeface="ＭＳ Ｐゴシック" pitchFamily="-89" charset="-128"/>
              </a:rPr>
              <a:t> </a:t>
            </a:r>
            <a:endParaRPr lang="en-GB" dirty="0">
              <a:ea typeface="ＭＳ Ｐゴシック" pitchFamily="-89" charset="-128"/>
              <a:cs typeface="ＭＳ Ｐゴシック" pitchFamily="-89" charset="-128"/>
            </a:endParaRPr>
          </a:p>
          <a:p>
            <a:pPr eaLnBrk="1" hangingPunct="1">
              <a:spcBef>
                <a:spcPct val="0"/>
              </a:spcBef>
            </a:pPr>
            <a:endParaRPr lang="en-US" dirty="0">
              <a:ea typeface="ＭＳ Ｐゴシック" pitchFamily="-89" charset="-128"/>
              <a:cs typeface="ＭＳ Ｐゴシック" pitchFamily="-89" charset="-128"/>
            </a:endParaRPr>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35E1A87-EBB6-B146-BA0C-7F2016CBFA1B}" type="slidenum">
              <a:rPr lang="en-US" smtClean="0">
                <a:ea typeface="ＭＳ Ｐゴシック" pitchFamily="5" charset="-128"/>
                <a:cs typeface="ＭＳ Ｐゴシック" pitchFamily="5" charset="-128"/>
              </a:rPr>
              <a:pPr fontAlgn="base">
                <a:spcBef>
                  <a:spcPct val="0"/>
                </a:spcBef>
                <a:spcAft>
                  <a:spcPct val="0"/>
                </a:spcAft>
                <a:defRPr/>
              </a:pPr>
              <a:t>15</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en-US" sz="2000" dirty="0">
                <a:ea typeface="ＭＳ Ｐゴシック" pitchFamily="-89" charset="-128"/>
                <a:cs typeface="ＭＳ Ｐゴシック" pitchFamily="-89" charset="-128"/>
              </a:rPr>
              <a:t>FOUR SLIDES  SLIDE #1</a:t>
            </a:r>
          </a:p>
          <a:p>
            <a:pPr eaLnBrk="1" hangingPunct="1">
              <a:spcBef>
                <a:spcPct val="0"/>
              </a:spcBef>
            </a:pPr>
            <a:endParaRPr lang="en-US" sz="2000" dirty="0">
              <a:ea typeface="ＭＳ Ｐゴシック" pitchFamily="-89" charset="-128"/>
              <a:cs typeface="ＭＳ Ｐゴシック" pitchFamily="-89" charset="-128"/>
            </a:endParaRPr>
          </a:p>
          <a:p>
            <a:pPr eaLnBrk="1" hangingPunct="1">
              <a:spcBef>
                <a:spcPct val="0"/>
              </a:spcBef>
            </a:pPr>
            <a:r>
              <a:rPr lang="en-US" sz="2000" dirty="0">
                <a:ea typeface="ＭＳ Ｐゴシック" pitchFamily="-89" charset="-128"/>
                <a:cs typeface="ＭＳ Ｐゴシック" pitchFamily="-89" charset="-128"/>
              </a:rPr>
              <a:t>These next</a:t>
            </a:r>
            <a:r>
              <a:rPr lang="en-US" sz="2000" baseline="0" dirty="0">
                <a:ea typeface="ＭＳ Ｐゴシック" pitchFamily="-89" charset="-128"/>
                <a:cs typeface="ＭＳ Ｐゴシック" pitchFamily="-89" charset="-128"/>
              </a:rPr>
              <a:t> </a:t>
            </a:r>
            <a:r>
              <a:rPr lang="en-US" sz="2000" dirty="0">
                <a:ea typeface="ＭＳ Ｐゴシック" pitchFamily="-89" charset="-128"/>
                <a:cs typeface="ＭＳ Ｐゴシック" pitchFamily="-89" charset="-128"/>
              </a:rPr>
              <a:t>four stamps, issued in 1984,  celebrate 50 years of the Curacao Baseball Federation.</a:t>
            </a:r>
          </a:p>
          <a:p>
            <a:pPr eaLnBrk="1" hangingPunct="1">
              <a:spcBef>
                <a:spcPct val="0"/>
              </a:spcBef>
            </a:pPr>
            <a:endParaRPr lang="en-US" sz="2000" dirty="0">
              <a:ea typeface="ＭＳ Ｐゴシック" pitchFamily="-89" charset="-128"/>
              <a:cs typeface="ＭＳ Ｐゴシック" pitchFamily="-89" charset="-128"/>
            </a:endParaRPr>
          </a:p>
          <a:p>
            <a:pPr eaLnBrk="1" hangingPunct="1">
              <a:spcBef>
                <a:spcPct val="0"/>
              </a:spcBef>
            </a:pPr>
            <a:r>
              <a:rPr lang="en-US" sz="2000" baseline="0" dirty="0">
                <a:ea typeface="ＭＳ Ｐゴシック" pitchFamily="-89" charset="-128"/>
                <a:cs typeface="ＭＳ Ｐゴシック" pitchFamily="-89" charset="-128"/>
              </a:rPr>
              <a:t>Curacao can be found in the Caribbean just north of Venezuela and,  back in 1984, Curacao was part of a group of islands called the Netherland Antilles or Dutch Antilles. </a:t>
            </a:r>
          </a:p>
          <a:p>
            <a:pPr eaLnBrk="1" hangingPunct="1">
              <a:spcBef>
                <a:spcPct val="0"/>
              </a:spcBef>
            </a:pPr>
            <a:endParaRPr lang="en-US" sz="2000" baseline="0" dirty="0">
              <a:ea typeface="ＭＳ Ｐゴシック" pitchFamily="-89" charset="-128"/>
              <a:cs typeface="ＭＳ Ｐゴシック" pitchFamily="-89" charset="-128"/>
            </a:endParaRPr>
          </a:p>
          <a:p>
            <a:pPr eaLnBrk="1" hangingPunct="1">
              <a:spcBef>
                <a:spcPct val="0"/>
              </a:spcBef>
            </a:pPr>
            <a:r>
              <a:rPr lang="en-US" sz="2000" baseline="0" dirty="0">
                <a:ea typeface="ＭＳ Ｐゴシック" pitchFamily="-89" charset="-128"/>
                <a:cs typeface="ＭＳ Ｐゴシック" pitchFamily="-89" charset="-128"/>
              </a:rPr>
              <a:t>After the dissolution of the Netherland Antilles, it became an autonomous country within the Kingdom of the Netherlands in 2010.</a:t>
            </a:r>
          </a:p>
          <a:p>
            <a:pPr eaLnBrk="1" hangingPunct="1">
              <a:spcBef>
                <a:spcPct val="0"/>
              </a:spcBef>
            </a:pPr>
            <a:endParaRPr lang="en-US" dirty="0">
              <a:ea typeface="ＭＳ Ｐゴシック" pitchFamily="-89" charset="-128"/>
              <a:cs typeface="ＭＳ Ｐゴシック" pitchFamily="-89" charset="-128"/>
            </a:endParaRPr>
          </a:p>
          <a:p>
            <a:pPr eaLnBrk="1" hangingPunct="1">
              <a:spcBef>
                <a:spcPct val="0"/>
              </a:spcBef>
            </a:pPr>
            <a:endParaRPr lang="en-US" dirty="0">
              <a:ea typeface="ＭＳ Ｐゴシック" pitchFamily="-89" charset="-128"/>
              <a:cs typeface="ＭＳ Ｐゴシック" pitchFamily="-89" charset="-128"/>
            </a:endParaRPr>
          </a:p>
          <a:p>
            <a:pPr eaLnBrk="1" hangingPunct="1">
              <a:spcBef>
                <a:spcPct val="0"/>
              </a:spcBef>
            </a:pPr>
            <a:endParaRPr lang="en-GB" dirty="0">
              <a:ea typeface="ＭＳ Ｐゴシック" pitchFamily="-89" charset="-128"/>
              <a:cs typeface="ＭＳ Ｐゴシック" pitchFamily="-89" charset="-128"/>
            </a:endParaRPr>
          </a:p>
          <a:p>
            <a:pPr eaLnBrk="1" hangingPunct="1">
              <a:spcBef>
                <a:spcPct val="0"/>
              </a:spcBef>
            </a:pPr>
            <a:endParaRPr lang="en-GB" dirty="0">
              <a:ea typeface="ＭＳ Ｐゴシック" pitchFamily="-89" charset="-128"/>
              <a:cs typeface="ＭＳ Ｐゴシック" pitchFamily="-89" charset="-128"/>
            </a:endParaRPr>
          </a:p>
        </p:txBody>
      </p:sp>
      <p:sp>
        <p:nvSpPr>
          <p:cNvPr id="430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F559E7-79E9-1541-AD70-DAF5689EC35F}" type="slidenum">
              <a:rPr lang="en-US" smtClean="0">
                <a:ea typeface="ＭＳ Ｐゴシック" pitchFamily="5" charset="-128"/>
                <a:cs typeface="ＭＳ Ｐゴシック" pitchFamily="5" charset="-128"/>
              </a:rPr>
              <a:pPr fontAlgn="base">
                <a:spcBef>
                  <a:spcPct val="0"/>
                </a:spcBef>
                <a:spcAft>
                  <a:spcPct val="0"/>
                </a:spcAft>
                <a:defRPr/>
              </a:pPr>
              <a:t>16</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2000" dirty="0">
                <a:ea typeface="ＭＳ Ｐゴシック" pitchFamily="-89" charset="-128"/>
                <a:cs typeface="ＭＳ Ｐゴシック" pitchFamily="-89" charset="-128"/>
              </a:rPr>
              <a:t>SLIDE #2</a:t>
            </a:r>
          </a:p>
          <a:p>
            <a:pPr eaLnBrk="1" hangingPunct="1">
              <a:spcBef>
                <a:spcPct val="0"/>
              </a:spcBef>
            </a:pPr>
            <a:endParaRPr lang="en-US" sz="2000" dirty="0">
              <a:ea typeface="ＭＳ Ｐゴシック" pitchFamily="-89" charset="-128"/>
              <a:cs typeface="ＭＳ Ｐゴシック" pitchFamily="-89" charset="-128"/>
            </a:endParaRPr>
          </a:p>
          <a:p>
            <a:pPr marL="0" marR="0" indent="0" algn="l" defTabSz="457200" rtl="0" eaLnBrk="1" fontAlgn="base" latinLnBrk="0" hangingPunct="1">
              <a:lnSpc>
                <a:spcPct val="100000"/>
              </a:lnSpc>
              <a:spcBef>
                <a:spcPct val="0"/>
              </a:spcBef>
              <a:spcAft>
                <a:spcPct val="0"/>
              </a:spcAft>
              <a:buClrTx/>
              <a:buSzTx/>
              <a:buFontTx/>
              <a:buNone/>
              <a:tabLst/>
              <a:defRPr/>
            </a:pPr>
            <a:r>
              <a:rPr lang="en-GB" sz="2000" dirty="0">
                <a:ea typeface="ＭＳ Ｐゴシック" pitchFamily="-89" charset="-128"/>
                <a:cs typeface="ＭＳ Ｐゴシック" pitchFamily="-89" charset="-128"/>
              </a:rPr>
              <a:t>Baseball has been played on Curacao for more than 80 years, reportedly dating to a game between Dominican labourers and Venezuelan fruit sellers. </a:t>
            </a:r>
          </a:p>
          <a:p>
            <a:pPr marL="0" marR="0" indent="0" algn="l" defTabSz="457200" rtl="0" eaLnBrk="1" fontAlgn="base" latinLnBrk="0" hangingPunct="1">
              <a:lnSpc>
                <a:spcPct val="100000"/>
              </a:lnSpc>
              <a:spcBef>
                <a:spcPct val="0"/>
              </a:spcBef>
              <a:spcAft>
                <a:spcPct val="0"/>
              </a:spcAft>
              <a:buClrTx/>
              <a:buSzTx/>
              <a:buFontTx/>
              <a:buNone/>
              <a:tabLst/>
              <a:defRPr/>
            </a:pPr>
            <a:endParaRPr lang="en-GB" sz="2000" dirty="0">
              <a:ea typeface="ＭＳ Ｐゴシック" pitchFamily="-89" charset="-128"/>
              <a:cs typeface="ＭＳ Ｐゴシック" pitchFamily="-89" charset="-128"/>
            </a:endParaRPr>
          </a:p>
          <a:p>
            <a:pPr marL="0" marR="0" indent="0" algn="l" defTabSz="457200" rtl="0" eaLnBrk="1" fontAlgn="base" latinLnBrk="0" hangingPunct="1">
              <a:lnSpc>
                <a:spcPct val="100000"/>
              </a:lnSpc>
              <a:spcBef>
                <a:spcPct val="0"/>
              </a:spcBef>
              <a:spcAft>
                <a:spcPct val="0"/>
              </a:spcAft>
              <a:buClrTx/>
              <a:buSzTx/>
              <a:buFontTx/>
              <a:buNone/>
              <a:tabLst/>
              <a:defRPr/>
            </a:pPr>
            <a:r>
              <a:rPr lang="en-GB" sz="2000" dirty="0">
                <a:ea typeface="ＭＳ Ｐゴシック" pitchFamily="-89" charset="-128"/>
                <a:cs typeface="ＭＳ Ｐゴシック" pitchFamily="-89" charset="-128"/>
              </a:rPr>
              <a:t>But the island didn't send anyone to the big leagues until 1989, when the New York Yankees called up Hensley “Bam Bam” Meulens.  Meulens played 12 seasons in the majors and</a:t>
            </a:r>
            <a:r>
              <a:rPr lang="en-GB" sz="2000" baseline="0" dirty="0">
                <a:ea typeface="ＭＳ Ｐゴシック" pitchFamily="-89" charset="-128"/>
                <a:cs typeface="ＭＳ Ｐゴシック" pitchFamily="-89" charset="-128"/>
              </a:rPr>
              <a:t> also played in Japan and Korea.  He is currently a bench coach for the San Francisco Giants</a:t>
            </a:r>
            <a:endParaRPr lang="en-GB" sz="2000" dirty="0">
              <a:ea typeface="ＭＳ Ｐゴシック" pitchFamily="-89" charset="-128"/>
              <a:cs typeface="ＭＳ Ｐゴシック" pitchFamily="-89" charset="-128"/>
            </a:endParaRPr>
          </a:p>
          <a:p>
            <a:pPr eaLnBrk="1" hangingPunct="1">
              <a:spcBef>
                <a:spcPct val="0"/>
              </a:spcBef>
            </a:pPr>
            <a:endParaRPr lang="en-US" sz="2000" dirty="0">
              <a:ea typeface="ＭＳ Ｐゴシック" pitchFamily="-89" charset="-128"/>
              <a:cs typeface="ＭＳ Ｐゴシック" pitchFamily="-89" charset="-128"/>
            </a:endParaRPr>
          </a:p>
        </p:txBody>
      </p:sp>
      <p:sp>
        <p:nvSpPr>
          <p:cNvPr id="430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B6636CB-24F0-634C-B1C6-15BC976B88A3}" type="slidenum">
              <a:rPr lang="en-US" smtClean="0">
                <a:ea typeface="ＭＳ Ｐゴシック" pitchFamily="5" charset="-128"/>
                <a:cs typeface="ＭＳ Ｐゴシック" pitchFamily="5" charset="-128"/>
              </a:rPr>
              <a:pPr fontAlgn="base">
                <a:spcBef>
                  <a:spcPct val="0"/>
                </a:spcBef>
                <a:spcAft>
                  <a:spcPct val="0"/>
                </a:spcAft>
                <a:defRPr/>
              </a:pPr>
              <a:t>17</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2000" dirty="0">
                <a:ea typeface="ＭＳ Ｐゴシック" pitchFamily="-89" charset="-128"/>
                <a:cs typeface="ＭＳ Ｐゴシック" pitchFamily="-89" charset="-128"/>
              </a:rPr>
              <a:t>SLIDE #3</a:t>
            </a:r>
          </a:p>
          <a:p>
            <a:pPr eaLnBrk="1" hangingPunct="1">
              <a:spcBef>
                <a:spcPct val="0"/>
              </a:spcBef>
            </a:pPr>
            <a:endParaRPr lang="en-US" sz="2000" dirty="0">
              <a:ea typeface="ＭＳ Ｐゴシック" pitchFamily="-89" charset="-128"/>
              <a:cs typeface="ＭＳ Ｐゴシック" pitchFamily="-89" charset="-128"/>
            </a:endParaRPr>
          </a:p>
          <a:p>
            <a:pPr marL="0" marR="0" indent="0" algn="l" defTabSz="457200" rtl="0" eaLnBrk="1" fontAlgn="base" latinLnBrk="0" hangingPunct="1">
              <a:lnSpc>
                <a:spcPct val="100000"/>
              </a:lnSpc>
              <a:spcBef>
                <a:spcPct val="0"/>
              </a:spcBef>
              <a:spcAft>
                <a:spcPct val="0"/>
              </a:spcAft>
              <a:buClrTx/>
              <a:buSzTx/>
              <a:buFontTx/>
              <a:buNone/>
              <a:tabLst/>
              <a:defRPr/>
            </a:pPr>
            <a:r>
              <a:rPr lang="en-GB" sz="2000" dirty="0">
                <a:ea typeface="ＭＳ Ｐゴシック" pitchFamily="-89" charset="-128"/>
                <a:cs typeface="ＭＳ Ｐゴシック" pitchFamily="-89" charset="-128"/>
              </a:rPr>
              <a:t>Meulens helped open the way for Andruw Jones, who debuted as a teenager with the Atlanta Braves in 1996 and went on to hit 434 home runs, win 10 Gold Gloves and make five All-Star teams.  Jones’ success led to a baseball boom on the island.</a:t>
            </a:r>
          </a:p>
          <a:p>
            <a:pPr eaLnBrk="1" hangingPunct="1">
              <a:spcBef>
                <a:spcPct val="0"/>
              </a:spcBef>
            </a:pPr>
            <a:endParaRPr lang="en-US" sz="2000" dirty="0">
              <a:ea typeface="ＭＳ Ｐゴシック" pitchFamily="-89" charset="-128"/>
              <a:cs typeface="ＭＳ Ｐゴシック" pitchFamily="-89" charset="-128"/>
            </a:endParaRPr>
          </a:p>
          <a:p>
            <a:pPr eaLnBrk="1" hangingPunct="1">
              <a:spcBef>
                <a:spcPct val="0"/>
              </a:spcBef>
            </a:pPr>
            <a:r>
              <a:rPr lang="en-GB" sz="2000" dirty="0">
                <a:ea typeface="ＭＳ Ｐゴシック" pitchFamily="-89" charset="-128"/>
                <a:cs typeface="ＭＳ Ｐゴシック" pitchFamily="-89" charset="-128"/>
              </a:rPr>
              <a:t>Interest further exploded after a team from Willemstad, which included Texas Rangers infielder Jurickson Profar, won the Little League World Series in 2004.</a:t>
            </a:r>
            <a:endParaRPr lang="en-US" sz="2000" dirty="0">
              <a:ea typeface="ＭＳ Ｐゴシック" pitchFamily="-89" charset="-128"/>
              <a:cs typeface="ＭＳ Ｐゴシック" pitchFamily="-89" charset="-128"/>
            </a:endParaRPr>
          </a:p>
        </p:txBody>
      </p:sp>
      <p:sp>
        <p:nvSpPr>
          <p:cNvPr id="430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B9B325D-1906-144B-91C6-3EFF4578D18A}" type="slidenum">
              <a:rPr lang="en-US" smtClean="0">
                <a:ea typeface="ＭＳ Ｐゴシック" pitchFamily="5" charset="-128"/>
                <a:cs typeface="ＭＳ Ｐゴシック" pitchFamily="5" charset="-128"/>
              </a:rPr>
              <a:pPr fontAlgn="base">
                <a:spcBef>
                  <a:spcPct val="0"/>
                </a:spcBef>
                <a:spcAft>
                  <a:spcPct val="0"/>
                </a:spcAft>
                <a:defRPr/>
              </a:pPr>
              <a:t>18</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2000" dirty="0">
                <a:ea typeface="ＭＳ Ｐゴシック" pitchFamily="-89" charset="-128"/>
                <a:cs typeface="ＭＳ Ｐゴシック" pitchFamily="-89" charset="-128"/>
              </a:rPr>
              <a:t>SLIDE #4</a:t>
            </a:r>
          </a:p>
          <a:p>
            <a:pPr eaLnBrk="1" hangingPunct="1">
              <a:spcBef>
                <a:spcPct val="0"/>
              </a:spcBef>
            </a:pPr>
            <a:endParaRPr lang="en-GB" sz="2000" dirty="0">
              <a:ea typeface="ＭＳ Ｐゴシック" pitchFamily="-89" charset="-128"/>
              <a:cs typeface="ＭＳ Ｐゴシック" pitchFamily="-89" charset="-128"/>
            </a:endParaRPr>
          </a:p>
          <a:p>
            <a:pPr eaLnBrk="1" hangingPunct="1">
              <a:spcBef>
                <a:spcPct val="0"/>
              </a:spcBef>
            </a:pPr>
            <a:r>
              <a:rPr lang="en-GB" sz="2000" dirty="0">
                <a:ea typeface="ＭＳ Ｐゴシック" pitchFamily="-89" charset="-128"/>
                <a:cs typeface="ＭＳ Ｐゴシック" pitchFamily="-89" charset="-128"/>
              </a:rPr>
              <a:t>Despite a population of just 160,000, Curacao has sent 14 players to the big leagues since 2000, the most per capita of any country. </a:t>
            </a:r>
          </a:p>
          <a:p>
            <a:pPr eaLnBrk="1" hangingPunct="1">
              <a:spcBef>
                <a:spcPct val="0"/>
              </a:spcBef>
            </a:pPr>
            <a:endParaRPr lang="en-GB" sz="2000" dirty="0">
              <a:ea typeface="ＭＳ Ｐゴシック" pitchFamily="-89" charset="-128"/>
              <a:cs typeface="ＭＳ Ｐゴシック" pitchFamily="-89" charset="-128"/>
            </a:endParaRPr>
          </a:p>
          <a:p>
            <a:pPr eaLnBrk="1" hangingPunct="1">
              <a:spcBef>
                <a:spcPct val="0"/>
              </a:spcBef>
            </a:pPr>
            <a:r>
              <a:rPr lang="en-GB" sz="2000" dirty="0">
                <a:ea typeface="ＭＳ Ｐゴシック" pitchFamily="-89" charset="-128"/>
                <a:cs typeface="ＭＳ Ｐゴシック" pitchFamily="-89" charset="-128"/>
              </a:rPr>
              <a:t>Another</a:t>
            </a:r>
            <a:r>
              <a:rPr lang="en-GB" sz="2000" baseline="0" dirty="0">
                <a:ea typeface="ＭＳ Ｐゴシック" pitchFamily="-89" charset="-128"/>
                <a:cs typeface="ＭＳ Ｐゴシック" pitchFamily="-89" charset="-128"/>
              </a:rPr>
              <a:t> interesting note is that b</a:t>
            </a:r>
            <a:r>
              <a:rPr lang="en-GB" sz="2000" dirty="0">
                <a:ea typeface="ＭＳ Ｐゴシック" pitchFamily="-89" charset="-128"/>
                <a:cs typeface="ＭＳ Ｐゴシック" pitchFamily="-89" charset="-128"/>
              </a:rPr>
              <a:t>aseball has its highest worldwide per-capita television viewership in Curacao.</a:t>
            </a:r>
          </a:p>
          <a:p>
            <a:pPr eaLnBrk="1" hangingPunct="1">
              <a:spcBef>
                <a:spcPct val="0"/>
              </a:spcBef>
            </a:pPr>
            <a:endParaRPr lang="en-GB" sz="2000" dirty="0">
              <a:ea typeface="ＭＳ Ｐゴシック" pitchFamily="-89" charset="-128"/>
              <a:cs typeface="ＭＳ Ｐゴシック" pitchFamily="-89" charset="-128"/>
            </a:endParaRPr>
          </a:p>
          <a:p>
            <a:pPr eaLnBrk="1" hangingPunct="1">
              <a:spcBef>
                <a:spcPct val="0"/>
              </a:spcBef>
            </a:pPr>
            <a:endParaRPr lang="en-US" sz="2000" dirty="0">
              <a:ea typeface="ＭＳ Ｐゴシック" pitchFamily="-89" charset="-128"/>
              <a:cs typeface="ＭＳ Ｐゴシック" pitchFamily="-89" charset="-128"/>
            </a:endParaRPr>
          </a:p>
          <a:p>
            <a:pPr eaLnBrk="1" hangingPunct="1">
              <a:spcBef>
                <a:spcPct val="0"/>
              </a:spcBef>
            </a:pPr>
            <a:endParaRPr lang="en-US" dirty="0">
              <a:ea typeface="ＭＳ Ｐゴシック" pitchFamily="-89" charset="-128"/>
              <a:cs typeface="ＭＳ Ｐゴシック" pitchFamily="-89" charset="-128"/>
            </a:endParaRPr>
          </a:p>
        </p:txBody>
      </p:sp>
      <p:sp>
        <p:nvSpPr>
          <p:cNvPr id="430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4C8EA28-0B94-FA46-BAE3-5358EAEA52BB}" type="slidenum">
              <a:rPr lang="en-US" smtClean="0">
                <a:ea typeface="ＭＳ Ｐゴシック" pitchFamily="5" charset="-128"/>
                <a:cs typeface="ＭＳ Ｐゴシック" pitchFamily="5" charset="-128"/>
              </a:rPr>
              <a:pPr fontAlgn="base">
                <a:spcBef>
                  <a:spcPct val="0"/>
                </a:spcBef>
                <a:spcAft>
                  <a:spcPct val="0"/>
                </a:spcAft>
                <a:defRPr/>
              </a:pPr>
              <a:t>19</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normAutofit fontScale="85000" lnSpcReduction="10000"/>
          </a:bodyPr>
          <a:lstStyle/>
          <a:p>
            <a:pPr eaLnBrk="1" hangingPunct="1">
              <a:spcBef>
                <a:spcPct val="0"/>
              </a:spcBef>
              <a:buFontTx/>
              <a:buChar char="-"/>
            </a:pPr>
            <a:r>
              <a:rPr lang="en-US" sz="2000" dirty="0">
                <a:ea typeface="ＭＳ Ｐゴシック" pitchFamily="-89" charset="-128"/>
                <a:cs typeface="ＭＳ Ｐゴシック" pitchFamily="-89" charset="-128"/>
              </a:rPr>
              <a:t>I</a:t>
            </a:r>
            <a:r>
              <a:rPr lang="en-US" sz="2000" baseline="0" dirty="0">
                <a:ea typeface="ＭＳ Ｐゴシック" pitchFamily="-89" charset="-128"/>
                <a:cs typeface="ＭＳ Ｐゴシック" pitchFamily="-89" charset="-128"/>
              </a:rPr>
              <a:t> w</a:t>
            </a:r>
            <a:r>
              <a:rPr lang="en-US" sz="2000" dirty="0">
                <a:ea typeface="ＭＳ Ｐゴシック" pitchFamily="-89" charset="-128"/>
                <a:cs typeface="ＭＳ Ｐゴシック" pitchFamily="-89" charset="-128"/>
              </a:rPr>
              <a:t>ant to start off with thanks to two</a:t>
            </a:r>
            <a:r>
              <a:rPr lang="en-US" sz="2000" baseline="0" dirty="0">
                <a:ea typeface="ＭＳ Ｐゴシック" pitchFamily="-89" charset="-128"/>
                <a:cs typeface="ＭＳ Ｐゴシック" pitchFamily="-89" charset="-128"/>
              </a:rPr>
              <a:t> key </a:t>
            </a:r>
            <a:r>
              <a:rPr lang="en-US" sz="2000" dirty="0">
                <a:ea typeface="ＭＳ Ｐゴシック" pitchFamily="-89" charset="-128"/>
                <a:cs typeface="ＭＳ Ｐゴシック" pitchFamily="-89" charset="-128"/>
              </a:rPr>
              <a:t>sources for the presentation material</a:t>
            </a:r>
          </a:p>
          <a:p>
            <a:pPr eaLnBrk="1" hangingPunct="1">
              <a:spcBef>
                <a:spcPct val="0"/>
              </a:spcBef>
              <a:buFontTx/>
              <a:buChar char="-"/>
            </a:pPr>
            <a:endParaRPr lang="en-US" sz="2000" dirty="0">
              <a:ea typeface="ＭＳ Ｐゴシック" pitchFamily="-89" charset="-128"/>
              <a:cs typeface="ＭＳ Ｐゴシック" pitchFamily="-89" charset="-128"/>
            </a:endParaRPr>
          </a:p>
          <a:p>
            <a:pPr eaLnBrk="1" hangingPunct="1">
              <a:spcBef>
                <a:spcPct val="0"/>
              </a:spcBef>
              <a:buFontTx/>
              <a:buChar char="-"/>
            </a:pPr>
            <a:r>
              <a:rPr lang="en-US" sz="2000" dirty="0">
                <a:ea typeface="ＭＳ Ｐゴシック" pitchFamily="-89" charset="-128"/>
                <a:cs typeface="ＭＳ Ｐゴシック" pitchFamily="-89" charset="-128"/>
              </a:rPr>
              <a:t>First, there’s a great stamp collecting group called Swing Time Philately based in the Netherlands and Belgium</a:t>
            </a:r>
          </a:p>
          <a:p>
            <a:pPr eaLnBrk="1" hangingPunct="1">
              <a:spcBef>
                <a:spcPct val="0"/>
              </a:spcBef>
              <a:buFontTx/>
              <a:buChar char="-"/>
            </a:pPr>
            <a:r>
              <a:rPr lang="en-US" sz="2000" dirty="0">
                <a:ea typeface="ＭＳ Ｐゴシック" pitchFamily="-89" charset="-128"/>
                <a:cs typeface="ＭＳ Ｐゴシック" pitchFamily="-89" charset="-128"/>
              </a:rPr>
              <a:t>Rob Van Tuyl and Leon Venverre research baseball and golf postage stamps around the world and maintain a detailed catalogue for its membership</a:t>
            </a:r>
          </a:p>
          <a:p>
            <a:pPr eaLnBrk="1" hangingPunct="1">
              <a:spcBef>
                <a:spcPct val="0"/>
              </a:spcBef>
              <a:buFontTx/>
              <a:buChar char="-"/>
            </a:pPr>
            <a:r>
              <a:rPr lang="en-US" sz="2000" dirty="0">
                <a:ea typeface="ＭＳ Ｐゴシック" pitchFamily="-89" charset="-128"/>
                <a:cs typeface="ＭＳ Ｐゴシック" pitchFamily="-89" charset="-128"/>
              </a:rPr>
              <a:t>They also put together a newsletter with articles on both sports and their related postage stamps</a:t>
            </a:r>
          </a:p>
          <a:p>
            <a:pPr eaLnBrk="1" hangingPunct="1">
              <a:spcBef>
                <a:spcPct val="0"/>
              </a:spcBef>
              <a:buFontTx/>
              <a:buChar char="-"/>
            </a:pPr>
            <a:endParaRPr lang="en-US" sz="2000" dirty="0">
              <a:ea typeface="ＭＳ Ｐゴシック" pitchFamily="-89" charset="-128"/>
              <a:cs typeface="ＭＳ Ｐゴシック" pitchFamily="-89" charset="-128"/>
            </a:endParaRPr>
          </a:p>
          <a:p>
            <a:pPr eaLnBrk="1" hangingPunct="1">
              <a:spcBef>
                <a:spcPct val="0"/>
              </a:spcBef>
              <a:buFontTx/>
              <a:buChar char="-"/>
            </a:pPr>
            <a:r>
              <a:rPr lang="en-US" sz="2000" dirty="0">
                <a:ea typeface="ＭＳ Ｐゴシック" pitchFamily="-89" charset="-128"/>
                <a:cs typeface="ＭＳ Ｐゴシック" pitchFamily="-89" charset="-128"/>
              </a:rPr>
              <a:t>Thanks as well to the reference library at the National Baseball Hall of Fame and Museum in Cooperstown</a:t>
            </a:r>
          </a:p>
          <a:p>
            <a:pPr eaLnBrk="1" hangingPunct="1">
              <a:spcBef>
                <a:spcPct val="0"/>
              </a:spcBef>
              <a:buFontTx/>
              <a:buChar char="-"/>
            </a:pPr>
            <a:r>
              <a:rPr lang="en-US" sz="2000" dirty="0">
                <a:ea typeface="ＭＳ Ｐゴシック" pitchFamily="-89" charset="-128"/>
                <a:cs typeface="ＭＳ Ｐゴシック" pitchFamily="-89" charset="-128"/>
              </a:rPr>
              <a:t>Both Cassidy Lent and James Gate were both very interested in this project and helpful in providing all that the library had to offer</a:t>
            </a:r>
          </a:p>
        </p:txBody>
      </p:sp>
      <p:sp>
        <p:nvSpPr>
          <p:cNvPr id="163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CD899A-5990-E447-AD5D-E8163DF1195A}" type="slidenum">
              <a:rPr lang="en-US" smtClean="0">
                <a:ea typeface="ＭＳ Ｐゴシック" pitchFamily="5" charset="-128"/>
                <a:cs typeface="ＭＳ Ｐゴシック" pitchFamily="5" charset="-128"/>
              </a:rPr>
              <a:pPr fontAlgn="base">
                <a:spcBef>
                  <a:spcPct val="0"/>
                </a:spcBef>
                <a:spcAft>
                  <a:spcPct val="0"/>
                </a:spcAft>
                <a:defRPr/>
              </a:pPr>
              <a:t>2</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77500" lnSpcReduction="20000"/>
          </a:bodyPr>
          <a:lstStyle/>
          <a:p>
            <a:pPr eaLnBrk="1" fontAlgn="auto" hangingPunct="1">
              <a:spcBef>
                <a:spcPts val="0"/>
              </a:spcBef>
              <a:spcAft>
                <a:spcPts val="0"/>
              </a:spcAft>
              <a:defRPr/>
            </a:pPr>
            <a:r>
              <a:rPr lang="en-US" sz="2000" dirty="0">
                <a:ea typeface="+mn-ea"/>
                <a:cs typeface="+mn-cs"/>
              </a:rPr>
              <a:t>Laos, </a:t>
            </a:r>
            <a:r>
              <a:rPr lang="en-GB" sz="2000" dirty="0">
                <a:ea typeface="+mn-ea"/>
                <a:cs typeface="+mn-cs"/>
              </a:rPr>
              <a:t>officially the </a:t>
            </a:r>
            <a:r>
              <a:rPr lang="en-GB" sz="2000" b="1" dirty="0">
                <a:ea typeface="+mn-ea"/>
                <a:cs typeface="+mn-cs"/>
              </a:rPr>
              <a:t>Lao People's Democratic Republic, is</a:t>
            </a:r>
            <a:r>
              <a:rPr lang="en-GB" sz="2000" dirty="0">
                <a:ea typeface="+mn-ea"/>
                <a:cs typeface="+mn-cs"/>
              </a:rPr>
              <a:t> the only </a:t>
            </a:r>
            <a:r>
              <a:rPr lang="en-GB" sz="2000" u="sng" dirty="0">
                <a:ea typeface="+mn-ea"/>
                <a:cs typeface="+mn-cs"/>
                <a:hlinkClick r:id="rId3"/>
              </a:rPr>
              <a:t>landlocked country</a:t>
            </a:r>
            <a:r>
              <a:rPr lang="en-GB" sz="2000" dirty="0">
                <a:ea typeface="+mn-ea"/>
                <a:cs typeface="+mn-cs"/>
              </a:rPr>
              <a:t> in Southeast Asia at the heart of the </a:t>
            </a:r>
            <a:r>
              <a:rPr lang="en-GB" sz="2000" u="sng" dirty="0">
                <a:ea typeface="+mn-ea"/>
                <a:cs typeface="+mn-cs"/>
                <a:hlinkClick r:id="rId4"/>
              </a:rPr>
              <a:t>Indochinese peninsula</a:t>
            </a:r>
            <a:r>
              <a:rPr lang="en-GB" sz="2000" dirty="0">
                <a:ea typeface="+mn-ea"/>
                <a:cs typeface="+mn-cs"/>
              </a:rPr>
              <a:t>, bordered by </a:t>
            </a:r>
            <a:r>
              <a:rPr lang="en-GB" sz="2000" u="sng" dirty="0">
                <a:ea typeface="+mn-ea"/>
                <a:cs typeface="+mn-cs"/>
                <a:hlinkClick r:id="rId5"/>
              </a:rPr>
              <a:t>Myanmar (also known as Burma)</a:t>
            </a:r>
            <a:r>
              <a:rPr lang="en-GB" sz="2000" dirty="0">
                <a:ea typeface="+mn-ea"/>
                <a:cs typeface="+mn-cs"/>
              </a:rPr>
              <a:t> and </a:t>
            </a:r>
            <a:r>
              <a:rPr lang="en-GB" sz="2000" u="sng" dirty="0">
                <a:ea typeface="+mn-ea"/>
                <a:cs typeface="+mn-cs"/>
                <a:hlinkClick r:id="rId6"/>
              </a:rPr>
              <a:t>China</a:t>
            </a:r>
            <a:r>
              <a:rPr lang="en-GB" sz="2000" dirty="0">
                <a:ea typeface="+mn-ea"/>
                <a:cs typeface="+mn-cs"/>
              </a:rPr>
              <a:t>, </a:t>
            </a:r>
            <a:r>
              <a:rPr lang="en-GB" sz="2000" u="sng" dirty="0">
                <a:ea typeface="+mn-ea"/>
                <a:cs typeface="+mn-cs"/>
                <a:hlinkClick r:id="rId7"/>
              </a:rPr>
              <a:t>Vietnam</a:t>
            </a:r>
            <a:r>
              <a:rPr lang="en-GB" sz="2000" dirty="0">
                <a:ea typeface="+mn-ea"/>
                <a:cs typeface="+mn-cs"/>
              </a:rPr>
              <a:t>, </a:t>
            </a:r>
            <a:r>
              <a:rPr lang="en-GB" sz="2000" u="sng" dirty="0">
                <a:ea typeface="+mn-ea"/>
                <a:cs typeface="+mn-cs"/>
                <a:hlinkClick r:id="rId8"/>
              </a:rPr>
              <a:t>Cambodia</a:t>
            </a:r>
            <a:r>
              <a:rPr lang="en-GB" sz="2000" dirty="0">
                <a:ea typeface="+mn-ea"/>
                <a:cs typeface="+mn-cs"/>
              </a:rPr>
              <a:t> and </a:t>
            </a:r>
            <a:r>
              <a:rPr lang="en-GB" sz="2000" u="sng" dirty="0">
                <a:ea typeface="+mn-ea"/>
                <a:cs typeface="+mn-cs"/>
                <a:hlinkClick r:id="rId9"/>
              </a:rPr>
              <a:t>Thailand</a:t>
            </a:r>
            <a:r>
              <a:rPr lang="en-GB" sz="2000" dirty="0">
                <a:ea typeface="+mn-ea"/>
                <a:cs typeface="+mn-cs"/>
              </a:rPr>
              <a:t>.  </a:t>
            </a:r>
            <a:r>
              <a:rPr lang="en-US" sz="2000" dirty="0">
                <a:ea typeface="+mn-ea"/>
                <a:cs typeface="+mn-cs"/>
              </a:rPr>
              <a:t>This stamp from Laos is one of many stamps celebrating the 25</a:t>
            </a:r>
            <a:r>
              <a:rPr lang="en-US" sz="2000" baseline="30000" dirty="0">
                <a:ea typeface="+mn-ea"/>
                <a:cs typeface="+mn-cs"/>
              </a:rPr>
              <a:t>th</a:t>
            </a:r>
            <a:r>
              <a:rPr lang="en-US" sz="2000" dirty="0">
                <a:ea typeface="+mn-ea"/>
                <a:cs typeface="+mn-cs"/>
              </a:rPr>
              <a:t> Olympic Games held in Barcelona in 1992.  </a:t>
            </a:r>
          </a:p>
          <a:p>
            <a:pPr eaLnBrk="1" fontAlgn="auto" hangingPunct="1">
              <a:spcBef>
                <a:spcPts val="0"/>
              </a:spcBef>
              <a:spcAft>
                <a:spcPts val="0"/>
              </a:spcAft>
              <a:defRPr/>
            </a:pPr>
            <a:r>
              <a:rPr lang="en-GB" sz="2000" dirty="0">
                <a:ea typeface="+mn-ea"/>
                <a:cs typeface="+mn-cs"/>
              </a:rPr>
              <a:t>These </a:t>
            </a:r>
            <a:r>
              <a:rPr lang="en-GB" sz="2000" u="sng" dirty="0">
                <a:ea typeface="+mn-ea"/>
                <a:cs typeface="+mn-cs"/>
                <a:hlinkClick r:id="rId10"/>
              </a:rPr>
              <a:t>Summer Olympics</a:t>
            </a:r>
            <a:r>
              <a:rPr lang="en-GB" sz="2000" dirty="0">
                <a:ea typeface="+mn-ea"/>
                <a:cs typeface="+mn-cs"/>
              </a:rPr>
              <a:t> were the last to be staged in the same year as the </a:t>
            </a:r>
            <a:r>
              <a:rPr lang="en-GB" sz="2000" u="sng" dirty="0">
                <a:ea typeface="+mn-ea"/>
                <a:cs typeface="+mn-cs"/>
                <a:hlinkClick r:id="rId11"/>
              </a:rPr>
              <a:t>Winter Olympics</a:t>
            </a:r>
            <a:endParaRPr lang="en-GB" sz="2000" dirty="0">
              <a:ea typeface="+mn-ea"/>
              <a:cs typeface="+mn-cs"/>
            </a:endParaRPr>
          </a:p>
          <a:p>
            <a:pPr eaLnBrk="1" fontAlgn="auto" hangingPunct="1">
              <a:spcBef>
                <a:spcPts val="0"/>
              </a:spcBef>
              <a:spcAft>
                <a:spcPts val="0"/>
              </a:spcAft>
              <a:defRPr/>
            </a:pPr>
            <a:r>
              <a:rPr lang="en-GB" sz="2000" dirty="0">
                <a:ea typeface="+mn-ea"/>
                <a:cs typeface="+mn-cs"/>
              </a:rPr>
              <a:t> </a:t>
            </a:r>
          </a:p>
          <a:p>
            <a:pPr eaLnBrk="1" fontAlgn="auto" hangingPunct="1">
              <a:spcBef>
                <a:spcPts val="0"/>
              </a:spcBef>
              <a:spcAft>
                <a:spcPts val="0"/>
              </a:spcAft>
              <a:defRPr/>
            </a:pPr>
            <a:r>
              <a:rPr lang="en-GB" sz="2000" dirty="0">
                <a:ea typeface="+mn-ea"/>
                <a:cs typeface="+mn-cs"/>
              </a:rPr>
              <a:t>Baseball had its debut as an official medal </a:t>
            </a:r>
            <a:r>
              <a:rPr lang="en-GB" sz="2000" b="0" dirty="0">
                <a:ea typeface="+mn-ea"/>
                <a:cs typeface="+mn-cs"/>
              </a:rPr>
              <a:t>sport at the 1992</a:t>
            </a:r>
            <a:r>
              <a:rPr lang="en-GB" sz="2000" b="0" u="none" dirty="0">
                <a:ea typeface="+mn-ea"/>
                <a:cs typeface="+mn-cs"/>
              </a:rPr>
              <a:t> Olympics</a:t>
            </a:r>
            <a:r>
              <a:rPr lang="en-GB" sz="2000" b="0" dirty="0">
                <a:ea typeface="+mn-ea"/>
                <a:cs typeface="+mn-cs"/>
              </a:rPr>
              <a:t>.  Eight </a:t>
            </a:r>
            <a:r>
              <a:rPr lang="en-GB" sz="2000" dirty="0">
                <a:ea typeface="+mn-ea"/>
                <a:cs typeface="+mn-cs"/>
              </a:rPr>
              <a:t>nations competed, with the preliminary phase consisting of a</a:t>
            </a:r>
            <a:r>
              <a:rPr lang="en-GB" sz="2000" baseline="0" dirty="0">
                <a:ea typeface="+mn-ea"/>
                <a:cs typeface="+mn-cs"/>
              </a:rPr>
              <a:t> full round robin of all teams</a:t>
            </a:r>
            <a:r>
              <a:rPr lang="en-GB" sz="2000" dirty="0">
                <a:ea typeface="+mn-ea"/>
                <a:cs typeface="+mn-cs"/>
              </a:rPr>
              <a:t>.  Baseball was an event open only to male amateurs.</a:t>
            </a:r>
          </a:p>
          <a:p>
            <a:pPr eaLnBrk="1" fontAlgn="auto" hangingPunct="1">
              <a:spcBef>
                <a:spcPts val="0"/>
              </a:spcBef>
              <a:spcAft>
                <a:spcPts val="0"/>
              </a:spcAft>
              <a:defRPr/>
            </a:pPr>
            <a:r>
              <a:rPr lang="en-GB" sz="2000" dirty="0">
                <a:ea typeface="+mn-ea"/>
                <a:cs typeface="+mn-cs"/>
              </a:rPr>
              <a:t> </a:t>
            </a:r>
          </a:p>
          <a:p>
            <a:pPr eaLnBrk="1" fontAlgn="auto" hangingPunct="1">
              <a:spcBef>
                <a:spcPts val="0"/>
              </a:spcBef>
              <a:spcAft>
                <a:spcPts val="0"/>
              </a:spcAft>
              <a:defRPr/>
            </a:pPr>
            <a:r>
              <a:rPr lang="en-GB" sz="2000" dirty="0">
                <a:ea typeface="+mn-ea"/>
                <a:cs typeface="+mn-cs"/>
              </a:rPr>
              <a:t>Cuba gold, Taiwan  silver, Japan bronze</a:t>
            </a:r>
          </a:p>
          <a:p>
            <a:pPr eaLnBrk="1" fontAlgn="auto" hangingPunct="1">
              <a:spcBef>
                <a:spcPts val="0"/>
              </a:spcBef>
              <a:spcAft>
                <a:spcPts val="0"/>
              </a:spcAft>
              <a:defRPr/>
            </a:pPr>
            <a:endParaRPr lang="en-GB" sz="2000" dirty="0">
              <a:ea typeface="+mn-ea"/>
              <a:cs typeface="+mn-cs"/>
            </a:endParaRPr>
          </a:p>
          <a:p>
            <a:pPr eaLnBrk="1" fontAlgn="auto" hangingPunct="1">
              <a:spcBef>
                <a:spcPts val="0"/>
              </a:spcBef>
              <a:spcAft>
                <a:spcPts val="0"/>
              </a:spcAft>
              <a:defRPr/>
            </a:pPr>
            <a:r>
              <a:rPr lang="en-GB" sz="2000" dirty="0">
                <a:ea typeface="+mn-ea"/>
                <a:cs typeface="+mn-cs"/>
              </a:rPr>
              <a:t>Canada did not participate in baseball Olympics</a:t>
            </a:r>
            <a:r>
              <a:rPr lang="en-GB" sz="2000" baseline="0" dirty="0">
                <a:ea typeface="+mn-ea"/>
                <a:cs typeface="+mn-cs"/>
              </a:rPr>
              <a:t> that year. </a:t>
            </a:r>
          </a:p>
          <a:p>
            <a:pPr eaLnBrk="1" fontAlgn="auto" hangingPunct="1">
              <a:spcBef>
                <a:spcPts val="0"/>
              </a:spcBef>
              <a:spcAft>
                <a:spcPts val="0"/>
              </a:spcAft>
              <a:defRPr/>
            </a:pPr>
            <a:endParaRPr lang="en-GB" baseline="0" dirty="0">
              <a:ea typeface="+mn-ea"/>
              <a:cs typeface="+mn-cs"/>
            </a:endParaRPr>
          </a:p>
          <a:p>
            <a:pPr eaLnBrk="1" fontAlgn="auto" hangingPunct="1">
              <a:spcBef>
                <a:spcPts val="0"/>
              </a:spcBef>
              <a:spcAft>
                <a:spcPts val="0"/>
              </a:spcAft>
              <a:defRPr/>
            </a:pPr>
            <a:endParaRPr lang="en-GB" dirty="0">
              <a:ea typeface="+mn-ea"/>
              <a:cs typeface="+mn-cs"/>
            </a:endParaRPr>
          </a:p>
          <a:p>
            <a:pPr eaLnBrk="1" fontAlgn="auto" hangingPunct="1">
              <a:spcBef>
                <a:spcPts val="0"/>
              </a:spcBef>
              <a:spcAft>
                <a:spcPts val="0"/>
              </a:spcAft>
              <a:defRPr/>
            </a:pPr>
            <a:r>
              <a:rPr lang="en-GB" dirty="0">
                <a:ea typeface="+mn-ea"/>
                <a:cs typeface="+mn-cs"/>
              </a:rPr>
              <a:t> </a:t>
            </a:r>
          </a:p>
          <a:p>
            <a:pPr eaLnBrk="1" fontAlgn="auto" hangingPunct="1">
              <a:spcBef>
                <a:spcPts val="0"/>
              </a:spcBef>
              <a:spcAft>
                <a:spcPts val="0"/>
              </a:spcAft>
              <a:defRPr/>
            </a:pPr>
            <a:endParaRPr lang="en-US" dirty="0">
              <a:ea typeface="+mn-ea"/>
              <a:cs typeface="+mn-cs"/>
            </a:endParaRPr>
          </a:p>
        </p:txBody>
      </p:sp>
      <p:sp>
        <p:nvSpPr>
          <p:cNvPr id="450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FF8F633-3A92-B04D-874D-E28A955957E4}" type="slidenum">
              <a:rPr lang="en-US" smtClean="0">
                <a:ea typeface="ＭＳ Ｐゴシック" pitchFamily="5" charset="-128"/>
                <a:cs typeface="ＭＳ Ｐゴシック" pitchFamily="5" charset="-128"/>
              </a:rPr>
              <a:pPr fontAlgn="base">
                <a:spcBef>
                  <a:spcPct val="0"/>
                </a:spcBef>
                <a:spcAft>
                  <a:spcPct val="0"/>
                </a:spcAft>
                <a:defRPr/>
              </a:pPr>
              <a:t>20</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2000" dirty="0">
                <a:ea typeface="ＭＳ Ｐゴシック" pitchFamily="-89" charset="-128"/>
                <a:cs typeface="ＭＳ Ｐゴシック" pitchFamily="-89" charset="-128"/>
              </a:rPr>
              <a:t>The Solomon Islands is a 6 islands grouping east of Papua New Guinea.  It is best known as the site of the Battle of Guadalcanal, a fierce battle between Japan and the USA during World War 2</a:t>
            </a:r>
          </a:p>
          <a:p>
            <a:pPr eaLnBrk="1" hangingPunct="1">
              <a:spcBef>
                <a:spcPct val="0"/>
              </a:spcBef>
            </a:pPr>
            <a:endParaRPr lang="en-US" sz="2000" dirty="0">
              <a:ea typeface="ＭＳ Ｐゴシック" pitchFamily="-89" charset="-128"/>
              <a:cs typeface="ＭＳ Ｐゴシック" pitchFamily="-89" charset="-128"/>
            </a:endParaRPr>
          </a:p>
          <a:p>
            <a:pPr eaLnBrk="1" hangingPunct="1">
              <a:spcBef>
                <a:spcPct val="0"/>
              </a:spcBef>
            </a:pPr>
            <a:r>
              <a:rPr lang="en-US" sz="2000" dirty="0">
                <a:ea typeface="ＭＳ Ｐゴシック" pitchFamily="-89" charset="-128"/>
                <a:cs typeface="ＭＳ Ｐゴシック" pitchFamily="-89" charset="-128"/>
              </a:rPr>
              <a:t>The stamp is one of a group that focuses on children’s games.</a:t>
            </a:r>
          </a:p>
          <a:p>
            <a:pPr eaLnBrk="1" hangingPunct="1">
              <a:spcBef>
                <a:spcPct val="0"/>
              </a:spcBef>
            </a:pPr>
            <a:endParaRPr lang="en-US" sz="2000" dirty="0">
              <a:ea typeface="ＭＳ Ｐゴシック" pitchFamily="-89" charset="-128"/>
              <a:cs typeface="ＭＳ Ｐゴシック" pitchFamily="-89" charset="-128"/>
            </a:endParaRPr>
          </a:p>
          <a:p>
            <a:pPr eaLnBrk="1" hangingPunct="1">
              <a:spcBef>
                <a:spcPct val="0"/>
              </a:spcBef>
            </a:pPr>
            <a:endParaRPr lang="en-US" baseline="0" dirty="0">
              <a:ea typeface="ＭＳ Ｐゴシック" pitchFamily="-89" charset="-128"/>
              <a:cs typeface="ＭＳ Ｐゴシック" pitchFamily="-89" charset="-128"/>
            </a:endParaRPr>
          </a:p>
          <a:p>
            <a:pPr eaLnBrk="1" hangingPunct="1">
              <a:spcBef>
                <a:spcPct val="0"/>
              </a:spcBef>
            </a:pPr>
            <a:endParaRPr lang="en-US" dirty="0">
              <a:ea typeface="ＭＳ Ｐゴシック" pitchFamily="-89" charset="-128"/>
              <a:cs typeface="ＭＳ Ｐゴシック" pitchFamily="-89" charset="-128"/>
            </a:endParaRPr>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0E15557-C091-E944-A660-C536DE1B7215}" type="slidenum">
              <a:rPr lang="en-US" smtClean="0">
                <a:ea typeface="ＭＳ Ｐゴシック" pitchFamily="5" charset="-128"/>
                <a:cs typeface="ＭＳ Ｐゴシック" pitchFamily="5" charset="-128"/>
              </a:rPr>
              <a:pPr fontAlgn="base">
                <a:spcBef>
                  <a:spcPct val="0"/>
                </a:spcBef>
                <a:spcAft>
                  <a:spcPct val="0"/>
                </a:spcAft>
                <a:defRPr/>
              </a:pPr>
              <a:t>21</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normAutofit fontScale="70000" lnSpcReduction="20000"/>
          </a:bodyPr>
          <a:lstStyle/>
          <a:p>
            <a:pPr eaLnBrk="1" hangingPunct="1">
              <a:spcBef>
                <a:spcPct val="0"/>
              </a:spcBef>
            </a:pPr>
            <a:r>
              <a:rPr lang="en-GB" sz="2000" dirty="0">
                <a:ea typeface="ＭＳ Ｐゴシック" pitchFamily="-89" charset="-128"/>
                <a:cs typeface="ＭＳ Ｐゴシック" pitchFamily="-89" charset="-128"/>
              </a:rPr>
              <a:t>The Maldive Islands are located in the </a:t>
            </a:r>
            <a:r>
              <a:rPr lang="en-GB" sz="2000" u="sng" dirty="0">
                <a:ea typeface="ＭＳ Ｐゴシック" pitchFamily="-89" charset="-128"/>
                <a:cs typeface="ＭＳ Ｐゴシック" pitchFamily="-89" charset="-128"/>
                <a:hlinkClick r:id="rId3"/>
              </a:rPr>
              <a:t>Indian Ocean</a:t>
            </a:r>
            <a:r>
              <a:rPr lang="en-GB" sz="2000" dirty="0">
                <a:ea typeface="ＭＳ Ｐゴシック" pitchFamily="-89" charset="-128"/>
                <a:cs typeface="ＭＳ Ｐゴシック" pitchFamily="-89" charset="-128"/>
              </a:rPr>
              <a:t>, situated in the </a:t>
            </a:r>
            <a:r>
              <a:rPr lang="en-GB" sz="2000" u="sng" dirty="0">
                <a:ea typeface="ＭＳ Ｐゴシック" pitchFamily="-89" charset="-128"/>
                <a:cs typeface="ＭＳ Ｐゴシック" pitchFamily="-89" charset="-128"/>
                <a:hlinkClick r:id="rId4"/>
              </a:rPr>
              <a:t>Arabian Sea</a:t>
            </a:r>
            <a:r>
              <a:rPr lang="en-GB" sz="2000" dirty="0">
                <a:ea typeface="ＭＳ Ｐゴシック" pitchFamily="-89" charset="-128"/>
                <a:cs typeface="ＭＳ Ｐゴシック" pitchFamily="-89" charset="-128"/>
              </a:rPr>
              <a:t>. It lies southwest of </a:t>
            </a:r>
            <a:r>
              <a:rPr lang="en-GB" sz="2000" u="sng" dirty="0">
                <a:ea typeface="ＭＳ Ｐゴシック" pitchFamily="-89" charset="-128"/>
                <a:cs typeface="ＭＳ Ｐゴシック" pitchFamily="-89" charset="-128"/>
                <a:hlinkClick r:id="rId5"/>
              </a:rPr>
              <a:t>Sri Lanka</a:t>
            </a:r>
            <a:r>
              <a:rPr lang="en-GB" sz="2000" dirty="0">
                <a:ea typeface="ＭＳ Ｐゴシック" pitchFamily="-89" charset="-128"/>
                <a:cs typeface="ＭＳ Ｐゴシック" pitchFamily="-89" charset="-128"/>
              </a:rPr>
              <a:t> and </a:t>
            </a:r>
            <a:r>
              <a:rPr lang="en-GB" sz="2000" u="sng" dirty="0">
                <a:ea typeface="ＭＳ Ｐゴシック" pitchFamily="-89" charset="-128"/>
                <a:cs typeface="ＭＳ Ｐゴシック" pitchFamily="-89" charset="-128"/>
                <a:hlinkClick r:id="rId6"/>
              </a:rPr>
              <a:t>India</a:t>
            </a:r>
            <a:r>
              <a:rPr lang="en-GB" sz="2000" u="none" baseline="0" dirty="0">
                <a:ea typeface="ＭＳ Ｐゴシック" pitchFamily="-89" charset="-128"/>
                <a:cs typeface="ＭＳ Ｐゴシック" pitchFamily="-89" charset="-128"/>
              </a:rPr>
              <a:t> and consists of a </a:t>
            </a:r>
            <a:r>
              <a:rPr lang="en-GB" sz="2000" dirty="0">
                <a:ea typeface="ＭＳ Ｐゴシック" pitchFamily="-89" charset="-128"/>
                <a:cs typeface="ＭＳ Ｐゴシック" pitchFamily="-89" charset="-128"/>
              </a:rPr>
              <a:t>chain of </a:t>
            </a:r>
            <a:r>
              <a:rPr lang="en-GB" sz="2000" u="sng" dirty="0">
                <a:ea typeface="ＭＳ Ｐゴシック" pitchFamily="-89" charset="-128"/>
                <a:cs typeface="ＭＳ Ｐゴシック" pitchFamily="-89" charset="-128"/>
                <a:hlinkClick r:id="rId7"/>
              </a:rPr>
              <a:t>26 atolls</a:t>
            </a:r>
            <a:r>
              <a:rPr lang="en-GB" sz="2000" dirty="0">
                <a:ea typeface="ＭＳ Ｐゴシック" pitchFamily="-89" charset="-128"/>
                <a:cs typeface="ＭＳ Ｐゴシック" pitchFamily="-89" charset="-128"/>
              </a:rPr>
              <a:t> </a:t>
            </a:r>
            <a:endParaRPr lang="en-US" sz="2000" dirty="0">
              <a:ea typeface="ＭＳ Ｐゴシック" pitchFamily="-89" charset="-128"/>
              <a:cs typeface="ＭＳ Ｐゴシック" pitchFamily="-89" charset="-128"/>
            </a:endParaRPr>
          </a:p>
          <a:p>
            <a:pPr eaLnBrk="1" hangingPunct="1">
              <a:spcBef>
                <a:spcPct val="0"/>
              </a:spcBef>
            </a:pPr>
            <a:endParaRPr lang="en-US" sz="2000" dirty="0">
              <a:ea typeface="ＭＳ Ｐゴシック" pitchFamily="-89" charset="-128"/>
              <a:cs typeface="ＭＳ Ｐゴシック" pitchFamily="-89" charset="-128"/>
            </a:endParaRPr>
          </a:p>
          <a:p>
            <a:pPr eaLnBrk="1" hangingPunct="1">
              <a:spcBef>
                <a:spcPct val="0"/>
              </a:spcBef>
            </a:pPr>
            <a:r>
              <a:rPr lang="en-US" sz="2000" dirty="0">
                <a:ea typeface="ＭＳ Ｐゴシック" pitchFamily="-89" charset="-128"/>
                <a:cs typeface="ＭＳ Ｐゴシック" pitchFamily="-89" charset="-128"/>
              </a:rPr>
              <a:t>This is a fun stamp issued in 1989 that remembers the first televised baseball game on May 17, 1939.  </a:t>
            </a:r>
            <a:r>
              <a:rPr lang="en-GB" sz="2000" dirty="0">
                <a:ea typeface="ＭＳ Ｐゴシック" pitchFamily="-89" charset="-128"/>
                <a:cs typeface="ＭＳ Ｐゴシック" pitchFamily="-89" charset="-128"/>
              </a:rPr>
              <a:t>The game was held between U.S. universities </a:t>
            </a:r>
            <a:r>
              <a:rPr lang="en-GB" sz="2000" u="sng" dirty="0">
                <a:ea typeface="ＭＳ Ｐゴシック" pitchFamily="-89" charset="-128"/>
                <a:cs typeface="ＭＳ Ｐゴシック" pitchFamily="-89" charset="-128"/>
                <a:hlinkClick r:id="rId8"/>
              </a:rPr>
              <a:t>Princeton</a:t>
            </a:r>
            <a:r>
              <a:rPr lang="en-GB" sz="2000" dirty="0">
                <a:ea typeface="ＭＳ Ｐゴシック" pitchFamily="-89" charset="-128"/>
                <a:cs typeface="ＭＳ Ｐゴシック" pitchFamily="-89" charset="-128"/>
              </a:rPr>
              <a:t> and </a:t>
            </a:r>
            <a:r>
              <a:rPr lang="en-GB" sz="2000" u="sng" dirty="0">
                <a:ea typeface="ＭＳ Ｐゴシック" pitchFamily="-89" charset="-128"/>
                <a:cs typeface="ＭＳ Ｐゴシック" pitchFamily="-89" charset="-128"/>
                <a:hlinkClick r:id="rId9"/>
              </a:rPr>
              <a:t>Columbia</a:t>
            </a:r>
            <a:r>
              <a:rPr lang="en-GB" sz="2000" u="none" dirty="0">
                <a:ea typeface="ＭＳ Ｐゴシック" pitchFamily="-89" charset="-128"/>
                <a:cs typeface="ＭＳ Ｐゴシック" pitchFamily="-89" charset="-128"/>
              </a:rPr>
              <a:t>.</a:t>
            </a:r>
            <a:r>
              <a:rPr lang="en-GB" sz="2000" u="none" baseline="0" dirty="0">
                <a:ea typeface="ＭＳ Ｐゴシック" pitchFamily="-89" charset="-128"/>
                <a:cs typeface="ＭＳ Ｐゴシック" pitchFamily="-89" charset="-128"/>
              </a:rPr>
              <a:t>  </a:t>
            </a:r>
            <a:r>
              <a:rPr lang="en-GB" sz="2000" dirty="0">
                <a:ea typeface="ＭＳ Ｐゴシック" pitchFamily="-89" charset="-128"/>
                <a:cs typeface="ＭＳ Ｐゴシック" pitchFamily="-89" charset="-128"/>
              </a:rPr>
              <a:t>Princeton beat Columbia 2–1 at Columbia's </a:t>
            </a:r>
            <a:r>
              <a:rPr lang="en-GB" sz="2000" u="sng" dirty="0">
                <a:ea typeface="ＭＳ Ｐゴシック" pitchFamily="-89" charset="-128"/>
                <a:cs typeface="ＭＳ Ｐゴシック" pitchFamily="-89" charset="-128"/>
                <a:hlinkClick r:id="rId10"/>
              </a:rPr>
              <a:t>Baker Field</a:t>
            </a:r>
            <a:r>
              <a:rPr lang="en-GB" sz="2000" dirty="0">
                <a:ea typeface="ＭＳ Ｐゴシック" pitchFamily="-89" charset="-128"/>
                <a:cs typeface="ＭＳ Ｐゴシック" pitchFamily="-89" charset="-128"/>
              </a:rPr>
              <a:t>.  The contest was aired on </a:t>
            </a:r>
            <a:r>
              <a:rPr lang="en-GB" sz="2000" u="sng" dirty="0">
                <a:ea typeface="ＭＳ Ｐゴシック" pitchFamily="-89" charset="-128"/>
                <a:cs typeface="ＭＳ Ｐゴシック" pitchFamily="-89" charset="-128"/>
                <a:hlinkClick r:id="rId11"/>
              </a:rPr>
              <a:t>NBC</a:t>
            </a:r>
            <a:r>
              <a:rPr lang="en-GB" sz="2000" dirty="0">
                <a:ea typeface="ＭＳ Ｐゴシック" pitchFamily="-89" charset="-128"/>
                <a:cs typeface="ＭＳ Ｐゴシック" pitchFamily="-89" charset="-128"/>
              </a:rPr>
              <a:t> station </a:t>
            </a:r>
            <a:r>
              <a:rPr lang="en-GB" sz="2000" u="sng" dirty="0">
                <a:ea typeface="ＭＳ Ｐゴシック" pitchFamily="-89" charset="-128"/>
                <a:cs typeface="ＭＳ Ｐゴシック" pitchFamily="-89" charset="-128"/>
                <a:hlinkClick r:id="rId12"/>
              </a:rPr>
              <a:t>W2XBS</a:t>
            </a:r>
            <a:r>
              <a:rPr lang="en-GB" sz="2000" dirty="0">
                <a:ea typeface="ＭＳ Ｐゴシック" pitchFamily="-89" charset="-128"/>
                <a:cs typeface="ＭＳ Ｐゴシック" pitchFamily="-89" charset="-128"/>
              </a:rPr>
              <a:t>, an experimental station in </a:t>
            </a:r>
            <a:r>
              <a:rPr lang="en-GB" sz="2000" u="sng" dirty="0">
                <a:ea typeface="ＭＳ Ｐゴシック" pitchFamily="-89" charset="-128"/>
                <a:cs typeface="ＭＳ Ｐゴシック" pitchFamily="-89" charset="-128"/>
                <a:hlinkClick r:id="rId13"/>
              </a:rPr>
              <a:t>New York City</a:t>
            </a:r>
            <a:r>
              <a:rPr lang="en-GB" sz="2000" dirty="0">
                <a:ea typeface="ＭＳ Ｐゴシック" pitchFamily="-89" charset="-128"/>
                <a:cs typeface="ＭＳ Ｐゴシック" pitchFamily="-89" charset="-128"/>
              </a:rPr>
              <a:t>.  The game was announced by </a:t>
            </a:r>
            <a:r>
              <a:rPr lang="en-GB" sz="2000" u="sng" dirty="0">
                <a:ea typeface="ＭＳ Ｐゴシック" pitchFamily="-89" charset="-128"/>
                <a:cs typeface="ＭＳ Ｐゴシック" pitchFamily="-89" charset="-128"/>
                <a:hlinkClick r:id="rId14"/>
              </a:rPr>
              <a:t>Bill Stern</a:t>
            </a:r>
            <a:r>
              <a:rPr lang="en-GB" sz="2000" dirty="0">
                <a:ea typeface="ＭＳ Ｐゴシック" pitchFamily="-89" charset="-128"/>
                <a:cs typeface="ＭＳ Ｐゴシック" pitchFamily="-89" charset="-128"/>
              </a:rPr>
              <a:t>.  On August 26 of the same year, the first ever </a:t>
            </a:r>
            <a:r>
              <a:rPr lang="en-GB" sz="2000" u="sng" dirty="0">
                <a:ea typeface="ＭＳ Ｐゴシック" pitchFamily="-89" charset="-128"/>
                <a:cs typeface="ＭＳ Ｐゴシック" pitchFamily="-89" charset="-128"/>
                <a:hlinkClick r:id="rId15"/>
              </a:rPr>
              <a:t>Major League Baseball</a:t>
            </a:r>
            <a:r>
              <a:rPr lang="en-GB" sz="2000" dirty="0">
                <a:ea typeface="ＭＳ Ｐゴシック" pitchFamily="-89" charset="-128"/>
                <a:cs typeface="ＭＳ Ｐゴシック" pitchFamily="-89" charset="-128"/>
              </a:rPr>
              <a:t> game was televised (once again on W2XBS). </a:t>
            </a:r>
          </a:p>
          <a:p>
            <a:pPr eaLnBrk="1" hangingPunct="1">
              <a:spcBef>
                <a:spcPct val="0"/>
              </a:spcBef>
            </a:pPr>
            <a:endParaRPr lang="en-GB" sz="2000" dirty="0">
              <a:ea typeface="ＭＳ Ｐゴシック" pitchFamily="-89" charset="-128"/>
              <a:cs typeface="ＭＳ Ｐゴシック" pitchFamily="-89" charset="-128"/>
            </a:endParaRPr>
          </a:p>
          <a:p>
            <a:pPr eaLnBrk="1" hangingPunct="1">
              <a:spcBef>
                <a:spcPct val="0"/>
              </a:spcBef>
            </a:pPr>
            <a:r>
              <a:rPr lang="en-GB" sz="2000" dirty="0">
                <a:ea typeface="ＭＳ Ｐゴシック" pitchFamily="-89" charset="-128"/>
                <a:cs typeface="ＭＳ Ｐゴシック" pitchFamily="-89" charset="-128"/>
              </a:rPr>
              <a:t>With </a:t>
            </a:r>
            <a:r>
              <a:rPr lang="en-GB" sz="2000" u="sng" dirty="0">
                <a:ea typeface="ＭＳ Ｐゴシック" pitchFamily="-89" charset="-128"/>
                <a:cs typeface="ＭＳ Ｐゴシック" pitchFamily="-89" charset="-128"/>
                <a:hlinkClick r:id="rId16"/>
              </a:rPr>
              <a:t>Red Barber</a:t>
            </a:r>
            <a:r>
              <a:rPr lang="en-GB" sz="2000" dirty="0">
                <a:ea typeface="ＭＳ Ｐゴシック" pitchFamily="-89" charset="-128"/>
                <a:cs typeface="ＭＳ Ｐゴシック" pitchFamily="-89" charset="-128"/>
              </a:rPr>
              <a:t> announcing, the </a:t>
            </a:r>
            <a:r>
              <a:rPr lang="en-GB" sz="2000" u="sng" dirty="0">
                <a:ea typeface="ＭＳ Ｐゴシック" pitchFamily="-89" charset="-128"/>
                <a:cs typeface="ＭＳ Ｐゴシック" pitchFamily="-89" charset="-128"/>
                <a:hlinkClick r:id="rId17"/>
              </a:rPr>
              <a:t>Brooklyn Dodgers</a:t>
            </a:r>
            <a:r>
              <a:rPr lang="en-GB" sz="2000" dirty="0">
                <a:ea typeface="ＭＳ Ｐゴシック" pitchFamily="-89" charset="-128"/>
                <a:cs typeface="ＭＳ Ｐゴシック" pitchFamily="-89" charset="-128"/>
              </a:rPr>
              <a:t> and the </a:t>
            </a:r>
            <a:r>
              <a:rPr lang="en-GB" sz="2000" u="sng" dirty="0">
                <a:ea typeface="ＭＳ Ｐゴシック" pitchFamily="-89" charset="-128"/>
                <a:cs typeface="ＭＳ Ｐゴシック" pitchFamily="-89" charset="-128"/>
                <a:hlinkClick r:id="rId18"/>
              </a:rPr>
              <a:t>Cincinnati Reds</a:t>
            </a:r>
            <a:r>
              <a:rPr lang="en-GB" sz="2000" dirty="0">
                <a:ea typeface="ＭＳ Ｐゴシック" pitchFamily="-89" charset="-128"/>
                <a:cs typeface="ＭＳ Ｐゴシック" pitchFamily="-89" charset="-128"/>
              </a:rPr>
              <a:t> played a doubleheader at </a:t>
            </a:r>
            <a:r>
              <a:rPr lang="en-GB" sz="2000" u="sng" dirty="0">
                <a:ea typeface="ＭＳ Ｐゴシック" pitchFamily="-89" charset="-128"/>
                <a:cs typeface="ＭＳ Ｐゴシック" pitchFamily="-89" charset="-128"/>
                <a:hlinkClick r:id="rId19"/>
              </a:rPr>
              <a:t>Ebbets Field</a:t>
            </a:r>
            <a:r>
              <a:rPr lang="en-GB" sz="2000" dirty="0">
                <a:ea typeface="ＭＳ Ｐゴシック" pitchFamily="-89" charset="-128"/>
                <a:cs typeface="ＭＳ Ｐゴシック" pitchFamily="-89" charset="-128"/>
              </a:rPr>
              <a:t>. The Reds won the first game, 5–2, while the Dodgers won the second, 6–1.  </a:t>
            </a:r>
          </a:p>
          <a:p>
            <a:pPr eaLnBrk="1" hangingPunct="1">
              <a:spcBef>
                <a:spcPct val="0"/>
              </a:spcBef>
            </a:pPr>
            <a:endParaRPr lang="en-GB" sz="2000" dirty="0">
              <a:ea typeface="ＭＳ Ｐゴシック" pitchFamily="-89" charset="-128"/>
              <a:cs typeface="ＭＳ Ｐゴシック" pitchFamily="-89" charset="-128"/>
            </a:endParaRPr>
          </a:p>
          <a:p>
            <a:pPr eaLnBrk="1" hangingPunct="1">
              <a:spcBef>
                <a:spcPct val="0"/>
              </a:spcBef>
            </a:pPr>
            <a:r>
              <a:rPr lang="en-GB" sz="2000" dirty="0">
                <a:ea typeface="ＭＳ Ｐゴシック" pitchFamily="-89" charset="-128"/>
                <a:cs typeface="ＭＳ Ｐゴシック" pitchFamily="-89" charset="-128"/>
              </a:rPr>
              <a:t>Barber called the game without the benefit of a monitor and there</a:t>
            </a:r>
            <a:r>
              <a:rPr lang="en-GB" sz="2000" baseline="0" dirty="0">
                <a:ea typeface="ＭＳ Ｐゴシック" pitchFamily="-89" charset="-128"/>
                <a:cs typeface="ＭＳ Ｐゴシック" pitchFamily="-89" charset="-128"/>
              </a:rPr>
              <a:t> were</a:t>
            </a:r>
            <a:r>
              <a:rPr lang="en-GB" sz="2000" dirty="0">
                <a:ea typeface="ＭＳ Ｐゴシック" pitchFamily="-89" charset="-128"/>
                <a:cs typeface="ＭＳ Ｐゴシック" pitchFamily="-89" charset="-128"/>
              </a:rPr>
              <a:t> only two cameras capturing the game. One camera was placed behind home plate, in the second tier of seating, while another was positioned near the visitors' dugout on the third-base side.</a:t>
            </a:r>
          </a:p>
          <a:p>
            <a:pPr eaLnBrk="1" hangingPunct="1">
              <a:spcBef>
                <a:spcPct val="0"/>
              </a:spcBef>
            </a:pPr>
            <a:endParaRPr lang="en-US" dirty="0">
              <a:ea typeface="ＭＳ Ｐゴシック" pitchFamily="-89" charset="-128"/>
              <a:cs typeface="ＭＳ Ｐゴシック" pitchFamily="-89" charset="-128"/>
            </a:endParaRPr>
          </a:p>
          <a:p>
            <a:pPr eaLnBrk="1" hangingPunct="1">
              <a:spcBef>
                <a:spcPct val="0"/>
              </a:spcBef>
            </a:pPr>
            <a:endParaRPr lang="en-US" dirty="0">
              <a:ea typeface="ＭＳ Ｐゴシック" pitchFamily="-89" charset="-128"/>
              <a:cs typeface="ＭＳ Ｐゴシック" pitchFamily="-89" charset="-128"/>
            </a:endParaRPr>
          </a:p>
          <a:p>
            <a:pPr eaLnBrk="1" hangingPunct="1">
              <a:spcBef>
                <a:spcPct val="0"/>
              </a:spcBef>
            </a:pPr>
            <a:endParaRPr lang="en-US" dirty="0">
              <a:ea typeface="ＭＳ Ｐゴシック" pitchFamily="-89" charset="-128"/>
              <a:cs typeface="ＭＳ Ｐゴシック" pitchFamily="-89" charset="-128"/>
            </a:endParaRPr>
          </a:p>
        </p:txBody>
      </p:sp>
      <p:sp>
        <p:nvSpPr>
          <p:cNvPr id="491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B5208B-710B-0F4F-953F-79FDA509DAAA}" type="slidenum">
              <a:rPr lang="en-US" smtClean="0">
                <a:ea typeface="ＭＳ Ｐゴシック" pitchFamily="5" charset="-128"/>
                <a:cs typeface="ＭＳ Ｐゴシック" pitchFamily="5" charset="-128"/>
              </a:rPr>
              <a:pPr fontAlgn="base">
                <a:spcBef>
                  <a:spcPct val="0"/>
                </a:spcBef>
                <a:spcAft>
                  <a:spcPct val="0"/>
                </a:spcAft>
                <a:defRPr/>
              </a:pPr>
              <a:t>22</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20000"/>
          </a:bodyPr>
          <a:lstStyle/>
          <a:p>
            <a:pPr eaLnBrk="1" fontAlgn="auto" hangingPunct="1">
              <a:spcBef>
                <a:spcPts val="0"/>
              </a:spcBef>
              <a:spcAft>
                <a:spcPts val="0"/>
              </a:spcAft>
              <a:defRPr/>
            </a:pPr>
            <a:r>
              <a:rPr lang="en-GB" dirty="0">
                <a:ea typeface="+mn-ea"/>
                <a:cs typeface="+mn-cs"/>
              </a:rPr>
              <a:t> </a:t>
            </a:r>
          </a:p>
          <a:p>
            <a:pPr eaLnBrk="1" fontAlgn="auto" hangingPunct="1">
              <a:spcBef>
                <a:spcPts val="0"/>
              </a:spcBef>
              <a:spcAft>
                <a:spcPts val="0"/>
              </a:spcAft>
              <a:defRPr/>
            </a:pPr>
            <a:r>
              <a:rPr lang="en-GB" sz="2000" b="0" dirty="0">
                <a:ea typeface="+mn-ea"/>
                <a:cs typeface="+mn-cs"/>
              </a:rPr>
              <a:t>The 1991 South Pacific Games</a:t>
            </a:r>
            <a:r>
              <a:rPr lang="en-GB" sz="2000" dirty="0">
                <a:ea typeface="+mn-ea"/>
                <a:cs typeface="+mn-cs"/>
              </a:rPr>
              <a:t>, held in</a:t>
            </a:r>
            <a:r>
              <a:rPr lang="en-GB" sz="2000" baseline="0" dirty="0">
                <a:ea typeface="+mn-ea"/>
                <a:cs typeface="+mn-cs"/>
              </a:rPr>
              <a:t> </a:t>
            </a:r>
            <a:r>
              <a:rPr lang="en-GB" sz="2000" dirty="0">
                <a:ea typeface="+mn-ea"/>
                <a:cs typeface="+mn-cs"/>
              </a:rPr>
              <a:t>September of</a:t>
            </a:r>
            <a:r>
              <a:rPr lang="en-GB" sz="2000" baseline="0" dirty="0">
                <a:ea typeface="+mn-ea"/>
                <a:cs typeface="+mn-cs"/>
              </a:rPr>
              <a:t> that year</a:t>
            </a:r>
            <a:r>
              <a:rPr lang="en-GB" sz="2000" dirty="0">
                <a:ea typeface="+mn-ea"/>
                <a:cs typeface="+mn-cs"/>
              </a:rPr>
              <a:t> at </a:t>
            </a:r>
            <a:r>
              <a:rPr lang="en-GB" sz="2000" u="sng" dirty="0">
                <a:ea typeface="+mn-ea"/>
                <a:cs typeface="+mn-cs"/>
                <a:hlinkClick r:id="rId3"/>
              </a:rPr>
              <a:t>Port Moresby</a:t>
            </a:r>
            <a:r>
              <a:rPr lang="en-GB" sz="2000" dirty="0">
                <a:ea typeface="+mn-ea"/>
                <a:cs typeface="+mn-cs"/>
              </a:rPr>
              <a:t> and </a:t>
            </a:r>
            <a:r>
              <a:rPr lang="en-GB" sz="2000" u="sng" dirty="0">
                <a:ea typeface="+mn-ea"/>
                <a:cs typeface="+mn-cs"/>
                <a:hlinkClick r:id="rId4"/>
              </a:rPr>
              <a:t>Lae</a:t>
            </a:r>
            <a:r>
              <a:rPr lang="en-GB" sz="2000" dirty="0">
                <a:ea typeface="+mn-ea"/>
                <a:cs typeface="+mn-cs"/>
              </a:rPr>
              <a:t> in </a:t>
            </a:r>
            <a:r>
              <a:rPr lang="en-GB" sz="2000" u="sng" dirty="0">
                <a:ea typeface="+mn-ea"/>
                <a:cs typeface="+mn-cs"/>
                <a:hlinkClick r:id="rId5"/>
              </a:rPr>
              <a:t>Papua New Guinea</a:t>
            </a:r>
            <a:r>
              <a:rPr lang="en-GB" sz="2000" dirty="0">
                <a:ea typeface="+mn-ea"/>
                <a:cs typeface="+mn-cs"/>
              </a:rPr>
              <a:t>, was the ninth edition of the</a:t>
            </a:r>
            <a:r>
              <a:rPr lang="en-GB" sz="2000" baseline="0" dirty="0">
                <a:ea typeface="+mn-ea"/>
                <a:cs typeface="+mn-cs"/>
              </a:rPr>
              <a:t> games</a:t>
            </a:r>
            <a:endParaRPr lang="en-GB" sz="2000" dirty="0">
              <a:ea typeface="+mn-ea"/>
              <a:cs typeface="+mn-cs"/>
            </a:endParaRPr>
          </a:p>
          <a:p>
            <a:pPr eaLnBrk="1" fontAlgn="auto" hangingPunct="1">
              <a:spcBef>
                <a:spcPts val="0"/>
              </a:spcBef>
              <a:spcAft>
                <a:spcPts val="0"/>
              </a:spcAft>
              <a:defRPr/>
            </a:pPr>
            <a:endParaRPr lang="en-GB" sz="2000" dirty="0">
              <a:ea typeface="+mn-ea"/>
              <a:cs typeface="+mn-cs"/>
            </a:endParaRPr>
          </a:p>
          <a:p>
            <a:pPr eaLnBrk="1" fontAlgn="auto" hangingPunct="1">
              <a:spcBef>
                <a:spcPts val="0"/>
              </a:spcBef>
              <a:spcAft>
                <a:spcPts val="0"/>
              </a:spcAft>
              <a:defRPr/>
            </a:pPr>
            <a:r>
              <a:rPr lang="en-GB" sz="2000" dirty="0">
                <a:ea typeface="+mn-ea"/>
                <a:cs typeface="+mn-cs"/>
              </a:rPr>
              <a:t>This was the first time that events at one games had been held in two cities. The decision to do so was to allow both locations to benefit from the construction of new facilities.</a:t>
            </a:r>
          </a:p>
          <a:p>
            <a:pPr eaLnBrk="1" fontAlgn="auto" hangingPunct="1">
              <a:spcBef>
                <a:spcPts val="0"/>
              </a:spcBef>
              <a:spcAft>
                <a:spcPts val="0"/>
              </a:spcAft>
              <a:defRPr/>
            </a:pPr>
            <a:r>
              <a:rPr lang="en-GB" sz="2000" dirty="0">
                <a:ea typeface="+mn-ea"/>
                <a:cs typeface="+mn-cs"/>
              </a:rPr>
              <a:t> </a:t>
            </a:r>
          </a:p>
          <a:p>
            <a:pPr eaLnBrk="1" fontAlgn="auto" hangingPunct="1">
              <a:spcBef>
                <a:spcPts val="0"/>
              </a:spcBef>
              <a:spcAft>
                <a:spcPts val="0"/>
              </a:spcAft>
              <a:defRPr/>
            </a:pPr>
            <a:r>
              <a:rPr lang="en-GB" sz="2000" dirty="0">
                <a:ea typeface="+mn-ea"/>
                <a:cs typeface="+mn-cs"/>
              </a:rPr>
              <a:t>Sixteen Pacific nations participated in 17 sports and 164 medal events in these Games</a:t>
            </a:r>
          </a:p>
          <a:p>
            <a:pPr eaLnBrk="1" fontAlgn="auto" hangingPunct="1">
              <a:spcBef>
                <a:spcPts val="0"/>
              </a:spcBef>
              <a:spcAft>
                <a:spcPts val="0"/>
              </a:spcAft>
              <a:defRPr/>
            </a:pPr>
            <a:r>
              <a:rPr lang="en-GB" sz="2000" dirty="0">
                <a:ea typeface="+mn-ea"/>
                <a:cs typeface="+mn-cs"/>
              </a:rPr>
              <a:t>  </a:t>
            </a:r>
          </a:p>
          <a:p>
            <a:pPr eaLnBrk="1" fontAlgn="auto" hangingPunct="1">
              <a:spcBef>
                <a:spcPts val="0"/>
              </a:spcBef>
              <a:spcAft>
                <a:spcPts val="0"/>
              </a:spcAft>
              <a:defRPr/>
            </a:pPr>
            <a:r>
              <a:rPr lang="en-GB" sz="2000" dirty="0">
                <a:ea typeface="+mn-ea"/>
                <a:cs typeface="+mn-cs"/>
              </a:rPr>
              <a:t>Papua New Guinea won the gold medal in softball</a:t>
            </a:r>
          </a:p>
          <a:p>
            <a:pPr eaLnBrk="1" fontAlgn="auto" hangingPunct="1">
              <a:spcBef>
                <a:spcPts val="0"/>
              </a:spcBef>
              <a:spcAft>
                <a:spcPts val="0"/>
              </a:spcAft>
              <a:defRPr/>
            </a:pPr>
            <a:endParaRPr lang="en-GB" sz="2000" dirty="0">
              <a:ea typeface="+mn-ea"/>
              <a:cs typeface="+mn-cs"/>
            </a:endParaRPr>
          </a:p>
          <a:p>
            <a:pPr eaLnBrk="1" fontAlgn="auto" hangingPunct="1">
              <a:spcBef>
                <a:spcPts val="0"/>
              </a:spcBef>
              <a:spcAft>
                <a:spcPts val="0"/>
              </a:spcAft>
              <a:defRPr/>
            </a:pPr>
            <a:r>
              <a:rPr lang="en-GB" sz="2000" dirty="0">
                <a:ea typeface="+mn-ea"/>
                <a:cs typeface="+mn-cs"/>
              </a:rPr>
              <a:t>They also</a:t>
            </a:r>
            <a:r>
              <a:rPr lang="en-GB" sz="2000" baseline="0" dirty="0">
                <a:ea typeface="+mn-ea"/>
                <a:cs typeface="+mn-cs"/>
              </a:rPr>
              <a:t> won most medals in the games followed by French Polynesia and New Caledonia</a:t>
            </a:r>
          </a:p>
          <a:p>
            <a:pPr eaLnBrk="1" fontAlgn="auto" hangingPunct="1">
              <a:spcBef>
                <a:spcPts val="0"/>
              </a:spcBef>
              <a:spcAft>
                <a:spcPts val="0"/>
              </a:spcAft>
              <a:defRPr/>
            </a:pPr>
            <a:endParaRPr lang="en-GB" sz="2000" dirty="0">
              <a:ea typeface="+mn-ea"/>
              <a:cs typeface="+mn-cs"/>
            </a:endParaRPr>
          </a:p>
          <a:p>
            <a:pPr eaLnBrk="1" fontAlgn="auto" hangingPunct="1">
              <a:spcBef>
                <a:spcPts val="0"/>
              </a:spcBef>
              <a:spcAft>
                <a:spcPts val="0"/>
              </a:spcAft>
              <a:defRPr/>
            </a:pPr>
            <a:endParaRPr lang="en-US" sz="2000" dirty="0">
              <a:ea typeface="+mn-ea"/>
              <a:cs typeface="+mn-cs"/>
            </a:endParaRPr>
          </a:p>
        </p:txBody>
      </p:sp>
      <p:sp>
        <p:nvSpPr>
          <p:cNvPr id="512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B76B771-EBC6-2741-9CBC-7925736EA1EB}" type="slidenum">
              <a:rPr lang="en-US" smtClean="0">
                <a:ea typeface="ＭＳ Ｐゴシック" pitchFamily="5" charset="-128"/>
                <a:cs typeface="ＭＳ Ｐゴシック" pitchFamily="5" charset="-128"/>
              </a:rPr>
              <a:pPr fontAlgn="base">
                <a:spcBef>
                  <a:spcPct val="0"/>
                </a:spcBef>
                <a:spcAft>
                  <a:spcPct val="0"/>
                </a:spcAft>
                <a:defRPr/>
              </a:pPr>
              <a:t>23</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10000"/>
          </a:bodyPr>
          <a:lstStyle/>
          <a:p>
            <a:pPr eaLnBrk="1" hangingPunct="1">
              <a:spcBef>
                <a:spcPct val="0"/>
              </a:spcBef>
            </a:pPr>
            <a:r>
              <a:rPr lang="en-CA" sz="2000" dirty="0">
                <a:ea typeface="ＭＳ Ｐゴシック" pitchFamily="-89" charset="-128"/>
                <a:cs typeface="ＭＳ Ｐゴシック" pitchFamily="-89" charset="-128"/>
              </a:rPr>
              <a:t>THREE SLIDES  SLIDE #1</a:t>
            </a:r>
          </a:p>
          <a:p>
            <a:pPr eaLnBrk="1" hangingPunct="1">
              <a:spcBef>
                <a:spcPct val="0"/>
              </a:spcBef>
            </a:pPr>
            <a:endParaRPr lang="en-GB" sz="2000" dirty="0">
              <a:ea typeface="ＭＳ Ｐゴシック" pitchFamily="-89" charset="-128"/>
              <a:cs typeface="ＭＳ Ｐゴシック" pitchFamily="-89" charset="-128"/>
            </a:endParaRPr>
          </a:p>
          <a:p>
            <a:pPr eaLnBrk="1" hangingPunct="1">
              <a:spcBef>
                <a:spcPct val="0"/>
              </a:spcBef>
            </a:pPr>
            <a:r>
              <a:rPr lang="en-GB" sz="2000" dirty="0">
                <a:ea typeface="ＭＳ Ｐゴシック" pitchFamily="-89" charset="-128"/>
                <a:cs typeface="ＭＳ Ｐゴシック" pitchFamily="-89" charset="-128"/>
              </a:rPr>
              <a:t>Officially the </a:t>
            </a:r>
            <a:r>
              <a:rPr lang="en-GB" sz="2000" b="0" dirty="0">
                <a:ea typeface="ＭＳ Ｐゴシック" pitchFamily="-89" charset="-128"/>
                <a:cs typeface="ＭＳ Ｐゴシック" pitchFamily="-89" charset="-128"/>
              </a:rPr>
              <a:t>Republic of The Gambia, this </a:t>
            </a:r>
            <a:r>
              <a:rPr lang="en-GB" sz="2000" dirty="0">
                <a:ea typeface="ＭＳ Ｐゴシック" pitchFamily="-89" charset="-128"/>
                <a:cs typeface="ＭＳ Ｐゴシック" pitchFamily="-89" charset="-128"/>
              </a:rPr>
              <a:t>is a country in </a:t>
            </a:r>
            <a:r>
              <a:rPr lang="en-GB" sz="2000" u="sng" dirty="0">
                <a:ea typeface="ＭＳ Ｐゴシック" pitchFamily="-89" charset="-128"/>
                <a:cs typeface="ＭＳ Ｐゴシック" pitchFamily="-89" charset="-128"/>
                <a:hlinkClick r:id="rId3"/>
              </a:rPr>
              <a:t>West Africa</a:t>
            </a:r>
            <a:r>
              <a:rPr lang="en-GB" sz="2000" dirty="0">
                <a:ea typeface="ＭＳ Ｐゴシック" pitchFamily="-89" charset="-128"/>
                <a:cs typeface="ＭＳ Ｐゴシック" pitchFamily="-89" charset="-128"/>
              </a:rPr>
              <a:t> that is almost entirely surrounded by </a:t>
            </a:r>
            <a:r>
              <a:rPr lang="en-GB" sz="2000" u="sng" dirty="0">
                <a:ea typeface="ＭＳ Ｐゴシック" pitchFamily="-89" charset="-128"/>
                <a:cs typeface="ＭＳ Ｐゴシック" pitchFamily="-89" charset="-128"/>
                <a:hlinkClick r:id="rId4"/>
              </a:rPr>
              <a:t>Senegal</a:t>
            </a:r>
            <a:r>
              <a:rPr lang="en-GB" sz="2000" dirty="0">
                <a:ea typeface="ＭＳ Ｐゴシック" pitchFamily="-89" charset="-128"/>
                <a:cs typeface="ＭＳ Ｐゴシック" pitchFamily="-89" charset="-128"/>
              </a:rPr>
              <a:t> with the exception of its western coastline along the </a:t>
            </a:r>
            <a:r>
              <a:rPr lang="en-GB" sz="2000" u="sng" dirty="0">
                <a:ea typeface="ＭＳ Ｐゴシック" pitchFamily="-89" charset="-128"/>
                <a:cs typeface="ＭＳ Ｐゴシック" pitchFamily="-89" charset="-128"/>
                <a:hlinkClick r:id="rId5"/>
              </a:rPr>
              <a:t>Atlantic Ocean</a:t>
            </a:r>
            <a:r>
              <a:rPr lang="en-GB" sz="2000" dirty="0">
                <a:ea typeface="ＭＳ Ｐゴシック" pitchFamily="-89" charset="-128"/>
                <a:cs typeface="ＭＳ Ｐゴシック" pitchFamily="-89" charset="-128"/>
              </a:rPr>
              <a:t>. It is the smallest country within mainland </a:t>
            </a:r>
            <a:r>
              <a:rPr lang="en-GB" sz="2000" u="sng" dirty="0">
                <a:ea typeface="ＭＳ Ｐゴシック" pitchFamily="-89" charset="-128"/>
                <a:cs typeface="ＭＳ Ｐゴシック" pitchFamily="-89" charset="-128"/>
                <a:hlinkClick r:id="rId6"/>
              </a:rPr>
              <a:t>Africa</a:t>
            </a:r>
            <a:r>
              <a:rPr lang="en-GB" sz="2000" dirty="0">
                <a:ea typeface="ＭＳ Ｐゴシック" pitchFamily="-89" charset="-128"/>
                <a:cs typeface="ＭＳ Ｐゴシック" pitchFamily="-89" charset="-128"/>
              </a:rPr>
              <a:t>.</a:t>
            </a:r>
          </a:p>
          <a:p>
            <a:pPr eaLnBrk="1" hangingPunct="1">
              <a:spcBef>
                <a:spcPct val="0"/>
              </a:spcBef>
            </a:pPr>
            <a:r>
              <a:rPr lang="en-CA" sz="2000" dirty="0">
                <a:ea typeface="ＭＳ Ｐゴシック" pitchFamily="-89" charset="-128"/>
                <a:cs typeface="ＭＳ Ｐゴシック" pitchFamily="-89" charset="-128"/>
              </a:rPr>
              <a:t> </a:t>
            </a:r>
            <a:endParaRPr lang="en-GB" sz="2000" dirty="0">
              <a:ea typeface="ＭＳ Ｐゴシック" pitchFamily="-89" charset="-128"/>
              <a:cs typeface="ＭＳ Ｐゴシック" pitchFamily="-89" charset="-128"/>
            </a:endParaRPr>
          </a:p>
          <a:p>
            <a:pPr eaLnBrk="1" hangingPunct="1">
              <a:spcBef>
                <a:spcPct val="0"/>
              </a:spcBef>
            </a:pPr>
            <a:r>
              <a:rPr lang="en-CA" sz="2000" dirty="0">
                <a:ea typeface="ＭＳ Ｐゴシック" pitchFamily="-89" charset="-128"/>
                <a:cs typeface="ＭＳ Ｐゴシック" pitchFamily="-89" charset="-128"/>
              </a:rPr>
              <a:t>Gambia is one of the</a:t>
            </a:r>
            <a:r>
              <a:rPr lang="en-CA" sz="2000" baseline="0" dirty="0">
                <a:ea typeface="ＭＳ Ｐゴシック" pitchFamily="-89" charset="-128"/>
                <a:cs typeface="ＭＳ Ｐゴシック" pitchFamily="-89" charset="-128"/>
              </a:rPr>
              <a:t> big producers of cinderella or collector stamps.</a:t>
            </a:r>
          </a:p>
          <a:p>
            <a:pPr eaLnBrk="1" hangingPunct="1">
              <a:spcBef>
                <a:spcPct val="0"/>
              </a:spcBef>
            </a:pPr>
            <a:endParaRPr lang="en-CA" sz="2000" baseline="0" dirty="0">
              <a:ea typeface="ＭＳ Ｐゴシック" pitchFamily="-89" charset="-128"/>
              <a:cs typeface="ＭＳ Ｐゴシック" pitchFamily="-89" charset="-128"/>
            </a:endParaRPr>
          </a:p>
          <a:p>
            <a:pPr eaLnBrk="1" hangingPunct="1">
              <a:spcBef>
                <a:spcPct val="0"/>
              </a:spcBef>
            </a:pPr>
            <a:r>
              <a:rPr lang="en-CA" sz="2000" baseline="0" dirty="0">
                <a:ea typeface="ＭＳ Ｐゴシック" pitchFamily="-89" charset="-128"/>
                <a:cs typeface="ＭＳ Ｐゴシック" pitchFamily="-89" charset="-128"/>
              </a:rPr>
              <a:t>They have produced a few souvenir sheets remembering many of the great baseball movies that </a:t>
            </a:r>
            <a:r>
              <a:rPr lang="en-US" sz="2000" baseline="0" dirty="0">
                <a:ea typeface="ＭＳ Ｐゴシック" pitchFamily="-89" charset="-128"/>
                <a:cs typeface="ＭＳ Ｐゴシック" pitchFamily="-89" charset="-128"/>
              </a:rPr>
              <a:t>have been made over the years…</a:t>
            </a:r>
            <a:endParaRPr lang="en-US" dirty="0">
              <a:ea typeface="ＭＳ Ｐゴシック" pitchFamily="-89" charset="-128"/>
              <a:cs typeface="ＭＳ Ｐゴシック" pitchFamily="-89" charset="-128"/>
            </a:endParaRPr>
          </a:p>
        </p:txBody>
      </p:sp>
      <p:sp>
        <p:nvSpPr>
          <p:cNvPr id="53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922215-60D9-7048-9795-80F30C5B28B0}" type="slidenum">
              <a:rPr lang="en-US" smtClean="0">
                <a:ea typeface="ＭＳ Ｐゴシック" pitchFamily="5" charset="-128"/>
                <a:cs typeface="ＭＳ Ｐゴシック" pitchFamily="5" charset="-128"/>
              </a:rPr>
              <a:pPr fontAlgn="base">
                <a:spcBef>
                  <a:spcPct val="0"/>
                </a:spcBef>
                <a:spcAft>
                  <a:spcPct val="0"/>
                </a:spcAft>
                <a:defRPr/>
              </a:pPr>
              <a:t>24</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2000" dirty="0">
                <a:ea typeface="ＭＳ Ｐゴシック" pitchFamily="-89" charset="-128"/>
                <a:cs typeface="ＭＳ Ｐゴシック" pitchFamily="-89" charset="-128"/>
              </a:rPr>
              <a:t>SLIDE #2</a:t>
            </a:r>
          </a:p>
          <a:p>
            <a:pPr eaLnBrk="1" hangingPunct="1">
              <a:spcBef>
                <a:spcPct val="0"/>
              </a:spcBef>
            </a:pPr>
            <a:endParaRPr lang="en-US" sz="2000" dirty="0">
              <a:ea typeface="ＭＳ Ｐゴシック" pitchFamily="-89" charset="-128"/>
              <a:cs typeface="ＭＳ Ｐゴシック" pitchFamily="-89" charset="-128"/>
            </a:endParaRPr>
          </a:p>
          <a:p>
            <a:pPr eaLnBrk="1" hangingPunct="1">
              <a:spcBef>
                <a:spcPct val="0"/>
              </a:spcBef>
            </a:pPr>
            <a:r>
              <a:rPr lang="en-US" sz="2000" dirty="0">
                <a:ea typeface="ＭＳ Ｐゴシック" pitchFamily="-89" charset="-128"/>
                <a:cs typeface="ＭＳ Ｐゴシック" pitchFamily="-89" charset="-128"/>
              </a:rPr>
              <a:t>….. the</a:t>
            </a:r>
            <a:r>
              <a:rPr lang="en-US" sz="2000" baseline="0" dirty="0">
                <a:ea typeface="ＭＳ Ｐゴシック" pitchFamily="-89" charset="-128"/>
                <a:cs typeface="ＭＳ Ｐゴシック" pitchFamily="-89" charset="-128"/>
              </a:rPr>
              <a:t> actors that performed in these movies and in some cases, …..</a:t>
            </a:r>
            <a:endParaRPr lang="en-US" sz="2000" dirty="0">
              <a:ea typeface="ＭＳ Ｐゴシック" pitchFamily="-89" charset="-128"/>
              <a:cs typeface="ＭＳ Ｐゴシック" pitchFamily="-89" charset="-128"/>
            </a:endParaRPr>
          </a:p>
          <a:p>
            <a:pPr eaLnBrk="1" hangingPunct="1">
              <a:spcBef>
                <a:spcPct val="0"/>
              </a:spcBef>
            </a:pPr>
            <a:endParaRPr lang="en-US" sz="2000" dirty="0">
              <a:ea typeface="ＭＳ Ｐゴシック" pitchFamily="-89" charset="-128"/>
              <a:cs typeface="ＭＳ Ｐゴシック" pitchFamily="-89" charset="-128"/>
            </a:endParaRPr>
          </a:p>
        </p:txBody>
      </p:sp>
      <p:sp>
        <p:nvSpPr>
          <p:cNvPr id="53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9FDFC9B-4452-F940-B911-9DF11753D4C9}" type="slidenum">
              <a:rPr lang="en-US" smtClean="0">
                <a:ea typeface="ＭＳ Ｐゴシック" pitchFamily="5" charset="-128"/>
                <a:cs typeface="ＭＳ Ｐゴシック" pitchFamily="5" charset="-128"/>
              </a:rPr>
              <a:pPr fontAlgn="base">
                <a:spcBef>
                  <a:spcPct val="0"/>
                </a:spcBef>
                <a:spcAft>
                  <a:spcPct val="0"/>
                </a:spcAft>
                <a:defRPr/>
              </a:pPr>
              <a:t>25</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2000" dirty="0">
                <a:ea typeface="ＭＳ Ｐゴシック" pitchFamily="-89" charset="-128"/>
                <a:cs typeface="ＭＳ Ｐゴシック" pitchFamily="-89" charset="-128"/>
              </a:rPr>
              <a:t>SLIDE #3</a:t>
            </a:r>
          </a:p>
          <a:p>
            <a:pPr eaLnBrk="1" hangingPunct="1">
              <a:spcBef>
                <a:spcPct val="0"/>
              </a:spcBef>
            </a:pPr>
            <a:endParaRPr lang="en-US" sz="2000" dirty="0">
              <a:ea typeface="ＭＳ Ｐゴシック" pitchFamily="-89" charset="-128"/>
              <a:cs typeface="ＭＳ Ｐゴシック" pitchFamily="-89" charset="-128"/>
            </a:endParaRPr>
          </a:p>
          <a:p>
            <a:pPr eaLnBrk="1" hangingPunct="1">
              <a:spcBef>
                <a:spcPct val="0"/>
              </a:spcBef>
            </a:pPr>
            <a:r>
              <a:rPr lang="en-US" sz="2000" dirty="0">
                <a:ea typeface="ＭＳ Ｐゴシック" pitchFamily="-89" charset="-128"/>
                <a:cs typeface="ＭＳ Ｐゴシック" pitchFamily="-89" charset="-128"/>
              </a:rPr>
              <a:t>….. </a:t>
            </a:r>
            <a:r>
              <a:rPr lang="en-US" sz="2000" baseline="0" dirty="0">
                <a:ea typeface="ＭＳ Ｐゴシック" pitchFamily="-89" charset="-128"/>
                <a:cs typeface="ＭＳ Ｐゴシック" pitchFamily="-89" charset="-128"/>
              </a:rPr>
              <a:t>and in some cases, the events and the real people and players in the history of the game.</a:t>
            </a:r>
          </a:p>
          <a:p>
            <a:pPr eaLnBrk="1" hangingPunct="1">
              <a:spcBef>
                <a:spcPct val="0"/>
              </a:spcBef>
            </a:pPr>
            <a:endParaRPr lang="en-US" baseline="0" dirty="0">
              <a:ea typeface="ＭＳ Ｐゴシック" pitchFamily="-89" charset="-128"/>
              <a:cs typeface="ＭＳ Ｐゴシック" pitchFamily="-89" charset="-128"/>
            </a:endParaRPr>
          </a:p>
          <a:p>
            <a:pPr eaLnBrk="1" hangingPunct="1">
              <a:spcBef>
                <a:spcPct val="0"/>
              </a:spcBef>
            </a:pPr>
            <a:endParaRPr lang="en-US" baseline="0" dirty="0">
              <a:ea typeface="ＭＳ Ｐゴシック" pitchFamily="-89" charset="-128"/>
              <a:cs typeface="ＭＳ Ｐゴシック" pitchFamily="-89" charset="-128"/>
            </a:endParaRPr>
          </a:p>
          <a:p>
            <a:pPr eaLnBrk="1" hangingPunct="1">
              <a:spcBef>
                <a:spcPct val="0"/>
              </a:spcBef>
            </a:pPr>
            <a:endParaRPr lang="en-US" dirty="0">
              <a:ea typeface="ＭＳ Ｐゴシック" pitchFamily="-89" charset="-128"/>
              <a:cs typeface="ＭＳ Ｐゴシック" pitchFamily="-89" charset="-128"/>
            </a:endParaRPr>
          </a:p>
          <a:p>
            <a:pPr eaLnBrk="1" hangingPunct="1">
              <a:spcBef>
                <a:spcPct val="0"/>
              </a:spcBef>
            </a:pPr>
            <a:endParaRPr lang="en-US" dirty="0">
              <a:ea typeface="ＭＳ Ｐゴシック" pitchFamily="-89" charset="-128"/>
              <a:cs typeface="ＭＳ Ｐゴシック" pitchFamily="-89" charset="-128"/>
            </a:endParaRPr>
          </a:p>
        </p:txBody>
      </p:sp>
      <p:sp>
        <p:nvSpPr>
          <p:cNvPr id="53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9AB7625-1CD6-434F-941E-D0403416DCAA}" type="slidenum">
              <a:rPr lang="en-US" smtClean="0">
                <a:ea typeface="ＭＳ Ｐゴシック" pitchFamily="5" charset="-128"/>
                <a:cs typeface="ＭＳ Ｐゴシック" pitchFamily="5" charset="-128"/>
              </a:rPr>
              <a:pPr fontAlgn="base">
                <a:spcBef>
                  <a:spcPct val="0"/>
                </a:spcBef>
                <a:spcAft>
                  <a:spcPct val="0"/>
                </a:spcAft>
                <a:defRPr/>
              </a:pPr>
              <a:t>26</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62500" lnSpcReduction="20000"/>
          </a:bodyPr>
          <a:lstStyle/>
          <a:p>
            <a:pPr eaLnBrk="1" fontAlgn="auto" hangingPunct="1">
              <a:spcBef>
                <a:spcPts val="0"/>
              </a:spcBef>
              <a:spcAft>
                <a:spcPts val="0"/>
              </a:spcAft>
              <a:defRPr/>
            </a:pPr>
            <a:r>
              <a:rPr lang="en-GB" sz="2000" b="1" dirty="0">
                <a:ea typeface="+mn-ea"/>
                <a:cs typeface="+mn-cs"/>
              </a:rPr>
              <a:t>Antigua and Barbuda</a:t>
            </a:r>
            <a:r>
              <a:rPr lang="en-GB" sz="2000" dirty="0">
                <a:ea typeface="+mn-ea"/>
                <a:cs typeface="+mn-cs"/>
              </a:rPr>
              <a:t> is a </a:t>
            </a:r>
            <a:r>
              <a:rPr lang="en-GB" sz="2000" u="sng" dirty="0">
                <a:ea typeface="+mn-ea"/>
                <a:cs typeface="+mn-cs"/>
                <a:hlinkClick r:id="rId3"/>
              </a:rPr>
              <a:t>sovereign state</a:t>
            </a:r>
            <a:r>
              <a:rPr lang="en-GB" sz="2000" dirty="0">
                <a:ea typeface="+mn-ea"/>
                <a:cs typeface="+mn-cs"/>
              </a:rPr>
              <a:t> in the West Indies lying between the </a:t>
            </a:r>
            <a:r>
              <a:rPr lang="en-GB" sz="2000" u="sng" dirty="0">
                <a:ea typeface="+mn-ea"/>
                <a:cs typeface="+mn-cs"/>
                <a:hlinkClick r:id="rId4"/>
              </a:rPr>
              <a:t>Caribbean Sea</a:t>
            </a:r>
            <a:r>
              <a:rPr lang="en-GB" sz="2000" dirty="0">
                <a:ea typeface="+mn-ea"/>
                <a:cs typeface="+mn-cs"/>
              </a:rPr>
              <a:t> and the </a:t>
            </a:r>
            <a:r>
              <a:rPr lang="en-GB" sz="2000" u="sng" dirty="0">
                <a:ea typeface="+mn-ea"/>
                <a:cs typeface="+mn-cs"/>
                <a:hlinkClick r:id="rId5"/>
              </a:rPr>
              <a:t>Atlantic Ocean</a:t>
            </a:r>
            <a:r>
              <a:rPr lang="en-GB" sz="2000" dirty="0">
                <a:ea typeface="+mn-ea"/>
                <a:cs typeface="+mn-cs"/>
              </a:rPr>
              <a:t>. It consists of these two major islands, </a:t>
            </a:r>
            <a:r>
              <a:rPr lang="en-GB" sz="2000" u="sng" dirty="0">
                <a:ea typeface="+mn-ea"/>
                <a:cs typeface="+mn-cs"/>
                <a:hlinkClick r:id="rId6"/>
              </a:rPr>
              <a:t>Antigua</a:t>
            </a:r>
            <a:r>
              <a:rPr lang="en-GB" sz="2000" dirty="0">
                <a:ea typeface="+mn-ea"/>
                <a:cs typeface="+mn-cs"/>
              </a:rPr>
              <a:t> and </a:t>
            </a:r>
            <a:r>
              <a:rPr lang="en-GB" sz="2000" u="sng" dirty="0">
                <a:ea typeface="+mn-ea"/>
                <a:cs typeface="+mn-cs"/>
                <a:hlinkClick r:id="rId7"/>
              </a:rPr>
              <a:t>Barbuda</a:t>
            </a:r>
            <a:r>
              <a:rPr lang="en-GB" sz="2000" dirty="0">
                <a:ea typeface="+mn-ea"/>
                <a:cs typeface="+mn-cs"/>
              </a:rPr>
              <a:t>, and a number of smaller islands. </a:t>
            </a:r>
          </a:p>
          <a:p>
            <a:pPr eaLnBrk="1" fontAlgn="auto" hangingPunct="1">
              <a:spcBef>
                <a:spcPts val="0"/>
              </a:spcBef>
              <a:spcAft>
                <a:spcPts val="0"/>
              </a:spcAft>
              <a:defRPr/>
            </a:pPr>
            <a:r>
              <a:rPr lang="en-CA" sz="2000" dirty="0">
                <a:ea typeface="+mn-ea"/>
                <a:cs typeface="+mn-cs"/>
              </a:rPr>
              <a:t> </a:t>
            </a:r>
          </a:p>
          <a:p>
            <a:pPr eaLnBrk="1" fontAlgn="auto" hangingPunct="1">
              <a:spcBef>
                <a:spcPts val="0"/>
              </a:spcBef>
              <a:spcAft>
                <a:spcPts val="0"/>
              </a:spcAft>
              <a:defRPr/>
            </a:pPr>
            <a:r>
              <a:rPr lang="en-CA" sz="2000" dirty="0">
                <a:ea typeface="+mn-ea"/>
                <a:cs typeface="+mn-cs"/>
              </a:rPr>
              <a:t>This is an interesting stamp issued in 1993 noting an Ebbets Field game in Brooklyn on May 6, 1937.  It’s called the Hindenburg Game.   It also recognizes</a:t>
            </a:r>
            <a:r>
              <a:rPr lang="en-CA" sz="2000" baseline="0" dirty="0">
                <a:ea typeface="+mn-ea"/>
                <a:cs typeface="+mn-cs"/>
              </a:rPr>
              <a:t> Dr. Hugo Eckener, an important designer, builder and commander of rigid airships such as the Zeppelin and the Hindenburg.  </a:t>
            </a:r>
            <a:r>
              <a:rPr lang="en-GB" sz="2000" dirty="0">
                <a:ea typeface="+mn-ea"/>
                <a:cs typeface="+mn-cs"/>
              </a:rPr>
              <a:t>The game at Ebbets Field in 1937 began as a pitcher’s duel. The Pirates couldn’t post a hit off of Van Lingle Mungo through the first five innings. Likewise, Red Lucas was taming the Dodgers. </a:t>
            </a:r>
          </a:p>
          <a:p>
            <a:pPr eaLnBrk="1" fontAlgn="auto" hangingPunct="1">
              <a:spcBef>
                <a:spcPts val="0"/>
              </a:spcBef>
              <a:spcAft>
                <a:spcPts val="0"/>
              </a:spcAft>
              <a:defRPr/>
            </a:pPr>
            <a:endParaRPr lang="en-GB" sz="2000" dirty="0">
              <a:ea typeface="+mn-ea"/>
              <a:cs typeface="+mn-cs"/>
            </a:endParaRPr>
          </a:p>
          <a:p>
            <a:pPr eaLnBrk="1" fontAlgn="auto" hangingPunct="1">
              <a:spcBef>
                <a:spcPts val="0"/>
              </a:spcBef>
              <a:spcAft>
                <a:spcPts val="0"/>
              </a:spcAft>
              <a:defRPr/>
            </a:pPr>
            <a:r>
              <a:rPr lang="en-GB" sz="2000" dirty="0">
                <a:ea typeface="+mn-ea"/>
                <a:cs typeface="+mn-cs"/>
              </a:rPr>
              <a:t>As the two teams battled on the field, the players and fans suddenly gazed skyward. Several fans began to rise and point to the sky as the mammoth Hindenburg came into view. Its silvery color showed the reflection of the sun peeking through the clouds. The bright red and black swastikas on its tail end gleamed as it hovered less than 1,000 feet over the field.  And then the ship headed south for its destination in Lakehurst, New Jersey.  The excitement that had carried the day turned to shock and disbelief with the news that the famous Hindenburg exploded and crashed to the field in Lakehurst taking the lives of 35 of its 97 passengers and crew and one member of the ground crew and basically ending the era of passenger airship travel.</a:t>
            </a:r>
          </a:p>
          <a:p>
            <a:pPr eaLnBrk="1" fontAlgn="auto" hangingPunct="1">
              <a:spcBef>
                <a:spcPts val="0"/>
              </a:spcBef>
              <a:spcAft>
                <a:spcPts val="0"/>
              </a:spcAft>
              <a:defRPr/>
            </a:pPr>
            <a:endParaRPr lang="en-US" sz="2000" dirty="0">
              <a:ea typeface="+mn-ea"/>
              <a:cs typeface="+mn-cs"/>
            </a:endParaRPr>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DE6033D-47A3-264E-A4D3-8B4141B75A88}" type="slidenum">
              <a:rPr lang="en-US" smtClean="0">
                <a:ea typeface="ＭＳ Ｐゴシック" pitchFamily="5" charset="-128"/>
                <a:cs typeface="ＭＳ Ｐゴシック" pitchFamily="5" charset="-128"/>
              </a:rPr>
              <a:pPr fontAlgn="base">
                <a:spcBef>
                  <a:spcPct val="0"/>
                </a:spcBef>
                <a:spcAft>
                  <a:spcPct val="0"/>
                </a:spcAft>
                <a:defRPr/>
              </a:pPr>
              <a:t>27</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2000" dirty="0">
                <a:ea typeface="ＭＳ Ｐゴシック" pitchFamily="-89" charset="-128"/>
                <a:cs typeface="ＭＳ Ｐゴシック" pitchFamily="-89" charset="-128"/>
              </a:rPr>
              <a:t>These next three stamps will focus on depictions of women in baseball and including</a:t>
            </a:r>
            <a:r>
              <a:rPr lang="en-US" sz="2000" baseline="0" dirty="0">
                <a:ea typeface="ＭＳ Ｐゴシック" pitchFamily="-89" charset="-128"/>
                <a:cs typeface="ＭＳ Ｐゴシック" pitchFamily="-89" charset="-128"/>
              </a:rPr>
              <a:t> them has scored</a:t>
            </a:r>
            <a:r>
              <a:rPr lang="en-US" sz="2000" dirty="0">
                <a:ea typeface="ＭＳ Ｐゴシック" pitchFamily="-89" charset="-128"/>
                <a:cs typeface="ＭＳ Ｐゴシック" pitchFamily="-89" charset="-128"/>
              </a:rPr>
              <a:t> me big points with my two daughters who still play the game.  </a:t>
            </a:r>
          </a:p>
          <a:p>
            <a:pPr eaLnBrk="1" hangingPunct="1">
              <a:spcBef>
                <a:spcPct val="0"/>
              </a:spcBef>
            </a:pPr>
            <a:endParaRPr lang="en-US" sz="2000" dirty="0">
              <a:ea typeface="ＭＳ Ｐゴシック" pitchFamily="-89" charset="-128"/>
              <a:cs typeface="ＭＳ Ｐゴシック" pitchFamily="-89" charset="-128"/>
            </a:endParaRPr>
          </a:p>
          <a:p>
            <a:pPr eaLnBrk="1" hangingPunct="1">
              <a:spcBef>
                <a:spcPct val="0"/>
              </a:spcBef>
            </a:pPr>
            <a:r>
              <a:rPr lang="en-US" sz="2000" dirty="0">
                <a:ea typeface="ＭＳ Ｐゴシック" pitchFamily="-89" charset="-128"/>
                <a:cs typeface="ＭＳ Ｐゴシック" pitchFamily="-89" charset="-128"/>
              </a:rPr>
              <a:t>This stamp from the United States in 1995 doesn’t have much of a story but recognizes women’s softball in a stamp called ‘Recreational Sports’</a:t>
            </a:r>
          </a:p>
          <a:p>
            <a:pPr eaLnBrk="1" hangingPunct="1">
              <a:spcBef>
                <a:spcPct val="0"/>
              </a:spcBef>
            </a:pPr>
            <a:endParaRPr lang="en-US" sz="2000" dirty="0">
              <a:ea typeface="ＭＳ Ｐゴシック" pitchFamily="-89" charset="-128"/>
              <a:cs typeface="ＭＳ Ｐゴシック" pitchFamily="-89" charset="-128"/>
            </a:endParaRPr>
          </a:p>
          <a:p>
            <a:pPr eaLnBrk="1" hangingPunct="1">
              <a:spcBef>
                <a:spcPct val="0"/>
              </a:spcBef>
            </a:pPr>
            <a:endParaRPr lang="en-US" sz="2000" dirty="0">
              <a:ea typeface="ＭＳ Ｐゴシック" pitchFamily="-89" charset="-128"/>
              <a:cs typeface="ＭＳ Ｐゴシック" pitchFamily="-89" charset="-128"/>
            </a:endParaRPr>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D3E8A4-BC1C-C148-82B5-75F1C592B6F7}" type="slidenum">
              <a:rPr lang="en-US" smtClean="0">
                <a:ea typeface="ＭＳ Ｐゴシック" pitchFamily="5" charset="-128"/>
                <a:cs typeface="ＭＳ Ｐゴシック" pitchFamily="5" charset="-128"/>
              </a:rPr>
              <a:pPr fontAlgn="base">
                <a:spcBef>
                  <a:spcPct val="0"/>
                </a:spcBef>
                <a:spcAft>
                  <a:spcPct val="0"/>
                </a:spcAft>
                <a:defRPr/>
              </a:pPr>
              <a:t>28</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10000"/>
          </a:bodyPr>
          <a:lstStyle/>
          <a:p>
            <a:pPr eaLnBrk="1" hangingPunct="1">
              <a:spcBef>
                <a:spcPct val="0"/>
              </a:spcBef>
            </a:pPr>
            <a:r>
              <a:rPr lang="en-US" sz="2000" dirty="0">
                <a:ea typeface="ＭＳ Ｐゴシック" pitchFamily="-89" charset="-128"/>
                <a:cs typeface="ＭＳ Ｐゴシック" pitchFamily="-89" charset="-128"/>
              </a:rPr>
              <a:t>Another</a:t>
            </a:r>
            <a:r>
              <a:rPr lang="en-US" sz="2000" baseline="0" dirty="0">
                <a:ea typeface="ＭＳ Ｐゴシック" pitchFamily="-89" charset="-128"/>
                <a:cs typeface="ＭＳ Ｐゴシック" pitchFamily="-89" charset="-128"/>
              </a:rPr>
              <a:t> United States stamp is this 1996 issue for the 1996 Olympic Games in Atlanta.</a:t>
            </a:r>
          </a:p>
          <a:p>
            <a:pPr eaLnBrk="1" hangingPunct="1">
              <a:spcBef>
                <a:spcPct val="0"/>
              </a:spcBef>
            </a:pPr>
            <a:endParaRPr lang="en-US" sz="2000" dirty="0">
              <a:ea typeface="ＭＳ Ｐゴシック" pitchFamily="-89" charset="-128"/>
              <a:cs typeface="ＭＳ Ｐゴシック" pitchFamily="-89" charset="-128"/>
            </a:endParaRPr>
          </a:p>
          <a:p>
            <a:pPr eaLnBrk="1" hangingPunct="1">
              <a:spcBef>
                <a:spcPct val="0"/>
              </a:spcBef>
            </a:pPr>
            <a:r>
              <a:rPr lang="en-GB" sz="2000" dirty="0">
                <a:ea typeface="ＭＳ Ｐゴシック" pitchFamily="-89" charset="-128"/>
                <a:cs typeface="ＭＳ Ｐゴシック" pitchFamily="-89" charset="-128"/>
              </a:rPr>
              <a:t>Women’s softball made its debut at these</a:t>
            </a:r>
            <a:r>
              <a:rPr lang="en-GB" sz="2000" baseline="0" dirty="0">
                <a:ea typeface="ＭＳ Ｐゴシック" pitchFamily="-89" charset="-128"/>
                <a:cs typeface="ＭＳ Ｐゴシック" pitchFamily="-89" charset="-128"/>
              </a:rPr>
              <a:t> </a:t>
            </a:r>
            <a:r>
              <a:rPr lang="en-GB" sz="2000" dirty="0">
                <a:ea typeface="ＭＳ Ｐゴシック" pitchFamily="-89" charset="-128"/>
                <a:cs typeface="ＭＳ Ｐゴシック" pitchFamily="-89" charset="-128"/>
              </a:rPr>
              <a:t>Games.  It stayed</a:t>
            </a:r>
            <a:r>
              <a:rPr lang="en-GB" sz="2000" baseline="0" dirty="0">
                <a:ea typeface="ＭＳ Ｐゴシック" pitchFamily="-89" charset="-128"/>
                <a:cs typeface="ＭＳ Ｐゴシック" pitchFamily="-89" charset="-128"/>
              </a:rPr>
              <a:t> around for three more Olympic Games but</a:t>
            </a:r>
            <a:r>
              <a:rPr lang="en-GB" sz="2000" dirty="0">
                <a:ea typeface="ＭＳ Ｐゴシック" pitchFamily="-89" charset="-128"/>
                <a:cs typeface="ＭＳ Ｐゴシック" pitchFamily="-89" charset="-128"/>
              </a:rPr>
              <a:t> was removed in the 2012 and 2016 games.</a:t>
            </a:r>
            <a:r>
              <a:rPr lang="en-GB" sz="2000" baseline="0" dirty="0">
                <a:ea typeface="ＭＳ Ｐゴシック" pitchFamily="-89" charset="-128"/>
                <a:cs typeface="ＭＳ Ｐゴシック" pitchFamily="-89" charset="-128"/>
              </a:rPr>
              <a:t>  It </a:t>
            </a:r>
            <a:r>
              <a:rPr lang="en-GB" sz="2000" dirty="0">
                <a:ea typeface="ＭＳ Ｐゴシック" pitchFamily="-89" charset="-128"/>
                <a:cs typeface="ＭＳ Ｐゴシック" pitchFamily="-89" charset="-128"/>
              </a:rPr>
              <a:t>will be added, along with baseball, in the 2020 games.</a:t>
            </a:r>
          </a:p>
          <a:p>
            <a:pPr eaLnBrk="1" hangingPunct="1">
              <a:spcBef>
                <a:spcPct val="0"/>
              </a:spcBef>
            </a:pPr>
            <a:endParaRPr lang="en-GB" sz="2000" dirty="0">
              <a:ea typeface="ＭＳ Ｐゴシック" pitchFamily="-89" charset="-128"/>
              <a:cs typeface="ＭＳ Ｐゴシック" pitchFamily="-89" charset="-128"/>
            </a:endParaRPr>
          </a:p>
          <a:p>
            <a:pPr eaLnBrk="1" hangingPunct="1">
              <a:spcBef>
                <a:spcPct val="0"/>
              </a:spcBef>
            </a:pPr>
            <a:r>
              <a:rPr lang="en-US" sz="2000" dirty="0">
                <a:ea typeface="ＭＳ Ｐゴシック" pitchFamily="-89" charset="-128"/>
                <a:cs typeface="ＭＳ Ｐゴシック" pitchFamily="-89" charset="-128"/>
              </a:rPr>
              <a:t>The softball games were held in Columbus, Georgia (approximately 100 miles from Atlanta).  Countries competing included the Canada, China, Australia, Japan, the</a:t>
            </a:r>
            <a:r>
              <a:rPr lang="en-US" sz="2000" baseline="0" dirty="0">
                <a:ea typeface="ＭＳ Ｐゴシック" pitchFamily="-89" charset="-128"/>
                <a:cs typeface="ＭＳ Ｐゴシック" pitchFamily="-89" charset="-128"/>
              </a:rPr>
              <a:t> United States</a:t>
            </a:r>
            <a:r>
              <a:rPr lang="en-US" sz="2000" dirty="0">
                <a:ea typeface="ＭＳ Ｐゴシック" pitchFamily="-89" charset="-128"/>
                <a:cs typeface="ＭＳ Ｐゴシック" pitchFamily="-89" charset="-128"/>
              </a:rPr>
              <a:t>, Taiwan, the Netherlands and Puerto Rico.  The United States finished first, China second and Australia third.  Canada placed 5</a:t>
            </a:r>
            <a:r>
              <a:rPr lang="en-US" sz="2000" baseline="30000" dirty="0">
                <a:ea typeface="ＭＳ Ｐゴシック" pitchFamily="-89" charset="-128"/>
                <a:cs typeface="ＭＳ Ｐゴシック" pitchFamily="-89" charset="-128"/>
              </a:rPr>
              <a:t>th</a:t>
            </a:r>
            <a:r>
              <a:rPr lang="en-US" sz="2000" dirty="0">
                <a:ea typeface="ＭＳ Ｐゴシック" pitchFamily="-89" charset="-128"/>
                <a:cs typeface="ＭＳ Ｐゴシック" pitchFamily="-89" charset="-128"/>
              </a:rPr>
              <a:t> with a 3 and 4 record in round robin play.</a:t>
            </a:r>
            <a:endParaRPr lang="en-GB" sz="2000" dirty="0">
              <a:ea typeface="ＭＳ Ｐゴシック" pitchFamily="-89" charset="-128"/>
              <a:cs typeface="ＭＳ Ｐゴシック" pitchFamily="-89" charset="-128"/>
            </a:endParaRPr>
          </a:p>
          <a:p>
            <a:pPr eaLnBrk="1" hangingPunct="1">
              <a:spcBef>
                <a:spcPct val="0"/>
              </a:spcBef>
            </a:pPr>
            <a:endParaRPr lang="en-US" sz="2000" dirty="0">
              <a:ea typeface="ＭＳ Ｐゴシック" pitchFamily="-89" charset="-128"/>
              <a:cs typeface="ＭＳ Ｐゴシック" pitchFamily="-89" charset="-128"/>
            </a:endParaRPr>
          </a:p>
          <a:p>
            <a:pPr eaLnBrk="1" hangingPunct="1">
              <a:spcBef>
                <a:spcPct val="0"/>
              </a:spcBef>
            </a:pPr>
            <a:endParaRPr lang="en-US" sz="2000" dirty="0">
              <a:ea typeface="ＭＳ Ｐゴシック" pitchFamily="-89" charset="-128"/>
              <a:cs typeface="ＭＳ Ｐゴシック" pitchFamily="-89" charset="-128"/>
            </a:endParaRPr>
          </a:p>
        </p:txBody>
      </p:sp>
      <p:sp>
        <p:nvSpPr>
          <p:cNvPr id="593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58E1F08-BD28-454A-95C5-74889A69637A}" type="slidenum">
              <a:rPr lang="en-US" smtClean="0">
                <a:ea typeface="ＭＳ Ｐゴシック" pitchFamily="5" charset="-128"/>
                <a:cs typeface="ＭＳ Ｐゴシック" pitchFamily="5" charset="-128"/>
              </a:rPr>
              <a:pPr fontAlgn="base">
                <a:spcBef>
                  <a:spcPct val="0"/>
                </a:spcBef>
                <a:spcAft>
                  <a:spcPct val="0"/>
                </a:spcAft>
                <a:defRPr/>
              </a:pPr>
              <a:t>29</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normAutofit fontScale="85000" lnSpcReduction="20000"/>
          </a:bodyPr>
          <a:lstStyle/>
          <a:p>
            <a:pPr eaLnBrk="1" hangingPunct="1">
              <a:spcBef>
                <a:spcPct val="0"/>
              </a:spcBef>
              <a:buFontTx/>
              <a:buChar char="-"/>
            </a:pPr>
            <a:endParaRPr lang="en-US" dirty="0">
              <a:ea typeface="ＭＳ Ｐゴシック" pitchFamily="-89" charset="-128"/>
              <a:cs typeface="ＭＳ Ｐゴシック" pitchFamily="-89" charset="-128"/>
            </a:endParaRPr>
          </a:p>
          <a:p>
            <a:pPr eaLnBrk="1" hangingPunct="1">
              <a:spcBef>
                <a:spcPct val="0"/>
              </a:spcBef>
              <a:buFontTx/>
              <a:buChar char="-"/>
            </a:pPr>
            <a:r>
              <a:rPr lang="en-US" sz="2000" dirty="0">
                <a:ea typeface="ＭＳ Ｐゴシック" pitchFamily="-89" charset="-128"/>
                <a:cs typeface="ＭＳ Ｐゴシック" pitchFamily="-89" charset="-128"/>
              </a:rPr>
              <a:t>As</a:t>
            </a:r>
            <a:r>
              <a:rPr lang="en-US" sz="2000" baseline="0" dirty="0">
                <a:ea typeface="ＭＳ Ｐゴシック" pitchFamily="-89" charset="-128"/>
                <a:cs typeface="ＭＳ Ｐゴシック" pitchFamily="-89" charset="-128"/>
              </a:rPr>
              <a:t> I mentioned, m</a:t>
            </a:r>
            <a:r>
              <a:rPr lang="en-US" sz="2000" dirty="0">
                <a:ea typeface="ＭＳ Ｐゴシック" pitchFamily="-89" charset="-128"/>
                <a:cs typeface="ＭＳ Ｐゴシック" pitchFamily="-89" charset="-128"/>
              </a:rPr>
              <a:t>y goal in this presentation is to share stories about baseball that you might not be aware of that have been honoured or celebrated in postage stamps</a:t>
            </a:r>
          </a:p>
          <a:p>
            <a:pPr eaLnBrk="1" hangingPunct="1">
              <a:spcBef>
                <a:spcPct val="0"/>
              </a:spcBef>
              <a:buFontTx/>
              <a:buChar char="-"/>
            </a:pPr>
            <a:endParaRPr lang="en-US" sz="2000" dirty="0">
              <a:ea typeface="ＭＳ Ｐゴシック" pitchFamily="-89" charset="-128"/>
              <a:cs typeface="ＭＳ Ｐゴシック" pitchFamily="-89" charset="-128"/>
            </a:endParaRPr>
          </a:p>
          <a:p>
            <a:pPr eaLnBrk="1" hangingPunct="1">
              <a:spcBef>
                <a:spcPct val="0"/>
              </a:spcBef>
              <a:buFontTx/>
              <a:buChar char="-"/>
            </a:pPr>
            <a:r>
              <a:rPr lang="en-US" sz="2000" dirty="0">
                <a:ea typeface="ＭＳ Ｐゴシック" pitchFamily="-89" charset="-128"/>
                <a:cs typeface="ＭＳ Ｐゴシック" pitchFamily="-89" charset="-128"/>
              </a:rPr>
              <a:t>I’ve selected several stamps with hopefully a good cross section from just a few of the countries and the various topics covered in these issues.  I’ve also picked some that have a Canadian connection</a:t>
            </a:r>
          </a:p>
          <a:p>
            <a:pPr eaLnBrk="1" hangingPunct="1">
              <a:spcBef>
                <a:spcPct val="0"/>
              </a:spcBef>
              <a:buFontTx/>
              <a:buChar char="-"/>
            </a:pPr>
            <a:endParaRPr lang="en-US" sz="2000" dirty="0">
              <a:ea typeface="ＭＳ Ｐゴシック" pitchFamily="-89" charset="-128"/>
              <a:cs typeface="ＭＳ Ｐゴシック" pitchFamily="-89" charset="-128"/>
            </a:endParaRPr>
          </a:p>
          <a:p>
            <a:pPr eaLnBrk="1" hangingPunct="1">
              <a:spcBef>
                <a:spcPct val="0"/>
              </a:spcBef>
              <a:buFontTx/>
              <a:buChar char="-"/>
            </a:pPr>
            <a:r>
              <a:rPr lang="en-US" sz="2000" dirty="0">
                <a:ea typeface="ＭＳ Ｐゴシック" pitchFamily="-89" charset="-128"/>
                <a:cs typeface="ＭＳ Ｐゴシック" pitchFamily="-89" charset="-128"/>
              </a:rPr>
              <a:t>I’ll also focus on the 6 stamps that Canada has issued</a:t>
            </a:r>
          </a:p>
          <a:p>
            <a:pPr eaLnBrk="1" hangingPunct="1">
              <a:spcBef>
                <a:spcPct val="0"/>
              </a:spcBef>
              <a:buFontTx/>
              <a:buChar char="-"/>
            </a:pPr>
            <a:endParaRPr lang="en-US" sz="2000" dirty="0">
              <a:ea typeface="ＭＳ Ｐゴシック" pitchFamily="-89" charset="-128"/>
              <a:cs typeface="ＭＳ Ｐゴシック" pitchFamily="-89" charset="-128"/>
            </a:endParaRPr>
          </a:p>
          <a:p>
            <a:pPr eaLnBrk="1" hangingPunct="1">
              <a:spcBef>
                <a:spcPct val="0"/>
              </a:spcBef>
              <a:buFontTx/>
              <a:buChar char="-"/>
            </a:pPr>
            <a:r>
              <a:rPr lang="en-US" sz="2000" dirty="0">
                <a:ea typeface="ＭＳ Ｐゴシック" pitchFamily="-89" charset="-128"/>
                <a:cs typeface="ＭＳ Ｐゴシック" pitchFamily="-89" charset="-128"/>
              </a:rPr>
              <a:t>It is not my intent to talk about the hobby of baseball stamp collecting, but I will</a:t>
            </a:r>
            <a:r>
              <a:rPr lang="en-US" sz="2000" baseline="0" dirty="0">
                <a:ea typeface="ＭＳ Ｐゴシック" pitchFamily="-89" charset="-128"/>
                <a:cs typeface="ＭＳ Ｐゴシック" pitchFamily="-89" charset="-128"/>
              </a:rPr>
              <a:t> </a:t>
            </a:r>
            <a:r>
              <a:rPr lang="en-US" sz="2000" dirty="0">
                <a:ea typeface="ＭＳ Ｐゴシック" pitchFamily="-89" charset="-128"/>
                <a:cs typeface="ＭＳ Ｐゴシック" pitchFamily="-89" charset="-128"/>
              </a:rPr>
              <a:t>share some interesting data about the stamps that have been issued on this topic</a:t>
            </a:r>
          </a:p>
          <a:p>
            <a:pPr eaLnBrk="1" hangingPunct="1">
              <a:spcBef>
                <a:spcPct val="0"/>
              </a:spcBef>
              <a:buFontTx/>
              <a:buNone/>
            </a:pPr>
            <a:endParaRPr lang="en-US" sz="2000" dirty="0">
              <a:ea typeface="ＭＳ Ｐゴシック" pitchFamily="-89" charset="-128"/>
              <a:cs typeface="ＭＳ Ｐゴシック" pitchFamily="-89" charset="-128"/>
            </a:endParaRPr>
          </a:p>
          <a:p>
            <a:pPr eaLnBrk="1" hangingPunct="1">
              <a:spcBef>
                <a:spcPct val="0"/>
              </a:spcBef>
              <a:buFontTx/>
              <a:buChar char="-"/>
            </a:pPr>
            <a:r>
              <a:rPr lang="en-US" sz="2000" dirty="0">
                <a:ea typeface="ＭＳ Ｐゴシック" pitchFamily="-89" charset="-128"/>
                <a:cs typeface="ＭＳ Ｐゴシック" pitchFamily="-89" charset="-128"/>
              </a:rPr>
              <a:t>Before I get to that data, I want to talk about the very first baseball stamp ever issued….</a:t>
            </a:r>
          </a:p>
          <a:p>
            <a:pPr eaLnBrk="1" hangingPunct="1">
              <a:spcBef>
                <a:spcPct val="0"/>
              </a:spcBef>
            </a:pPr>
            <a:endParaRPr lang="en-US" sz="2000" dirty="0">
              <a:ea typeface="ＭＳ Ｐゴシック" pitchFamily="-89" charset="-128"/>
              <a:cs typeface="ＭＳ Ｐゴシック" pitchFamily="-89" charset="-128"/>
            </a:endParaRPr>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84DC79C-48AA-C74B-8D4F-7E198A6E0D59}" type="slidenum">
              <a:rPr lang="en-US" smtClean="0">
                <a:ea typeface="ＭＳ Ｐゴシック" pitchFamily="5" charset="-128"/>
                <a:cs typeface="ＭＳ Ｐゴシック" pitchFamily="5" charset="-128"/>
              </a:rPr>
              <a:pPr fontAlgn="base">
                <a:spcBef>
                  <a:spcPct val="0"/>
                </a:spcBef>
                <a:spcAft>
                  <a:spcPct val="0"/>
                </a:spcAft>
                <a:defRPr/>
              </a:pPr>
              <a:t>3</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10000"/>
          </a:bodyPr>
          <a:lstStyle/>
          <a:p>
            <a:pPr eaLnBrk="1" hangingPunct="1">
              <a:spcBef>
                <a:spcPct val="0"/>
              </a:spcBef>
            </a:pPr>
            <a:r>
              <a:rPr lang="en-GB" sz="2000" dirty="0">
                <a:ea typeface="ＭＳ Ｐゴシック" pitchFamily="-89" charset="-128"/>
                <a:cs typeface="ＭＳ Ｐゴシック" pitchFamily="-89" charset="-128"/>
              </a:rPr>
              <a:t>The 1998 </a:t>
            </a:r>
            <a:r>
              <a:rPr lang="en-GB" sz="2000" u="sng" dirty="0">
                <a:ea typeface="ＭＳ Ｐゴシック" pitchFamily="-89" charset="-128"/>
                <a:cs typeface="ＭＳ Ｐゴシック" pitchFamily="-89" charset="-128"/>
                <a:hlinkClick r:id="rId3"/>
              </a:rPr>
              <a:t>ISF (International Softball Federation) Women's World Softball Championship</a:t>
            </a:r>
            <a:r>
              <a:rPr lang="en-GB" sz="2000" dirty="0">
                <a:ea typeface="ＭＳ Ｐゴシック" pitchFamily="-89" charset="-128"/>
                <a:cs typeface="ＭＳ Ｐゴシック" pitchFamily="-89" charset="-128"/>
              </a:rPr>
              <a:t> was held in</a:t>
            </a:r>
            <a:r>
              <a:rPr lang="en-GB" sz="2000" baseline="0" dirty="0">
                <a:ea typeface="ＭＳ Ｐゴシック" pitchFamily="-89" charset="-128"/>
                <a:cs typeface="ＭＳ Ｐゴシック" pitchFamily="-89" charset="-128"/>
              </a:rPr>
              <a:t> July of</a:t>
            </a:r>
            <a:r>
              <a:rPr lang="en-GB" sz="2000" dirty="0">
                <a:ea typeface="ＭＳ Ｐゴシック" pitchFamily="-89" charset="-128"/>
                <a:cs typeface="ＭＳ Ｐゴシック" pitchFamily="-89" charset="-128"/>
              </a:rPr>
              <a:t> 1998 in </a:t>
            </a:r>
            <a:r>
              <a:rPr lang="en-GB" sz="2000" u="sng" dirty="0">
                <a:ea typeface="ＭＳ Ｐゴシック" pitchFamily="-89" charset="-128"/>
                <a:cs typeface="ＭＳ Ｐゴシック" pitchFamily="-89" charset="-128"/>
                <a:hlinkClick r:id="rId4"/>
              </a:rPr>
              <a:t>Fujinomiya, Japan</a:t>
            </a:r>
            <a:r>
              <a:rPr lang="en-GB" sz="2000" u="none" baseline="0" dirty="0">
                <a:ea typeface="ＭＳ Ｐゴシック" pitchFamily="-89" charset="-128"/>
                <a:cs typeface="ＭＳ Ｐゴシック" pitchFamily="-89" charset="-128"/>
              </a:rPr>
              <a:t> and is noted in this Japanese stamp.  </a:t>
            </a:r>
          </a:p>
          <a:p>
            <a:pPr eaLnBrk="1" hangingPunct="1">
              <a:spcBef>
                <a:spcPct val="0"/>
              </a:spcBef>
            </a:pPr>
            <a:endParaRPr lang="en-GB" sz="2000" u="none" baseline="0" dirty="0">
              <a:ea typeface="ＭＳ Ｐゴシック" pitchFamily="-89" charset="-128"/>
              <a:cs typeface="ＭＳ Ｐゴシック" pitchFamily="-89" charset="-128"/>
            </a:endParaRPr>
          </a:p>
          <a:p>
            <a:pPr eaLnBrk="1" hangingPunct="1">
              <a:spcBef>
                <a:spcPct val="0"/>
              </a:spcBef>
            </a:pPr>
            <a:r>
              <a:rPr lang="en-GB" sz="2000" dirty="0">
                <a:ea typeface="ＭＳ Ｐゴシック" pitchFamily="-89" charset="-128"/>
                <a:cs typeface="ＭＳ Ｐゴシック" pitchFamily="-89" charset="-128"/>
              </a:rPr>
              <a:t>A fourth straight title was won by the team from the United States, which avenged its only loss of the tournament to Australia by a 1-0 margin in the final.</a:t>
            </a:r>
          </a:p>
          <a:p>
            <a:pPr eaLnBrk="1" hangingPunct="1">
              <a:spcBef>
                <a:spcPct val="0"/>
              </a:spcBef>
            </a:pPr>
            <a:endParaRPr lang="en-GB" sz="2000" dirty="0">
              <a:ea typeface="ＭＳ Ｐゴシック" pitchFamily="-89" charset="-128"/>
              <a:cs typeface="ＭＳ Ｐゴシック" pitchFamily="-89" charset="-128"/>
            </a:endParaRPr>
          </a:p>
          <a:p>
            <a:pPr eaLnBrk="1" hangingPunct="1">
              <a:spcBef>
                <a:spcPct val="0"/>
              </a:spcBef>
            </a:pPr>
            <a:r>
              <a:rPr lang="en-GB" sz="2000" dirty="0">
                <a:ea typeface="ＭＳ Ｐゴシック" pitchFamily="-89" charset="-128"/>
                <a:cs typeface="ＭＳ Ｐゴシック" pitchFamily="-89" charset="-128"/>
              </a:rPr>
              <a:t>Canada was 6-0 after the round robin portion of the tournament but went 1-2 after that and did not qualify for the medal round.</a:t>
            </a:r>
          </a:p>
          <a:p>
            <a:pPr eaLnBrk="1" hangingPunct="1">
              <a:spcBef>
                <a:spcPct val="0"/>
              </a:spcBef>
            </a:pPr>
            <a:r>
              <a:rPr lang="en-GB" sz="2000" dirty="0">
                <a:ea typeface="ＭＳ Ｐゴシック" pitchFamily="-89" charset="-128"/>
                <a:cs typeface="ＭＳ Ｐゴシック" pitchFamily="-89" charset="-128"/>
              </a:rPr>
              <a:t> </a:t>
            </a:r>
          </a:p>
          <a:p>
            <a:pPr eaLnBrk="1" hangingPunct="1">
              <a:spcBef>
                <a:spcPct val="0"/>
              </a:spcBef>
            </a:pPr>
            <a:r>
              <a:rPr lang="en-GB" sz="2000" dirty="0">
                <a:ea typeface="ＭＳ Ｐゴシック" pitchFamily="-89" charset="-128"/>
                <a:cs typeface="ＭＳ Ｐゴシック" pitchFamily="-89" charset="-128"/>
              </a:rPr>
              <a:t>17 teams competed.</a:t>
            </a:r>
          </a:p>
          <a:p>
            <a:pPr eaLnBrk="1" hangingPunct="1">
              <a:spcBef>
                <a:spcPct val="0"/>
              </a:spcBef>
            </a:pPr>
            <a:endParaRPr lang="en-GB" dirty="0">
              <a:ea typeface="ＭＳ Ｐゴシック" pitchFamily="-89" charset="-128"/>
              <a:cs typeface="ＭＳ Ｐゴシック" pitchFamily="-89" charset="-128"/>
            </a:endParaRPr>
          </a:p>
          <a:p>
            <a:pPr eaLnBrk="1" hangingPunct="1">
              <a:spcBef>
                <a:spcPct val="0"/>
              </a:spcBef>
            </a:pPr>
            <a:endParaRPr lang="en-GB" dirty="0">
              <a:ea typeface="ＭＳ Ｐゴシック" pitchFamily="-89" charset="-128"/>
              <a:cs typeface="ＭＳ Ｐゴシック" pitchFamily="-89" charset="-128"/>
            </a:endParaRPr>
          </a:p>
          <a:p>
            <a:pPr eaLnBrk="1" hangingPunct="1">
              <a:spcBef>
                <a:spcPct val="0"/>
              </a:spcBef>
            </a:pPr>
            <a:endParaRPr lang="en-US" dirty="0">
              <a:ea typeface="ＭＳ Ｐゴシック" pitchFamily="-89" charset="-128"/>
              <a:cs typeface="ＭＳ Ｐゴシック" pitchFamily="-89" charset="-128"/>
            </a:endParaRPr>
          </a:p>
        </p:txBody>
      </p:sp>
      <p:sp>
        <p:nvSpPr>
          <p:cNvPr id="614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73C4E1C-1C78-AF48-B88E-9F3C659BD841}" type="slidenum">
              <a:rPr lang="en-US" smtClean="0">
                <a:ea typeface="ＭＳ Ｐゴシック" pitchFamily="5" charset="-128"/>
                <a:cs typeface="ＭＳ Ｐゴシック" pitchFamily="5" charset="-128"/>
              </a:rPr>
              <a:pPr fontAlgn="base">
                <a:spcBef>
                  <a:spcPct val="0"/>
                </a:spcBef>
                <a:spcAft>
                  <a:spcPct val="0"/>
                </a:spcAft>
                <a:defRPr/>
              </a:pPr>
              <a:t>30</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77500" lnSpcReduction="20000"/>
          </a:bodyPr>
          <a:lstStyle/>
          <a:p>
            <a:pPr eaLnBrk="1" fontAlgn="auto" hangingPunct="1">
              <a:spcBef>
                <a:spcPts val="0"/>
              </a:spcBef>
              <a:spcAft>
                <a:spcPts val="0"/>
              </a:spcAft>
              <a:defRPr/>
            </a:pPr>
            <a:r>
              <a:rPr lang="en-US" sz="2000" dirty="0">
                <a:ea typeface="+mn-ea"/>
                <a:cs typeface="+mn-cs"/>
              </a:rPr>
              <a:t>2 SLIDES - SLIDE</a:t>
            </a:r>
            <a:r>
              <a:rPr lang="en-US" sz="2000" baseline="0" dirty="0">
                <a:ea typeface="+mn-ea"/>
                <a:cs typeface="+mn-cs"/>
              </a:rPr>
              <a:t> #1</a:t>
            </a:r>
            <a:endParaRPr lang="en-US" sz="2000" dirty="0">
              <a:ea typeface="+mn-ea"/>
              <a:cs typeface="+mn-cs"/>
            </a:endParaRPr>
          </a:p>
          <a:p>
            <a:pPr eaLnBrk="1" fontAlgn="auto" hangingPunct="1">
              <a:spcBef>
                <a:spcPts val="0"/>
              </a:spcBef>
              <a:spcAft>
                <a:spcPts val="0"/>
              </a:spcAft>
              <a:defRPr/>
            </a:pPr>
            <a:endParaRPr lang="en-US" sz="2000" dirty="0">
              <a:ea typeface="+mn-ea"/>
              <a:cs typeface="+mn-cs"/>
            </a:endParaRPr>
          </a:p>
          <a:p>
            <a:pPr eaLnBrk="1" fontAlgn="auto" hangingPunct="1">
              <a:spcBef>
                <a:spcPts val="0"/>
              </a:spcBef>
              <a:spcAft>
                <a:spcPts val="0"/>
              </a:spcAft>
              <a:defRPr/>
            </a:pPr>
            <a:r>
              <a:rPr lang="en-US" sz="2000" dirty="0">
                <a:ea typeface="+mn-ea"/>
                <a:cs typeface="+mn-cs"/>
              </a:rPr>
              <a:t>These next two stamps from Cuba and the Dominican Republic celebrate the 13</a:t>
            </a:r>
            <a:r>
              <a:rPr lang="en-US" sz="2000" baseline="30000" dirty="0">
                <a:ea typeface="+mn-ea"/>
                <a:cs typeface="+mn-cs"/>
              </a:rPr>
              <a:t>th</a:t>
            </a:r>
            <a:r>
              <a:rPr lang="en-US" sz="2000" dirty="0">
                <a:ea typeface="+mn-ea"/>
                <a:cs typeface="+mn-cs"/>
              </a:rPr>
              <a:t> Pan American Games held in Winnipeg, Manitoba in 1999.  </a:t>
            </a:r>
            <a:r>
              <a:rPr lang="en-GB" sz="2000" dirty="0">
                <a:ea typeface="+mn-ea"/>
                <a:cs typeface="+mn-cs"/>
              </a:rPr>
              <a:t>The games were held in July and</a:t>
            </a:r>
            <a:r>
              <a:rPr lang="en-GB" sz="2000" baseline="0" dirty="0">
                <a:ea typeface="+mn-ea"/>
                <a:cs typeface="+mn-cs"/>
              </a:rPr>
              <a:t> </a:t>
            </a:r>
            <a:r>
              <a:rPr lang="en-GB" sz="2000" dirty="0">
                <a:ea typeface="+mn-ea"/>
                <a:cs typeface="+mn-cs"/>
              </a:rPr>
              <a:t>August with approximately 5,000 athletes from 42 nations participating in 34 sports.  The 1999 Games were the </a:t>
            </a:r>
            <a:r>
              <a:rPr lang="en-GB" sz="2000" u="none" dirty="0">
                <a:ea typeface="+mn-ea"/>
                <a:cs typeface="+mn-cs"/>
              </a:rPr>
              <a:t>second Pan Am Games </a:t>
            </a:r>
            <a:r>
              <a:rPr lang="en-GB" sz="2000" dirty="0">
                <a:ea typeface="+mn-ea"/>
                <a:cs typeface="+mn-cs"/>
              </a:rPr>
              <a:t>hosted by Canada and Winnipeg.</a:t>
            </a:r>
            <a:r>
              <a:rPr lang="en-GB" sz="2000" baseline="0" dirty="0">
                <a:ea typeface="+mn-ea"/>
                <a:cs typeface="+mn-cs"/>
              </a:rPr>
              <a:t>  </a:t>
            </a:r>
            <a:r>
              <a:rPr lang="en-GB" sz="2000" dirty="0">
                <a:ea typeface="+mn-ea"/>
                <a:cs typeface="+mn-cs"/>
              </a:rPr>
              <a:t>Previously, Winnipeg had hosted the </a:t>
            </a:r>
            <a:r>
              <a:rPr lang="en-GB" sz="2000" u="sng" dirty="0">
                <a:ea typeface="+mn-ea"/>
                <a:cs typeface="+mn-cs"/>
                <a:hlinkClick r:id="rId3"/>
              </a:rPr>
              <a:t>1967 Pan American Games</a:t>
            </a:r>
            <a:r>
              <a:rPr lang="en-GB" sz="2000" dirty="0">
                <a:ea typeface="+mn-ea"/>
                <a:cs typeface="+mn-cs"/>
              </a:rPr>
              <a:t>.</a:t>
            </a:r>
          </a:p>
          <a:p>
            <a:pPr eaLnBrk="1" fontAlgn="auto" hangingPunct="1">
              <a:spcBef>
                <a:spcPts val="0"/>
              </a:spcBef>
              <a:spcAft>
                <a:spcPts val="0"/>
              </a:spcAft>
              <a:defRPr/>
            </a:pPr>
            <a:r>
              <a:rPr lang="en-CA" sz="2000" dirty="0">
                <a:ea typeface="+mn-ea"/>
                <a:cs typeface="+mn-cs"/>
              </a:rPr>
              <a:t> </a:t>
            </a:r>
            <a:endParaRPr lang="en-GB" sz="2000" dirty="0">
              <a:ea typeface="+mn-ea"/>
              <a:cs typeface="+mn-cs"/>
            </a:endParaRPr>
          </a:p>
          <a:p>
            <a:pPr eaLnBrk="1" fontAlgn="auto" hangingPunct="1">
              <a:spcBef>
                <a:spcPts val="0"/>
              </a:spcBef>
              <a:spcAft>
                <a:spcPts val="0"/>
              </a:spcAft>
              <a:defRPr/>
            </a:pPr>
            <a:r>
              <a:rPr lang="en-GB" sz="2000" dirty="0">
                <a:ea typeface="+mn-ea"/>
                <a:cs typeface="+mn-cs"/>
              </a:rPr>
              <a:t>Both baseball and softball were played in these games.  The 1999 Games were the first time professional baseball players were allowed to participate.</a:t>
            </a:r>
            <a:r>
              <a:rPr lang="en-GB" sz="2000" baseline="0" dirty="0">
                <a:ea typeface="+mn-ea"/>
                <a:cs typeface="+mn-cs"/>
              </a:rPr>
              <a:t>  </a:t>
            </a:r>
            <a:r>
              <a:rPr lang="en-GB" sz="2000" dirty="0">
                <a:ea typeface="+mn-ea"/>
                <a:cs typeface="+mn-cs"/>
              </a:rPr>
              <a:t>The primary venue for the</a:t>
            </a:r>
            <a:r>
              <a:rPr lang="en-GB" sz="2000" baseline="0" dirty="0">
                <a:ea typeface="+mn-ea"/>
                <a:cs typeface="+mn-cs"/>
              </a:rPr>
              <a:t> baseball </a:t>
            </a:r>
            <a:r>
              <a:rPr lang="en-GB" sz="2000" dirty="0">
                <a:ea typeface="+mn-ea"/>
                <a:cs typeface="+mn-cs"/>
              </a:rPr>
              <a:t>competition was </a:t>
            </a:r>
            <a:r>
              <a:rPr lang="en-GB" sz="2000" u="sng" dirty="0">
                <a:ea typeface="+mn-ea"/>
                <a:cs typeface="+mn-cs"/>
                <a:hlinkClick r:id="rId4"/>
              </a:rPr>
              <a:t>CanWest Global Park</a:t>
            </a:r>
            <a:r>
              <a:rPr lang="en-GB" sz="2000" u="none" baseline="0" dirty="0">
                <a:ea typeface="+mn-ea"/>
                <a:cs typeface="+mn-cs"/>
              </a:rPr>
              <a:t>.   </a:t>
            </a:r>
            <a:r>
              <a:rPr lang="en-GB" sz="2000" u="sng" dirty="0">
                <a:ea typeface="+mn-ea"/>
                <a:cs typeface="+mn-cs"/>
                <a:hlinkClick r:id="rId5"/>
              </a:rPr>
              <a:t>Stonewall Quarry Park</a:t>
            </a:r>
            <a:r>
              <a:rPr lang="en-GB" sz="2000" dirty="0">
                <a:ea typeface="+mn-ea"/>
                <a:cs typeface="+mn-cs"/>
              </a:rPr>
              <a:t> was used a secondary venue.</a:t>
            </a:r>
          </a:p>
          <a:p>
            <a:pPr eaLnBrk="1" fontAlgn="auto" hangingPunct="1">
              <a:spcBef>
                <a:spcPts val="0"/>
              </a:spcBef>
              <a:spcAft>
                <a:spcPts val="0"/>
              </a:spcAft>
              <a:defRPr/>
            </a:pPr>
            <a:r>
              <a:rPr lang="en-CA" sz="2000" dirty="0">
                <a:ea typeface="+mn-ea"/>
                <a:cs typeface="+mn-cs"/>
              </a:rPr>
              <a:t> </a:t>
            </a:r>
            <a:endParaRPr lang="en-GB" sz="2000" dirty="0">
              <a:ea typeface="+mn-ea"/>
              <a:cs typeface="+mn-cs"/>
            </a:endParaRPr>
          </a:p>
          <a:p>
            <a:pPr eaLnBrk="1" fontAlgn="auto" hangingPunct="1">
              <a:spcBef>
                <a:spcPts val="0"/>
              </a:spcBef>
              <a:spcAft>
                <a:spcPts val="0"/>
              </a:spcAft>
              <a:defRPr/>
            </a:pPr>
            <a:r>
              <a:rPr lang="en-CA" sz="2000" dirty="0">
                <a:ea typeface="+mn-ea"/>
                <a:cs typeface="+mn-cs"/>
              </a:rPr>
              <a:t>Cuba gold, USA silver, Canada bronze</a:t>
            </a:r>
          </a:p>
        </p:txBody>
      </p:sp>
      <p:sp>
        <p:nvSpPr>
          <p:cNvPr id="634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C6049B3-0AAB-8145-9D76-AED929FCA604}" type="slidenum">
              <a:rPr lang="en-US" smtClean="0">
                <a:ea typeface="ＭＳ Ｐゴシック" pitchFamily="5" charset="-128"/>
                <a:cs typeface="ＭＳ Ｐゴシック" pitchFamily="5" charset="-128"/>
              </a:rPr>
              <a:pPr fontAlgn="base">
                <a:spcBef>
                  <a:spcPct val="0"/>
                </a:spcBef>
                <a:spcAft>
                  <a:spcPct val="0"/>
                </a:spcAft>
                <a:defRPr/>
              </a:pPr>
              <a:t>31</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dirty="0"/>
              <a:t>SLIDE</a:t>
            </a:r>
            <a:r>
              <a:rPr lang="en-US" sz="2000" baseline="0" dirty="0"/>
              <a:t> #2</a:t>
            </a:r>
          </a:p>
          <a:p>
            <a:endParaRPr lang="en-US" sz="2000" baseline="0" dirty="0"/>
          </a:p>
          <a:p>
            <a:endParaRPr lang="en-US" sz="2000" baseline="0" dirty="0"/>
          </a:p>
          <a:p>
            <a:pPr eaLnBrk="1" fontAlgn="auto" hangingPunct="1">
              <a:spcBef>
                <a:spcPts val="0"/>
              </a:spcBef>
              <a:spcAft>
                <a:spcPts val="0"/>
              </a:spcAft>
              <a:defRPr/>
            </a:pPr>
            <a:r>
              <a:rPr lang="en-GB" sz="2000" b="0" kern="1200" dirty="0">
                <a:solidFill>
                  <a:schemeClr val="tx1"/>
                </a:solidFill>
                <a:latin typeface="+mn-lt"/>
                <a:ea typeface="ＭＳ Ｐゴシック" pitchFamily="5" charset="-128"/>
                <a:cs typeface="ＭＳ Ｐゴシック" pitchFamily="5" charset="-128"/>
              </a:rPr>
              <a:t>Men’s and Women’s softball was played at the John Blumberg Softball Complex.</a:t>
            </a:r>
          </a:p>
          <a:p>
            <a:pPr eaLnBrk="1" fontAlgn="auto" hangingPunct="1">
              <a:spcBef>
                <a:spcPts val="0"/>
              </a:spcBef>
              <a:spcAft>
                <a:spcPts val="0"/>
              </a:spcAft>
              <a:defRPr/>
            </a:pPr>
            <a:r>
              <a:rPr lang="en-CA" sz="2000" kern="1200" dirty="0">
                <a:solidFill>
                  <a:schemeClr val="tx1"/>
                </a:solidFill>
                <a:latin typeface="+mn-lt"/>
                <a:ea typeface="ＭＳ Ｐゴシック" pitchFamily="5" charset="-128"/>
                <a:cs typeface="ＭＳ Ｐゴシック" pitchFamily="5" charset="-128"/>
              </a:rPr>
              <a:t> </a:t>
            </a:r>
            <a:endParaRPr lang="en-GB" sz="2000" kern="1200" dirty="0">
              <a:solidFill>
                <a:schemeClr val="tx1"/>
              </a:solidFill>
              <a:latin typeface="+mn-lt"/>
              <a:ea typeface="ＭＳ Ｐゴシック" pitchFamily="5" charset="-128"/>
              <a:cs typeface="ＭＳ Ｐゴシック" pitchFamily="5" charset="-128"/>
            </a:endParaRPr>
          </a:p>
          <a:p>
            <a:pPr eaLnBrk="1" fontAlgn="auto" hangingPunct="1">
              <a:spcBef>
                <a:spcPts val="0"/>
              </a:spcBef>
              <a:spcAft>
                <a:spcPts val="0"/>
              </a:spcAft>
              <a:defRPr/>
            </a:pPr>
            <a:r>
              <a:rPr lang="en-CA" sz="2000" kern="1200" dirty="0">
                <a:solidFill>
                  <a:schemeClr val="tx1"/>
                </a:solidFill>
                <a:latin typeface="+mn-lt"/>
                <a:ea typeface="ＭＳ Ｐゴシック" pitchFamily="5" charset="-128"/>
                <a:cs typeface="ＭＳ Ｐゴシック" pitchFamily="5" charset="-128"/>
              </a:rPr>
              <a:t>Canada’s men won gold over USA and Cuba</a:t>
            </a:r>
          </a:p>
          <a:p>
            <a:pPr eaLnBrk="1" fontAlgn="auto" hangingPunct="1">
              <a:spcBef>
                <a:spcPts val="0"/>
              </a:spcBef>
              <a:spcAft>
                <a:spcPts val="0"/>
              </a:spcAft>
              <a:defRPr/>
            </a:pPr>
            <a:endParaRPr lang="en-GB" sz="2000" kern="1200" dirty="0">
              <a:solidFill>
                <a:schemeClr val="tx1"/>
              </a:solidFill>
              <a:latin typeface="+mn-lt"/>
              <a:ea typeface="ＭＳ Ｐゴシック" pitchFamily="5" charset="-128"/>
              <a:cs typeface="ＭＳ Ｐゴシック" pitchFamily="5" charset="-128"/>
            </a:endParaRPr>
          </a:p>
          <a:p>
            <a:pPr eaLnBrk="1" fontAlgn="auto" hangingPunct="1">
              <a:spcBef>
                <a:spcPts val="0"/>
              </a:spcBef>
              <a:spcAft>
                <a:spcPts val="0"/>
              </a:spcAft>
              <a:defRPr/>
            </a:pPr>
            <a:r>
              <a:rPr lang="en-CA" sz="2000" kern="1200" dirty="0">
                <a:solidFill>
                  <a:schemeClr val="tx1"/>
                </a:solidFill>
                <a:latin typeface="+mn-lt"/>
                <a:ea typeface="ＭＳ Ｐゴシック" pitchFamily="5" charset="-128"/>
                <a:cs typeface="ＭＳ Ｐゴシック" pitchFamily="5" charset="-128"/>
              </a:rPr>
              <a:t>Canada’s women’s team won silver behind USA and ahead of Cuba</a:t>
            </a:r>
            <a:endParaRPr lang="en-GB" sz="2000" kern="1200" dirty="0">
              <a:solidFill>
                <a:schemeClr val="tx1"/>
              </a:solidFill>
              <a:latin typeface="+mn-lt"/>
              <a:ea typeface="ＭＳ Ｐゴシック" pitchFamily="5" charset="-128"/>
              <a:cs typeface="ＭＳ Ｐゴシック" pitchFamily="5" charset="-128"/>
            </a:endParaRPr>
          </a:p>
          <a:p>
            <a:endParaRPr lang="en-US" sz="2000" dirty="0"/>
          </a:p>
        </p:txBody>
      </p:sp>
      <p:sp>
        <p:nvSpPr>
          <p:cNvPr id="4" name="Slide Number Placeholder 3"/>
          <p:cNvSpPr>
            <a:spLocks noGrp="1"/>
          </p:cNvSpPr>
          <p:nvPr>
            <p:ph type="sldNum" sz="quarter" idx="10"/>
          </p:nvPr>
        </p:nvSpPr>
        <p:spPr/>
        <p:txBody>
          <a:bodyPr/>
          <a:lstStyle/>
          <a:p>
            <a:pPr>
              <a:defRPr/>
            </a:pPr>
            <a:fld id="{B945D827-B823-B145-A396-544C21A9CE8F}" type="slidenum">
              <a:rPr lang="en-US" smtClean="0"/>
              <a:pPr>
                <a:defRPr/>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normAutofit fontScale="85000" lnSpcReduction="20000"/>
          </a:bodyPr>
          <a:lstStyle/>
          <a:p>
            <a:pPr eaLnBrk="1" hangingPunct="1">
              <a:spcBef>
                <a:spcPct val="0"/>
              </a:spcBef>
            </a:pPr>
            <a:r>
              <a:rPr lang="en-US" sz="2000" dirty="0">
                <a:ea typeface="ＭＳ Ｐゴシック" pitchFamily="-89" charset="-128"/>
                <a:cs typeface="ＭＳ Ｐゴシック" pitchFamily="-89" charset="-128"/>
              </a:rPr>
              <a:t>This stamp was mentioned in the programme notes for this presentation</a:t>
            </a:r>
            <a:r>
              <a:rPr lang="en-US" sz="2000" baseline="0" dirty="0">
                <a:ea typeface="ＭＳ Ｐゴシック" pitchFamily="-89" charset="-128"/>
                <a:cs typeface="ＭＳ Ｐゴシック" pitchFamily="-89" charset="-128"/>
              </a:rPr>
              <a:t> with the question: </a:t>
            </a:r>
            <a:r>
              <a:rPr lang="en-US" sz="2000" dirty="0">
                <a:ea typeface="ＭＳ Ｐゴシック" pitchFamily="-89" charset="-128"/>
                <a:cs typeface="ＭＳ Ｐゴシック" pitchFamily="-89" charset="-128"/>
              </a:rPr>
              <a:t>“Was </a:t>
            </a:r>
            <a:r>
              <a:rPr lang="en-GB" sz="2000" dirty="0">
                <a:ea typeface="ＭＳ Ｐゴシック" pitchFamily="-89" charset="-128"/>
                <a:cs typeface="ＭＳ Ｐゴシック" pitchFamily="-89" charset="-128"/>
              </a:rPr>
              <a:t>Liberia celebrating Norman Rockwell or baseball (or both) in their 2005 stamp?”</a:t>
            </a:r>
          </a:p>
          <a:p>
            <a:pPr eaLnBrk="1" hangingPunct="1">
              <a:spcBef>
                <a:spcPct val="0"/>
              </a:spcBef>
            </a:pPr>
            <a:endParaRPr lang="en-GB" sz="2000" dirty="0">
              <a:ea typeface="ＭＳ Ｐゴシック" pitchFamily="-89" charset="-128"/>
              <a:cs typeface="ＭＳ Ｐゴシック" pitchFamily="-89" charset="-128"/>
            </a:endParaRPr>
          </a:p>
          <a:p>
            <a:pPr eaLnBrk="1" hangingPunct="1">
              <a:spcBef>
                <a:spcPct val="0"/>
              </a:spcBef>
            </a:pPr>
            <a:r>
              <a:rPr lang="en-GB" sz="2000" dirty="0">
                <a:ea typeface="ＭＳ Ｐゴシック" pitchFamily="-89" charset="-128"/>
                <a:cs typeface="ＭＳ Ｐゴシック" pitchFamily="-89" charset="-128"/>
              </a:rPr>
              <a:t>As it turns out, the answer is “both”.</a:t>
            </a:r>
          </a:p>
          <a:p>
            <a:pPr eaLnBrk="1" hangingPunct="1">
              <a:spcBef>
                <a:spcPct val="0"/>
              </a:spcBef>
            </a:pPr>
            <a:endParaRPr lang="en-GB" sz="2000" dirty="0">
              <a:ea typeface="ＭＳ Ｐゴシック" pitchFamily="-89" charset="-128"/>
              <a:cs typeface="ＭＳ Ｐゴシック" pitchFamily="-89" charset="-128"/>
            </a:endParaRPr>
          </a:p>
          <a:p>
            <a:pPr eaLnBrk="1" hangingPunct="1">
              <a:spcBef>
                <a:spcPct val="0"/>
              </a:spcBef>
            </a:pPr>
            <a:r>
              <a:rPr lang="en-GB" sz="2000" dirty="0">
                <a:ea typeface="ＭＳ Ｐゴシック" pitchFamily="-89" charset="-128"/>
                <a:cs typeface="ＭＳ Ｐゴシック" pitchFamily="-89" charset="-128"/>
              </a:rPr>
              <a:t>There are five Rockwell paintings in this souvenir sheet --- four in the stamps and one in the large border.  The stamp in the border is entitled “100 years of baseball” as noted in the bottom</a:t>
            </a:r>
            <a:r>
              <a:rPr lang="en-GB" sz="2000" baseline="0" dirty="0">
                <a:ea typeface="ＭＳ Ｐゴシック" pitchFamily="-89" charset="-128"/>
                <a:cs typeface="ＭＳ Ｐゴシック" pitchFamily="-89" charset="-128"/>
              </a:rPr>
              <a:t> left corner.  </a:t>
            </a:r>
            <a:r>
              <a:rPr lang="en-GB" sz="2000" dirty="0">
                <a:ea typeface="ＭＳ Ｐゴシック" pitchFamily="-89" charset="-128"/>
                <a:cs typeface="ＭＳ Ｐゴシック" pitchFamily="-89" charset="-128"/>
              </a:rPr>
              <a:t>Rockwell was commissioned to create this painting in honour of that anniversary.  </a:t>
            </a:r>
          </a:p>
          <a:p>
            <a:pPr eaLnBrk="1" hangingPunct="1">
              <a:spcBef>
                <a:spcPct val="0"/>
              </a:spcBef>
            </a:pPr>
            <a:endParaRPr lang="en-GB" sz="2000" dirty="0">
              <a:ea typeface="ＭＳ Ｐゴシック" pitchFamily="-89" charset="-128"/>
              <a:cs typeface="ＭＳ Ｐゴシック" pitchFamily="-89" charset="-128"/>
            </a:endParaRPr>
          </a:p>
          <a:p>
            <a:pPr eaLnBrk="1" hangingPunct="1">
              <a:spcBef>
                <a:spcPct val="0"/>
              </a:spcBef>
            </a:pPr>
            <a:r>
              <a:rPr lang="en-GB" sz="2000" dirty="0">
                <a:ea typeface="ＭＳ Ｐゴシック" pitchFamily="-89" charset="-128"/>
                <a:cs typeface="ＭＳ Ｐゴシック" pitchFamily="-89" charset="-128"/>
              </a:rPr>
              <a:t>The other stamps are called Distortion, Summer Vacation, Runaway Pants and Tumble.</a:t>
            </a:r>
          </a:p>
          <a:p>
            <a:pPr eaLnBrk="1" hangingPunct="1">
              <a:spcBef>
                <a:spcPct val="0"/>
              </a:spcBef>
            </a:pPr>
            <a:endParaRPr lang="en-GB" sz="2000" dirty="0">
              <a:ea typeface="ＭＳ Ｐゴシック" pitchFamily="-89" charset="-128"/>
              <a:cs typeface="ＭＳ Ｐゴシック" pitchFamily="-89" charset="-128"/>
            </a:endParaRPr>
          </a:p>
          <a:p>
            <a:pPr eaLnBrk="1" hangingPunct="1">
              <a:spcBef>
                <a:spcPct val="0"/>
              </a:spcBef>
            </a:pPr>
            <a:r>
              <a:rPr lang="en-GB" sz="2000" u="none" dirty="0">
                <a:ea typeface="ＭＳ Ｐゴシック" pitchFamily="-89" charset="-128"/>
                <a:cs typeface="ＭＳ Ｐゴシック" pitchFamily="-89" charset="-128"/>
              </a:rPr>
              <a:t>Liberia,</a:t>
            </a:r>
            <a:r>
              <a:rPr lang="en-GB" sz="2000" u="none" baseline="0" dirty="0">
                <a:ea typeface="ＭＳ Ｐゴシック" pitchFamily="-89" charset="-128"/>
                <a:cs typeface="ＭＳ Ｐゴシック" pitchFamily="-89" charset="-128"/>
              </a:rPr>
              <a:t> </a:t>
            </a:r>
            <a:r>
              <a:rPr lang="en-GB" sz="2000" u="none" dirty="0">
                <a:ea typeface="ＭＳ Ｐゴシック" pitchFamily="-89" charset="-128"/>
                <a:cs typeface="ＭＳ Ｐゴシック" pitchFamily="-89" charset="-128"/>
              </a:rPr>
              <a:t>a country on the </a:t>
            </a:r>
            <a:r>
              <a:rPr lang="en-GB" sz="2000" u="none" dirty="0">
                <a:ea typeface="ＭＳ Ｐゴシック" pitchFamily="-89" charset="-128"/>
                <a:cs typeface="ＭＳ Ｐゴシック" pitchFamily="-89" charset="-128"/>
                <a:hlinkClick r:id="rId3"/>
              </a:rPr>
              <a:t>West African</a:t>
            </a:r>
            <a:r>
              <a:rPr lang="en-GB" sz="2000" u="none" dirty="0">
                <a:ea typeface="ＭＳ Ｐゴシック" pitchFamily="-89" charset="-128"/>
                <a:cs typeface="ＭＳ Ｐゴシック" pitchFamily="-89" charset="-128"/>
              </a:rPr>
              <a:t> coast bordered by </a:t>
            </a:r>
            <a:r>
              <a:rPr lang="en-GB" sz="2000" u="none" dirty="0">
                <a:ea typeface="ＭＳ Ｐゴシック" pitchFamily="-89" charset="-128"/>
                <a:cs typeface="ＭＳ Ｐゴシック" pitchFamily="-89" charset="-128"/>
                <a:hlinkClick r:id="rId4"/>
              </a:rPr>
              <a:t>Sierra Leone</a:t>
            </a:r>
            <a:r>
              <a:rPr lang="en-GB" sz="2000" u="none" dirty="0">
                <a:ea typeface="ＭＳ Ｐゴシック" pitchFamily="-89" charset="-128"/>
                <a:cs typeface="ＭＳ Ｐゴシック" pitchFamily="-89" charset="-128"/>
              </a:rPr>
              <a:t>, </a:t>
            </a:r>
            <a:r>
              <a:rPr lang="en-GB" sz="2000" u="none" dirty="0">
                <a:ea typeface="ＭＳ Ｐゴシック" pitchFamily="-89" charset="-128"/>
                <a:cs typeface="ＭＳ Ｐゴシック" pitchFamily="-89" charset="-128"/>
                <a:hlinkClick r:id="rId5"/>
              </a:rPr>
              <a:t>Guinea</a:t>
            </a:r>
            <a:r>
              <a:rPr lang="en-GB" sz="2000" u="none" dirty="0">
                <a:ea typeface="ＭＳ Ｐゴシック" pitchFamily="-89" charset="-128"/>
                <a:cs typeface="ＭＳ Ｐゴシック" pitchFamily="-89" charset="-128"/>
              </a:rPr>
              <a:t>, </a:t>
            </a:r>
            <a:r>
              <a:rPr lang="en-GB" sz="2000" u="none" dirty="0">
                <a:ea typeface="ＭＳ Ｐゴシック" pitchFamily="-89" charset="-128"/>
                <a:cs typeface="ＭＳ Ｐゴシック" pitchFamily="-89" charset="-128"/>
                <a:hlinkClick r:id="rId6"/>
              </a:rPr>
              <a:t>Ivory Coast</a:t>
            </a:r>
            <a:r>
              <a:rPr lang="en-GB" sz="2000" u="none" dirty="0">
                <a:ea typeface="ＭＳ Ｐゴシック" pitchFamily="-89" charset="-128"/>
                <a:cs typeface="ＭＳ Ｐゴシック" pitchFamily="-89" charset="-128"/>
              </a:rPr>
              <a:t> and the </a:t>
            </a:r>
            <a:r>
              <a:rPr lang="en-GB" sz="2000" u="none" dirty="0">
                <a:ea typeface="ＭＳ Ｐゴシック" pitchFamily="-89" charset="-128"/>
                <a:cs typeface="ＭＳ Ｐゴシック" pitchFamily="-89" charset="-128"/>
                <a:hlinkClick r:id="rId7"/>
              </a:rPr>
              <a:t>Atlantic Ocean</a:t>
            </a:r>
            <a:r>
              <a:rPr lang="en-GB" sz="2000" u="none" dirty="0">
                <a:ea typeface="ＭＳ Ｐゴシック" pitchFamily="-89" charset="-128"/>
                <a:cs typeface="ＭＳ Ｐゴシック" pitchFamily="-89" charset="-128"/>
              </a:rPr>
              <a:t>, has issued 15 stamps pertaining to baseball over the years.</a:t>
            </a:r>
          </a:p>
          <a:p>
            <a:pPr eaLnBrk="1" hangingPunct="1">
              <a:spcBef>
                <a:spcPct val="0"/>
              </a:spcBef>
            </a:pPr>
            <a:endParaRPr lang="en-GB" sz="2000" dirty="0">
              <a:ea typeface="ＭＳ Ｐゴシック" pitchFamily="-89" charset="-128"/>
              <a:cs typeface="ＭＳ Ｐゴシック" pitchFamily="-89" charset="-128"/>
            </a:endParaRPr>
          </a:p>
          <a:p>
            <a:pPr eaLnBrk="1" hangingPunct="1">
              <a:spcBef>
                <a:spcPct val="0"/>
              </a:spcBef>
            </a:pPr>
            <a:endParaRPr lang="en-GB" sz="2000" dirty="0">
              <a:ea typeface="ＭＳ Ｐゴシック" pitchFamily="-89" charset="-128"/>
              <a:cs typeface="ＭＳ Ｐゴシック" pitchFamily="-89" charset="-128"/>
            </a:endParaRPr>
          </a:p>
          <a:p>
            <a:pPr eaLnBrk="1" hangingPunct="1">
              <a:spcBef>
                <a:spcPct val="0"/>
              </a:spcBef>
            </a:pPr>
            <a:endParaRPr lang="en-US" dirty="0">
              <a:ea typeface="ＭＳ Ｐゴシック" pitchFamily="-89" charset="-128"/>
              <a:cs typeface="ＭＳ Ｐゴシック" pitchFamily="-89" charset="-128"/>
            </a:endParaRPr>
          </a:p>
        </p:txBody>
      </p:sp>
      <p:sp>
        <p:nvSpPr>
          <p:cNvPr id="665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18119EB-24B3-1349-944E-B4A4A79EAD2E}" type="slidenum">
              <a:rPr lang="en-US" smtClean="0">
                <a:ea typeface="ＭＳ Ｐゴシック" pitchFamily="5" charset="-128"/>
                <a:cs typeface="ＭＳ Ｐゴシック" pitchFamily="5" charset="-128"/>
              </a:rPr>
              <a:pPr fontAlgn="base">
                <a:spcBef>
                  <a:spcPct val="0"/>
                </a:spcBef>
                <a:spcAft>
                  <a:spcPct val="0"/>
                </a:spcAft>
                <a:defRPr/>
              </a:pPr>
              <a:t>33</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2000" dirty="0">
                <a:ea typeface="ＭＳ Ｐゴシック" pitchFamily="-89" charset="-128"/>
                <a:cs typeface="ＭＳ Ｐゴシック" pitchFamily="-89" charset="-128"/>
              </a:rPr>
              <a:t>2 SLIDES  SLIDE</a:t>
            </a:r>
            <a:r>
              <a:rPr lang="en-US" sz="2000" baseline="0" dirty="0">
                <a:ea typeface="ＭＳ Ｐゴシック" pitchFamily="-89" charset="-128"/>
                <a:cs typeface="ＭＳ Ｐゴシック" pitchFamily="-89" charset="-128"/>
              </a:rPr>
              <a:t> #1</a:t>
            </a:r>
            <a:endParaRPr lang="en-US" sz="2000" dirty="0">
              <a:ea typeface="ＭＳ Ｐゴシック" pitchFamily="-89" charset="-128"/>
              <a:cs typeface="ＭＳ Ｐゴシック" pitchFamily="-89" charset="-128"/>
            </a:endParaRPr>
          </a:p>
          <a:p>
            <a:pPr eaLnBrk="1" hangingPunct="1">
              <a:spcBef>
                <a:spcPct val="0"/>
              </a:spcBef>
            </a:pPr>
            <a:endParaRPr lang="en-US" sz="2000" dirty="0">
              <a:ea typeface="ＭＳ Ｐゴシック" pitchFamily="-89" charset="-128"/>
              <a:cs typeface="ＭＳ Ｐゴシック" pitchFamily="-89" charset="-128"/>
            </a:endParaRPr>
          </a:p>
          <a:p>
            <a:pPr eaLnBrk="1" hangingPunct="1">
              <a:spcBef>
                <a:spcPct val="0"/>
              </a:spcBef>
            </a:pPr>
            <a:r>
              <a:rPr lang="en-US" sz="2000" dirty="0">
                <a:ea typeface="ＭＳ Ｐゴシック" pitchFamily="-89" charset="-128"/>
                <a:cs typeface="ＭＳ Ｐゴシック" pitchFamily="-89" charset="-128"/>
              </a:rPr>
              <a:t>No real story to this stamp called “El Beisbol en Mexico”.  I just had never seen a painting of a 3-armed, skull-headed pitcher before.  </a:t>
            </a:r>
          </a:p>
          <a:p>
            <a:pPr eaLnBrk="1" hangingPunct="1">
              <a:spcBef>
                <a:spcPct val="0"/>
              </a:spcBef>
            </a:pPr>
            <a:endParaRPr lang="en-US" dirty="0">
              <a:ea typeface="ＭＳ Ｐゴシック" pitchFamily="-89" charset="-128"/>
              <a:cs typeface="ＭＳ Ｐゴシック" pitchFamily="-89" charset="-128"/>
            </a:endParaRPr>
          </a:p>
        </p:txBody>
      </p:sp>
      <p:sp>
        <p:nvSpPr>
          <p:cNvPr id="686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B8E4442-DDAE-A04F-B13A-81FBBED31051}" type="slidenum">
              <a:rPr lang="en-US" smtClean="0">
                <a:ea typeface="ＭＳ Ｐゴシック" pitchFamily="5" charset="-128"/>
                <a:cs typeface="ＭＳ Ｐゴシック" pitchFamily="5" charset="-128"/>
              </a:rPr>
              <a:pPr fontAlgn="base">
                <a:spcBef>
                  <a:spcPct val="0"/>
                </a:spcBef>
                <a:spcAft>
                  <a:spcPct val="0"/>
                </a:spcAft>
                <a:defRPr/>
              </a:pPr>
              <a:t>34</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dirty="0"/>
              <a:t>SLIDE #2</a:t>
            </a:r>
          </a:p>
          <a:p>
            <a:endParaRPr lang="en-US" sz="2000"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sz="2000" dirty="0">
                <a:ea typeface="ＭＳ Ｐゴシック" pitchFamily="-89" charset="-128"/>
                <a:cs typeface="ＭＳ Ｐゴシック" pitchFamily="-89" charset="-128"/>
              </a:rPr>
              <a:t>Also</a:t>
            </a:r>
            <a:r>
              <a:rPr lang="en-US" sz="2000" baseline="0" dirty="0">
                <a:ea typeface="ＭＳ Ｐゴシック" pitchFamily="-89" charset="-128"/>
                <a:cs typeface="ＭＳ Ｐゴシック" pitchFamily="-89" charset="-128"/>
              </a:rPr>
              <a:t> n</a:t>
            </a:r>
            <a:r>
              <a:rPr lang="en-US" sz="2000" dirty="0">
                <a:ea typeface="ＭＳ Ｐゴシック" pitchFamily="-89" charset="-128"/>
                <a:cs typeface="ＭＳ Ｐゴシック" pitchFamily="-89" charset="-128"/>
              </a:rPr>
              <a:t>ot sure about this picture also from Mexico, but there seems to be a theme</a:t>
            </a:r>
            <a:r>
              <a:rPr lang="en-US" sz="2000" baseline="0" dirty="0">
                <a:ea typeface="ＭＳ Ｐゴシック" pitchFamily="-89" charset="-128"/>
                <a:cs typeface="ＭＳ Ｐゴシック" pitchFamily="-89" charset="-128"/>
              </a:rPr>
              <a:t> of skulls and bones</a:t>
            </a:r>
            <a:endParaRPr lang="en-US" sz="2000" dirty="0">
              <a:ea typeface="ＭＳ Ｐゴシック" pitchFamily="-89" charset="-128"/>
              <a:cs typeface="ＭＳ Ｐゴシック" pitchFamily="-89" charset="-128"/>
            </a:endParaRPr>
          </a:p>
          <a:p>
            <a:endParaRPr lang="en-US" sz="2000" dirty="0"/>
          </a:p>
        </p:txBody>
      </p:sp>
      <p:sp>
        <p:nvSpPr>
          <p:cNvPr id="4" name="Slide Number Placeholder 3"/>
          <p:cNvSpPr>
            <a:spLocks noGrp="1"/>
          </p:cNvSpPr>
          <p:nvPr>
            <p:ph type="sldNum" sz="quarter" idx="10"/>
          </p:nvPr>
        </p:nvSpPr>
        <p:spPr/>
        <p:txBody>
          <a:bodyPr/>
          <a:lstStyle/>
          <a:p>
            <a:pPr>
              <a:defRPr/>
            </a:pPr>
            <a:fld id="{B945D827-B823-B145-A396-544C21A9CE8F}" type="slidenum">
              <a:rPr lang="en-US" smtClean="0"/>
              <a:pPr>
                <a:defRPr/>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55000" lnSpcReduction="20000"/>
          </a:bodyPr>
          <a:lstStyle/>
          <a:p>
            <a:pPr eaLnBrk="1" fontAlgn="auto" hangingPunct="1">
              <a:spcBef>
                <a:spcPts val="0"/>
              </a:spcBef>
              <a:spcAft>
                <a:spcPts val="0"/>
              </a:spcAft>
              <a:defRPr/>
            </a:pPr>
            <a:r>
              <a:rPr lang="en-US" sz="2000" dirty="0">
                <a:ea typeface="+mn-ea"/>
                <a:cs typeface="+mn-cs"/>
              </a:rPr>
              <a:t>The United States postal service did some good in 2010 by issuing two stamps remembering Negro Leagues Baseball.</a:t>
            </a:r>
          </a:p>
          <a:p>
            <a:pPr eaLnBrk="1" fontAlgn="auto" hangingPunct="1">
              <a:spcBef>
                <a:spcPts val="0"/>
              </a:spcBef>
              <a:spcAft>
                <a:spcPts val="0"/>
              </a:spcAft>
              <a:defRPr/>
            </a:pPr>
            <a:endParaRPr lang="en-US" sz="2000" dirty="0">
              <a:ea typeface="+mn-ea"/>
              <a:cs typeface="+mn-cs"/>
            </a:endParaRPr>
          </a:p>
          <a:p>
            <a:pPr eaLnBrk="1" fontAlgn="auto" hangingPunct="1">
              <a:spcBef>
                <a:spcPts val="0"/>
              </a:spcBef>
              <a:spcAft>
                <a:spcPts val="0"/>
              </a:spcAft>
              <a:defRPr/>
            </a:pPr>
            <a:r>
              <a:rPr lang="en-GB" sz="2000" dirty="0">
                <a:ea typeface="+mn-ea"/>
                <a:cs typeface="+mn-cs"/>
              </a:rPr>
              <a:t>The baseball league that helped spark integration of American professional sports was honoured on a 44-cent U.S. postage stamp first issued at the Negro Leagues Baseball Museum in Kansas City, Missouri.</a:t>
            </a:r>
          </a:p>
          <a:p>
            <a:pPr eaLnBrk="1" fontAlgn="auto" hangingPunct="1">
              <a:spcBef>
                <a:spcPts val="0"/>
              </a:spcBef>
              <a:spcAft>
                <a:spcPts val="0"/>
              </a:spcAft>
              <a:defRPr/>
            </a:pPr>
            <a:endParaRPr lang="en-GB" sz="2000" dirty="0">
              <a:ea typeface="+mn-ea"/>
              <a:cs typeface="+mn-cs"/>
            </a:endParaRPr>
          </a:p>
          <a:p>
            <a:pPr eaLnBrk="1" fontAlgn="auto" hangingPunct="1">
              <a:spcBef>
                <a:spcPts val="0"/>
              </a:spcBef>
              <a:spcAft>
                <a:spcPts val="0"/>
              </a:spcAft>
              <a:defRPr/>
            </a:pPr>
            <a:r>
              <a:rPr lang="en-GB" sz="2000" dirty="0">
                <a:ea typeface="+mn-ea"/>
                <a:cs typeface="+mn-cs"/>
              </a:rPr>
              <a:t>The stamp pays tribute to the all-black professional baseball leagues that operated from 1920 to about 1960.  </a:t>
            </a:r>
          </a:p>
          <a:p>
            <a:pPr eaLnBrk="1" fontAlgn="auto" hangingPunct="1">
              <a:spcBef>
                <a:spcPts val="0"/>
              </a:spcBef>
              <a:spcAft>
                <a:spcPts val="0"/>
              </a:spcAft>
              <a:defRPr/>
            </a:pPr>
            <a:r>
              <a:rPr lang="en-CA" sz="2000" dirty="0">
                <a:ea typeface="+mn-ea"/>
                <a:cs typeface="+mn-cs"/>
              </a:rPr>
              <a:t> </a:t>
            </a:r>
            <a:endParaRPr lang="en-GB" sz="2000" dirty="0">
              <a:ea typeface="+mn-ea"/>
              <a:cs typeface="+mn-cs"/>
            </a:endParaRPr>
          </a:p>
          <a:p>
            <a:pPr eaLnBrk="1" fontAlgn="auto" hangingPunct="1">
              <a:spcBef>
                <a:spcPts val="0"/>
              </a:spcBef>
              <a:spcAft>
                <a:spcPts val="0"/>
              </a:spcAft>
              <a:defRPr/>
            </a:pPr>
            <a:r>
              <a:rPr lang="en-GB" sz="2000" dirty="0">
                <a:ea typeface="+mn-ea"/>
                <a:cs typeface="+mn-cs"/>
              </a:rPr>
              <a:t>From part of a speech at the unveiling ceremony in</a:t>
            </a:r>
            <a:r>
              <a:rPr lang="en-GB" sz="2000" baseline="0" dirty="0">
                <a:ea typeface="+mn-ea"/>
                <a:cs typeface="+mn-cs"/>
              </a:rPr>
              <a:t> Kansas City</a:t>
            </a:r>
            <a:r>
              <a:rPr lang="en-GB" sz="2000" dirty="0">
                <a:ea typeface="+mn-ea"/>
                <a:cs typeface="+mn-cs"/>
              </a:rPr>
              <a:t>, it was noted that “In 1920, the first of several black leagues of the modern era was formed right here in Kansas City. It was called the Negro National League.  With the issuance of these stamps, the rich legacy of the Negro Leagues will travel far and wide.”</a:t>
            </a:r>
          </a:p>
          <a:p>
            <a:pPr eaLnBrk="1" fontAlgn="auto" hangingPunct="1">
              <a:spcBef>
                <a:spcPts val="0"/>
              </a:spcBef>
              <a:spcAft>
                <a:spcPts val="0"/>
              </a:spcAft>
              <a:defRPr/>
            </a:pPr>
            <a:endParaRPr lang="en-GB" sz="2000" dirty="0">
              <a:ea typeface="+mn-ea"/>
              <a:cs typeface="+mn-cs"/>
            </a:endParaRPr>
          </a:p>
          <a:p>
            <a:pPr eaLnBrk="1" fontAlgn="auto" hangingPunct="1">
              <a:spcBef>
                <a:spcPts val="0"/>
              </a:spcBef>
              <a:spcAft>
                <a:spcPts val="0"/>
              </a:spcAft>
              <a:defRPr/>
            </a:pPr>
            <a:r>
              <a:rPr lang="en-GB" sz="2000" kern="1200" dirty="0">
                <a:solidFill>
                  <a:schemeClr val="tx1"/>
                </a:solidFill>
                <a:latin typeface="+mn-lt"/>
                <a:ea typeface="ＭＳ Ｐゴシック" pitchFamily="5" charset="-128"/>
                <a:cs typeface="ＭＳ Ｐゴシック" pitchFamily="5" charset="-128"/>
              </a:rPr>
              <a:t>A second commemorative stamp features the league’s founder, Andrew “Rube” Foster, who is considered the “father” of Negro Leagues Baseball.  In 1981, Foster was honoured by the National Baseball Hall of Fame as the “foremost manager and executive” of Negro Leagues baseball.</a:t>
            </a:r>
            <a:endParaRPr lang="en-GB" sz="2000" dirty="0">
              <a:ea typeface="+mn-ea"/>
              <a:cs typeface="+mn-cs"/>
            </a:endParaRPr>
          </a:p>
          <a:p>
            <a:pPr eaLnBrk="1" fontAlgn="auto" hangingPunct="1">
              <a:spcBef>
                <a:spcPts val="0"/>
              </a:spcBef>
              <a:spcAft>
                <a:spcPts val="0"/>
              </a:spcAft>
              <a:defRPr/>
            </a:pPr>
            <a:r>
              <a:rPr lang="en-CA" sz="2000" dirty="0">
                <a:ea typeface="+mn-ea"/>
                <a:cs typeface="+mn-cs"/>
              </a:rPr>
              <a:t> </a:t>
            </a:r>
            <a:endParaRPr lang="en-GB" sz="2000" dirty="0">
              <a:ea typeface="+mn-ea"/>
              <a:cs typeface="+mn-cs"/>
            </a:endParaRPr>
          </a:p>
          <a:p>
            <a:pPr eaLnBrk="1" fontAlgn="auto" hangingPunct="1">
              <a:spcBef>
                <a:spcPts val="0"/>
              </a:spcBef>
              <a:spcAft>
                <a:spcPts val="0"/>
              </a:spcAft>
              <a:defRPr/>
            </a:pPr>
            <a:r>
              <a:rPr lang="en-GB" sz="2000" dirty="0">
                <a:ea typeface="+mn-ea"/>
                <a:cs typeface="+mn-cs"/>
              </a:rPr>
              <a:t>Artist Kadir Nelson designed the stamps.  A book of his artistry called “We Are The Ship, The Story of Negro Leagues Baseball” was also released at the same time as the stamps.  A copy of the</a:t>
            </a:r>
            <a:r>
              <a:rPr lang="en-GB" sz="2000" baseline="0" dirty="0">
                <a:ea typeface="+mn-ea"/>
                <a:cs typeface="+mn-cs"/>
              </a:rPr>
              <a:t> book </a:t>
            </a:r>
            <a:r>
              <a:rPr lang="en-GB" sz="2000" dirty="0">
                <a:ea typeface="+mn-ea"/>
                <a:cs typeface="+mn-cs"/>
              </a:rPr>
              <a:t>can be seen on the table.</a:t>
            </a:r>
          </a:p>
          <a:p>
            <a:pPr eaLnBrk="1" fontAlgn="auto" hangingPunct="1">
              <a:spcBef>
                <a:spcPts val="0"/>
              </a:spcBef>
              <a:spcAft>
                <a:spcPts val="0"/>
              </a:spcAft>
              <a:defRPr/>
            </a:pPr>
            <a:endParaRPr lang="en-GB" sz="2000" dirty="0">
              <a:ea typeface="+mn-ea"/>
              <a:cs typeface="+mn-cs"/>
            </a:endParaRPr>
          </a:p>
          <a:p>
            <a:pPr eaLnBrk="1" fontAlgn="auto" hangingPunct="1">
              <a:spcBef>
                <a:spcPts val="0"/>
              </a:spcBef>
              <a:spcAft>
                <a:spcPts val="0"/>
              </a:spcAft>
              <a:defRPr/>
            </a:pPr>
            <a:r>
              <a:rPr lang="en-CA" sz="2000" dirty="0">
                <a:ea typeface="+mn-ea"/>
                <a:cs typeface="+mn-cs"/>
              </a:rPr>
              <a:t> </a:t>
            </a:r>
            <a:endParaRPr lang="en-GB" sz="2000" dirty="0">
              <a:ea typeface="+mn-ea"/>
              <a:cs typeface="+mn-cs"/>
            </a:endParaRPr>
          </a:p>
        </p:txBody>
      </p:sp>
      <p:sp>
        <p:nvSpPr>
          <p:cNvPr id="716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BF320C-8881-BB46-A8CE-845B1ED8D56B}" type="slidenum">
              <a:rPr lang="en-US" smtClean="0">
                <a:ea typeface="ＭＳ Ｐゴシック" pitchFamily="5" charset="-128"/>
                <a:cs typeface="ＭＳ Ｐゴシック" pitchFamily="5" charset="-128"/>
              </a:rPr>
              <a:pPr fontAlgn="base">
                <a:spcBef>
                  <a:spcPct val="0"/>
                </a:spcBef>
                <a:spcAft>
                  <a:spcPct val="0"/>
                </a:spcAft>
                <a:defRPr/>
              </a:pPr>
              <a:t>36</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62500" lnSpcReduction="20000"/>
          </a:bodyPr>
          <a:lstStyle/>
          <a:p>
            <a:pPr eaLnBrk="1" fontAlgn="auto" hangingPunct="1">
              <a:spcBef>
                <a:spcPts val="0"/>
              </a:spcBef>
              <a:spcAft>
                <a:spcPts val="0"/>
              </a:spcAft>
              <a:defRPr/>
            </a:pPr>
            <a:r>
              <a:rPr lang="en-US" sz="2000" dirty="0">
                <a:ea typeface="+mn-ea"/>
                <a:cs typeface="+mn-cs"/>
              </a:rPr>
              <a:t>South Korea issued two stamps in 2013 for two of their baseball stars --- Choi Dong Won and Jang Hyo-Jo.  Choi Dong Won </a:t>
            </a:r>
            <a:r>
              <a:rPr lang="en-GB" sz="2000" dirty="0">
                <a:ea typeface="+mn-ea"/>
                <a:cs typeface="+mn-cs"/>
              </a:rPr>
              <a:t>was a </a:t>
            </a:r>
            <a:r>
              <a:rPr lang="en-GB" sz="2000" u="sng" dirty="0">
                <a:ea typeface="+mn-ea"/>
                <a:cs typeface="+mn-cs"/>
                <a:hlinkClick r:id="rId3"/>
              </a:rPr>
              <a:t>South Korean</a:t>
            </a:r>
            <a:r>
              <a:rPr lang="en-GB" sz="2000" dirty="0">
                <a:ea typeface="+mn-ea"/>
                <a:cs typeface="+mn-cs"/>
              </a:rPr>
              <a:t> </a:t>
            </a:r>
            <a:r>
              <a:rPr lang="en-GB" sz="2000" u="sng" dirty="0">
                <a:ea typeface="+mn-ea"/>
                <a:cs typeface="+mn-cs"/>
                <a:hlinkClick r:id="rId4"/>
              </a:rPr>
              <a:t>pitcher</a:t>
            </a:r>
            <a:r>
              <a:rPr lang="en-GB" sz="2000" dirty="0">
                <a:ea typeface="+mn-ea"/>
                <a:cs typeface="+mn-cs"/>
              </a:rPr>
              <a:t> in the Korean Baseball Organization (</a:t>
            </a:r>
            <a:r>
              <a:rPr lang="en-GB" sz="2000" u="sng" dirty="0">
                <a:ea typeface="+mn-ea"/>
                <a:cs typeface="+mn-cs"/>
                <a:hlinkClick r:id="rId5"/>
              </a:rPr>
              <a:t>KBO) League</a:t>
            </a:r>
            <a:r>
              <a:rPr lang="en-GB" sz="2000" dirty="0">
                <a:ea typeface="+mn-ea"/>
                <a:cs typeface="+mn-cs"/>
              </a:rPr>
              <a:t> who played for the </a:t>
            </a:r>
            <a:r>
              <a:rPr lang="en-GB" sz="2000" u="sng" dirty="0">
                <a:ea typeface="+mn-ea"/>
                <a:cs typeface="+mn-cs"/>
                <a:hlinkClick r:id="rId6"/>
              </a:rPr>
              <a:t>Lotte Giants</a:t>
            </a:r>
            <a:r>
              <a:rPr lang="en-GB" sz="2000" dirty="0">
                <a:ea typeface="+mn-ea"/>
                <a:cs typeface="+mn-cs"/>
              </a:rPr>
              <a:t> and </a:t>
            </a:r>
            <a:r>
              <a:rPr lang="en-GB" sz="2000" u="sng" dirty="0">
                <a:ea typeface="+mn-ea"/>
                <a:cs typeface="+mn-cs"/>
                <a:hlinkClick r:id="rId7"/>
              </a:rPr>
              <a:t>Samsung Lions</a:t>
            </a:r>
            <a:r>
              <a:rPr lang="en-GB" sz="2000" dirty="0">
                <a:ea typeface="+mn-ea"/>
                <a:cs typeface="+mn-cs"/>
              </a:rPr>
              <a:t>.  Choi batted and threw right-handed.</a:t>
            </a:r>
          </a:p>
          <a:p>
            <a:pPr eaLnBrk="1" fontAlgn="auto" hangingPunct="1">
              <a:spcBef>
                <a:spcPts val="0"/>
              </a:spcBef>
              <a:spcAft>
                <a:spcPts val="0"/>
              </a:spcAft>
              <a:defRPr/>
            </a:pPr>
            <a:r>
              <a:rPr lang="en-CA" sz="2000" dirty="0">
                <a:ea typeface="+mn-ea"/>
                <a:cs typeface="+mn-cs"/>
              </a:rPr>
              <a:t> </a:t>
            </a:r>
            <a:endParaRPr lang="en-GB" sz="2000" dirty="0">
              <a:ea typeface="+mn-ea"/>
              <a:cs typeface="+mn-cs"/>
            </a:endParaRPr>
          </a:p>
          <a:p>
            <a:pPr eaLnBrk="1" fontAlgn="auto" hangingPunct="1">
              <a:spcBef>
                <a:spcPts val="0"/>
              </a:spcBef>
              <a:spcAft>
                <a:spcPts val="0"/>
              </a:spcAft>
              <a:defRPr/>
            </a:pPr>
            <a:r>
              <a:rPr lang="en-GB" sz="2000" dirty="0">
                <a:ea typeface="+mn-ea"/>
                <a:cs typeface="+mn-cs"/>
              </a:rPr>
              <a:t>After impressive performances at the 1981 Intercontinental Cup in Canada, the </a:t>
            </a:r>
            <a:r>
              <a:rPr lang="en-GB" sz="2000" u="sng" dirty="0">
                <a:ea typeface="+mn-ea"/>
                <a:cs typeface="+mn-cs"/>
                <a:hlinkClick r:id="rId8"/>
              </a:rPr>
              <a:t>Toronto Blue Jays</a:t>
            </a:r>
            <a:r>
              <a:rPr lang="en-GB" sz="2000" dirty="0">
                <a:ea typeface="+mn-ea"/>
                <a:cs typeface="+mn-cs"/>
              </a:rPr>
              <a:t> showed a strong interest in Choi, regarding him as having the potential to play in the big leagues immediately.  The Blue Jays' scouts went to see Choi</a:t>
            </a:r>
            <a:r>
              <a:rPr lang="en-GB" sz="2000" baseline="0" dirty="0">
                <a:ea typeface="+mn-ea"/>
                <a:cs typeface="+mn-cs"/>
              </a:rPr>
              <a:t> in South Korea</a:t>
            </a:r>
            <a:r>
              <a:rPr lang="en-GB" sz="2000" dirty="0">
                <a:ea typeface="+mn-ea"/>
                <a:cs typeface="+mn-cs"/>
              </a:rPr>
              <a:t> six times before signing him to a major league contract reportedly worth around $250,000.  </a:t>
            </a:r>
          </a:p>
          <a:p>
            <a:pPr eaLnBrk="1" fontAlgn="auto" hangingPunct="1">
              <a:spcBef>
                <a:spcPts val="0"/>
              </a:spcBef>
              <a:spcAft>
                <a:spcPts val="0"/>
              </a:spcAft>
              <a:defRPr/>
            </a:pPr>
            <a:r>
              <a:rPr lang="en-GB" sz="2000" dirty="0">
                <a:ea typeface="+mn-ea"/>
                <a:cs typeface="+mn-cs"/>
              </a:rPr>
              <a:t>Meanwhile, South Korea was in the process of forming its own professional baseball league.  When the government discovered Choi was heading to Toronto, it threatened to jail the scouts if they tried to leave the country with the contract.  The Blue Jays planned on bringing Choi to their spring training for the 1983 season, but the government intervened again.</a:t>
            </a:r>
          </a:p>
          <a:p>
            <a:pPr eaLnBrk="1" fontAlgn="auto" hangingPunct="1">
              <a:spcBef>
                <a:spcPts val="0"/>
              </a:spcBef>
              <a:spcAft>
                <a:spcPts val="0"/>
              </a:spcAft>
              <a:defRPr/>
            </a:pPr>
            <a:endParaRPr lang="en-GB" sz="2000" dirty="0">
              <a:ea typeface="+mn-ea"/>
              <a:cs typeface="+mn-cs"/>
            </a:endParaRPr>
          </a:p>
          <a:p>
            <a:pPr eaLnBrk="1" fontAlgn="auto" hangingPunct="1">
              <a:spcBef>
                <a:spcPts val="0"/>
              </a:spcBef>
              <a:spcAft>
                <a:spcPts val="0"/>
              </a:spcAft>
              <a:defRPr/>
            </a:pPr>
            <a:r>
              <a:rPr lang="en-GB" sz="2000" dirty="0">
                <a:ea typeface="+mn-ea"/>
                <a:cs typeface="+mn-cs"/>
              </a:rPr>
              <a:t>Choi was given a choice: serve a mandatory military commitment before going to Canada, or pitch in the Korean professional league and have his military service waived. Choi eventually opted for the latter, after playing in the </a:t>
            </a:r>
            <a:r>
              <a:rPr lang="en-GB" sz="2000" u="sng" dirty="0">
                <a:ea typeface="+mn-ea"/>
                <a:cs typeface="+mn-cs"/>
                <a:hlinkClick r:id="rId9"/>
              </a:rPr>
              <a:t>1982 Amateur World Series</a:t>
            </a:r>
            <a:r>
              <a:rPr lang="en-GB" sz="2000" dirty="0">
                <a:ea typeface="+mn-ea"/>
                <a:cs typeface="+mn-cs"/>
              </a:rPr>
              <a:t>.  Choi was selected by the </a:t>
            </a:r>
            <a:r>
              <a:rPr lang="en-GB" sz="2000" u="sng" dirty="0">
                <a:ea typeface="+mn-ea"/>
                <a:cs typeface="+mn-cs"/>
                <a:hlinkClick r:id="rId6"/>
              </a:rPr>
              <a:t>Lotte Giants</a:t>
            </a:r>
            <a:r>
              <a:rPr lang="en-GB" sz="2000" dirty="0">
                <a:ea typeface="+mn-ea"/>
                <a:cs typeface="+mn-cs"/>
              </a:rPr>
              <a:t> in the first round of the 1983 draft and was later traded to the Samsung Lions.  He</a:t>
            </a:r>
            <a:r>
              <a:rPr lang="en-GB" sz="2000" baseline="0" dirty="0">
                <a:ea typeface="+mn-ea"/>
                <a:cs typeface="+mn-cs"/>
              </a:rPr>
              <a:t> r</a:t>
            </a:r>
            <a:r>
              <a:rPr lang="en-GB" sz="2000" dirty="0">
                <a:ea typeface="+mn-ea"/>
                <a:cs typeface="+mn-cs"/>
              </a:rPr>
              <a:t>etired in 1990.</a:t>
            </a:r>
            <a:endParaRPr lang="en-US" sz="2000" dirty="0">
              <a:ea typeface="+mn-ea"/>
              <a:cs typeface="+mn-cs"/>
            </a:endParaRPr>
          </a:p>
        </p:txBody>
      </p:sp>
      <p:sp>
        <p:nvSpPr>
          <p:cNvPr id="737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FA42673-7FC3-2F42-B20A-ADB97A982CB5}" type="slidenum">
              <a:rPr lang="en-US" smtClean="0">
                <a:ea typeface="ＭＳ Ｐゴシック" pitchFamily="5" charset="-128"/>
                <a:cs typeface="ＭＳ Ｐゴシック" pitchFamily="5" charset="-128"/>
              </a:rPr>
              <a:pPr fontAlgn="base">
                <a:spcBef>
                  <a:spcPct val="0"/>
                </a:spcBef>
                <a:spcAft>
                  <a:spcPct val="0"/>
                </a:spcAft>
                <a:defRPr/>
              </a:pPr>
              <a:t>37</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pPr eaLnBrk="1" hangingPunct="1">
              <a:spcBef>
                <a:spcPct val="0"/>
              </a:spcBef>
            </a:pPr>
            <a:r>
              <a:rPr lang="en-US" sz="2000" dirty="0">
                <a:ea typeface="ＭＳ Ｐゴシック" pitchFamily="-89" charset="-128"/>
                <a:cs typeface="ＭＳ Ｐゴシック" pitchFamily="-89" charset="-128"/>
              </a:rPr>
              <a:t>The other South</a:t>
            </a:r>
            <a:r>
              <a:rPr lang="en-US" sz="2000" baseline="0" dirty="0">
                <a:ea typeface="ＭＳ Ｐゴシック" pitchFamily="-89" charset="-128"/>
                <a:cs typeface="ＭＳ Ｐゴシック" pitchFamily="-89" charset="-128"/>
              </a:rPr>
              <a:t> Korean honouree was </a:t>
            </a:r>
            <a:r>
              <a:rPr lang="en-US" sz="2000" dirty="0">
                <a:ea typeface="ＭＳ Ｐゴシック" pitchFamily="-89" charset="-128"/>
                <a:cs typeface="ＭＳ Ｐゴシック" pitchFamily="-89" charset="-128"/>
              </a:rPr>
              <a:t>Jang Hyo-Jo,</a:t>
            </a:r>
            <a:r>
              <a:rPr lang="en-US" sz="2000" baseline="0" dirty="0">
                <a:ea typeface="ＭＳ Ｐゴシック" pitchFamily="-89" charset="-128"/>
                <a:cs typeface="ＭＳ Ｐゴシック" pitchFamily="-89" charset="-128"/>
              </a:rPr>
              <a:t> </a:t>
            </a:r>
            <a:r>
              <a:rPr lang="en-GB" sz="2000" dirty="0">
                <a:ea typeface="ＭＳ Ｐゴシック" pitchFamily="-89" charset="-128"/>
                <a:cs typeface="ＭＳ Ｐゴシック" pitchFamily="-89" charset="-128"/>
              </a:rPr>
              <a:t>a </a:t>
            </a:r>
            <a:r>
              <a:rPr lang="en-GB" sz="2000" u="sng" dirty="0">
                <a:ea typeface="ＭＳ Ｐゴシック" pitchFamily="-89" charset="-128"/>
                <a:cs typeface="ＭＳ Ｐゴシック" pitchFamily="-89" charset="-128"/>
                <a:hlinkClick r:id="rId3"/>
              </a:rPr>
              <a:t>South Korean</a:t>
            </a:r>
            <a:r>
              <a:rPr lang="en-GB" sz="2000" dirty="0">
                <a:ea typeface="ＭＳ Ｐゴシック" pitchFamily="-89" charset="-128"/>
                <a:cs typeface="ＭＳ Ｐゴシック" pitchFamily="-89" charset="-128"/>
              </a:rPr>
              <a:t> </a:t>
            </a:r>
            <a:r>
              <a:rPr lang="en-GB" sz="2000" u="sng" dirty="0">
                <a:ea typeface="ＭＳ Ｐゴシック" pitchFamily="-89" charset="-128"/>
                <a:cs typeface="ＭＳ Ｐゴシック" pitchFamily="-89" charset="-128"/>
                <a:hlinkClick r:id="rId4"/>
              </a:rPr>
              <a:t>outfielder</a:t>
            </a:r>
            <a:r>
              <a:rPr lang="en-GB" sz="2000" dirty="0">
                <a:ea typeface="ＭＳ Ｐゴシック" pitchFamily="-89" charset="-128"/>
                <a:cs typeface="ＭＳ Ｐゴシック" pitchFamily="-89" charset="-128"/>
              </a:rPr>
              <a:t> in the </a:t>
            </a:r>
            <a:r>
              <a:rPr lang="en-GB" sz="2000" u="sng" dirty="0">
                <a:ea typeface="ＭＳ Ｐゴシック" pitchFamily="-89" charset="-128"/>
                <a:cs typeface="ＭＳ Ｐゴシック" pitchFamily="-89" charset="-128"/>
                <a:hlinkClick r:id="rId5"/>
              </a:rPr>
              <a:t>Korean professional baseball league</a:t>
            </a:r>
            <a:r>
              <a:rPr lang="en-GB" sz="2000" dirty="0">
                <a:ea typeface="ＭＳ Ｐゴシック" pitchFamily="-89" charset="-128"/>
                <a:cs typeface="ＭＳ Ｐゴシック" pitchFamily="-89" charset="-128"/>
              </a:rPr>
              <a:t> who played for the </a:t>
            </a:r>
            <a:r>
              <a:rPr lang="en-GB" sz="2000" u="sng" dirty="0">
                <a:ea typeface="ＭＳ Ｐゴシック" pitchFamily="-89" charset="-128"/>
                <a:cs typeface="ＭＳ Ｐゴシック" pitchFamily="-89" charset="-128"/>
                <a:hlinkClick r:id="rId6"/>
              </a:rPr>
              <a:t>Samsung Lions</a:t>
            </a:r>
            <a:r>
              <a:rPr lang="en-GB" sz="2000" dirty="0">
                <a:ea typeface="ＭＳ Ｐゴシック" pitchFamily="-89" charset="-128"/>
                <a:cs typeface="ＭＳ Ｐゴシック" pitchFamily="-89" charset="-128"/>
              </a:rPr>
              <a:t> and </a:t>
            </a:r>
            <a:r>
              <a:rPr lang="en-GB" sz="2000" u="sng" dirty="0">
                <a:ea typeface="ＭＳ Ｐゴシック" pitchFamily="-89" charset="-128"/>
                <a:cs typeface="ＭＳ Ｐゴシック" pitchFamily="-89" charset="-128"/>
                <a:hlinkClick r:id="rId7"/>
              </a:rPr>
              <a:t>Lotte Giants</a:t>
            </a:r>
            <a:r>
              <a:rPr lang="en-GB" sz="2000" dirty="0">
                <a:ea typeface="ＭＳ Ｐゴシック" pitchFamily="-89" charset="-128"/>
                <a:cs typeface="ＭＳ Ｐゴシック" pitchFamily="-89" charset="-128"/>
              </a:rPr>
              <a:t>. Jang batted and threw left-handed.</a:t>
            </a:r>
          </a:p>
          <a:p>
            <a:pPr eaLnBrk="1" hangingPunct="1">
              <a:spcBef>
                <a:spcPct val="0"/>
              </a:spcBef>
            </a:pPr>
            <a:r>
              <a:rPr lang="en-GB" sz="2000" dirty="0">
                <a:ea typeface="ＭＳ Ｐゴシック" pitchFamily="-89" charset="-128"/>
                <a:cs typeface="ＭＳ Ｐゴシック" pitchFamily="-89" charset="-128"/>
              </a:rPr>
              <a:t> </a:t>
            </a:r>
          </a:p>
          <a:p>
            <a:pPr eaLnBrk="1" hangingPunct="1">
              <a:spcBef>
                <a:spcPct val="0"/>
              </a:spcBef>
            </a:pPr>
            <a:r>
              <a:rPr lang="en-GB" sz="2000" dirty="0">
                <a:ea typeface="ＭＳ Ｐゴシック" pitchFamily="-89" charset="-128"/>
                <a:cs typeface="ＭＳ Ｐゴシック" pitchFamily="-89" charset="-128"/>
              </a:rPr>
              <a:t>Jang is widely regarded as one of the best </a:t>
            </a:r>
            <a:r>
              <a:rPr lang="en-GB" sz="2000" u="sng" dirty="0">
                <a:ea typeface="ＭＳ Ｐゴシック" pitchFamily="-89" charset="-128"/>
                <a:cs typeface="ＭＳ Ｐゴシック" pitchFamily="-89" charset="-128"/>
                <a:hlinkClick r:id="rId8"/>
              </a:rPr>
              <a:t>KBO</a:t>
            </a:r>
            <a:r>
              <a:rPr lang="en-GB" sz="2000" dirty="0">
                <a:ea typeface="ＭＳ Ｐゴシック" pitchFamily="-89" charset="-128"/>
                <a:cs typeface="ＭＳ Ｐゴシック" pitchFamily="-89" charset="-128"/>
              </a:rPr>
              <a:t> hitters for average of all time. He still holds several records including the highest career batting average (.331) and most career batting titles with 4.  He</a:t>
            </a:r>
            <a:r>
              <a:rPr lang="en-GB" sz="2000" baseline="0" dirty="0">
                <a:ea typeface="ＭＳ Ｐゴシック" pitchFamily="-89" charset="-128"/>
                <a:cs typeface="ＭＳ Ｐゴシック" pitchFamily="-89" charset="-128"/>
              </a:rPr>
              <a:t> p</a:t>
            </a:r>
            <a:r>
              <a:rPr lang="en-GB" sz="2000" dirty="0">
                <a:ea typeface="ＭＳ Ｐゴシック" pitchFamily="-89" charset="-128"/>
                <a:cs typeface="ＭＳ Ｐゴシック" pitchFamily="-89" charset="-128"/>
              </a:rPr>
              <a:t>layed for the Samsung Lions starting in 1983</a:t>
            </a:r>
            <a:r>
              <a:rPr lang="en-GB" sz="2000" baseline="0" dirty="0">
                <a:ea typeface="ＭＳ Ｐゴシック" pitchFamily="-89" charset="-128"/>
                <a:cs typeface="ＭＳ Ｐゴシック" pitchFamily="-89" charset="-128"/>
              </a:rPr>
              <a:t> but was t</a:t>
            </a:r>
            <a:r>
              <a:rPr lang="en-GB" sz="2000" dirty="0">
                <a:ea typeface="ＭＳ Ｐゴシック" pitchFamily="-89" charset="-128"/>
                <a:cs typeface="ＭＳ Ｐゴシック" pitchFamily="-89" charset="-128"/>
              </a:rPr>
              <a:t>raded to Lotte Giants for Choi Dong Won, the player on the other stamp.  He</a:t>
            </a:r>
            <a:r>
              <a:rPr lang="en-GB" sz="2000" baseline="0" dirty="0">
                <a:ea typeface="ＭＳ Ｐゴシック" pitchFamily="-89" charset="-128"/>
                <a:cs typeface="ＭＳ Ｐゴシック" pitchFamily="-89" charset="-128"/>
              </a:rPr>
              <a:t> p</a:t>
            </a:r>
            <a:r>
              <a:rPr lang="en-GB" sz="2000" dirty="0">
                <a:ea typeface="ＭＳ Ｐゴシック" pitchFamily="-89" charset="-128"/>
                <a:cs typeface="ＭＳ Ｐゴシック" pitchFamily="-89" charset="-128"/>
              </a:rPr>
              <a:t>layed until 1992</a:t>
            </a:r>
          </a:p>
          <a:p>
            <a:pPr eaLnBrk="1" hangingPunct="1">
              <a:spcBef>
                <a:spcPct val="0"/>
              </a:spcBef>
            </a:pPr>
            <a:r>
              <a:rPr lang="en-GB" sz="2000" dirty="0">
                <a:ea typeface="ＭＳ Ｐゴシック" pitchFamily="-89" charset="-128"/>
                <a:cs typeface="ＭＳ Ｐゴシック" pitchFamily="-89" charset="-128"/>
              </a:rPr>
              <a:t> </a:t>
            </a:r>
          </a:p>
          <a:p>
            <a:pPr eaLnBrk="1" hangingPunct="1">
              <a:spcBef>
                <a:spcPct val="0"/>
              </a:spcBef>
            </a:pPr>
            <a:r>
              <a:rPr lang="en-GB" sz="2000" dirty="0">
                <a:ea typeface="ＭＳ Ｐゴシック" pitchFamily="-89" charset="-128"/>
                <a:cs typeface="ＭＳ Ｐゴシック" pitchFamily="-89" charset="-128"/>
              </a:rPr>
              <a:t>Unfortunately, both men died of cancer in September of 2011 while both in their 50’s.</a:t>
            </a:r>
            <a:endParaRPr lang="en-US" dirty="0">
              <a:ea typeface="ＭＳ Ｐゴシック" pitchFamily="-89" charset="-128"/>
              <a:cs typeface="ＭＳ Ｐゴシック" pitchFamily="-89" charset="-128"/>
            </a:endParaRPr>
          </a:p>
        </p:txBody>
      </p:sp>
      <p:sp>
        <p:nvSpPr>
          <p:cNvPr id="75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BBBD58-3EB7-AF4B-A03A-8B1C8DA8A9A0}" type="slidenum">
              <a:rPr lang="en-US" smtClean="0">
                <a:ea typeface="ＭＳ Ｐゴシック" pitchFamily="5" charset="-128"/>
                <a:cs typeface="ＭＳ Ｐゴシック" pitchFamily="5" charset="-128"/>
              </a:rPr>
              <a:pPr fontAlgn="base">
                <a:spcBef>
                  <a:spcPct val="0"/>
                </a:spcBef>
                <a:spcAft>
                  <a:spcPct val="0"/>
                </a:spcAft>
                <a:defRPr/>
              </a:pPr>
              <a:t>38</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normAutofit fontScale="77500" lnSpcReduction="20000"/>
          </a:bodyPr>
          <a:lstStyle/>
          <a:p>
            <a:pPr eaLnBrk="1" hangingPunct="1">
              <a:spcBef>
                <a:spcPct val="0"/>
              </a:spcBef>
            </a:pPr>
            <a:r>
              <a:rPr lang="en-GB" sz="2000" dirty="0">
                <a:ea typeface="ＭＳ Ｐゴシック" pitchFamily="-89" charset="-128"/>
                <a:cs typeface="ＭＳ Ｐゴシック" pitchFamily="-89" charset="-128"/>
              </a:rPr>
              <a:t>2 SLIDES  SLIDE #1</a:t>
            </a:r>
          </a:p>
          <a:p>
            <a:pPr eaLnBrk="1" hangingPunct="1">
              <a:spcBef>
                <a:spcPct val="0"/>
              </a:spcBef>
            </a:pPr>
            <a:endParaRPr lang="en-GB" sz="2000" dirty="0">
              <a:ea typeface="ＭＳ Ｐゴシック" pitchFamily="-89" charset="-128"/>
              <a:cs typeface="ＭＳ Ｐゴシック" pitchFamily="-89" charset="-128"/>
            </a:endParaRPr>
          </a:p>
          <a:p>
            <a:pPr eaLnBrk="1" hangingPunct="1">
              <a:spcBef>
                <a:spcPct val="0"/>
              </a:spcBef>
            </a:pPr>
            <a:r>
              <a:rPr lang="en-US" sz="2000" dirty="0">
                <a:ea typeface="ＭＳ Ｐゴシック" pitchFamily="-89" charset="-128"/>
                <a:cs typeface="ＭＳ Ｐゴシック" pitchFamily="-89" charset="-128"/>
              </a:rPr>
              <a:t>And now we get into some baseball politics and postage stamp hand slapping.  </a:t>
            </a:r>
            <a:r>
              <a:rPr lang="en-GB" sz="2000" dirty="0">
                <a:ea typeface="ＭＳ Ｐゴシック" pitchFamily="-89" charset="-128"/>
                <a:cs typeface="ＭＳ Ｐゴシック" pitchFamily="-89" charset="-128"/>
              </a:rPr>
              <a:t>In November 1988, Grenada,</a:t>
            </a:r>
            <a:r>
              <a:rPr lang="en-GB" sz="2000" baseline="0" dirty="0">
                <a:ea typeface="ＭＳ Ｐゴシック" pitchFamily="-89" charset="-128"/>
                <a:cs typeface="ＭＳ Ｐゴシック" pitchFamily="-89" charset="-128"/>
              </a:rPr>
              <a:t> a very big contributor to Cinderella baseball stamps,</a:t>
            </a:r>
            <a:r>
              <a:rPr lang="en-GB" sz="2000" dirty="0">
                <a:ea typeface="ＭＳ Ｐゴシック" pitchFamily="-89" charset="-128"/>
                <a:cs typeface="ＭＳ Ｐゴシック" pitchFamily="-89" charset="-128"/>
              </a:rPr>
              <a:t> issued 81 stamps picturing United States baseball players, in nine souvenir sheets of nine stamps each.  Pete Rose was pictured on one stamp, in the lower left-hand corner of one of the sheets</a:t>
            </a:r>
            <a:r>
              <a:rPr lang="en-GB" sz="2000" baseline="0" dirty="0">
                <a:ea typeface="ＭＳ Ｐゴシック" pitchFamily="-89" charset="-128"/>
                <a:cs typeface="ＭＳ Ｐゴシック" pitchFamily="-89" charset="-128"/>
              </a:rPr>
              <a:t> as shown here.</a:t>
            </a:r>
            <a:endParaRPr lang="en-GB" sz="2000" dirty="0">
              <a:ea typeface="ＭＳ Ｐゴシック" pitchFamily="-89" charset="-128"/>
              <a:cs typeface="ＭＳ Ｐゴシック" pitchFamily="-89" charset="-128"/>
            </a:endParaRPr>
          </a:p>
          <a:p>
            <a:pPr eaLnBrk="1" hangingPunct="1">
              <a:spcBef>
                <a:spcPct val="0"/>
              </a:spcBef>
            </a:pPr>
            <a:endParaRPr lang="en-GB" sz="2000" dirty="0">
              <a:ea typeface="ＭＳ Ｐゴシック" pitchFamily="-89" charset="-128"/>
              <a:cs typeface="ＭＳ Ｐゴシック" pitchFamily="-89" charset="-128"/>
            </a:endParaRPr>
          </a:p>
          <a:p>
            <a:pPr eaLnBrk="1" hangingPunct="1">
              <a:spcBef>
                <a:spcPct val="0"/>
              </a:spcBef>
            </a:pPr>
            <a:r>
              <a:rPr lang="en-GB" sz="2000" dirty="0">
                <a:ea typeface="ＭＳ Ｐゴシック" pitchFamily="-89" charset="-128"/>
                <a:cs typeface="ＭＳ Ｐゴシック" pitchFamily="-89" charset="-128"/>
              </a:rPr>
              <a:t>Major</a:t>
            </a:r>
            <a:r>
              <a:rPr lang="en-GB" sz="2000" baseline="0" dirty="0">
                <a:ea typeface="ＭＳ Ｐゴシック" pitchFamily="-89" charset="-128"/>
                <a:cs typeface="ＭＳ Ｐゴシック" pitchFamily="-89" charset="-128"/>
              </a:rPr>
              <a:t> League Baseball, who had given permission to the stamp development company, Philatelic International, to use their MLB logo, </a:t>
            </a:r>
            <a:r>
              <a:rPr lang="en-GB" sz="2000" dirty="0">
                <a:ea typeface="ＭＳ Ｐゴシック" pitchFamily="-89" charset="-128"/>
                <a:cs typeface="ＭＳ Ｐゴシック" pitchFamily="-89" charset="-128"/>
              </a:rPr>
              <a:t>asked the company to remove Rose, who was</a:t>
            </a:r>
            <a:r>
              <a:rPr lang="en-GB" sz="2000" baseline="0" dirty="0">
                <a:ea typeface="ＭＳ Ｐゴシック" pitchFamily="-89" charset="-128"/>
                <a:cs typeface="ＭＳ Ｐゴシック" pitchFamily="-89" charset="-128"/>
              </a:rPr>
              <a:t> </a:t>
            </a:r>
            <a:r>
              <a:rPr lang="en-GB" sz="2000" dirty="0">
                <a:ea typeface="ＭＳ Ｐゴシック" pitchFamily="-89" charset="-128"/>
                <a:cs typeface="ＭＳ Ｐゴシック" pitchFamily="-89" charset="-128"/>
              </a:rPr>
              <a:t>banned from baseball after the major league investigation concluded that he had bet on baseball games. This stamp was issued just a few months after the MLB decision,</a:t>
            </a:r>
            <a:r>
              <a:rPr lang="en-GB" sz="2000" baseline="0" dirty="0">
                <a:ea typeface="ＭＳ Ｐゴシック" pitchFamily="-89" charset="-128"/>
                <a:cs typeface="ＭＳ Ｐゴシック" pitchFamily="-89" charset="-128"/>
              </a:rPr>
              <a:t> so it was an even more sensitive subject at the time than it remains to be today.</a:t>
            </a:r>
            <a:endParaRPr lang="en-GB" sz="2000" dirty="0">
              <a:ea typeface="ＭＳ Ｐゴシック" pitchFamily="-89" charset="-128"/>
              <a:cs typeface="ＭＳ Ｐゴシック" pitchFamily="-89" charset="-128"/>
            </a:endParaRPr>
          </a:p>
          <a:p>
            <a:pPr eaLnBrk="1" hangingPunct="1">
              <a:spcBef>
                <a:spcPct val="0"/>
              </a:spcBef>
            </a:pPr>
            <a:endParaRPr lang="en-GB" sz="2000" dirty="0">
              <a:ea typeface="ＭＳ Ｐゴシック" pitchFamily="-89" charset="-128"/>
              <a:cs typeface="ＭＳ Ｐゴシック" pitchFamily="-89" charset="-128"/>
            </a:endParaRPr>
          </a:p>
          <a:p>
            <a:pPr eaLnBrk="1" hangingPunct="1">
              <a:spcBef>
                <a:spcPct val="0"/>
              </a:spcBef>
            </a:pPr>
            <a:r>
              <a:rPr lang="en-GB" sz="2000" dirty="0">
                <a:ea typeface="ＭＳ Ｐゴシック" pitchFamily="-89" charset="-128"/>
                <a:cs typeface="ＭＳ Ｐゴシック" pitchFamily="-89" charset="-128"/>
              </a:rPr>
              <a:t>So Grenada and Philatelic International created a very subtle solution for this problem.</a:t>
            </a:r>
            <a:endParaRPr lang="en-US" dirty="0">
              <a:ea typeface="ＭＳ Ｐゴシック" pitchFamily="-89" charset="-128"/>
              <a:cs typeface="ＭＳ Ｐゴシック" pitchFamily="-89" charset="-128"/>
            </a:endParaRPr>
          </a:p>
        </p:txBody>
      </p:sp>
      <p:sp>
        <p:nvSpPr>
          <p:cNvPr id="798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5E2408F-82FF-EA44-9C9C-2B3DE37370F6}" type="slidenum">
              <a:rPr lang="en-US" smtClean="0">
                <a:ea typeface="ＭＳ Ｐゴシック" pitchFamily="5" charset="-128"/>
                <a:cs typeface="ＭＳ Ｐゴシック" pitchFamily="5" charset="-128"/>
              </a:rPr>
              <a:pPr fontAlgn="base">
                <a:spcBef>
                  <a:spcPct val="0"/>
                </a:spcBef>
                <a:spcAft>
                  <a:spcPct val="0"/>
                </a:spcAft>
                <a:defRPr/>
              </a:pPr>
              <a:t>39</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ea typeface="ＭＳ Ｐゴシック" pitchFamily="-89" charset="-128"/>
                <a:cs typeface="ＭＳ Ｐゴシック" pitchFamily="-89" charset="-128"/>
              </a:rPr>
              <a:t>Any guesses on where, when and why the first baseball stamp was issued?</a:t>
            </a:r>
          </a:p>
          <a:p>
            <a:pPr eaLnBrk="1" hangingPunct="1">
              <a:spcBef>
                <a:spcPct val="0"/>
              </a:spcBef>
            </a:pPr>
            <a:endParaRPr lang="en-US" dirty="0">
              <a:ea typeface="ＭＳ Ｐゴシック" pitchFamily="-89" charset="-128"/>
              <a:cs typeface="ＭＳ Ｐゴシック" pitchFamily="-89" charset="-128"/>
            </a:endParaRPr>
          </a:p>
          <a:p>
            <a:pPr eaLnBrk="1" hangingPunct="1">
              <a:spcBef>
                <a:spcPct val="0"/>
              </a:spcBef>
            </a:pPr>
            <a:r>
              <a:rPr lang="en-US" dirty="0">
                <a:ea typeface="ＭＳ Ｐゴシック" pitchFamily="-89" charset="-128"/>
                <a:cs typeface="ＭＳ Ｐゴシック" pitchFamily="-89" charset="-128"/>
              </a:rPr>
              <a:t>Anyone?</a:t>
            </a:r>
          </a:p>
          <a:p>
            <a:pPr eaLnBrk="1" hangingPunct="1">
              <a:spcBef>
                <a:spcPct val="0"/>
              </a:spcBef>
            </a:pPr>
            <a:endParaRPr lang="en-US" dirty="0">
              <a:ea typeface="ＭＳ Ｐゴシック" pitchFamily="-89" charset="-128"/>
              <a:cs typeface="ＭＳ Ｐゴシック" pitchFamily="-89" charset="-128"/>
            </a:endParaRPr>
          </a:p>
          <a:p>
            <a:pPr eaLnBrk="1" hangingPunct="1">
              <a:spcBef>
                <a:spcPct val="0"/>
              </a:spcBef>
            </a:pPr>
            <a:r>
              <a:rPr lang="en-US" dirty="0">
                <a:ea typeface="ＭＳ Ｐゴシック" pitchFamily="-89" charset="-128"/>
                <a:cs typeface="ＭＳ Ｐゴシック" pitchFamily="-89" charset="-128"/>
              </a:rPr>
              <a:t>I’ll give you a hint, it’s not the stamp on the screen</a:t>
            </a:r>
          </a:p>
          <a:p>
            <a:pPr eaLnBrk="1" hangingPunct="1">
              <a:spcBef>
                <a:spcPct val="0"/>
              </a:spcBef>
            </a:pPr>
            <a:endParaRPr lang="en-US" dirty="0">
              <a:ea typeface="ＭＳ Ｐゴシック" pitchFamily="-89" charset="-128"/>
              <a:cs typeface="ＭＳ Ｐゴシック" pitchFamily="-89" charset="-128"/>
            </a:endParaRPr>
          </a:p>
          <a:p>
            <a:pPr eaLnBrk="1" hangingPunct="1">
              <a:spcBef>
                <a:spcPct val="0"/>
              </a:spcBef>
            </a:pPr>
            <a:endParaRPr lang="en-US" sz="2000" dirty="0">
              <a:ea typeface="ＭＳ Ｐゴシック" pitchFamily="-89" charset="-128"/>
              <a:cs typeface="ＭＳ Ｐゴシック" pitchFamily="-89" charset="-128"/>
            </a:endParaRPr>
          </a:p>
        </p:txBody>
      </p:sp>
      <p:sp>
        <p:nvSpPr>
          <p:cNvPr id="204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017442-64CB-E84D-A9DF-E5B14CB8BCD5}" type="slidenum">
              <a:rPr lang="en-US" smtClean="0">
                <a:ea typeface="ＭＳ Ｐゴシック" pitchFamily="5" charset="-128"/>
                <a:cs typeface="ＭＳ Ｐゴシック" pitchFamily="5" charset="-128"/>
              </a:rPr>
              <a:pPr fontAlgn="base">
                <a:spcBef>
                  <a:spcPct val="0"/>
                </a:spcBef>
                <a:spcAft>
                  <a:spcPct val="0"/>
                </a:spcAft>
                <a:defRPr/>
              </a:pPr>
              <a:t>4</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z="2000" dirty="0">
                <a:ea typeface="ＭＳ Ｐゴシック" pitchFamily="-89" charset="-128"/>
                <a:cs typeface="ＭＳ Ｐゴシック" pitchFamily="-89" charset="-128"/>
              </a:rPr>
              <a:t>SLIDE #2</a:t>
            </a:r>
          </a:p>
          <a:p>
            <a:pPr eaLnBrk="1" hangingPunct="1">
              <a:spcBef>
                <a:spcPct val="0"/>
              </a:spcBef>
            </a:pPr>
            <a:endParaRPr lang="en-GB" sz="2000" dirty="0">
              <a:ea typeface="ＭＳ Ｐゴシック" pitchFamily="-89" charset="-128"/>
              <a:cs typeface="ＭＳ Ｐゴシック" pitchFamily="-89" charset="-128"/>
            </a:endParaRPr>
          </a:p>
          <a:p>
            <a:pPr marL="0" marR="0" indent="0" algn="l" defTabSz="457200" rtl="0" eaLnBrk="1" fontAlgn="base" latinLnBrk="0" hangingPunct="1">
              <a:lnSpc>
                <a:spcPct val="100000"/>
              </a:lnSpc>
              <a:spcBef>
                <a:spcPct val="0"/>
              </a:spcBef>
              <a:spcAft>
                <a:spcPct val="0"/>
              </a:spcAft>
              <a:buClrTx/>
              <a:buSzTx/>
              <a:buFontTx/>
              <a:buNone/>
              <a:tabLst/>
              <a:defRPr/>
            </a:pPr>
            <a:r>
              <a:rPr lang="en-GB" sz="2000" dirty="0">
                <a:ea typeface="ＭＳ Ｐゴシック" pitchFamily="-89" charset="-128"/>
                <a:cs typeface="ＭＳ Ｐゴシック" pitchFamily="-89" charset="-128"/>
              </a:rPr>
              <a:t>They made new a souvenir</a:t>
            </a:r>
            <a:r>
              <a:rPr lang="en-GB" sz="2000" baseline="0" dirty="0">
                <a:ea typeface="ＭＳ Ｐゴシック" pitchFamily="-89" charset="-128"/>
                <a:cs typeface="ＭＳ Ｐゴシック" pitchFamily="-89" charset="-128"/>
              </a:rPr>
              <a:t> sheet.  The new</a:t>
            </a:r>
            <a:r>
              <a:rPr lang="en-GB" sz="2000" dirty="0">
                <a:ea typeface="ＭＳ Ｐゴシック" pitchFamily="-89" charset="-128"/>
                <a:cs typeface="ＭＳ Ｐゴシック" pitchFamily="-89" charset="-128"/>
              </a:rPr>
              <a:t> sheet</a:t>
            </a:r>
            <a:r>
              <a:rPr lang="en-GB" sz="2000" baseline="0" dirty="0">
                <a:ea typeface="ＭＳ Ｐゴシック" pitchFamily="-89" charset="-128"/>
                <a:cs typeface="ＭＳ Ｐゴシック" pitchFamily="-89" charset="-128"/>
              </a:rPr>
              <a:t> has</a:t>
            </a:r>
            <a:r>
              <a:rPr lang="en-GB" sz="2000" dirty="0">
                <a:ea typeface="ＭＳ Ｐゴシック" pitchFamily="-89" charset="-128"/>
                <a:cs typeface="ＭＳ Ｐゴシック" pitchFamily="-89" charset="-128"/>
              </a:rPr>
              <a:t> a yellow space where the Rose stamp was, with the words ''U.S. Baseball Series 1'’ entered in the middle of the space.  Problem solved!!</a:t>
            </a:r>
          </a:p>
          <a:p>
            <a:pPr eaLnBrk="1" hangingPunct="1">
              <a:spcBef>
                <a:spcPct val="0"/>
              </a:spcBef>
            </a:pPr>
            <a:endParaRPr lang="en-GB" sz="2000" dirty="0">
              <a:ea typeface="ＭＳ Ｐゴシック" pitchFamily="-89" charset="-128"/>
              <a:cs typeface="ＭＳ Ｐゴシック" pitchFamily="-89" charset="-128"/>
            </a:endParaRPr>
          </a:p>
          <a:p>
            <a:pPr eaLnBrk="1" hangingPunct="1">
              <a:spcBef>
                <a:spcPct val="0"/>
              </a:spcBef>
            </a:pPr>
            <a:r>
              <a:rPr lang="en-GB" sz="2000" dirty="0">
                <a:ea typeface="ＭＳ Ｐゴシック" pitchFamily="-89" charset="-128"/>
                <a:cs typeface="ＭＳ Ｐゴシック" pitchFamily="-89" charset="-128"/>
              </a:rPr>
              <a:t>As you can imagine, baseball postage stamp collectors clamoured for copies of the original sheet for their collections.</a:t>
            </a:r>
          </a:p>
          <a:p>
            <a:pPr eaLnBrk="1" hangingPunct="1">
              <a:spcBef>
                <a:spcPct val="0"/>
              </a:spcBef>
            </a:pPr>
            <a:endParaRPr lang="en-US" sz="2000" dirty="0">
              <a:ea typeface="ＭＳ Ｐゴシック" pitchFamily="-89" charset="-128"/>
              <a:cs typeface="ＭＳ Ｐゴシック" pitchFamily="-89" charset="-128"/>
            </a:endParaRPr>
          </a:p>
          <a:p>
            <a:pPr eaLnBrk="1" hangingPunct="1">
              <a:spcBef>
                <a:spcPct val="0"/>
              </a:spcBef>
            </a:pPr>
            <a:endParaRPr lang="en-US" sz="2000" dirty="0">
              <a:ea typeface="ＭＳ Ｐゴシック" pitchFamily="-89" charset="-128"/>
              <a:cs typeface="ＭＳ Ｐゴシック" pitchFamily="-89" charset="-128"/>
            </a:endParaRPr>
          </a:p>
        </p:txBody>
      </p:sp>
      <p:sp>
        <p:nvSpPr>
          <p:cNvPr id="778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512F40-A8ED-294A-A920-2D68A80676AA}" type="slidenum">
              <a:rPr lang="en-US" smtClean="0">
                <a:ea typeface="ＭＳ Ｐゴシック" pitchFamily="5" charset="-128"/>
                <a:cs typeface="ＭＳ Ｐゴシック" pitchFamily="5" charset="-128"/>
              </a:rPr>
              <a:pPr fontAlgn="base">
                <a:spcBef>
                  <a:spcPct val="0"/>
                </a:spcBef>
                <a:spcAft>
                  <a:spcPct val="0"/>
                </a:spcAft>
                <a:defRPr/>
              </a:pPr>
              <a:t>40</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normAutofit fontScale="85000" lnSpcReduction="10000"/>
          </a:bodyPr>
          <a:lstStyle/>
          <a:p>
            <a:pPr eaLnBrk="1" hangingPunct="1">
              <a:spcBef>
                <a:spcPct val="0"/>
              </a:spcBef>
            </a:pPr>
            <a:r>
              <a:rPr lang="en-GB" sz="2000" b="0" dirty="0">
                <a:ea typeface="ＭＳ Ｐゴシック" pitchFamily="-89" charset="-128"/>
                <a:cs typeface="ＭＳ Ｐゴシック" pitchFamily="-89" charset="-128"/>
              </a:rPr>
              <a:t>2 SLIDES SLIDE</a:t>
            </a:r>
            <a:r>
              <a:rPr lang="en-GB" sz="2000" b="0" baseline="0" dirty="0">
                <a:ea typeface="ＭＳ Ｐゴシック" pitchFamily="-89" charset="-128"/>
                <a:cs typeface="ＭＳ Ｐゴシック" pitchFamily="-89" charset="-128"/>
              </a:rPr>
              <a:t> #1</a:t>
            </a:r>
            <a:endParaRPr lang="en-GB" sz="2000" b="0" dirty="0">
              <a:ea typeface="ＭＳ Ｐゴシック" pitchFamily="-89" charset="-128"/>
              <a:cs typeface="ＭＳ Ｐゴシック" pitchFamily="-89" charset="-128"/>
            </a:endParaRPr>
          </a:p>
          <a:p>
            <a:pPr eaLnBrk="1" hangingPunct="1">
              <a:spcBef>
                <a:spcPct val="0"/>
              </a:spcBef>
            </a:pPr>
            <a:endParaRPr lang="en-GB" sz="2000" b="0" dirty="0">
              <a:ea typeface="ＭＳ Ｐゴシック" pitchFamily="-89" charset="-128"/>
              <a:cs typeface="ＭＳ Ｐゴシック" pitchFamily="-89" charset="-128"/>
            </a:endParaRPr>
          </a:p>
          <a:p>
            <a:pPr eaLnBrk="1" hangingPunct="1">
              <a:spcBef>
                <a:spcPct val="0"/>
              </a:spcBef>
            </a:pPr>
            <a:r>
              <a:rPr lang="en-GB" sz="2000" b="0" dirty="0">
                <a:ea typeface="ＭＳ Ｐゴシック" pitchFamily="-89" charset="-128"/>
                <a:cs typeface="ＭＳ Ｐゴシック" pitchFamily="-89" charset="-128"/>
              </a:rPr>
              <a:t>I’ve had</a:t>
            </a:r>
            <a:r>
              <a:rPr lang="en-GB" sz="2000" b="0" baseline="0" dirty="0">
                <a:ea typeface="ＭＳ Ｐゴシック" pitchFamily="-89" charset="-128"/>
                <a:cs typeface="ＭＳ Ｐゴシック" pitchFamily="-89" charset="-128"/>
              </a:rPr>
              <a:t> the good fortune to watch games at </a:t>
            </a:r>
            <a:r>
              <a:rPr lang="en-GB" sz="2000" b="0" dirty="0">
                <a:ea typeface="ＭＳ Ｐゴシック" pitchFamily="-89" charset="-128"/>
                <a:cs typeface="ＭＳ Ｐゴシック" pitchFamily="-89" charset="-128"/>
              </a:rPr>
              <a:t>almost 50 major league ballparks over the years so</a:t>
            </a:r>
            <a:r>
              <a:rPr lang="en-GB" sz="2000" b="0" baseline="0" dirty="0">
                <a:ea typeface="ＭＳ Ｐゴシック" pitchFamily="-89" charset="-128"/>
                <a:cs typeface="ＭＳ Ｐゴシック" pitchFamily="-89" charset="-128"/>
              </a:rPr>
              <a:t> I had to include this souvenir sheet called Baseball’s Legendary Playing Fields.</a:t>
            </a:r>
            <a:endParaRPr lang="en-GB" sz="2000" b="0" dirty="0">
              <a:ea typeface="ＭＳ Ｐゴシック" pitchFamily="-89" charset="-128"/>
              <a:cs typeface="ＭＳ Ｐゴシック" pitchFamily="-89" charset="-128"/>
            </a:endParaRPr>
          </a:p>
          <a:p>
            <a:pPr eaLnBrk="1" hangingPunct="1">
              <a:spcBef>
                <a:spcPct val="0"/>
              </a:spcBef>
            </a:pPr>
            <a:endParaRPr lang="en-GB" sz="2000" dirty="0">
              <a:ea typeface="ＭＳ Ｐゴシック" pitchFamily="-89" charset="-128"/>
              <a:cs typeface="ＭＳ Ｐゴシック" pitchFamily="-89" charset="-128"/>
            </a:endParaRPr>
          </a:p>
          <a:p>
            <a:pPr eaLnBrk="1" hangingPunct="1">
              <a:spcBef>
                <a:spcPct val="0"/>
              </a:spcBef>
            </a:pPr>
            <a:r>
              <a:rPr lang="en-GB" sz="2000" dirty="0">
                <a:ea typeface="ＭＳ Ｐゴシック" pitchFamily="-89" charset="-128"/>
                <a:cs typeface="ＭＳ Ｐゴシック" pitchFamily="-89" charset="-128"/>
              </a:rPr>
              <a:t>The US Postal Service issued ten 34-cent commemorative stamps in 2001 with images of some of the classic</a:t>
            </a:r>
            <a:r>
              <a:rPr lang="en-GB" sz="2000" baseline="0" dirty="0">
                <a:ea typeface="ＭＳ Ｐゴシック" pitchFamily="-89" charset="-128"/>
                <a:cs typeface="ＭＳ Ｐゴシック" pitchFamily="-89" charset="-128"/>
              </a:rPr>
              <a:t> ballparks built in the early 1900’s.  </a:t>
            </a:r>
            <a:r>
              <a:rPr lang="en-CA" sz="2000" dirty="0">
                <a:ea typeface="ＭＳ Ｐゴシック" pitchFamily="-89" charset="-128"/>
                <a:cs typeface="ＭＳ Ｐゴシック" pitchFamily="-89" charset="-128"/>
              </a:rPr>
              <a:t>There were official unveiling ceremonies at each of the 10 cities with the first ceremonies held at each “still standing” stadium on the same day.  Tiger Stadium, Fenway Park, Wrigley Field, Yankee Stadium.</a:t>
            </a:r>
          </a:p>
          <a:p>
            <a:pPr eaLnBrk="1" hangingPunct="1">
              <a:spcBef>
                <a:spcPct val="0"/>
              </a:spcBef>
            </a:pPr>
            <a:endParaRPr lang="en-CA" sz="2000" dirty="0">
              <a:ea typeface="ＭＳ Ｐゴシック" pitchFamily="-89" charset="-128"/>
              <a:cs typeface="ＭＳ Ｐゴシック" pitchFamily="-89" charset="-128"/>
            </a:endParaRPr>
          </a:p>
          <a:p>
            <a:pPr eaLnBrk="1" hangingPunct="1">
              <a:spcBef>
                <a:spcPct val="0"/>
              </a:spcBef>
            </a:pPr>
            <a:r>
              <a:rPr lang="en-CA" sz="2000" dirty="0">
                <a:ea typeface="ＭＳ Ｐゴシック" pitchFamily="-89" charset="-128"/>
                <a:cs typeface="ＭＳ Ｐゴシック" pitchFamily="-89" charset="-128"/>
              </a:rPr>
              <a:t>The stamps were unveiled at Fenway, Wrigley and Yankee in pre-game ceremonies.</a:t>
            </a:r>
            <a:endParaRPr lang="en-GB" sz="2000" dirty="0">
              <a:ea typeface="ＭＳ Ｐゴシック" pitchFamily="-89" charset="-128"/>
              <a:cs typeface="ＭＳ Ｐゴシック" pitchFamily="-89" charset="-128"/>
            </a:endParaRPr>
          </a:p>
        </p:txBody>
      </p:sp>
      <p:sp>
        <p:nvSpPr>
          <p:cNvPr id="819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5650D3-D149-A44F-9FA8-5FB23277A926}" type="slidenum">
              <a:rPr lang="en-US" smtClean="0">
                <a:ea typeface="ＭＳ Ｐゴシック" pitchFamily="5" charset="-128"/>
                <a:cs typeface="ＭＳ Ｐゴシック" pitchFamily="5" charset="-128"/>
              </a:rPr>
              <a:pPr fontAlgn="base">
                <a:spcBef>
                  <a:spcPct val="0"/>
                </a:spcBef>
                <a:spcAft>
                  <a:spcPct val="0"/>
                </a:spcAft>
                <a:defRPr/>
              </a:pPr>
              <a:t>41</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CA" sz="2000" dirty="0">
                <a:ea typeface="ＭＳ Ｐゴシック" pitchFamily="-89" charset="-128"/>
                <a:cs typeface="ＭＳ Ｐゴシック" pitchFamily="-89" charset="-128"/>
              </a:rPr>
              <a:t>SLIDE #2</a:t>
            </a:r>
          </a:p>
          <a:p>
            <a:pPr eaLnBrk="1" hangingPunct="1">
              <a:spcBef>
                <a:spcPct val="0"/>
              </a:spcBef>
            </a:pPr>
            <a:endParaRPr lang="en-CA" sz="2000" dirty="0">
              <a:ea typeface="ＭＳ Ｐゴシック" pitchFamily="-89" charset="-128"/>
              <a:cs typeface="ＭＳ Ｐゴシック" pitchFamily="-89" charset="-128"/>
            </a:endParaRPr>
          </a:p>
          <a:p>
            <a:pPr eaLnBrk="1" hangingPunct="1">
              <a:spcBef>
                <a:spcPct val="0"/>
              </a:spcBef>
            </a:pPr>
            <a:r>
              <a:rPr lang="en-CA" sz="2000" dirty="0">
                <a:ea typeface="ＭＳ Ｐゴシック" pitchFamily="-89" charset="-128"/>
                <a:cs typeface="ＭＳ Ｐゴシック" pitchFamily="-89" charset="-128"/>
              </a:rPr>
              <a:t>Since Tiger Stadium was no longer in use in 2001, the unveiling took place at the park</a:t>
            </a:r>
            <a:r>
              <a:rPr lang="en-CA" sz="2000" baseline="0" dirty="0">
                <a:ea typeface="ＭＳ Ｐゴシック" pitchFamily="-89" charset="-128"/>
                <a:cs typeface="ＭＳ Ｐゴシック" pitchFamily="-89" charset="-128"/>
              </a:rPr>
              <a:t> in the morning of the same day.</a:t>
            </a:r>
            <a:endParaRPr lang="en-CA" sz="2000" dirty="0">
              <a:ea typeface="ＭＳ Ｐゴシック" pitchFamily="-89" charset="-128"/>
              <a:cs typeface="ＭＳ Ｐゴシック" pitchFamily="-89" charset="-128"/>
            </a:endParaRPr>
          </a:p>
          <a:p>
            <a:pPr eaLnBrk="1" hangingPunct="1">
              <a:spcBef>
                <a:spcPct val="0"/>
              </a:spcBef>
            </a:pPr>
            <a:endParaRPr lang="en-GB" sz="2000" dirty="0">
              <a:ea typeface="ＭＳ Ｐゴシック" pitchFamily="-89" charset="-128"/>
              <a:cs typeface="ＭＳ Ｐゴシック" pitchFamily="-89" charset="-128"/>
            </a:endParaRPr>
          </a:p>
          <a:p>
            <a:pPr eaLnBrk="1" hangingPunct="1">
              <a:spcBef>
                <a:spcPct val="0"/>
              </a:spcBef>
            </a:pPr>
            <a:r>
              <a:rPr lang="en-CA" sz="2000" dirty="0">
                <a:ea typeface="ＭＳ Ｐゴシック" pitchFamily="-89" charset="-128"/>
                <a:cs typeface="ＭＳ Ｐゴシック" pitchFamily="-89" charset="-128"/>
              </a:rPr>
              <a:t>The ceremony, for some reason, was not open to the public.  Maybe for safety reasons at the closed stadium.  Attending were former Detroit Tiger greats Gates Brown, Mickey Lolich, and my favourite Tiger, Willie Horton.</a:t>
            </a:r>
            <a:endParaRPr lang="en-GB" sz="2000" dirty="0">
              <a:ea typeface="ＭＳ Ｐゴシック" pitchFamily="-89" charset="-128"/>
              <a:cs typeface="ＭＳ Ｐゴシック" pitchFamily="-89" charset="-128"/>
            </a:endParaRPr>
          </a:p>
          <a:p>
            <a:pPr eaLnBrk="1" hangingPunct="1">
              <a:spcBef>
                <a:spcPct val="0"/>
              </a:spcBef>
            </a:pPr>
            <a:endParaRPr lang="en-US" sz="2000" dirty="0">
              <a:ea typeface="ＭＳ Ｐゴシック" pitchFamily="-89" charset="-128"/>
              <a:cs typeface="ＭＳ Ｐゴシック" pitchFamily="-89" charset="-128"/>
            </a:endParaRPr>
          </a:p>
          <a:p>
            <a:pPr eaLnBrk="1" hangingPunct="1">
              <a:spcBef>
                <a:spcPct val="0"/>
              </a:spcBef>
            </a:pPr>
            <a:endParaRPr lang="en-US" sz="2000" dirty="0">
              <a:ea typeface="ＭＳ Ｐゴシック" pitchFamily="-89" charset="-128"/>
              <a:cs typeface="ＭＳ Ｐゴシック" pitchFamily="-89" charset="-128"/>
            </a:endParaRPr>
          </a:p>
        </p:txBody>
      </p:sp>
      <p:sp>
        <p:nvSpPr>
          <p:cNvPr id="839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F29F8A0-BFB0-8948-A849-2009AC6EA06D}" type="slidenum">
              <a:rPr lang="en-US" smtClean="0">
                <a:ea typeface="ＭＳ Ｐゴシック" pitchFamily="5" charset="-128"/>
                <a:cs typeface="ＭＳ Ｐゴシック" pitchFamily="5" charset="-128"/>
              </a:rPr>
              <a:pPr fontAlgn="base">
                <a:spcBef>
                  <a:spcPct val="0"/>
                </a:spcBef>
                <a:spcAft>
                  <a:spcPct val="0"/>
                </a:spcAft>
                <a:defRPr/>
              </a:pPr>
              <a:t>42</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pPr eaLnBrk="1" hangingPunct="1">
              <a:spcBef>
                <a:spcPct val="0"/>
              </a:spcBef>
            </a:pPr>
            <a:r>
              <a:rPr lang="en-US" sz="2000" dirty="0">
                <a:ea typeface="ＭＳ Ｐゴシック" pitchFamily="-89" charset="-128"/>
                <a:cs typeface="ＭＳ Ｐゴシック" pitchFamily="-89" charset="-128"/>
              </a:rPr>
              <a:t>I’ll now focus on the 6 baseball postage stamps issued here in Canada.</a:t>
            </a:r>
          </a:p>
          <a:p>
            <a:pPr eaLnBrk="1" hangingPunct="1">
              <a:spcBef>
                <a:spcPct val="0"/>
              </a:spcBef>
            </a:pPr>
            <a:endParaRPr lang="en-US" sz="2000" dirty="0">
              <a:ea typeface="ＭＳ Ｐゴシック" pitchFamily="-89" charset="-128"/>
              <a:cs typeface="ＭＳ Ｐゴシック" pitchFamily="-89" charset="-128"/>
            </a:endParaRPr>
          </a:p>
          <a:p>
            <a:pPr eaLnBrk="1" hangingPunct="1">
              <a:spcBef>
                <a:spcPct val="0"/>
              </a:spcBef>
            </a:pPr>
            <a:r>
              <a:rPr lang="en-US" sz="2000" dirty="0">
                <a:ea typeface="ＭＳ Ｐゴシック" pitchFamily="-89" charset="-128"/>
                <a:cs typeface="ＭＳ Ｐゴシック" pitchFamily="-89" charset="-128"/>
              </a:rPr>
              <a:t>I’m going to get one very minor example out of the way first because it is barely a “baseball stamp” and secondly, it’s all about dogs and I’m not a dog lover.</a:t>
            </a:r>
          </a:p>
          <a:p>
            <a:pPr eaLnBrk="1" hangingPunct="1">
              <a:spcBef>
                <a:spcPct val="0"/>
              </a:spcBef>
            </a:pPr>
            <a:endParaRPr lang="en-US" sz="2000" dirty="0">
              <a:ea typeface="ＭＳ Ｐゴシック" pitchFamily="-89" charset="-128"/>
              <a:cs typeface="ＭＳ Ｐゴシック" pitchFamily="-89" charset="-128"/>
            </a:endParaRPr>
          </a:p>
          <a:p>
            <a:pPr eaLnBrk="1" hangingPunct="1">
              <a:spcBef>
                <a:spcPct val="0"/>
              </a:spcBef>
            </a:pPr>
            <a:r>
              <a:rPr lang="en-US" sz="2000" dirty="0">
                <a:ea typeface="ＭＳ Ｐゴシック" pitchFamily="-89" charset="-128"/>
                <a:cs typeface="ＭＳ Ｐゴシック" pitchFamily="-89" charset="-128"/>
              </a:rPr>
              <a:t>Canada issued an “Adopt A Pet” stamp on April 22, 2013.</a:t>
            </a:r>
          </a:p>
          <a:p>
            <a:pPr eaLnBrk="1" hangingPunct="1">
              <a:spcBef>
                <a:spcPct val="0"/>
              </a:spcBef>
            </a:pPr>
            <a:endParaRPr lang="en-US" sz="2000" dirty="0">
              <a:ea typeface="ＭＳ Ｐゴシック" pitchFamily="-89" charset="-128"/>
              <a:cs typeface="ＭＳ Ｐゴシック" pitchFamily="-89" charset="-128"/>
            </a:endParaRPr>
          </a:p>
          <a:p>
            <a:pPr eaLnBrk="1" hangingPunct="1">
              <a:spcBef>
                <a:spcPct val="0"/>
              </a:spcBef>
            </a:pPr>
            <a:r>
              <a:rPr lang="en-US" sz="2000" dirty="0">
                <a:ea typeface="ＭＳ Ｐゴシック" pitchFamily="-89" charset="-128"/>
                <a:cs typeface="ＭＳ Ｐゴシック" pitchFamily="-89" charset="-128"/>
              </a:rPr>
              <a:t>Note the baseball on the floor.</a:t>
            </a:r>
          </a:p>
          <a:p>
            <a:pPr eaLnBrk="1" hangingPunct="1">
              <a:spcBef>
                <a:spcPct val="0"/>
              </a:spcBef>
            </a:pPr>
            <a:endParaRPr lang="en-US" sz="2000" dirty="0">
              <a:ea typeface="ＭＳ Ｐゴシック" pitchFamily="-89" charset="-128"/>
              <a:cs typeface="ＭＳ Ｐゴシック" pitchFamily="-89" charset="-128"/>
            </a:endParaRPr>
          </a:p>
          <a:p>
            <a:pPr eaLnBrk="1" hangingPunct="1">
              <a:spcBef>
                <a:spcPct val="0"/>
              </a:spcBef>
            </a:pPr>
            <a:r>
              <a:rPr lang="en-US" sz="2000" dirty="0">
                <a:ea typeface="ＭＳ Ｐゴシック" pitchFamily="-89" charset="-128"/>
                <a:cs typeface="ＭＳ Ｐゴシック" pitchFamily="-89" charset="-128"/>
              </a:rPr>
              <a:t>That’s all I want to say about that.</a:t>
            </a:r>
          </a:p>
        </p:txBody>
      </p:sp>
      <p:sp>
        <p:nvSpPr>
          <p:cNvPr id="860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A7510BD-622B-6643-B272-683B548ABF20}" type="slidenum">
              <a:rPr lang="en-US" smtClean="0">
                <a:ea typeface="ＭＳ Ｐゴシック" pitchFamily="5" charset="-128"/>
                <a:cs typeface="ＭＳ Ｐゴシック" pitchFamily="5" charset="-128"/>
              </a:rPr>
              <a:pPr fontAlgn="base">
                <a:spcBef>
                  <a:spcPct val="0"/>
                </a:spcBef>
                <a:spcAft>
                  <a:spcPct val="0"/>
                </a:spcAft>
                <a:defRPr/>
              </a:pPr>
              <a:t>43</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2000" dirty="0">
                <a:ea typeface="ＭＳ Ｐゴシック" pitchFamily="-89" charset="-128"/>
                <a:cs typeface="ＭＳ Ｐゴシック" pitchFamily="-89" charset="-128"/>
              </a:rPr>
              <a:t>Canada issued a commemorative stamp on August 6, 1993 to recognize the 200</a:t>
            </a:r>
            <a:r>
              <a:rPr lang="en-US" sz="2000" baseline="30000" dirty="0">
                <a:ea typeface="ＭＳ Ｐゴシック" pitchFamily="-89" charset="-128"/>
                <a:cs typeface="ＭＳ Ｐゴシック" pitchFamily="-89" charset="-128"/>
              </a:rPr>
              <a:t>th</a:t>
            </a:r>
            <a:r>
              <a:rPr lang="en-US" sz="2000" dirty="0">
                <a:ea typeface="ＭＳ Ｐゴシック" pitchFamily="-89" charset="-128"/>
                <a:cs typeface="ＭＳ Ｐゴシック" pitchFamily="-89" charset="-128"/>
              </a:rPr>
              <a:t> anniversary of the City of Toronto.</a:t>
            </a:r>
          </a:p>
          <a:p>
            <a:pPr eaLnBrk="1" hangingPunct="1">
              <a:spcBef>
                <a:spcPct val="0"/>
              </a:spcBef>
            </a:pPr>
            <a:endParaRPr lang="en-GB" sz="2000" dirty="0">
              <a:ea typeface="ＭＳ Ｐゴシック" pitchFamily="-89" charset="-128"/>
              <a:cs typeface="ＭＳ Ｐゴシック" pitchFamily="-89" charset="-128"/>
            </a:endParaRPr>
          </a:p>
          <a:p>
            <a:pPr eaLnBrk="1" hangingPunct="1">
              <a:spcBef>
                <a:spcPct val="0"/>
              </a:spcBef>
            </a:pPr>
            <a:r>
              <a:rPr lang="en-GB" sz="2000" dirty="0">
                <a:ea typeface="ＭＳ Ｐゴシック" pitchFamily="-89" charset="-128"/>
                <a:cs typeface="ＭＳ Ｐゴシック" pitchFamily="-89" charset="-128"/>
              </a:rPr>
              <a:t>Included</a:t>
            </a:r>
            <a:r>
              <a:rPr lang="en-GB" sz="2000" baseline="0" dirty="0">
                <a:ea typeface="ＭＳ Ｐゴシック" pitchFamily="-89" charset="-128"/>
                <a:cs typeface="ＭＳ Ｐゴシック" pitchFamily="-89" charset="-128"/>
              </a:rPr>
              <a:t> in the picture </a:t>
            </a:r>
            <a:r>
              <a:rPr lang="en-GB" sz="2000" dirty="0">
                <a:ea typeface="ＭＳ Ｐゴシック" pitchFamily="-89" charset="-128"/>
                <a:cs typeface="ＭＳ Ｐゴシック" pitchFamily="-89" charset="-128"/>
              </a:rPr>
              <a:t>is Skydome (now named Rogers Centre) , the</a:t>
            </a:r>
            <a:r>
              <a:rPr lang="en-GB" sz="2000" baseline="0" dirty="0">
                <a:ea typeface="ＭＳ Ｐゴシック" pitchFamily="-89" charset="-128"/>
                <a:cs typeface="ＭＳ Ｐゴシック" pitchFamily="-89" charset="-128"/>
              </a:rPr>
              <a:t> home of the Toronto Blue Jays.</a:t>
            </a:r>
            <a:endParaRPr lang="en-GB" sz="2000" dirty="0">
              <a:ea typeface="ＭＳ Ｐゴシック" pitchFamily="-89" charset="-128"/>
              <a:cs typeface="ＭＳ Ｐゴシック" pitchFamily="-89" charset="-128"/>
            </a:endParaRPr>
          </a:p>
          <a:p>
            <a:pPr eaLnBrk="1" hangingPunct="1">
              <a:spcBef>
                <a:spcPct val="0"/>
              </a:spcBef>
            </a:pPr>
            <a:endParaRPr lang="en-GB" dirty="0">
              <a:ea typeface="ＭＳ Ｐゴシック" pitchFamily="-89" charset="-128"/>
              <a:cs typeface="ＭＳ Ｐゴシック" pitchFamily="-89" charset="-128"/>
            </a:endParaRPr>
          </a:p>
        </p:txBody>
      </p:sp>
      <p:sp>
        <p:nvSpPr>
          <p:cNvPr id="880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067F26A-D6B5-AC42-B987-39A27270117A}" type="slidenum">
              <a:rPr lang="en-US" smtClean="0">
                <a:ea typeface="ＭＳ Ｐゴシック" pitchFamily="5" charset="-128"/>
                <a:cs typeface="ＭＳ Ｐゴシック" pitchFamily="5" charset="-128"/>
              </a:rPr>
              <a:pPr fontAlgn="base">
                <a:spcBef>
                  <a:spcPct val="0"/>
                </a:spcBef>
                <a:spcAft>
                  <a:spcPct val="0"/>
                </a:spcAft>
                <a:defRPr/>
              </a:pPr>
              <a:t>44</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normAutofit fontScale="85000" lnSpcReduction="10000"/>
          </a:bodyPr>
          <a:lstStyle/>
          <a:p>
            <a:pPr eaLnBrk="1" hangingPunct="1">
              <a:spcBef>
                <a:spcPct val="0"/>
              </a:spcBef>
            </a:pPr>
            <a:endParaRPr lang="en-GB" dirty="0">
              <a:ea typeface="ＭＳ Ｐゴシック" pitchFamily="-89" charset="-128"/>
              <a:cs typeface="ＭＳ Ｐゴシック" pitchFamily="-89" charset="-128"/>
            </a:endParaRPr>
          </a:p>
          <a:p>
            <a:pPr eaLnBrk="1" hangingPunct="1">
              <a:spcBef>
                <a:spcPct val="0"/>
              </a:spcBef>
            </a:pPr>
            <a:r>
              <a:rPr lang="en-GB" sz="2000" dirty="0">
                <a:ea typeface="ＭＳ Ｐゴシック" pitchFamily="-89" charset="-128"/>
                <a:cs typeface="ＭＳ Ｐゴシック" pitchFamily="-89" charset="-128"/>
              </a:rPr>
              <a:t>Every year some 3,000,000 Canadians do volunteer work. </a:t>
            </a:r>
          </a:p>
          <a:p>
            <a:pPr eaLnBrk="1" hangingPunct="1">
              <a:spcBef>
                <a:spcPct val="0"/>
              </a:spcBef>
            </a:pPr>
            <a:endParaRPr lang="en-GB" sz="2000" dirty="0">
              <a:ea typeface="ＭＳ Ｐゴシック" pitchFamily="-89" charset="-128"/>
              <a:cs typeface="ＭＳ Ｐゴシック" pitchFamily="-89" charset="-128"/>
            </a:endParaRPr>
          </a:p>
          <a:p>
            <a:pPr eaLnBrk="1" hangingPunct="1">
              <a:spcBef>
                <a:spcPct val="0"/>
              </a:spcBef>
            </a:pPr>
            <a:r>
              <a:rPr lang="en-GB" sz="2000" dirty="0">
                <a:ea typeface="ＭＳ Ｐゴシック" pitchFamily="-89" charset="-128"/>
                <a:cs typeface="ＭＳ Ｐゴシック" pitchFamily="-89" charset="-128"/>
              </a:rPr>
              <a:t>Canada applauded these great people during National Volunteer Week in May 1987. </a:t>
            </a:r>
          </a:p>
          <a:p>
            <a:pPr eaLnBrk="1" hangingPunct="1">
              <a:spcBef>
                <a:spcPct val="0"/>
              </a:spcBef>
            </a:pPr>
            <a:endParaRPr lang="en-GB" sz="2000" dirty="0">
              <a:ea typeface="ＭＳ Ｐゴシック" pitchFamily="-89" charset="-128"/>
              <a:cs typeface="ＭＳ Ｐゴシック" pitchFamily="-89" charset="-128"/>
            </a:endParaRPr>
          </a:p>
          <a:p>
            <a:pPr eaLnBrk="1" hangingPunct="1">
              <a:spcBef>
                <a:spcPct val="0"/>
              </a:spcBef>
            </a:pPr>
            <a:r>
              <a:rPr lang="en-GB" sz="2000" dirty="0">
                <a:ea typeface="ＭＳ Ｐゴシック" pitchFamily="-89" charset="-128"/>
                <a:cs typeface="ＭＳ Ｐゴシック" pitchFamily="-89" charset="-128"/>
              </a:rPr>
              <a:t>Volunteer</a:t>
            </a:r>
            <a:r>
              <a:rPr lang="en-GB" sz="2000" baseline="0" dirty="0">
                <a:ea typeface="ＭＳ Ｐゴシック" pitchFamily="-89" charset="-128"/>
                <a:cs typeface="ＭＳ Ｐゴシック" pitchFamily="-89" charset="-128"/>
              </a:rPr>
              <a:t> b</a:t>
            </a:r>
            <a:r>
              <a:rPr lang="en-GB" sz="2000" dirty="0">
                <a:ea typeface="ＭＳ Ｐゴシック" pitchFamily="-89" charset="-128"/>
                <a:cs typeface="ＭＳ Ｐゴシック" pitchFamily="-89" charset="-128"/>
              </a:rPr>
              <a:t>aseball coaches and league organizers and Moms and Dads who all help out kids baseball leagues all over the country are included in the stamp picture with the man carrying</a:t>
            </a:r>
            <a:r>
              <a:rPr lang="en-GB" sz="2000" baseline="0" dirty="0">
                <a:ea typeface="ＭＳ Ｐゴシック" pitchFamily="-89" charset="-128"/>
                <a:cs typeface="ＭＳ Ｐゴシック" pitchFamily="-89" charset="-128"/>
              </a:rPr>
              <a:t> a</a:t>
            </a:r>
            <a:r>
              <a:rPr lang="en-GB" sz="2000" dirty="0">
                <a:ea typeface="ＭＳ Ｐゴシック" pitchFamily="-89" charset="-128"/>
                <a:cs typeface="ＭＳ Ｐゴシック" pitchFamily="-89" charset="-128"/>
              </a:rPr>
              <a:t> bat walking with the girl holding a ball and glove.</a:t>
            </a:r>
          </a:p>
          <a:p>
            <a:pPr eaLnBrk="1" hangingPunct="1">
              <a:spcBef>
                <a:spcPct val="0"/>
              </a:spcBef>
            </a:pPr>
            <a:endParaRPr lang="en-US" sz="2000" dirty="0">
              <a:ea typeface="ＭＳ Ｐゴシック" pitchFamily="-89" charset="-128"/>
              <a:cs typeface="ＭＳ Ｐゴシック" pitchFamily="-89" charset="-128"/>
            </a:endParaRPr>
          </a:p>
          <a:p>
            <a:pPr eaLnBrk="1" hangingPunct="1">
              <a:spcBef>
                <a:spcPct val="0"/>
              </a:spcBef>
            </a:pPr>
            <a:r>
              <a:rPr lang="en-GB" sz="2000" dirty="0">
                <a:ea typeface="ＭＳ Ｐゴシック" pitchFamily="-89" charset="-128"/>
                <a:cs typeface="ＭＳ Ｐゴシック" pitchFamily="-89" charset="-128"/>
              </a:rPr>
              <a:t>So, as mentioned near the start of this presentation, these are three examples of stamps that are not meant to be about baseball, but there is something related to baseball in the stamp picture so it is included in the baseball ‘topical’ category.</a:t>
            </a:r>
          </a:p>
          <a:p>
            <a:pPr eaLnBrk="1" hangingPunct="1">
              <a:spcBef>
                <a:spcPct val="0"/>
              </a:spcBef>
            </a:pPr>
            <a:endParaRPr lang="en-GB" dirty="0">
              <a:ea typeface="ＭＳ Ｐゴシック" pitchFamily="-89" charset="-128"/>
              <a:cs typeface="ＭＳ Ｐゴシック" pitchFamily="-89" charset="-128"/>
            </a:endParaRPr>
          </a:p>
          <a:p>
            <a:pPr eaLnBrk="1" hangingPunct="1">
              <a:spcBef>
                <a:spcPct val="0"/>
              </a:spcBef>
            </a:pPr>
            <a:endParaRPr lang="en-US" dirty="0">
              <a:ea typeface="ＭＳ Ｐゴシック" pitchFamily="-89" charset="-128"/>
              <a:cs typeface="ＭＳ Ｐゴシック" pitchFamily="-89" charset="-128"/>
            </a:endParaRPr>
          </a:p>
          <a:p>
            <a:pPr eaLnBrk="1" hangingPunct="1">
              <a:spcBef>
                <a:spcPct val="0"/>
              </a:spcBef>
            </a:pPr>
            <a:endParaRPr lang="en-US" dirty="0">
              <a:ea typeface="ＭＳ Ｐゴシック" pitchFamily="-89" charset="-128"/>
              <a:cs typeface="ＭＳ Ｐゴシック" pitchFamily="-89" charset="-128"/>
            </a:endParaRPr>
          </a:p>
        </p:txBody>
      </p:sp>
      <p:sp>
        <p:nvSpPr>
          <p:cNvPr id="901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39B7211-91E7-0D45-BA45-51D76ADBBF03}" type="slidenum">
              <a:rPr lang="en-US" smtClean="0">
                <a:ea typeface="ＭＳ Ｐゴシック" pitchFamily="5" charset="-128"/>
                <a:cs typeface="ＭＳ Ｐゴシック" pitchFamily="5" charset="-128"/>
              </a:rPr>
              <a:pPr fontAlgn="base">
                <a:spcBef>
                  <a:spcPct val="0"/>
                </a:spcBef>
                <a:spcAft>
                  <a:spcPct val="0"/>
                </a:spcAft>
                <a:defRPr/>
              </a:pPr>
              <a:t>45</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89" charset="-128"/>
              <a:cs typeface="ＭＳ Ｐゴシック" pitchFamily="-89" charset="-128"/>
            </a:endParaRPr>
          </a:p>
          <a:p>
            <a:pPr eaLnBrk="1" hangingPunct="1">
              <a:spcBef>
                <a:spcPct val="0"/>
              </a:spcBef>
            </a:pPr>
            <a:r>
              <a:rPr lang="en-GB" sz="2000" dirty="0">
                <a:ea typeface="ＭＳ Ｐゴシック" pitchFamily="-89" charset="-128"/>
                <a:cs typeface="ＭＳ Ｐゴシック" pitchFamily="-89" charset="-128"/>
              </a:rPr>
              <a:t>To commemorate 25 years of Toronto Blue Jays baseball and outstanding team spirit, Canada Post commissioned renowned designer Paul Haslip to produce a stamp that is a celebration of the team's accomplishments. </a:t>
            </a:r>
          </a:p>
          <a:p>
            <a:pPr eaLnBrk="1" hangingPunct="1">
              <a:spcBef>
                <a:spcPct val="0"/>
              </a:spcBef>
            </a:pPr>
            <a:endParaRPr lang="en-GB" sz="2000" dirty="0">
              <a:ea typeface="ＭＳ Ｐゴシック" pitchFamily="-89" charset="-128"/>
              <a:cs typeface="ＭＳ Ｐゴシック" pitchFamily="-89" charset="-128"/>
            </a:endParaRPr>
          </a:p>
          <a:p>
            <a:pPr eaLnBrk="1" hangingPunct="1">
              <a:spcBef>
                <a:spcPct val="0"/>
              </a:spcBef>
            </a:pPr>
            <a:r>
              <a:rPr lang="en-GB" sz="2000" dirty="0">
                <a:ea typeface="ＭＳ Ｐゴシック" pitchFamily="-89" charset="-128"/>
                <a:cs typeface="ＭＳ Ｐゴシック" pitchFamily="-89" charset="-128"/>
              </a:rPr>
              <a:t>Paul's design combines several elements of baseball tradition, including a photographic rendition of a ball, as well as the Blue Jays' 25th anniversary logo. "This led to the idea of having the "Canada 47" in the same style as a player's signature”.</a:t>
            </a:r>
          </a:p>
          <a:p>
            <a:pPr eaLnBrk="1" hangingPunct="1">
              <a:spcBef>
                <a:spcPct val="0"/>
              </a:spcBef>
            </a:pPr>
            <a:endParaRPr lang="en-GB" sz="2000" dirty="0">
              <a:ea typeface="ＭＳ Ｐゴシック" pitchFamily="-89" charset="-128"/>
              <a:cs typeface="ＭＳ Ｐゴシック" pitchFamily="-89" charset="-128"/>
            </a:endParaRPr>
          </a:p>
          <a:p>
            <a:pPr eaLnBrk="1" hangingPunct="1">
              <a:spcBef>
                <a:spcPct val="0"/>
              </a:spcBef>
            </a:pPr>
            <a:endParaRPr lang="en-GB" dirty="0">
              <a:ea typeface="ＭＳ Ｐゴシック" pitchFamily="-89" charset="-128"/>
              <a:cs typeface="ＭＳ Ｐゴシック" pitchFamily="-89" charset="-128"/>
            </a:endParaRPr>
          </a:p>
          <a:p>
            <a:pPr eaLnBrk="1" hangingPunct="1">
              <a:spcBef>
                <a:spcPct val="0"/>
              </a:spcBef>
            </a:pPr>
            <a:endParaRPr lang="en-GB" dirty="0">
              <a:ea typeface="ＭＳ Ｐゴシック" pitchFamily="-89" charset="-128"/>
              <a:cs typeface="ＭＳ Ｐゴシック" pitchFamily="-89" charset="-128"/>
            </a:endParaRPr>
          </a:p>
          <a:p>
            <a:pPr eaLnBrk="1" hangingPunct="1">
              <a:spcBef>
                <a:spcPct val="0"/>
              </a:spcBef>
            </a:pPr>
            <a:endParaRPr lang="en-US" dirty="0">
              <a:ea typeface="ＭＳ Ｐゴシック" pitchFamily="-89" charset="-128"/>
              <a:cs typeface="ＭＳ Ｐゴシック" pitchFamily="-89" charset="-128"/>
            </a:endParaRPr>
          </a:p>
        </p:txBody>
      </p:sp>
      <p:sp>
        <p:nvSpPr>
          <p:cNvPr id="921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72093C-91FE-4E4D-97BF-89BD9B375277}" type="slidenum">
              <a:rPr lang="en-US" smtClean="0">
                <a:ea typeface="ＭＳ Ｐゴシック" pitchFamily="5" charset="-128"/>
                <a:cs typeface="ＭＳ Ｐゴシック" pitchFamily="5" charset="-128"/>
              </a:rPr>
              <a:pPr fontAlgn="base">
                <a:spcBef>
                  <a:spcPct val="0"/>
                </a:spcBef>
                <a:spcAft>
                  <a:spcPct val="0"/>
                </a:spcAft>
                <a:defRPr/>
              </a:pPr>
              <a:t>46</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20000"/>
          </a:bodyPr>
          <a:lstStyle/>
          <a:p>
            <a:pPr eaLnBrk="1" fontAlgn="auto" hangingPunct="1">
              <a:spcBef>
                <a:spcPts val="0"/>
              </a:spcBef>
              <a:spcAft>
                <a:spcPts val="0"/>
              </a:spcAft>
              <a:defRPr/>
            </a:pPr>
            <a:r>
              <a:rPr lang="en-US" sz="2000" kern="1200" dirty="0">
                <a:solidFill>
                  <a:schemeClr val="tx1"/>
                </a:solidFill>
                <a:latin typeface="+mn-lt"/>
                <a:ea typeface="ＭＳ Ｐゴシック" pitchFamily="5" charset="-128"/>
                <a:cs typeface="ＭＳ Ｐゴシック" pitchFamily="5" charset="-128"/>
              </a:rPr>
              <a:t>2 SLIDES  SLIDE #1</a:t>
            </a:r>
          </a:p>
          <a:p>
            <a:pPr eaLnBrk="1" fontAlgn="auto" hangingPunct="1">
              <a:spcBef>
                <a:spcPts val="0"/>
              </a:spcBef>
              <a:spcAft>
                <a:spcPts val="0"/>
              </a:spcAft>
              <a:defRPr/>
            </a:pPr>
            <a:endParaRPr lang="en-US" sz="2000" kern="1200" dirty="0">
              <a:solidFill>
                <a:schemeClr val="tx1"/>
              </a:solidFill>
              <a:latin typeface="+mn-lt"/>
              <a:ea typeface="ＭＳ Ｐゴシック" pitchFamily="5" charset="-128"/>
              <a:cs typeface="ＭＳ Ｐゴシック" pitchFamily="5" charset="-128"/>
            </a:endParaRPr>
          </a:p>
          <a:p>
            <a:pPr eaLnBrk="1" fontAlgn="auto" hangingPunct="1">
              <a:spcBef>
                <a:spcPts val="0"/>
              </a:spcBef>
              <a:spcAft>
                <a:spcPts val="0"/>
              </a:spcAft>
              <a:defRPr/>
            </a:pPr>
            <a:r>
              <a:rPr lang="en-US" sz="2000" kern="1200" dirty="0">
                <a:solidFill>
                  <a:schemeClr val="tx1"/>
                </a:solidFill>
                <a:latin typeface="+mn-lt"/>
                <a:ea typeface="ＭＳ Ｐゴシック" pitchFamily="5" charset="-128"/>
                <a:cs typeface="ＭＳ Ｐゴシック" pitchFamily="5" charset="-128"/>
              </a:rPr>
              <a:t>Everyone knows Fergie Jenkins and his story, and Canada honoured him as part of Canada Post’s Black History Month issue.</a:t>
            </a:r>
          </a:p>
          <a:p>
            <a:pPr eaLnBrk="1" fontAlgn="auto" hangingPunct="1">
              <a:spcBef>
                <a:spcPts val="0"/>
              </a:spcBef>
              <a:spcAft>
                <a:spcPts val="0"/>
              </a:spcAft>
              <a:defRPr/>
            </a:pPr>
            <a:endParaRPr lang="en-US" sz="2000" kern="1200" dirty="0">
              <a:solidFill>
                <a:schemeClr val="tx1"/>
              </a:solidFill>
              <a:latin typeface="+mn-lt"/>
              <a:ea typeface="ＭＳ Ｐゴシック" pitchFamily="5" charset="-128"/>
              <a:cs typeface="ＭＳ Ｐゴシック" pitchFamily="5" charset="-128"/>
            </a:endParaRPr>
          </a:p>
          <a:p>
            <a:pPr eaLnBrk="1" fontAlgn="auto" hangingPunct="1">
              <a:spcBef>
                <a:spcPts val="0"/>
              </a:spcBef>
              <a:spcAft>
                <a:spcPts val="0"/>
              </a:spcAft>
              <a:defRPr/>
            </a:pPr>
            <a:r>
              <a:rPr lang="en-GB" sz="2000" kern="1200" dirty="0">
                <a:solidFill>
                  <a:schemeClr val="tx1"/>
                </a:solidFill>
                <a:latin typeface="+mn-lt"/>
                <a:ea typeface="ＭＳ Ｐゴシック" pitchFamily="5" charset="-128"/>
                <a:cs typeface="ＭＳ Ｐゴシック" pitchFamily="5" charset="-128"/>
              </a:rPr>
              <a:t>Ferguson “Fergie” Jenkins was born on December 13, 1942, in Chatham, Ontario. He excelled at sports in school and played bantam baseball as a teenager and was eventually signed by the Philadelphia Phillies in 1962.</a:t>
            </a:r>
          </a:p>
          <a:p>
            <a:pPr eaLnBrk="1" fontAlgn="auto" hangingPunct="1">
              <a:spcBef>
                <a:spcPts val="0"/>
              </a:spcBef>
              <a:spcAft>
                <a:spcPts val="0"/>
              </a:spcAft>
              <a:defRPr/>
            </a:pPr>
            <a:endParaRPr lang="en-GB" sz="2000" kern="1200" dirty="0">
              <a:solidFill>
                <a:schemeClr val="tx1"/>
              </a:solidFill>
              <a:latin typeface="+mn-lt"/>
              <a:ea typeface="ＭＳ Ｐゴシック" pitchFamily="5" charset="-128"/>
              <a:cs typeface="ＭＳ Ｐゴシック" pitchFamily="5" charset="-128"/>
            </a:endParaRPr>
          </a:p>
          <a:p>
            <a:pPr eaLnBrk="1" fontAlgn="auto" hangingPunct="1">
              <a:spcBef>
                <a:spcPts val="0"/>
              </a:spcBef>
              <a:spcAft>
                <a:spcPts val="0"/>
              </a:spcAft>
              <a:defRPr/>
            </a:pPr>
            <a:r>
              <a:rPr lang="en-GB" sz="2000" kern="1200" dirty="0">
                <a:solidFill>
                  <a:schemeClr val="tx1"/>
                </a:solidFill>
                <a:latin typeface="+mn-lt"/>
                <a:ea typeface="ＭＳ Ｐゴシック" pitchFamily="5" charset="-128"/>
                <a:cs typeface="ＭＳ Ｐゴシック" pitchFamily="5" charset="-128"/>
              </a:rPr>
              <a:t>Fergie would go on to pitch for the Phillies, Cubs, Rangers and Red Sox between 1965 and 1977.  </a:t>
            </a:r>
          </a:p>
        </p:txBody>
      </p:sp>
      <p:sp>
        <p:nvSpPr>
          <p:cNvPr id="942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F80022C-E8F6-8F44-AC57-CA7D09DDE23E}" type="slidenum">
              <a:rPr lang="en-US" smtClean="0">
                <a:ea typeface="ＭＳ Ｐゴシック" pitchFamily="5" charset="-128"/>
                <a:cs typeface="ＭＳ Ｐゴシック" pitchFamily="5" charset="-128"/>
              </a:rPr>
              <a:pPr fontAlgn="base">
                <a:spcBef>
                  <a:spcPct val="0"/>
                </a:spcBef>
                <a:spcAft>
                  <a:spcPct val="0"/>
                </a:spcAft>
                <a:defRPr/>
              </a:pPr>
              <a:t>47</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20000"/>
          </a:bodyPr>
          <a:lstStyle/>
          <a:p>
            <a:pPr eaLnBrk="1" fontAlgn="auto" hangingPunct="1">
              <a:spcBef>
                <a:spcPts val="0"/>
              </a:spcBef>
              <a:spcAft>
                <a:spcPts val="0"/>
              </a:spcAft>
              <a:defRPr/>
            </a:pPr>
            <a:r>
              <a:rPr lang="en-CA" sz="2000" kern="1200" dirty="0">
                <a:solidFill>
                  <a:schemeClr val="tx1"/>
                </a:solidFill>
                <a:latin typeface="+mn-lt"/>
                <a:ea typeface="ＭＳ Ｐゴシック" pitchFamily="5" charset="-128"/>
                <a:cs typeface="ＭＳ Ｐゴシック" pitchFamily="5" charset="-128"/>
              </a:rPr>
              <a:t>SLIDE #2</a:t>
            </a:r>
          </a:p>
          <a:p>
            <a:pPr eaLnBrk="1" fontAlgn="auto" hangingPunct="1">
              <a:spcBef>
                <a:spcPts val="0"/>
              </a:spcBef>
              <a:spcAft>
                <a:spcPts val="0"/>
              </a:spcAft>
              <a:defRPr/>
            </a:pPr>
            <a:endParaRPr lang="en-CA" sz="2000" kern="1200" dirty="0">
              <a:solidFill>
                <a:schemeClr val="tx1"/>
              </a:solidFill>
              <a:latin typeface="+mn-lt"/>
              <a:ea typeface="ＭＳ Ｐゴシック" pitchFamily="5" charset="-128"/>
              <a:cs typeface="ＭＳ Ｐゴシック" pitchFamily="5" charset="-128"/>
            </a:endParaRPr>
          </a:p>
          <a:p>
            <a:pPr eaLnBrk="1" fontAlgn="auto" hangingPunct="1">
              <a:spcBef>
                <a:spcPts val="0"/>
              </a:spcBef>
              <a:spcAft>
                <a:spcPts val="0"/>
              </a:spcAft>
              <a:defRPr/>
            </a:pPr>
            <a:r>
              <a:rPr lang="en-GB" sz="2000" kern="1200" dirty="0">
                <a:solidFill>
                  <a:schemeClr val="tx1"/>
                </a:solidFill>
                <a:latin typeface="+mn-lt"/>
                <a:ea typeface="ＭＳ Ｐゴシック" pitchFamily="5" charset="-128"/>
                <a:cs typeface="ＭＳ Ｐゴシック" pitchFamily="5" charset="-128"/>
              </a:rPr>
              <a:t>He was inducted into the Canadian Baseball Hall of Fame in 1987 and is the only Canadian honoured</a:t>
            </a:r>
            <a:r>
              <a:rPr lang="en-GB" sz="2000" kern="1200" baseline="0" dirty="0">
                <a:solidFill>
                  <a:schemeClr val="tx1"/>
                </a:solidFill>
                <a:latin typeface="+mn-lt"/>
                <a:ea typeface="ＭＳ Ｐゴシック" pitchFamily="5" charset="-128"/>
                <a:cs typeface="ＭＳ Ｐゴシック" pitchFamily="5" charset="-128"/>
              </a:rPr>
              <a:t> so far</a:t>
            </a:r>
            <a:r>
              <a:rPr lang="en-GB" sz="2000" kern="1200" dirty="0">
                <a:solidFill>
                  <a:schemeClr val="tx1"/>
                </a:solidFill>
                <a:latin typeface="+mn-lt"/>
                <a:ea typeface="ＭＳ Ｐゴシック" pitchFamily="5" charset="-128"/>
                <a:cs typeface="ＭＳ Ｐゴシック" pitchFamily="5" charset="-128"/>
              </a:rPr>
              <a:t> in the National Baseball Hall of Fame in Cooperstown (1991).</a:t>
            </a:r>
          </a:p>
          <a:p>
            <a:pPr eaLnBrk="1" fontAlgn="auto" hangingPunct="1">
              <a:spcBef>
                <a:spcPts val="0"/>
              </a:spcBef>
              <a:spcAft>
                <a:spcPts val="0"/>
              </a:spcAft>
              <a:defRPr/>
            </a:pPr>
            <a:endParaRPr lang="en-GB" sz="2000" kern="1200" dirty="0">
              <a:solidFill>
                <a:schemeClr val="tx1"/>
              </a:solidFill>
              <a:latin typeface="+mn-lt"/>
              <a:ea typeface="ＭＳ Ｐゴシック" pitchFamily="5" charset="-128"/>
              <a:cs typeface="ＭＳ Ｐゴシック" pitchFamily="5" charset="-128"/>
            </a:endParaRPr>
          </a:p>
          <a:p>
            <a:pPr eaLnBrk="1" fontAlgn="auto" hangingPunct="1">
              <a:spcBef>
                <a:spcPts val="0"/>
              </a:spcBef>
              <a:spcAft>
                <a:spcPts val="0"/>
              </a:spcAft>
              <a:defRPr/>
            </a:pPr>
            <a:r>
              <a:rPr lang="en-GB" sz="2000" kern="1200" dirty="0">
                <a:solidFill>
                  <a:schemeClr val="tx1"/>
                </a:solidFill>
                <a:latin typeface="+mn-lt"/>
                <a:ea typeface="ＭＳ Ｐゴシック" pitchFamily="5" charset="-128"/>
                <a:cs typeface="ＭＳ Ｐゴシック" pitchFamily="5" charset="-128"/>
              </a:rPr>
              <a:t>Stamp designer Lara Minja notes “The determination, strength, integrity and pride of Fergie Jenkins are the attributes I aspired to bring to this stamp. The design balances a more recent depiction with an image from the past.  A photograph of a more mature Jenkins is overlapped by an image of him on the pitcher’s mound.  The stamp incorporates the Order of Canada icon, as well as the name and signature of Jenkins to personalize the design.”</a:t>
            </a:r>
            <a:endParaRPr lang="en-GB" sz="2000" dirty="0">
              <a:ea typeface="+mn-ea"/>
              <a:cs typeface="+mn-cs"/>
            </a:endParaRPr>
          </a:p>
        </p:txBody>
      </p:sp>
      <p:sp>
        <p:nvSpPr>
          <p:cNvPr id="942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0D662D-78F9-0A49-9791-E45E2EDE66E9}" type="slidenum">
              <a:rPr lang="en-US" smtClean="0">
                <a:ea typeface="ＭＳ Ｐゴシック" pitchFamily="5" charset="-128"/>
                <a:cs typeface="ＭＳ Ｐゴシック" pitchFamily="5" charset="-128"/>
              </a:rPr>
              <a:pPr fontAlgn="base">
                <a:spcBef>
                  <a:spcPct val="0"/>
                </a:spcBef>
                <a:spcAft>
                  <a:spcPct val="0"/>
                </a:spcAft>
                <a:defRPr/>
              </a:pPr>
              <a:t>48</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z="2000" dirty="0">
                <a:ea typeface="ＭＳ Ｐゴシック" pitchFamily="-89" charset="-128"/>
                <a:cs typeface="ＭＳ Ｐゴシック" pitchFamily="-89" charset="-128"/>
              </a:rPr>
              <a:t>What baseball event was honoured in the Czech Republic?</a:t>
            </a:r>
          </a:p>
          <a:p>
            <a:pPr eaLnBrk="1" hangingPunct="1"/>
            <a:endParaRPr lang="en-US" sz="2000" dirty="0">
              <a:ea typeface="ＭＳ Ｐゴシック" pitchFamily="-89" charset="-128"/>
              <a:cs typeface="ＭＳ Ｐゴシック" pitchFamily="-89" charset="-128"/>
            </a:endParaRPr>
          </a:p>
          <a:p>
            <a:r>
              <a:rPr lang="en-GB" sz="2000" dirty="0">
                <a:ea typeface="ＭＳ Ｐゴシック" pitchFamily="-89" charset="-128"/>
                <a:cs typeface="ＭＳ Ｐゴシック" pitchFamily="-89" charset="-128"/>
              </a:rPr>
              <a:t>Stamp issued in 2005 to celebrate the European Baseball Championship which was held in the Czech Republic (Praque)</a:t>
            </a:r>
          </a:p>
          <a:p>
            <a:r>
              <a:rPr lang="en-GB" sz="2000" dirty="0">
                <a:ea typeface="ＭＳ Ｐゴシック" pitchFamily="-89" charset="-128"/>
                <a:cs typeface="ＭＳ Ｐゴシック" pitchFamily="-89" charset="-128"/>
              </a:rPr>
              <a:t> </a:t>
            </a:r>
          </a:p>
          <a:p>
            <a:r>
              <a:rPr lang="en-GB" sz="2000" dirty="0">
                <a:ea typeface="ＭＳ Ｐゴシック" pitchFamily="-89" charset="-128"/>
                <a:cs typeface="ＭＳ Ｐゴシック" pitchFamily="-89" charset="-128"/>
              </a:rPr>
              <a:t>12 teams participated including Czech.</a:t>
            </a:r>
          </a:p>
          <a:p>
            <a:r>
              <a:rPr lang="en-GB" sz="2000" dirty="0">
                <a:ea typeface="ＭＳ Ｐゴシック" pitchFamily="-89" charset="-128"/>
                <a:cs typeface="ＭＳ Ｐゴシック" pitchFamily="-89" charset="-128"/>
              </a:rPr>
              <a:t> </a:t>
            </a:r>
          </a:p>
          <a:p>
            <a:r>
              <a:rPr lang="en-GB" sz="2000" dirty="0">
                <a:ea typeface="ＭＳ Ｐゴシック" pitchFamily="-89" charset="-128"/>
                <a:cs typeface="ＭＳ Ｐゴシック" pitchFamily="-89" charset="-128"/>
              </a:rPr>
              <a:t>Won by Netherlands over Italy</a:t>
            </a:r>
          </a:p>
          <a:p>
            <a:pPr eaLnBrk="1" hangingPunct="1"/>
            <a:endParaRPr lang="en-US" dirty="0">
              <a:ea typeface="ＭＳ Ｐゴシック" pitchFamily="-89" charset="-128"/>
              <a:cs typeface="ＭＳ Ｐゴシック" pitchFamily="-89" charset="-128"/>
            </a:endParaRPr>
          </a:p>
        </p:txBody>
      </p:sp>
      <p:sp>
        <p:nvSpPr>
          <p:cNvPr id="4" name="Slide Number Placeholder 3"/>
          <p:cNvSpPr>
            <a:spLocks noGrp="1"/>
          </p:cNvSpPr>
          <p:nvPr>
            <p:ph type="sldNum" sz="quarter" idx="5"/>
          </p:nvPr>
        </p:nvSpPr>
        <p:spPr/>
        <p:txBody>
          <a:bodyPr/>
          <a:lstStyle/>
          <a:p>
            <a:pPr>
              <a:defRPr/>
            </a:pPr>
            <a:fld id="{199C08DD-FDC4-DE48-8EB7-78040C92A360}" type="slidenum">
              <a:rPr lang="en-US" smtClean="0"/>
              <a:pPr>
                <a:defRPr/>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buFontTx/>
              <a:buChar char="-"/>
            </a:pPr>
            <a:r>
              <a:rPr lang="en-US" dirty="0">
                <a:ea typeface="ＭＳ Ｐゴシック" pitchFamily="-89" charset="-128"/>
                <a:cs typeface="ＭＳ Ｐゴシック" pitchFamily="-89" charset="-128"/>
              </a:rPr>
              <a:t>Very first baseball stamp was issued in the Philippines on April 4, 1934        </a:t>
            </a:r>
            <a:endParaRPr lang="en-US" sz="600" dirty="0">
              <a:ea typeface="ＭＳ Ｐゴシック" pitchFamily="-89" charset="-128"/>
              <a:cs typeface="ＭＳ Ｐゴシック" pitchFamily="-89" charset="-128"/>
            </a:endParaRPr>
          </a:p>
          <a:p>
            <a:pPr eaLnBrk="1" hangingPunct="1">
              <a:spcBef>
                <a:spcPct val="0"/>
              </a:spcBef>
              <a:buFontTx/>
              <a:buChar char="-"/>
            </a:pPr>
            <a:r>
              <a:rPr lang="en-US" dirty="0">
                <a:ea typeface="ＭＳ Ｐゴシック" pitchFamily="-89" charset="-128"/>
                <a:cs typeface="ＭＳ Ｐゴシック" pitchFamily="-89" charset="-128"/>
              </a:rPr>
              <a:t>The three stamp set also included basketball and tennis</a:t>
            </a:r>
          </a:p>
          <a:p>
            <a:pPr eaLnBrk="1" hangingPunct="1">
              <a:spcBef>
                <a:spcPct val="0"/>
              </a:spcBef>
            </a:pPr>
            <a:r>
              <a:rPr lang="en-US" dirty="0">
                <a:ea typeface="ＭＳ Ｐゴシック" pitchFamily="-89" charset="-128"/>
                <a:cs typeface="ＭＳ Ｐゴシック" pitchFamily="-89" charset="-128"/>
              </a:rPr>
              <a:t>- Commemorates the 10</a:t>
            </a:r>
            <a:r>
              <a:rPr lang="en-US" baseline="30000" dirty="0">
                <a:ea typeface="ＭＳ Ｐゴシック" pitchFamily="-89" charset="-128"/>
                <a:cs typeface="ＭＳ Ｐゴシック" pitchFamily="-89" charset="-128"/>
              </a:rPr>
              <a:t>th</a:t>
            </a:r>
            <a:r>
              <a:rPr lang="en-US" dirty="0">
                <a:ea typeface="ＭＳ Ｐゴシック" pitchFamily="-89" charset="-128"/>
                <a:cs typeface="ＭＳ Ｐゴシック" pitchFamily="-89" charset="-128"/>
              </a:rPr>
              <a:t> Far Eastern Championship Games, a sort of regional Olympics, which were held in Manila that year</a:t>
            </a:r>
          </a:p>
          <a:p>
            <a:pPr eaLnBrk="1" hangingPunct="1">
              <a:spcBef>
                <a:spcPct val="0"/>
              </a:spcBef>
              <a:buFontTx/>
              <a:buChar char="-"/>
            </a:pPr>
            <a:r>
              <a:rPr lang="en-US" dirty="0">
                <a:ea typeface="ＭＳ Ｐゴシック" pitchFamily="-89" charset="-128"/>
                <a:cs typeface="ＭＳ Ｐゴシック" pitchFamily="-89" charset="-128"/>
              </a:rPr>
              <a:t> These games included eight sports contested over four days generally between China, Japan and the Philippines.</a:t>
            </a:r>
            <a:r>
              <a:rPr lang="en-US" baseline="0" dirty="0">
                <a:ea typeface="ＭＳ Ｐゴシック" pitchFamily="-89" charset="-128"/>
                <a:cs typeface="ＭＳ Ｐゴシック" pitchFamily="-89" charset="-128"/>
              </a:rPr>
              <a:t>  T</a:t>
            </a:r>
            <a:r>
              <a:rPr lang="en-US" dirty="0">
                <a:ea typeface="ＭＳ Ｐゴシック" pitchFamily="-89" charset="-128"/>
                <a:cs typeface="ＭＳ Ｐゴシック" pitchFamily="-89" charset="-128"/>
              </a:rPr>
              <a:t>hese particular set</a:t>
            </a:r>
            <a:r>
              <a:rPr lang="en-US" baseline="0" dirty="0">
                <a:ea typeface="ＭＳ Ｐゴシック" pitchFamily="-89" charset="-128"/>
                <a:cs typeface="ＭＳ Ｐゴシック" pitchFamily="-89" charset="-128"/>
              </a:rPr>
              <a:t> of </a:t>
            </a:r>
            <a:r>
              <a:rPr lang="en-US" dirty="0">
                <a:ea typeface="ＭＳ Ｐゴシック" pitchFamily="-89" charset="-128"/>
                <a:cs typeface="ＭＳ Ｐゴシック" pitchFamily="-89" charset="-128"/>
              </a:rPr>
              <a:t>games also included the Dutch East Indies (now Indonesia).</a:t>
            </a:r>
          </a:p>
          <a:p>
            <a:pPr eaLnBrk="1" hangingPunct="1">
              <a:spcBef>
                <a:spcPct val="0"/>
              </a:spcBef>
              <a:buFontTx/>
              <a:buChar char="-"/>
            </a:pPr>
            <a:r>
              <a:rPr lang="en-US" dirty="0">
                <a:ea typeface="ＭＳ Ｐゴシック" pitchFamily="-89" charset="-128"/>
                <a:cs typeface="ＭＳ Ｐゴシック" pitchFamily="-89" charset="-128"/>
              </a:rPr>
              <a:t>Philippines won the medal for baseball</a:t>
            </a:r>
          </a:p>
          <a:p>
            <a:pPr eaLnBrk="1" hangingPunct="1">
              <a:spcBef>
                <a:spcPct val="0"/>
              </a:spcBef>
              <a:buFontTx/>
              <a:buChar char="-"/>
            </a:pPr>
            <a:r>
              <a:rPr lang="en-US" dirty="0">
                <a:ea typeface="ＭＳ Ｐゴシック" pitchFamily="-89" charset="-128"/>
                <a:cs typeface="ＭＳ Ｐゴシック" pitchFamily="-89" charset="-128"/>
              </a:rPr>
              <a:t>The 10</a:t>
            </a:r>
            <a:r>
              <a:rPr lang="en-US" baseline="30000" dirty="0">
                <a:ea typeface="ＭＳ Ｐゴシック" pitchFamily="-89" charset="-128"/>
                <a:cs typeface="ＭＳ Ｐゴシック" pitchFamily="-89" charset="-128"/>
              </a:rPr>
              <a:t>th</a:t>
            </a:r>
            <a:r>
              <a:rPr lang="en-US" dirty="0">
                <a:ea typeface="ＭＳ Ｐゴシック" pitchFamily="-89" charset="-128"/>
                <a:cs typeface="ＭＳ Ｐゴシック" pitchFamily="-89" charset="-128"/>
              </a:rPr>
              <a:t> edition was the final time these games were held due to poor relations between China and Japan</a:t>
            </a:r>
          </a:p>
          <a:p>
            <a:pPr eaLnBrk="1" hangingPunct="1">
              <a:spcBef>
                <a:spcPct val="0"/>
              </a:spcBef>
              <a:buFontTx/>
              <a:buChar char="-"/>
            </a:pPr>
            <a:r>
              <a:rPr lang="en-US" dirty="0">
                <a:ea typeface="ＭＳ Ｐゴシック" pitchFamily="-89" charset="-128"/>
                <a:cs typeface="ＭＳ Ｐゴシック" pitchFamily="-89" charset="-128"/>
              </a:rPr>
              <a:t>Some debate as to who really owns the ‘rights’ to claiming the first baseball stamp --- the Philippines or the United States  --- because the Philippines were under American Rule following the Treaty of Paris in which Spain ceded it’s colony to the States following the Spanish-American War of 1898.</a:t>
            </a:r>
          </a:p>
          <a:p>
            <a:pPr eaLnBrk="1" hangingPunct="1">
              <a:spcBef>
                <a:spcPct val="0"/>
              </a:spcBef>
              <a:buFontTx/>
              <a:buChar char="-"/>
            </a:pPr>
            <a:r>
              <a:rPr lang="en-US" dirty="0">
                <a:ea typeface="ＭＳ Ｐゴシック" pitchFamily="-89" charset="-128"/>
                <a:cs typeface="ＭＳ Ｐゴシック" pitchFamily="-89" charset="-128"/>
              </a:rPr>
              <a:t>The Philippines were granted full independence from the States in 1946</a:t>
            </a:r>
          </a:p>
          <a:p>
            <a:pPr eaLnBrk="1" hangingPunct="1">
              <a:spcBef>
                <a:spcPct val="0"/>
              </a:spcBef>
              <a:buFontTx/>
              <a:buChar char="-"/>
            </a:pPr>
            <a:r>
              <a:rPr lang="en-US" dirty="0">
                <a:ea typeface="ＭＳ Ｐゴシック" pitchFamily="-89" charset="-128"/>
                <a:cs typeface="ＭＳ Ｐゴシック" pitchFamily="-89" charset="-128"/>
              </a:rPr>
              <a:t>There was probably some influence from the United</a:t>
            </a:r>
            <a:r>
              <a:rPr lang="en-US" baseline="0" dirty="0">
                <a:ea typeface="ＭＳ Ｐゴシック" pitchFamily="-89" charset="-128"/>
                <a:cs typeface="ＭＳ Ｐゴシック" pitchFamily="-89" charset="-128"/>
              </a:rPr>
              <a:t> States for this stamp </a:t>
            </a:r>
            <a:r>
              <a:rPr lang="en-US" dirty="0">
                <a:ea typeface="ＭＳ Ｐゴシック" pitchFamily="-89" charset="-128"/>
                <a:cs typeface="ＭＳ Ｐゴシック" pitchFamily="-89" charset="-128"/>
              </a:rPr>
              <a:t>but most collectors give the honour to the Philippines.</a:t>
            </a:r>
          </a:p>
        </p:txBody>
      </p:sp>
      <p:sp>
        <p:nvSpPr>
          <p:cNvPr id="22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33EAC15-A7AF-584A-A700-2B074311ED78}" type="slidenum">
              <a:rPr lang="en-US" smtClean="0">
                <a:ea typeface="ＭＳ Ｐゴシック" pitchFamily="5" charset="-128"/>
                <a:cs typeface="ＭＳ Ｐゴシック" pitchFamily="5" charset="-128"/>
              </a:rPr>
              <a:pPr fontAlgn="base">
                <a:spcBef>
                  <a:spcPct val="0"/>
                </a:spcBef>
                <a:spcAft>
                  <a:spcPct val="0"/>
                </a:spcAft>
                <a:defRPr/>
              </a:pPr>
              <a:t>5</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fontScale="85000" lnSpcReduction="10000"/>
          </a:bodyPr>
          <a:lstStyle/>
          <a:p>
            <a:r>
              <a:rPr lang="en-GB" sz="2000" dirty="0">
                <a:ea typeface="ＭＳ Ｐゴシック" pitchFamily="-89" charset="-128"/>
                <a:cs typeface="ＭＳ Ｐゴシック" pitchFamily="-89" charset="-128"/>
              </a:rPr>
              <a:t>What’s with Marty Cordova’s face on a 1999 Rwanda issue?  1999 collective sheet called Sports Stars of the 20</a:t>
            </a:r>
            <a:r>
              <a:rPr lang="en-GB" sz="2000" baseline="30000" dirty="0">
                <a:ea typeface="ＭＳ Ｐゴシック" pitchFamily="-89" charset="-128"/>
                <a:cs typeface="ＭＳ Ｐゴシック" pitchFamily="-89" charset="-128"/>
              </a:rPr>
              <a:t>th</a:t>
            </a:r>
            <a:r>
              <a:rPr lang="en-GB" sz="2000" dirty="0">
                <a:ea typeface="ＭＳ Ｐゴシック" pitchFamily="-89" charset="-128"/>
                <a:cs typeface="ＭＳ Ｐゴシック" pitchFamily="-89" charset="-128"/>
              </a:rPr>
              <a:t> Century included two baseball players --- Derek Jeter and Marty Cordova.  I can maybe see Jeter on this (although not a fan of him) but never heard of Marty Cordova.</a:t>
            </a:r>
          </a:p>
          <a:p>
            <a:r>
              <a:rPr lang="en-GB" sz="2000" dirty="0">
                <a:ea typeface="ＭＳ Ｐゴシック" pitchFamily="-89" charset="-128"/>
                <a:cs typeface="ＭＳ Ｐゴシック" pitchFamily="-89" charset="-128"/>
              </a:rPr>
              <a:t> </a:t>
            </a:r>
          </a:p>
          <a:p>
            <a:r>
              <a:rPr lang="en-GB" sz="2000" dirty="0">
                <a:ea typeface="ＭＳ Ｐゴシック" pitchFamily="-89" charset="-128"/>
                <a:cs typeface="ＭＳ Ｐゴシック" pitchFamily="-89" charset="-128"/>
              </a:rPr>
              <a:t>He was an American former </a:t>
            </a:r>
            <a:r>
              <a:rPr lang="en-GB" sz="2000" u="sng" dirty="0">
                <a:ea typeface="ＭＳ Ｐゴシック" pitchFamily="-89" charset="-128"/>
                <a:cs typeface="ＭＳ Ｐゴシック" pitchFamily="-89" charset="-128"/>
                <a:hlinkClick r:id="rId3"/>
              </a:rPr>
              <a:t>professional baseball</a:t>
            </a:r>
            <a:r>
              <a:rPr lang="en-GB" sz="2000" dirty="0">
                <a:ea typeface="ＭＳ Ｐゴシック" pitchFamily="-89" charset="-128"/>
                <a:cs typeface="ＭＳ Ｐゴシック" pitchFamily="-89" charset="-128"/>
              </a:rPr>
              <a:t> </a:t>
            </a:r>
            <a:r>
              <a:rPr lang="en-GB" sz="2000" u="sng" dirty="0">
                <a:ea typeface="ＭＳ Ｐゴシック" pitchFamily="-89" charset="-128"/>
                <a:cs typeface="ＭＳ Ｐゴシック" pitchFamily="-89" charset="-128"/>
                <a:hlinkClick r:id="rId4"/>
              </a:rPr>
              <a:t>left fielder</a:t>
            </a:r>
            <a:r>
              <a:rPr lang="en-GB" sz="2000" dirty="0">
                <a:ea typeface="ＭＳ Ｐゴシック" pitchFamily="-89" charset="-128"/>
                <a:cs typeface="ＭＳ Ｐゴシック" pitchFamily="-89" charset="-128"/>
              </a:rPr>
              <a:t>, who played in </a:t>
            </a:r>
            <a:r>
              <a:rPr lang="en-GB" sz="2000" u="sng" dirty="0">
                <a:ea typeface="ＭＳ Ｐゴシック" pitchFamily="-89" charset="-128"/>
                <a:cs typeface="ＭＳ Ｐゴシック" pitchFamily="-89" charset="-128"/>
                <a:hlinkClick r:id="rId5"/>
              </a:rPr>
              <a:t>Major League Baseball</a:t>
            </a:r>
            <a:r>
              <a:rPr lang="en-GB" sz="2000" dirty="0">
                <a:ea typeface="ＭＳ Ｐゴシック" pitchFamily="-89" charset="-128"/>
                <a:cs typeface="ＭＳ Ｐゴシック" pitchFamily="-89" charset="-128"/>
              </a:rPr>
              <a:t> (MLB) for the </a:t>
            </a:r>
            <a:r>
              <a:rPr lang="en-GB" sz="2000" u="sng" dirty="0">
                <a:ea typeface="ＭＳ Ｐゴシック" pitchFamily="-89" charset="-128"/>
                <a:cs typeface="ＭＳ Ｐゴシック" pitchFamily="-89" charset="-128"/>
                <a:hlinkClick r:id="rId6"/>
              </a:rPr>
              <a:t>Minnesota Twins</a:t>
            </a:r>
            <a:r>
              <a:rPr lang="en-GB" sz="2000" dirty="0">
                <a:ea typeface="ＭＳ Ｐゴシック" pitchFamily="-89" charset="-128"/>
                <a:cs typeface="ＭＳ Ｐゴシック" pitchFamily="-89" charset="-128"/>
              </a:rPr>
              <a:t>, </a:t>
            </a:r>
            <a:r>
              <a:rPr lang="en-GB" sz="2000" u="sng" dirty="0">
                <a:ea typeface="ＭＳ Ｐゴシック" pitchFamily="-89" charset="-128"/>
                <a:cs typeface="ＭＳ Ｐゴシック" pitchFamily="-89" charset="-128"/>
                <a:hlinkClick r:id="rId7"/>
              </a:rPr>
              <a:t>Toronto Blue Jays</a:t>
            </a:r>
            <a:r>
              <a:rPr lang="en-GB" sz="2000" dirty="0">
                <a:ea typeface="ＭＳ Ｐゴシック" pitchFamily="-89" charset="-128"/>
                <a:cs typeface="ＭＳ Ｐゴシック" pitchFamily="-89" charset="-128"/>
              </a:rPr>
              <a:t> (played 62 games in 2000), </a:t>
            </a:r>
            <a:r>
              <a:rPr lang="en-GB" sz="2000" u="sng" dirty="0">
                <a:ea typeface="ＭＳ Ｐゴシック" pitchFamily="-89" charset="-128"/>
                <a:cs typeface="ＭＳ Ｐゴシック" pitchFamily="-89" charset="-128"/>
                <a:hlinkClick r:id="rId8"/>
              </a:rPr>
              <a:t>Cleveland Indians</a:t>
            </a:r>
            <a:r>
              <a:rPr lang="en-GB" sz="2000" dirty="0">
                <a:ea typeface="ＭＳ Ｐゴシック" pitchFamily="-89" charset="-128"/>
                <a:cs typeface="ＭＳ Ｐゴシック" pitchFamily="-89" charset="-128"/>
              </a:rPr>
              <a:t>, and </a:t>
            </a:r>
            <a:r>
              <a:rPr lang="en-GB" sz="2000" u="sng" dirty="0">
                <a:ea typeface="ＭＳ Ｐゴシック" pitchFamily="-89" charset="-128"/>
                <a:cs typeface="ＭＳ Ｐゴシック" pitchFamily="-89" charset="-128"/>
                <a:hlinkClick r:id="rId9"/>
              </a:rPr>
              <a:t>Baltimore Orioles</a:t>
            </a:r>
            <a:r>
              <a:rPr lang="en-GB" sz="2000" u="sng" dirty="0">
                <a:ea typeface="ＭＳ Ｐゴシック" pitchFamily="-89" charset="-128"/>
                <a:cs typeface="ＭＳ Ｐゴシック" pitchFamily="-89" charset="-128"/>
              </a:rPr>
              <a:t>.</a:t>
            </a:r>
            <a:endParaRPr lang="en-GB" sz="2000" dirty="0">
              <a:ea typeface="ＭＳ Ｐゴシック" pitchFamily="-89" charset="-128"/>
              <a:cs typeface="ＭＳ Ｐゴシック" pitchFamily="-89" charset="-128"/>
            </a:endParaRPr>
          </a:p>
          <a:p>
            <a:r>
              <a:rPr lang="en-GB" sz="2000" dirty="0">
                <a:ea typeface="ＭＳ Ｐゴシック" pitchFamily="-89" charset="-128"/>
                <a:cs typeface="ＭＳ Ｐゴシック" pitchFamily="-89" charset="-128"/>
              </a:rPr>
              <a:t> </a:t>
            </a:r>
          </a:p>
          <a:p>
            <a:r>
              <a:rPr lang="en-GB" sz="2000" dirty="0">
                <a:ea typeface="ＭＳ Ｐゴシック" pitchFamily="-89" charset="-128"/>
                <a:cs typeface="ＭＳ Ｐゴシック" pitchFamily="-89" charset="-128"/>
              </a:rPr>
              <a:t>He was the </a:t>
            </a:r>
            <a:r>
              <a:rPr lang="en-GB" sz="2000" u="sng" dirty="0">
                <a:ea typeface="ＭＳ Ｐゴシック" pitchFamily="-89" charset="-128"/>
                <a:cs typeface="ＭＳ Ｐゴシック" pitchFamily="-89" charset="-128"/>
                <a:hlinkClick r:id="rId10"/>
              </a:rPr>
              <a:t>American League Rookie of the Year</a:t>
            </a:r>
            <a:r>
              <a:rPr lang="en-GB" sz="2000" dirty="0">
                <a:ea typeface="ＭＳ Ｐゴシック" pitchFamily="-89" charset="-128"/>
                <a:cs typeface="ＭＳ Ｐゴシック" pitchFamily="-89" charset="-128"/>
              </a:rPr>
              <a:t> in 1995, and mostly injured between 1997 and 2000, so why was he selected to be on a stamp in 1999?</a:t>
            </a:r>
            <a:endParaRPr lang="en-US" sz="2000" dirty="0">
              <a:ea typeface="ＭＳ Ｐゴシック" pitchFamily="-89" charset="-128"/>
              <a:cs typeface="ＭＳ Ｐゴシック" pitchFamily="-89" charset="-128"/>
            </a:endParaRPr>
          </a:p>
        </p:txBody>
      </p:sp>
      <p:sp>
        <p:nvSpPr>
          <p:cNvPr id="686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48A0E99-4F47-A44E-96DA-65214959C4AA}" type="slidenum">
              <a:rPr lang="en-US" smtClean="0">
                <a:ea typeface="ＭＳ Ｐゴシック" pitchFamily="5" charset="-128"/>
                <a:cs typeface="ＭＳ Ｐゴシック" pitchFamily="5" charset="-128"/>
              </a:rPr>
              <a:pPr fontAlgn="base">
                <a:spcBef>
                  <a:spcPct val="0"/>
                </a:spcBef>
                <a:spcAft>
                  <a:spcPct val="0"/>
                </a:spcAft>
                <a:defRPr/>
              </a:pPr>
              <a:t>50</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normAutofit fontScale="85000" lnSpcReduction="10000"/>
          </a:bodyPr>
          <a:lstStyle/>
          <a:p>
            <a:r>
              <a:rPr lang="en-GB" sz="2000" dirty="0">
                <a:ea typeface="ＭＳ Ｐゴシック" pitchFamily="-89" charset="-128"/>
                <a:cs typeface="ＭＳ Ｐゴシック" pitchFamily="-89" charset="-128"/>
              </a:rPr>
              <a:t>Why did Ajman create a stamp for George Sisler in 1969? </a:t>
            </a:r>
          </a:p>
          <a:p>
            <a:r>
              <a:rPr lang="en-GB" sz="2000" dirty="0">
                <a:ea typeface="ＭＳ Ｐゴシック" pitchFamily="-89" charset="-128"/>
                <a:cs typeface="ＭＳ Ｐゴシック" pitchFamily="-89" charset="-128"/>
              </a:rPr>
              <a:t> </a:t>
            </a:r>
          </a:p>
          <a:p>
            <a:r>
              <a:rPr lang="en-GB" sz="2000" dirty="0">
                <a:ea typeface="ＭＳ Ｐゴシック" pitchFamily="-89" charset="-128"/>
                <a:cs typeface="ＭＳ Ｐゴシック" pitchFamily="-89" charset="-128"/>
              </a:rPr>
              <a:t>Ajman: the </a:t>
            </a:r>
            <a:r>
              <a:rPr lang="en-GB" sz="2000" u="sng" dirty="0">
                <a:ea typeface="ＭＳ Ｐゴシック" pitchFamily="-89" charset="-128"/>
                <a:cs typeface="ＭＳ Ｐゴシック" pitchFamily="-89" charset="-128"/>
                <a:hlinkClick r:id="rId3"/>
              </a:rPr>
              <a:t>emirate of Ajman</a:t>
            </a:r>
            <a:r>
              <a:rPr lang="en-GB" sz="2000" dirty="0">
                <a:ea typeface="ＭＳ Ｐゴシック" pitchFamily="-89" charset="-128"/>
                <a:cs typeface="ＭＳ Ｐゴシック" pitchFamily="-89" charset="-128"/>
              </a:rPr>
              <a:t> in the </a:t>
            </a:r>
            <a:r>
              <a:rPr lang="en-GB" sz="2000" u="sng" dirty="0">
                <a:ea typeface="ＭＳ Ｐゴシック" pitchFamily="-89" charset="-128"/>
                <a:cs typeface="ＭＳ Ｐゴシック" pitchFamily="-89" charset="-128"/>
                <a:hlinkClick r:id="rId4"/>
              </a:rPr>
              <a:t>United Arab Emirates</a:t>
            </a:r>
            <a:r>
              <a:rPr lang="en-GB" sz="2000" dirty="0">
                <a:ea typeface="ＭＳ Ｐゴシック" pitchFamily="-89" charset="-128"/>
                <a:cs typeface="ＭＳ Ｐゴシック" pitchFamily="-89" charset="-128"/>
              </a:rPr>
              <a:t>, located along the </a:t>
            </a:r>
            <a:r>
              <a:rPr lang="en-GB" sz="2000" u="sng" dirty="0">
                <a:ea typeface="ＭＳ Ｐゴシック" pitchFamily="-89" charset="-128"/>
                <a:cs typeface="ＭＳ Ｐゴシック" pitchFamily="-89" charset="-128"/>
                <a:hlinkClick r:id="rId5"/>
              </a:rPr>
              <a:t>Persian Gulf</a:t>
            </a:r>
            <a:r>
              <a:rPr lang="en-GB" sz="2000" dirty="0">
                <a:ea typeface="ＭＳ Ｐゴシック" pitchFamily="-89" charset="-128"/>
                <a:cs typeface="ＭＳ Ｐゴシック" pitchFamily="-89" charset="-128"/>
              </a:rPr>
              <a:t>.</a:t>
            </a:r>
          </a:p>
          <a:p>
            <a:r>
              <a:rPr lang="en-GB" sz="2000" dirty="0">
                <a:ea typeface="ＭＳ Ｐゴシック" pitchFamily="-89" charset="-128"/>
                <a:cs typeface="ＭＳ Ｐゴシック" pitchFamily="-89" charset="-128"/>
              </a:rPr>
              <a:t> </a:t>
            </a:r>
          </a:p>
          <a:p>
            <a:r>
              <a:rPr lang="en-GB" sz="2000" dirty="0">
                <a:ea typeface="ＭＳ Ｐゴシック" pitchFamily="-89" charset="-128"/>
                <a:cs typeface="ＭＳ Ｐゴシック" pitchFamily="-89" charset="-128"/>
              </a:rPr>
              <a:t>Ajman honoured baseball greats in a 6 stamp set called the Champions of Sport, including Ty Cobb, Babe Ruth, Honus Wagner, Stan Musial, Joe DiMaggio and George </a:t>
            </a:r>
            <a:r>
              <a:rPr lang="en-GB" sz="2000" dirty="0" err="1">
                <a:ea typeface="ＭＳ Ｐゴシック" pitchFamily="-89" charset="-128"/>
                <a:cs typeface="ＭＳ Ｐゴシック" pitchFamily="-89" charset="-128"/>
              </a:rPr>
              <a:t>Sisler</a:t>
            </a:r>
            <a:r>
              <a:rPr lang="en-GB" sz="2000" dirty="0">
                <a:ea typeface="ＭＳ Ｐゴシック" pitchFamily="-89" charset="-128"/>
                <a:cs typeface="ＭＳ Ｐゴシック" pitchFamily="-89" charset="-128"/>
              </a:rPr>
              <a:t>.</a:t>
            </a:r>
          </a:p>
          <a:p>
            <a:r>
              <a:rPr lang="en-GB" sz="2000" dirty="0">
                <a:ea typeface="ＭＳ Ｐゴシック" pitchFamily="-89" charset="-128"/>
                <a:cs typeface="ＭＳ Ｐゴシック" pitchFamily="-89" charset="-128"/>
              </a:rPr>
              <a:t> </a:t>
            </a:r>
          </a:p>
          <a:p>
            <a:r>
              <a:rPr lang="en-GB" sz="2000" dirty="0">
                <a:ea typeface="ＭＳ Ｐゴシック" pitchFamily="-89" charset="-128"/>
                <a:cs typeface="ＭＳ Ｐゴシック" pitchFamily="-89" charset="-128"/>
              </a:rPr>
              <a:t>Sisler played 15 seasons (1915-30) mostly with the St. Louis Browns</a:t>
            </a:r>
            <a:r>
              <a:rPr lang="en-US" sz="2000" dirty="0">
                <a:ea typeface="ＭＳ Ｐゴシック" pitchFamily="-89" charset="-128"/>
                <a:cs typeface="ＭＳ Ｐゴシック" pitchFamily="-89" charset="-128"/>
              </a:rPr>
              <a:t>, batting .340 lifetime with 2812 total hits.  He h</a:t>
            </a:r>
            <a:r>
              <a:rPr lang="en-GB" sz="2000" dirty="0">
                <a:ea typeface="ＭＳ Ｐゴシック" pitchFamily="-89" charset="-128"/>
                <a:cs typeface="ＭＳ Ｐゴシック" pitchFamily="-89" charset="-128"/>
              </a:rPr>
              <a:t>eld the record for most hits in a single season (257) in 1920 until that record was broken by Ichiro Suzuki (262) in 2004.</a:t>
            </a:r>
          </a:p>
          <a:p>
            <a:pPr eaLnBrk="1" hangingPunct="1">
              <a:spcBef>
                <a:spcPct val="0"/>
              </a:spcBef>
            </a:pPr>
            <a:endParaRPr lang="en-US" sz="2000" dirty="0">
              <a:ea typeface="ＭＳ Ｐゴシック" pitchFamily="-89" charset="-128"/>
              <a:cs typeface="ＭＳ Ｐゴシック" pitchFamily="-89" charset="-128"/>
            </a:endParaRPr>
          </a:p>
        </p:txBody>
      </p:sp>
      <p:sp>
        <p:nvSpPr>
          <p:cNvPr id="686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9D0133C-8586-9341-8A39-42743AFE1B6F}" type="slidenum">
              <a:rPr lang="en-US" smtClean="0">
                <a:ea typeface="ＭＳ Ｐゴシック" pitchFamily="5" charset="-128"/>
                <a:cs typeface="ＭＳ Ｐゴシック" pitchFamily="5" charset="-128"/>
              </a:rPr>
              <a:pPr fontAlgn="base">
                <a:spcBef>
                  <a:spcPct val="0"/>
                </a:spcBef>
                <a:spcAft>
                  <a:spcPct val="0"/>
                </a:spcAft>
                <a:defRPr/>
              </a:pPr>
              <a:t>51</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77500" lnSpcReduction="20000"/>
          </a:bodyPr>
          <a:lstStyle/>
          <a:p>
            <a:pPr eaLnBrk="1" fontAlgn="auto" hangingPunct="1">
              <a:spcBef>
                <a:spcPts val="0"/>
              </a:spcBef>
              <a:spcAft>
                <a:spcPts val="0"/>
              </a:spcAft>
              <a:defRPr/>
            </a:pPr>
            <a:r>
              <a:rPr lang="en-US" sz="2000" dirty="0">
                <a:ea typeface="+mn-ea"/>
                <a:cs typeface="+mn-cs"/>
              </a:rPr>
              <a:t>The final Canadian baseball stamp is called Baseball In Canada, 1838 – 1988.  As has been presented and discussed in previous conference presentations,</a:t>
            </a:r>
            <a:r>
              <a:rPr lang="en-US" sz="2000" baseline="0" dirty="0">
                <a:ea typeface="+mn-ea"/>
                <a:cs typeface="+mn-cs"/>
              </a:rPr>
              <a:t> t</a:t>
            </a:r>
            <a:r>
              <a:rPr lang="en-GB" sz="2000" dirty="0">
                <a:ea typeface="+mn-ea"/>
                <a:cs typeface="+mn-cs"/>
              </a:rPr>
              <a:t>he first recorded baseball game was played in Beachville, Ontario, on June 4, 1838.  The Beachville game was played a year earlier than the more publicized American game held at Cooperstown, New York.</a:t>
            </a:r>
          </a:p>
          <a:p>
            <a:pPr eaLnBrk="1" fontAlgn="auto" hangingPunct="1">
              <a:spcBef>
                <a:spcPts val="0"/>
              </a:spcBef>
              <a:spcAft>
                <a:spcPts val="0"/>
              </a:spcAft>
              <a:defRPr/>
            </a:pPr>
            <a:endParaRPr lang="en-US" sz="2000" dirty="0">
              <a:ea typeface="+mn-ea"/>
              <a:cs typeface="+mn-cs"/>
            </a:endParaRPr>
          </a:p>
          <a:p>
            <a:r>
              <a:rPr lang="en-CA" sz="2000" kern="1200" dirty="0">
                <a:solidFill>
                  <a:schemeClr val="tx1"/>
                </a:solidFill>
                <a:latin typeface="+mn-lt"/>
                <a:ea typeface="ＭＳ Ｐゴシック" pitchFamily="5" charset="-128"/>
                <a:cs typeface="ＭＳ Ｐゴシック" pitchFamily="5" charset="-128"/>
              </a:rPr>
              <a:t>The stamp was introduced on September 14, 1988 at Olympic Stadium in Montreal.  Canada Post Chairman Sylvain Cloutier said “over the past century and a half, baseball has become part of the Canadian heritage, part of the way we live and the way we play”.   Cloutier presented a special replica of the stamp to Expos Manager Buck Rogers and Allan Lewis of the Canadian Baseball Hall of Fame which was then located at Ontario Place in Toronto.</a:t>
            </a:r>
            <a:endParaRPr lang="en-GB" sz="2000" kern="1200" dirty="0">
              <a:solidFill>
                <a:schemeClr val="tx1"/>
              </a:solidFill>
              <a:latin typeface="+mn-lt"/>
              <a:ea typeface="ＭＳ Ｐゴシック" pitchFamily="5" charset="-128"/>
              <a:cs typeface="ＭＳ Ｐゴシック" pitchFamily="5" charset="-128"/>
            </a:endParaRPr>
          </a:p>
          <a:p>
            <a:r>
              <a:rPr lang="en-CA" sz="2000" kern="1200" dirty="0">
                <a:solidFill>
                  <a:schemeClr val="tx1"/>
                </a:solidFill>
                <a:latin typeface="+mn-lt"/>
                <a:ea typeface="ＭＳ Ｐゴシック" pitchFamily="5" charset="-128"/>
                <a:cs typeface="ＭＳ Ｐゴシック" pitchFamily="5" charset="-128"/>
              </a:rPr>
              <a:t> </a:t>
            </a:r>
            <a:endParaRPr lang="en-GB" sz="2000" kern="1200" dirty="0">
              <a:solidFill>
                <a:schemeClr val="tx1"/>
              </a:solidFill>
              <a:latin typeface="+mn-lt"/>
              <a:ea typeface="ＭＳ Ｐゴシック" pitchFamily="5" charset="-128"/>
              <a:cs typeface="ＭＳ Ｐゴシック" pitchFamily="5" charset="-128"/>
            </a:endParaRPr>
          </a:p>
          <a:p>
            <a:r>
              <a:rPr lang="en-CA" sz="2000" kern="1200" dirty="0">
                <a:solidFill>
                  <a:schemeClr val="tx1"/>
                </a:solidFill>
                <a:latin typeface="+mn-lt"/>
                <a:ea typeface="ＭＳ Ｐゴシック" pitchFamily="5" charset="-128"/>
                <a:cs typeface="ＭＳ Ｐゴシック" pitchFamily="5" charset="-128"/>
              </a:rPr>
              <a:t>On field presentations were also made at</a:t>
            </a:r>
            <a:r>
              <a:rPr lang="en-CA" sz="2000" kern="1200" baseline="0" dirty="0">
                <a:solidFill>
                  <a:schemeClr val="tx1"/>
                </a:solidFill>
                <a:latin typeface="+mn-lt"/>
                <a:ea typeface="ＭＳ Ｐゴシック" pitchFamily="5" charset="-128"/>
                <a:cs typeface="ＭＳ Ｐゴシック" pitchFamily="5" charset="-128"/>
              </a:rPr>
              <a:t> Exhibition Stadium in </a:t>
            </a:r>
            <a:r>
              <a:rPr lang="en-CA" sz="2000" kern="1200" dirty="0">
                <a:solidFill>
                  <a:schemeClr val="tx1"/>
                </a:solidFill>
                <a:latin typeface="+mn-lt"/>
                <a:ea typeface="ＭＳ Ｐゴシック" pitchFamily="5" charset="-128"/>
                <a:cs typeface="ＭＳ Ｐゴシック" pitchFamily="5" charset="-128"/>
              </a:rPr>
              <a:t>Toronto by Donald Lander, Canada Post President to Jays Manager Jimy Williams and Randy Eckland of the Hall of Fame. </a:t>
            </a:r>
            <a:endParaRPr lang="en-US" sz="2000" dirty="0">
              <a:ea typeface="+mn-ea"/>
              <a:cs typeface="+mn-cs"/>
            </a:endParaRPr>
          </a:p>
        </p:txBody>
      </p:sp>
      <p:sp>
        <p:nvSpPr>
          <p:cNvPr id="962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7E00FFA-FC5D-964C-B851-E4441C486F0E}" type="slidenum">
              <a:rPr lang="en-US" smtClean="0">
                <a:ea typeface="ＭＳ Ｐゴシック" pitchFamily="5" charset="-128"/>
                <a:cs typeface="ＭＳ Ｐゴシック" pitchFamily="5" charset="-128"/>
              </a:rPr>
              <a:pPr fontAlgn="base">
                <a:spcBef>
                  <a:spcPct val="0"/>
                </a:spcBef>
                <a:spcAft>
                  <a:spcPct val="0"/>
                </a:spcAft>
                <a:defRPr/>
              </a:pPr>
              <a:t>52</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10000"/>
          </a:bodyPr>
          <a:lstStyle/>
          <a:p>
            <a:pPr eaLnBrk="1" hangingPunct="1">
              <a:spcBef>
                <a:spcPct val="0"/>
              </a:spcBef>
            </a:pPr>
            <a:r>
              <a:rPr lang="en-GB" sz="2000" dirty="0">
                <a:ea typeface="ＭＳ Ｐゴシック" pitchFamily="-89" charset="-128"/>
                <a:cs typeface="ＭＳ Ｐゴシック" pitchFamily="-89" charset="-128"/>
              </a:rPr>
              <a:t>So back to the line “played a year earlier”.  The United States issued a stamp called “Centennial of Baseball” in 1939.  The stamp features a painting of kids playing a sandlot game of baseball. This stamp, the 3-cent Baseball Centennial Issue, commemorated the 100th anniversary of the creation of baseball by Abner Doubleday in Cooperstown, New York.</a:t>
            </a:r>
          </a:p>
          <a:p>
            <a:pPr eaLnBrk="1" hangingPunct="1">
              <a:spcBef>
                <a:spcPct val="0"/>
              </a:spcBef>
            </a:pPr>
            <a:endParaRPr lang="en-US" sz="2000" dirty="0">
              <a:ea typeface="ＭＳ Ｐゴシック" pitchFamily="-89" charset="-128"/>
              <a:cs typeface="ＭＳ Ｐゴシック" pitchFamily="-89" charset="-128"/>
            </a:endParaRPr>
          </a:p>
          <a:p>
            <a:pPr eaLnBrk="1" hangingPunct="1">
              <a:spcBef>
                <a:spcPct val="0"/>
              </a:spcBef>
            </a:pPr>
            <a:r>
              <a:rPr lang="en-GB" sz="2000" dirty="0">
                <a:ea typeface="ＭＳ Ｐゴシック" pitchFamily="-89" charset="-128"/>
                <a:cs typeface="ＭＳ Ｐゴシック" pitchFamily="-89" charset="-128"/>
              </a:rPr>
              <a:t>We all know there’s lots of research to prove that Abner Doubleday did not invent baseball, but I will state here, probably for the first time ever, that the real proof of where baseball started lies in the issuance</a:t>
            </a:r>
            <a:r>
              <a:rPr lang="en-GB" sz="2000" baseline="0" dirty="0">
                <a:ea typeface="ＭＳ Ｐゴシック" pitchFamily="-89" charset="-128"/>
                <a:cs typeface="ＭＳ Ｐゴシック" pitchFamily="-89" charset="-128"/>
              </a:rPr>
              <a:t> of these two stamps --- the Canadian 150 years stamp and the US centennial stamp and</a:t>
            </a:r>
            <a:r>
              <a:rPr lang="en-GB" sz="2000" dirty="0">
                <a:ea typeface="ＭＳ Ｐゴシック" pitchFamily="-89" charset="-128"/>
                <a:cs typeface="ＭＳ Ｐゴシック" pitchFamily="-89" charset="-128"/>
              </a:rPr>
              <a:t> a scene at the end of the movie “Miracle on 34</a:t>
            </a:r>
            <a:r>
              <a:rPr lang="en-GB" sz="2000" baseline="30000" dirty="0">
                <a:ea typeface="ＭＳ Ｐゴシック" pitchFamily="-89" charset="-128"/>
                <a:cs typeface="ＭＳ Ｐゴシック" pitchFamily="-89" charset="-128"/>
              </a:rPr>
              <a:t>th</a:t>
            </a:r>
            <a:r>
              <a:rPr lang="en-GB" sz="2000" dirty="0">
                <a:ea typeface="ＭＳ Ｐゴシック" pitchFamily="-89" charset="-128"/>
                <a:cs typeface="ＭＳ Ｐゴシック" pitchFamily="-89" charset="-128"/>
              </a:rPr>
              <a:t> Street”. </a:t>
            </a:r>
            <a:endParaRPr lang="en-US" sz="2000" dirty="0">
              <a:ea typeface="ＭＳ Ｐゴシック" pitchFamily="-89" charset="-128"/>
              <a:cs typeface="ＭＳ Ｐゴシック" pitchFamily="-89" charset="-128"/>
            </a:endParaRPr>
          </a:p>
        </p:txBody>
      </p:sp>
      <p:sp>
        <p:nvSpPr>
          <p:cNvPr id="983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8DA7DC-61C7-6C48-94C0-8B37DADD3C0A}" type="slidenum">
              <a:rPr lang="en-US" smtClean="0">
                <a:ea typeface="ＭＳ Ｐゴシック" pitchFamily="5" charset="-128"/>
                <a:cs typeface="ＭＳ Ｐゴシック" pitchFamily="5" charset="-128"/>
              </a:rPr>
              <a:pPr fontAlgn="base">
                <a:spcBef>
                  <a:spcPct val="0"/>
                </a:spcBef>
                <a:spcAft>
                  <a:spcPct val="0"/>
                </a:spcAft>
                <a:defRPr/>
              </a:pPr>
              <a:t>53</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2000" dirty="0">
                <a:ea typeface="ＭＳ Ｐゴシック" pitchFamily="-89" charset="-128"/>
                <a:cs typeface="ＭＳ Ｐゴシック" pitchFamily="-89" charset="-128"/>
              </a:rPr>
              <a:t>If you recall, a man, Kris Kringle, is up for trial claiming to be Santa Claus ……</a:t>
            </a:r>
            <a:endParaRPr lang="en-US" sz="2000" dirty="0"/>
          </a:p>
        </p:txBody>
      </p:sp>
      <p:sp>
        <p:nvSpPr>
          <p:cNvPr id="4" name="Slide Number Placeholder 3"/>
          <p:cNvSpPr>
            <a:spLocks noGrp="1"/>
          </p:cNvSpPr>
          <p:nvPr>
            <p:ph type="sldNum" sz="quarter" idx="10"/>
          </p:nvPr>
        </p:nvSpPr>
        <p:spPr/>
        <p:txBody>
          <a:bodyPr/>
          <a:lstStyle/>
          <a:p>
            <a:pPr>
              <a:defRPr/>
            </a:pPr>
            <a:fld id="{B945D827-B823-B145-A396-544C21A9CE8F}" type="slidenum">
              <a:rPr lang="en-US" smtClean="0"/>
              <a:pPr>
                <a:defRPr/>
              </a:pPr>
              <a:t>54</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z="2000" dirty="0">
                <a:ea typeface="ＭＳ Ｐゴシック" pitchFamily="-89" charset="-128"/>
                <a:cs typeface="ＭＳ Ｐゴシック" pitchFamily="-89" charset="-128"/>
              </a:rPr>
              <a:t>…. when all of a sudden the US Postal Service decided to deliver bags and bags of letters…</a:t>
            </a:r>
            <a:endParaRPr lang="en-US" sz="2000" dirty="0">
              <a:ea typeface="ＭＳ Ｐゴシック" pitchFamily="-89" charset="-128"/>
              <a:cs typeface="ＭＳ Ｐゴシック" pitchFamily="-89" charset="-128"/>
            </a:endParaRPr>
          </a:p>
        </p:txBody>
      </p:sp>
      <p:sp>
        <p:nvSpPr>
          <p:cNvPr id="1013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48FB0A-2D2D-A544-8365-A2792DE871A5}" type="slidenum">
              <a:rPr lang="en-US" smtClean="0">
                <a:ea typeface="ＭＳ Ｐゴシック" pitchFamily="5" charset="-128"/>
                <a:cs typeface="ＭＳ Ｐゴシック" pitchFamily="5" charset="-128"/>
              </a:rPr>
              <a:pPr fontAlgn="base">
                <a:spcBef>
                  <a:spcPct val="0"/>
                </a:spcBef>
                <a:spcAft>
                  <a:spcPct val="0"/>
                </a:spcAft>
                <a:defRPr/>
              </a:pPr>
              <a:t>55</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2000" dirty="0">
                <a:ea typeface="ＭＳ Ｐゴシック" pitchFamily="-89" charset="-128"/>
                <a:cs typeface="ＭＳ Ｐゴシック" pitchFamily="-89" charset="-128"/>
              </a:rPr>
              <a:t>… addressed Santa to the defendant right there in the courtroom.  </a:t>
            </a:r>
            <a:endParaRPr lang="en-US" sz="2000" dirty="0">
              <a:ea typeface="ＭＳ Ｐゴシック" pitchFamily="-89" charset="-128"/>
              <a:cs typeface="ＭＳ Ｐゴシック" pitchFamily="-89" charset="-128"/>
            </a:endParaRPr>
          </a:p>
          <a:p>
            <a:endParaRPr lang="en-US" sz="2000" dirty="0"/>
          </a:p>
        </p:txBody>
      </p:sp>
      <p:sp>
        <p:nvSpPr>
          <p:cNvPr id="4" name="Slide Number Placeholder 3"/>
          <p:cNvSpPr>
            <a:spLocks noGrp="1"/>
          </p:cNvSpPr>
          <p:nvPr>
            <p:ph type="sldNum" sz="quarter" idx="10"/>
          </p:nvPr>
        </p:nvSpPr>
        <p:spPr/>
        <p:txBody>
          <a:bodyPr/>
          <a:lstStyle/>
          <a:p>
            <a:pPr>
              <a:defRPr/>
            </a:pPr>
            <a:fld id="{B945D827-B823-B145-A396-544C21A9CE8F}" type="slidenum">
              <a:rPr lang="en-US" smtClean="0"/>
              <a:pPr>
                <a:defRPr/>
              </a:pPr>
              <a:t>56</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a:ea typeface="ＭＳ Ｐゴシック" pitchFamily="-89" charset="-128"/>
                <a:cs typeface="ＭＳ Ｐゴシック" pitchFamily="-89" charset="-128"/>
              </a:rPr>
              <a:t>The defendant’s lawyer</a:t>
            </a:r>
            <a:r>
              <a:rPr lang="en-GB" baseline="0" dirty="0">
                <a:ea typeface="ＭＳ Ｐゴシック" pitchFamily="-89" charset="-128"/>
                <a:cs typeface="ＭＳ Ｐゴシック" pitchFamily="-89" charset="-128"/>
              </a:rPr>
              <a:t> says to the judge:</a:t>
            </a:r>
          </a:p>
          <a:p>
            <a:pPr eaLnBrk="1" hangingPunct="1">
              <a:spcBef>
                <a:spcPct val="0"/>
              </a:spcBef>
            </a:pPr>
            <a:endParaRPr lang="en-GB" baseline="0" dirty="0">
              <a:ea typeface="ＭＳ Ｐゴシック" pitchFamily="-89" charset="-128"/>
              <a:cs typeface="ＭＳ Ｐゴシック" pitchFamily="-89" charset="-128"/>
            </a:endParaRPr>
          </a:p>
          <a:p>
            <a:pPr eaLnBrk="1" hangingPunct="1">
              <a:spcBef>
                <a:spcPct val="0"/>
              </a:spcBef>
            </a:pPr>
            <a:r>
              <a:rPr lang="en-US" dirty="0">
                <a:ea typeface="ＭＳ Ｐゴシック" pitchFamily="-89" charset="-128"/>
                <a:cs typeface="ＭＳ Ｐゴシック" pitchFamily="-89" charset="-128"/>
              </a:rPr>
              <a:t>“The Post Office has delivered these letters to Santa Claus. Therefore the Post Office Department, a branch of the Federal Government, recognizes this man Kris Kringle to be the one and only Santa Claus.”</a:t>
            </a:r>
            <a:endParaRPr lang="en-GB" dirty="0">
              <a:ea typeface="ＭＳ Ｐゴシック" pitchFamily="-89" charset="-128"/>
              <a:cs typeface="ＭＳ Ｐゴシック" pitchFamily="-89" charset="-128"/>
            </a:endParaRPr>
          </a:p>
          <a:p>
            <a:pPr eaLnBrk="1" hangingPunct="1">
              <a:spcBef>
                <a:spcPct val="0"/>
              </a:spcBef>
            </a:pPr>
            <a:endParaRPr lang="en-GB" dirty="0">
              <a:ea typeface="ＭＳ Ｐゴシック" pitchFamily="-89" charset="-128"/>
              <a:cs typeface="ＭＳ Ｐゴシック" pitchFamily="-89" charset="-128"/>
            </a:endParaRPr>
          </a:p>
          <a:p>
            <a:pPr eaLnBrk="1" hangingPunct="1">
              <a:spcBef>
                <a:spcPct val="0"/>
              </a:spcBef>
            </a:pPr>
            <a:r>
              <a:rPr lang="en-GB" dirty="0">
                <a:ea typeface="ＭＳ Ｐゴシック" pitchFamily="-89" charset="-128"/>
                <a:cs typeface="ＭＳ Ｐゴシック" pitchFamily="-89" charset="-128"/>
              </a:rPr>
              <a:t>The judge sees an easy out of a very delicate</a:t>
            </a:r>
            <a:r>
              <a:rPr lang="en-GB" baseline="0" dirty="0">
                <a:ea typeface="ＭＳ Ｐゴシック" pitchFamily="-89" charset="-128"/>
                <a:cs typeface="ＭＳ Ｐゴシック" pitchFamily="-89" charset="-128"/>
              </a:rPr>
              <a:t> situation</a:t>
            </a:r>
            <a:r>
              <a:rPr lang="en-GB" dirty="0">
                <a:ea typeface="ＭＳ Ｐゴシック" pitchFamily="-89" charset="-128"/>
                <a:cs typeface="ＭＳ Ｐゴシック" pitchFamily="-89" charset="-128"/>
              </a:rPr>
              <a:t> and declares that:</a:t>
            </a:r>
          </a:p>
          <a:p>
            <a:pPr eaLnBrk="1" hangingPunct="1">
              <a:spcBef>
                <a:spcPct val="0"/>
              </a:spcBef>
            </a:pPr>
            <a:endParaRPr lang="en-US" dirty="0">
              <a:ea typeface="ＭＳ Ｐゴシック" pitchFamily="-89" charset="-128"/>
              <a:cs typeface="ＭＳ Ｐゴシック" pitchFamily="-89" charset="-128"/>
            </a:endParaRPr>
          </a:p>
          <a:p>
            <a:pPr eaLnBrk="1" hangingPunct="1">
              <a:spcBef>
                <a:spcPct val="0"/>
              </a:spcBef>
            </a:pPr>
            <a:r>
              <a:rPr lang="en-US" dirty="0">
                <a:ea typeface="ＭＳ Ｐゴシック" pitchFamily="-89" charset="-128"/>
                <a:cs typeface="ＭＳ Ｐゴシック" pitchFamily="-89" charset="-128"/>
              </a:rPr>
              <a:t>“Since the United States Government declares this man to be Santa Claus, this court will not dispute it. Case dismissed.”</a:t>
            </a:r>
          </a:p>
          <a:p>
            <a:pPr eaLnBrk="1" hangingPunct="1">
              <a:spcBef>
                <a:spcPct val="0"/>
              </a:spcBef>
            </a:pPr>
            <a:endParaRPr lang="en-US" dirty="0">
              <a:ea typeface="ＭＳ Ｐゴシック" pitchFamily="-89" charset="-128"/>
              <a:cs typeface="ＭＳ Ｐゴシック" pitchFamily="-89" charset="-128"/>
            </a:endParaRPr>
          </a:p>
          <a:p>
            <a:pPr eaLnBrk="1" hangingPunct="1">
              <a:spcBef>
                <a:spcPct val="0"/>
              </a:spcBef>
            </a:pPr>
            <a:endParaRPr lang="en-US" dirty="0">
              <a:ea typeface="ＭＳ Ｐゴシック" pitchFamily="-89" charset="-128"/>
              <a:cs typeface="ＭＳ Ｐゴシック" pitchFamily="-89" charset="-128"/>
            </a:endParaRPr>
          </a:p>
          <a:p>
            <a:pPr eaLnBrk="1" hangingPunct="1">
              <a:spcBef>
                <a:spcPct val="0"/>
              </a:spcBef>
            </a:pPr>
            <a:endParaRPr lang="en-US" dirty="0">
              <a:ea typeface="ＭＳ Ｐゴシック" pitchFamily="-89" charset="-128"/>
              <a:cs typeface="ＭＳ Ｐゴシック" pitchFamily="-89" charset="-128"/>
            </a:endParaRPr>
          </a:p>
        </p:txBody>
      </p:sp>
      <p:sp>
        <p:nvSpPr>
          <p:cNvPr id="1044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BC08869-A6FE-8B4A-A789-B107F53F5E22}" type="slidenum">
              <a:rPr lang="en-US" smtClean="0">
                <a:ea typeface="ＭＳ Ｐゴシック" pitchFamily="5" charset="-128"/>
                <a:cs typeface="ＭＳ Ｐゴシック" pitchFamily="5" charset="-128"/>
              </a:rPr>
              <a:pPr fontAlgn="base">
                <a:spcBef>
                  <a:spcPct val="0"/>
                </a:spcBef>
                <a:spcAft>
                  <a:spcPct val="0"/>
                </a:spcAft>
                <a:defRPr/>
              </a:pPr>
              <a:t>57</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2000" dirty="0">
                <a:ea typeface="ＭＳ Ｐゴシック" pitchFamily="-89" charset="-128"/>
                <a:cs typeface="ＭＳ Ｐゴシック" pitchFamily="-89" charset="-128"/>
              </a:rPr>
              <a:t>So, since BOTH the Canadian and US Postal Services, which are BOTH branches of their respective federal governments, have stated when baseball started in their respective countries, I think it’s “case dismissed” that</a:t>
            </a:r>
            <a:r>
              <a:rPr lang="en-US" sz="2000" baseline="0" dirty="0">
                <a:ea typeface="ＭＳ Ｐゴシック" pitchFamily="-89" charset="-128"/>
                <a:cs typeface="ＭＳ Ｐゴシック" pitchFamily="-89" charset="-128"/>
              </a:rPr>
              <a:t> it all happened here first.</a:t>
            </a:r>
            <a:endParaRPr lang="en-US" sz="2000" dirty="0">
              <a:ea typeface="ＭＳ Ｐゴシック" pitchFamily="-89" charset="-128"/>
              <a:cs typeface="ＭＳ Ｐゴシック" pitchFamily="-89" charset="-128"/>
            </a:endParaRPr>
          </a:p>
          <a:p>
            <a:pPr eaLnBrk="1" hangingPunct="1">
              <a:spcBef>
                <a:spcPct val="0"/>
              </a:spcBef>
            </a:pPr>
            <a:endParaRPr lang="en-US" sz="2000" dirty="0">
              <a:ea typeface="ＭＳ Ｐゴシック" pitchFamily="-89" charset="-128"/>
              <a:cs typeface="ＭＳ Ｐゴシック" pitchFamily="-89" charset="-128"/>
            </a:endParaRPr>
          </a:p>
          <a:p>
            <a:pPr eaLnBrk="1" hangingPunct="1">
              <a:spcBef>
                <a:spcPct val="0"/>
              </a:spcBef>
            </a:pPr>
            <a:endParaRPr lang="en-US" sz="2000" dirty="0">
              <a:ea typeface="ＭＳ Ｐゴシック" pitchFamily="-89" charset="-128"/>
              <a:cs typeface="ＭＳ Ｐゴシック" pitchFamily="-89" charset="-128"/>
            </a:endParaRPr>
          </a:p>
        </p:txBody>
      </p:sp>
      <p:sp>
        <p:nvSpPr>
          <p:cNvPr id="1065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34B6420-377C-6443-8BCF-74728CEDC283}" type="slidenum">
              <a:rPr lang="en-US" smtClean="0">
                <a:ea typeface="ＭＳ Ｐゴシック" pitchFamily="5" charset="-128"/>
                <a:cs typeface="ＭＳ Ｐゴシック" pitchFamily="5" charset="-128"/>
              </a:rPr>
              <a:pPr fontAlgn="base">
                <a:spcBef>
                  <a:spcPct val="0"/>
                </a:spcBef>
                <a:spcAft>
                  <a:spcPct val="0"/>
                </a:spcAft>
                <a:defRPr/>
              </a:pPr>
              <a:t>58</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2000" dirty="0">
                <a:ea typeface="ＭＳ Ｐゴシック" pitchFamily="-89" charset="-128"/>
                <a:cs typeface="ＭＳ Ｐゴシック" pitchFamily="-89" charset="-128"/>
              </a:rPr>
              <a:t>Thank you all very much for your attention.  I have my baseball stamp collection on a table if you’d like to take a few minutes to look at it as well as the Swing Time Philately stamp catalogue.</a:t>
            </a:r>
          </a:p>
          <a:p>
            <a:pPr eaLnBrk="1" hangingPunct="1">
              <a:spcBef>
                <a:spcPct val="0"/>
              </a:spcBef>
            </a:pPr>
            <a:endParaRPr lang="en-US" sz="2000" dirty="0">
              <a:ea typeface="ＭＳ Ｐゴシック" pitchFamily="-89" charset="-128"/>
              <a:cs typeface="ＭＳ Ｐゴシック" pitchFamily="-89" charset="-128"/>
            </a:endParaRPr>
          </a:p>
          <a:p>
            <a:pPr eaLnBrk="1" hangingPunct="1">
              <a:spcBef>
                <a:spcPct val="0"/>
              </a:spcBef>
            </a:pPr>
            <a:r>
              <a:rPr lang="en-US" sz="2000" dirty="0">
                <a:ea typeface="ＭＳ Ｐゴシック" pitchFamily="-89" charset="-128"/>
                <a:cs typeface="ＭＳ Ｐゴシック" pitchFamily="-89" charset="-128"/>
              </a:rPr>
              <a:t>Thanks for your time and have a great rest of your day.</a:t>
            </a:r>
          </a:p>
          <a:p>
            <a:pPr eaLnBrk="1" hangingPunct="1">
              <a:spcBef>
                <a:spcPct val="0"/>
              </a:spcBef>
            </a:pPr>
            <a:endParaRPr lang="en-US" sz="2000" dirty="0">
              <a:ea typeface="ＭＳ Ｐゴシック" pitchFamily="-89" charset="-128"/>
              <a:cs typeface="ＭＳ Ｐゴシック" pitchFamily="-89" charset="-128"/>
            </a:endParaRPr>
          </a:p>
          <a:p>
            <a:pPr eaLnBrk="1" hangingPunct="1">
              <a:spcBef>
                <a:spcPct val="0"/>
              </a:spcBef>
            </a:pPr>
            <a:endParaRPr lang="en-US" sz="2000" dirty="0">
              <a:ea typeface="ＭＳ Ｐゴシック" pitchFamily="-89" charset="-128"/>
              <a:cs typeface="ＭＳ Ｐゴシック" pitchFamily="-89" charset="-128"/>
            </a:endParaRPr>
          </a:p>
        </p:txBody>
      </p:sp>
      <p:sp>
        <p:nvSpPr>
          <p:cNvPr id="1085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4FC29DF-EB43-ED49-8E0A-0CA139DDA2D7}" type="slidenum">
              <a:rPr lang="en-US" smtClean="0">
                <a:ea typeface="ＭＳ Ｐゴシック" pitchFamily="5" charset="-128"/>
                <a:cs typeface="ＭＳ Ｐゴシック" pitchFamily="5" charset="-128"/>
              </a:rPr>
              <a:pPr fontAlgn="base">
                <a:spcBef>
                  <a:spcPct val="0"/>
                </a:spcBef>
                <a:spcAft>
                  <a:spcPct val="0"/>
                </a:spcAft>
                <a:defRPr/>
              </a:pPr>
              <a:t>59</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normAutofit fontScale="85000" lnSpcReduction="10000"/>
          </a:bodyPr>
          <a:lstStyle/>
          <a:p>
            <a:pPr eaLnBrk="1" hangingPunct="1">
              <a:spcBef>
                <a:spcPct val="0"/>
              </a:spcBef>
            </a:pPr>
            <a:r>
              <a:rPr lang="en-US" sz="2000" dirty="0">
                <a:ea typeface="ＭＳ Ｐゴシック" pitchFamily="-89" charset="-128"/>
                <a:cs typeface="ＭＳ Ｐゴシック" pitchFamily="-89" charset="-128"/>
              </a:rPr>
              <a:t>So that was stamp #1.  Now I just want to touch on that data regarding baseball postage stamps that I talked about</a:t>
            </a:r>
          </a:p>
          <a:p>
            <a:pPr eaLnBrk="1" hangingPunct="1">
              <a:spcBef>
                <a:spcPct val="0"/>
              </a:spcBef>
            </a:pPr>
            <a:endParaRPr lang="en-US" sz="2000" dirty="0">
              <a:ea typeface="ＭＳ Ｐゴシック" pitchFamily="-89" charset="-128"/>
              <a:cs typeface="ＭＳ Ｐゴシック" pitchFamily="-89" charset="-128"/>
            </a:endParaRPr>
          </a:p>
          <a:p>
            <a:pPr eaLnBrk="1" hangingPunct="1">
              <a:spcBef>
                <a:spcPct val="0"/>
              </a:spcBef>
            </a:pPr>
            <a:r>
              <a:rPr lang="en-US" sz="2000" dirty="0">
                <a:ea typeface="ＭＳ Ｐゴシック" pitchFamily="-89" charset="-128"/>
                <a:cs typeface="ＭＳ Ｐゴシック" pitchFamily="-89" charset="-128"/>
              </a:rPr>
              <a:t>As of December 2017, the last update to the STP (Swing Time Philately) catalogue, there are 5,718 postage stamps related to baseball in the world</a:t>
            </a:r>
          </a:p>
          <a:p>
            <a:pPr eaLnBrk="1" hangingPunct="1">
              <a:spcBef>
                <a:spcPct val="0"/>
              </a:spcBef>
            </a:pPr>
            <a:endParaRPr lang="en-US" sz="2000" dirty="0">
              <a:ea typeface="ＭＳ Ｐゴシック" pitchFamily="-89" charset="-128"/>
              <a:cs typeface="ＭＳ Ｐゴシック" pitchFamily="-89" charset="-128"/>
            </a:endParaRPr>
          </a:p>
          <a:p>
            <a:pPr eaLnBrk="1" hangingPunct="1">
              <a:spcBef>
                <a:spcPct val="0"/>
              </a:spcBef>
            </a:pPr>
            <a:r>
              <a:rPr lang="en-US" sz="2000" dirty="0">
                <a:ea typeface="ＭＳ Ｐゴシック" pitchFamily="-89" charset="-128"/>
                <a:cs typeface="ＭＳ Ｐゴシック" pitchFamily="-89" charset="-128"/>
              </a:rPr>
              <a:t>To be considered ‘related to baseball’, it can have any reference to baseball including such a small thing as a baseball in a picture, even if the intent of the picture has nothing to do with baseball.  We’ll actually see three</a:t>
            </a:r>
            <a:r>
              <a:rPr lang="en-US" sz="2000" baseline="0" dirty="0">
                <a:ea typeface="ＭＳ Ｐゴシック" pitchFamily="-89" charset="-128"/>
                <a:cs typeface="ＭＳ Ｐゴシック" pitchFamily="-89" charset="-128"/>
              </a:rPr>
              <a:t> </a:t>
            </a:r>
            <a:r>
              <a:rPr lang="en-US" sz="2000" dirty="0">
                <a:ea typeface="ＭＳ Ｐゴシック" pitchFamily="-89" charset="-128"/>
                <a:cs typeface="ＭＳ Ｐゴシック" pitchFamily="-89" charset="-128"/>
              </a:rPr>
              <a:t>Canadian stamps that fall into this loose category.  170 countries have issued at least one baseball stamp.</a:t>
            </a:r>
          </a:p>
          <a:p>
            <a:pPr eaLnBrk="1" hangingPunct="1">
              <a:spcBef>
                <a:spcPct val="0"/>
              </a:spcBef>
            </a:pPr>
            <a:endParaRPr lang="en-US" sz="2000" dirty="0">
              <a:ea typeface="ＭＳ Ｐゴシック" pitchFamily="-89" charset="-128"/>
              <a:cs typeface="ＭＳ Ｐゴシック" pitchFamily="-89" charset="-128"/>
            </a:endParaRPr>
          </a:p>
          <a:p>
            <a:pPr eaLnBrk="1" hangingPunct="1">
              <a:spcBef>
                <a:spcPct val="0"/>
              </a:spcBef>
            </a:pPr>
            <a:r>
              <a:rPr lang="en-US" sz="2000" dirty="0">
                <a:ea typeface="ＭＳ Ｐゴシック" pitchFamily="-89" charset="-128"/>
                <a:cs typeface="ＭＳ Ｐゴシック" pitchFamily="-89" charset="-128"/>
              </a:rPr>
              <a:t>This bar chart shows the number of stamps issued per decade since 1934.  As you can see, it is growing in leaps and bounds</a:t>
            </a:r>
          </a:p>
          <a:p>
            <a:pPr eaLnBrk="1" hangingPunct="1">
              <a:spcBef>
                <a:spcPct val="0"/>
              </a:spcBef>
            </a:pPr>
            <a:endParaRPr lang="en-US" sz="2000" dirty="0">
              <a:ea typeface="ＭＳ Ｐゴシック" pitchFamily="-89" charset="-128"/>
              <a:cs typeface="ＭＳ Ｐゴシック" pitchFamily="-89" charset="-128"/>
            </a:endParaRPr>
          </a:p>
          <a:p>
            <a:pPr eaLnBrk="1" hangingPunct="1">
              <a:spcBef>
                <a:spcPct val="0"/>
              </a:spcBef>
            </a:pPr>
            <a:endParaRPr lang="en-US" sz="2000" dirty="0">
              <a:ea typeface="ＭＳ Ｐゴシック" pitchFamily="-89" charset="-128"/>
              <a:cs typeface="ＭＳ Ｐゴシック" pitchFamily="-89" charset="-128"/>
            </a:endParaRPr>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F27973E-BD4B-B14F-9045-768AFD242A8D}" type="slidenum">
              <a:rPr lang="en-US" smtClean="0">
                <a:ea typeface="ＭＳ Ｐゴシック" pitchFamily="5" charset="-128"/>
                <a:cs typeface="ＭＳ Ｐゴシック" pitchFamily="5" charset="-128"/>
              </a:rPr>
              <a:pPr fontAlgn="base">
                <a:spcBef>
                  <a:spcPct val="0"/>
                </a:spcBef>
                <a:spcAft>
                  <a:spcPct val="0"/>
                </a:spcAft>
                <a:defRPr/>
              </a:pPr>
              <a:t>6</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sz="1200" kern="1200" dirty="0">
                <a:solidFill>
                  <a:schemeClr val="tx1"/>
                </a:solidFill>
                <a:latin typeface="+mn-lt"/>
                <a:ea typeface="ＭＳ Ｐゴシック" pitchFamily="5" charset="-128"/>
                <a:cs typeface="ＭＳ Ｐゴシック" pitchFamily="5" charset="-128"/>
              </a:rPr>
              <a:t>This next  chart shows which countries are the biggest contributors to the baseball stamp production.  These 19 countries produce just over 50% of all baseball stamps with the other 151 countries providing the rest.  Most of the countries in this top 19 produce stamps merely for the sake of feeding the stamp collecting hobby.  Many of them do not even print the stamps in their own country and those stamps never see the light of day in their ‘home’ country.  They may not even be legal stamps for use in any postal system</a:t>
            </a:r>
          </a:p>
          <a:p>
            <a:pPr eaLnBrk="1" fontAlgn="auto" hangingPunct="1">
              <a:spcBef>
                <a:spcPts val="0"/>
              </a:spcBef>
              <a:spcAft>
                <a:spcPts val="0"/>
              </a:spcAft>
              <a:defRPr/>
            </a:pPr>
            <a:endParaRPr lang="en-US" sz="1200" kern="1200" dirty="0">
              <a:solidFill>
                <a:schemeClr val="tx1"/>
              </a:solidFill>
              <a:latin typeface="+mn-lt"/>
              <a:ea typeface="ＭＳ Ｐゴシック" pitchFamily="5" charset="-128"/>
              <a:cs typeface="ＭＳ Ｐゴシック" pitchFamily="5" charset="-128"/>
            </a:endParaRPr>
          </a:p>
          <a:p>
            <a:pPr eaLnBrk="1" fontAlgn="auto" hangingPunct="1">
              <a:spcBef>
                <a:spcPts val="0"/>
              </a:spcBef>
              <a:spcAft>
                <a:spcPts val="0"/>
              </a:spcAft>
              <a:defRPr/>
            </a:pPr>
            <a:r>
              <a:rPr lang="en-US" sz="1200" kern="1200" dirty="0">
                <a:solidFill>
                  <a:schemeClr val="tx1"/>
                </a:solidFill>
                <a:latin typeface="+mn-lt"/>
                <a:ea typeface="ＭＳ Ｐゴシック" pitchFamily="5" charset="-128"/>
                <a:cs typeface="ＭＳ Ｐゴシック" pitchFamily="5" charset="-128"/>
              </a:rPr>
              <a:t>These stamps are often referred to as ‘collector’ or ‘Cinderella’ stamps.  It’s simply a money maker for these countries because they’ve all figured out that: </a:t>
            </a:r>
          </a:p>
          <a:p>
            <a:pPr marL="228600" indent="-228600" eaLnBrk="1" fontAlgn="auto" hangingPunct="1">
              <a:spcBef>
                <a:spcPts val="0"/>
              </a:spcBef>
              <a:spcAft>
                <a:spcPts val="0"/>
              </a:spcAft>
              <a:buFontTx/>
              <a:buAutoNum type="alphaLcParenBoth"/>
              <a:defRPr/>
            </a:pPr>
            <a:r>
              <a:rPr lang="en-US" sz="1200" kern="1200" dirty="0">
                <a:solidFill>
                  <a:schemeClr val="tx1"/>
                </a:solidFill>
                <a:latin typeface="+mn-lt"/>
                <a:ea typeface="ＭＳ Ｐゴシック" pitchFamily="5" charset="-128"/>
                <a:cs typeface="ＭＳ Ｐゴシック" pitchFamily="5" charset="-128"/>
              </a:rPr>
              <a:t>The</a:t>
            </a:r>
            <a:r>
              <a:rPr lang="en-US" sz="1200" kern="1200" baseline="0" dirty="0">
                <a:solidFill>
                  <a:schemeClr val="tx1"/>
                </a:solidFill>
                <a:latin typeface="+mn-lt"/>
                <a:ea typeface="ＭＳ Ｐゴシック" pitchFamily="5" charset="-128"/>
                <a:cs typeface="ＭＳ Ｐゴシック" pitchFamily="5" charset="-128"/>
              </a:rPr>
              <a:t> world</a:t>
            </a:r>
            <a:r>
              <a:rPr lang="en-US" sz="1200" kern="1200" dirty="0">
                <a:solidFill>
                  <a:schemeClr val="tx1"/>
                </a:solidFill>
                <a:latin typeface="+mn-lt"/>
                <a:ea typeface="ＭＳ Ｐゴシック" pitchFamily="5" charset="-128"/>
                <a:cs typeface="ＭＳ Ｐゴシック" pitchFamily="5" charset="-128"/>
              </a:rPr>
              <a:t> is full of stamp collectors</a:t>
            </a:r>
          </a:p>
          <a:p>
            <a:pPr marL="228600" indent="-228600" eaLnBrk="1" fontAlgn="auto" hangingPunct="1">
              <a:spcBef>
                <a:spcPts val="0"/>
              </a:spcBef>
              <a:spcAft>
                <a:spcPts val="0"/>
              </a:spcAft>
              <a:buFontTx/>
              <a:buAutoNum type="alphaLcParenBoth"/>
              <a:defRPr/>
            </a:pPr>
            <a:r>
              <a:rPr lang="en-US" sz="1200" kern="1200" dirty="0">
                <a:solidFill>
                  <a:schemeClr val="tx1"/>
                </a:solidFill>
                <a:latin typeface="+mn-lt"/>
                <a:ea typeface="ＭＳ Ｐゴシック" pitchFamily="5" charset="-128"/>
                <a:cs typeface="ＭＳ Ｐゴシック" pitchFamily="5" charset="-128"/>
              </a:rPr>
              <a:t>The</a:t>
            </a:r>
            <a:r>
              <a:rPr lang="en-US" sz="1200" kern="1200" baseline="0" dirty="0">
                <a:solidFill>
                  <a:schemeClr val="tx1"/>
                </a:solidFill>
                <a:latin typeface="+mn-lt"/>
                <a:ea typeface="ＭＳ Ｐゴシック" pitchFamily="5" charset="-128"/>
                <a:cs typeface="ＭＳ Ｐゴシック" pitchFamily="5" charset="-128"/>
              </a:rPr>
              <a:t> world</a:t>
            </a:r>
            <a:r>
              <a:rPr lang="en-US" sz="1200" kern="1200" dirty="0">
                <a:solidFill>
                  <a:schemeClr val="tx1"/>
                </a:solidFill>
                <a:latin typeface="+mn-lt"/>
                <a:ea typeface="ＭＳ Ｐゴシック" pitchFamily="5" charset="-128"/>
                <a:cs typeface="ＭＳ Ｐゴシック" pitchFamily="5" charset="-128"/>
              </a:rPr>
              <a:t> is full of baseball fans</a:t>
            </a:r>
          </a:p>
          <a:p>
            <a:pPr marL="228600" indent="-228600" eaLnBrk="1" fontAlgn="auto" hangingPunct="1">
              <a:spcBef>
                <a:spcPts val="0"/>
              </a:spcBef>
              <a:spcAft>
                <a:spcPts val="0"/>
              </a:spcAft>
              <a:buFontTx/>
              <a:buAutoNum type="alphaLcParenBoth"/>
              <a:defRPr/>
            </a:pPr>
            <a:r>
              <a:rPr lang="en-CA" sz="1200" kern="1200" dirty="0">
                <a:solidFill>
                  <a:schemeClr val="tx1"/>
                </a:solidFill>
                <a:latin typeface="+mn-lt"/>
                <a:ea typeface="ＭＳ Ｐゴシック" pitchFamily="5" charset="-128"/>
                <a:cs typeface="ＭＳ Ｐゴシック" pitchFamily="5" charset="-128"/>
              </a:rPr>
              <a:t>A lot of stamp collectors are baseball fans and will pay money for stamps depicting baseball</a:t>
            </a:r>
          </a:p>
          <a:p>
            <a:pPr marL="228600" indent="-228600" eaLnBrk="1" fontAlgn="auto" hangingPunct="1">
              <a:spcBef>
                <a:spcPts val="0"/>
              </a:spcBef>
              <a:spcAft>
                <a:spcPts val="0"/>
              </a:spcAft>
              <a:buFontTx/>
              <a:buAutoNum type="alphaLcParenBoth"/>
              <a:defRPr/>
            </a:pPr>
            <a:endParaRPr lang="en-CA" sz="1200" kern="1200" dirty="0">
              <a:solidFill>
                <a:schemeClr val="tx1"/>
              </a:solidFill>
              <a:latin typeface="+mn-lt"/>
              <a:ea typeface="ＭＳ Ｐゴシック" pitchFamily="5" charset="-128"/>
              <a:cs typeface="ＭＳ Ｐゴシック" pitchFamily="5" charset="-128"/>
            </a:endParaRPr>
          </a:p>
          <a:p>
            <a:pPr marL="228600" indent="-228600" eaLnBrk="1" fontAlgn="auto" hangingPunct="1">
              <a:spcBef>
                <a:spcPts val="0"/>
              </a:spcBef>
              <a:spcAft>
                <a:spcPts val="0"/>
              </a:spcAft>
              <a:defRPr/>
            </a:pPr>
            <a:r>
              <a:rPr lang="en-CA" sz="1200" kern="1200" dirty="0">
                <a:solidFill>
                  <a:schemeClr val="tx1"/>
                </a:solidFill>
                <a:latin typeface="+mn-lt"/>
                <a:ea typeface="ＭＳ Ｐゴシック" pitchFamily="5" charset="-128"/>
                <a:cs typeface="ＭＳ Ｐゴシック" pitchFamily="5" charset="-128"/>
              </a:rPr>
              <a:t>The legitimate countries in this</a:t>
            </a:r>
            <a:r>
              <a:rPr lang="en-CA" sz="1200" kern="1200" baseline="0" dirty="0">
                <a:solidFill>
                  <a:schemeClr val="tx1"/>
                </a:solidFill>
                <a:latin typeface="+mn-lt"/>
                <a:ea typeface="ＭＳ Ｐゴシック" pitchFamily="5" charset="-128"/>
                <a:cs typeface="ＭＳ Ｐゴシック" pitchFamily="5" charset="-128"/>
              </a:rPr>
              <a:t> chart</a:t>
            </a:r>
            <a:r>
              <a:rPr lang="en-CA" sz="1200" kern="1200" dirty="0">
                <a:solidFill>
                  <a:schemeClr val="tx1"/>
                </a:solidFill>
                <a:latin typeface="+mn-lt"/>
                <a:ea typeface="ＭＳ Ｐゴシック" pitchFamily="5" charset="-128"/>
                <a:cs typeface="ＭＳ Ｐゴシック" pitchFamily="5" charset="-128"/>
              </a:rPr>
              <a:t> are Japan, North Korea, USA, Cuba and Mexico.  Of all the 170 countries, I would guess that about 50 are legitimate countries and they’ve produced just under 1,200 stamps</a:t>
            </a:r>
          </a:p>
          <a:p>
            <a:pPr eaLnBrk="1" fontAlgn="auto" hangingPunct="1">
              <a:spcBef>
                <a:spcPts val="0"/>
              </a:spcBef>
              <a:spcAft>
                <a:spcPts val="0"/>
              </a:spcAft>
              <a:defRPr/>
            </a:pPr>
            <a:endParaRPr lang="en-CA" sz="1200" kern="1200" dirty="0">
              <a:solidFill>
                <a:schemeClr val="tx1"/>
              </a:solidFill>
              <a:latin typeface="+mn-lt"/>
              <a:ea typeface="ＭＳ Ｐゴシック" pitchFamily="5" charset="-128"/>
              <a:cs typeface="ＭＳ Ｐゴシック" pitchFamily="5" charset="-128"/>
            </a:endParaRPr>
          </a:p>
          <a:p>
            <a:pPr marL="228600" indent="-228600" eaLnBrk="1" fontAlgn="auto" hangingPunct="1">
              <a:spcBef>
                <a:spcPts val="0"/>
              </a:spcBef>
              <a:spcAft>
                <a:spcPts val="0"/>
              </a:spcAft>
              <a:defRPr/>
            </a:pPr>
            <a:endParaRPr lang="en-GB" sz="1200" kern="1200" dirty="0">
              <a:solidFill>
                <a:schemeClr val="tx1"/>
              </a:solidFill>
              <a:latin typeface="+mn-lt"/>
              <a:ea typeface="ＭＳ Ｐゴシック" pitchFamily="5" charset="-128"/>
              <a:cs typeface="ＭＳ Ｐゴシック" pitchFamily="5" charset="-128"/>
            </a:endParaRPr>
          </a:p>
          <a:p>
            <a:pPr marL="228600" indent="-228600" eaLnBrk="1" fontAlgn="auto" hangingPunct="1">
              <a:spcBef>
                <a:spcPts val="0"/>
              </a:spcBef>
              <a:spcAft>
                <a:spcPts val="0"/>
              </a:spcAft>
              <a:buFontTx/>
              <a:buAutoNum type="alphaLcParenBoth"/>
              <a:defRPr/>
            </a:pPr>
            <a:endParaRPr lang="en-US" sz="1200" kern="1200" dirty="0">
              <a:solidFill>
                <a:schemeClr val="tx1"/>
              </a:solidFill>
              <a:latin typeface="+mn-lt"/>
              <a:ea typeface="ＭＳ Ｐゴシック" pitchFamily="5" charset="-128"/>
              <a:cs typeface="ＭＳ Ｐゴシック" pitchFamily="5" charset="-128"/>
            </a:endParaRPr>
          </a:p>
          <a:p>
            <a:pPr marL="228600" indent="-228600" eaLnBrk="1" fontAlgn="auto" hangingPunct="1">
              <a:spcBef>
                <a:spcPts val="0"/>
              </a:spcBef>
              <a:spcAft>
                <a:spcPts val="0"/>
              </a:spcAft>
              <a:buFontTx/>
              <a:buNone/>
              <a:defRPr/>
            </a:pPr>
            <a:endParaRPr lang="en-US" sz="2000" dirty="0">
              <a:ea typeface="+mn-ea"/>
              <a:cs typeface="+mn-cs"/>
            </a:endParaRPr>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5F6D8D-49AC-034D-BB88-260EDFBB721E}" type="slidenum">
              <a:rPr lang="en-US" smtClean="0">
                <a:ea typeface="ＭＳ Ｐゴシック" pitchFamily="5" charset="-128"/>
                <a:cs typeface="ＭＳ Ｐゴシック" pitchFamily="5" charset="-128"/>
              </a:rPr>
              <a:pPr fontAlgn="base">
                <a:spcBef>
                  <a:spcPct val="0"/>
                </a:spcBef>
                <a:spcAft>
                  <a:spcPct val="0"/>
                </a:spcAft>
                <a:defRPr/>
              </a:pPr>
              <a:t>7</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ea typeface="ＭＳ Ｐゴシック" pitchFamily="-89" charset="-128"/>
                <a:cs typeface="ＭＳ Ｐゴシック" pitchFamily="-89" charset="-128"/>
              </a:rPr>
              <a:t>Lastly, I went through the STP catalogue to see what the common topics are within baseball stamps</a:t>
            </a:r>
          </a:p>
          <a:p>
            <a:pPr eaLnBrk="1" hangingPunct="1">
              <a:spcBef>
                <a:spcPct val="0"/>
              </a:spcBef>
            </a:pPr>
            <a:endParaRPr lang="en-US" dirty="0">
              <a:ea typeface="ＭＳ Ｐゴシック" pitchFamily="-89" charset="-128"/>
              <a:cs typeface="ＭＳ Ｐゴシック" pitchFamily="-89" charset="-128"/>
            </a:endParaRPr>
          </a:p>
          <a:p>
            <a:pPr eaLnBrk="1" hangingPunct="1">
              <a:spcBef>
                <a:spcPct val="0"/>
              </a:spcBef>
            </a:pPr>
            <a:r>
              <a:rPr lang="en-US" dirty="0">
                <a:ea typeface="ＭＳ Ｐゴシック" pitchFamily="-89" charset="-128"/>
                <a:cs typeface="ＭＳ Ｐゴシック" pitchFamily="-89" charset="-128"/>
              </a:rPr>
              <a:t>You can see here that almost 50% of stamps issued are about a specific player.</a:t>
            </a:r>
          </a:p>
          <a:p>
            <a:pPr eaLnBrk="1" hangingPunct="1">
              <a:spcBef>
                <a:spcPct val="0"/>
              </a:spcBef>
            </a:pPr>
            <a:endParaRPr lang="en-US" dirty="0">
              <a:ea typeface="ＭＳ Ｐゴシック" pitchFamily="-89" charset="-128"/>
              <a:cs typeface="ＭＳ Ｐゴシック" pitchFamily="-89" charset="-128"/>
            </a:endParaRPr>
          </a:p>
          <a:p>
            <a:pPr eaLnBrk="1" hangingPunct="1">
              <a:spcBef>
                <a:spcPct val="0"/>
              </a:spcBef>
            </a:pPr>
            <a:r>
              <a:rPr lang="en-US" dirty="0">
                <a:ea typeface="ＭＳ Ｐゴシック" pitchFamily="-89" charset="-128"/>
                <a:cs typeface="ＭＳ Ｐゴシック" pitchFamily="-89" charset="-128"/>
              </a:rPr>
              <a:t>Next is sports in general of which baseball is included</a:t>
            </a:r>
          </a:p>
          <a:p>
            <a:pPr eaLnBrk="1" hangingPunct="1">
              <a:spcBef>
                <a:spcPct val="0"/>
              </a:spcBef>
            </a:pPr>
            <a:endParaRPr lang="en-US" dirty="0">
              <a:ea typeface="ＭＳ Ｐゴシック" pitchFamily="-89" charset="-128"/>
              <a:cs typeface="ＭＳ Ｐゴシック" pitchFamily="-89" charset="-128"/>
            </a:endParaRPr>
          </a:p>
          <a:p>
            <a:pPr eaLnBrk="1" hangingPunct="1">
              <a:spcBef>
                <a:spcPct val="0"/>
              </a:spcBef>
            </a:pPr>
            <a:r>
              <a:rPr lang="en-US" dirty="0">
                <a:ea typeface="ＭＳ Ｐゴシック" pitchFamily="-89" charset="-128"/>
                <a:cs typeface="ＭＳ Ｐゴシック" pitchFamily="-89" charset="-128"/>
              </a:rPr>
              <a:t>The Olympics and various World Championships follow</a:t>
            </a:r>
          </a:p>
          <a:p>
            <a:pPr eaLnBrk="1" hangingPunct="1">
              <a:spcBef>
                <a:spcPct val="0"/>
              </a:spcBef>
            </a:pPr>
            <a:endParaRPr lang="en-US" sz="2000" dirty="0">
              <a:ea typeface="ＭＳ Ｐゴシック" pitchFamily="-89" charset="-128"/>
              <a:cs typeface="ＭＳ Ｐゴシック" pitchFamily="-89" charset="-128"/>
            </a:endParaRPr>
          </a:p>
          <a:p>
            <a:pPr eaLnBrk="1" hangingPunct="1">
              <a:spcBef>
                <a:spcPct val="0"/>
              </a:spcBef>
            </a:pPr>
            <a:r>
              <a:rPr lang="en-US" dirty="0">
                <a:ea typeface="ＭＳ Ｐゴシック" pitchFamily="-89" charset="-128"/>
                <a:cs typeface="ＭＳ Ｐゴシック" pitchFamily="-89" charset="-128"/>
              </a:rPr>
              <a:t>The miscellaneous section includes women in baseball, softball, movies, baseball art and more.</a:t>
            </a:r>
          </a:p>
          <a:p>
            <a:pPr eaLnBrk="1" hangingPunct="1">
              <a:spcBef>
                <a:spcPct val="0"/>
              </a:spcBef>
            </a:pPr>
            <a:endParaRPr lang="en-US" dirty="0">
              <a:ea typeface="ＭＳ Ｐゴシック" pitchFamily="-89" charset="-128"/>
              <a:cs typeface="ＭＳ Ｐゴシック" pitchFamily="-89" charset="-128"/>
            </a:endParaRPr>
          </a:p>
          <a:p>
            <a:pPr eaLnBrk="1" hangingPunct="1">
              <a:spcBef>
                <a:spcPct val="0"/>
              </a:spcBef>
            </a:pPr>
            <a:endParaRPr lang="en-US" dirty="0">
              <a:ea typeface="ＭＳ Ｐゴシック" pitchFamily="-89" charset="-128"/>
              <a:cs typeface="ＭＳ Ｐゴシック" pitchFamily="-89" charset="-128"/>
            </a:endParaRPr>
          </a:p>
          <a:p>
            <a:pPr eaLnBrk="1" hangingPunct="1">
              <a:spcBef>
                <a:spcPct val="0"/>
              </a:spcBef>
            </a:pPr>
            <a:endParaRPr lang="en-US" dirty="0">
              <a:ea typeface="ＭＳ Ｐゴシック" pitchFamily="-89" charset="-128"/>
              <a:cs typeface="ＭＳ Ｐゴシック" pitchFamily="-89" charset="-128"/>
            </a:endParaRPr>
          </a:p>
          <a:p>
            <a:pPr eaLnBrk="1" hangingPunct="1">
              <a:spcBef>
                <a:spcPct val="0"/>
              </a:spcBef>
            </a:pPr>
            <a:endParaRPr lang="en-US" dirty="0">
              <a:ea typeface="ＭＳ Ｐゴシック" pitchFamily="-89" charset="-128"/>
              <a:cs typeface="ＭＳ Ｐゴシック" pitchFamily="-89" charset="-128"/>
            </a:endParaRPr>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A558D6D-36D0-9949-B49F-800F42DF3997}" type="slidenum">
              <a:rPr lang="en-US" smtClean="0">
                <a:ea typeface="ＭＳ Ｐゴシック" pitchFamily="5" charset="-128"/>
                <a:cs typeface="ＭＳ Ｐゴシック" pitchFamily="5" charset="-128"/>
              </a:rPr>
              <a:pPr fontAlgn="base">
                <a:spcBef>
                  <a:spcPct val="0"/>
                </a:spcBef>
                <a:spcAft>
                  <a:spcPct val="0"/>
                </a:spcAft>
                <a:defRPr/>
              </a:pPr>
              <a:t>8</a:t>
            </a:fld>
            <a:endParaRPr lang="en-US" dirty="0">
              <a:ea typeface="ＭＳ Ｐゴシック" pitchFamily="5" charset="-128"/>
              <a:cs typeface="ＭＳ Ｐゴシック" pitchFamily="5"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pPr eaLnBrk="1" hangingPunct="1">
              <a:spcBef>
                <a:spcPct val="0"/>
              </a:spcBef>
            </a:pPr>
            <a:r>
              <a:rPr lang="en-US" sz="2000" dirty="0">
                <a:ea typeface="ＭＳ Ｐゴシック" pitchFamily="-89" charset="-128"/>
                <a:cs typeface="ＭＳ Ｐゴシック" pitchFamily="-89" charset="-128"/>
              </a:rPr>
              <a:t>Alright, back to baseball stories.</a:t>
            </a:r>
          </a:p>
          <a:p>
            <a:pPr eaLnBrk="1" hangingPunct="1">
              <a:spcBef>
                <a:spcPct val="0"/>
              </a:spcBef>
            </a:pPr>
            <a:endParaRPr lang="en-US" sz="2000" dirty="0">
              <a:ea typeface="ＭＳ Ｐゴシック" pitchFamily="-89" charset="-128"/>
              <a:cs typeface="ＭＳ Ｐゴシック" pitchFamily="-89" charset="-128"/>
            </a:endParaRPr>
          </a:p>
          <a:p>
            <a:pPr eaLnBrk="1" hangingPunct="1">
              <a:spcBef>
                <a:spcPct val="0"/>
              </a:spcBef>
            </a:pPr>
            <a:r>
              <a:rPr lang="en-US" sz="2000" dirty="0">
                <a:ea typeface="ＭＳ Ｐゴシック" pitchFamily="-89" charset="-128"/>
                <a:cs typeface="ＭＳ Ｐゴシック" pitchFamily="-89" charset="-128"/>
              </a:rPr>
              <a:t>I’ll go through these roughly in chronological order but might bounce around a bit</a:t>
            </a:r>
          </a:p>
          <a:p>
            <a:pPr eaLnBrk="1" hangingPunct="1">
              <a:spcBef>
                <a:spcPct val="0"/>
              </a:spcBef>
            </a:pPr>
            <a:endParaRPr lang="en-US" sz="2000" dirty="0">
              <a:ea typeface="ＭＳ Ｐゴシック" pitchFamily="-89" charset="-128"/>
              <a:cs typeface="ＭＳ Ｐゴシック" pitchFamily="-89" charset="-128"/>
            </a:endParaRPr>
          </a:p>
          <a:p>
            <a:pPr eaLnBrk="1" hangingPunct="1">
              <a:spcBef>
                <a:spcPct val="0"/>
              </a:spcBef>
            </a:pPr>
            <a:r>
              <a:rPr lang="en-US" sz="2000" dirty="0">
                <a:ea typeface="ＭＳ Ｐゴシック" pitchFamily="-89" charset="-128"/>
                <a:cs typeface="ＭＳ Ｐゴシック" pitchFamily="-89" charset="-128"/>
              </a:rPr>
              <a:t>The most difficult baseball stamp to find is this 1935 Colombia stamp</a:t>
            </a:r>
          </a:p>
          <a:p>
            <a:pPr eaLnBrk="1" hangingPunct="1">
              <a:spcBef>
                <a:spcPct val="0"/>
              </a:spcBef>
            </a:pPr>
            <a:endParaRPr lang="en-US" sz="2000" dirty="0">
              <a:ea typeface="ＭＳ Ｐゴシック" pitchFamily="-89" charset="-128"/>
              <a:cs typeface="ＭＳ Ｐゴシック" pitchFamily="-89" charset="-128"/>
            </a:endParaRPr>
          </a:p>
          <a:p>
            <a:pPr eaLnBrk="1" hangingPunct="1">
              <a:spcBef>
                <a:spcPct val="0"/>
              </a:spcBef>
            </a:pPr>
            <a:r>
              <a:rPr lang="en-US" sz="2000" dirty="0">
                <a:ea typeface="ＭＳ Ｐゴシック" pitchFamily="-89" charset="-128"/>
                <a:cs typeface="ＭＳ Ｐゴシック" pitchFamily="-89" charset="-128"/>
              </a:rPr>
              <a:t>Unfortunately,</a:t>
            </a:r>
            <a:r>
              <a:rPr lang="en-US" sz="2000" baseline="0" dirty="0">
                <a:ea typeface="ＭＳ Ｐゴシック" pitchFamily="-89" charset="-128"/>
                <a:cs typeface="ＭＳ Ｐゴシック" pitchFamily="-89" charset="-128"/>
              </a:rPr>
              <a:t> there is v</a:t>
            </a:r>
            <a:r>
              <a:rPr lang="en-US" sz="2000" dirty="0">
                <a:ea typeface="ＭＳ Ｐゴシック" pitchFamily="-89" charset="-128"/>
                <a:cs typeface="ＭＳ Ｐゴシック" pitchFamily="-89" charset="-128"/>
              </a:rPr>
              <a:t>ery little information on the 3</a:t>
            </a:r>
            <a:r>
              <a:rPr lang="en-US" sz="2000" baseline="30000" dirty="0">
                <a:ea typeface="ＭＳ Ｐゴシック" pitchFamily="-89" charset="-128"/>
                <a:cs typeface="ＭＳ Ｐゴシック" pitchFamily="-89" charset="-128"/>
              </a:rPr>
              <a:t>rd</a:t>
            </a:r>
            <a:r>
              <a:rPr lang="en-US" sz="2000" dirty="0">
                <a:ea typeface="ＭＳ Ｐゴシック" pitchFamily="-89" charset="-128"/>
                <a:cs typeface="ＭＳ Ｐゴシック" pitchFamily="-89" charset="-128"/>
              </a:rPr>
              <a:t> Olympics that are referenced on the stamp.  It could have been a pre-Olympics games for qualification to the 1936 Olympics or just some regional games</a:t>
            </a:r>
          </a:p>
          <a:p>
            <a:pPr eaLnBrk="1" hangingPunct="1">
              <a:spcBef>
                <a:spcPct val="0"/>
              </a:spcBef>
            </a:pPr>
            <a:endParaRPr lang="en-US" sz="2000" dirty="0">
              <a:ea typeface="ＭＳ Ｐゴシック" pitchFamily="-89" charset="-128"/>
              <a:cs typeface="ＭＳ Ｐゴシック" pitchFamily="-89" charset="-128"/>
            </a:endParaRPr>
          </a:p>
          <a:p>
            <a:pPr eaLnBrk="1" hangingPunct="1">
              <a:spcBef>
                <a:spcPct val="0"/>
              </a:spcBef>
            </a:pPr>
            <a:r>
              <a:rPr lang="en-US" sz="2000" dirty="0">
                <a:ea typeface="ＭＳ Ｐゴシック" pitchFamily="-89" charset="-128"/>
                <a:cs typeface="ＭＳ Ｐゴシック" pitchFamily="-89" charset="-128"/>
              </a:rPr>
              <a:t>In</a:t>
            </a:r>
            <a:r>
              <a:rPr lang="en-US" sz="2000" baseline="0" dirty="0">
                <a:ea typeface="ＭＳ Ｐゴシック" pitchFamily="-89" charset="-128"/>
                <a:cs typeface="ＭＳ Ｐゴシック" pitchFamily="-89" charset="-128"/>
              </a:rPr>
              <a:t> this stamp, you can see the baseball diamond and stadium stands</a:t>
            </a:r>
            <a:endParaRPr lang="en-US" sz="2000" dirty="0">
              <a:ea typeface="ＭＳ Ｐゴシック" pitchFamily="-89" charset="-128"/>
              <a:cs typeface="ＭＳ Ｐゴシック" pitchFamily="-89" charset="-128"/>
            </a:endParaRPr>
          </a:p>
        </p:txBody>
      </p:sp>
      <p:sp>
        <p:nvSpPr>
          <p:cNvPr id="30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FBD46DF-CF77-C942-ABDC-4034270628BC}" type="slidenum">
              <a:rPr lang="en-US" smtClean="0">
                <a:ea typeface="ＭＳ Ｐゴシック" pitchFamily="5" charset="-128"/>
                <a:cs typeface="ＭＳ Ｐゴシック" pitchFamily="5" charset="-128"/>
              </a:rPr>
              <a:pPr fontAlgn="base">
                <a:spcBef>
                  <a:spcPct val="0"/>
                </a:spcBef>
                <a:spcAft>
                  <a:spcPct val="0"/>
                </a:spcAft>
                <a:defRPr/>
              </a:pPr>
              <a:t>9</a:t>
            </a:fld>
            <a:endParaRPr lang="en-US" dirty="0">
              <a:ea typeface="ＭＳ Ｐゴシック" pitchFamily="5" charset="-128"/>
              <a:cs typeface="ＭＳ Ｐゴシック" pitchFamily="5"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057F10C-733F-A04F-8F0F-0A2E4AF5646F}" type="datetime1">
              <a:rPr lang="en-US"/>
              <a:pPr>
                <a:defRPr/>
              </a:pPr>
              <a:t>3/4/2024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9A7B4CD-18B2-0043-BEC9-A470AB14C798}"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lvl1pPr>
              <a:defRPr/>
            </a:lvl1pPr>
          </a:lstStyle>
          <a:p>
            <a:pPr>
              <a:defRPr/>
            </a:pPr>
            <a:fld id="{19377811-7302-254B-909B-FA5571C9C89C}" type="datetime1">
              <a:rPr lang="en-US"/>
              <a:pPr>
                <a:defRPr/>
              </a:pPr>
              <a:t>3/4/2024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27899E5-0808-884C-830B-33E5BC823199}"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lvl1pPr>
              <a:defRPr/>
            </a:lvl1pPr>
          </a:lstStyle>
          <a:p>
            <a:pPr>
              <a:defRPr/>
            </a:pPr>
            <a:fld id="{B18BC626-777D-8146-A392-40720FC007BC}" type="datetime1">
              <a:rPr lang="en-US"/>
              <a:pPr>
                <a:defRPr/>
              </a:pPr>
              <a:t>3/4/2024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B473E06-D4B0-2947-94D9-5F4A333D87F8}"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lvl1pPr>
              <a:defRPr/>
            </a:lvl1pPr>
          </a:lstStyle>
          <a:p>
            <a:pPr>
              <a:defRPr/>
            </a:pPr>
            <a:fld id="{134516EB-877F-824D-8A18-1AE2C237C759}" type="datetime1">
              <a:rPr lang="en-US"/>
              <a:pPr>
                <a:defRPr/>
              </a:pPr>
              <a:t>3/4/2024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CB00DBA-356B-AE4F-B8E4-D39DCA9CDE4A}"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lvl1pPr>
              <a:defRPr/>
            </a:lvl1pPr>
          </a:lstStyle>
          <a:p>
            <a:pPr>
              <a:defRPr/>
            </a:pPr>
            <a:fld id="{1B156DBB-E9A0-3E49-84E4-A1AC7C4738E8}" type="datetime1">
              <a:rPr lang="en-US"/>
              <a:pPr>
                <a:defRPr/>
              </a:pPr>
              <a:t>3/4/2024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307FBF2-54F4-C346-8246-DFBB3FFA8477}"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3"/>
          <p:cNvSpPr>
            <a:spLocks noGrp="1"/>
          </p:cNvSpPr>
          <p:nvPr>
            <p:ph type="dt" sz="half" idx="10"/>
          </p:nvPr>
        </p:nvSpPr>
        <p:spPr/>
        <p:txBody>
          <a:bodyPr/>
          <a:lstStyle>
            <a:lvl1pPr>
              <a:defRPr/>
            </a:lvl1pPr>
          </a:lstStyle>
          <a:p>
            <a:pPr>
              <a:defRPr/>
            </a:pPr>
            <a:fld id="{04F89D6D-2B79-BE41-A8BA-53476E606488}" type="datetime1">
              <a:rPr lang="en-US"/>
              <a:pPr>
                <a:defRPr/>
              </a:pPr>
              <a:t>3/4/2024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B768A416-4835-E64C-A449-1ED9E7240876}"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3"/>
          <p:cNvSpPr>
            <a:spLocks noGrp="1"/>
          </p:cNvSpPr>
          <p:nvPr>
            <p:ph type="dt" sz="half" idx="10"/>
          </p:nvPr>
        </p:nvSpPr>
        <p:spPr/>
        <p:txBody>
          <a:bodyPr/>
          <a:lstStyle>
            <a:lvl1pPr>
              <a:defRPr/>
            </a:lvl1pPr>
          </a:lstStyle>
          <a:p>
            <a:pPr>
              <a:defRPr/>
            </a:pPr>
            <a:fld id="{30780138-BC61-B144-AB07-3950304768E6}" type="datetime1">
              <a:rPr lang="en-US"/>
              <a:pPr>
                <a:defRPr/>
              </a:pPr>
              <a:t>3/4/2024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2E51FE74-FE0C-9B42-BB82-996A2D87DD23}"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3B42C33-010F-1A45-8C93-E0F8FFCD886F}" type="datetime1">
              <a:rPr lang="en-US"/>
              <a:pPr>
                <a:defRPr/>
              </a:pPr>
              <a:t>3/4/2024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9DE317B8-5CA5-814F-B0B6-67F3B569C8B9}"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E595D80-87F9-F64C-9DBA-489A6D408F5D}" type="datetime1">
              <a:rPr lang="en-US"/>
              <a:pPr>
                <a:defRPr/>
              </a:pPr>
              <a:t>3/4/2024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413D36AF-C1DB-DD4F-94D2-1331EF4490A5}"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3"/>
          <p:cNvSpPr>
            <a:spLocks noGrp="1"/>
          </p:cNvSpPr>
          <p:nvPr>
            <p:ph type="dt" sz="half" idx="10"/>
          </p:nvPr>
        </p:nvSpPr>
        <p:spPr/>
        <p:txBody>
          <a:bodyPr/>
          <a:lstStyle>
            <a:lvl1pPr>
              <a:defRPr/>
            </a:lvl1pPr>
          </a:lstStyle>
          <a:p>
            <a:pPr>
              <a:defRPr/>
            </a:pPr>
            <a:fld id="{0549071D-DAC4-D94F-88EE-F22D9AB449B0}" type="datetime1">
              <a:rPr lang="en-US"/>
              <a:pPr>
                <a:defRPr/>
              </a:pPr>
              <a:t>3/4/2024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688007BB-4858-EB4F-9D3A-D583A19B98A3}"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3"/>
          <p:cNvSpPr>
            <a:spLocks noGrp="1"/>
          </p:cNvSpPr>
          <p:nvPr>
            <p:ph type="dt" sz="half" idx="10"/>
          </p:nvPr>
        </p:nvSpPr>
        <p:spPr/>
        <p:txBody>
          <a:bodyPr/>
          <a:lstStyle>
            <a:lvl1pPr>
              <a:defRPr/>
            </a:lvl1pPr>
          </a:lstStyle>
          <a:p>
            <a:pPr>
              <a:defRPr/>
            </a:pPr>
            <a:fld id="{C87FAE05-296B-054F-923D-46A389EB6E46}" type="datetime1">
              <a:rPr lang="en-US"/>
              <a:pPr>
                <a:defRPr/>
              </a:pPr>
              <a:t>3/4/2024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936AC7CD-BD0B-E643-B039-0D9F2275177E}"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CF97361B-7DE6-3844-9F36-DCF628AC59A8}" type="datetime1">
              <a:rPr lang="en-US"/>
              <a:pPr>
                <a:defRPr/>
              </a:pPr>
              <a:t>3/4/2024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D6DB1A6D-F193-C94B-B11B-32C1FF658651}"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5" charset="-128"/>
          <a:cs typeface="ＭＳ Ｐゴシック" pitchFamily="5" charset="-128"/>
        </a:defRPr>
      </a:lvl1pPr>
      <a:lvl2pPr algn="ctr" defTabSz="457200" rtl="0" eaLnBrk="0" fontAlgn="base" hangingPunct="0">
        <a:spcBef>
          <a:spcPct val="0"/>
        </a:spcBef>
        <a:spcAft>
          <a:spcPct val="0"/>
        </a:spcAft>
        <a:defRPr sz="4400">
          <a:solidFill>
            <a:schemeClr val="tx1"/>
          </a:solidFill>
          <a:latin typeface="Calibri" pitchFamily="5" charset="0"/>
          <a:ea typeface="ＭＳ Ｐゴシック" pitchFamily="5" charset="-128"/>
          <a:cs typeface="ＭＳ Ｐゴシック" pitchFamily="5" charset="-128"/>
        </a:defRPr>
      </a:lvl2pPr>
      <a:lvl3pPr algn="ctr" defTabSz="457200" rtl="0" eaLnBrk="0" fontAlgn="base" hangingPunct="0">
        <a:spcBef>
          <a:spcPct val="0"/>
        </a:spcBef>
        <a:spcAft>
          <a:spcPct val="0"/>
        </a:spcAft>
        <a:defRPr sz="4400">
          <a:solidFill>
            <a:schemeClr val="tx1"/>
          </a:solidFill>
          <a:latin typeface="Calibri" pitchFamily="5" charset="0"/>
          <a:ea typeface="ＭＳ Ｐゴシック" pitchFamily="5" charset="-128"/>
          <a:cs typeface="ＭＳ Ｐゴシック" pitchFamily="5" charset="-128"/>
        </a:defRPr>
      </a:lvl3pPr>
      <a:lvl4pPr algn="ctr" defTabSz="457200" rtl="0" eaLnBrk="0" fontAlgn="base" hangingPunct="0">
        <a:spcBef>
          <a:spcPct val="0"/>
        </a:spcBef>
        <a:spcAft>
          <a:spcPct val="0"/>
        </a:spcAft>
        <a:defRPr sz="4400">
          <a:solidFill>
            <a:schemeClr val="tx1"/>
          </a:solidFill>
          <a:latin typeface="Calibri" pitchFamily="5" charset="0"/>
          <a:ea typeface="ＭＳ Ｐゴシック" pitchFamily="5" charset="-128"/>
          <a:cs typeface="ＭＳ Ｐゴシック" pitchFamily="5" charset="-128"/>
        </a:defRPr>
      </a:lvl4pPr>
      <a:lvl5pPr algn="ctr" defTabSz="457200" rtl="0" eaLnBrk="0" fontAlgn="base" hangingPunct="0">
        <a:spcBef>
          <a:spcPct val="0"/>
        </a:spcBef>
        <a:spcAft>
          <a:spcPct val="0"/>
        </a:spcAft>
        <a:defRPr sz="4400">
          <a:solidFill>
            <a:schemeClr val="tx1"/>
          </a:solidFill>
          <a:latin typeface="Calibri" pitchFamily="5" charset="0"/>
          <a:ea typeface="ＭＳ Ｐゴシック" pitchFamily="5" charset="-128"/>
          <a:cs typeface="ＭＳ Ｐゴシック" pitchFamily="5" charset="-128"/>
        </a:defRPr>
      </a:lvl5pPr>
      <a:lvl6pPr marL="457200" algn="ctr" defTabSz="457200" rtl="0" fontAlgn="base">
        <a:spcBef>
          <a:spcPct val="0"/>
        </a:spcBef>
        <a:spcAft>
          <a:spcPct val="0"/>
        </a:spcAft>
        <a:defRPr sz="4400">
          <a:solidFill>
            <a:schemeClr val="tx1"/>
          </a:solidFill>
          <a:latin typeface="Calibri" pitchFamily="5" charset="0"/>
          <a:ea typeface="ＭＳ Ｐゴシック" pitchFamily="5" charset="-128"/>
          <a:cs typeface="ＭＳ Ｐゴシック" pitchFamily="5" charset="-128"/>
        </a:defRPr>
      </a:lvl6pPr>
      <a:lvl7pPr marL="914400" algn="ctr" defTabSz="457200" rtl="0" fontAlgn="base">
        <a:spcBef>
          <a:spcPct val="0"/>
        </a:spcBef>
        <a:spcAft>
          <a:spcPct val="0"/>
        </a:spcAft>
        <a:defRPr sz="4400">
          <a:solidFill>
            <a:schemeClr val="tx1"/>
          </a:solidFill>
          <a:latin typeface="Calibri" pitchFamily="5" charset="0"/>
          <a:ea typeface="ＭＳ Ｐゴシック" pitchFamily="5" charset="-128"/>
          <a:cs typeface="ＭＳ Ｐゴシック" pitchFamily="5" charset="-128"/>
        </a:defRPr>
      </a:lvl7pPr>
      <a:lvl8pPr marL="1371600" algn="ctr" defTabSz="457200" rtl="0" fontAlgn="base">
        <a:spcBef>
          <a:spcPct val="0"/>
        </a:spcBef>
        <a:spcAft>
          <a:spcPct val="0"/>
        </a:spcAft>
        <a:defRPr sz="4400">
          <a:solidFill>
            <a:schemeClr val="tx1"/>
          </a:solidFill>
          <a:latin typeface="Calibri" pitchFamily="5" charset="0"/>
          <a:ea typeface="ＭＳ Ｐゴシック" pitchFamily="5" charset="-128"/>
          <a:cs typeface="ＭＳ Ｐゴシック" pitchFamily="5" charset="-128"/>
        </a:defRPr>
      </a:lvl8pPr>
      <a:lvl9pPr marL="1828800" algn="ctr" defTabSz="457200" rtl="0" fontAlgn="base">
        <a:spcBef>
          <a:spcPct val="0"/>
        </a:spcBef>
        <a:spcAft>
          <a:spcPct val="0"/>
        </a:spcAft>
        <a:defRPr sz="4400">
          <a:solidFill>
            <a:schemeClr val="tx1"/>
          </a:solidFill>
          <a:latin typeface="Calibri" pitchFamily="5" charset="0"/>
          <a:ea typeface="ＭＳ Ｐゴシック" pitchFamily="5" charset="-128"/>
          <a:cs typeface="ＭＳ Ｐゴシック" pitchFamily="5" charset="-128"/>
        </a:defRPr>
      </a:lvl9pPr>
    </p:titleStyle>
    <p:bodyStyle>
      <a:lvl1pPr marL="342900" indent="-342900" algn="l" defTabSz="457200" rtl="0" eaLnBrk="0" fontAlgn="base" hangingPunct="0">
        <a:spcBef>
          <a:spcPct val="20000"/>
        </a:spcBef>
        <a:spcAft>
          <a:spcPct val="0"/>
        </a:spcAft>
        <a:buFont typeface="Arial" pitchFamily="-89" charset="0"/>
        <a:buChar char="•"/>
        <a:defRPr sz="3200" kern="1200">
          <a:solidFill>
            <a:schemeClr val="tx1"/>
          </a:solidFill>
          <a:latin typeface="+mn-lt"/>
          <a:ea typeface="ＭＳ Ｐゴシック" pitchFamily="5" charset="-128"/>
          <a:cs typeface="ＭＳ Ｐゴシック" pitchFamily="5" charset="-128"/>
        </a:defRPr>
      </a:lvl1pPr>
      <a:lvl2pPr marL="742950" indent="-285750" algn="l" defTabSz="457200" rtl="0" eaLnBrk="0" fontAlgn="base" hangingPunct="0">
        <a:spcBef>
          <a:spcPct val="20000"/>
        </a:spcBef>
        <a:spcAft>
          <a:spcPct val="0"/>
        </a:spcAft>
        <a:buFont typeface="Arial" pitchFamily="-89" charset="0"/>
        <a:buChar char="–"/>
        <a:defRPr sz="2800" kern="1200">
          <a:solidFill>
            <a:schemeClr val="tx1"/>
          </a:solidFill>
          <a:latin typeface="+mn-lt"/>
          <a:ea typeface="ＭＳ Ｐゴシック" pitchFamily="5" charset="-128"/>
          <a:cs typeface="+mn-cs"/>
        </a:defRPr>
      </a:lvl2pPr>
      <a:lvl3pPr marL="1143000" indent="-228600" algn="l" defTabSz="457200" rtl="0" eaLnBrk="0" fontAlgn="base" hangingPunct="0">
        <a:spcBef>
          <a:spcPct val="20000"/>
        </a:spcBef>
        <a:spcAft>
          <a:spcPct val="0"/>
        </a:spcAft>
        <a:buFont typeface="Arial" pitchFamily="-89" charset="0"/>
        <a:buChar char="•"/>
        <a:defRPr sz="2400" kern="1200">
          <a:solidFill>
            <a:schemeClr val="tx1"/>
          </a:solidFill>
          <a:latin typeface="+mn-lt"/>
          <a:ea typeface="ＭＳ Ｐゴシック" pitchFamily="5" charset="-128"/>
          <a:cs typeface="+mn-cs"/>
        </a:defRPr>
      </a:lvl3pPr>
      <a:lvl4pPr marL="1600200" indent="-228600" algn="l" defTabSz="457200" rtl="0" eaLnBrk="0" fontAlgn="base" hangingPunct="0">
        <a:spcBef>
          <a:spcPct val="20000"/>
        </a:spcBef>
        <a:spcAft>
          <a:spcPct val="0"/>
        </a:spcAft>
        <a:buFont typeface="Arial" pitchFamily="-89" charset="0"/>
        <a:buChar char="–"/>
        <a:defRPr sz="2000" kern="1200">
          <a:solidFill>
            <a:schemeClr val="tx1"/>
          </a:solidFill>
          <a:latin typeface="+mn-lt"/>
          <a:ea typeface="ＭＳ Ｐゴシック" pitchFamily="5" charset="-128"/>
          <a:cs typeface="+mn-cs"/>
        </a:defRPr>
      </a:lvl4pPr>
      <a:lvl5pPr marL="2057400" indent="-228600" algn="l" defTabSz="457200" rtl="0" eaLnBrk="0" fontAlgn="base" hangingPunct="0">
        <a:spcBef>
          <a:spcPct val="20000"/>
        </a:spcBef>
        <a:spcAft>
          <a:spcPct val="0"/>
        </a:spcAft>
        <a:buFont typeface="Arial" pitchFamily="-89" charset="0"/>
        <a:buChar char="»"/>
        <a:defRPr sz="2000" kern="1200">
          <a:solidFill>
            <a:schemeClr val="tx1"/>
          </a:solidFill>
          <a:latin typeface="+mn-lt"/>
          <a:ea typeface="ＭＳ Ｐゴシック" pitchFamily="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wm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7.wmf"/><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0.wmf"/><Relationship Id="rId4" Type="http://schemas.openxmlformats.org/officeDocument/2006/relationships/oleObject" Target="../embeddings/oleObject3.bin"/></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4.wmf"/></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5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5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microsoft.com/office/2007/relationships/hdphoto" Target="../media/hdphoto3.wdp"/></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microsoft.com/office/2007/relationships/hdphoto" Target="../media/hdphoto4.wdp"/></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microsoft.com/office/2007/relationships/hdphoto" Target="../media/hdphoto5.wdp"/></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IMG_6923.jpg"/>
          <p:cNvPicPr>
            <a:picLocks noChangeAspect="1"/>
          </p:cNvPicPr>
          <p:nvPr/>
        </p:nvPicPr>
        <p:blipFill>
          <a:blip r:embed="rId3" cstate="screen">
            <a:alphaModFix amt="30000"/>
            <a:extLst>
              <a:ext uri="{28A0092B-C50C-407E-A947-70E740481C1C}">
                <a14:useLocalDpi xmlns:a14="http://schemas.microsoft.com/office/drawing/2010/main"/>
              </a:ext>
            </a:extLst>
          </a:blip>
          <a:srcRect/>
          <a:stretch>
            <a:fillRect/>
          </a:stretch>
        </p:blipFill>
        <p:spPr bwMode="auto">
          <a:xfrm rot="16200000">
            <a:off x="1156368" y="-1143000"/>
            <a:ext cx="6858000" cy="9144000"/>
          </a:xfrm>
          <a:prstGeom prst="rect">
            <a:avLst/>
          </a:prstGeom>
          <a:noFill/>
          <a:ln w="9525">
            <a:noFill/>
            <a:miter lim="800000"/>
            <a:headEnd/>
            <a:tailEnd/>
          </a:ln>
        </p:spPr>
      </p:pic>
      <p:sp>
        <p:nvSpPr>
          <p:cNvPr id="14339" name="Title 1"/>
          <p:cNvSpPr>
            <a:spLocks noGrp="1"/>
          </p:cNvSpPr>
          <p:nvPr>
            <p:ph type="ctrTitle"/>
          </p:nvPr>
        </p:nvSpPr>
        <p:spPr>
          <a:xfrm>
            <a:off x="548387" y="1443038"/>
            <a:ext cx="8067069" cy="1912937"/>
          </a:xfrm>
          <a:solidFill>
            <a:srgbClr val="FFFFFF">
              <a:alpha val="56000"/>
            </a:srgbClr>
          </a:solidFill>
        </p:spPr>
        <p:txBody>
          <a:bodyPr/>
          <a:lstStyle/>
          <a:p>
            <a:pPr eaLnBrk="1" hangingPunct="1"/>
            <a:r>
              <a:rPr lang="en-US" sz="5900" b="1" dirty="0">
                <a:ea typeface="ＭＳ Ｐゴシック" pitchFamily="-89" charset="-128"/>
                <a:cs typeface="ＭＳ Ｐゴシック" pitchFamily="-89" charset="-128"/>
              </a:rPr>
              <a:t>History of Baseball</a:t>
            </a:r>
            <a:br>
              <a:rPr lang="en-US" sz="4800" b="1" dirty="0">
                <a:ea typeface="ＭＳ Ｐゴシック" pitchFamily="-89" charset="-128"/>
                <a:cs typeface="ＭＳ Ｐゴシック" pitchFamily="-89" charset="-128"/>
              </a:rPr>
            </a:br>
            <a:r>
              <a:rPr lang="en-US" sz="3900" b="1" dirty="0">
                <a:ea typeface="ＭＳ Ｐゴシック" pitchFamily="-89" charset="-128"/>
                <a:cs typeface="ＭＳ Ｐゴシック" pitchFamily="-89" charset="-128"/>
              </a:rPr>
              <a:t>As Depicted In Postage Stamps</a:t>
            </a:r>
          </a:p>
        </p:txBody>
      </p:sp>
      <p:sp>
        <p:nvSpPr>
          <p:cNvPr id="3" name="Subtitle 2"/>
          <p:cNvSpPr>
            <a:spLocks noGrp="1"/>
          </p:cNvSpPr>
          <p:nvPr>
            <p:ph type="subTitle" idx="1"/>
          </p:nvPr>
        </p:nvSpPr>
        <p:spPr>
          <a:xfrm>
            <a:off x="13367" y="4127744"/>
            <a:ext cx="9130633" cy="1102962"/>
          </a:xfrm>
          <a:solidFill>
            <a:srgbClr val="FFFFFF">
              <a:alpha val="56000"/>
            </a:srgbClr>
          </a:solidFill>
        </p:spPr>
        <p:txBody>
          <a:bodyPr rtlCol="0">
            <a:normAutofit fontScale="92500" lnSpcReduction="20000"/>
          </a:bodyPr>
          <a:lstStyle/>
          <a:p>
            <a:pPr eaLnBrk="1" fontAlgn="auto" hangingPunct="1">
              <a:spcAft>
                <a:spcPts val="0"/>
              </a:spcAft>
              <a:buFont typeface="Arial"/>
              <a:buNone/>
              <a:defRPr/>
            </a:pPr>
            <a:r>
              <a:rPr lang="en-US" b="1" dirty="0">
                <a:solidFill>
                  <a:schemeClr val="tx1"/>
                </a:solidFill>
                <a:ea typeface="+mn-ea"/>
                <a:cs typeface="+mn-cs"/>
              </a:rPr>
              <a:t>David Schulz</a:t>
            </a:r>
          </a:p>
          <a:p>
            <a:pPr eaLnBrk="1" fontAlgn="auto" hangingPunct="1">
              <a:spcAft>
                <a:spcPts val="0"/>
              </a:spcAft>
              <a:buFont typeface="Arial"/>
              <a:buNone/>
              <a:defRPr/>
            </a:pPr>
            <a:r>
              <a:rPr lang="en-US" sz="2000" b="1" dirty="0">
                <a:solidFill>
                  <a:schemeClr val="tx1"/>
                </a:solidFill>
                <a:ea typeface="+mn-ea"/>
                <a:cs typeface="+mn-cs"/>
              </a:rPr>
              <a:t>Canadian Baseball History Conference</a:t>
            </a:r>
          </a:p>
          <a:p>
            <a:pPr eaLnBrk="1" fontAlgn="auto" hangingPunct="1">
              <a:spcAft>
                <a:spcPts val="0"/>
              </a:spcAft>
              <a:buFont typeface="Arial"/>
              <a:buNone/>
              <a:defRPr/>
            </a:pPr>
            <a:r>
              <a:rPr lang="en-US" sz="2000" b="1" dirty="0">
                <a:solidFill>
                  <a:schemeClr val="tx1"/>
                </a:solidFill>
                <a:ea typeface="+mn-ea"/>
                <a:cs typeface="+mn-cs"/>
              </a:rPr>
              <a:t>November 2018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IMG_692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2" descr="IMG_6867.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48150" y="0"/>
            <a:ext cx="4895850" cy="6858000"/>
          </a:xfrm>
          <a:prstGeom prst="rect">
            <a:avLst/>
          </a:prstGeom>
          <a:noFill/>
          <a:ln w="9525">
            <a:noFill/>
            <a:miter lim="800000"/>
            <a:headEnd/>
            <a:tailEnd/>
          </a:ln>
        </p:spPr>
      </p:pic>
      <p:pic>
        <p:nvPicPr>
          <p:cNvPr id="34819" name="Picture 11" descr="IMG_6907.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82925" y="0"/>
            <a:ext cx="4851400" cy="6858000"/>
          </a:xfrm>
          <a:prstGeom prst="rect">
            <a:avLst/>
          </a:prstGeom>
          <a:noFill/>
          <a:ln w="9525">
            <a:noFill/>
            <a:miter lim="800000"/>
            <a:headEnd/>
            <a:tailEnd/>
          </a:ln>
        </p:spPr>
      </p:pic>
      <p:pic>
        <p:nvPicPr>
          <p:cNvPr id="34820" name="Picture 10" descr="IMG_6909.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08163" y="0"/>
            <a:ext cx="4802187" cy="6858000"/>
          </a:xfrm>
          <a:prstGeom prst="rect">
            <a:avLst/>
          </a:prstGeom>
          <a:noFill/>
          <a:ln w="9525">
            <a:noFill/>
            <a:miter lim="800000"/>
            <a:headEnd/>
            <a:tailEnd/>
          </a:ln>
        </p:spPr>
      </p:pic>
      <p:pic>
        <p:nvPicPr>
          <p:cNvPr id="34821" name="Picture 8" descr="IMG_6906.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0"/>
            <a:ext cx="4838700" cy="68580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0513" cy="68580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8915" name="Picture 5" descr="IMG_6924.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37712" y="460419"/>
            <a:ext cx="5068576" cy="5937161"/>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descr="IMG_6997.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608513" cy="6858000"/>
          </a:xfrm>
          <a:prstGeom prst="rect">
            <a:avLst/>
          </a:prstGeom>
          <a:noFill/>
          <a:ln w="9525">
            <a:noFill/>
            <a:miter lim="800000"/>
            <a:headEnd/>
            <a:tailEnd/>
          </a:ln>
        </p:spPr>
      </p:pic>
      <p:pic>
        <p:nvPicPr>
          <p:cNvPr id="40963" name="Picture 2" descr="IMG_6998.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08513" y="0"/>
            <a:ext cx="4535487" cy="68580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descr="IMG_6999.jpg"/>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
                    </a14:imgEffect>
                  </a14:imgLayer>
                </a14:imgProps>
              </a:ext>
              <a:ext uri="{28A0092B-C50C-407E-A947-70E740481C1C}">
                <a14:useLocalDpi xmlns:a14="http://schemas.microsoft.com/office/drawing/2010/main"/>
              </a:ext>
            </a:extLst>
          </a:blip>
          <a:srcRect/>
          <a:stretch>
            <a:fillRect/>
          </a:stretch>
        </p:blipFill>
        <p:spPr bwMode="auto">
          <a:xfrm>
            <a:off x="0" y="0"/>
            <a:ext cx="9156700" cy="68580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dirty="0">
                <a:ea typeface="ＭＳ Ｐゴシック" pitchFamily="-89" charset="-128"/>
                <a:cs typeface="ＭＳ Ｐゴシック" pitchFamily="-89" charset="-128"/>
              </a:rPr>
              <a:t>Netherlands Antilles, 1984</a:t>
            </a:r>
          </a:p>
        </p:txBody>
      </p:sp>
      <p:sp>
        <p:nvSpPr>
          <p:cNvPr id="45059" name="Content Placeholder 2"/>
          <p:cNvSpPr>
            <a:spLocks noGrp="1"/>
          </p:cNvSpPr>
          <p:nvPr>
            <p:ph idx="1"/>
          </p:nvPr>
        </p:nvSpPr>
        <p:spPr/>
        <p:txBody>
          <a:bodyPr/>
          <a:lstStyle/>
          <a:p>
            <a:pPr eaLnBrk="1" hangingPunct="1"/>
            <a:endParaRPr lang="en-US" dirty="0">
              <a:ea typeface="ＭＳ Ｐゴシック" pitchFamily="-89" charset="-128"/>
              <a:cs typeface="ＭＳ Ｐゴシック" pitchFamily="-89" charset="-128"/>
            </a:endParaRPr>
          </a:p>
        </p:txBody>
      </p:sp>
      <p:pic>
        <p:nvPicPr>
          <p:cNvPr id="45060"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r>
              <a:rPr lang="en-US" dirty="0">
                <a:ea typeface="ＭＳ Ｐゴシック" pitchFamily="-89" charset="-128"/>
                <a:cs typeface="ＭＳ Ｐゴシック" pitchFamily="-89" charset="-128"/>
              </a:rPr>
              <a:t>Netherlands Antilles, 1984</a:t>
            </a:r>
          </a:p>
        </p:txBody>
      </p:sp>
      <p:sp>
        <p:nvSpPr>
          <p:cNvPr id="47107" name="Content Placeholder 2"/>
          <p:cNvSpPr>
            <a:spLocks noGrp="1"/>
          </p:cNvSpPr>
          <p:nvPr>
            <p:ph idx="1"/>
          </p:nvPr>
        </p:nvSpPr>
        <p:spPr/>
        <p:txBody>
          <a:bodyPr/>
          <a:lstStyle/>
          <a:p>
            <a:pPr eaLnBrk="1" hangingPunct="1"/>
            <a:endParaRPr lang="en-US" dirty="0">
              <a:ea typeface="ＭＳ Ｐゴシック" pitchFamily="-89" charset="-128"/>
              <a:cs typeface="ＭＳ Ｐゴシック" pitchFamily="-89" charset="-128"/>
            </a:endParaRPr>
          </a:p>
        </p:txBody>
      </p:sp>
      <p:pic>
        <p:nvPicPr>
          <p:cNvPr id="47108"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en-US" dirty="0">
                <a:ea typeface="ＭＳ Ｐゴシック" pitchFamily="-89" charset="-128"/>
                <a:cs typeface="ＭＳ Ｐゴシック" pitchFamily="-89" charset="-128"/>
              </a:rPr>
              <a:t>Netherlands Antilles, 1984</a:t>
            </a:r>
          </a:p>
        </p:txBody>
      </p:sp>
      <p:sp>
        <p:nvSpPr>
          <p:cNvPr id="49155" name="Content Placeholder 2"/>
          <p:cNvSpPr>
            <a:spLocks noGrp="1"/>
          </p:cNvSpPr>
          <p:nvPr>
            <p:ph idx="1"/>
          </p:nvPr>
        </p:nvSpPr>
        <p:spPr/>
        <p:txBody>
          <a:bodyPr/>
          <a:lstStyle/>
          <a:p>
            <a:pPr eaLnBrk="1" hangingPunct="1"/>
            <a:endParaRPr lang="en-US" dirty="0">
              <a:ea typeface="ＭＳ Ｐゴシック" pitchFamily="-89" charset="-128"/>
              <a:cs typeface="ＭＳ Ｐゴシック" pitchFamily="-89" charset="-128"/>
            </a:endParaRPr>
          </a:p>
        </p:txBody>
      </p:sp>
      <p:pic>
        <p:nvPicPr>
          <p:cNvPr id="49156"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F929C284-3E58-6D40-2904-781F3613AE0E}"/>
              </a:ext>
            </a:extLst>
          </p:cNvPr>
          <p:cNvGraphicFramePr>
            <a:graphicFrameLocks noChangeAspect="1"/>
          </p:cNvGraphicFramePr>
          <p:nvPr>
            <p:extLst>
              <p:ext uri="{D42A27DB-BD31-4B8C-83A1-F6EECF244321}">
                <p14:modId xmlns:p14="http://schemas.microsoft.com/office/powerpoint/2010/main" val="48890130"/>
              </p:ext>
            </p:extLst>
          </p:nvPr>
        </p:nvGraphicFramePr>
        <p:xfrm>
          <a:off x="-6017" y="0"/>
          <a:ext cx="9150017" cy="6858000"/>
        </p:xfrm>
        <a:graphic>
          <a:graphicData uri="http://schemas.openxmlformats.org/presentationml/2006/ole">
            <mc:AlternateContent xmlns:mc="http://schemas.openxmlformats.org/markup-compatibility/2006">
              <mc:Choice xmlns:v="urn:schemas-microsoft-com:vml" Requires="v">
                <p:oleObj r:id="rId3" imgW="8025120" imgH="5434920" progId="">
                  <p:embed/>
                </p:oleObj>
              </mc:Choice>
              <mc:Fallback>
                <p:oleObj r:id="rId3" imgW="8025120" imgH="5434920" progId="">
                  <p:embed/>
                  <p:pic>
                    <p:nvPicPr>
                      <p:cNvPr id="0" name=""/>
                      <p:cNvPicPr/>
                      <p:nvPr/>
                    </p:nvPicPr>
                    <p:blipFill>
                      <a:blip r:embed="rId4"/>
                      <a:stretch>
                        <a:fillRect/>
                      </a:stretch>
                    </p:blipFill>
                    <p:spPr>
                      <a:xfrm>
                        <a:off x="-6017" y="0"/>
                        <a:ext cx="9150017" cy="6858000"/>
                      </a:xfrm>
                      <a:prstGeom prst="rect">
                        <a:avLst/>
                      </a:prstGeom>
                    </p:spPr>
                  </p:pic>
                </p:oleObj>
              </mc:Fallback>
            </mc:AlternateContent>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IMG_6920.jpg"/>
          <p:cNvPicPr>
            <a:picLocks noChangeAspect="1"/>
          </p:cNvPicPr>
          <p:nvPr/>
        </p:nvPicPr>
        <p:blipFill>
          <a:blip r:embed="rId3" cstate="screen">
            <a:alphaModFix amt="20000"/>
            <a:extLst>
              <a:ext uri="{28A0092B-C50C-407E-A947-70E740481C1C}">
                <a14:useLocalDpi xmlns:a14="http://schemas.microsoft.com/office/drawing/2010/main"/>
              </a:ext>
            </a:extLst>
          </a:blip>
          <a:srcRect/>
          <a:stretch>
            <a:fillRect/>
          </a:stretch>
        </p:blipFill>
        <p:spPr bwMode="auto">
          <a:xfrm rot="-5400000">
            <a:off x="1143000" y="-1143000"/>
            <a:ext cx="6858000" cy="9144000"/>
          </a:xfrm>
          <a:prstGeom prst="rect">
            <a:avLst/>
          </a:prstGeom>
          <a:noFill/>
          <a:ln w="9525">
            <a:noFill/>
            <a:miter lim="800000"/>
            <a:headEnd/>
            <a:tailEnd/>
          </a:ln>
        </p:spPr>
      </p:pic>
      <p:sp>
        <p:nvSpPr>
          <p:cNvPr id="16387" name="Title 1"/>
          <p:cNvSpPr>
            <a:spLocks noGrp="1"/>
          </p:cNvSpPr>
          <p:nvPr>
            <p:ph type="title"/>
          </p:nvPr>
        </p:nvSpPr>
        <p:spPr>
          <a:xfrm>
            <a:off x="0" y="649818"/>
            <a:ext cx="9144000" cy="1143000"/>
          </a:xfrm>
          <a:solidFill>
            <a:srgbClr val="FFFFFF">
              <a:alpha val="56000"/>
            </a:srgbClr>
          </a:solidFill>
        </p:spPr>
        <p:txBody>
          <a:bodyPr/>
          <a:lstStyle/>
          <a:p>
            <a:pPr eaLnBrk="1" hangingPunct="1"/>
            <a:r>
              <a:rPr lang="en-US" sz="6000" b="1" dirty="0">
                <a:ea typeface="ＭＳ Ｐゴシック" pitchFamily="-89" charset="-128"/>
                <a:cs typeface="ＭＳ Ｐゴシック" pitchFamily="-89" charset="-128"/>
              </a:rPr>
              <a:t>Thanks</a:t>
            </a:r>
          </a:p>
        </p:txBody>
      </p:sp>
      <p:sp>
        <p:nvSpPr>
          <p:cNvPr id="16388" name="Content Placeholder 2"/>
          <p:cNvSpPr>
            <a:spLocks noGrp="1"/>
          </p:cNvSpPr>
          <p:nvPr>
            <p:ph idx="1"/>
          </p:nvPr>
        </p:nvSpPr>
        <p:spPr>
          <a:xfrm>
            <a:off x="457200" y="1600200"/>
            <a:ext cx="8229600" cy="5050995"/>
          </a:xfrm>
        </p:spPr>
        <p:txBody>
          <a:bodyPr/>
          <a:lstStyle/>
          <a:p>
            <a:pPr eaLnBrk="1" hangingPunct="1"/>
            <a:r>
              <a:rPr lang="en-US" b="1" dirty="0">
                <a:ea typeface="ＭＳ Ｐゴシック" pitchFamily="-89" charset="-128"/>
                <a:cs typeface="ＭＳ Ｐゴシック" pitchFamily="-89" charset="-128"/>
              </a:rPr>
              <a:t>Swing Time Philately</a:t>
            </a:r>
          </a:p>
          <a:p>
            <a:pPr lvl="1" eaLnBrk="1" hangingPunct="1"/>
            <a:r>
              <a:rPr lang="en-US" b="1" dirty="0"/>
              <a:t>Rob Van Tuyl (Netherlands)</a:t>
            </a:r>
          </a:p>
          <a:p>
            <a:pPr lvl="1" eaLnBrk="1" hangingPunct="1"/>
            <a:r>
              <a:rPr lang="en-US" b="1" dirty="0"/>
              <a:t>Leon Vanverre (Belgium)</a:t>
            </a:r>
          </a:p>
          <a:p>
            <a:pPr eaLnBrk="1" hangingPunct="1"/>
            <a:r>
              <a:rPr lang="en-US" b="1" dirty="0">
                <a:ea typeface="ＭＳ Ｐゴシック" pitchFamily="-89" charset="-128"/>
                <a:cs typeface="ＭＳ Ｐゴシック" pitchFamily="-89" charset="-128"/>
              </a:rPr>
              <a:t>National Baseball Hall of Fame and Museum Reference Library</a:t>
            </a:r>
          </a:p>
          <a:p>
            <a:pPr lvl="1" eaLnBrk="1" hangingPunct="1"/>
            <a:r>
              <a:rPr lang="en-US" b="1" dirty="0"/>
              <a:t>James Gates, Cassidy Lent</a:t>
            </a:r>
          </a:p>
          <a:p>
            <a:pPr eaLnBrk="1" hangingPunct="1"/>
            <a:r>
              <a:rPr lang="en-US" b="1" dirty="0">
                <a:ea typeface="ＭＳ Ｐゴシック" pitchFamily="-89" charset="-128"/>
                <a:cs typeface="ＭＳ Ｐゴシック" pitchFamily="-89" charset="-128"/>
              </a:rPr>
              <a:t>Several internet references</a:t>
            </a:r>
          </a:p>
          <a:p>
            <a:pPr eaLnBrk="1" hangingPunct="1"/>
            <a:r>
              <a:rPr lang="en-US" b="1" dirty="0">
                <a:ea typeface="ＭＳ Ｐゴシック" pitchFamily="-89" charset="-128"/>
                <a:cs typeface="ＭＳ Ｐゴシック" pitchFamily="-89" charset="-128"/>
              </a:rPr>
              <a:t>Heather Schulz – Powerpoint Guru</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53252"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88074" y="407194"/>
            <a:ext cx="4367852" cy="6043612"/>
          </a:xfrm>
          <a:prstGeom prst="rect">
            <a:avLst/>
          </a:prstGeom>
          <a:blipFill>
            <a:blip r:embed="rId3"/>
            <a:stretch>
              <a:fillRect/>
            </a:stretch>
          </a:blip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55300"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428" y="713010"/>
            <a:ext cx="6095144" cy="5431979"/>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7" descr="IMG_688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1114425" y="-1171575"/>
            <a:ext cx="6877050" cy="91821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IMG_687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pPr eaLnBrk="1" hangingPunct="1"/>
            <a:r>
              <a:rPr lang="en-US" dirty="0">
                <a:ea typeface="ＭＳ Ｐゴシック" pitchFamily="-89" charset="-128"/>
                <a:cs typeface="ＭＳ Ｐゴシック" pitchFamily="-89" charset="-128"/>
              </a:rPr>
              <a:t>The Gambia, 1993</a:t>
            </a:r>
          </a:p>
        </p:txBody>
      </p:sp>
      <p:pic>
        <p:nvPicPr>
          <p:cNvPr id="61443" name="Picture 2" descr="IMG_701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12968288"/>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eaLnBrk="1" hangingPunct="1"/>
            <a:r>
              <a:rPr lang="en-US" dirty="0">
                <a:ea typeface="ＭＳ Ｐゴシック" pitchFamily="-89" charset="-128"/>
                <a:cs typeface="ＭＳ Ｐゴシック" pitchFamily="-89" charset="-128"/>
              </a:rPr>
              <a:t>The Gambia, 1993</a:t>
            </a:r>
          </a:p>
        </p:txBody>
      </p:sp>
      <p:sp>
        <p:nvSpPr>
          <p:cNvPr id="65539" name="Content Placeholder 2"/>
          <p:cNvSpPr>
            <a:spLocks noGrp="1"/>
          </p:cNvSpPr>
          <p:nvPr>
            <p:ph idx="1"/>
          </p:nvPr>
        </p:nvSpPr>
        <p:spPr/>
        <p:txBody>
          <a:bodyPr/>
          <a:lstStyle/>
          <a:p>
            <a:pPr eaLnBrk="1" hangingPunct="1"/>
            <a:r>
              <a:rPr lang="en-US" dirty="0">
                <a:ea typeface="ＭＳ Ｐゴシック" pitchFamily="-89" charset="-128"/>
                <a:cs typeface="ＭＳ Ｐゴシック" pitchFamily="-89" charset="-128"/>
              </a:rPr>
              <a:t>Show two sheets</a:t>
            </a:r>
          </a:p>
        </p:txBody>
      </p:sp>
      <p:pic>
        <p:nvPicPr>
          <p:cNvPr id="65540" name="Picture 3" descr="IMG_701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163" y="0"/>
            <a:ext cx="9174163" cy="68580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pPr eaLnBrk="1" hangingPunct="1"/>
            <a:r>
              <a:rPr lang="en-US" dirty="0">
                <a:ea typeface="ＭＳ Ｐゴシック" pitchFamily="-89" charset="-128"/>
                <a:cs typeface="ＭＳ Ｐゴシック" pitchFamily="-89" charset="-128"/>
              </a:rPr>
              <a:t>The Gambia, 1993</a:t>
            </a:r>
          </a:p>
        </p:txBody>
      </p:sp>
      <p:sp>
        <p:nvSpPr>
          <p:cNvPr id="63491" name="Content Placeholder 2"/>
          <p:cNvSpPr>
            <a:spLocks noGrp="1"/>
          </p:cNvSpPr>
          <p:nvPr>
            <p:ph idx="1"/>
          </p:nvPr>
        </p:nvSpPr>
        <p:spPr/>
        <p:txBody>
          <a:bodyPr/>
          <a:lstStyle/>
          <a:p>
            <a:pPr eaLnBrk="1" hangingPunct="1"/>
            <a:r>
              <a:rPr lang="en-US" dirty="0">
                <a:ea typeface="ＭＳ Ｐゴシック" pitchFamily="-89" charset="-128"/>
                <a:cs typeface="ＭＳ Ｐゴシック" pitchFamily="-89" charset="-128"/>
              </a:rPr>
              <a:t>Show two sheets</a:t>
            </a:r>
          </a:p>
        </p:txBody>
      </p:sp>
      <p:pic>
        <p:nvPicPr>
          <p:cNvPr id="63492" name="Picture 3" descr="IMG_701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
            <a:ext cx="9144000" cy="6927759"/>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IMG_690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1155700" y="-1155700"/>
            <a:ext cx="6858000" cy="91694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5" descr="IMG_692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1143000" y="-1143000"/>
            <a:ext cx="6858000" cy="91440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F0214144-F43F-0D73-DDB6-FEDE28B8E097}"/>
              </a:ext>
            </a:extLst>
          </p:cNvPr>
          <p:cNvGraphicFramePr>
            <a:graphicFrameLocks noChangeAspect="1"/>
          </p:cNvGraphicFramePr>
          <p:nvPr>
            <p:extLst>
              <p:ext uri="{D42A27DB-BD31-4B8C-83A1-F6EECF244321}">
                <p14:modId xmlns:p14="http://schemas.microsoft.com/office/powerpoint/2010/main" val="706655844"/>
              </p:ext>
            </p:extLst>
          </p:nvPr>
        </p:nvGraphicFramePr>
        <p:xfrm>
          <a:off x="2131783" y="428317"/>
          <a:ext cx="4880434" cy="6001366"/>
        </p:xfrm>
        <a:graphic>
          <a:graphicData uri="http://schemas.openxmlformats.org/presentationml/2006/ole">
            <mc:AlternateContent xmlns:mc="http://schemas.openxmlformats.org/markup-compatibility/2006">
              <mc:Choice xmlns:v="urn:schemas-microsoft-com:vml" Requires="v">
                <p:oleObj r:id="rId4" imgW="8253720" imgH="9002880" progId="">
                  <p:embed/>
                </p:oleObj>
              </mc:Choice>
              <mc:Fallback>
                <p:oleObj r:id="rId4" imgW="8253720" imgH="9002880" progId="">
                  <p:embed/>
                  <p:pic>
                    <p:nvPicPr>
                      <p:cNvPr id="0" name=""/>
                      <p:cNvPicPr/>
                      <p:nvPr/>
                    </p:nvPicPr>
                    <p:blipFill>
                      <a:blip r:embed="rId5"/>
                      <a:stretch>
                        <a:fillRect/>
                      </a:stretch>
                    </p:blipFill>
                    <p:spPr>
                      <a:xfrm>
                        <a:off x="2131783" y="428317"/>
                        <a:ext cx="4880434" cy="6001366"/>
                      </a:xfrm>
                      <a:prstGeom prst="rect">
                        <a:avLst/>
                      </a:prstGeom>
                    </p:spPr>
                  </p:pic>
                </p:oleObj>
              </mc:Fallback>
            </mc:AlternateContent>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IMG_691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1143000" y="-1143000"/>
            <a:ext cx="6858000" cy="914400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098B6BC-418B-E529-6875-14B85AC21A42}"/>
              </a:ext>
            </a:extLst>
          </p:cNvPr>
          <p:cNvPicPr>
            <a:picLocks noChangeAspect="1"/>
          </p:cNvPicPr>
          <p:nvPr/>
        </p:nvPicPr>
        <p:blipFill>
          <a:blip r:embed="rId4"/>
          <a:stretch>
            <a:fillRect/>
          </a:stretch>
        </p:blipFill>
        <p:spPr>
          <a:xfrm>
            <a:off x="2250147" y="307181"/>
            <a:ext cx="4643705" cy="624363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pPr eaLnBrk="1" hangingPunct="1"/>
            <a:r>
              <a:rPr lang="en-US" dirty="0">
                <a:ea typeface="ＭＳ Ｐゴシック" pitchFamily="-89" charset="-128"/>
                <a:cs typeface="ＭＳ Ｐゴシック" pitchFamily="-89" charset="-128"/>
              </a:rPr>
              <a:t>Cuba, 1999</a:t>
            </a:r>
          </a:p>
        </p:txBody>
      </p:sp>
      <p:sp>
        <p:nvSpPr>
          <p:cNvPr id="75779" name="Content Placeholder 2"/>
          <p:cNvSpPr>
            <a:spLocks noGrp="1"/>
          </p:cNvSpPr>
          <p:nvPr>
            <p:ph idx="1"/>
          </p:nvPr>
        </p:nvSpPr>
        <p:spPr/>
        <p:txBody>
          <a:bodyPr/>
          <a:lstStyle/>
          <a:p>
            <a:pPr eaLnBrk="1" hangingPunct="1"/>
            <a:endParaRPr lang="en-US" dirty="0">
              <a:ea typeface="ＭＳ Ｐゴシック" pitchFamily="-89" charset="-128"/>
              <a:cs typeface="ＭＳ Ｐゴシック" pitchFamily="-89" charset="-128"/>
            </a:endParaRPr>
          </a:p>
        </p:txBody>
      </p:sp>
      <p:pic>
        <p:nvPicPr>
          <p:cNvPr id="75780" name="Picture 3" descr="IMG_702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463" y="-15875"/>
            <a:ext cx="9161463" cy="6873875"/>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C7C3F528-8B91-5D5D-5247-F12E3B1436A5}"/>
              </a:ext>
            </a:extLst>
          </p:cNvPr>
          <p:cNvGraphicFramePr>
            <a:graphicFrameLocks noChangeAspect="1"/>
          </p:cNvGraphicFramePr>
          <p:nvPr>
            <p:extLst>
              <p:ext uri="{D42A27DB-BD31-4B8C-83A1-F6EECF244321}">
                <p14:modId xmlns:p14="http://schemas.microsoft.com/office/powerpoint/2010/main" val="682268320"/>
              </p:ext>
            </p:extLst>
          </p:nvPr>
        </p:nvGraphicFramePr>
        <p:xfrm>
          <a:off x="2221706" y="374811"/>
          <a:ext cx="4700587" cy="6108377"/>
        </p:xfrm>
        <a:graphic>
          <a:graphicData uri="http://schemas.openxmlformats.org/presentationml/2006/ole">
            <mc:AlternateContent xmlns:mc="http://schemas.openxmlformats.org/markup-compatibility/2006">
              <mc:Choice xmlns:v="urn:schemas-microsoft-com:vml" Requires="v">
                <p:oleObj r:id="rId4" imgW="7034760" imgH="9142560" progId="">
                  <p:embed/>
                </p:oleObj>
              </mc:Choice>
              <mc:Fallback>
                <p:oleObj r:id="rId4" imgW="7034760" imgH="9142560" progId="">
                  <p:embed/>
                  <p:pic>
                    <p:nvPicPr>
                      <p:cNvPr id="0" name=""/>
                      <p:cNvPicPr/>
                      <p:nvPr/>
                    </p:nvPicPr>
                    <p:blipFill>
                      <a:blip r:embed="rId5"/>
                      <a:stretch>
                        <a:fillRect/>
                      </a:stretch>
                    </p:blipFill>
                    <p:spPr>
                      <a:xfrm>
                        <a:off x="2221706" y="374811"/>
                        <a:ext cx="4700587" cy="6108377"/>
                      </a:xfrm>
                      <a:prstGeom prst="rect">
                        <a:avLst/>
                      </a:prstGeom>
                    </p:spPr>
                  </p:pic>
                </p:oleObj>
              </mc:Fallback>
            </mc:AlternateContent>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pPr eaLnBrk="1" hangingPunct="1"/>
            <a:r>
              <a:rPr lang="en-US" dirty="0">
                <a:ea typeface="ＭＳ Ｐゴシック" pitchFamily="-89" charset="-128"/>
                <a:cs typeface="ＭＳ Ｐゴシック" pitchFamily="-89" charset="-128"/>
              </a:rPr>
              <a:t>Liberia, 2005</a:t>
            </a:r>
          </a:p>
        </p:txBody>
      </p:sp>
      <p:pic>
        <p:nvPicPr>
          <p:cNvPr id="78851" name="Content Placeholder 3" descr="IMG_7026.jpg"/>
          <p:cNvPicPr>
            <a:picLocks noGrp="1" noChangeAspect="1"/>
          </p:cNvPicPr>
          <p:nvPr>
            <p:ph idx="1"/>
          </p:nvPr>
        </p:nvPicPr>
        <p:blipFill>
          <a:blip r:embed="rId3" cstate="screen">
            <a:extLst>
              <a:ext uri="{28A0092B-C50C-407E-A947-70E740481C1C}">
                <a14:useLocalDpi xmlns:a14="http://schemas.microsoft.com/office/drawing/2010/main"/>
              </a:ext>
            </a:extLst>
          </a:blip>
          <a:srcRect l="-25259" r="-25259"/>
          <a:stretch>
            <a:fillRect/>
          </a:stretch>
        </p:blipFill>
        <p:spPr>
          <a:xfrm>
            <a:off x="-2376488" y="0"/>
            <a:ext cx="13843001" cy="6858000"/>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descr="IMG_702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descr="IMG_6903.jpg"/>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8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8E45CF34-426C-22E6-A422-D3F5FF482606}"/>
              </a:ext>
            </a:extLst>
          </p:cNvPr>
          <p:cNvGraphicFramePr>
            <a:graphicFrameLocks noChangeAspect="1"/>
          </p:cNvGraphicFramePr>
          <p:nvPr>
            <p:extLst>
              <p:ext uri="{D42A27DB-BD31-4B8C-83A1-F6EECF244321}">
                <p14:modId xmlns:p14="http://schemas.microsoft.com/office/powerpoint/2010/main" val="1044887525"/>
              </p:ext>
            </p:extLst>
          </p:nvPr>
        </p:nvGraphicFramePr>
        <p:xfrm>
          <a:off x="0" y="1"/>
          <a:ext cx="9144000" cy="6858000"/>
        </p:xfrm>
        <a:graphic>
          <a:graphicData uri="http://schemas.openxmlformats.org/presentationml/2006/ole">
            <mc:AlternateContent xmlns:mc="http://schemas.openxmlformats.org/markup-compatibility/2006">
              <mc:Choice xmlns:v="urn:schemas-microsoft-com:vml" Requires="v">
                <p:oleObj r:id="rId3" imgW="12368160" imgH="8977680" progId="">
                  <p:embed/>
                </p:oleObj>
              </mc:Choice>
              <mc:Fallback>
                <p:oleObj r:id="rId3" imgW="12368160" imgH="8977680" progId="">
                  <p:embed/>
                  <p:pic>
                    <p:nvPicPr>
                      <p:cNvPr id="0" name=""/>
                      <p:cNvPicPr/>
                      <p:nvPr/>
                    </p:nvPicPr>
                    <p:blipFill>
                      <a:blip r:embed="rId4"/>
                      <a:stretch>
                        <a:fillRect/>
                      </a:stretch>
                    </p:blipFill>
                    <p:spPr>
                      <a:xfrm>
                        <a:off x="0" y="1"/>
                        <a:ext cx="9144000" cy="6858000"/>
                      </a:xfrm>
                      <a:prstGeom prst="rect">
                        <a:avLst/>
                      </a:prstGeom>
                    </p:spPr>
                  </p:pic>
                </p:oleObj>
              </mc:Fallback>
            </mc:AlternateContent>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IMG_688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1143000" y="-1143000"/>
            <a:ext cx="6858000" cy="91440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6" descr="IMG_692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1148557" y="-1134269"/>
            <a:ext cx="6858000" cy="9126537"/>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pPr eaLnBrk="1" hangingPunct="1"/>
            <a:r>
              <a:rPr lang="en-US" dirty="0">
                <a:ea typeface="ＭＳ Ｐゴシック" pitchFamily="-89" charset="-128"/>
                <a:cs typeface="ＭＳ Ｐゴシック" pitchFamily="-89" charset="-128"/>
              </a:rPr>
              <a:t>Grenada, 1990 </a:t>
            </a:r>
          </a:p>
        </p:txBody>
      </p:sp>
      <p:pic>
        <p:nvPicPr>
          <p:cNvPr id="90115"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225"/>
            <a:ext cx="9144000" cy="6880225"/>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3" cstate="screen">
            <a:alphaModFix amt="30000"/>
            <a:extLst>
              <a:ext uri="{28A0092B-C50C-407E-A947-70E740481C1C}">
                <a14:useLocalDpi xmlns:a14="http://schemas.microsoft.com/office/drawing/2010/main"/>
              </a:ext>
            </a:extLst>
          </a:blip>
          <a:srcRect/>
          <a:stretch>
            <a:fillRect/>
          </a:stretch>
        </p:blipFill>
        <p:spPr bwMode="auto">
          <a:xfrm>
            <a:off x="0" y="0"/>
            <a:ext cx="9144000" cy="13947775"/>
          </a:xfrm>
          <a:prstGeom prst="rect">
            <a:avLst/>
          </a:prstGeom>
          <a:noFill/>
          <a:ln w="9525">
            <a:noFill/>
            <a:miter lim="800000"/>
            <a:headEnd/>
            <a:tailEnd/>
          </a:ln>
        </p:spPr>
      </p:pic>
      <p:sp>
        <p:nvSpPr>
          <p:cNvPr id="20484" name="Content Placeholder 2"/>
          <p:cNvSpPr>
            <a:spLocks noGrp="1"/>
          </p:cNvSpPr>
          <p:nvPr>
            <p:ph idx="1"/>
          </p:nvPr>
        </p:nvSpPr>
        <p:spPr>
          <a:xfrm>
            <a:off x="432937" y="2442109"/>
            <a:ext cx="8229600" cy="4244441"/>
          </a:xfrm>
        </p:spPr>
        <p:txBody>
          <a:bodyPr/>
          <a:lstStyle/>
          <a:p>
            <a:pPr eaLnBrk="1" hangingPunct="1">
              <a:buFont typeface="Arial" pitchFamily="-89" charset="0"/>
              <a:buNone/>
            </a:pPr>
            <a:r>
              <a:rPr lang="en-US" b="1" dirty="0">
                <a:ea typeface="ＭＳ Ｐゴシック" pitchFamily="-89" charset="-128"/>
                <a:cs typeface="ＭＳ Ｐゴシック" pitchFamily="-89" charset="-128"/>
              </a:rPr>
              <a:t>         </a:t>
            </a:r>
          </a:p>
          <a:p>
            <a:pPr eaLnBrk="1" hangingPunct="1">
              <a:buFont typeface="Arial" pitchFamily="-89" charset="0"/>
              <a:buNone/>
            </a:pPr>
            <a:r>
              <a:rPr lang="en-US" sz="4300" b="1" dirty="0">
                <a:ea typeface="ＭＳ Ｐゴシック" pitchFamily="-89" charset="-128"/>
                <a:cs typeface="ＭＳ Ｐゴシック" pitchFamily="-89" charset="-128"/>
              </a:rPr>
              <a:t>          </a:t>
            </a:r>
            <a:r>
              <a:rPr lang="en-US" sz="5000" b="1" dirty="0">
                <a:ea typeface="ＭＳ Ｐゴシック" pitchFamily="-89" charset="-128"/>
                <a:cs typeface="ＭＳ Ｐゴシック" pitchFamily="-89" charset="-128"/>
              </a:rPr>
              <a:t>Where?</a:t>
            </a:r>
          </a:p>
          <a:p>
            <a:pPr eaLnBrk="1" hangingPunct="1">
              <a:buFont typeface="Arial" pitchFamily="-89" charset="0"/>
              <a:buNone/>
            </a:pPr>
            <a:r>
              <a:rPr lang="en-US" b="1" dirty="0">
                <a:ea typeface="ＭＳ Ｐゴシック" pitchFamily="-89" charset="-128"/>
                <a:cs typeface="ＭＳ Ｐゴシック" pitchFamily="-89" charset="-128"/>
              </a:rPr>
              <a:t>                                                                </a:t>
            </a:r>
            <a:r>
              <a:rPr lang="en-US" sz="5000" b="1" dirty="0">
                <a:ea typeface="ＭＳ Ｐゴシック" pitchFamily="-89" charset="-128"/>
                <a:cs typeface="ＭＳ Ｐゴシック" pitchFamily="-89" charset="-128"/>
              </a:rPr>
              <a:t>When?</a:t>
            </a:r>
          </a:p>
          <a:p>
            <a:pPr eaLnBrk="1" hangingPunct="1">
              <a:buFont typeface="Arial" pitchFamily="-89" charset="0"/>
              <a:buNone/>
            </a:pPr>
            <a:endParaRPr lang="en-US" sz="2400" b="1" dirty="0">
              <a:ea typeface="ＭＳ Ｐゴシック" pitchFamily="-89" charset="-128"/>
              <a:cs typeface="ＭＳ Ｐゴシック" pitchFamily="-89" charset="-128"/>
            </a:endParaRPr>
          </a:p>
          <a:p>
            <a:pPr eaLnBrk="1" hangingPunct="1">
              <a:buFont typeface="Arial" pitchFamily="-89" charset="0"/>
              <a:buNone/>
            </a:pPr>
            <a:endParaRPr lang="en-US" b="1" dirty="0">
              <a:ea typeface="ＭＳ Ｐゴシック" pitchFamily="-89" charset="-128"/>
              <a:cs typeface="ＭＳ Ｐゴシック" pitchFamily="-89" charset="-128"/>
            </a:endParaRPr>
          </a:p>
          <a:p>
            <a:pPr eaLnBrk="1" hangingPunct="1">
              <a:buFont typeface="Arial" pitchFamily="-89" charset="0"/>
              <a:buNone/>
            </a:pPr>
            <a:r>
              <a:rPr lang="en-US" b="1" dirty="0">
                <a:ea typeface="ＭＳ Ｐゴシック" pitchFamily="-89" charset="-128"/>
                <a:cs typeface="ＭＳ Ｐゴシック" pitchFamily="-89" charset="-128"/>
              </a:rPr>
              <a:t>                                                           </a:t>
            </a:r>
            <a:r>
              <a:rPr lang="en-US" sz="5000" b="1" dirty="0">
                <a:ea typeface="ＭＳ Ｐゴシック" pitchFamily="-89" charset="-128"/>
                <a:cs typeface="ＭＳ Ｐゴシック" pitchFamily="-89" charset="-128"/>
              </a:rPr>
              <a:t>Why?</a:t>
            </a:r>
          </a:p>
        </p:txBody>
      </p:sp>
      <p:sp>
        <p:nvSpPr>
          <p:cNvPr id="5" name="Title 1"/>
          <p:cNvSpPr txBox="1">
            <a:spLocks/>
          </p:cNvSpPr>
          <p:nvPr/>
        </p:nvSpPr>
        <p:spPr bwMode="auto">
          <a:xfrm>
            <a:off x="0" y="649818"/>
            <a:ext cx="9144000" cy="1143000"/>
          </a:xfrm>
          <a:prstGeom prst="rect">
            <a:avLst/>
          </a:prstGeom>
          <a:solidFill>
            <a:srgbClr val="FFFFFF">
              <a:alpha val="56000"/>
            </a:srgbClr>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chemeClr val="tx1"/>
                </a:solidFill>
                <a:effectLst/>
                <a:uLnTx/>
                <a:uFillTx/>
                <a:latin typeface="+mj-lt"/>
                <a:ea typeface="ＭＳ Ｐゴシック" pitchFamily="-89" charset="-128"/>
                <a:cs typeface="ＭＳ Ｐゴシック" pitchFamily="-89" charset="-128"/>
              </a:rPr>
              <a:t>First</a:t>
            </a:r>
            <a:r>
              <a:rPr kumimoji="0" lang="en-US" sz="6000" b="1" i="0" u="none" strike="noStrike" kern="1200" cap="none" spc="0" normalizeH="0" noProof="0" dirty="0">
                <a:ln>
                  <a:noFill/>
                </a:ln>
                <a:solidFill>
                  <a:schemeClr val="tx1"/>
                </a:solidFill>
                <a:effectLst/>
                <a:uLnTx/>
                <a:uFillTx/>
                <a:latin typeface="+mj-lt"/>
                <a:ea typeface="ＭＳ Ｐゴシック" pitchFamily="-89" charset="-128"/>
                <a:cs typeface="ＭＳ Ｐゴシック" pitchFamily="-89" charset="-128"/>
              </a:rPr>
              <a:t> Baseball Stamp</a:t>
            </a:r>
            <a:endParaRPr kumimoji="0" lang="en-US" sz="6000" b="1" i="0" u="none" strike="noStrike" kern="1200" cap="none" spc="0" normalizeH="0" baseline="0" noProof="0" dirty="0">
              <a:ln>
                <a:noFill/>
              </a:ln>
              <a:solidFill>
                <a:schemeClr val="tx1"/>
              </a:solidFill>
              <a:effectLst/>
              <a:uLnTx/>
              <a:uFillTx/>
              <a:latin typeface="+mj-lt"/>
              <a:ea typeface="ＭＳ Ｐゴシック" pitchFamily="-89" charset="-128"/>
              <a:cs typeface="ＭＳ Ｐゴシック" pitchFamily="-89" charset="-128"/>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pPr eaLnBrk="1" hangingPunct="1"/>
            <a:r>
              <a:rPr lang="en-US" dirty="0">
                <a:ea typeface="ＭＳ Ｐゴシック" pitchFamily="-89" charset="-128"/>
                <a:cs typeface="ＭＳ Ｐゴシック" pitchFamily="-89" charset="-128"/>
              </a:rPr>
              <a:t>Grenada, 1990</a:t>
            </a:r>
          </a:p>
        </p:txBody>
      </p:sp>
      <p:pic>
        <p:nvPicPr>
          <p:cNvPr id="92163" name="Picture 1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0"/>
            <a:ext cx="9142412" cy="685800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5" descr="IMG_689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1143000" y="-1128712"/>
            <a:ext cx="6858000" cy="91440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EE5935-726F-9F84-4F84-E81CB8CD2D57}"/>
              </a:ext>
            </a:extLst>
          </p:cNvPr>
          <p:cNvPicPr>
            <a:picLocks noChangeAspect="1"/>
          </p:cNvPicPr>
          <p:nvPr/>
        </p:nvPicPr>
        <p:blipFill>
          <a:blip r:embed="rId4"/>
          <a:stretch>
            <a:fillRect/>
          </a:stretch>
        </p:blipFill>
        <p:spPr>
          <a:xfrm>
            <a:off x="1465244" y="1507912"/>
            <a:ext cx="6213511" cy="3842176"/>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rcRect/>
          <a:stretch>
            <a:fillRect/>
          </a:stretch>
        </p:blipFill>
        <p:spPr bwMode="auto">
          <a:xfrm>
            <a:off x="2600325" y="471487"/>
            <a:ext cx="3943350" cy="5915025"/>
          </a:xfrm>
          <a:prstGeom prst="rect">
            <a:avLst/>
          </a:prstGeom>
          <a:blipFill>
            <a:blip r:embed="rId3"/>
            <a:stretch>
              <a:fillRect/>
            </a:stretch>
          </a:blip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00357"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18688" y="592931"/>
            <a:ext cx="4306623" cy="5672137"/>
          </a:xfrm>
          <a:prstGeom prst="rect">
            <a:avLst/>
          </a:prstGeom>
          <a:blipFill>
            <a:blip r:embed="rId3"/>
            <a:stretch>
              <a:fillRect/>
            </a:stretch>
          </a:blipFill>
          <a:ln w="9525">
            <a:noFill/>
            <a:miter lim="800000"/>
            <a:headEnd/>
            <a:tailEnd/>
          </a:ln>
        </p:spPr>
      </p:pic>
      <p:cxnSp>
        <p:nvCxnSpPr>
          <p:cNvPr id="5" name="Straight Arrow Connector 4">
            <a:extLst>
              <a:ext uri="{FF2B5EF4-FFF2-40B4-BE49-F238E27FC236}">
                <a16:creationId xmlns:a16="http://schemas.microsoft.com/office/drawing/2014/main" id="{7DE948AA-2025-8250-A8FB-3580F0E74EA4}"/>
              </a:ext>
            </a:extLst>
          </p:cNvPr>
          <p:cNvCxnSpPr>
            <a:cxnSpLocks/>
          </p:cNvCxnSpPr>
          <p:nvPr/>
        </p:nvCxnSpPr>
        <p:spPr>
          <a:xfrm flipH="1">
            <a:off x="6038491" y="2984739"/>
            <a:ext cx="810883" cy="444260"/>
          </a:xfrm>
          <a:prstGeom prst="straightConnector1">
            <a:avLst/>
          </a:prstGeom>
          <a:ln w="85725">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4" descr="IMG_690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1171575" y="-1171575"/>
            <a:ext cx="6858000" cy="920115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4" descr="IMG_687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9050"/>
            <a:ext cx="9144000" cy="68580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08548"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1900554" y="-252436"/>
            <a:ext cx="4368638" cy="7362872"/>
          </a:xfrm>
          <a:prstGeom prst="rect">
            <a:avLst/>
          </a:prstGeom>
          <a:blipFill>
            <a:blip r:embed="rId3"/>
            <a:stretch>
              <a:fillRect/>
            </a:stretch>
          </a:blip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pPr eaLnBrk="1" hangingPunct="1"/>
            <a:r>
              <a:rPr lang="en-US" dirty="0">
                <a:ea typeface="ＭＳ Ｐゴシック" pitchFamily="-89" charset="-128"/>
                <a:cs typeface="ＭＳ Ｐゴシック" pitchFamily="-89" charset="-128"/>
              </a:rPr>
              <a:t>Canada, 2011</a:t>
            </a:r>
          </a:p>
        </p:txBody>
      </p:sp>
      <p:sp>
        <p:nvSpPr>
          <p:cNvPr id="106499" name="Content Placeholder 2"/>
          <p:cNvSpPr>
            <a:spLocks noGrp="1"/>
          </p:cNvSpPr>
          <p:nvPr>
            <p:ph idx="1"/>
          </p:nvPr>
        </p:nvSpPr>
        <p:spPr/>
        <p:txBody>
          <a:bodyPr/>
          <a:lstStyle/>
          <a:p>
            <a:pPr eaLnBrk="1" hangingPunct="1"/>
            <a:endParaRPr lang="en-US" dirty="0">
              <a:ea typeface="ＭＳ Ｐゴシック" pitchFamily="-89" charset="-128"/>
              <a:cs typeface="ＭＳ Ｐゴシック" pitchFamily="-89" charset="-128"/>
            </a:endParaRPr>
          </a:p>
        </p:txBody>
      </p:sp>
      <p:pic>
        <p:nvPicPr>
          <p:cNvPr id="106500"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2595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06614" y="485775"/>
            <a:ext cx="3919434" cy="5886450"/>
          </a:xfrm>
          <a:prstGeom prst="rect">
            <a:avLst/>
          </a:prstGeom>
          <a:blipFill>
            <a:blip r:embed="rId3"/>
            <a:stretch>
              <a:fillRect/>
            </a:stretch>
          </a:blip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IMG_6927.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1167607" y="-1175544"/>
            <a:ext cx="6856412" cy="9210675"/>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28002"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41228" y="571500"/>
            <a:ext cx="4661544" cy="5715000"/>
          </a:xfrm>
          <a:prstGeom prst="rect">
            <a:avLst/>
          </a:prstGeom>
          <a:blipFill>
            <a:blip r:embed="rId3"/>
            <a:stretch>
              <a:fillRect/>
            </a:stretch>
          </a:blip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30050" name="Picture 4" descr="IMG_7034.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10978" y="400050"/>
            <a:ext cx="4922044" cy="6057900"/>
          </a:xfrm>
          <a:prstGeom prst="rect">
            <a:avLst/>
          </a:prstGeom>
          <a:blipFill>
            <a:blip r:embed="rId3"/>
            <a:stretch>
              <a:fillRect/>
            </a:stretch>
          </a:blip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10595" name="Picture 7" descr="IMG_693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66723" y="400050"/>
            <a:ext cx="4010554" cy="6057900"/>
          </a:xfrm>
          <a:prstGeom prst="rect">
            <a:avLst/>
          </a:prstGeom>
          <a:blipFill>
            <a:blip r:embed="rId3"/>
            <a:stretch>
              <a:fillRect/>
            </a:stretch>
          </a:blip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12642" name="Picture 4" descr="IMG_688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46909" y="1277954"/>
            <a:ext cx="6650182" cy="4179175"/>
          </a:xfrm>
          <a:prstGeom prst="rect">
            <a:avLst/>
          </a:prstGeom>
          <a:blipFill>
            <a:blip r:embed="rId3"/>
            <a:stretch>
              <a:fillRect/>
            </a:stretch>
          </a:blip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39000"/>
                    </a14:imgEffect>
                  </a14:imgLayer>
                </a14:imgProps>
              </a:ext>
            </a:extLst>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4"/>
          <p:cNvPicPr>
            <a:picLocks noChangeAspect="1"/>
          </p:cNvPicPr>
          <p:nvPr/>
        </p:nvPicPr>
        <p:blipFill>
          <a:blip r:embed="rId3" cstate="screen">
            <a:extLst>
              <a:ext uri="{BEBA8EAE-BF5A-486C-A8C5-ECC9F3942E4B}">
                <a14:imgProps xmlns:a14="http://schemas.microsoft.com/office/drawing/2010/main">
                  <a14:imgLayer r:embed="rId4">
                    <a14:imgEffect>
                      <a14:sharpenSoften amount="45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3"/>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45000"/>
                    </a14:imgEffect>
                  </a14:imgLayer>
                </a14:imgProps>
              </a:ext>
            </a:extLst>
          </a:blip>
          <a:srcRect/>
          <a:stretch>
            <a:fillRect/>
          </a:stretch>
        </p:blipFill>
        <p:spPr bwMode="auto">
          <a:xfrm>
            <a:off x="0" y="0"/>
            <a:ext cx="9205913" cy="6858000"/>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5" descr="IMG_6883.jpg"/>
          <p:cNvPicPr>
            <a:picLocks noChangeAspect="1"/>
          </p:cNvPicPr>
          <p:nvPr/>
        </p:nvPicPr>
        <p:blipFill>
          <a:blip r:embed="rId3" cstate="screen">
            <a:alphaModFix amt="30000"/>
            <a:extLst>
              <a:ext uri="{28A0092B-C50C-407E-A947-70E740481C1C}">
                <a14:useLocalDpi xmlns:a14="http://schemas.microsoft.com/office/drawing/2010/main"/>
              </a:ext>
            </a:extLst>
          </a:blip>
          <a:srcRect/>
          <a:stretch>
            <a:fillRect/>
          </a:stretch>
        </p:blipFill>
        <p:spPr bwMode="auto">
          <a:xfrm>
            <a:off x="0" y="4763"/>
            <a:ext cx="9144000" cy="6853237"/>
          </a:xfrm>
          <a:prstGeom prst="rect">
            <a:avLst/>
          </a:prstGeom>
          <a:noFill/>
          <a:ln w="9525">
            <a:noFill/>
            <a:miter lim="800000"/>
            <a:headEnd/>
            <a:tailEnd/>
          </a:ln>
        </p:spPr>
      </p:pic>
      <p:pic>
        <p:nvPicPr>
          <p:cNvPr id="120835" name="Picture 7" descr="IMG_693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68875" y="4763"/>
            <a:ext cx="4175125" cy="685800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3" descr="IMG_6905.jpg"/>
          <p:cNvPicPr>
            <a:picLocks noChangeAspect="1"/>
          </p:cNvPicPr>
          <p:nvPr/>
        </p:nvPicPr>
        <p:blipFill>
          <a:blip r:embed="rId3" cstate="screen">
            <a:alphaModFix amt="20000"/>
            <a:extLst>
              <a:ext uri="{28A0092B-C50C-407E-A947-70E740481C1C}">
                <a14:useLocalDpi xmlns:a14="http://schemas.microsoft.com/office/drawing/2010/main"/>
              </a:ext>
            </a:extLst>
          </a:blip>
          <a:srcRect/>
          <a:stretch>
            <a:fillRect/>
          </a:stretch>
        </p:blipFill>
        <p:spPr bwMode="auto">
          <a:xfrm rot="-5400000">
            <a:off x="1163638" y="-1163638"/>
            <a:ext cx="6858000" cy="9185275"/>
          </a:xfrm>
          <a:prstGeom prst="rect">
            <a:avLst/>
          </a:prstGeom>
          <a:noFill/>
          <a:ln w="9525">
            <a:noFill/>
            <a:miter lim="800000"/>
            <a:headEnd/>
            <a:tailEnd/>
          </a:ln>
        </p:spPr>
      </p:pic>
      <p:sp>
        <p:nvSpPr>
          <p:cNvPr id="122883" name="Title 1"/>
          <p:cNvSpPr>
            <a:spLocks noGrp="1"/>
          </p:cNvSpPr>
          <p:nvPr>
            <p:ph type="title"/>
          </p:nvPr>
        </p:nvSpPr>
        <p:spPr>
          <a:xfrm>
            <a:off x="1" y="3265488"/>
            <a:ext cx="9185276" cy="1143000"/>
          </a:xfrm>
          <a:solidFill>
            <a:srgbClr val="FFFFFF">
              <a:alpha val="56000"/>
            </a:srgbClr>
          </a:solidFill>
        </p:spPr>
        <p:txBody>
          <a:bodyPr/>
          <a:lstStyle/>
          <a:p>
            <a:pPr eaLnBrk="1" hangingPunct="1"/>
            <a:r>
              <a:rPr lang="en-US" sz="8000" b="1" dirty="0">
                <a:ea typeface="ＭＳ Ｐゴシック" pitchFamily="-89" charset="-128"/>
                <a:cs typeface="ＭＳ Ｐゴシック" pitchFamily="-89" charset="-128"/>
              </a:rPr>
              <a:t>Thank you!</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descr="IMG_7073.jpg"/>
          <p:cNvPicPr>
            <a:picLocks noChangeAspect="1"/>
          </p:cNvPicPr>
          <p:nvPr/>
        </p:nvPicPr>
        <p:blipFill>
          <a:blip r:embed="rId3" cstate="screen">
            <a:alphaModFix am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1" name="Title 1"/>
          <p:cNvSpPr>
            <a:spLocks noGrp="1"/>
          </p:cNvSpPr>
          <p:nvPr>
            <p:ph type="title"/>
          </p:nvPr>
        </p:nvSpPr>
        <p:spPr>
          <a:xfrm>
            <a:off x="0" y="812548"/>
            <a:ext cx="9144000" cy="1143000"/>
          </a:xfrm>
          <a:solidFill>
            <a:srgbClr val="FFFFFF">
              <a:alpha val="56000"/>
            </a:srgbClr>
          </a:solidFill>
        </p:spPr>
        <p:txBody>
          <a:bodyPr/>
          <a:lstStyle/>
          <a:p>
            <a:pPr eaLnBrk="1" hangingPunct="1"/>
            <a:r>
              <a:rPr lang="en-US" sz="6000" b="1" dirty="0">
                <a:ea typeface="ＭＳ Ｐゴシック" pitchFamily="-89" charset="-128"/>
                <a:cs typeface="ＭＳ Ｐゴシック" pitchFamily="-89" charset="-128"/>
              </a:rPr>
              <a:t>Stamps Issued by Decade</a:t>
            </a:r>
          </a:p>
        </p:txBody>
      </p:sp>
      <p:pic>
        <p:nvPicPr>
          <p:cNvPr id="2" name="Picture 1">
            <a:extLst>
              <a:ext uri="{FF2B5EF4-FFF2-40B4-BE49-F238E27FC236}">
                <a16:creationId xmlns:a16="http://schemas.microsoft.com/office/drawing/2014/main" id="{4712BDD2-1911-4B01-BB1E-AD002BB30D3D}"/>
              </a:ext>
            </a:extLst>
          </p:cNvPr>
          <p:cNvPicPr>
            <a:picLocks noChangeAspect="1"/>
          </p:cNvPicPr>
          <p:nvPr/>
        </p:nvPicPr>
        <p:blipFill>
          <a:blip r:embed="rId4"/>
          <a:stretch>
            <a:fillRect/>
          </a:stretch>
        </p:blipFill>
        <p:spPr>
          <a:xfrm>
            <a:off x="572677" y="1975431"/>
            <a:ext cx="7998645" cy="3792041"/>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3" descr="IMG_6917.jpg"/>
          <p:cNvPicPr>
            <a:picLocks noChangeAspect="1"/>
          </p:cNvPicPr>
          <p:nvPr/>
        </p:nvPicPr>
        <p:blipFill>
          <a:blip r:embed="rId2" cstate="screen">
            <a:alphaModFix amt="25000"/>
            <a:extLst>
              <a:ext uri="{28A0092B-C50C-407E-A947-70E740481C1C}">
                <a14:useLocalDpi xmlns:a14="http://schemas.microsoft.com/office/drawing/2010/main"/>
              </a:ext>
            </a:extLst>
          </a:blip>
          <a:srcRect/>
          <a:stretch>
            <a:fillRect/>
          </a:stretch>
        </p:blipFill>
        <p:spPr bwMode="auto">
          <a:xfrm rot="-5400000">
            <a:off x="1134269" y="-1161257"/>
            <a:ext cx="6884988" cy="9153525"/>
          </a:xfrm>
          <a:prstGeom prst="rect">
            <a:avLst/>
          </a:prstGeom>
          <a:noFill/>
          <a:ln w="9525">
            <a:noFill/>
            <a:miter lim="800000"/>
            <a:headEnd/>
            <a:tailEnd/>
          </a:ln>
        </p:spPr>
      </p:pic>
      <p:sp>
        <p:nvSpPr>
          <p:cNvPr id="124931" name="Title 1"/>
          <p:cNvSpPr>
            <a:spLocks noGrp="1"/>
          </p:cNvSpPr>
          <p:nvPr>
            <p:ph type="title"/>
          </p:nvPr>
        </p:nvSpPr>
        <p:spPr>
          <a:xfrm>
            <a:off x="0" y="274638"/>
            <a:ext cx="9153526" cy="1143000"/>
          </a:xfrm>
          <a:solidFill>
            <a:srgbClr val="FFFFFF">
              <a:alpha val="56000"/>
            </a:srgbClr>
          </a:solidFill>
        </p:spPr>
        <p:txBody>
          <a:bodyPr/>
          <a:lstStyle/>
          <a:p>
            <a:pPr eaLnBrk="1" hangingPunct="1"/>
            <a:r>
              <a:rPr lang="en-US" b="1" dirty="0">
                <a:ea typeface="ＭＳ Ｐゴシック" pitchFamily="-89" charset="-128"/>
                <a:cs typeface="ＭＳ Ｐゴシック" pitchFamily="-89" charset="-128"/>
              </a:rPr>
              <a:t>Internet References</a:t>
            </a:r>
          </a:p>
        </p:txBody>
      </p:sp>
      <p:sp>
        <p:nvSpPr>
          <p:cNvPr id="3" name="Content Placeholder 2"/>
          <p:cNvSpPr>
            <a:spLocks noGrp="1"/>
          </p:cNvSpPr>
          <p:nvPr>
            <p:ph idx="1"/>
          </p:nvPr>
        </p:nvSpPr>
        <p:spPr/>
        <p:txBody>
          <a:bodyPr rtlCol="0">
            <a:normAutofit lnSpcReduction="10000"/>
          </a:bodyPr>
          <a:lstStyle/>
          <a:p>
            <a:pPr eaLnBrk="1" fontAlgn="auto" hangingPunct="1">
              <a:spcAft>
                <a:spcPts val="0"/>
              </a:spcAft>
              <a:buFont typeface="Arial"/>
              <a:buChar char="•"/>
              <a:defRPr/>
            </a:pPr>
            <a:r>
              <a:rPr lang="en-CA" sz="1600" dirty="0">
                <a:latin typeface="Arial"/>
                <a:ea typeface="+mn-ea"/>
                <a:cs typeface="Arial"/>
              </a:rPr>
              <a:t>filipiknow.net</a:t>
            </a:r>
            <a:endParaRPr lang="en-GB" sz="1600" dirty="0">
              <a:latin typeface="Arial"/>
              <a:ea typeface="+mn-ea"/>
              <a:cs typeface="Arial"/>
            </a:endParaRPr>
          </a:p>
          <a:p>
            <a:pPr eaLnBrk="1" fontAlgn="auto" hangingPunct="1">
              <a:spcAft>
                <a:spcPts val="0"/>
              </a:spcAft>
              <a:buFont typeface="Arial"/>
              <a:buChar char="•"/>
              <a:defRPr/>
            </a:pPr>
            <a:r>
              <a:rPr lang="en-GB" sz="1600" dirty="0">
                <a:latin typeface="Arial"/>
                <a:ea typeface="+mn-ea"/>
                <a:cs typeface="Arial"/>
              </a:rPr>
              <a:t>articles.chicagotribune.com</a:t>
            </a:r>
          </a:p>
          <a:p>
            <a:pPr eaLnBrk="1" fontAlgn="auto" hangingPunct="1">
              <a:spcAft>
                <a:spcPts val="0"/>
              </a:spcAft>
              <a:buFont typeface="Arial"/>
              <a:buChar char="•"/>
              <a:defRPr/>
            </a:pPr>
            <a:r>
              <a:rPr lang="en-GB" sz="1600" dirty="0">
                <a:latin typeface="Arial"/>
                <a:ea typeface="+mn-ea"/>
                <a:cs typeface="Arial"/>
              </a:rPr>
              <a:t>en.wikipedia.org</a:t>
            </a:r>
          </a:p>
          <a:p>
            <a:pPr eaLnBrk="1" fontAlgn="auto" hangingPunct="1">
              <a:spcAft>
                <a:spcPts val="0"/>
              </a:spcAft>
              <a:buFont typeface="Arial"/>
              <a:buChar char="•"/>
              <a:defRPr/>
            </a:pPr>
            <a:r>
              <a:rPr lang="en-CA" sz="1600" dirty="0">
                <a:latin typeface="Arial"/>
                <a:ea typeface="+mn-ea"/>
                <a:cs typeface="Arial"/>
              </a:rPr>
              <a:t>mlb.com</a:t>
            </a:r>
            <a:endParaRPr lang="en-GB" sz="1600" dirty="0">
              <a:latin typeface="Arial"/>
              <a:ea typeface="+mn-ea"/>
              <a:cs typeface="Arial"/>
            </a:endParaRPr>
          </a:p>
          <a:p>
            <a:pPr eaLnBrk="1" fontAlgn="auto" hangingPunct="1">
              <a:spcAft>
                <a:spcPts val="0"/>
              </a:spcAft>
              <a:buFont typeface="Arial"/>
              <a:buChar char="•"/>
              <a:defRPr/>
            </a:pPr>
            <a:r>
              <a:rPr lang="en-CA" sz="1600" dirty="0">
                <a:latin typeface="Arial"/>
                <a:ea typeface="+mn-ea"/>
                <a:cs typeface="Arial"/>
              </a:rPr>
              <a:t>uspsblog.com/mlb-star-stamps</a:t>
            </a:r>
            <a:endParaRPr lang="en-GB" sz="1600" dirty="0">
              <a:latin typeface="Arial"/>
              <a:ea typeface="+mn-ea"/>
              <a:cs typeface="Arial"/>
            </a:endParaRPr>
          </a:p>
          <a:p>
            <a:pPr eaLnBrk="1" fontAlgn="auto" hangingPunct="1">
              <a:spcAft>
                <a:spcPts val="0"/>
              </a:spcAft>
              <a:buFont typeface="Arial"/>
              <a:buChar char="•"/>
              <a:defRPr/>
            </a:pPr>
            <a:r>
              <a:rPr lang="en-CA" sz="1600" dirty="0">
                <a:latin typeface="Arial"/>
                <a:ea typeface="+mn-ea"/>
                <a:cs typeface="Arial"/>
              </a:rPr>
              <a:t>artsandculture.google.com</a:t>
            </a:r>
            <a:endParaRPr lang="en-GB" sz="1600" dirty="0">
              <a:latin typeface="Arial"/>
              <a:ea typeface="+mn-ea"/>
              <a:cs typeface="Arial"/>
            </a:endParaRPr>
          </a:p>
          <a:p>
            <a:pPr eaLnBrk="1" fontAlgn="auto" hangingPunct="1">
              <a:spcAft>
                <a:spcPts val="0"/>
              </a:spcAft>
              <a:buFont typeface="Arial"/>
              <a:buChar char="•"/>
              <a:defRPr/>
            </a:pPr>
            <a:r>
              <a:rPr lang="en-CA" sz="1600" dirty="0">
                <a:latin typeface="Arial"/>
                <a:ea typeface="+mn-ea"/>
                <a:cs typeface="Arial"/>
              </a:rPr>
              <a:t>canadianpostagestamps.ca</a:t>
            </a:r>
            <a:endParaRPr lang="en-GB" sz="1600" dirty="0">
              <a:latin typeface="Arial"/>
              <a:ea typeface="+mn-ea"/>
              <a:cs typeface="Arial"/>
            </a:endParaRPr>
          </a:p>
          <a:p>
            <a:pPr eaLnBrk="1" fontAlgn="auto" hangingPunct="1">
              <a:spcAft>
                <a:spcPts val="0"/>
              </a:spcAft>
              <a:buFont typeface="Arial"/>
              <a:buChar char="•"/>
              <a:defRPr/>
            </a:pPr>
            <a:r>
              <a:rPr lang="en-CA" sz="1600" dirty="0">
                <a:latin typeface="Arial"/>
                <a:ea typeface="+mn-ea"/>
                <a:cs typeface="Arial"/>
              </a:rPr>
              <a:t>philatelicdatabase.com</a:t>
            </a:r>
            <a:endParaRPr lang="en-GB" sz="1600" dirty="0">
              <a:latin typeface="Arial"/>
              <a:ea typeface="+mn-ea"/>
              <a:cs typeface="Arial"/>
            </a:endParaRPr>
          </a:p>
          <a:p>
            <a:pPr eaLnBrk="1" fontAlgn="auto" hangingPunct="1">
              <a:spcAft>
                <a:spcPts val="0"/>
              </a:spcAft>
              <a:buFont typeface="Arial"/>
              <a:buChar char="•"/>
              <a:defRPr/>
            </a:pPr>
            <a:r>
              <a:rPr lang="en-CA" sz="1600" dirty="0">
                <a:latin typeface="Arial"/>
                <a:ea typeface="+mn-ea"/>
                <a:cs typeface="Arial"/>
              </a:rPr>
              <a:t>canadapost.ca</a:t>
            </a:r>
            <a:endParaRPr lang="en-GB" sz="1600" dirty="0">
              <a:latin typeface="Arial"/>
              <a:ea typeface="+mn-ea"/>
              <a:cs typeface="Arial"/>
            </a:endParaRPr>
          </a:p>
          <a:p>
            <a:pPr eaLnBrk="1" fontAlgn="auto" hangingPunct="1">
              <a:spcAft>
                <a:spcPts val="0"/>
              </a:spcAft>
              <a:buFont typeface="Arial"/>
              <a:buChar char="•"/>
              <a:defRPr/>
            </a:pPr>
            <a:r>
              <a:rPr lang="en-CA" sz="1600" dirty="0">
                <a:latin typeface="Arial"/>
                <a:ea typeface="+mn-ea"/>
                <a:cs typeface="Arial"/>
              </a:rPr>
              <a:t>canadianstampnews.com</a:t>
            </a:r>
            <a:endParaRPr lang="en-GB" sz="1600" dirty="0">
              <a:latin typeface="Arial"/>
              <a:ea typeface="+mn-ea"/>
              <a:cs typeface="Arial"/>
            </a:endParaRPr>
          </a:p>
          <a:p>
            <a:pPr eaLnBrk="1" fontAlgn="auto" hangingPunct="1">
              <a:spcAft>
                <a:spcPts val="0"/>
              </a:spcAft>
              <a:buFont typeface="Arial"/>
              <a:buChar char="•"/>
              <a:defRPr/>
            </a:pPr>
            <a:r>
              <a:rPr lang="en-CA" sz="1600" dirty="0">
                <a:latin typeface="Arial"/>
                <a:ea typeface="+mn-ea"/>
                <a:cs typeface="Arial"/>
              </a:rPr>
              <a:t>collectiblestampsgallery.com</a:t>
            </a:r>
            <a:endParaRPr lang="en-GB" sz="1600" dirty="0">
              <a:latin typeface="Arial"/>
              <a:ea typeface="+mn-ea"/>
              <a:cs typeface="Arial"/>
            </a:endParaRPr>
          </a:p>
          <a:p>
            <a:pPr eaLnBrk="1" fontAlgn="auto" hangingPunct="1">
              <a:spcAft>
                <a:spcPts val="0"/>
              </a:spcAft>
              <a:buFont typeface="Arial"/>
              <a:buChar char="•"/>
              <a:defRPr/>
            </a:pPr>
            <a:r>
              <a:rPr lang="en-CA" sz="1600" dirty="0">
                <a:latin typeface="Arial"/>
                <a:ea typeface="+mn-ea"/>
                <a:cs typeface="Arial"/>
              </a:rPr>
              <a:t>mufi.org.mx</a:t>
            </a:r>
            <a:endParaRPr lang="en-GB" sz="1600" dirty="0">
              <a:latin typeface="Arial"/>
              <a:ea typeface="+mn-ea"/>
              <a:cs typeface="Arial"/>
            </a:endParaRPr>
          </a:p>
          <a:p>
            <a:pPr eaLnBrk="1" fontAlgn="auto" hangingPunct="1">
              <a:spcAft>
                <a:spcPts val="0"/>
              </a:spcAft>
              <a:buFont typeface="Arial"/>
              <a:buChar char="•"/>
              <a:defRPr/>
            </a:pPr>
            <a:r>
              <a:rPr lang="en-GB" sz="1600" dirty="0">
                <a:latin typeface="Arial"/>
                <a:ea typeface="+mn-ea"/>
                <a:cs typeface="Arial"/>
              </a:rPr>
              <a:t>stampselector.blogspot.com</a:t>
            </a:r>
          </a:p>
          <a:p>
            <a:pPr eaLnBrk="1" fontAlgn="auto" hangingPunct="1">
              <a:spcAft>
                <a:spcPts val="0"/>
              </a:spcAft>
              <a:buFont typeface="Arial"/>
              <a:buChar char="•"/>
              <a:defRPr/>
            </a:pPr>
            <a:r>
              <a:rPr lang="en-GB" sz="1600" dirty="0">
                <a:latin typeface="Arial"/>
                <a:ea typeface="+mn-ea"/>
                <a:cs typeface="Arial"/>
              </a:rPr>
              <a:t>picclick.co.uk</a:t>
            </a:r>
          </a:p>
          <a:p>
            <a:pPr eaLnBrk="1" fontAlgn="auto" hangingPunct="1">
              <a:spcAft>
                <a:spcPts val="0"/>
              </a:spcAft>
              <a:buFont typeface="Arial"/>
              <a:buChar char="•"/>
              <a:defRPr/>
            </a:pPr>
            <a:r>
              <a:rPr lang="en-GB" sz="1600" dirty="0">
                <a:latin typeface="Arial"/>
                <a:ea typeface="+mn-ea"/>
                <a:cs typeface="Arial"/>
              </a:rPr>
              <a:t>latimes.com</a:t>
            </a:r>
          </a:p>
          <a:p>
            <a:pPr eaLnBrk="1" fontAlgn="auto" hangingPunct="1">
              <a:spcAft>
                <a:spcPts val="0"/>
              </a:spcAft>
              <a:buFont typeface="Arial"/>
              <a:buChar char="•"/>
              <a:defRPr/>
            </a:pPr>
            <a:r>
              <a:rPr lang="en-GB" sz="1600" dirty="0">
                <a:latin typeface="Arial"/>
                <a:ea typeface="+mn-ea"/>
                <a:cs typeface="Arial"/>
              </a:rPr>
              <a:t>Baseball on Stamps, Ed Stephan</a:t>
            </a:r>
          </a:p>
          <a:p>
            <a:pPr eaLnBrk="1" fontAlgn="auto" hangingPunct="1">
              <a:spcAft>
                <a:spcPts val="0"/>
              </a:spcAft>
              <a:buFont typeface="Arial"/>
              <a:buChar char="•"/>
              <a:defRPr/>
            </a:pPr>
            <a:endParaRPr lang="en-GB" sz="1200" dirty="0">
              <a:latin typeface="Arial"/>
              <a:ea typeface="+mn-ea"/>
              <a:cs typeface="Arial"/>
            </a:endParaRPr>
          </a:p>
          <a:p>
            <a:pPr eaLnBrk="1" fontAlgn="auto" hangingPunct="1">
              <a:spcAft>
                <a:spcPts val="0"/>
              </a:spcAft>
              <a:buFont typeface="Arial"/>
              <a:buChar char="•"/>
              <a:defRPr/>
            </a:pPr>
            <a:endParaRPr lang="en-US" sz="1000" dirty="0">
              <a:ea typeface="+mn-ea"/>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IMG_7065.jpg"/>
          <p:cNvPicPr>
            <a:picLocks noChangeAspect="1"/>
          </p:cNvPicPr>
          <p:nvPr/>
        </p:nvPicPr>
        <p:blipFill>
          <a:blip r:embed="rId3" cstate="screen">
            <a:alphaModFix am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 name="Title 1"/>
          <p:cNvSpPr txBox="1">
            <a:spLocks/>
          </p:cNvSpPr>
          <p:nvPr/>
        </p:nvSpPr>
        <p:spPr bwMode="auto">
          <a:xfrm>
            <a:off x="0" y="649818"/>
            <a:ext cx="9144000" cy="1143000"/>
          </a:xfrm>
          <a:prstGeom prst="rect">
            <a:avLst/>
          </a:prstGeom>
          <a:solidFill>
            <a:srgbClr val="FFFFFF">
              <a:alpha val="56000"/>
            </a:srgbClr>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chemeClr val="tx1"/>
                </a:solidFill>
                <a:effectLst/>
                <a:uLnTx/>
                <a:uFillTx/>
                <a:latin typeface="+mj-lt"/>
                <a:ea typeface="ＭＳ Ｐゴシック" pitchFamily="-89" charset="-128"/>
                <a:cs typeface="ＭＳ Ｐゴシック" pitchFamily="-89" charset="-128"/>
              </a:rPr>
              <a:t>Stamps </a:t>
            </a:r>
            <a:r>
              <a:rPr lang="en-US" sz="6000" b="1" dirty="0">
                <a:latin typeface="+mj-lt"/>
              </a:rPr>
              <a:t>Issued by Country</a:t>
            </a:r>
            <a:endParaRPr kumimoji="0" lang="en-US" sz="6000" b="1" i="0" u="none" strike="noStrike" kern="1200" cap="none" spc="0" normalizeH="0" baseline="0" noProof="0" dirty="0">
              <a:ln>
                <a:noFill/>
              </a:ln>
              <a:solidFill>
                <a:schemeClr val="tx1"/>
              </a:solidFill>
              <a:effectLst/>
              <a:uLnTx/>
              <a:uFillTx/>
              <a:latin typeface="+mj-lt"/>
              <a:ea typeface="ＭＳ Ｐゴシック" pitchFamily="-89" charset="-128"/>
              <a:cs typeface="ＭＳ Ｐゴシック" pitchFamily="-89" charset="-128"/>
            </a:endParaRPr>
          </a:p>
        </p:txBody>
      </p:sp>
      <p:pic>
        <p:nvPicPr>
          <p:cNvPr id="2" name="Picture 1">
            <a:extLst>
              <a:ext uri="{FF2B5EF4-FFF2-40B4-BE49-F238E27FC236}">
                <a16:creationId xmlns:a16="http://schemas.microsoft.com/office/drawing/2014/main" id="{A5822AD3-8000-4261-A18B-3A588F865DB4}"/>
              </a:ext>
            </a:extLst>
          </p:cNvPr>
          <p:cNvPicPr>
            <a:picLocks noChangeAspect="1"/>
          </p:cNvPicPr>
          <p:nvPr/>
        </p:nvPicPr>
        <p:blipFill>
          <a:blip r:embed="rId4"/>
          <a:stretch>
            <a:fillRect/>
          </a:stretch>
        </p:blipFill>
        <p:spPr>
          <a:xfrm>
            <a:off x="582134" y="1928994"/>
            <a:ext cx="7596274" cy="447485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IMG_7068.jpg"/>
          <p:cNvPicPr>
            <a:picLocks noChangeAspect="1"/>
          </p:cNvPicPr>
          <p:nvPr/>
        </p:nvPicPr>
        <p:blipFill>
          <a:blip r:embed="rId3" cstate="screen">
            <a:alphaModFix am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 name="Title 1"/>
          <p:cNvSpPr txBox="1">
            <a:spLocks/>
          </p:cNvSpPr>
          <p:nvPr/>
        </p:nvSpPr>
        <p:spPr bwMode="auto">
          <a:xfrm>
            <a:off x="0" y="649818"/>
            <a:ext cx="9144000" cy="1143000"/>
          </a:xfrm>
          <a:prstGeom prst="rect">
            <a:avLst/>
          </a:prstGeom>
          <a:solidFill>
            <a:srgbClr val="FFFFFF">
              <a:alpha val="56000"/>
            </a:srgbClr>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noProof="0" dirty="0">
                <a:ln>
                  <a:noFill/>
                </a:ln>
                <a:solidFill>
                  <a:schemeClr val="tx1"/>
                </a:solidFill>
                <a:effectLst/>
                <a:uLnTx/>
                <a:uFillTx/>
                <a:latin typeface="+mj-lt"/>
                <a:ea typeface="ＭＳ Ｐゴシック" pitchFamily="-89" charset="-128"/>
                <a:cs typeface="ＭＳ Ｐゴシック" pitchFamily="-89" charset="-128"/>
              </a:rPr>
              <a:t>Stamp Topics</a:t>
            </a:r>
            <a:endParaRPr kumimoji="0" lang="en-US" sz="6000" b="1" i="0" u="none" strike="noStrike" kern="1200" cap="none" spc="0" normalizeH="0" baseline="0" noProof="0" dirty="0">
              <a:ln>
                <a:noFill/>
              </a:ln>
              <a:solidFill>
                <a:schemeClr val="tx1"/>
              </a:solidFill>
              <a:effectLst/>
              <a:uLnTx/>
              <a:uFillTx/>
              <a:latin typeface="+mj-lt"/>
              <a:ea typeface="ＭＳ Ｐゴシック" pitchFamily="-89" charset="-128"/>
              <a:cs typeface="ＭＳ Ｐゴシック" pitchFamily="-89" charset="-128"/>
            </a:endParaRPr>
          </a:p>
        </p:txBody>
      </p:sp>
      <p:pic>
        <p:nvPicPr>
          <p:cNvPr id="2" name="Picture 1">
            <a:extLst>
              <a:ext uri="{FF2B5EF4-FFF2-40B4-BE49-F238E27FC236}">
                <a16:creationId xmlns:a16="http://schemas.microsoft.com/office/drawing/2014/main" id="{F1AE4827-1407-433D-B49B-F03E9325A519}"/>
              </a:ext>
            </a:extLst>
          </p:cNvPr>
          <p:cNvPicPr>
            <a:picLocks noChangeAspect="1"/>
          </p:cNvPicPr>
          <p:nvPr/>
        </p:nvPicPr>
        <p:blipFill>
          <a:blip r:embed="rId4"/>
          <a:stretch>
            <a:fillRect/>
          </a:stretch>
        </p:blipFill>
        <p:spPr>
          <a:xfrm>
            <a:off x="456843" y="1975536"/>
            <a:ext cx="8230313" cy="435292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IMG_688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1177132" y="-1177132"/>
            <a:ext cx="6858000" cy="9212263"/>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20232</TotalTime>
  <Words>6267</Words>
  <Application>Microsoft Office PowerPoint</Application>
  <PresentationFormat>On-screen Show (4:3)</PresentationFormat>
  <Paragraphs>481</Paragraphs>
  <Slides>60</Slides>
  <Notes>59</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0</vt:i4>
      </vt:variant>
      <vt:variant>
        <vt:lpstr>Slide Titles</vt:lpstr>
      </vt:variant>
      <vt:variant>
        <vt:i4>60</vt:i4>
      </vt:variant>
    </vt:vector>
  </HeadingPairs>
  <TitlesOfParts>
    <vt:vector size="64" baseType="lpstr">
      <vt:lpstr>ＭＳ Ｐゴシック</vt:lpstr>
      <vt:lpstr>Arial</vt:lpstr>
      <vt:lpstr>Calibri</vt:lpstr>
      <vt:lpstr>Office Theme</vt:lpstr>
      <vt:lpstr>History of Baseball As Depicted In Postage Stamps</vt:lpstr>
      <vt:lpstr>Thanks</vt:lpstr>
      <vt:lpstr>PowerPoint Presentation</vt:lpstr>
      <vt:lpstr>PowerPoint Presentation</vt:lpstr>
      <vt:lpstr>PowerPoint Presentation</vt:lpstr>
      <vt:lpstr>Stamps Issued by Decade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Netherlands Antilles, 1984</vt:lpstr>
      <vt:lpstr>Netherlands Antilles, 1984</vt:lpstr>
      <vt:lpstr>Netherlands Antilles, 1984</vt:lpstr>
      <vt:lpstr>PowerPoint Presentation</vt:lpstr>
      <vt:lpstr>PowerPoint Presentation</vt:lpstr>
      <vt:lpstr>PowerPoint Presentation</vt:lpstr>
      <vt:lpstr>PowerPoint Presentation</vt:lpstr>
      <vt:lpstr>PowerPoint Presentation</vt:lpstr>
      <vt:lpstr>The Gambia, 1993</vt:lpstr>
      <vt:lpstr>The Gambia, 1993</vt:lpstr>
      <vt:lpstr>The Gambia, 1993</vt:lpstr>
      <vt:lpstr>PowerPoint Presentation</vt:lpstr>
      <vt:lpstr>PowerPoint Presentation</vt:lpstr>
      <vt:lpstr>PowerPoint Presentation</vt:lpstr>
      <vt:lpstr>PowerPoint Presentation</vt:lpstr>
      <vt:lpstr>Cuba, 1999</vt:lpstr>
      <vt:lpstr>PowerPoint Presentation</vt:lpstr>
      <vt:lpstr>Liberia, 2005</vt:lpstr>
      <vt:lpstr>PowerPoint Presentation</vt:lpstr>
      <vt:lpstr>PowerPoint Presentation</vt:lpstr>
      <vt:lpstr>PowerPoint Presentation</vt:lpstr>
      <vt:lpstr>PowerPoint Presentation</vt:lpstr>
      <vt:lpstr>PowerPoint Presentation</vt:lpstr>
      <vt:lpstr>Grenada, 1990 </vt:lpstr>
      <vt:lpstr>Grenada, 1990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Canada, 2011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Internet 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 of Baseball as Depicted in Postage Stamps</dc:title>
  <dc:creator>David Schulz</dc:creator>
  <cp:lastModifiedBy>Tom Fortunato</cp:lastModifiedBy>
  <cp:revision>129</cp:revision>
  <cp:lastPrinted>2018-10-15T13:29:53Z</cp:lastPrinted>
  <dcterms:created xsi:type="dcterms:W3CDTF">2018-10-31T16:14:08Z</dcterms:created>
  <dcterms:modified xsi:type="dcterms:W3CDTF">2024-03-05T02:28:59Z</dcterms:modified>
</cp:coreProperties>
</file>