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1" r:id="rId3"/>
    <p:sldId id="272" r:id="rId4"/>
    <p:sldId id="273" r:id="rId5"/>
    <p:sldId id="277" r:id="rId6"/>
    <p:sldId id="320" r:id="rId7"/>
    <p:sldId id="275" r:id="rId8"/>
    <p:sldId id="300" r:id="rId9"/>
    <p:sldId id="292" r:id="rId10"/>
    <p:sldId id="268" r:id="rId11"/>
    <p:sldId id="287" r:id="rId12"/>
    <p:sldId id="271" r:id="rId13"/>
    <p:sldId id="269" r:id="rId14"/>
    <p:sldId id="258" r:id="rId15"/>
    <p:sldId id="259" r:id="rId16"/>
    <p:sldId id="282" r:id="rId17"/>
    <p:sldId id="265" r:id="rId18"/>
    <p:sldId id="317" r:id="rId19"/>
    <p:sldId id="262" r:id="rId20"/>
    <p:sldId id="318" r:id="rId21"/>
    <p:sldId id="278" r:id="rId22"/>
    <p:sldId id="301" r:id="rId23"/>
    <p:sldId id="270" r:id="rId24"/>
    <p:sldId id="314" r:id="rId25"/>
    <p:sldId id="319" r:id="rId26"/>
    <p:sldId id="309" r:id="rId27"/>
    <p:sldId id="281" r:id="rId28"/>
    <p:sldId id="266" r:id="rId29"/>
    <p:sldId id="263" r:id="rId30"/>
    <p:sldId id="260" r:id="rId31"/>
    <p:sldId id="276" r:id="rId32"/>
    <p:sldId id="286" r:id="rId33"/>
    <p:sldId id="264" r:id="rId34"/>
    <p:sldId id="284" r:id="rId35"/>
    <p:sldId id="294" r:id="rId36"/>
    <p:sldId id="291" r:id="rId37"/>
    <p:sldId id="288" r:id="rId38"/>
    <p:sldId id="289" r:id="rId39"/>
    <p:sldId id="290" r:id="rId40"/>
    <p:sldId id="279" r:id="rId41"/>
    <p:sldId id="285" r:id="rId42"/>
    <p:sldId id="293" r:id="rId43"/>
    <p:sldId id="295" r:id="rId44"/>
    <p:sldId id="296" r:id="rId45"/>
    <p:sldId id="297" r:id="rId46"/>
    <p:sldId id="298" r:id="rId47"/>
    <p:sldId id="299" r:id="rId48"/>
    <p:sldId id="303" r:id="rId49"/>
    <p:sldId id="307" r:id="rId50"/>
    <p:sldId id="305" r:id="rId51"/>
    <p:sldId id="304" r:id="rId52"/>
    <p:sldId id="306" r:id="rId53"/>
    <p:sldId id="302" r:id="rId54"/>
    <p:sldId id="308" r:id="rId55"/>
    <p:sldId id="283" r:id="rId56"/>
    <p:sldId id="310" r:id="rId57"/>
    <p:sldId id="311" r:id="rId58"/>
    <p:sldId id="257"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6" autoAdjust="0"/>
    <p:restoredTop sz="94660"/>
  </p:normalViewPr>
  <p:slideViewPr>
    <p:cSldViewPr snapToGrid="0">
      <p:cViewPr varScale="1">
        <p:scale>
          <a:sx n="89" d="100"/>
          <a:sy n="89" d="100"/>
        </p:scale>
        <p:origin x="8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4/12/2022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4/12/2022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4/12/2022</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4/12/2022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Rspinell@Rochester.rr.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baseballhall.org/discover-more/stories/baseball-history/babe-of-fenway"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mlb.com/news/curse-of-the-bambino"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baseballismy.life/baseball-stamps/1983-babe-ruth/"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topendsports.com/sport/list/lapta.ht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3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cnn.com/2010/SPORT/06/01/lords.museum.baseball.cricket/index.html" TargetMode="External"/><Relationship Id="rId2" Type="http://schemas.openxmlformats.org/officeDocument/2006/relationships/hyperlink" Target="https://www.bl.uk/collection-items/a-pretty-little-pocket-book" TargetMode="External"/><Relationship Id="rId1" Type="http://schemas.openxmlformats.org/officeDocument/2006/relationships/slideLayout" Target="../slideLayouts/slideLayout2.xml"/><Relationship Id="rId4" Type="http://schemas.openxmlformats.org/officeDocument/2006/relationships/hyperlink" Target="https://www.google.com/books/edition/Northanger_Abbey/ySVqAwAAQBAJ?hl=en&amp;gbpv=1&amp;bsq=%22baseball%22"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gallica.bnf.fr/ark:/12148/bpt6k3173313/f1.item.texteImage" TargetMode="External"/><Relationship Id="rId2" Type="http://schemas.openxmlformats.org/officeDocument/2006/relationships/hyperlink" Target="https://ourgame.mlblogs.com/the-pittsfield-baseball-bylaw-of-1791-what-it-means-940a3ccf08db" TargetMode="External"/><Relationship Id="rId1" Type="http://schemas.openxmlformats.org/officeDocument/2006/relationships/slideLayout" Target="../slideLayouts/slideLayout2.xml"/><Relationship Id="rId4" Type="http://schemas.openxmlformats.org/officeDocument/2006/relationships/hyperlink" Target="https://books.google.com/books?id=6ODvYhwnhn0C&amp;pg=PA11&amp;lpg=PA11&amp;dq=%22manly+and+athletic+game+of+Baseball%22&amp;source=bl&amp;ots=Mc2n7Nhp3T&amp;sig=ACfU3U2Xp7sk20jn-J6RLkNlFcqpxIubfQ&amp;hl=en&amp;sa=X&amp;ved=2ahUKEwiY1v-vwo_3AhWnmeAKHYAZAOkQ6AF6BAgCEAM#v=onepage&amp;q=%22manly%20and%20athletic%20game%20of%20Baseball%22&amp;f=false"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baseballhall.org/discover-more/stories/short-stops/the-deal-that-changed-the-game" TargetMode="External"/><Relationship Id="rId2" Type="http://schemas.openxmlformats.org/officeDocument/2006/relationships/hyperlink" Target="https://momentsintime.com/babe-ruths-first-contract-with-the-new-york-yankees/" TargetMode="Externa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5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orldhistoryproject.org/1953/6/3/alexander-cartwright-is-officially-credited-by-the-united-states-congress-with-inventing-the-modern-game-of-baseball" TargetMode="External"/><Relationship Id="rId2" Type="http://schemas.openxmlformats.org/officeDocument/2006/relationships/hyperlink" Target="https://protoball.org/Block:Mary_Russell_Mitford_Mentions_%22baseball%22_Twice_in_1825_Short_Story" TargetMode="External"/><Relationship Id="rId1" Type="http://schemas.openxmlformats.org/officeDocument/2006/relationships/slideLayout" Target="../slideLayouts/slideLayout2.xml"/><Relationship Id="rId4" Type="http://schemas.openxmlformats.org/officeDocument/2006/relationships/hyperlink" Target="https://www.nytimes.com/2008/09/14/sports/baseball/14roots.htm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baseballhall.org/discover/pro-baseball-began-in-cincinnati-in-1869" TargetMode="External"/><Relationship Id="rId2" Type="http://schemas.openxmlformats.org/officeDocument/2006/relationships/hyperlink" Target="https://www.baseball-reference.com/bullpen/National_Association_of_Base_Ball_Players" TargetMode="External"/><Relationship Id="rId1" Type="http://schemas.openxmlformats.org/officeDocument/2006/relationships/slideLayout" Target="../slideLayouts/slideLayout2.xml"/><Relationship Id="rId5" Type="http://schemas.openxmlformats.org/officeDocument/2006/relationships/hyperlink" Target="https://www.history.com/this-day-in-history/national-league-of-baseball-is-founded" TargetMode="External"/><Relationship Id="rId4" Type="http://schemas.openxmlformats.org/officeDocument/2006/relationships/hyperlink" Target="https://ejournals.library.vanderbilt.edu/index.php/vurj/article/view/3522/1745"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9798" y="1267110"/>
            <a:ext cx="7766936" cy="1646302"/>
          </a:xfrm>
        </p:spPr>
        <p:txBody>
          <a:bodyPr/>
          <a:lstStyle/>
          <a:p>
            <a:pPr algn="ctr"/>
            <a:r>
              <a:rPr lang="en-US" dirty="0" smtClean="0">
                <a:solidFill>
                  <a:schemeClr val="accent1">
                    <a:lumMod val="50000"/>
                  </a:schemeClr>
                </a:solidFill>
              </a:rPr>
              <a:t>Baseball, The Babe</a:t>
            </a:r>
            <a:br>
              <a:rPr lang="en-US" dirty="0" smtClean="0">
                <a:solidFill>
                  <a:schemeClr val="accent1">
                    <a:lumMod val="50000"/>
                  </a:schemeClr>
                </a:solidFill>
              </a:rPr>
            </a:br>
            <a:r>
              <a:rPr lang="en-US" dirty="0" smtClean="0">
                <a:solidFill>
                  <a:schemeClr val="accent1">
                    <a:lumMod val="50000"/>
                  </a:schemeClr>
                </a:solidFill>
              </a:rPr>
              <a:t>and </a:t>
            </a:r>
            <a:r>
              <a:rPr lang="en-US" dirty="0" smtClean="0">
                <a:solidFill>
                  <a:schemeClr val="accent1">
                    <a:lumMod val="50000"/>
                  </a:schemeClr>
                </a:solidFill>
              </a:rPr>
              <a:t>Philatelics</a:t>
            </a:r>
            <a:endParaRPr lang="en-US" dirty="0">
              <a:solidFill>
                <a:schemeClr val="accent1">
                  <a:lumMod val="50000"/>
                </a:schemeClr>
              </a:solidFill>
            </a:endParaRPr>
          </a:p>
        </p:txBody>
      </p:sp>
      <p:sp>
        <p:nvSpPr>
          <p:cNvPr id="3" name="Subtitle 2"/>
          <p:cNvSpPr>
            <a:spLocks noGrp="1"/>
          </p:cNvSpPr>
          <p:nvPr>
            <p:ph type="subTitle" idx="1"/>
          </p:nvPr>
        </p:nvSpPr>
        <p:spPr>
          <a:xfrm>
            <a:off x="1339798" y="3423236"/>
            <a:ext cx="7766936" cy="1718918"/>
          </a:xfrm>
        </p:spPr>
        <p:txBody>
          <a:bodyPr>
            <a:noAutofit/>
          </a:bodyPr>
          <a:lstStyle/>
          <a:p>
            <a:pPr algn="ctr"/>
            <a:r>
              <a:rPr lang="en-US" sz="2000" dirty="0" smtClean="0">
                <a:solidFill>
                  <a:schemeClr val="tx1">
                    <a:lumMod val="65000"/>
                    <a:lumOff val="35000"/>
                  </a:schemeClr>
                </a:solidFill>
              </a:rPr>
              <a:t>By Richard Spinelli</a:t>
            </a:r>
          </a:p>
          <a:p>
            <a:pPr algn="ctr"/>
            <a:r>
              <a:rPr lang="en-US" sz="2000" dirty="0" smtClean="0">
                <a:solidFill>
                  <a:schemeClr val="tx1">
                    <a:lumMod val="65000"/>
                    <a:lumOff val="35000"/>
                  </a:schemeClr>
                </a:solidFill>
              </a:rPr>
              <a:t>April 14, 2022</a:t>
            </a:r>
          </a:p>
          <a:p>
            <a:pPr algn="ctr"/>
            <a:r>
              <a:rPr lang="en-US" sz="2000" dirty="0" smtClean="0">
                <a:solidFill>
                  <a:schemeClr val="tx1">
                    <a:lumMod val="65000"/>
                    <a:lumOff val="35000"/>
                  </a:schemeClr>
                </a:solidFill>
              </a:rPr>
              <a:t>Rochester Philatelic Association</a:t>
            </a:r>
          </a:p>
          <a:p>
            <a:pPr algn="ctr"/>
            <a:r>
              <a:rPr lang="en-US" sz="2000" dirty="0" smtClean="0">
                <a:solidFill>
                  <a:schemeClr val="tx1">
                    <a:lumMod val="65000"/>
                    <a:lumOff val="35000"/>
                  </a:schemeClr>
                </a:solidFill>
              </a:rPr>
              <a:t>For Permission to </a:t>
            </a:r>
            <a:r>
              <a:rPr lang="en-US" sz="2000" dirty="0">
                <a:solidFill>
                  <a:schemeClr val="tx1">
                    <a:lumMod val="65000"/>
                    <a:lumOff val="35000"/>
                  </a:schemeClr>
                </a:solidFill>
              </a:rPr>
              <a:t>U</a:t>
            </a:r>
            <a:r>
              <a:rPr lang="en-US" sz="2000" dirty="0" smtClean="0">
                <a:solidFill>
                  <a:schemeClr val="tx1">
                    <a:lumMod val="65000"/>
                    <a:lumOff val="35000"/>
                  </a:schemeClr>
                </a:solidFill>
              </a:rPr>
              <a:t>se, Contact </a:t>
            </a:r>
            <a:r>
              <a:rPr lang="en-US" sz="2000" dirty="0" smtClean="0">
                <a:hlinkClick r:id="rId2"/>
              </a:rPr>
              <a:t>Rspinell@Rochester.rr.com</a:t>
            </a:r>
            <a:endParaRPr lang="en-US" sz="2000" dirty="0"/>
          </a:p>
        </p:txBody>
      </p:sp>
      <p:sp>
        <p:nvSpPr>
          <p:cNvPr id="4" name="TextBox 3"/>
          <p:cNvSpPr txBox="1"/>
          <p:nvPr/>
        </p:nvSpPr>
        <p:spPr>
          <a:xfrm>
            <a:off x="1" y="6400801"/>
            <a:ext cx="2624866" cy="292388"/>
          </a:xfrm>
          <a:prstGeom prst="rect">
            <a:avLst/>
          </a:prstGeom>
          <a:noFill/>
        </p:spPr>
        <p:txBody>
          <a:bodyPr wrap="square" rtlCol="0">
            <a:spAutoFit/>
          </a:bodyPr>
          <a:lstStyle/>
          <a:p>
            <a:r>
              <a:rPr lang="en-US" sz="1300" u="sng" dirty="0" smtClean="0">
                <a:solidFill>
                  <a:schemeClr val="accent1">
                    <a:lumMod val="75000"/>
                  </a:schemeClr>
                </a:solidFill>
              </a:rPr>
              <a:t>*</a:t>
            </a:r>
            <a:r>
              <a:rPr lang="en-US" sz="1300" dirty="0" smtClean="0"/>
              <a:t> web links to more information </a:t>
            </a:r>
            <a:endParaRPr lang="en-US" sz="1300" u="sng" dirty="0"/>
          </a:p>
        </p:txBody>
      </p:sp>
    </p:spTree>
    <p:extLst>
      <p:ext uri="{BB962C8B-B14F-4D97-AF65-F5344CB8AC3E}">
        <p14:creationId xmlns:p14="http://schemas.microsoft.com/office/powerpoint/2010/main" val="7840609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sp>
        <p:nvSpPr>
          <p:cNvPr id="3" name="Content Placeholder 2"/>
          <p:cNvSpPr>
            <a:spLocks noGrp="1"/>
          </p:cNvSpPr>
          <p:nvPr>
            <p:ph idx="1"/>
          </p:nvPr>
        </p:nvSpPr>
        <p:spPr>
          <a:xfrm>
            <a:off x="677334" y="1270000"/>
            <a:ext cx="8596668" cy="5165090"/>
          </a:xfrm>
        </p:spPr>
        <p:txBody>
          <a:bodyPr>
            <a:noAutofit/>
          </a:bodyPr>
          <a:lstStyle/>
          <a:p>
            <a:pPr>
              <a:lnSpc>
                <a:spcPct val="150000"/>
              </a:lnSpc>
              <a:spcBef>
                <a:spcPts val="0"/>
              </a:spcBef>
            </a:pPr>
            <a:r>
              <a:rPr lang="en-US" sz="2000" b="1" dirty="0">
                <a:solidFill>
                  <a:schemeClr val="tx1"/>
                </a:solidFill>
                <a:latin typeface="Comic Sans MS" panose="030F0702030302020204" pitchFamily="66" charset="0"/>
              </a:rPr>
              <a:t>George Herman</a:t>
            </a:r>
            <a:r>
              <a:rPr lang="en-US" sz="2000" dirty="0">
                <a:solidFill>
                  <a:schemeClr val="tx1"/>
                </a:solidFill>
                <a:latin typeface="Comic Sans MS" panose="030F0702030302020204" pitchFamily="66" charset="0"/>
              </a:rPr>
              <a:t> "</a:t>
            </a:r>
            <a:r>
              <a:rPr lang="en-US" sz="2000" b="1" dirty="0">
                <a:solidFill>
                  <a:schemeClr val="tx1"/>
                </a:solidFill>
                <a:latin typeface="Comic Sans MS" panose="030F0702030302020204" pitchFamily="66" charset="0"/>
              </a:rPr>
              <a:t>Babe</a:t>
            </a:r>
            <a:r>
              <a:rPr lang="en-US" sz="2000" dirty="0">
                <a:solidFill>
                  <a:schemeClr val="tx1"/>
                </a:solidFill>
                <a:latin typeface="Comic Sans MS" panose="030F0702030302020204" pitchFamily="66" charset="0"/>
              </a:rPr>
              <a:t>" </a:t>
            </a:r>
            <a:r>
              <a:rPr lang="en-US" sz="2000" b="1" dirty="0">
                <a:solidFill>
                  <a:schemeClr val="tx1"/>
                </a:solidFill>
                <a:latin typeface="Comic Sans MS" panose="030F0702030302020204" pitchFamily="66" charset="0"/>
              </a:rPr>
              <a:t>Ruth Jr.</a:t>
            </a:r>
            <a:r>
              <a:rPr lang="en-US" sz="2000" dirty="0">
                <a:solidFill>
                  <a:schemeClr val="tx1"/>
                </a:solidFill>
                <a:latin typeface="Comic Sans MS" panose="030F0702030302020204" pitchFamily="66" charset="0"/>
              </a:rPr>
              <a:t> (February 6, 1895 – August 16, 1948) was an American </a:t>
            </a:r>
            <a:r>
              <a:rPr lang="en-US" sz="2000" dirty="0" smtClean="0">
                <a:solidFill>
                  <a:schemeClr val="tx1"/>
                </a:solidFill>
                <a:latin typeface="Comic Sans MS" panose="030F0702030302020204" pitchFamily="66" charset="0"/>
              </a:rPr>
              <a:t>professional baseball</a:t>
            </a:r>
            <a:r>
              <a:rPr lang="en-US" sz="2000" dirty="0">
                <a:solidFill>
                  <a:schemeClr val="tx1"/>
                </a:solidFill>
                <a:latin typeface="Comic Sans MS" panose="030F0702030302020204" pitchFamily="66" charset="0"/>
              </a:rPr>
              <a:t> </a:t>
            </a:r>
            <a:r>
              <a:rPr lang="en-US" sz="2000" dirty="0" smtClean="0">
                <a:solidFill>
                  <a:schemeClr val="tx1"/>
                </a:solidFill>
                <a:latin typeface="Comic Sans MS" panose="030F0702030302020204" pitchFamily="66" charset="0"/>
              </a:rPr>
              <a:t>player </a:t>
            </a:r>
            <a:r>
              <a:rPr lang="en-US" sz="2000" dirty="0">
                <a:solidFill>
                  <a:schemeClr val="tx1"/>
                </a:solidFill>
                <a:latin typeface="Comic Sans MS" panose="030F0702030302020204" pitchFamily="66" charset="0"/>
              </a:rPr>
              <a:t>whose career </a:t>
            </a:r>
            <a:r>
              <a:rPr lang="en-US" sz="2000" dirty="0" smtClean="0">
                <a:solidFill>
                  <a:schemeClr val="tx1"/>
                </a:solidFill>
                <a:latin typeface="Comic Sans MS" panose="030F0702030302020204" pitchFamily="66" charset="0"/>
              </a:rPr>
              <a:t>in Major League baseball (</a:t>
            </a:r>
            <a:r>
              <a:rPr lang="en-US" sz="2000" dirty="0">
                <a:solidFill>
                  <a:schemeClr val="tx1"/>
                </a:solidFill>
                <a:latin typeface="Comic Sans MS" panose="030F0702030302020204" pitchFamily="66" charset="0"/>
              </a:rPr>
              <a:t>MLB) spanned 22 seasons, from 1914 through 1935. </a:t>
            </a:r>
            <a:r>
              <a:rPr lang="en-US" sz="2000" dirty="0" smtClean="0">
                <a:solidFill>
                  <a:schemeClr val="tx1"/>
                </a:solidFill>
                <a:latin typeface="Comic Sans MS" panose="030F0702030302020204" pitchFamily="66" charset="0"/>
              </a:rPr>
              <a:t> Nicknamed </a:t>
            </a:r>
            <a:r>
              <a:rPr lang="en-US" sz="2000" dirty="0">
                <a:solidFill>
                  <a:schemeClr val="tx1"/>
                </a:solidFill>
                <a:latin typeface="Comic Sans MS" panose="030F0702030302020204" pitchFamily="66" charset="0"/>
              </a:rPr>
              <a:t>"</a:t>
            </a:r>
            <a:r>
              <a:rPr lang="en-US" sz="2000" b="1" dirty="0">
                <a:solidFill>
                  <a:schemeClr val="tx1"/>
                </a:solidFill>
                <a:latin typeface="Comic Sans MS" panose="030F0702030302020204" pitchFamily="66" charset="0"/>
              </a:rPr>
              <a:t>The Bambino</a:t>
            </a:r>
            <a:r>
              <a:rPr lang="en-US" sz="2000" dirty="0">
                <a:solidFill>
                  <a:schemeClr val="tx1"/>
                </a:solidFill>
                <a:latin typeface="Comic Sans MS" panose="030F0702030302020204" pitchFamily="66" charset="0"/>
              </a:rPr>
              <a:t>" and "</a:t>
            </a:r>
            <a:r>
              <a:rPr lang="en-US" sz="2000" b="1" dirty="0">
                <a:solidFill>
                  <a:schemeClr val="tx1"/>
                </a:solidFill>
                <a:latin typeface="Comic Sans MS" panose="030F0702030302020204" pitchFamily="66" charset="0"/>
              </a:rPr>
              <a:t>The Sultan of Swat</a:t>
            </a:r>
            <a:r>
              <a:rPr lang="en-US" sz="2000" dirty="0">
                <a:solidFill>
                  <a:schemeClr val="tx1"/>
                </a:solidFill>
                <a:latin typeface="Comic Sans MS" panose="030F0702030302020204" pitchFamily="66" charset="0"/>
              </a:rPr>
              <a:t>", </a:t>
            </a:r>
            <a:r>
              <a:rPr lang="en-US" sz="2000" b="1" dirty="0">
                <a:solidFill>
                  <a:schemeClr val="tx1"/>
                </a:solidFill>
                <a:latin typeface="Comic Sans MS" panose="030F0702030302020204" pitchFamily="66" charset="0"/>
              </a:rPr>
              <a:t>he began his MLB career as a star </a:t>
            </a:r>
            <a:r>
              <a:rPr lang="en-US" sz="2000" b="1" dirty="0" smtClean="0">
                <a:solidFill>
                  <a:schemeClr val="tx1"/>
                </a:solidFill>
                <a:latin typeface="Comic Sans MS" panose="030F0702030302020204" pitchFamily="66" charset="0"/>
              </a:rPr>
              <a:t>left-handed pitcher for </a:t>
            </a:r>
            <a:r>
              <a:rPr lang="en-US" sz="2000" b="1" dirty="0" smtClean="0">
                <a:solidFill>
                  <a:schemeClr val="tx1"/>
                </a:solidFill>
                <a:latin typeface="Comic Sans MS" panose="030F0702030302020204" pitchFamily="66" charset="0"/>
              </a:rPr>
              <a:t>the Boston Red Sox</a:t>
            </a:r>
            <a:r>
              <a:rPr lang="en-US" sz="2000" dirty="0" smtClean="0">
                <a:solidFill>
                  <a:schemeClr val="tx1"/>
                </a:solidFill>
                <a:latin typeface="Comic Sans MS" panose="030F0702030302020204" pitchFamily="66" charset="0"/>
              </a:rPr>
              <a:t>, </a:t>
            </a:r>
            <a:r>
              <a:rPr lang="en-US" sz="2000" dirty="0">
                <a:solidFill>
                  <a:schemeClr val="tx1"/>
                </a:solidFill>
                <a:latin typeface="Comic Sans MS" panose="030F0702030302020204" pitchFamily="66" charset="0"/>
              </a:rPr>
              <a:t>but achieved his greatest fame as </a:t>
            </a:r>
            <a:r>
              <a:rPr lang="en-US" sz="2000" b="1" dirty="0">
                <a:solidFill>
                  <a:schemeClr val="tx1"/>
                </a:solidFill>
                <a:latin typeface="Comic Sans MS" panose="030F0702030302020204" pitchFamily="66" charset="0"/>
              </a:rPr>
              <a:t>a slugging </a:t>
            </a:r>
            <a:r>
              <a:rPr lang="en-US" sz="2000" b="1" dirty="0" smtClean="0">
                <a:solidFill>
                  <a:schemeClr val="tx1"/>
                </a:solidFill>
                <a:latin typeface="Comic Sans MS" panose="030F0702030302020204" pitchFamily="66" charset="0"/>
              </a:rPr>
              <a:t>outfielder for </a:t>
            </a:r>
            <a:r>
              <a:rPr lang="en-US" sz="2000" b="1" dirty="0">
                <a:solidFill>
                  <a:schemeClr val="tx1"/>
                </a:solidFill>
                <a:latin typeface="Comic Sans MS" panose="030F0702030302020204" pitchFamily="66" charset="0"/>
              </a:rPr>
              <a:t>the </a:t>
            </a:r>
            <a:r>
              <a:rPr lang="en-US" sz="2000" b="1" dirty="0" smtClean="0">
                <a:solidFill>
                  <a:schemeClr val="tx1"/>
                </a:solidFill>
                <a:latin typeface="Comic Sans MS" panose="030F0702030302020204" pitchFamily="66" charset="0"/>
              </a:rPr>
              <a:t>New York Yankees</a:t>
            </a:r>
            <a:r>
              <a:rPr lang="en-US" sz="2000" dirty="0" smtClean="0">
                <a:solidFill>
                  <a:schemeClr val="tx1"/>
                </a:solidFill>
                <a:latin typeface="Comic Sans MS" panose="030F0702030302020204" pitchFamily="66" charset="0"/>
              </a:rPr>
              <a:t>. </a:t>
            </a:r>
            <a:r>
              <a:rPr lang="en-US" sz="2000" dirty="0" smtClean="0">
                <a:solidFill>
                  <a:schemeClr val="tx1"/>
                </a:solidFill>
                <a:latin typeface="Comic Sans MS" panose="030F0702030302020204" pitchFamily="66" charset="0"/>
              </a:rPr>
              <a:t> Ruth </a:t>
            </a:r>
            <a:r>
              <a:rPr lang="en-US" sz="2000" dirty="0">
                <a:solidFill>
                  <a:schemeClr val="tx1"/>
                </a:solidFill>
                <a:latin typeface="Comic Sans MS" panose="030F0702030302020204" pitchFamily="66" charset="0"/>
              </a:rPr>
              <a:t>is regarded as one of the greatest sports heroes in </a:t>
            </a:r>
            <a:r>
              <a:rPr lang="en-US" sz="2000" dirty="0" smtClean="0">
                <a:solidFill>
                  <a:schemeClr val="tx1"/>
                </a:solidFill>
                <a:latin typeface="Comic Sans MS" panose="030F0702030302020204" pitchFamily="66" charset="0"/>
              </a:rPr>
              <a:t>American culture and </a:t>
            </a:r>
            <a:r>
              <a:rPr lang="en-US" sz="2000" dirty="0">
                <a:solidFill>
                  <a:schemeClr val="tx1"/>
                </a:solidFill>
                <a:latin typeface="Comic Sans MS" panose="030F0702030302020204" pitchFamily="66" charset="0"/>
              </a:rPr>
              <a:t>is considered by many to be the greatest baseball player of all time. In 1936, Ruth was elected into the </a:t>
            </a:r>
            <a:r>
              <a:rPr lang="en-US" sz="2000" dirty="0" smtClean="0">
                <a:solidFill>
                  <a:schemeClr val="tx1"/>
                </a:solidFill>
                <a:latin typeface="Comic Sans MS" panose="030F0702030302020204" pitchFamily="66" charset="0"/>
              </a:rPr>
              <a:t>Baseball Hall of Fame</a:t>
            </a:r>
            <a:r>
              <a:rPr lang="en-US" sz="2000" dirty="0">
                <a:solidFill>
                  <a:schemeClr val="tx1"/>
                </a:solidFill>
                <a:latin typeface="Comic Sans MS" panose="030F0702030302020204" pitchFamily="66" charset="0"/>
              </a:rPr>
              <a:t> as one of its </a:t>
            </a:r>
            <a:r>
              <a:rPr lang="en-US" sz="2000" dirty="0" smtClean="0">
                <a:solidFill>
                  <a:schemeClr val="tx1"/>
                </a:solidFill>
                <a:latin typeface="Comic Sans MS" panose="030F0702030302020204" pitchFamily="66" charset="0"/>
              </a:rPr>
              <a:t>”First Five”</a:t>
            </a:r>
            <a:r>
              <a:rPr lang="en-US" sz="2000" dirty="0">
                <a:solidFill>
                  <a:schemeClr val="tx1"/>
                </a:solidFill>
                <a:latin typeface="Comic Sans MS" panose="030F0702030302020204" pitchFamily="66" charset="0"/>
              </a:rPr>
              <a:t> inaugural members.</a:t>
            </a:r>
          </a:p>
        </p:txBody>
      </p:sp>
    </p:spTree>
    <p:extLst>
      <p:ext uri="{BB962C8B-B14F-4D97-AF65-F5344CB8AC3E}">
        <p14:creationId xmlns:p14="http://schemas.microsoft.com/office/powerpoint/2010/main" val="32400843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5" name="Picture 4"/>
          <p:cNvPicPr>
            <a:picLocks noChangeAspect="1"/>
          </p:cNvPicPr>
          <p:nvPr/>
        </p:nvPicPr>
        <p:blipFill>
          <a:blip r:embed="rId2"/>
          <a:stretch>
            <a:fillRect/>
          </a:stretch>
        </p:blipFill>
        <p:spPr>
          <a:xfrm>
            <a:off x="585534" y="2087222"/>
            <a:ext cx="2947800" cy="3131400"/>
          </a:xfrm>
          <a:prstGeom prst="rect">
            <a:avLst/>
          </a:prstGeom>
        </p:spPr>
      </p:pic>
      <p:pic>
        <p:nvPicPr>
          <p:cNvPr id="6" name="Picture 5"/>
          <p:cNvPicPr>
            <a:picLocks noChangeAspect="1"/>
          </p:cNvPicPr>
          <p:nvPr/>
        </p:nvPicPr>
        <p:blipFill>
          <a:blip r:embed="rId3"/>
          <a:stretch>
            <a:fillRect/>
          </a:stretch>
        </p:blipFill>
        <p:spPr>
          <a:xfrm>
            <a:off x="3517068" y="2087222"/>
            <a:ext cx="2917200" cy="2927400"/>
          </a:xfrm>
          <a:prstGeom prst="rect">
            <a:avLst/>
          </a:prstGeom>
        </p:spPr>
      </p:pic>
      <p:pic>
        <p:nvPicPr>
          <p:cNvPr id="7" name="Picture 6"/>
          <p:cNvPicPr>
            <a:picLocks noChangeAspect="1"/>
          </p:cNvPicPr>
          <p:nvPr/>
        </p:nvPicPr>
        <p:blipFill>
          <a:blip r:embed="rId4"/>
          <a:stretch>
            <a:fillRect/>
          </a:stretch>
        </p:blipFill>
        <p:spPr>
          <a:xfrm>
            <a:off x="6612619" y="2173922"/>
            <a:ext cx="2856000" cy="2958000"/>
          </a:xfrm>
          <a:prstGeom prst="rect">
            <a:avLst/>
          </a:prstGeom>
        </p:spPr>
      </p:pic>
    </p:spTree>
    <p:extLst>
      <p:ext uri="{BB962C8B-B14F-4D97-AF65-F5344CB8AC3E}">
        <p14:creationId xmlns:p14="http://schemas.microsoft.com/office/powerpoint/2010/main" val="3783923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60400"/>
          </a:xfrm>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sp>
        <p:nvSpPr>
          <p:cNvPr id="3" name="Content Placeholder 2"/>
          <p:cNvSpPr>
            <a:spLocks noGrp="1"/>
          </p:cNvSpPr>
          <p:nvPr>
            <p:ph idx="1"/>
          </p:nvPr>
        </p:nvSpPr>
        <p:spPr>
          <a:xfrm>
            <a:off x="822300" y="1270000"/>
            <a:ext cx="8596668" cy="5224019"/>
          </a:xfrm>
        </p:spPr>
        <p:txBody>
          <a:bodyPr>
            <a:noAutofit/>
          </a:bodyPr>
          <a:lstStyle/>
          <a:p>
            <a:pPr>
              <a:lnSpc>
                <a:spcPct val="150000"/>
              </a:lnSpc>
              <a:spcBef>
                <a:spcPts val="0"/>
              </a:spcBef>
            </a:pPr>
            <a:r>
              <a:rPr lang="en-US" sz="2200" dirty="0">
                <a:solidFill>
                  <a:schemeClr val="tx1"/>
                </a:solidFill>
                <a:latin typeface="Comic Sans MS" panose="030F0702030302020204" pitchFamily="66" charset="0"/>
              </a:rPr>
              <a:t>As a child, Ruth </a:t>
            </a:r>
            <a:r>
              <a:rPr lang="en-US" sz="2200" dirty="0" smtClean="0">
                <a:solidFill>
                  <a:schemeClr val="tx1"/>
                </a:solidFill>
                <a:latin typeface="Comic Sans MS" panose="030F0702030302020204" pitchFamily="66" charset="0"/>
              </a:rPr>
              <a:t>spoke German. </a:t>
            </a:r>
            <a:r>
              <a:rPr lang="en-US" sz="2200" dirty="0">
                <a:solidFill>
                  <a:schemeClr val="tx1"/>
                </a:solidFill>
                <a:latin typeface="Comic Sans MS" panose="030F0702030302020204" pitchFamily="66" charset="0"/>
              </a:rPr>
              <a:t> H</a:t>
            </a:r>
            <a:r>
              <a:rPr lang="en-US" sz="2200" dirty="0" smtClean="0">
                <a:solidFill>
                  <a:schemeClr val="tx1"/>
                </a:solidFill>
                <a:latin typeface="Comic Sans MS" panose="030F0702030302020204" pitchFamily="66" charset="0"/>
              </a:rPr>
              <a:t>is </a:t>
            </a:r>
            <a:r>
              <a:rPr lang="en-US" sz="2200" dirty="0">
                <a:solidFill>
                  <a:schemeClr val="tx1"/>
                </a:solidFill>
                <a:latin typeface="Comic Sans MS" panose="030F0702030302020204" pitchFamily="66" charset="0"/>
              </a:rPr>
              <a:t>father had a saloon with an upstairs </a:t>
            </a:r>
            <a:r>
              <a:rPr lang="en-US" sz="2200" dirty="0" smtClean="0">
                <a:solidFill>
                  <a:schemeClr val="tx1"/>
                </a:solidFill>
                <a:latin typeface="Comic Sans MS" panose="030F0702030302020204" pitchFamily="66" charset="0"/>
              </a:rPr>
              <a:t>apartment</a:t>
            </a:r>
            <a:r>
              <a:rPr lang="en-US" sz="2200" dirty="0" smtClean="0">
                <a:solidFill>
                  <a:schemeClr val="tx1"/>
                </a:solidFill>
                <a:latin typeface="Comic Sans MS" panose="030F0702030302020204" pitchFamily="66" charset="0"/>
              </a:rPr>
              <a:t>.  Because </a:t>
            </a:r>
            <a:r>
              <a:rPr lang="en-US" sz="2200" dirty="0">
                <a:solidFill>
                  <a:schemeClr val="tx1"/>
                </a:solidFill>
                <a:latin typeface="Comic Sans MS" panose="030F0702030302020204" pitchFamily="66" charset="0"/>
              </a:rPr>
              <a:t>George Sr. was a saloon owner in Baltimore and had given Ruth little supervision growing up, he became a delinquent</a:t>
            </a:r>
            <a:r>
              <a:rPr lang="en-US" sz="2200" dirty="0" smtClean="0">
                <a:solidFill>
                  <a:schemeClr val="tx1"/>
                </a:solidFill>
                <a:latin typeface="Comic Sans MS" panose="030F0702030302020204" pitchFamily="66" charset="0"/>
              </a:rPr>
              <a:t>.  </a:t>
            </a:r>
            <a:r>
              <a:rPr lang="en-US" sz="2200" dirty="0">
                <a:solidFill>
                  <a:schemeClr val="tx1"/>
                </a:solidFill>
                <a:latin typeface="Comic Sans MS" panose="030F0702030302020204" pitchFamily="66" charset="0"/>
              </a:rPr>
              <a:t>Ruth was sent to St. Mary's Industrial School for Boys because George Sr. ran out of ideas to </a:t>
            </a:r>
            <a:r>
              <a:rPr lang="en-US" sz="2200" dirty="0" smtClean="0">
                <a:solidFill>
                  <a:schemeClr val="tx1"/>
                </a:solidFill>
                <a:latin typeface="Comic Sans MS" panose="030F0702030302020204" pitchFamily="66" charset="0"/>
              </a:rPr>
              <a:t>discipline </a:t>
            </a:r>
            <a:r>
              <a:rPr lang="en-US" sz="2200" dirty="0">
                <a:solidFill>
                  <a:schemeClr val="tx1"/>
                </a:solidFill>
                <a:latin typeface="Comic Sans MS" panose="030F0702030302020204" pitchFamily="66" charset="0"/>
              </a:rPr>
              <a:t>and mentor his son</a:t>
            </a:r>
            <a:r>
              <a:rPr lang="en-US" sz="2200" b="1" dirty="0" smtClean="0">
                <a:solidFill>
                  <a:schemeClr val="tx1"/>
                </a:solidFill>
                <a:latin typeface="Comic Sans MS" panose="030F0702030302020204" pitchFamily="66" charset="0"/>
              </a:rPr>
              <a:t>.  Ruth </a:t>
            </a:r>
            <a:r>
              <a:rPr lang="en-US" sz="2200" b="1" dirty="0">
                <a:solidFill>
                  <a:schemeClr val="tx1"/>
                </a:solidFill>
                <a:latin typeface="Comic Sans MS" panose="030F0702030302020204" pitchFamily="66" charset="0"/>
              </a:rPr>
              <a:t>admitted that as a youth he ran the streets, rarely attended school, and drank beer when his father was not </a:t>
            </a:r>
            <a:r>
              <a:rPr lang="en-US" sz="2200" b="1" dirty="0" smtClean="0">
                <a:solidFill>
                  <a:schemeClr val="tx1"/>
                </a:solidFill>
                <a:latin typeface="Comic Sans MS" panose="030F0702030302020204" pitchFamily="66" charset="0"/>
              </a:rPr>
              <a:t>looking. </a:t>
            </a:r>
            <a:r>
              <a:rPr lang="en-US" sz="2200" dirty="0">
                <a:solidFill>
                  <a:schemeClr val="tx1"/>
                </a:solidFill>
                <a:latin typeface="Comic Sans MS" panose="030F0702030302020204" pitchFamily="66" charset="0"/>
              </a:rPr>
              <a:t>Ruth entered St. Mary's on June 13, 1902. </a:t>
            </a:r>
            <a:r>
              <a:rPr lang="en-US" sz="2200" dirty="0" smtClean="0">
                <a:solidFill>
                  <a:schemeClr val="tx1"/>
                </a:solidFill>
                <a:latin typeface="Comic Sans MS" panose="030F0702030302020204" pitchFamily="66" charset="0"/>
              </a:rPr>
              <a:t> He </a:t>
            </a:r>
            <a:r>
              <a:rPr lang="en-US" sz="2200" dirty="0">
                <a:solidFill>
                  <a:schemeClr val="tx1"/>
                </a:solidFill>
                <a:latin typeface="Comic Sans MS" panose="030F0702030302020204" pitchFamily="66" charset="0"/>
              </a:rPr>
              <a:t>was recorded as "incorrigible" and spent much of the next 12 years there</a:t>
            </a:r>
            <a:r>
              <a:rPr lang="en-US" sz="2200" dirty="0" smtClean="0">
                <a:solidFill>
                  <a:schemeClr val="tx1"/>
                </a:solidFill>
                <a:latin typeface="Comic Sans MS" panose="030F0702030302020204" pitchFamily="66" charset="0"/>
              </a:rPr>
              <a:t>.</a:t>
            </a:r>
            <a:endParaRPr lang="en-US" sz="22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6867199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580" y="609600"/>
            <a:ext cx="8314997" cy="605883"/>
          </a:xfrm>
        </p:spPr>
        <p:txBody>
          <a:bodyPr>
            <a:noAutofit/>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sp>
        <p:nvSpPr>
          <p:cNvPr id="3" name="Content Placeholder 2"/>
          <p:cNvSpPr>
            <a:spLocks noGrp="1"/>
          </p:cNvSpPr>
          <p:nvPr>
            <p:ph idx="1"/>
          </p:nvPr>
        </p:nvSpPr>
        <p:spPr>
          <a:xfrm>
            <a:off x="817580" y="1341213"/>
            <a:ext cx="8659049" cy="5185317"/>
          </a:xfrm>
        </p:spPr>
        <p:txBody>
          <a:bodyPr>
            <a:noAutofit/>
          </a:bodyPr>
          <a:lstStyle/>
          <a:p>
            <a:pPr>
              <a:lnSpc>
                <a:spcPct val="150000"/>
              </a:lnSpc>
              <a:spcBef>
                <a:spcPts val="0"/>
              </a:spcBef>
            </a:pPr>
            <a:r>
              <a:rPr lang="en-US" sz="2200" dirty="0" smtClean="0">
                <a:solidFill>
                  <a:schemeClr val="tx1"/>
                </a:solidFill>
                <a:latin typeface="Comic Sans MS" panose="030F0702030302020204" pitchFamily="66" charset="0"/>
              </a:rPr>
              <a:t>Ruth </a:t>
            </a:r>
            <a:r>
              <a:rPr lang="en-US" sz="2200" dirty="0">
                <a:solidFill>
                  <a:schemeClr val="tx1"/>
                </a:solidFill>
                <a:latin typeface="Comic Sans MS" panose="030F0702030302020204" pitchFamily="66" charset="0"/>
              </a:rPr>
              <a:t>was sent </a:t>
            </a:r>
            <a:r>
              <a:rPr lang="en-US" sz="2200" dirty="0" smtClean="0">
                <a:solidFill>
                  <a:schemeClr val="tx1"/>
                </a:solidFill>
                <a:latin typeface="Comic Sans MS" panose="030F0702030302020204" pitchFamily="66" charset="0"/>
              </a:rPr>
              <a:t>to St. Mary’s Industrial School for Boys at age seven, a </a:t>
            </a:r>
            <a:r>
              <a:rPr lang="en-US" sz="2200" dirty="0" smtClean="0">
                <a:solidFill>
                  <a:schemeClr val="tx1"/>
                </a:solidFill>
                <a:latin typeface="Comic Sans MS" panose="030F0702030302020204" pitchFamily="66" charset="0"/>
              </a:rPr>
              <a:t>reformatory</a:t>
            </a:r>
            <a:r>
              <a:rPr lang="en-US" sz="2200" dirty="0">
                <a:solidFill>
                  <a:schemeClr val="tx1"/>
                </a:solidFill>
                <a:latin typeface="Comic Sans MS" panose="030F0702030302020204" pitchFamily="66" charset="0"/>
              </a:rPr>
              <a:t> where he was mentored by Brother Matthias </a:t>
            </a:r>
            <a:r>
              <a:rPr lang="en-US" sz="2200" dirty="0" err="1">
                <a:solidFill>
                  <a:schemeClr val="tx1"/>
                </a:solidFill>
                <a:latin typeface="Comic Sans MS" panose="030F0702030302020204" pitchFamily="66" charset="0"/>
              </a:rPr>
              <a:t>Boutlier</a:t>
            </a:r>
            <a:r>
              <a:rPr lang="en-US" sz="2200" dirty="0">
                <a:solidFill>
                  <a:schemeClr val="tx1"/>
                </a:solidFill>
                <a:latin typeface="Comic Sans MS" panose="030F0702030302020204" pitchFamily="66" charset="0"/>
              </a:rPr>
              <a:t> of </a:t>
            </a:r>
            <a:r>
              <a:rPr lang="en-US" sz="2200" dirty="0" smtClean="0">
                <a:solidFill>
                  <a:schemeClr val="tx1"/>
                </a:solidFill>
                <a:latin typeface="Comic Sans MS" panose="030F0702030302020204" pitchFamily="66" charset="0"/>
              </a:rPr>
              <a:t>the </a:t>
            </a:r>
            <a:r>
              <a:rPr lang="en-US" sz="2200" dirty="0" err="1" smtClean="0">
                <a:solidFill>
                  <a:schemeClr val="tx1"/>
                </a:solidFill>
                <a:latin typeface="Comic Sans MS" panose="030F0702030302020204" pitchFamily="66" charset="0"/>
              </a:rPr>
              <a:t>Xaverian</a:t>
            </a:r>
            <a:r>
              <a:rPr lang="en-US" sz="2200" dirty="0" smtClean="0">
                <a:solidFill>
                  <a:schemeClr val="tx1"/>
                </a:solidFill>
                <a:latin typeface="Comic Sans MS" panose="030F0702030302020204" pitchFamily="66" charset="0"/>
              </a:rPr>
              <a:t> Brothers, the </a:t>
            </a:r>
            <a:r>
              <a:rPr lang="en-US" sz="2200" dirty="0">
                <a:solidFill>
                  <a:schemeClr val="tx1"/>
                </a:solidFill>
                <a:latin typeface="Comic Sans MS" panose="030F0702030302020204" pitchFamily="66" charset="0"/>
              </a:rPr>
              <a:t>school's disciplinarian and a capable baseball player. </a:t>
            </a:r>
            <a:r>
              <a:rPr lang="en-US" sz="2200" dirty="0" smtClean="0">
                <a:solidFill>
                  <a:schemeClr val="tx1"/>
                </a:solidFill>
                <a:latin typeface="Comic Sans MS" panose="030F0702030302020204" pitchFamily="66" charset="0"/>
              </a:rPr>
              <a:t> In </a:t>
            </a:r>
            <a:r>
              <a:rPr lang="en-US" sz="2200" dirty="0">
                <a:solidFill>
                  <a:schemeClr val="tx1"/>
                </a:solidFill>
                <a:latin typeface="Comic Sans MS" panose="030F0702030302020204" pitchFamily="66" charset="0"/>
              </a:rPr>
              <a:t>1914, Ruth was signed to </a:t>
            </a:r>
            <a:r>
              <a:rPr lang="en-US" sz="2200" dirty="0" smtClean="0">
                <a:solidFill>
                  <a:schemeClr val="tx1"/>
                </a:solidFill>
                <a:latin typeface="Comic Sans MS" panose="030F0702030302020204" pitchFamily="66" charset="0"/>
              </a:rPr>
              <a:t>play minor league</a:t>
            </a:r>
            <a:r>
              <a:rPr lang="en-US" sz="2200" dirty="0">
                <a:solidFill>
                  <a:schemeClr val="tx1"/>
                </a:solidFill>
                <a:latin typeface="Comic Sans MS" panose="030F0702030302020204" pitchFamily="66" charset="0"/>
              </a:rPr>
              <a:t> baseball for the </a:t>
            </a:r>
            <a:r>
              <a:rPr lang="en-US" sz="2200" dirty="0" smtClean="0">
                <a:solidFill>
                  <a:schemeClr val="tx1"/>
                </a:solidFill>
                <a:latin typeface="Comic Sans MS" panose="030F0702030302020204" pitchFamily="66" charset="0"/>
              </a:rPr>
              <a:t>Baltimore Orioles</a:t>
            </a:r>
            <a:r>
              <a:rPr lang="en-US" sz="2200" dirty="0">
                <a:solidFill>
                  <a:schemeClr val="tx1"/>
                </a:solidFill>
                <a:latin typeface="Comic Sans MS" panose="030F0702030302020204" pitchFamily="66" charset="0"/>
              </a:rPr>
              <a:t> but was soon sold to the Red Sox. </a:t>
            </a:r>
          </a:p>
        </p:txBody>
      </p:sp>
    </p:spTree>
    <p:extLst>
      <p:ext uri="{BB962C8B-B14F-4D97-AF65-F5344CB8AC3E}">
        <p14:creationId xmlns:p14="http://schemas.microsoft.com/office/powerpoint/2010/main" val="24139907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62000"/>
          </a:xfrm>
        </p:spPr>
        <p:txBody>
          <a:bodyPr/>
          <a:lstStyle/>
          <a:p>
            <a:pPr algn="ctr"/>
            <a:r>
              <a:rPr lang="en-US" dirty="0">
                <a:solidFill>
                  <a:schemeClr val="accent1">
                    <a:lumMod val="50000"/>
                  </a:schemeClr>
                </a:solidFill>
              </a:rPr>
              <a:t>Baseball, The </a:t>
            </a:r>
            <a:r>
              <a:rPr lang="en-US" dirty="0" smtClean="0">
                <a:solidFill>
                  <a:schemeClr val="accent1">
                    <a:lumMod val="50000"/>
                  </a:schemeClr>
                </a:solidFill>
              </a:rPr>
              <a:t>Babe and </a:t>
            </a:r>
            <a:r>
              <a:rPr lang="en-US" dirty="0">
                <a:solidFill>
                  <a:schemeClr val="accent1">
                    <a:lumMod val="50000"/>
                  </a:schemeClr>
                </a:solidFill>
              </a:rPr>
              <a:t>Philatelics</a:t>
            </a:r>
            <a:endParaRPr lang="en-US" dirty="0"/>
          </a:p>
        </p:txBody>
      </p:sp>
      <p:pic>
        <p:nvPicPr>
          <p:cNvPr id="5" name="Picture 4"/>
          <p:cNvPicPr>
            <a:picLocks noChangeAspect="1"/>
          </p:cNvPicPr>
          <p:nvPr/>
        </p:nvPicPr>
        <p:blipFill>
          <a:blip r:embed="rId2"/>
          <a:stretch>
            <a:fillRect/>
          </a:stretch>
        </p:blipFill>
        <p:spPr>
          <a:xfrm>
            <a:off x="258440" y="1371600"/>
            <a:ext cx="9434456" cy="5211646"/>
          </a:xfrm>
          <a:prstGeom prst="rect">
            <a:avLst/>
          </a:prstGeom>
          <a:ln w="19050">
            <a:solidFill>
              <a:schemeClr val="accent1"/>
            </a:solidFill>
          </a:ln>
        </p:spPr>
      </p:pic>
    </p:spTree>
    <p:extLst>
      <p:ext uri="{BB962C8B-B14F-4D97-AF65-F5344CB8AC3E}">
        <p14:creationId xmlns:p14="http://schemas.microsoft.com/office/powerpoint/2010/main" val="863424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83941"/>
          </a:xfrm>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6" name="Picture 5"/>
          <p:cNvPicPr>
            <a:picLocks noChangeAspect="1"/>
          </p:cNvPicPr>
          <p:nvPr/>
        </p:nvPicPr>
        <p:blipFill>
          <a:blip r:embed="rId2"/>
          <a:stretch>
            <a:fillRect/>
          </a:stretch>
        </p:blipFill>
        <p:spPr>
          <a:xfrm>
            <a:off x="352867" y="1356890"/>
            <a:ext cx="9328161" cy="5226201"/>
          </a:xfrm>
          <a:prstGeom prst="rect">
            <a:avLst/>
          </a:prstGeom>
          <a:ln w="19050">
            <a:solidFill>
              <a:schemeClr val="accent1"/>
            </a:solidFill>
          </a:ln>
        </p:spPr>
      </p:pic>
      <p:sp>
        <p:nvSpPr>
          <p:cNvPr id="4" name="TextBox 3"/>
          <p:cNvSpPr txBox="1"/>
          <p:nvPr/>
        </p:nvSpPr>
        <p:spPr>
          <a:xfrm>
            <a:off x="9681028" y="6275314"/>
            <a:ext cx="1818042" cy="307777"/>
          </a:xfrm>
          <a:prstGeom prst="rect">
            <a:avLst/>
          </a:prstGeom>
          <a:noFill/>
        </p:spPr>
        <p:txBody>
          <a:bodyPr wrap="square" rtlCol="0">
            <a:spAutoFit/>
          </a:bodyPr>
          <a:lstStyle/>
          <a:p>
            <a:r>
              <a:rPr lang="en-US" sz="1400" dirty="0" smtClean="0">
                <a:latin typeface="Comic Sans MS" panose="030F0702030302020204" pitchFamily="66" charset="0"/>
              </a:rPr>
              <a:t>Gill Craft </a:t>
            </a:r>
            <a:r>
              <a:rPr lang="en-US" sz="1400" dirty="0" smtClean="0">
                <a:latin typeface="Comic Sans MS" panose="030F0702030302020204" pitchFamily="66" charset="0"/>
              </a:rPr>
              <a:t>cachet</a:t>
            </a:r>
            <a:endParaRPr lang="en-US" sz="1400" dirty="0">
              <a:latin typeface="Comic Sans MS" panose="030F0702030302020204" pitchFamily="66" charset="0"/>
            </a:endParaRPr>
          </a:p>
        </p:txBody>
      </p:sp>
    </p:spTree>
    <p:extLst>
      <p:ext uri="{BB962C8B-B14F-4D97-AF65-F5344CB8AC3E}">
        <p14:creationId xmlns:p14="http://schemas.microsoft.com/office/powerpoint/2010/main" val="5738348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4" name="Picture 3"/>
          <p:cNvPicPr>
            <a:picLocks noChangeAspect="1"/>
          </p:cNvPicPr>
          <p:nvPr/>
        </p:nvPicPr>
        <p:blipFill>
          <a:blip r:embed="rId2"/>
          <a:stretch>
            <a:fillRect/>
          </a:stretch>
        </p:blipFill>
        <p:spPr>
          <a:xfrm>
            <a:off x="274576" y="1270000"/>
            <a:ext cx="9402184" cy="5246943"/>
          </a:xfrm>
          <a:prstGeom prst="rect">
            <a:avLst/>
          </a:prstGeom>
          <a:ln w="19050">
            <a:solidFill>
              <a:schemeClr val="accent1"/>
            </a:solidFill>
          </a:ln>
        </p:spPr>
      </p:pic>
    </p:spTree>
    <p:extLst>
      <p:ext uri="{BB962C8B-B14F-4D97-AF65-F5344CB8AC3E}">
        <p14:creationId xmlns:p14="http://schemas.microsoft.com/office/powerpoint/2010/main" val="2775487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5" name="Picture 4"/>
          <p:cNvPicPr>
            <a:picLocks noChangeAspect="1"/>
          </p:cNvPicPr>
          <p:nvPr/>
        </p:nvPicPr>
        <p:blipFill>
          <a:blip r:embed="rId2"/>
          <a:stretch>
            <a:fillRect/>
          </a:stretch>
        </p:blipFill>
        <p:spPr>
          <a:xfrm>
            <a:off x="854666" y="1493219"/>
            <a:ext cx="8242004" cy="4705861"/>
          </a:xfrm>
          <a:prstGeom prst="rect">
            <a:avLst/>
          </a:prstGeom>
          <a:ln w="19050">
            <a:solidFill>
              <a:schemeClr val="accent1"/>
            </a:solidFill>
          </a:ln>
        </p:spPr>
      </p:pic>
    </p:spTree>
    <p:extLst>
      <p:ext uri="{BB962C8B-B14F-4D97-AF65-F5344CB8AC3E}">
        <p14:creationId xmlns:p14="http://schemas.microsoft.com/office/powerpoint/2010/main" val="2947687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sp>
        <p:nvSpPr>
          <p:cNvPr id="3" name="Content Placeholder 2"/>
          <p:cNvSpPr>
            <a:spLocks noGrp="1"/>
          </p:cNvSpPr>
          <p:nvPr>
            <p:ph idx="1"/>
          </p:nvPr>
        </p:nvSpPr>
        <p:spPr>
          <a:xfrm>
            <a:off x="677334" y="1680529"/>
            <a:ext cx="8596668" cy="4285373"/>
          </a:xfrm>
        </p:spPr>
        <p:txBody>
          <a:bodyPr>
            <a:noAutofit/>
          </a:bodyPr>
          <a:lstStyle/>
          <a:p>
            <a:pPr>
              <a:lnSpc>
                <a:spcPct val="150000"/>
              </a:lnSpc>
              <a:spcBef>
                <a:spcPts val="0"/>
              </a:spcBef>
            </a:pPr>
            <a:r>
              <a:rPr lang="en-US" sz="2200" dirty="0">
                <a:latin typeface="Comic Sans MS" panose="030F0702030302020204" pitchFamily="66" charset="0"/>
              </a:rPr>
              <a:t>By 1916, </a:t>
            </a:r>
            <a:r>
              <a:rPr lang="en-US" sz="2200" dirty="0" smtClean="0">
                <a:latin typeface="Comic Sans MS" panose="030F0702030302020204" pitchFamily="66" charset="0"/>
              </a:rPr>
              <a:t>Ruth </a:t>
            </a:r>
            <a:r>
              <a:rPr lang="en-US" sz="2200" dirty="0">
                <a:latin typeface="Comic Sans MS" panose="030F0702030302020204" pitchFamily="66" charset="0"/>
              </a:rPr>
              <a:t>had built a reputation as an outstanding pitcher who sometimes hit long home runs, a feat unusual for any player in the </a:t>
            </a:r>
            <a:r>
              <a:rPr lang="en-US" sz="2200" dirty="0" smtClean="0">
                <a:latin typeface="Comic Sans MS" panose="030F0702030302020204" pitchFamily="66" charset="0"/>
              </a:rPr>
              <a:t>pre-1920 dead-ball era.  Although </a:t>
            </a:r>
            <a:r>
              <a:rPr lang="en-US" sz="2200" dirty="0">
                <a:latin typeface="Comic Sans MS" panose="030F0702030302020204" pitchFamily="66" charset="0"/>
              </a:rPr>
              <a:t>Ruth </a:t>
            </a:r>
            <a:r>
              <a:rPr lang="en-US" sz="2200" dirty="0" smtClean="0">
                <a:latin typeface="Comic Sans MS" panose="030F0702030302020204" pitchFamily="66" charset="0"/>
              </a:rPr>
              <a:t>twice won</a:t>
            </a:r>
            <a:r>
              <a:rPr lang="en-US" sz="2200" dirty="0">
                <a:latin typeface="Comic Sans MS" panose="030F0702030302020204" pitchFamily="66" charset="0"/>
              </a:rPr>
              <a:t> 23 games in a season as a pitcher and was a member of </a:t>
            </a:r>
            <a:r>
              <a:rPr lang="en-US" sz="2200" dirty="0" smtClean="0">
                <a:latin typeface="Comic Sans MS" panose="030F0702030302020204" pitchFamily="66" charset="0"/>
              </a:rPr>
              <a:t>three World Series</a:t>
            </a:r>
            <a:r>
              <a:rPr lang="en-US" sz="2200" dirty="0">
                <a:latin typeface="Comic Sans MS" panose="030F0702030302020204" pitchFamily="66" charset="0"/>
              </a:rPr>
              <a:t> championship teams with the Red Sox, he wanted to play every day and was allowed to convert to an outfielder</a:t>
            </a:r>
            <a:r>
              <a:rPr lang="en-US" sz="2200" dirty="0" smtClean="0">
                <a:latin typeface="Comic Sans MS" panose="030F0702030302020204" pitchFamily="66" charset="0"/>
              </a:rPr>
              <a:t>.  With </a:t>
            </a:r>
            <a:r>
              <a:rPr lang="en-US" sz="2200" dirty="0">
                <a:latin typeface="Comic Sans MS" panose="030F0702030302020204" pitchFamily="66" charset="0"/>
              </a:rPr>
              <a:t>regular playing time, he broke </a:t>
            </a:r>
            <a:r>
              <a:rPr lang="en-US" sz="2200" dirty="0" smtClean="0">
                <a:latin typeface="Comic Sans MS" panose="030F0702030302020204" pitchFamily="66" charset="0"/>
              </a:rPr>
              <a:t>the MLB single-season homerun record in </a:t>
            </a:r>
            <a:r>
              <a:rPr lang="en-US" sz="2200" dirty="0">
                <a:latin typeface="Comic Sans MS" panose="030F0702030302020204" pitchFamily="66" charset="0"/>
              </a:rPr>
              <a:t>1919</a:t>
            </a:r>
            <a:r>
              <a:rPr lang="en-US" sz="2200" dirty="0" smtClean="0">
                <a:latin typeface="Comic Sans MS" panose="030F0702030302020204" pitchFamily="66" charset="0"/>
              </a:rPr>
              <a:t>. </a:t>
            </a:r>
            <a:r>
              <a:rPr lang="en-US" sz="2200" dirty="0" smtClean="0">
                <a:latin typeface="Comic Sans MS" panose="030F0702030302020204" pitchFamily="66" charset="0"/>
                <a:hlinkClick r:id="rId2"/>
              </a:rPr>
              <a:t>*</a:t>
            </a:r>
            <a:endParaRPr lang="en-US" sz="2200" dirty="0">
              <a:latin typeface="Comic Sans MS" panose="030F0702030302020204" pitchFamily="66" charset="0"/>
            </a:endParaRPr>
          </a:p>
        </p:txBody>
      </p:sp>
    </p:spTree>
    <p:extLst>
      <p:ext uri="{BB962C8B-B14F-4D97-AF65-F5344CB8AC3E}">
        <p14:creationId xmlns:p14="http://schemas.microsoft.com/office/powerpoint/2010/main" val="4276499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61639"/>
          </a:xfrm>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5" name="Picture 4"/>
          <p:cNvPicPr>
            <a:picLocks noChangeAspect="1"/>
          </p:cNvPicPr>
          <p:nvPr/>
        </p:nvPicPr>
        <p:blipFill>
          <a:blip r:embed="rId2"/>
          <a:stretch>
            <a:fillRect/>
          </a:stretch>
        </p:blipFill>
        <p:spPr>
          <a:xfrm>
            <a:off x="312228" y="1271239"/>
            <a:ext cx="9326880" cy="5293406"/>
          </a:xfrm>
          <a:prstGeom prst="rect">
            <a:avLst/>
          </a:prstGeom>
          <a:ln w="19050">
            <a:solidFill>
              <a:schemeClr val="accent1"/>
            </a:solidFill>
          </a:ln>
        </p:spPr>
      </p:pic>
    </p:spTree>
    <p:extLst>
      <p:ext uri="{BB962C8B-B14F-4D97-AF65-F5344CB8AC3E}">
        <p14:creationId xmlns:p14="http://schemas.microsoft.com/office/powerpoint/2010/main" val="17771808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28546"/>
          </a:xfrm>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5" name="Picture 4"/>
          <p:cNvPicPr>
            <a:picLocks noChangeAspect="1"/>
          </p:cNvPicPr>
          <p:nvPr/>
        </p:nvPicPr>
        <p:blipFill>
          <a:blip r:embed="rId2"/>
          <a:stretch>
            <a:fillRect/>
          </a:stretch>
        </p:blipFill>
        <p:spPr>
          <a:xfrm>
            <a:off x="295413" y="1338146"/>
            <a:ext cx="9397226" cy="5280125"/>
          </a:xfrm>
          <a:prstGeom prst="rect">
            <a:avLst/>
          </a:prstGeom>
          <a:ln w="19050">
            <a:solidFill>
              <a:schemeClr val="accent1"/>
            </a:solidFill>
          </a:ln>
        </p:spPr>
      </p:pic>
      <p:sp>
        <p:nvSpPr>
          <p:cNvPr id="7" name="TextBox 6"/>
          <p:cNvSpPr txBox="1"/>
          <p:nvPr/>
        </p:nvSpPr>
        <p:spPr>
          <a:xfrm>
            <a:off x="4224546" y="5197549"/>
            <a:ext cx="5374887" cy="1200329"/>
          </a:xfrm>
          <a:prstGeom prst="rect">
            <a:avLst/>
          </a:prstGeom>
          <a:noFill/>
        </p:spPr>
        <p:txBody>
          <a:bodyPr wrap="square" rtlCol="0">
            <a:spAutoFit/>
          </a:bodyPr>
          <a:lstStyle/>
          <a:p>
            <a:r>
              <a:rPr lang="en-US" dirty="0" smtClean="0">
                <a:latin typeface="Comic Sans MS" panose="030F0702030302020204" pitchFamily="66" charset="0"/>
              </a:rPr>
              <a:t>Little Rich Spinelli, age 5 years, at J. P. Riley Playground, the Home of Champions in Rochester, New York, preparing for one of the great days of his life.  (Thanks, Rochester ACE!)</a:t>
            </a:r>
            <a:endParaRPr lang="en-US" dirty="0">
              <a:latin typeface="Comic Sans MS" panose="030F0702030302020204" pitchFamily="66" charset="0"/>
            </a:endParaRPr>
          </a:p>
        </p:txBody>
      </p:sp>
      <p:sp>
        <p:nvSpPr>
          <p:cNvPr id="3" name="TextBox 2"/>
          <p:cNvSpPr txBox="1"/>
          <p:nvPr/>
        </p:nvSpPr>
        <p:spPr>
          <a:xfrm>
            <a:off x="9692639" y="5879607"/>
            <a:ext cx="1818042" cy="738664"/>
          </a:xfrm>
          <a:prstGeom prst="rect">
            <a:avLst/>
          </a:prstGeom>
          <a:noFill/>
        </p:spPr>
        <p:txBody>
          <a:bodyPr wrap="square" rtlCol="0">
            <a:spAutoFit/>
          </a:bodyPr>
          <a:lstStyle/>
          <a:p>
            <a:r>
              <a:rPr lang="en-US" sz="1400" dirty="0" smtClean="0">
                <a:latin typeface="Comic Sans MS" panose="030F0702030302020204" pitchFamily="66" charset="0"/>
              </a:rPr>
              <a:t>Hand-drawn by a member of the Art Cover Exchange.</a:t>
            </a:r>
            <a:endParaRPr lang="en-US" sz="1400" dirty="0">
              <a:latin typeface="Comic Sans MS" panose="030F0702030302020204" pitchFamily="66" charset="0"/>
            </a:endParaRPr>
          </a:p>
        </p:txBody>
      </p:sp>
    </p:spTree>
    <p:extLst>
      <p:ext uri="{BB962C8B-B14F-4D97-AF65-F5344CB8AC3E}">
        <p14:creationId xmlns:p14="http://schemas.microsoft.com/office/powerpoint/2010/main" val="8733613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95454"/>
          </a:xfrm>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515" y="1789493"/>
            <a:ext cx="9168305" cy="3664534"/>
          </a:xfrm>
          <a:ln w="19050">
            <a:solidFill>
              <a:schemeClr val="accent1"/>
            </a:solidFill>
          </a:ln>
        </p:spPr>
      </p:pic>
    </p:spTree>
    <p:extLst>
      <p:ext uri="{BB962C8B-B14F-4D97-AF65-F5344CB8AC3E}">
        <p14:creationId xmlns:p14="http://schemas.microsoft.com/office/powerpoint/2010/main" val="2330207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5" name="Picture 4"/>
          <p:cNvPicPr>
            <a:picLocks noChangeAspect="1"/>
          </p:cNvPicPr>
          <p:nvPr/>
        </p:nvPicPr>
        <p:blipFill>
          <a:blip r:embed="rId2"/>
          <a:stretch>
            <a:fillRect/>
          </a:stretch>
        </p:blipFill>
        <p:spPr>
          <a:xfrm>
            <a:off x="258183" y="3018230"/>
            <a:ext cx="10579084" cy="1488380"/>
          </a:xfrm>
          <a:prstGeom prst="rect">
            <a:avLst/>
          </a:prstGeom>
          <a:ln w="19050">
            <a:solidFill>
              <a:schemeClr val="accent1"/>
            </a:solidFill>
          </a:ln>
        </p:spPr>
      </p:pic>
    </p:spTree>
    <p:extLst>
      <p:ext uri="{BB962C8B-B14F-4D97-AF65-F5344CB8AC3E}">
        <p14:creationId xmlns:p14="http://schemas.microsoft.com/office/powerpoint/2010/main" val="13279365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5" name="Picture 4"/>
          <p:cNvPicPr>
            <a:picLocks noChangeAspect="1"/>
          </p:cNvPicPr>
          <p:nvPr/>
        </p:nvPicPr>
        <p:blipFill>
          <a:blip r:embed="rId2"/>
          <a:stretch>
            <a:fillRect/>
          </a:stretch>
        </p:blipFill>
        <p:spPr>
          <a:xfrm>
            <a:off x="279955" y="1384101"/>
            <a:ext cx="9391426" cy="5178530"/>
          </a:xfrm>
          <a:prstGeom prst="rect">
            <a:avLst/>
          </a:prstGeom>
          <a:ln w="19050">
            <a:solidFill>
              <a:schemeClr val="accent1"/>
            </a:solidFill>
          </a:ln>
        </p:spPr>
      </p:pic>
    </p:spTree>
    <p:extLst>
      <p:ext uri="{BB962C8B-B14F-4D97-AF65-F5344CB8AC3E}">
        <p14:creationId xmlns:p14="http://schemas.microsoft.com/office/powerpoint/2010/main" val="4201623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sp>
        <p:nvSpPr>
          <p:cNvPr id="3" name="Content Placeholder 2"/>
          <p:cNvSpPr>
            <a:spLocks noGrp="1"/>
          </p:cNvSpPr>
          <p:nvPr>
            <p:ph idx="1"/>
          </p:nvPr>
        </p:nvSpPr>
        <p:spPr>
          <a:xfrm>
            <a:off x="677333" y="1581374"/>
            <a:ext cx="8692577" cy="4625788"/>
          </a:xfrm>
        </p:spPr>
        <p:txBody>
          <a:bodyPr>
            <a:noAutofit/>
          </a:bodyPr>
          <a:lstStyle/>
          <a:p>
            <a:pPr>
              <a:lnSpc>
                <a:spcPct val="150000"/>
              </a:lnSpc>
              <a:spcBef>
                <a:spcPts val="0"/>
              </a:spcBef>
            </a:pPr>
            <a:r>
              <a:rPr lang="en-US" sz="2200" dirty="0">
                <a:solidFill>
                  <a:schemeClr val="tx1"/>
                </a:solidFill>
                <a:latin typeface="Comic Sans MS" panose="030F0702030302020204" pitchFamily="66" charset="0"/>
              </a:rPr>
              <a:t>Although Ruth twice </a:t>
            </a:r>
            <a:r>
              <a:rPr lang="en-US" sz="2200" dirty="0" smtClean="0">
                <a:solidFill>
                  <a:schemeClr val="tx1"/>
                </a:solidFill>
                <a:latin typeface="Comic Sans MS" panose="030F0702030302020204" pitchFamily="66" charset="0"/>
              </a:rPr>
              <a:t>won 23 </a:t>
            </a:r>
            <a:r>
              <a:rPr lang="en-US" sz="2200" dirty="0">
                <a:solidFill>
                  <a:schemeClr val="tx1"/>
                </a:solidFill>
                <a:latin typeface="Comic Sans MS" panose="030F0702030302020204" pitchFamily="66" charset="0"/>
              </a:rPr>
              <a:t>games in a season as a pitcher and was a member of three </a:t>
            </a:r>
            <a:r>
              <a:rPr lang="en-US" sz="2200" dirty="0" smtClean="0">
                <a:solidFill>
                  <a:schemeClr val="tx1"/>
                </a:solidFill>
                <a:latin typeface="Comic Sans MS" panose="030F0702030302020204" pitchFamily="66" charset="0"/>
              </a:rPr>
              <a:t>World Series</a:t>
            </a:r>
            <a:r>
              <a:rPr lang="en-US" sz="2200" dirty="0">
                <a:solidFill>
                  <a:schemeClr val="tx1"/>
                </a:solidFill>
                <a:latin typeface="Comic Sans MS" panose="030F0702030302020204" pitchFamily="66" charset="0"/>
              </a:rPr>
              <a:t> championship teams with the Red Sox, he wanted to play every day and was allowed to convert to an outfielder. </a:t>
            </a:r>
            <a:r>
              <a:rPr lang="en-US" sz="2200" dirty="0" smtClean="0">
                <a:solidFill>
                  <a:schemeClr val="tx1"/>
                </a:solidFill>
                <a:latin typeface="Comic Sans MS" panose="030F0702030302020204" pitchFamily="66" charset="0"/>
              </a:rPr>
              <a:t> With </a:t>
            </a:r>
            <a:r>
              <a:rPr lang="en-US" sz="2200" dirty="0">
                <a:solidFill>
                  <a:schemeClr val="tx1"/>
                </a:solidFill>
                <a:latin typeface="Comic Sans MS" panose="030F0702030302020204" pitchFamily="66" charset="0"/>
              </a:rPr>
              <a:t>regular playing time, he broke </a:t>
            </a:r>
            <a:r>
              <a:rPr lang="en-US" sz="2200" dirty="0" smtClean="0">
                <a:solidFill>
                  <a:schemeClr val="tx1"/>
                </a:solidFill>
                <a:latin typeface="Comic Sans MS" panose="030F0702030302020204" pitchFamily="66" charset="0"/>
              </a:rPr>
              <a:t>the MLB single-season home run record</a:t>
            </a:r>
            <a:r>
              <a:rPr lang="en-US" sz="2200" dirty="0">
                <a:solidFill>
                  <a:schemeClr val="tx1"/>
                </a:solidFill>
                <a:latin typeface="Comic Sans MS" panose="030F0702030302020204" pitchFamily="66" charset="0"/>
              </a:rPr>
              <a:t> </a:t>
            </a:r>
            <a:r>
              <a:rPr lang="en-US" sz="2200" dirty="0" smtClean="0">
                <a:solidFill>
                  <a:schemeClr val="tx1"/>
                </a:solidFill>
                <a:latin typeface="Comic Sans MS" panose="030F0702030302020204" pitchFamily="66" charset="0"/>
              </a:rPr>
              <a:t>in </a:t>
            </a:r>
            <a:r>
              <a:rPr lang="en-US" sz="2200" dirty="0">
                <a:solidFill>
                  <a:schemeClr val="tx1"/>
                </a:solidFill>
                <a:latin typeface="Comic Sans MS" panose="030F0702030302020204" pitchFamily="66" charset="0"/>
              </a:rPr>
              <a:t>1919</a:t>
            </a:r>
            <a:r>
              <a:rPr lang="en-US" sz="2200" dirty="0" smtClean="0">
                <a:solidFill>
                  <a:schemeClr val="tx1"/>
                </a:solidFill>
                <a:latin typeface="Comic Sans MS" panose="030F0702030302020204" pitchFamily="66" charset="0"/>
              </a:rPr>
              <a:t>. </a:t>
            </a:r>
            <a:r>
              <a:rPr lang="en-US" sz="2200" dirty="0" smtClean="0">
                <a:solidFill>
                  <a:schemeClr val="tx1"/>
                </a:solidFill>
                <a:latin typeface="Comic Sans MS" panose="030F0702030302020204" pitchFamily="66" charset="0"/>
              </a:rPr>
              <a:t> After </a:t>
            </a:r>
            <a:r>
              <a:rPr lang="en-US" sz="2200" dirty="0">
                <a:solidFill>
                  <a:schemeClr val="tx1"/>
                </a:solidFill>
                <a:latin typeface="Comic Sans MS" panose="030F0702030302020204" pitchFamily="66" charset="0"/>
              </a:rPr>
              <a:t>that season, Red Sox owner </a:t>
            </a:r>
            <a:r>
              <a:rPr lang="en-US" sz="2200" dirty="0" smtClean="0">
                <a:solidFill>
                  <a:schemeClr val="tx1"/>
                </a:solidFill>
                <a:latin typeface="Comic Sans MS" panose="030F0702030302020204" pitchFamily="66" charset="0"/>
              </a:rPr>
              <a:t>Harry </a:t>
            </a:r>
            <a:r>
              <a:rPr lang="en-US" sz="2200" dirty="0" err="1" smtClean="0">
                <a:solidFill>
                  <a:schemeClr val="tx1"/>
                </a:solidFill>
                <a:latin typeface="Comic Sans MS" panose="030F0702030302020204" pitchFamily="66" charset="0"/>
              </a:rPr>
              <a:t>Frezee</a:t>
            </a:r>
            <a:r>
              <a:rPr lang="en-US" sz="2200" dirty="0">
                <a:solidFill>
                  <a:schemeClr val="tx1"/>
                </a:solidFill>
                <a:latin typeface="Comic Sans MS" panose="030F0702030302020204" pitchFamily="66" charset="0"/>
              </a:rPr>
              <a:t> sold Ruth to the Yankees amid controversy. The trade fueled Boston's subsequent 86-year championship drought and popularized the </a:t>
            </a:r>
            <a:r>
              <a:rPr lang="en-US" sz="2200" dirty="0" smtClean="0">
                <a:solidFill>
                  <a:schemeClr val="tx1"/>
                </a:solidFill>
                <a:latin typeface="Comic Sans MS" panose="030F0702030302020204" pitchFamily="66" charset="0"/>
              </a:rPr>
              <a:t>“Curse of the Bambino" </a:t>
            </a:r>
            <a:r>
              <a:rPr lang="en-US" sz="2200" dirty="0">
                <a:solidFill>
                  <a:schemeClr val="tx1"/>
                </a:solidFill>
                <a:latin typeface="Comic Sans MS" panose="030F0702030302020204" pitchFamily="66" charset="0"/>
              </a:rPr>
              <a:t>superstition. </a:t>
            </a:r>
            <a:r>
              <a:rPr lang="en-US" sz="2200" dirty="0" smtClean="0">
                <a:solidFill>
                  <a:schemeClr val="tx1"/>
                </a:solidFill>
                <a:latin typeface="Comic Sans MS" panose="030F0702030302020204" pitchFamily="66" charset="0"/>
                <a:hlinkClick r:id="rId2"/>
              </a:rPr>
              <a:t>*</a:t>
            </a:r>
            <a:endParaRPr lang="en-US" sz="22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41002819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sp>
        <p:nvSpPr>
          <p:cNvPr id="3" name="Content Placeholder 2"/>
          <p:cNvSpPr>
            <a:spLocks noGrp="1"/>
          </p:cNvSpPr>
          <p:nvPr>
            <p:ph idx="1"/>
          </p:nvPr>
        </p:nvSpPr>
        <p:spPr>
          <a:xfrm>
            <a:off x="677334" y="1570616"/>
            <a:ext cx="7272567" cy="4679577"/>
          </a:xfrm>
        </p:spPr>
        <p:txBody>
          <a:bodyPr>
            <a:noAutofit/>
          </a:bodyPr>
          <a:lstStyle/>
          <a:p>
            <a:pPr>
              <a:lnSpc>
                <a:spcPct val="150000"/>
              </a:lnSpc>
              <a:spcBef>
                <a:spcPts val="0"/>
              </a:spcBef>
            </a:pPr>
            <a:r>
              <a:rPr lang="en-US" altLang="en-US" sz="2200" dirty="0" smtClean="0">
                <a:solidFill>
                  <a:schemeClr val="tx1"/>
                </a:solidFill>
                <a:latin typeface="Comic Sans MS" panose="030F0702030302020204" pitchFamily="66" charset="0"/>
              </a:rPr>
              <a:t>A 20-cent commemorative stamp honoring baseball great Babe Ruth was issued July 6, 1983, in Chicago, Illinois, in conjunction with the 50th anniversary year of the All-Star Game in which Ruth hit the first home run, scoring two runs and winning the game. It was the third stamp in the American Sports Series which begun in 1981 with stamps honoring golfer Bobby Jones and all-around athlete Babe Didrikson Zaharias before Ruth. </a:t>
            </a:r>
            <a:endParaRPr lang="en-US" sz="2200" dirty="0">
              <a:latin typeface="Comic Sans MS" panose="030F0702030302020204" pitchFamily="66" charset="0"/>
            </a:endParaRPr>
          </a:p>
        </p:txBody>
      </p:sp>
      <p:pic>
        <p:nvPicPr>
          <p:cNvPr id="4" name="Picture 2" descr="Babe Ruth, 1983 U.S. Postage Stamp –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8236" y="2302734"/>
            <a:ext cx="1577340" cy="2464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370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sp>
        <p:nvSpPr>
          <p:cNvPr id="3" name="Content Placeholder 2"/>
          <p:cNvSpPr>
            <a:spLocks noGrp="1"/>
          </p:cNvSpPr>
          <p:nvPr>
            <p:ph idx="1"/>
          </p:nvPr>
        </p:nvSpPr>
        <p:spPr>
          <a:xfrm>
            <a:off x="677334" y="1570616"/>
            <a:ext cx="8757122" cy="4679577"/>
          </a:xfrm>
        </p:spPr>
        <p:txBody>
          <a:bodyPr>
            <a:noAutofit/>
          </a:bodyPr>
          <a:lstStyle/>
          <a:p>
            <a:pPr>
              <a:lnSpc>
                <a:spcPct val="150000"/>
              </a:lnSpc>
              <a:spcBef>
                <a:spcPts val="0"/>
              </a:spcBef>
            </a:pPr>
            <a:r>
              <a:rPr lang="en-US" altLang="en-US" sz="2200" dirty="0">
                <a:solidFill>
                  <a:schemeClr val="tx1"/>
                </a:solidFill>
                <a:latin typeface="Comic Sans MS" panose="030F0702030302020204" pitchFamily="66" charset="0"/>
              </a:rPr>
              <a:t>The dedication ceremony for the stamp was held on July 5, during the Old Timers Game at </a:t>
            </a:r>
            <a:r>
              <a:rPr lang="en-US" altLang="en-US" sz="2200" dirty="0" err="1">
                <a:solidFill>
                  <a:schemeClr val="tx1"/>
                </a:solidFill>
                <a:latin typeface="Comic Sans MS" panose="030F0702030302020204" pitchFamily="66" charset="0"/>
              </a:rPr>
              <a:t>Comiskey</a:t>
            </a:r>
            <a:r>
              <a:rPr lang="en-US" altLang="en-US" sz="2200" dirty="0">
                <a:solidFill>
                  <a:schemeClr val="tx1"/>
                </a:solidFill>
                <a:latin typeface="Comic Sans MS" panose="030F0702030302020204" pitchFamily="66" charset="0"/>
              </a:rPr>
              <a:t> Park, site of the first All-Star Game in 1933.  The Babe Ruth Stamp design, by Richard </a:t>
            </a:r>
            <a:r>
              <a:rPr lang="en-US" altLang="en-US" sz="2200" dirty="0" err="1">
                <a:solidFill>
                  <a:schemeClr val="tx1"/>
                </a:solidFill>
                <a:latin typeface="Comic Sans MS" panose="030F0702030302020204" pitchFamily="66" charset="0"/>
              </a:rPr>
              <a:t>Gangel</a:t>
            </a:r>
            <a:r>
              <a:rPr lang="en-US" altLang="en-US" sz="2200" dirty="0">
                <a:solidFill>
                  <a:schemeClr val="tx1"/>
                </a:solidFill>
                <a:latin typeface="Comic Sans MS" panose="030F0702030302020204" pitchFamily="66" charset="0"/>
              </a:rPr>
              <a:t> of Weston, Connecticut, was based on a classic photograph of Ruth with feet spread apart and bat pointed almost straight up.  He is looking toward the fences following a home run swing.  Esther Porter modeled the stamp.  A total of 184,950,000 stamps were issued at a value of 20¢ each for a total value of $36,990,000. (Stamp ID# Scott 2046</a:t>
            </a:r>
            <a:r>
              <a:rPr lang="en-US" altLang="en-US" sz="2200" dirty="0" smtClean="0">
                <a:solidFill>
                  <a:schemeClr val="tx1"/>
                </a:solidFill>
                <a:latin typeface="Comic Sans MS" panose="030F0702030302020204" pitchFamily="66" charset="0"/>
              </a:rPr>
              <a:t>). </a:t>
            </a:r>
            <a:r>
              <a:rPr lang="en-US" altLang="en-US" sz="2200" dirty="0">
                <a:solidFill>
                  <a:schemeClr val="tx1"/>
                </a:solidFill>
                <a:latin typeface="Comic Sans MS" panose="030F0702030302020204" pitchFamily="66" charset="0"/>
                <a:hlinkClick r:id="rId2"/>
              </a:rPr>
              <a:t>*</a:t>
            </a:r>
            <a:endParaRPr lang="en-US" sz="2200" dirty="0">
              <a:latin typeface="Comic Sans MS" panose="030F0702030302020204" pitchFamily="66" charset="0"/>
            </a:endParaRPr>
          </a:p>
          <a:p>
            <a:pPr>
              <a:lnSpc>
                <a:spcPct val="150000"/>
              </a:lnSpc>
              <a:spcBef>
                <a:spcPts val="0"/>
              </a:spcBef>
            </a:pPr>
            <a:endParaRPr lang="en-US" altLang="en-US" sz="22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653178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6" name="Picture 5"/>
          <p:cNvPicPr>
            <a:picLocks noChangeAspect="1"/>
          </p:cNvPicPr>
          <p:nvPr/>
        </p:nvPicPr>
        <p:blipFill>
          <a:blip r:embed="rId2"/>
          <a:stretch>
            <a:fillRect/>
          </a:stretch>
        </p:blipFill>
        <p:spPr>
          <a:xfrm>
            <a:off x="236754" y="1491478"/>
            <a:ext cx="9477828" cy="5104631"/>
          </a:xfrm>
          <a:prstGeom prst="rect">
            <a:avLst/>
          </a:prstGeom>
          <a:ln w="19050">
            <a:solidFill>
              <a:schemeClr val="accent1"/>
            </a:solidFill>
          </a:ln>
        </p:spPr>
      </p:pic>
    </p:spTree>
    <p:extLst>
      <p:ext uri="{BB962C8B-B14F-4D97-AF65-F5344CB8AC3E}">
        <p14:creationId xmlns:p14="http://schemas.microsoft.com/office/powerpoint/2010/main" val="384513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76300"/>
          </a:xfrm>
        </p:spPr>
        <p:txBody>
          <a:bodyPr/>
          <a:lstStyle/>
          <a:p>
            <a:pPr algn="ctr"/>
            <a:r>
              <a:rPr lang="en-US" dirty="0">
                <a:solidFill>
                  <a:schemeClr val="accent1">
                    <a:lumMod val="50000"/>
                  </a:schemeClr>
                </a:solidFill>
              </a:rPr>
              <a:t>Baseball, The Babe and Philatelics</a:t>
            </a:r>
            <a:endParaRPr lang="en-US" dirty="0"/>
          </a:p>
        </p:txBody>
      </p:sp>
      <p:pic>
        <p:nvPicPr>
          <p:cNvPr id="5" name="Picture 4"/>
          <p:cNvPicPr>
            <a:picLocks noChangeAspect="1"/>
          </p:cNvPicPr>
          <p:nvPr/>
        </p:nvPicPr>
        <p:blipFill>
          <a:blip r:embed="rId2"/>
          <a:stretch>
            <a:fillRect/>
          </a:stretch>
        </p:blipFill>
        <p:spPr>
          <a:xfrm>
            <a:off x="230862" y="1655176"/>
            <a:ext cx="9489611" cy="4929924"/>
          </a:xfrm>
          <a:prstGeom prst="rect">
            <a:avLst/>
          </a:prstGeom>
          <a:ln w="19050">
            <a:solidFill>
              <a:schemeClr val="accent1"/>
            </a:solidFill>
          </a:ln>
        </p:spPr>
      </p:pic>
      <p:sp>
        <p:nvSpPr>
          <p:cNvPr id="4" name="TextBox 3"/>
          <p:cNvSpPr txBox="1"/>
          <p:nvPr/>
        </p:nvSpPr>
        <p:spPr>
          <a:xfrm>
            <a:off x="9720473" y="6277323"/>
            <a:ext cx="1818042" cy="307777"/>
          </a:xfrm>
          <a:prstGeom prst="rect">
            <a:avLst/>
          </a:prstGeom>
          <a:noFill/>
        </p:spPr>
        <p:txBody>
          <a:bodyPr wrap="square" rtlCol="0">
            <a:spAutoFit/>
          </a:bodyPr>
          <a:lstStyle/>
          <a:p>
            <a:r>
              <a:rPr lang="en-US" sz="1400" dirty="0" smtClean="0">
                <a:latin typeface="Comic Sans MS" panose="030F0702030302020204" pitchFamily="66" charset="0"/>
              </a:rPr>
              <a:t>Aristocrat </a:t>
            </a:r>
            <a:r>
              <a:rPr lang="en-US" sz="1400" dirty="0" smtClean="0">
                <a:latin typeface="Comic Sans MS" panose="030F0702030302020204" pitchFamily="66" charset="0"/>
              </a:rPr>
              <a:t>cachet</a:t>
            </a:r>
            <a:endParaRPr lang="en-US" sz="1400" dirty="0">
              <a:latin typeface="Comic Sans MS" panose="030F0702030302020204" pitchFamily="66" charset="0"/>
            </a:endParaRPr>
          </a:p>
        </p:txBody>
      </p:sp>
    </p:spTree>
    <p:extLst>
      <p:ext uri="{BB962C8B-B14F-4D97-AF65-F5344CB8AC3E}">
        <p14:creationId xmlns:p14="http://schemas.microsoft.com/office/powerpoint/2010/main" val="7187177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5" name="Picture 4"/>
          <p:cNvPicPr>
            <a:picLocks noChangeAspect="1"/>
          </p:cNvPicPr>
          <p:nvPr/>
        </p:nvPicPr>
        <p:blipFill>
          <a:blip r:embed="rId2"/>
          <a:stretch>
            <a:fillRect/>
          </a:stretch>
        </p:blipFill>
        <p:spPr>
          <a:xfrm>
            <a:off x="3367144" y="1270000"/>
            <a:ext cx="3302597" cy="5466071"/>
          </a:xfrm>
          <a:prstGeom prst="rect">
            <a:avLst/>
          </a:prstGeom>
          <a:ln w="19050">
            <a:solidFill>
              <a:schemeClr val="accent1"/>
            </a:solidFill>
          </a:ln>
        </p:spPr>
      </p:pic>
    </p:spTree>
    <p:extLst>
      <p:ext uri="{BB962C8B-B14F-4D97-AF65-F5344CB8AC3E}">
        <p14:creationId xmlns:p14="http://schemas.microsoft.com/office/powerpoint/2010/main" val="2859733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73151"/>
          </a:xfrm>
        </p:spPr>
        <p:txBody>
          <a:bodyPr/>
          <a:lstStyle/>
          <a:p>
            <a:pPr algn="ctr"/>
            <a:r>
              <a:rPr lang="en-US" dirty="0">
                <a:solidFill>
                  <a:schemeClr val="accent1">
                    <a:lumMod val="50000"/>
                  </a:schemeClr>
                </a:solidFill>
              </a:rPr>
              <a:t>Baseball, The Babe and Philatelics</a:t>
            </a:r>
            <a:endParaRPr lang="en-US" dirty="0"/>
          </a:p>
        </p:txBody>
      </p:sp>
      <p:pic>
        <p:nvPicPr>
          <p:cNvPr id="5" name="Picture 4"/>
          <p:cNvPicPr>
            <a:picLocks noChangeAspect="1"/>
          </p:cNvPicPr>
          <p:nvPr/>
        </p:nvPicPr>
        <p:blipFill>
          <a:blip r:embed="rId2"/>
          <a:stretch>
            <a:fillRect/>
          </a:stretch>
        </p:blipFill>
        <p:spPr>
          <a:xfrm>
            <a:off x="283612" y="1382751"/>
            <a:ext cx="9384111" cy="5187775"/>
          </a:xfrm>
          <a:prstGeom prst="rect">
            <a:avLst/>
          </a:prstGeom>
          <a:ln w="19050">
            <a:solidFill>
              <a:schemeClr val="accent1"/>
            </a:solidFill>
          </a:ln>
        </p:spPr>
      </p:pic>
    </p:spTree>
    <p:extLst>
      <p:ext uri="{BB962C8B-B14F-4D97-AF65-F5344CB8AC3E}">
        <p14:creationId xmlns:p14="http://schemas.microsoft.com/office/powerpoint/2010/main" val="1140569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sp>
        <p:nvSpPr>
          <p:cNvPr id="5" name="Content Placeholder 4"/>
          <p:cNvSpPr>
            <a:spLocks noGrp="1"/>
          </p:cNvSpPr>
          <p:nvPr>
            <p:ph idx="1"/>
          </p:nvPr>
        </p:nvSpPr>
        <p:spPr>
          <a:xfrm>
            <a:off x="391071" y="1393371"/>
            <a:ext cx="9710872" cy="5118941"/>
          </a:xfrm>
        </p:spPr>
        <p:txBody>
          <a:bodyPr>
            <a:normAutofit/>
          </a:bodyPr>
          <a:lstStyle/>
          <a:p>
            <a:pPr marL="0" indent="0" algn="ctr">
              <a:buNone/>
            </a:pPr>
            <a:r>
              <a:rPr lang="en-US" sz="2400" dirty="0" smtClean="0">
                <a:solidFill>
                  <a:schemeClr val="tx1"/>
                </a:solidFill>
                <a:latin typeface="Comic Sans MS" panose="030F0702030302020204" pitchFamily="66" charset="0"/>
              </a:rPr>
              <a:t>So, </a:t>
            </a:r>
            <a:r>
              <a:rPr lang="en-US" sz="2400" dirty="0" smtClean="0">
                <a:solidFill>
                  <a:schemeClr val="tx1"/>
                </a:solidFill>
                <a:latin typeface="Comic Sans MS" panose="030F0702030302020204" pitchFamily="66" charset="0"/>
              </a:rPr>
              <a:t>you </a:t>
            </a:r>
            <a:r>
              <a:rPr lang="en-US" sz="2400" dirty="0" smtClean="0">
                <a:solidFill>
                  <a:schemeClr val="tx1"/>
                </a:solidFill>
                <a:latin typeface="Comic Sans MS" panose="030F0702030302020204" pitchFamily="66" charset="0"/>
              </a:rPr>
              <a:t>think you know all about America’s Past time?</a:t>
            </a:r>
          </a:p>
          <a:p>
            <a:pPr marL="0" indent="0" algn="ctr">
              <a:buNone/>
            </a:pPr>
            <a:r>
              <a:rPr lang="en-US" sz="2400" dirty="0" smtClean="0">
                <a:solidFill>
                  <a:schemeClr val="tx1"/>
                </a:solidFill>
                <a:latin typeface="Comic Sans MS" panose="030F0702030302020204" pitchFamily="66" charset="0"/>
              </a:rPr>
              <a:t>Well, consider this:</a:t>
            </a:r>
          </a:p>
          <a:p>
            <a:r>
              <a:rPr lang="en-US" sz="2200" dirty="0" smtClean="0">
                <a:solidFill>
                  <a:schemeClr val="tx1"/>
                </a:solidFill>
                <a:latin typeface="Comic Sans MS" panose="030F0702030302020204" pitchFamily="66" charset="0"/>
              </a:rPr>
              <a:t>The earliest reference to a baseball-like game occurred in Russia in the 1300’s.</a:t>
            </a:r>
          </a:p>
          <a:p>
            <a:r>
              <a:rPr lang="en-US" sz="2200" dirty="0" smtClean="0">
                <a:solidFill>
                  <a:schemeClr val="tx1"/>
                </a:solidFill>
                <a:latin typeface="Comic Sans MS" panose="030F0702030302020204" pitchFamily="66" charset="0"/>
              </a:rPr>
              <a:t>The Russian Game, </a:t>
            </a:r>
            <a:r>
              <a:rPr lang="en-US" sz="2200" dirty="0" err="1" smtClean="0">
                <a:solidFill>
                  <a:schemeClr val="tx1"/>
                </a:solidFill>
                <a:latin typeface="Comic Sans MS" panose="030F0702030302020204" pitchFamily="66" charset="0"/>
              </a:rPr>
              <a:t>Lapta</a:t>
            </a:r>
            <a:r>
              <a:rPr lang="en-US" sz="2200" dirty="0" smtClean="0">
                <a:solidFill>
                  <a:schemeClr val="tx1"/>
                </a:solidFill>
                <a:latin typeface="Comic Sans MS" panose="030F0702030302020204" pitchFamily="66" charset="0"/>
              </a:rPr>
              <a:t>, consisted of two teams (5 to 10 members), with a pitcher and batter.  The ball would be thrown to a batter, who would attempt to hit it with a short stick and then run to the opposite field side and back before being hit by the ball</a:t>
            </a:r>
            <a:r>
              <a:rPr lang="en-US" sz="2200" dirty="0" smtClean="0">
                <a:solidFill>
                  <a:schemeClr val="tx1"/>
                </a:solidFill>
                <a:latin typeface="Comic Sans MS" panose="030F0702030302020204" pitchFamily="66" charset="0"/>
              </a:rPr>
              <a:t>. </a:t>
            </a:r>
            <a:r>
              <a:rPr lang="en-US" sz="2200" dirty="0" smtClean="0">
                <a:solidFill>
                  <a:schemeClr val="tx1"/>
                </a:solidFill>
                <a:latin typeface="Comic Sans MS" panose="030F0702030302020204" pitchFamily="66" charset="0"/>
                <a:hlinkClick r:id="rId2"/>
              </a:rPr>
              <a:t>*</a:t>
            </a:r>
            <a:endParaRPr lang="en-US" sz="2200" dirty="0" smtClean="0">
              <a:solidFill>
                <a:schemeClr val="tx1"/>
              </a:solidFill>
              <a:latin typeface="Comic Sans MS" panose="030F0702030302020204" pitchFamily="66" charset="0"/>
            </a:endParaRPr>
          </a:p>
          <a:p>
            <a:r>
              <a:rPr lang="en-US" sz="2200" dirty="0" smtClean="0">
                <a:solidFill>
                  <a:schemeClr val="tx1"/>
                </a:solidFill>
                <a:latin typeface="Comic Sans MS" panose="030F0702030302020204" pitchFamily="66" charset="0"/>
              </a:rPr>
              <a:t>The first published terms about baseball appeared in 1744 in a British book entitled “</a:t>
            </a:r>
            <a:r>
              <a:rPr lang="en-US" sz="2200" dirty="0">
                <a:solidFill>
                  <a:schemeClr val="tx1"/>
                </a:solidFill>
                <a:latin typeface="Comic Sans MS" panose="030F0702030302020204" pitchFamily="66" charset="0"/>
              </a:rPr>
              <a:t>A</a:t>
            </a:r>
            <a:r>
              <a:rPr lang="en-US" sz="2200" dirty="0" smtClean="0">
                <a:solidFill>
                  <a:schemeClr val="tx1"/>
                </a:solidFill>
                <a:latin typeface="Comic Sans MS" panose="030F0702030302020204" pitchFamily="66" charset="0"/>
              </a:rPr>
              <a:t> Little Pretty Pocket Book” writ</a:t>
            </a:r>
            <a:r>
              <a:rPr lang="en-US" sz="2200" b="1" dirty="0" smtClean="0">
                <a:solidFill>
                  <a:schemeClr val="tx1"/>
                </a:solidFill>
                <a:latin typeface="Comic Sans MS" panose="030F0702030302020204" pitchFamily="66" charset="0"/>
              </a:rPr>
              <a:t>t</a:t>
            </a:r>
            <a:r>
              <a:rPr lang="en-US" sz="2200" dirty="0" smtClean="0">
                <a:solidFill>
                  <a:schemeClr val="tx1"/>
                </a:solidFill>
                <a:latin typeface="Comic Sans MS" panose="030F0702030302020204" pitchFamily="66" charset="0"/>
              </a:rPr>
              <a:t>en by John Newbury.  The book contained some wood cut pictures of boys playing a game very similar to modern baseball, and a rhyme called “Base-ball”.  This is considered the first know instance of the word “baseball” in print</a:t>
            </a:r>
            <a:r>
              <a:rPr lang="en-US" sz="2200" dirty="0" smtClean="0">
                <a:solidFill>
                  <a:schemeClr val="tx1"/>
                </a:solidFill>
                <a:latin typeface="Comic Sans MS" panose="030F0702030302020204" pitchFamily="66" charset="0"/>
              </a:rPr>
              <a:t>. </a:t>
            </a:r>
            <a:endParaRPr lang="en-US" sz="22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8334035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62361"/>
          </a:xfrm>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5" name="Picture 4"/>
          <p:cNvPicPr>
            <a:picLocks noChangeAspect="1"/>
          </p:cNvPicPr>
          <p:nvPr/>
        </p:nvPicPr>
        <p:blipFill>
          <a:blip r:embed="rId2"/>
          <a:stretch>
            <a:fillRect/>
          </a:stretch>
        </p:blipFill>
        <p:spPr>
          <a:xfrm>
            <a:off x="269197" y="1355847"/>
            <a:ext cx="9412941" cy="5186341"/>
          </a:xfrm>
          <a:prstGeom prst="rect">
            <a:avLst/>
          </a:prstGeom>
          <a:ln w="19050">
            <a:solidFill>
              <a:schemeClr val="accent1"/>
            </a:solidFill>
          </a:ln>
        </p:spPr>
      </p:pic>
      <p:sp>
        <p:nvSpPr>
          <p:cNvPr id="4" name="TextBox 3"/>
          <p:cNvSpPr txBox="1"/>
          <p:nvPr/>
        </p:nvSpPr>
        <p:spPr>
          <a:xfrm>
            <a:off x="9682138" y="6234411"/>
            <a:ext cx="1818042" cy="307777"/>
          </a:xfrm>
          <a:prstGeom prst="rect">
            <a:avLst/>
          </a:prstGeom>
          <a:noFill/>
        </p:spPr>
        <p:txBody>
          <a:bodyPr wrap="square" rtlCol="0">
            <a:spAutoFit/>
          </a:bodyPr>
          <a:lstStyle/>
          <a:p>
            <a:r>
              <a:rPr lang="en-US" sz="1400" dirty="0" err="1" smtClean="0">
                <a:latin typeface="Comic Sans MS" panose="030F0702030302020204" pitchFamily="66" charset="0"/>
              </a:rPr>
              <a:t>Zaso</a:t>
            </a:r>
            <a:r>
              <a:rPr lang="en-US" sz="1400" dirty="0" smtClean="0">
                <a:latin typeface="Comic Sans MS" panose="030F0702030302020204" pitchFamily="66" charset="0"/>
              </a:rPr>
              <a:t> cachet</a:t>
            </a:r>
            <a:endParaRPr lang="en-US" sz="1400" dirty="0">
              <a:latin typeface="Comic Sans MS" panose="030F0702030302020204" pitchFamily="66" charset="0"/>
            </a:endParaRPr>
          </a:p>
        </p:txBody>
      </p:sp>
    </p:spTree>
    <p:extLst>
      <p:ext uri="{BB962C8B-B14F-4D97-AF65-F5344CB8AC3E}">
        <p14:creationId xmlns:p14="http://schemas.microsoft.com/office/powerpoint/2010/main" val="1869059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5" name="Picture 4"/>
          <p:cNvPicPr>
            <a:picLocks noChangeAspect="1"/>
          </p:cNvPicPr>
          <p:nvPr/>
        </p:nvPicPr>
        <p:blipFill>
          <a:blip r:embed="rId2"/>
          <a:stretch>
            <a:fillRect/>
          </a:stretch>
        </p:blipFill>
        <p:spPr>
          <a:xfrm>
            <a:off x="290514" y="1270000"/>
            <a:ext cx="9370307" cy="5278211"/>
          </a:xfrm>
          <a:prstGeom prst="rect">
            <a:avLst/>
          </a:prstGeom>
          <a:ln w="19050">
            <a:solidFill>
              <a:schemeClr val="accent1"/>
            </a:solidFill>
          </a:ln>
        </p:spPr>
      </p:pic>
      <p:sp>
        <p:nvSpPr>
          <p:cNvPr id="6" name="TextBox 5"/>
          <p:cNvSpPr txBox="1"/>
          <p:nvPr/>
        </p:nvSpPr>
        <p:spPr>
          <a:xfrm>
            <a:off x="9660821" y="5809547"/>
            <a:ext cx="1818042" cy="738664"/>
          </a:xfrm>
          <a:prstGeom prst="rect">
            <a:avLst/>
          </a:prstGeom>
          <a:noFill/>
        </p:spPr>
        <p:txBody>
          <a:bodyPr wrap="square" rtlCol="0">
            <a:spAutoFit/>
          </a:bodyPr>
          <a:lstStyle/>
          <a:p>
            <a:r>
              <a:rPr lang="en-US" sz="1400" dirty="0" smtClean="0">
                <a:latin typeface="Comic Sans MS" panose="030F0702030302020204" pitchFamily="66" charset="0"/>
              </a:rPr>
              <a:t>TCMA Ltd Robert Steven Simon  painting cachet</a:t>
            </a:r>
            <a:endParaRPr lang="en-US" sz="1400" dirty="0">
              <a:latin typeface="Comic Sans MS" panose="030F0702030302020204" pitchFamily="66" charset="0"/>
            </a:endParaRPr>
          </a:p>
        </p:txBody>
      </p:sp>
    </p:spTree>
    <p:extLst>
      <p:ext uri="{BB962C8B-B14F-4D97-AF65-F5344CB8AC3E}">
        <p14:creationId xmlns:p14="http://schemas.microsoft.com/office/powerpoint/2010/main" val="29579847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6" name="Picture 5"/>
          <p:cNvPicPr>
            <a:picLocks noChangeAspect="1"/>
          </p:cNvPicPr>
          <p:nvPr/>
        </p:nvPicPr>
        <p:blipFill>
          <a:blip r:embed="rId2"/>
          <a:stretch>
            <a:fillRect/>
          </a:stretch>
        </p:blipFill>
        <p:spPr>
          <a:xfrm>
            <a:off x="267125" y="1364521"/>
            <a:ext cx="9417085" cy="5247193"/>
          </a:xfrm>
          <a:prstGeom prst="rect">
            <a:avLst/>
          </a:prstGeom>
          <a:ln w="19050">
            <a:solidFill>
              <a:schemeClr val="accent1"/>
            </a:solidFill>
          </a:ln>
        </p:spPr>
      </p:pic>
    </p:spTree>
    <p:extLst>
      <p:ext uri="{BB962C8B-B14F-4D97-AF65-F5344CB8AC3E}">
        <p14:creationId xmlns:p14="http://schemas.microsoft.com/office/powerpoint/2010/main" val="1255723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39337"/>
          </a:xfrm>
        </p:spPr>
        <p:txBody>
          <a:bodyPr>
            <a:noAutofit/>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5" name="Picture 4"/>
          <p:cNvPicPr>
            <a:picLocks noChangeAspect="1"/>
          </p:cNvPicPr>
          <p:nvPr/>
        </p:nvPicPr>
        <p:blipFill>
          <a:blip r:embed="rId2"/>
          <a:stretch>
            <a:fillRect/>
          </a:stretch>
        </p:blipFill>
        <p:spPr>
          <a:xfrm>
            <a:off x="6992469" y="1440741"/>
            <a:ext cx="3405019" cy="4469763"/>
          </a:xfrm>
          <a:prstGeom prst="rect">
            <a:avLst/>
          </a:prstGeom>
        </p:spPr>
      </p:pic>
      <p:pic>
        <p:nvPicPr>
          <p:cNvPr id="6" name="Picture 5"/>
          <p:cNvPicPr>
            <a:picLocks noChangeAspect="1"/>
          </p:cNvPicPr>
          <p:nvPr/>
        </p:nvPicPr>
        <p:blipFill>
          <a:blip r:embed="rId3"/>
          <a:stretch>
            <a:fillRect/>
          </a:stretch>
        </p:blipFill>
        <p:spPr>
          <a:xfrm>
            <a:off x="507050" y="1516828"/>
            <a:ext cx="3314196" cy="4833776"/>
          </a:xfrm>
          <a:prstGeom prst="rect">
            <a:avLst/>
          </a:prstGeom>
        </p:spPr>
      </p:pic>
      <p:pic>
        <p:nvPicPr>
          <p:cNvPr id="7" name="Picture 6"/>
          <p:cNvPicPr>
            <a:picLocks noChangeAspect="1"/>
          </p:cNvPicPr>
          <p:nvPr/>
        </p:nvPicPr>
        <p:blipFill>
          <a:blip r:embed="rId4"/>
          <a:stretch>
            <a:fillRect/>
          </a:stretch>
        </p:blipFill>
        <p:spPr>
          <a:xfrm>
            <a:off x="3821246" y="1699708"/>
            <a:ext cx="3074406" cy="4835562"/>
          </a:xfrm>
          <a:prstGeom prst="rect">
            <a:avLst/>
          </a:prstGeom>
        </p:spPr>
      </p:pic>
      <p:sp>
        <p:nvSpPr>
          <p:cNvPr id="9" name="TextBox 8"/>
          <p:cNvSpPr txBox="1"/>
          <p:nvPr/>
        </p:nvSpPr>
        <p:spPr>
          <a:xfrm>
            <a:off x="6992469" y="6165938"/>
            <a:ext cx="3496237" cy="369332"/>
          </a:xfrm>
          <a:prstGeom prst="rect">
            <a:avLst/>
          </a:prstGeom>
          <a:noFill/>
        </p:spPr>
        <p:txBody>
          <a:bodyPr wrap="square" rtlCol="0">
            <a:spAutoFit/>
          </a:bodyPr>
          <a:lstStyle/>
          <a:p>
            <a:r>
              <a:rPr lang="en-US" i="1" dirty="0" smtClean="0">
                <a:latin typeface="Comic Sans MS" panose="030F0702030302020204" pitchFamily="66" charset="0"/>
              </a:rPr>
              <a:t>Note the starting year in each</a:t>
            </a:r>
            <a:endParaRPr lang="en-US" i="1" dirty="0">
              <a:latin typeface="Comic Sans MS" panose="030F0702030302020204" pitchFamily="66" charset="0"/>
            </a:endParaRPr>
          </a:p>
        </p:txBody>
      </p:sp>
    </p:spTree>
    <p:extLst>
      <p:ext uri="{BB962C8B-B14F-4D97-AF65-F5344CB8AC3E}">
        <p14:creationId xmlns:p14="http://schemas.microsoft.com/office/powerpoint/2010/main" val="4219197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6" name="Picture 5"/>
          <p:cNvPicPr>
            <a:picLocks noChangeAspect="1"/>
          </p:cNvPicPr>
          <p:nvPr/>
        </p:nvPicPr>
        <p:blipFill>
          <a:blip r:embed="rId2"/>
          <a:stretch>
            <a:fillRect/>
          </a:stretch>
        </p:blipFill>
        <p:spPr>
          <a:xfrm>
            <a:off x="480324" y="2536896"/>
            <a:ext cx="8990687" cy="1849758"/>
          </a:xfrm>
          <a:prstGeom prst="rect">
            <a:avLst/>
          </a:prstGeom>
          <a:ln w="19050">
            <a:solidFill>
              <a:schemeClr val="accent1"/>
            </a:solidFill>
          </a:ln>
        </p:spPr>
      </p:pic>
    </p:spTree>
    <p:extLst>
      <p:ext uri="{BB962C8B-B14F-4D97-AF65-F5344CB8AC3E}">
        <p14:creationId xmlns:p14="http://schemas.microsoft.com/office/powerpoint/2010/main" val="38092226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5" name="Picture 4"/>
          <p:cNvPicPr>
            <a:picLocks noChangeAspect="1"/>
          </p:cNvPicPr>
          <p:nvPr/>
        </p:nvPicPr>
        <p:blipFill>
          <a:blip r:embed="rId2"/>
          <a:stretch>
            <a:fillRect/>
          </a:stretch>
        </p:blipFill>
        <p:spPr>
          <a:xfrm>
            <a:off x="968444" y="1930400"/>
            <a:ext cx="8014447" cy="3446936"/>
          </a:xfrm>
          <a:prstGeom prst="rect">
            <a:avLst/>
          </a:prstGeom>
          <a:ln w="19050">
            <a:solidFill>
              <a:schemeClr val="accent1"/>
            </a:solidFill>
          </a:ln>
        </p:spPr>
      </p:pic>
    </p:spTree>
    <p:extLst>
      <p:ext uri="{BB962C8B-B14F-4D97-AF65-F5344CB8AC3E}">
        <p14:creationId xmlns:p14="http://schemas.microsoft.com/office/powerpoint/2010/main" val="3418302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4" name="Picture 3"/>
          <p:cNvPicPr>
            <a:picLocks noChangeAspect="1"/>
          </p:cNvPicPr>
          <p:nvPr/>
        </p:nvPicPr>
        <p:blipFill>
          <a:blip r:embed="rId2"/>
          <a:stretch>
            <a:fillRect/>
          </a:stretch>
        </p:blipFill>
        <p:spPr>
          <a:xfrm>
            <a:off x="226294" y="1369084"/>
            <a:ext cx="9498747" cy="5174820"/>
          </a:xfrm>
          <a:prstGeom prst="rect">
            <a:avLst/>
          </a:prstGeom>
          <a:ln w="19050">
            <a:solidFill>
              <a:schemeClr val="accent1"/>
            </a:solidFill>
          </a:ln>
        </p:spPr>
      </p:pic>
      <p:sp>
        <p:nvSpPr>
          <p:cNvPr id="5" name="TextBox 4"/>
          <p:cNvSpPr txBox="1"/>
          <p:nvPr/>
        </p:nvSpPr>
        <p:spPr>
          <a:xfrm>
            <a:off x="9725041" y="6236127"/>
            <a:ext cx="1818042" cy="307777"/>
          </a:xfrm>
          <a:prstGeom prst="rect">
            <a:avLst/>
          </a:prstGeom>
          <a:noFill/>
        </p:spPr>
        <p:txBody>
          <a:bodyPr wrap="square" rtlCol="0">
            <a:spAutoFit/>
          </a:bodyPr>
          <a:lstStyle/>
          <a:p>
            <a:r>
              <a:rPr lang="en-US" sz="1400" dirty="0" smtClean="0">
                <a:latin typeface="Comic Sans MS" panose="030F0702030302020204" pitchFamily="66" charset="0"/>
              </a:rPr>
              <a:t>Panda cachet</a:t>
            </a:r>
            <a:endParaRPr lang="en-US" sz="1400" dirty="0">
              <a:latin typeface="Comic Sans MS" panose="030F0702030302020204" pitchFamily="66" charset="0"/>
            </a:endParaRPr>
          </a:p>
        </p:txBody>
      </p:sp>
    </p:spTree>
    <p:extLst>
      <p:ext uri="{BB962C8B-B14F-4D97-AF65-F5344CB8AC3E}">
        <p14:creationId xmlns:p14="http://schemas.microsoft.com/office/powerpoint/2010/main" val="2691015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5" name="Picture 4"/>
          <p:cNvPicPr>
            <a:picLocks noChangeAspect="1"/>
          </p:cNvPicPr>
          <p:nvPr/>
        </p:nvPicPr>
        <p:blipFill>
          <a:blip r:embed="rId2"/>
          <a:stretch>
            <a:fillRect/>
          </a:stretch>
        </p:blipFill>
        <p:spPr>
          <a:xfrm>
            <a:off x="247810" y="1356546"/>
            <a:ext cx="9455716" cy="5241066"/>
          </a:xfrm>
          <a:prstGeom prst="rect">
            <a:avLst/>
          </a:prstGeom>
          <a:ln w="19050">
            <a:solidFill>
              <a:schemeClr val="accent1"/>
            </a:solidFill>
          </a:ln>
        </p:spPr>
      </p:pic>
      <p:sp>
        <p:nvSpPr>
          <p:cNvPr id="6" name="TextBox 5"/>
          <p:cNvSpPr txBox="1"/>
          <p:nvPr/>
        </p:nvSpPr>
        <p:spPr>
          <a:xfrm>
            <a:off x="9703526" y="5858948"/>
            <a:ext cx="1818042" cy="738664"/>
          </a:xfrm>
          <a:prstGeom prst="rect">
            <a:avLst/>
          </a:prstGeom>
          <a:noFill/>
        </p:spPr>
        <p:txBody>
          <a:bodyPr wrap="square" rtlCol="0">
            <a:spAutoFit/>
          </a:bodyPr>
          <a:lstStyle/>
          <a:p>
            <a:r>
              <a:rPr lang="en-US" sz="1400" dirty="0" smtClean="0">
                <a:latin typeface="Comic Sans MS" panose="030F0702030302020204" pitchFamily="66" charset="0"/>
              </a:rPr>
              <a:t>TCMA Ltd Robert Steven Simon  painting cachet</a:t>
            </a:r>
            <a:endParaRPr lang="en-US" sz="1400" dirty="0">
              <a:latin typeface="Comic Sans MS" panose="030F0702030302020204" pitchFamily="66" charset="0"/>
            </a:endParaRPr>
          </a:p>
        </p:txBody>
      </p:sp>
    </p:spTree>
    <p:extLst>
      <p:ext uri="{BB962C8B-B14F-4D97-AF65-F5344CB8AC3E}">
        <p14:creationId xmlns:p14="http://schemas.microsoft.com/office/powerpoint/2010/main" val="1918662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5" name="Picture 4"/>
          <p:cNvPicPr>
            <a:picLocks noChangeAspect="1"/>
          </p:cNvPicPr>
          <p:nvPr/>
        </p:nvPicPr>
        <p:blipFill>
          <a:blip r:embed="rId2"/>
          <a:stretch>
            <a:fillRect/>
          </a:stretch>
        </p:blipFill>
        <p:spPr>
          <a:xfrm>
            <a:off x="289675" y="1378674"/>
            <a:ext cx="9371986" cy="5226521"/>
          </a:xfrm>
          <a:prstGeom prst="rect">
            <a:avLst/>
          </a:prstGeom>
          <a:ln w="19050">
            <a:solidFill>
              <a:schemeClr val="accent1"/>
            </a:solidFill>
          </a:ln>
        </p:spPr>
      </p:pic>
      <p:sp>
        <p:nvSpPr>
          <p:cNvPr id="4" name="TextBox 3"/>
          <p:cNvSpPr txBox="1"/>
          <p:nvPr/>
        </p:nvSpPr>
        <p:spPr>
          <a:xfrm>
            <a:off x="9661661" y="5866531"/>
            <a:ext cx="1818042" cy="738664"/>
          </a:xfrm>
          <a:prstGeom prst="rect">
            <a:avLst/>
          </a:prstGeom>
          <a:noFill/>
        </p:spPr>
        <p:txBody>
          <a:bodyPr wrap="square" rtlCol="0">
            <a:spAutoFit/>
          </a:bodyPr>
          <a:lstStyle/>
          <a:p>
            <a:r>
              <a:rPr lang="en-US" sz="1400" dirty="0" smtClean="0">
                <a:latin typeface="Comic Sans MS" panose="030F0702030302020204" pitchFamily="66" charset="0"/>
              </a:rPr>
              <a:t>TCMA Ltd Robert Steven Simon  painting cachet</a:t>
            </a:r>
            <a:endParaRPr lang="en-US" sz="1400" dirty="0">
              <a:latin typeface="Comic Sans MS" panose="030F0702030302020204" pitchFamily="66" charset="0"/>
            </a:endParaRPr>
          </a:p>
        </p:txBody>
      </p:sp>
    </p:spTree>
    <p:extLst>
      <p:ext uri="{BB962C8B-B14F-4D97-AF65-F5344CB8AC3E}">
        <p14:creationId xmlns:p14="http://schemas.microsoft.com/office/powerpoint/2010/main" val="450479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5" name="Picture 4"/>
          <p:cNvPicPr>
            <a:picLocks noChangeAspect="1"/>
          </p:cNvPicPr>
          <p:nvPr/>
        </p:nvPicPr>
        <p:blipFill>
          <a:blip r:embed="rId2"/>
          <a:stretch>
            <a:fillRect/>
          </a:stretch>
        </p:blipFill>
        <p:spPr>
          <a:xfrm>
            <a:off x="247682" y="1270000"/>
            <a:ext cx="9455972" cy="5364782"/>
          </a:xfrm>
          <a:prstGeom prst="rect">
            <a:avLst/>
          </a:prstGeom>
          <a:ln w="19050">
            <a:solidFill>
              <a:schemeClr val="accent1"/>
            </a:solidFill>
          </a:ln>
        </p:spPr>
      </p:pic>
      <p:sp>
        <p:nvSpPr>
          <p:cNvPr id="4" name="TextBox 3"/>
          <p:cNvSpPr txBox="1"/>
          <p:nvPr/>
        </p:nvSpPr>
        <p:spPr>
          <a:xfrm>
            <a:off x="9703654" y="6327005"/>
            <a:ext cx="1818042" cy="307777"/>
          </a:xfrm>
          <a:prstGeom prst="rect">
            <a:avLst/>
          </a:prstGeom>
          <a:noFill/>
        </p:spPr>
        <p:txBody>
          <a:bodyPr wrap="square" rtlCol="0">
            <a:spAutoFit/>
          </a:bodyPr>
          <a:lstStyle/>
          <a:p>
            <a:r>
              <a:rPr lang="en-US" sz="1400" dirty="0" err="1" smtClean="0">
                <a:latin typeface="Comic Sans MS" panose="030F0702030302020204" pitchFamily="66" charset="0"/>
              </a:rPr>
              <a:t>Hersh</a:t>
            </a:r>
            <a:r>
              <a:rPr lang="en-US" sz="1400" dirty="0" smtClean="0">
                <a:latin typeface="Comic Sans MS" panose="030F0702030302020204" pitchFamily="66" charset="0"/>
              </a:rPr>
              <a:t> </a:t>
            </a:r>
            <a:r>
              <a:rPr lang="en-US" sz="1400" dirty="0" smtClean="0">
                <a:latin typeface="Comic Sans MS" panose="030F0702030302020204" pitchFamily="66" charset="0"/>
              </a:rPr>
              <a:t>cachet</a:t>
            </a:r>
            <a:endParaRPr lang="en-US" sz="1400" dirty="0">
              <a:latin typeface="Comic Sans MS" panose="030F0702030302020204" pitchFamily="66" charset="0"/>
            </a:endParaRPr>
          </a:p>
        </p:txBody>
      </p:sp>
    </p:spTree>
    <p:extLst>
      <p:ext uri="{BB962C8B-B14F-4D97-AF65-F5344CB8AC3E}">
        <p14:creationId xmlns:p14="http://schemas.microsoft.com/office/powerpoint/2010/main" val="250007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sp>
        <p:nvSpPr>
          <p:cNvPr id="3" name="Content Placeholder 2"/>
          <p:cNvSpPr>
            <a:spLocks noGrp="1"/>
          </p:cNvSpPr>
          <p:nvPr>
            <p:ph idx="1"/>
          </p:nvPr>
        </p:nvSpPr>
        <p:spPr>
          <a:xfrm>
            <a:off x="677334" y="1397109"/>
            <a:ext cx="8896051" cy="4949902"/>
          </a:xfrm>
        </p:spPr>
        <p:txBody>
          <a:bodyPr>
            <a:noAutofit/>
          </a:bodyPr>
          <a:lstStyle/>
          <a:p>
            <a:pPr>
              <a:lnSpc>
                <a:spcPct val="170000"/>
              </a:lnSpc>
              <a:spcBef>
                <a:spcPts val="0"/>
              </a:spcBef>
            </a:pPr>
            <a:r>
              <a:rPr lang="en-US" sz="2200" dirty="0" smtClean="0">
                <a:solidFill>
                  <a:schemeClr val="tx1"/>
                </a:solidFill>
                <a:latin typeface="Comic Sans MS" panose="030F0702030302020204" pitchFamily="66" charset="0"/>
              </a:rPr>
              <a:t>The book was very popular in England and was later published in Colonial America in 1762</a:t>
            </a:r>
            <a:r>
              <a:rPr lang="en-US" sz="2200" dirty="0" smtClean="0">
                <a:solidFill>
                  <a:schemeClr val="tx1"/>
                </a:solidFill>
                <a:latin typeface="Comic Sans MS" panose="030F0702030302020204" pitchFamily="66" charset="0"/>
              </a:rPr>
              <a:t>. </a:t>
            </a:r>
            <a:r>
              <a:rPr lang="en-US" sz="2200" u="sng" dirty="0" smtClean="0">
                <a:solidFill>
                  <a:schemeClr val="tx1"/>
                </a:solidFill>
                <a:latin typeface="Comic Sans MS" panose="030F0702030302020204" pitchFamily="66" charset="0"/>
                <a:hlinkClick r:id="rId2"/>
              </a:rPr>
              <a:t>*  </a:t>
            </a:r>
            <a:endParaRPr lang="en-US" sz="2200" dirty="0" smtClean="0">
              <a:solidFill>
                <a:schemeClr val="tx1"/>
              </a:solidFill>
              <a:latin typeface="Comic Sans MS" panose="030F0702030302020204" pitchFamily="66" charset="0"/>
            </a:endParaRPr>
          </a:p>
          <a:p>
            <a:pPr>
              <a:lnSpc>
                <a:spcPct val="170000"/>
              </a:lnSpc>
              <a:spcBef>
                <a:spcPts val="0"/>
              </a:spcBef>
            </a:pPr>
            <a:r>
              <a:rPr lang="en-US" sz="2200" dirty="0" smtClean="0">
                <a:solidFill>
                  <a:schemeClr val="tx1"/>
                </a:solidFill>
                <a:latin typeface="Comic Sans MS" panose="030F0702030302020204" pitchFamily="66" charset="0"/>
              </a:rPr>
              <a:t>A second reference to “baseball” played in England on Easter Monday in 1755 was contained in a diary by English Lawyer William Bray. </a:t>
            </a:r>
            <a:r>
              <a:rPr lang="en-US" sz="2200" dirty="0" smtClean="0">
                <a:solidFill>
                  <a:schemeClr val="tx1"/>
                </a:solidFill>
                <a:latin typeface="Comic Sans MS" panose="030F0702030302020204" pitchFamily="66" charset="0"/>
                <a:hlinkClick r:id="rId3"/>
              </a:rPr>
              <a:t>*</a:t>
            </a:r>
            <a:r>
              <a:rPr lang="en-US" sz="2200" dirty="0" smtClean="0">
                <a:solidFill>
                  <a:schemeClr val="tx1"/>
                </a:solidFill>
                <a:latin typeface="Comic Sans MS" panose="030F0702030302020204" pitchFamily="66" charset="0"/>
              </a:rPr>
              <a:t>  </a:t>
            </a:r>
            <a:endParaRPr lang="en-US" sz="2200" dirty="0" smtClean="0">
              <a:solidFill>
                <a:schemeClr val="tx1"/>
              </a:solidFill>
              <a:latin typeface="Comic Sans MS" panose="030F0702030302020204" pitchFamily="66" charset="0"/>
            </a:endParaRPr>
          </a:p>
          <a:p>
            <a:pPr>
              <a:lnSpc>
                <a:spcPct val="170000"/>
              </a:lnSpc>
              <a:spcBef>
                <a:spcPts val="0"/>
              </a:spcBef>
            </a:pPr>
            <a:r>
              <a:rPr lang="en-US" sz="2200" dirty="0" smtClean="0">
                <a:solidFill>
                  <a:schemeClr val="tx1"/>
                </a:solidFill>
                <a:latin typeface="Comic Sans MS" panose="030F0702030302020204" pitchFamily="66" charset="0"/>
              </a:rPr>
              <a:t>Jane Austin’s novel, “Northanger </a:t>
            </a:r>
            <a:r>
              <a:rPr lang="en-US" sz="2200" dirty="0" smtClean="0">
                <a:solidFill>
                  <a:schemeClr val="tx1"/>
                </a:solidFill>
                <a:latin typeface="Comic Sans MS" panose="030F0702030302020204" pitchFamily="66" charset="0"/>
              </a:rPr>
              <a:t>Abbey,” </a:t>
            </a:r>
            <a:r>
              <a:rPr lang="en-US" sz="2200" dirty="0" smtClean="0">
                <a:solidFill>
                  <a:schemeClr val="tx1"/>
                </a:solidFill>
                <a:latin typeface="Comic Sans MS" panose="030F0702030302020204" pitchFamily="66" charset="0"/>
              </a:rPr>
              <a:t>written in 1798, described her young heroine as preferring “</a:t>
            </a:r>
            <a:r>
              <a:rPr lang="en-US" sz="2200" dirty="0" smtClean="0">
                <a:solidFill>
                  <a:schemeClr val="tx1"/>
                </a:solidFill>
                <a:latin typeface="Comic Sans MS" panose="030F0702030302020204" pitchFamily="66" charset="0"/>
              </a:rPr>
              <a:t>cricket, baseball,  </a:t>
            </a:r>
            <a:r>
              <a:rPr lang="en-US" sz="2200" dirty="0" smtClean="0">
                <a:solidFill>
                  <a:schemeClr val="tx1"/>
                </a:solidFill>
                <a:latin typeface="Comic Sans MS" panose="030F0702030302020204" pitchFamily="66" charset="0"/>
              </a:rPr>
              <a:t>riding on horseback, </a:t>
            </a:r>
            <a:r>
              <a:rPr lang="en-US" sz="2200" dirty="0" smtClean="0">
                <a:solidFill>
                  <a:schemeClr val="tx1"/>
                </a:solidFill>
                <a:latin typeface="Comic Sans MS" panose="030F0702030302020204" pitchFamily="66" charset="0"/>
              </a:rPr>
              <a:t>and running about </a:t>
            </a:r>
            <a:r>
              <a:rPr lang="en-US" sz="2200" dirty="0" smtClean="0">
                <a:solidFill>
                  <a:schemeClr val="tx1"/>
                </a:solidFill>
                <a:latin typeface="Comic Sans MS" panose="030F0702030302020204" pitchFamily="66" charset="0"/>
              </a:rPr>
              <a:t>the </a:t>
            </a:r>
            <a:r>
              <a:rPr lang="en-US" sz="2200" dirty="0" smtClean="0">
                <a:solidFill>
                  <a:schemeClr val="tx1"/>
                </a:solidFill>
                <a:latin typeface="Comic Sans MS" panose="030F0702030302020204" pitchFamily="66" charset="0"/>
              </a:rPr>
              <a:t>country.. to </a:t>
            </a:r>
            <a:r>
              <a:rPr lang="en-US" sz="2200" dirty="0" smtClean="0">
                <a:solidFill>
                  <a:schemeClr val="tx1"/>
                </a:solidFill>
                <a:latin typeface="Comic Sans MS" panose="030F0702030302020204" pitchFamily="66" charset="0"/>
              </a:rPr>
              <a:t>books</a:t>
            </a:r>
            <a:r>
              <a:rPr lang="en-US" sz="2200" dirty="0" smtClean="0">
                <a:solidFill>
                  <a:schemeClr val="tx1"/>
                </a:solidFill>
                <a:latin typeface="Comic Sans MS" panose="030F0702030302020204" pitchFamily="66" charset="0"/>
              </a:rPr>
              <a:t>.” </a:t>
            </a:r>
            <a:r>
              <a:rPr lang="en-US" sz="2200" dirty="0" smtClean="0">
                <a:solidFill>
                  <a:schemeClr val="tx1"/>
                </a:solidFill>
                <a:latin typeface="Comic Sans MS" panose="030F0702030302020204" pitchFamily="66" charset="0"/>
                <a:hlinkClick r:id="rId4"/>
              </a:rPr>
              <a:t>*</a:t>
            </a:r>
            <a:endParaRPr lang="en-US" sz="2200" dirty="0">
              <a:solidFill>
                <a:schemeClr val="tx1"/>
              </a:solidFill>
            </a:endParaRPr>
          </a:p>
        </p:txBody>
      </p:sp>
    </p:spTree>
    <p:extLst>
      <p:ext uri="{BB962C8B-B14F-4D97-AF65-F5344CB8AC3E}">
        <p14:creationId xmlns:p14="http://schemas.microsoft.com/office/powerpoint/2010/main" val="7674969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sp>
        <p:nvSpPr>
          <p:cNvPr id="3" name="TextBox 2"/>
          <p:cNvSpPr txBox="1"/>
          <p:nvPr/>
        </p:nvSpPr>
        <p:spPr>
          <a:xfrm>
            <a:off x="364840" y="1935181"/>
            <a:ext cx="3245005" cy="4401205"/>
          </a:xfrm>
          <a:prstGeom prst="rect">
            <a:avLst/>
          </a:prstGeom>
          <a:noFill/>
        </p:spPr>
        <p:txBody>
          <a:bodyPr wrap="square" rtlCol="0">
            <a:spAutoFit/>
          </a:bodyPr>
          <a:lstStyle/>
          <a:p>
            <a:r>
              <a:rPr lang="en-US" sz="2000" dirty="0" smtClean="0">
                <a:latin typeface="Comic Sans MS" panose="030F0702030302020204" pitchFamily="66" charset="0"/>
              </a:rPr>
              <a:t>No one told George Herman “Babe” Ruth he had cancer, but his death changed the way cancer is fought.  It all started with a searing pain behind his left eye.  Then he could not swallow.  Then the pain seeped down his body.  He was treated at Memorial Sloan Kettering Hospital, just a short train ride from Yankee Stadium.</a:t>
            </a:r>
            <a:endParaRPr lang="en-US" sz="2000" dirty="0">
              <a:latin typeface="Comic Sans MS" panose="030F0702030302020204" pitchFamily="66" charset="0"/>
            </a:endParaRPr>
          </a:p>
        </p:txBody>
      </p:sp>
      <p:sp>
        <p:nvSpPr>
          <p:cNvPr id="4" name="TextBox 3"/>
          <p:cNvSpPr txBox="1"/>
          <p:nvPr/>
        </p:nvSpPr>
        <p:spPr>
          <a:xfrm>
            <a:off x="6209561" y="1930400"/>
            <a:ext cx="3557239" cy="4093428"/>
          </a:xfrm>
          <a:prstGeom prst="rect">
            <a:avLst/>
          </a:prstGeom>
          <a:noFill/>
        </p:spPr>
        <p:txBody>
          <a:bodyPr wrap="square" rtlCol="0">
            <a:spAutoFit/>
          </a:bodyPr>
          <a:lstStyle/>
          <a:p>
            <a:r>
              <a:rPr lang="en-US" sz="2000" dirty="0" smtClean="0">
                <a:latin typeface="Comic Sans MS" panose="030F0702030302020204" pitchFamily="66" charset="0"/>
              </a:rPr>
              <a:t>A tumor had grown from behind  his nose to the base of his skull.  Ruth lived at a time when Cancer rates were increasing markedly from smoking and pollution.  But no one really knew what caused it or how to treat it.  Because Ruth was Ruth, he received many trial and error </a:t>
            </a:r>
            <a:r>
              <a:rPr lang="en-US" sz="2000" dirty="0" smtClean="0">
                <a:latin typeface="Comic Sans MS" panose="030F0702030302020204" pitchFamily="66" charset="0"/>
              </a:rPr>
              <a:t>radiation </a:t>
            </a:r>
            <a:r>
              <a:rPr lang="en-US" sz="2000" dirty="0" smtClean="0">
                <a:latin typeface="Comic Sans MS" panose="030F0702030302020204" pitchFamily="66" charset="0"/>
              </a:rPr>
              <a:t>and </a:t>
            </a:r>
            <a:r>
              <a:rPr lang="en-US" sz="2000" dirty="0" smtClean="0">
                <a:latin typeface="Comic Sans MS" panose="030F0702030302020204" pitchFamily="66" charset="0"/>
              </a:rPr>
              <a:t>chemotherapy applications </a:t>
            </a:r>
            <a:r>
              <a:rPr lang="en-US" sz="2000" dirty="0" smtClean="0">
                <a:latin typeface="Comic Sans MS" panose="030F0702030302020204" pitchFamily="66" charset="0"/>
              </a:rPr>
              <a:t>in hopes of finding a cure.</a:t>
            </a:r>
            <a:endParaRPr lang="en-US" sz="2000" dirty="0">
              <a:latin typeface="Comic Sans MS" panose="030F0702030302020204" pitchFamily="66" charset="0"/>
            </a:endParaRPr>
          </a:p>
        </p:txBody>
      </p:sp>
      <p:pic>
        <p:nvPicPr>
          <p:cNvPr id="7" name="Picture 6"/>
          <p:cNvPicPr>
            <a:picLocks noChangeAspect="1"/>
          </p:cNvPicPr>
          <p:nvPr/>
        </p:nvPicPr>
        <p:blipFill>
          <a:blip r:embed="rId2"/>
          <a:stretch>
            <a:fillRect/>
          </a:stretch>
        </p:blipFill>
        <p:spPr>
          <a:xfrm>
            <a:off x="3520992" y="1270000"/>
            <a:ext cx="2688569" cy="5340559"/>
          </a:xfrm>
          <a:prstGeom prst="rect">
            <a:avLst/>
          </a:prstGeom>
        </p:spPr>
      </p:pic>
    </p:spTree>
    <p:extLst>
      <p:ext uri="{BB962C8B-B14F-4D97-AF65-F5344CB8AC3E}">
        <p14:creationId xmlns:p14="http://schemas.microsoft.com/office/powerpoint/2010/main" val="1141561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561278"/>
          </a:xfrm>
        </p:spPr>
        <p:txBody>
          <a:bodyPr>
            <a:noAutofit/>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sp>
        <p:nvSpPr>
          <p:cNvPr id="5" name="TextBox 4"/>
          <p:cNvSpPr txBox="1"/>
          <p:nvPr/>
        </p:nvSpPr>
        <p:spPr>
          <a:xfrm>
            <a:off x="441063" y="1791030"/>
            <a:ext cx="2977271" cy="3785652"/>
          </a:xfrm>
          <a:prstGeom prst="rect">
            <a:avLst/>
          </a:prstGeom>
          <a:noFill/>
        </p:spPr>
        <p:txBody>
          <a:bodyPr wrap="square" rtlCol="0">
            <a:spAutoFit/>
          </a:bodyPr>
          <a:lstStyle/>
          <a:p>
            <a:r>
              <a:rPr lang="en-US" sz="2000" dirty="0" smtClean="0">
                <a:latin typeface="Comic Sans MS" panose="030F0702030302020204" pitchFamily="66" charset="0"/>
              </a:rPr>
              <a:t>Ruth was the first to receive a </a:t>
            </a:r>
            <a:r>
              <a:rPr lang="en-US" sz="2000" dirty="0" smtClean="0">
                <a:latin typeface="Comic Sans MS" panose="030F0702030302020204" pitchFamily="66" charset="0"/>
              </a:rPr>
              <a:t>“</a:t>
            </a:r>
            <a:r>
              <a:rPr lang="en-US" sz="2000" dirty="0" smtClean="0">
                <a:latin typeface="Comic Sans MS" panose="030F0702030302020204" pitchFamily="66" charset="0"/>
              </a:rPr>
              <a:t>Chemo </a:t>
            </a:r>
            <a:r>
              <a:rPr lang="en-US" sz="2000" dirty="0" err="1">
                <a:latin typeface="Comic Sans MS" panose="030F0702030302020204" pitchFamily="66" charset="0"/>
              </a:rPr>
              <a:t>B</a:t>
            </a:r>
            <a:r>
              <a:rPr lang="en-US" sz="2000" dirty="0" err="1" smtClean="0">
                <a:latin typeface="Comic Sans MS" panose="030F0702030302020204" pitchFamily="66" charset="0"/>
              </a:rPr>
              <a:t>eamo</a:t>
            </a:r>
            <a:r>
              <a:rPr lang="en-US" sz="2000" dirty="0" smtClean="0">
                <a:latin typeface="Comic Sans MS" panose="030F0702030302020204" pitchFamily="66" charset="0"/>
              </a:rPr>
              <a:t>” combination at Sloan.  Doctor’s confirmed this coordinated effort extended Ruth’s life so that he could say goodbye to Yankee Stadium on June 13, 1948, just two months before his death.</a:t>
            </a:r>
            <a:endParaRPr lang="en-US" sz="2000" dirty="0">
              <a:latin typeface="Comic Sans MS" panose="030F0702030302020204" pitchFamily="66" charset="0"/>
            </a:endParaRPr>
          </a:p>
        </p:txBody>
      </p:sp>
      <p:sp>
        <p:nvSpPr>
          <p:cNvPr id="6" name="TextBox 5"/>
          <p:cNvSpPr txBox="1"/>
          <p:nvPr/>
        </p:nvSpPr>
        <p:spPr>
          <a:xfrm>
            <a:off x="6600288" y="1777642"/>
            <a:ext cx="3285990" cy="4093428"/>
          </a:xfrm>
          <a:prstGeom prst="rect">
            <a:avLst/>
          </a:prstGeom>
          <a:noFill/>
        </p:spPr>
        <p:txBody>
          <a:bodyPr wrap="square" rtlCol="0">
            <a:spAutoFit/>
          </a:bodyPr>
          <a:lstStyle/>
          <a:p>
            <a:r>
              <a:rPr lang="en-US" sz="2000" dirty="0" smtClean="0">
                <a:latin typeface="Comic Sans MS" panose="030F0702030302020204" pitchFamily="66" charset="0"/>
              </a:rPr>
              <a:t>For years, doctors thought Ruth died from cancer in his larynx.  Years later it was determined that Ruth died from nasopharyngeal cancer, a rare illness that starts behind the nose, and the </a:t>
            </a:r>
            <a:r>
              <a:rPr lang="en-US" sz="2000" dirty="0" smtClean="0">
                <a:latin typeface="Comic Sans MS" panose="030F0702030302020204" pitchFamily="66" charset="0"/>
              </a:rPr>
              <a:t>“Chemo </a:t>
            </a:r>
            <a:r>
              <a:rPr lang="en-US" sz="2000" dirty="0" err="1" smtClean="0">
                <a:latin typeface="Comic Sans MS" panose="030F0702030302020204" pitchFamily="66" charset="0"/>
              </a:rPr>
              <a:t>Beamo</a:t>
            </a:r>
            <a:r>
              <a:rPr lang="en-US" sz="2000" dirty="0" smtClean="0">
                <a:latin typeface="Comic Sans MS" panose="030F0702030302020204" pitchFamily="66" charset="0"/>
              </a:rPr>
              <a:t>” </a:t>
            </a:r>
            <a:r>
              <a:rPr lang="en-US" sz="2000" dirty="0" smtClean="0">
                <a:latin typeface="Comic Sans MS" panose="030F0702030302020204" pitchFamily="66" charset="0"/>
              </a:rPr>
              <a:t>treatment he received was the beginning of today’s approach to </a:t>
            </a:r>
            <a:r>
              <a:rPr lang="en-US" sz="2000" dirty="0">
                <a:latin typeface="Comic Sans MS" panose="030F0702030302020204" pitchFamily="66" charset="0"/>
              </a:rPr>
              <a:t>nasopharyngeal </a:t>
            </a:r>
            <a:r>
              <a:rPr lang="en-US" sz="2000" dirty="0" smtClean="0">
                <a:latin typeface="Comic Sans MS" panose="030F0702030302020204" pitchFamily="66" charset="0"/>
              </a:rPr>
              <a:t>cancer.</a:t>
            </a:r>
            <a:endParaRPr lang="en-US" sz="2000" dirty="0">
              <a:latin typeface="Comic Sans MS" panose="030F0702030302020204" pitchFamily="66" charset="0"/>
            </a:endParaRPr>
          </a:p>
        </p:txBody>
      </p:sp>
      <p:pic>
        <p:nvPicPr>
          <p:cNvPr id="7" name="Picture 6"/>
          <p:cNvPicPr>
            <a:picLocks noChangeAspect="1"/>
          </p:cNvPicPr>
          <p:nvPr/>
        </p:nvPicPr>
        <p:blipFill>
          <a:blip r:embed="rId2"/>
          <a:stretch>
            <a:fillRect/>
          </a:stretch>
        </p:blipFill>
        <p:spPr>
          <a:xfrm>
            <a:off x="3351047" y="1875747"/>
            <a:ext cx="3249241" cy="3101152"/>
          </a:xfrm>
          <a:prstGeom prst="rect">
            <a:avLst/>
          </a:prstGeom>
        </p:spPr>
      </p:pic>
    </p:spTree>
    <p:extLst>
      <p:ext uri="{BB962C8B-B14F-4D97-AF65-F5344CB8AC3E}">
        <p14:creationId xmlns:p14="http://schemas.microsoft.com/office/powerpoint/2010/main" val="3234891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5" name="Picture 4"/>
          <p:cNvPicPr>
            <a:picLocks noChangeAspect="1"/>
          </p:cNvPicPr>
          <p:nvPr/>
        </p:nvPicPr>
        <p:blipFill>
          <a:blip r:embed="rId2"/>
          <a:stretch>
            <a:fillRect/>
          </a:stretch>
        </p:blipFill>
        <p:spPr>
          <a:xfrm>
            <a:off x="344245" y="1399093"/>
            <a:ext cx="9397195" cy="5120042"/>
          </a:xfrm>
          <a:prstGeom prst="rect">
            <a:avLst/>
          </a:prstGeom>
          <a:ln w="19050">
            <a:solidFill>
              <a:schemeClr val="accent1"/>
            </a:solidFill>
          </a:ln>
        </p:spPr>
      </p:pic>
      <p:sp>
        <p:nvSpPr>
          <p:cNvPr id="4" name="TextBox 3"/>
          <p:cNvSpPr txBox="1"/>
          <p:nvPr/>
        </p:nvSpPr>
        <p:spPr>
          <a:xfrm>
            <a:off x="9741440" y="6211358"/>
            <a:ext cx="1818042" cy="307777"/>
          </a:xfrm>
          <a:prstGeom prst="rect">
            <a:avLst/>
          </a:prstGeom>
          <a:noFill/>
        </p:spPr>
        <p:txBody>
          <a:bodyPr wrap="square" rtlCol="0">
            <a:spAutoFit/>
          </a:bodyPr>
          <a:lstStyle/>
          <a:p>
            <a:r>
              <a:rPr lang="en-US" sz="1400" dirty="0" smtClean="0">
                <a:latin typeface="Comic Sans MS" panose="030F0702030302020204" pitchFamily="66" charset="0"/>
              </a:rPr>
              <a:t>LEB cachet</a:t>
            </a:r>
            <a:endParaRPr lang="en-US" sz="1400" dirty="0">
              <a:latin typeface="Comic Sans MS" panose="030F0702030302020204" pitchFamily="66" charset="0"/>
            </a:endParaRPr>
          </a:p>
        </p:txBody>
      </p:sp>
    </p:spTree>
    <p:extLst>
      <p:ext uri="{BB962C8B-B14F-4D97-AF65-F5344CB8AC3E}">
        <p14:creationId xmlns:p14="http://schemas.microsoft.com/office/powerpoint/2010/main" val="2452534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6" name="Picture 5"/>
          <p:cNvPicPr>
            <a:picLocks noChangeAspect="1"/>
          </p:cNvPicPr>
          <p:nvPr/>
        </p:nvPicPr>
        <p:blipFill>
          <a:blip r:embed="rId2"/>
          <a:stretch>
            <a:fillRect/>
          </a:stretch>
        </p:blipFill>
        <p:spPr>
          <a:xfrm>
            <a:off x="317735" y="1355287"/>
            <a:ext cx="9417936" cy="5171644"/>
          </a:xfrm>
          <a:prstGeom prst="rect">
            <a:avLst/>
          </a:prstGeom>
          <a:ln w="19050">
            <a:solidFill>
              <a:schemeClr val="accent1"/>
            </a:solidFill>
          </a:ln>
        </p:spPr>
      </p:pic>
      <p:sp>
        <p:nvSpPr>
          <p:cNvPr id="4" name="TextBox 3"/>
          <p:cNvSpPr txBox="1"/>
          <p:nvPr/>
        </p:nvSpPr>
        <p:spPr>
          <a:xfrm>
            <a:off x="9735671" y="6219154"/>
            <a:ext cx="1818042" cy="307777"/>
          </a:xfrm>
          <a:prstGeom prst="rect">
            <a:avLst/>
          </a:prstGeom>
          <a:noFill/>
        </p:spPr>
        <p:txBody>
          <a:bodyPr wrap="square" rtlCol="0">
            <a:spAutoFit/>
          </a:bodyPr>
          <a:lstStyle/>
          <a:p>
            <a:r>
              <a:rPr lang="en-US" sz="1400" dirty="0" smtClean="0">
                <a:latin typeface="Comic Sans MS" panose="030F0702030302020204" pitchFamily="66" charset="0"/>
              </a:rPr>
              <a:t>First Rank </a:t>
            </a:r>
            <a:r>
              <a:rPr lang="en-US" sz="1400" dirty="0" smtClean="0">
                <a:latin typeface="Comic Sans MS" panose="030F0702030302020204" pitchFamily="66" charset="0"/>
              </a:rPr>
              <a:t>cachet</a:t>
            </a:r>
            <a:endParaRPr lang="en-US" sz="1400" dirty="0">
              <a:latin typeface="Comic Sans MS" panose="030F0702030302020204" pitchFamily="66" charset="0"/>
            </a:endParaRPr>
          </a:p>
        </p:txBody>
      </p:sp>
    </p:spTree>
    <p:extLst>
      <p:ext uri="{BB962C8B-B14F-4D97-AF65-F5344CB8AC3E}">
        <p14:creationId xmlns:p14="http://schemas.microsoft.com/office/powerpoint/2010/main" val="38298767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4" name="Picture 3"/>
          <p:cNvPicPr>
            <a:picLocks noChangeAspect="1"/>
          </p:cNvPicPr>
          <p:nvPr/>
        </p:nvPicPr>
        <p:blipFill>
          <a:blip r:embed="rId2"/>
          <a:stretch>
            <a:fillRect/>
          </a:stretch>
        </p:blipFill>
        <p:spPr>
          <a:xfrm>
            <a:off x="2326790" y="1404180"/>
            <a:ext cx="5297756" cy="5158137"/>
          </a:xfrm>
          <a:prstGeom prst="rect">
            <a:avLst/>
          </a:prstGeom>
          <a:ln w="19050">
            <a:solidFill>
              <a:schemeClr val="accent1"/>
            </a:solidFill>
          </a:ln>
        </p:spPr>
      </p:pic>
    </p:spTree>
    <p:extLst>
      <p:ext uri="{BB962C8B-B14F-4D97-AF65-F5344CB8AC3E}">
        <p14:creationId xmlns:p14="http://schemas.microsoft.com/office/powerpoint/2010/main" val="12215022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5" name="Picture 4"/>
          <p:cNvPicPr>
            <a:picLocks noChangeAspect="1"/>
          </p:cNvPicPr>
          <p:nvPr/>
        </p:nvPicPr>
        <p:blipFill>
          <a:blip r:embed="rId2"/>
          <a:stretch>
            <a:fillRect/>
          </a:stretch>
        </p:blipFill>
        <p:spPr>
          <a:xfrm>
            <a:off x="293435" y="1355464"/>
            <a:ext cx="9364465" cy="5196490"/>
          </a:xfrm>
          <a:prstGeom prst="rect">
            <a:avLst/>
          </a:prstGeom>
          <a:ln w="19050">
            <a:solidFill>
              <a:schemeClr val="accent1"/>
            </a:solidFill>
          </a:ln>
        </p:spPr>
      </p:pic>
      <p:sp>
        <p:nvSpPr>
          <p:cNvPr id="4" name="TextBox 3"/>
          <p:cNvSpPr txBox="1"/>
          <p:nvPr/>
        </p:nvSpPr>
        <p:spPr>
          <a:xfrm>
            <a:off x="9657900" y="6244177"/>
            <a:ext cx="1818042" cy="307777"/>
          </a:xfrm>
          <a:prstGeom prst="rect">
            <a:avLst/>
          </a:prstGeom>
          <a:noFill/>
        </p:spPr>
        <p:txBody>
          <a:bodyPr wrap="square" rtlCol="0">
            <a:spAutoFit/>
          </a:bodyPr>
          <a:lstStyle/>
          <a:p>
            <a:r>
              <a:rPr lang="en-US" sz="1400" dirty="0" smtClean="0">
                <a:latin typeface="Comic Sans MS" panose="030F0702030302020204" pitchFamily="66" charset="0"/>
              </a:rPr>
              <a:t>YKL cachet</a:t>
            </a:r>
            <a:endParaRPr lang="en-US" sz="1400" dirty="0">
              <a:latin typeface="Comic Sans MS" panose="030F0702030302020204" pitchFamily="66" charset="0"/>
            </a:endParaRPr>
          </a:p>
        </p:txBody>
      </p:sp>
    </p:spTree>
    <p:extLst>
      <p:ext uri="{BB962C8B-B14F-4D97-AF65-F5344CB8AC3E}">
        <p14:creationId xmlns:p14="http://schemas.microsoft.com/office/powerpoint/2010/main" val="42634401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4" name="Picture 3"/>
          <p:cNvPicPr>
            <a:picLocks noChangeAspect="1"/>
          </p:cNvPicPr>
          <p:nvPr/>
        </p:nvPicPr>
        <p:blipFill>
          <a:blip r:embed="rId2"/>
          <a:stretch>
            <a:fillRect/>
          </a:stretch>
        </p:blipFill>
        <p:spPr>
          <a:xfrm>
            <a:off x="274576" y="1372812"/>
            <a:ext cx="9402183" cy="5181837"/>
          </a:xfrm>
          <a:prstGeom prst="rect">
            <a:avLst/>
          </a:prstGeom>
          <a:ln w="19050">
            <a:solidFill>
              <a:schemeClr val="accent1"/>
            </a:solidFill>
          </a:ln>
        </p:spPr>
      </p:pic>
    </p:spTree>
    <p:extLst>
      <p:ext uri="{BB962C8B-B14F-4D97-AF65-F5344CB8AC3E}">
        <p14:creationId xmlns:p14="http://schemas.microsoft.com/office/powerpoint/2010/main" val="39421470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5" name="Picture 4"/>
          <p:cNvPicPr>
            <a:picLocks noChangeAspect="1"/>
          </p:cNvPicPr>
          <p:nvPr/>
        </p:nvPicPr>
        <p:blipFill>
          <a:blip r:embed="rId2"/>
          <a:stretch>
            <a:fillRect/>
          </a:stretch>
        </p:blipFill>
        <p:spPr>
          <a:xfrm>
            <a:off x="294884" y="1350981"/>
            <a:ext cx="9361567" cy="5267588"/>
          </a:xfrm>
          <a:prstGeom prst="rect">
            <a:avLst/>
          </a:prstGeom>
          <a:ln w="19050">
            <a:solidFill>
              <a:schemeClr val="accent1"/>
            </a:solidFill>
          </a:ln>
        </p:spPr>
      </p:pic>
      <p:sp>
        <p:nvSpPr>
          <p:cNvPr id="6" name="TextBox 5"/>
          <p:cNvSpPr txBox="1"/>
          <p:nvPr/>
        </p:nvSpPr>
        <p:spPr>
          <a:xfrm>
            <a:off x="9656451" y="5879905"/>
            <a:ext cx="1818042" cy="738664"/>
          </a:xfrm>
          <a:prstGeom prst="rect">
            <a:avLst/>
          </a:prstGeom>
          <a:noFill/>
        </p:spPr>
        <p:txBody>
          <a:bodyPr wrap="square" rtlCol="0">
            <a:spAutoFit/>
          </a:bodyPr>
          <a:lstStyle/>
          <a:p>
            <a:r>
              <a:rPr lang="en-US" sz="1400" dirty="0" smtClean="0">
                <a:latin typeface="Comic Sans MS" panose="030F0702030302020204" pitchFamily="66" charset="0"/>
              </a:rPr>
              <a:t>TCMA Ltd Robert Steven Simon  painting cachet</a:t>
            </a:r>
            <a:endParaRPr lang="en-US" sz="1400" dirty="0">
              <a:latin typeface="Comic Sans MS" panose="030F0702030302020204" pitchFamily="66" charset="0"/>
            </a:endParaRPr>
          </a:p>
        </p:txBody>
      </p:sp>
    </p:spTree>
    <p:extLst>
      <p:ext uri="{BB962C8B-B14F-4D97-AF65-F5344CB8AC3E}">
        <p14:creationId xmlns:p14="http://schemas.microsoft.com/office/powerpoint/2010/main" val="39561803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5" name="Picture 4"/>
          <p:cNvPicPr>
            <a:picLocks noChangeAspect="1"/>
          </p:cNvPicPr>
          <p:nvPr/>
        </p:nvPicPr>
        <p:blipFill>
          <a:blip r:embed="rId2"/>
          <a:stretch>
            <a:fillRect/>
          </a:stretch>
        </p:blipFill>
        <p:spPr>
          <a:xfrm>
            <a:off x="253061" y="1345304"/>
            <a:ext cx="9445214" cy="5260068"/>
          </a:xfrm>
          <a:prstGeom prst="rect">
            <a:avLst/>
          </a:prstGeom>
          <a:ln w="19050">
            <a:solidFill>
              <a:schemeClr val="accent1"/>
            </a:solidFill>
          </a:ln>
        </p:spPr>
      </p:pic>
      <p:sp>
        <p:nvSpPr>
          <p:cNvPr id="6" name="TextBox 5"/>
          <p:cNvSpPr txBox="1"/>
          <p:nvPr/>
        </p:nvSpPr>
        <p:spPr>
          <a:xfrm>
            <a:off x="9698275" y="6297595"/>
            <a:ext cx="1818042" cy="307777"/>
          </a:xfrm>
          <a:prstGeom prst="rect">
            <a:avLst/>
          </a:prstGeom>
          <a:noFill/>
        </p:spPr>
        <p:txBody>
          <a:bodyPr wrap="square" rtlCol="0">
            <a:spAutoFit/>
          </a:bodyPr>
          <a:lstStyle/>
          <a:p>
            <a:r>
              <a:rPr lang="en-US" sz="1400" dirty="0" smtClean="0">
                <a:latin typeface="Comic Sans MS" panose="030F0702030302020204" pitchFamily="66" charset="0"/>
              </a:rPr>
              <a:t>H&amp;M cachet</a:t>
            </a:r>
            <a:endParaRPr lang="en-US" sz="1400" dirty="0">
              <a:latin typeface="Comic Sans MS" panose="030F0702030302020204" pitchFamily="66" charset="0"/>
            </a:endParaRPr>
          </a:p>
        </p:txBody>
      </p:sp>
    </p:spTree>
    <p:extLst>
      <p:ext uri="{BB962C8B-B14F-4D97-AF65-F5344CB8AC3E}">
        <p14:creationId xmlns:p14="http://schemas.microsoft.com/office/powerpoint/2010/main" val="2754714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5" name="Picture 4"/>
          <p:cNvPicPr>
            <a:picLocks noChangeAspect="1"/>
          </p:cNvPicPr>
          <p:nvPr/>
        </p:nvPicPr>
        <p:blipFill>
          <a:blip r:embed="rId2"/>
          <a:stretch>
            <a:fillRect/>
          </a:stretch>
        </p:blipFill>
        <p:spPr>
          <a:xfrm>
            <a:off x="268238" y="2635027"/>
            <a:ext cx="9414859" cy="1702969"/>
          </a:xfrm>
          <a:prstGeom prst="rect">
            <a:avLst/>
          </a:prstGeom>
          <a:ln w="19050">
            <a:solidFill>
              <a:schemeClr val="accent1"/>
            </a:solidFill>
          </a:ln>
        </p:spPr>
      </p:pic>
    </p:spTree>
    <p:extLst>
      <p:ext uri="{BB962C8B-B14F-4D97-AF65-F5344CB8AC3E}">
        <p14:creationId xmlns:p14="http://schemas.microsoft.com/office/powerpoint/2010/main" val="3223195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sp>
        <p:nvSpPr>
          <p:cNvPr id="3" name="Content Placeholder 2"/>
          <p:cNvSpPr>
            <a:spLocks noGrp="1"/>
          </p:cNvSpPr>
          <p:nvPr>
            <p:ph idx="1"/>
          </p:nvPr>
        </p:nvSpPr>
        <p:spPr>
          <a:xfrm>
            <a:off x="602030" y="1270000"/>
            <a:ext cx="9047579" cy="5216824"/>
          </a:xfrm>
        </p:spPr>
        <p:txBody>
          <a:bodyPr>
            <a:noAutofit/>
          </a:bodyPr>
          <a:lstStyle/>
          <a:p>
            <a:pPr>
              <a:lnSpc>
                <a:spcPct val="170000"/>
              </a:lnSpc>
              <a:spcBef>
                <a:spcPts val="0"/>
              </a:spcBef>
            </a:pPr>
            <a:r>
              <a:rPr lang="en-US" sz="2000" dirty="0">
                <a:solidFill>
                  <a:schemeClr val="tx1"/>
                </a:solidFill>
                <a:latin typeface="Comic Sans MS" panose="030F0702030302020204" pitchFamily="66" charset="0"/>
              </a:rPr>
              <a:t>A 1791 bylaw in Pittsfield, Mass. prohibited playing “baseball” within 80 feet of the town meeting house because of the potential for breaking windows</a:t>
            </a:r>
            <a:r>
              <a:rPr lang="en-US" sz="2000" dirty="0" smtClean="0">
                <a:solidFill>
                  <a:schemeClr val="tx1"/>
                </a:solidFill>
                <a:latin typeface="Comic Sans MS" panose="030F0702030302020204" pitchFamily="66" charset="0"/>
              </a:rPr>
              <a:t>. </a:t>
            </a:r>
            <a:r>
              <a:rPr lang="en-US" sz="2000" dirty="0" smtClean="0">
                <a:solidFill>
                  <a:schemeClr val="tx1"/>
                </a:solidFill>
                <a:latin typeface="Comic Sans MS" panose="030F0702030302020204" pitchFamily="66" charset="0"/>
                <a:hlinkClick r:id="rId2"/>
              </a:rPr>
              <a:t>*</a:t>
            </a:r>
            <a:endParaRPr lang="en-US" sz="2000" dirty="0">
              <a:solidFill>
                <a:schemeClr val="tx1"/>
              </a:solidFill>
              <a:latin typeface="Comic Sans MS" panose="030F0702030302020204" pitchFamily="66" charset="0"/>
            </a:endParaRPr>
          </a:p>
          <a:p>
            <a:pPr>
              <a:lnSpc>
                <a:spcPct val="170000"/>
              </a:lnSpc>
              <a:spcBef>
                <a:spcPts val="0"/>
              </a:spcBef>
            </a:pPr>
            <a:r>
              <a:rPr lang="en-US" sz="2000" dirty="0">
                <a:solidFill>
                  <a:schemeClr val="tx1"/>
                </a:solidFill>
                <a:latin typeface="Comic Sans MS" panose="030F0702030302020204" pitchFamily="66" charset="0"/>
              </a:rPr>
              <a:t>The French book, Les </a:t>
            </a:r>
            <a:r>
              <a:rPr lang="en-US" sz="2000" dirty="0" err="1">
                <a:solidFill>
                  <a:schemeClr val="tx1"/>
                </a:solidFill>
                <a:latin typeface="Comic Sans MS" panose="030F0702030302020204" pitchFamily="66" charset="0"/>
              </a:rPr>
              <a:t>Jeux</a:t>
            </a:r>
            <a:r>
              <a:rPr lang="en-US" sz="2000" dirty="0">
                <a:solidFill>
                  <a:schemeClr val="tx1"/>
                </a:solidFill>
                <a:latin typeface="Comic Sans MS" panose="030F0702030302020204" pitchFamily="66" charset="0"/>
              </a:rPr>
              <a:t> des </a:t>
            </a:r>
            <a:r>
              <a:rPr lang="en-US" sz="2000" dirty="0" err="1">
                <a:solidFill>
                  <a:schemeClr val="tx1"/>
                </a:solidFill>
                <a:latin typeface="Comic Sans MS" panose="030F0702030302020204" pitchFamily="66" charset="0"/>
              </a:rPr>
              <a:t>Jeunes</a:t>
            </a:r>
            <a:r>
              <a:rPr lang="en-US" sz="2000" dirty="0">
                <a:solidFill>
                  <a:schemeClr val="tx1"/>
                </a:solidFill>
                <a:latin typeface="Comic Sans MS" panose="030F0702030302020204" pitchFamily="66" charset="0"/>
              </a:rPr>
              <a:t> Garcons (Paris, 1810), is the first book known to contain printed rules for a game of two teams of 8 to 10 players, four bases (one called home), a pitcher, a batter and </a:t>
            </a:r>
            <a:r>
              <a:rPr lang="en-US" sz="2000" dirty="0" err="1">
                <a:solidFill>
                  <a:schemeClr val="tx1"/>
                </a:solidFill>
                <a:latin typeface="Comic Sans MS" panose="030F0702030302020204" pitchFamily="66" charset="0"/>
              </a:rPr>
              <a:t>flyball</a:t>
            </a:r>
            <a:r>
              <a:rPr lang="en-US" sz="2000" dirty="0">
                <a:solidFill>
                  <a:schemeClr val="tx1"/>
                </a:solidFill>
                <a:latin typeface="Comic Sans MS" panose="030F0702030302020204" pitchFamily="66" charset="0"/>
              </a:rPr>
              <a:t> outs</a:t>
            </a:r>
            <a:r>
              <a:rPr lang="en-US" sz="2000" dirty="0" smtClean="0">
                <a:solidFill>
                  <a:schemeClr val="tx1"/>
                </a:solidFill>
                <a:latin typeface="Comic Sans MS" panose="030F0702030302020204" pitchFamily="66" charset="0"/>
              </a:rPr>
              <a:t>. </a:t>
            </a:r>
            <a:r>
              <a:rPr lang="en-US" sz="2000" dirty="0" smtClean="0">
                <a:solidFill>
                  <a:schemeClr val="tx1"/>
                </a:solidFill>
                <a:latin typeface="Comic Sans MS" panose="030F0702030302020204" pitchFamily="66" charset="0"/>
                <a:hlinkClick r:id="rId3"/>
              </a:rPr>
              <a:t>*</a:t>
            </a:r>
            <a:endParaRPr lang="en-US" sz="2000" dirty="0">
              <a:solidFill>
                <a:schemeClr val="tx1"/>
              </a:solidFill>
              <a:latin typeface="Comic Sans MS" panose="030F0702030302020204" pitchFamily="66" charset="0"/>
            </a:endParaRPr>
          </a:p>
          <a:p>
            <a:pPr>
              <a:lnSpc>
                <a:spcPct val="170000"/>
              </a:lnSpc>
              <a:spcBef>
                <a:spcPts val="0"/>
              </a:spcBef>
            </a:pPr>
            <a:r>
              <a:rPr lang="en-US" sz="2000" dirty="0">
                <a:solidFill>
                  <a:schemeClr val="tx1"/>
                </a:solidFill>
                <a:latin typeface="Comic Sans MS" panose="030F0702030302020204" pitchFamily="66" charset="0"/>
              </a:rPr>
              <a:t>An 1823 letter in the National Advocate, a New York Newspaper, refers to the “manly and athletic game of Base ball” 16 years before its supposed invention by Abner Doubleday</a:t>
            </a:r>
            <a:r>
              <a:rPr lang="en-US" sz="2000" dirty="0" smtClean="0">
                <a:solidFill>
                  <a:schemeClr val="tx1"/>
                </a:solidFill>
                <a:latin typeface="Comic Sans MS" panose="030F0702030302020204" pitchFamily="66" charset="0"/>
              </a:rPr>
              <a:t>. </a:t>
            </a:r>
            <a:r>
              <a:rPr lang="en-US" sz="2000" dirty="0" smtClean="0">
                <a:solidFill>
                  <a:schemeClr val="tx1"/>
                </a:solidFill>
                <a:latin typeface="Comic Sans MS" panose="030F0702030302020204" pitchFamily="66" charset="0"/>
                <a:hlinkClick r:id="rId4"/>
              </a:rPr>
              <a:t>*</a:t>
            </a:r>
            <a:endParaRPr lang="en-US" sz="20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699863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5" name="Picture 4"/>
          <p:cNvPicPr>
            <a:picLocks noChangeAspect="1"/>
          </p:cNvPicPr>
          <p:nvPr/>
        </p:nvPicPr>
        <p:blipFill>
          <a:blip r:embed="rId2"/>
          <a:stretch>
            <a:fillRect/>
          </a:stretch>
        </p:blipFill>
        <p:spPr>
          <a:xfrm>
            <a:off x="340355" y="1543194"/>
            <a:ext cx="9449104" cy="5041906"/>
          </a:xfrm>
          <a:prstGeom prst="rect">
            <a:avLst/>
          </a:prstGeom>
          <a:ln w="19050">
            <a:solidFill>
              <a:schemeClr val="accent1"/>
            </a:solidFill>
          </a:ln>
        </p:spPr>
      </p:pic>
      <p:sp>
        <p:nvSpPr>
          <p:cNvPr id="4" name="TextBox 3"/>
          <p:cNvSpPr txBox="1"/>
          <p:nvPr/>
        </p:nvSpPr>
        <p:spPr>
          <a:xfrm>
            <a:off x="9789459" y="6277323"/>
            <a:ext cx="1818042" cy="307777"/>
          </a:xfrm>
          <a:prstGeom prst="rect">
            <a:avLst/>
          </a:prstGeom>
          <a:noFill/>
        </p:spPr>
        <p:txBody>
          <a:bodyPr wrap="square" rtlCol="0">
            <a:spAutoFit/>
          </a:bodyPr>
          <a:lstStyle/>
          <a:p>
            <a:r>
              <a:rPr lang="en-US" sz="1400" dirty="0" err="1" smtClean="0">
                <a:latin typeface="Comic Sans MS" panose="030F0702030302020204" pitchFamily="66" charset="0"/>
              </a:rPr>
              <a:t>Artcraft</a:t>
            </a:r>
            <a:r>
              <a:rPr lang="en-US" sz="1400" dirty="0" smtClean="0">
                <a:latin typeface="Comic Sans MS" panose="030F0702030302020204" pitchFamily="66" charset="0"/>
              </a:rPr>
              <a:t> cachet</a:t>
            </a:r>
            <a:endParaRPr lang="en-US" sz="1400" dirty="0">
              <a:latin typeface="Comic Sans MS" panose="030F0702030302020204" pitchFamily="66" charset="0"/>
            </a:endParaRPr>
          </a:p>
        </p:txBody>
      </p:sp>
    </p:spTree>
    <p:extLst>
      <p:ext uri="{BB962C8B-B14F-4D97-AF65-F5344CB8AC3E}">
        <p14:creationId xmlns:p14="http://schemas.microsoft.com/office/powerpoint/2010/main" val="21514690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6" name="Picture 5"/>
          <p:cNvPicPr>
            <a:picLocks noChangeAspect="1"/>
          </p:cNvPicPr>
          <p:nvPr/>
        </p:nvPicPr>
        <p:blipFill>
          <a:blip r:embed="rId2"/>
          <a:stretch>
            <a:fillRect/>
          </a:stretch>
        </p:blipFill>
        <p:spPr>
          <a:xfrm>
            <a:off x="333486" y="1356061"/>
            <a:ext cx="9294863" cy="5253894"/>
          </a:xfrm>
          <a:prstGeom prst="rect">
            <a:avLst/>
          </a:prstGeom>
          <a:ln w="19050">
            <a:solidFill>
              <a:schemeClr val="accent1"/>
            </a:solidFill>
          </a:ln>
        </p:spPr>
      </p:pic>
    </p:spTree>
    <p:extLst>
      <p:ext uri="{BB962C8B-B14F-4D97-AF65-F5344CB8AC3E}">
        <p14:creationId xmlns:p14="http://schemas.microsoft.com/office/powerpoint/2010/main" val="23767010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4" name="Picture 3"/>
          <p:cNvPicPr>
            <a:picLocks noChangeAspect="1"/>
          </p:cNvPicPr>
          <p:nvPr/>
        </p:nvPicPr>
        <p:blipFill>
          <a:blip r:embed="rId2"/>
          <a:stretch>
            <a:fillRect/>
          </a:stretch>
        </p:blipFill>
        <p:spPr>
          <a:xfrm>
            <a:off x="340492" y="2966353"/>
            <a:ext cx="9270352" cy="895642"/>
          </a:xfrm>
          <a:prstGeom prst="rect">
            <a:avLst/>
          </a:prstGeom>
          <a:ln w="19050">
            <a:solidFill>
              <a:schemeClr val="accent1"/>
            </a:solidFill>
          </a:ln>
        </p:spPr>
      </p:pic>
    </p:spTree>
    <p:extLst>
      <p:ext uri="{BB962C8B-B14F-4D97-AF65-F5344CB8AC3E}">
        <p14:creationId xmlns:p14="http://schemas.microsoft.com/office/powerpoint/2010/main" val="1039345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4" name="Picture 3"/>
          <p:cNvPicPr>
            <a:picLocks noChangeAspect="1"/>
          </p:cNvPicPr>
          <p:nvPr/>
        </p:nvPicPr>
        <p:blipFill>
          <a:blip r:embed="rId2"/>
          <a:stretch>
            <a:fillRect/>
          </a:stretch>
        </p:blipFill>
        <p:spPr>
          <a:xfrm>
            <a:off x="290456" y="1410720"/>
            <a:ext cx="9391682" cy="5151446"/>
          </a:xfrm>
          <a:prstGeom prst="rect">
            <a:avLst/>
          </a:prstGeom>
          <a:ln w="19050">
            <a:solidFill>
              <a:schemeClr val="accent1"/>
            </a:solidFill>
          </a:ln>
        </p:spPr>
      </p:pic>
      <p:sp>
        <p:nvSpPr>
          <p:cNvPr id="5" name="TextBox 4"/>
          <p:cNvSpPr txBox="1"/>
          <p:nvPr/>
        </p:nvSpPr>
        <p:spPr>
          <a:xfrm>
            <a:off x="9682138" y="6038946"/>
            <a:ext cx="1818042" cy="523220"/>
          </a:xfrm>
          <a:prstGeom prst="rect">
            <a:avLst/>
          </a:prstGeom>
          <a:noFill/>
        </p:spPr>
        <p:txBody>
          <a:bodyPr wrap="square" rtlCol="0">
            <a:spAutoFit/>
          </a:bodyPr>
          <a:lstStyle/>
          <a:p>
            <a:r>
              <a:rPr lang="en-US" sz="1400" dirty="0" smtClean="0">
                <a:latin typeface="Comic Sans MS" panose="030F0702030302020204" pitchFamily="66" charset="0"/>
              </a:rPr>
              <a:t>JM cachet</a:t>
            </a:r>
          </a:p>
          <a:p>
            <a:r>
              <a:rPr lang="en-US" sz="1400" dirty="0" smtClean="0">
                <a:latin typeface="Comic Sans MS" panose="030F0702030302020204" pitchFamily="66" charset="0"/>
              </a:rPr>
              <a:t>(first design)</a:t>
            </a:r>
            <a:endParaRPr lang="en-US" sz="1400" dirty="0">
              <a:latin typeface="Comic Sans MS" panose="030F0702030302020204" pitchFamily="66" charset="0"/>
            </a:endParaRPr>
          </a:p>
        </p:txBody>
      </p:sp>
    </p:spTree>
    <p:extLst>
      <p:ext uri="{BB962C8B-B14F-4D97-AF65-F5344CB8AC3E}">
        <p14:creationId xmlns:p14="http://schemas.microsoft.com/office/powerpoint/2010/main" val="40713833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5" name="Picture 4"/>
          <p:cNvPicPr>
            <a:picLocks noChangeAspect="1"/>
          </p:cNvPicPr>
          <p:nvPr/>
        </p:nvPicPr>
        <p:blipFill>
          <a:blip r:embed="rId2"/>
          <a:stretch>
            <a:fillRect/>
          </a:stretch>
        </p:blipFill>
        <p:spPr>
          <a:xfrm>
            <a:off x="311972" y="1375198"/>
            <a:ext cx="9399238" cy="5186968"/>
          </a:xfrm>
          <a:prstGeom prst="rect">
            <a:avLst/>
          </a:prstGeom>
          <a:ln w="19050">
            <a:solidFill>
              <a:schemeClr val="accent1"/>
            </a:solidFill>
          </a:ln>
        </p:spPr>
      </p:pic>
      <p:sp>
        <p:nvSpPr>
          <p:cNvPr id="4" name="TextBox 3"/>
          <p:cNvSpPr txBox="1"/>
          <p:nvPr/>
        </p:nvSpPr>
        <p:spPr>
          <a:xfrm>
            <a:off x="9711210" y="6254389"/>
            <a:ext cx="1818042" cy="307777"/>
          </a:xfrm>
          <a:prstGeom prst="rect">
            <a:avLst/>
          </a:prstGeom>
          <a:noFill/>
        </p:spPr>
        <p:txBody>
          <a:bodyPr wrap="square" rtlCol="0">
            <a:spAutoFit/>
          </a:bodyPr>
          <a:lstStyle/>
          <a:p>
            <a:r>
              <a:rPr lang="en-US" sz="1400" dirty="0" smtClean="0">
                <a:latin typeface="Comic Sans MS" panose="030F0702030302020204" pitchFamily="66" charset="0"/>
              </a:rPr>
              <a:t>DRC cachet</a:t>
            </a:r>
            <a:endParaRPr lang="en-US" sz="1400" dirty="0">
              <a:latin typeface="Comic Sans MS" panose="030F0702030302020204" pitchFamily="66" charset="0"/>
            </a:endParaRPr>
          </a:p>
        </p:txBody>
      </p:sp>
    </p:spTree>
    <p:extLst>
      <p:ext uri="{BB962C8B-B14F-4D97-AF65-F5344CB8AC3E}">
        <p14:creationId xmlns:p14="http://schemas.microsoft.com/office/powerpoint/2010/main" val="28968962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51571"/>
          </a:xfrm>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sp>
        <p:nvSpPr>
          <p:cNvPr id="3" name="Content Placeholder 2"/>
          <p:cNvSpPr>
            <a:spLocks noGrp="1"/>
          </p:cNvSpPr>
          <p:nvPr>
            <p:ph idx="1"/>
          </p:nvPr>
        </p:nvSpPr>
        <p:spPr>
          <a:xfrm>
            <a:off x="576973" y="1561171"/>
            <a:ext cx="4995488" cy="4947205"/>
          </a:xfrm>
        </p:spPr>
        <p:txBody>
          <a:bodyPr>
            <a:normAutofit/>
          </a:bodyPr>
          <a:lstStyle/>
          <a:p>
            <a:r>
              <a:rPr lang="en-US" sz="2200" dirty="0" smtClean="0">
                <a:solidFill>
                  <a:schemeClr val="tx1"/>
                </a:solidFill>
                <a:latin typeface="Comic Sans MS" panose="030F0702030302020204" pitchFamily="66" charset="0"/>
              </a:rPr>
              <a:t>Babe Ruth’s </a:t>
            </a:r>
            <a:r>
              <a:rPr lang="en-US" sz="2200" dirty="0">
                <a:solidFill>
                  <a:schemeClr val="tx1"/>
                </a:solidFill>
                <a:latin typeface="Comic Sans MS" panose="030F0702030302020204" pitchFamily="66" charset="0"/>
              </a:rPr>
              <a:t>Original </a:t>
            </a:r>
            <a:r>
              <a:rPr lang="en-US" sz="2200" dirty="0" smtClean="0">
                <a:solidFill>
                  <a:schemeClr val="tx1"/>
                </a:solidFill>
                <a:latin typeface="Comic Sans MS" panose="030F0702030302020204" pitchFamily="66" charset="0"/>
              </a:rPr>
              <a:t>1919 transfer contract from the Boston Red Sox to the New York Yankees sold at auction in 2005 for $996,000</a:t>
            </a:r>
            <a:r>
              <a:rPr lang="en-US" sz="2200" dirty="0" smtClean="0">
                <a:solidFill>
                  <a:schemeClr val="tx1"/>
                </a:solidFill>
                <a:latin typeface="Comic Sans MS" panose="030F0702030302020204" pitchFamily="66" charset="0"/>
              </a:rPr>
              <a:t>. </a:t>
            </a:r>
            <a:r>
              <a:rPr lang="en-US" sz="2200" dirty="0" smtClean="0">
                <a:solidFill>
                  <a:schemeClr val="tx1"/>
                </a:solidFill>
                <a:latin typeface="Comic Sans MS" panose="030F0702030302020204" pitchFamily="66" charset="0"/>
                <a:hlinkClick r:id="rId2"/>
              </a:rPr>
              <a:t>*</a:t>
            </a:r>
            <a:r>
              <a:rPr lang="en-US" sz="2200" dirty="0" smtClean="0">
                <a:solidFill>
                  <a:schemeClr val="tx1"/>
                </a:solidFill>
                <a:latin typeface="Comic Sans MS" panose="030F0702030302020204" pitchFamily="66" charset="0"/>
              </a:rPr>
              <a:t> </a:t>
            </a:r>
            <a:r>
              <a:rPr lang="en-US" sz="2200" dirty="0" smtClean="0">
                <a:solidFill>
                  <a:schemeClr val="tx1"/>
                </a:solidFill>
                <a:latin typeface="Comic Sans MS" panose="030F0702030302020204" pitchFamily="66" charset="0"/>
                <a:hlinkClick r:id="rId3"/>
              </a:rPr>
              <a:t>*</a:t>
            </a:r>
            <a:r>
              <a:rPr lang="en-US" sz="2200" dirty="0" smtClean="0">
                <a:solidFill>
                  <a:schemeClr val="tx1"/>
                </a:solidFill>
                <a:latin typeface="Comic Sans MS" panose="030F0702030302020204" pitchFamily="66" charset="0"/>
              </a:rPr>
              <a:t>  </a:t>
            </a:r>
            <a:endParaRPr lang="en-US" sz="2200" dirty="0" smtClean="0">
              <a:solidFill>
                <a:schemeClr val="tx1"/>
              </a:solidFill>
              <a:latin typeface="Comic Sans MS" panose="030F0702030302020204" pitchFamily="66" charset="0"/>
            </a:endParaRPr>
          </a:p>
          <a:p>
            <a:r>
              <a:rPr lang="en-US" sz="2200" dirty="0" smtClean="0">
                <a:solidFill>
                  <a:schemeClr val="tx1"/>
                </a:solidFill>
                <a:latin typeface="Comic Sans MS" panose="030F0702030302020204" pitchFamily="66" charset="0"/>
              </a:rPr>
              <a:t>It is reputed to be again on the auction block in 2022.</a:t>
            </a:r>
            <a:endParaRPr lang="en-US" sz="2200" dirty="0">
              <a:solidFill>
                <a:schemeClr val="tx1"/>
              </a:solidFill>
              <a:latin typeface="Comic Sans MS" panose="030F0702030302020204" pitchFamily="66" charset="0"/>
            </a:endParaRPr>
          </a:p>
          <a:p>
            <a:r>
              <a:rPr lang="en-US" sz="2200" dirty="0" smtClean="0">
                <a:solidFill>
                  <a:schemeClr val="tx1"/>
                </a:solidFill>
                <a:latin typeface="Comic Sans MS" panose="030F0702030302020204" pitchFamily="66" charset="0"/>
              </a:rPr>
              <a:t>My framed, authenticated copy of the contract, which I purchased about six or seven years ago at a Ronald </a:t>
            </a:r>
            <a:r>
              <a:rPr lang="en-US" sz="2200" dirty="0" smtClean="0">
                <a:solidFill>
                  <a:schemeClr val="tx1"/>
                </a:solidFill>
                <a:latin typeface="Comic Sans MS" panose="030F0702030302020204" pitchFamily="66" charset="0"/>
              </a:rPr>
              <a:t>MacDonald </a:t>
            </a:r>
            <a:r>
              <a:rPr lang="en-US" sz="2200" dirty="0" smtClean="0">
                <a:solidFill>
                  <a:schemeClr val="tx1"/>
                </a:solidFill>
                <a:latin typeface="Comic Sans MS" panose="030F0702030302020204" pitchFamily="66" charset="0"/>
              </a:rPr>
              <a:t>House Fund Raiser and which you see here now, is not for sale at any price.</a:t>
            </a:r>
            <a:endParaRPr lang="en-US" sz="2200" dirty="0">
              <a:solidFill>
                <a:schemeClr val="tx1"/>
              </a:solidFill>
              <a:latin typeface="Comic Sans MS" panose="030F0702030302020204" pitchFamily="66" charset="0"/>
            </a:endParaRPr>
          </a:p>
        </p:txBody>
      </p:sp>
      <p:pic>
        <p:nvPicPr>
          <p:cNvPr id="4" name="Picture 3"/>
          <p:cNvPicPr>
            <a:picLocks noChangeAspect="1"/>
          </p:cNvPicPr>
          <p:nvPr/>
        </p:nvPicPr>
        <p:blipFill>
          <a:blip r:embed="rId4"/>
          <a:stretch>
            <a:fillRect/>
          </a:stretch>
        </p:blipFill>
        <p:spPr>
          <a:xfrm>
            <a:off x="5572461" y="1561171"/>
            <a:ext cx="6145001" cy="4698615"/>
          </a:xfrm>
          <a:prstGeom prst="rect">
            <a:avLst/>
          </a:prstGeom>
        </p:spPr>
      </p:pic>
    </p:spTree>
    <p:extLst>
      <p:ext uri="{BB962C8B-B14F-4D97-AF65-F5344CB8AC3E}">
        <p14:creationId xmlns:p14="http://schemas.microsoft.com/office/powerpoint/2010/main" val="23482388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6" name="Picture 5"/>
          <p:cNvPicPr>
            <a:picLocks noChangeAspect="1"/>
          </p:cNvPicPr>
          <p:nvPr/>
        </p:nvPicPr>
        <p:blipFill>
          <a:blip r:embed="rId2"/>
          <a:stretch>
            <a:fillRect/>
          </a:stretch>
        </p:blipFill>
        <p:spPr>
          <a:xfrm>
            <a:off x="281536" y="1373918"/>
            <a:ext cx="9388264" cy="5260589"/>
          </a:xfrm>
          <a:prstGeom prst="rect">
            <a:avLst/>
          </a:prstGeom>
          <a:ln w="19050">
            <a:solidFill>
              <a:schemeClr val="accent1"/>
            </a:solidFill>
          </a:ln>
        </p:spPr>
      </p:pic>
      <p:sp>
        <p:nvSpPr>
          <p:cNvPr id="4" name="TextBox 3"/>
          <p:cNvSpPr txBox="1"/>
          <p:nvPr/>
        </p:nvSpPr>
        <p:spPr>
          <a:xfrm>
            <a:off x="9669800" y="6326730"/>
            <a:ext cx="1818042" cy="307777"/>
          </a:xfrm>
          <a:prstGeom prst="rect">
            <a:avLst/>
          </a:prstGeom>
          <a:noFill/>
        </p:spPr>
        <p:txBody>
          <a:bodyPr wrap="square" rtlCol="0">
            <a:spAutoFit/>
          </a:bodyPr>
          <a:lstStyle/>
          <a:p>
            <a:r>
              <a:rPr lang="en-US" sz="1400" dirty="0" smtClean="0">
                <a:latin typeface="Comic Sans MS" panose="030F0702030302020204" pitchFamily="66" charset="0"/>
              </a:rPr>
              <a:t>MWO cachet</a:t>
            </a:r>
            <a:endParaRPr lang="en-US" sz="1400" dirty="0">
              <a:latin typeface="Comic Sans MS" panose="030F0702030302020204" pitchFamily="66" charset="0"/>
            </a:endParaRPr>
          </a:p>
        </p:txBody>
      </p:sp>
    </p:spTree>
    <p:extLst>
      <p:ext uri="{BB962C8B-B14F-4D97-AF65-F5344CB8AC3E}">
        <p14:creationId xmlns:p14="http://schemas.microsoft.com/office/powerpoint/2010/main" val="5304120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5" name="Picture 4"/>
          <p:cNvPicPr>
            <a:picLocks noChangeAspect="1"/>
          </p:cNvPicPr>
          <p:nvPr/>
        </p:nvPicPr>
        <p:blipFill>
          <a:blip r:embed="rId2"/>
          <a:stretch>
            <a:fillRect/>
          </a:stretch>
        </p:blipFill>
        <p:spPr>
          <a:xfrm>
            <a:off x="301213" y="1276722"/>
            <a:ext cx="9412942" cy="5360816"/>
          </a:xfrm>
          <a:prstGeom prst="rect">
            <a:avLst/>
          </a:prstGeom>
          <a:ln w="19050">
            <a:solidFill>
              <a:schemeClr val="accent1"/>
            </a:solidFill>
          </a:ln>
        </p:spPr>
      </p:pic>
      <p:sp>
        <p:nvSpPr>
          <p:cNvPr id="3" name="TextBox 2"/>
          <p:cNvSpPr txBox="1"/>
          <p:nvPr/>
        </p:nvSpPr>
        <p:spPr>
          <a:xfrm>
            <a:off x="5478004" y="5401389"/>
            <a:ext cx="4103649" cy="1015663"/>
          </a:xfrm>
          <a:prstGeom prst="rect">
            <a:avLst/>
          </a:prstGeom>
          <a:noFill/>
        </p:spPr>
        <p:txBody>
          <a:bodyPr wrap="square" rtlCol="0">
            <a:spAutoFit/>
          </a:bodyPr>
          <a:lstStyle/>
          <a:p>
            <a:r>
              <a:rPr lang="en-US" sz="2000" dirty="0" smtClean="0">
                <a:latin typeface="Comic Sans MS" panose="030F0702030302020204" pitchFamily="66" charset="0"/>
              </a:rPr>
              <a:t>Lou Gehrig, another MLB Hall of Famer, who died at age 37, is a story for another time.</a:t>
            </a:r>
            <a:endParaRPr lang="en-US" sz="2000" dirty="0">
              <a:latin typeface="Comic Sans MS" panose="030F0702030302020204" pitchFamily="66" charset="0"/>
            </a:endParaRPr>
          </a:p>
        </p:txBody>
      </p:sp>
      <p:sp>
        <p:nvSpPr>
          <p:cNvPr id="6" name="TextBox 5"/>
          <p:cNvSpPr txBox="1"/>
          <p:nvPr/>
        </p:nvSpPr>
        <p:spPr>
          <a:xfrm>
            <a:off x="9714155" y="6329761"/>
            <a:ext cx="1818042" cy="307777"/>
          </a:xfrm>
          <a:prstGeom prst="rect">
            <a:avLst/>
          </a:prstGeom>
          <a:noFill/>
        </p:spPr>
        <p:txBody>
          <a:bodyPr wrap="square" rtlCol="0">
            <a:spAutoFit/>
          </a:bodyPr>
          <a:lstStyle/>
          <a:p>
            <a:r>
              <a:rPr lang="en-US" sz="1400" dirty="0" smtClean="0">
                <a:latin typeface="Comic Sans MS" panose="030F0702030302020204" pitchFamily="66" charset="0"/>
              </a:rPr>
              <a:t>Van cachet</a:t>
            </a:r>
            <a:endParaRPr lang="en-US" sz="1400" dirty="0">
              <a:latin typeface="Comic Sans MS" panose="030F0702030302020204" pitchFamily="66" charset="0"/>
            </a:endParaRPr>
          </a:p>
        </p:txBody>
      </p:sp>
    </p:spTree>
    <p:extLst>
      <p:ext uri="{BB962C8B-B14F-4D97-AF65-F5344CB8AC3E}">
        <p14:creationId xmlns:p14="http://schemas.microsoft.com/office/powerpoint/2010/main" val="639717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95093"/>
          </a:xfrm>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sp>
        <p:nvSpPr>
          <p:cNvPr id="3" name="Content Placeholder 2"/>
          <p:cNvSpPr>
            <a:spLocks noGrp="1"/>
          </p:cNvSpPr>
          <p:nvPr>
            <p:ph idx="1"/>
          </p:nvPr>
        </p:nvSpPr>
        <p:spPr>
          <a:xfrm>
            <a:off x="3394095" y="3010443"/>
            <a:ext cx="3163146" cy="883825"/>
          </a:xfrm>
        </p:spPr>
        <p:txBody>
          <a:bodyPr>
            <a:normAutofit/>
          </a:bodyPr>
          <a:lstStyle/>
          <a:p>
            <a:pPr marL="0" indent="0" algn="ctr">
              <a:buNone/>
            </a:pPr>
            <a:r>
              <a:rPr lang="en-US" sz="4000" dirty="0" smtClean="0">
                <a:solidFill>
                  <a:schemeClr val="tx1"/>
                </a:solidFill>
                <a:latin typeface="Comic Sans MS" panose="030F0702030302020204" pitchFamily="66" charset="0"/>
              </a:rPr>
              <a:t>The End</a:t>
            </a:r>
            <a:endParaRPr lang="en-US" sz="40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3004723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sp>
        <p:nvSpPr>
          <p:cNvPr id="3" name="Content Placeholder 2"/>
          <p:cNvSpPr>
            <a:spLocks noGrp="1"/>
          </p:cNvSpPr>
          <p:nvPr>
            <p:ph idx="1"/>
          </p:nvPr>
        </p:nvSpPr>
        <p:spPr>
          <a:xfrm>
            <a:off x="602030" y="1270000"/>
            <a:ext cx="9047579" cy="5216824"/>
          </a:xfrm>
        </p:spPr>
        <p:txBody>
          <a:bodyPr>
            <a:noAutofit/>
          </a:bodyPr>
          <a:lstStyle/>
          <a:p>
            <a:pPr>
              <a:lnSpc>
                <a:spcPct val="150000"/>
              </a:lnSpc>
              <a:spcBef>
                <a:spcPts val="0"/>
              </a:spcBef>
            </a:pPr>
            <a:r>
              <a:rPr lang="en-US" sz="2200" dirty="0">
                <a:solidFill>
                  <a:schemeClr val="tx1"/>
                </a:solidFill>
                <a:latin typeface="Comic Sans MS" panose="030F0702030302020204" pitchFamily="66" charset="0"/>
              </a:rPr>
              <a:t>An article published in a </a:t>
            </a:r>
            <a:r>
              <a:rPr lang="en-US" sz="2200" dirty="0" err="1">
                <a:solidFill>
                  <a:schemeClr val="tx1"/>
                </a:solidFill>
                <a:latin typeface="Comic Sans MS" panose="030F0702030302020204" pitchFamily="66" charset="0"/>
              </a:rPr>
              <a:t>Haggerstown</a:t>
            </a:r>
            <a:r>
              <a:rPr lang="en-US" sz="2200" dirty="0">
                <a:solidFill>
                  <a:schemeClr val="tx1"/>
                </a:solidFill>
                <a:latin typeface="Comic Sans MS" panose="030F0702030302020204" pitchFamily="66" charset="0"/>
              </a:rPr>
              <a:t>, Maryland newspaper in 1828 describes a young girl: “Her longing eyes fixed on a game of baseball at the corner of the green”. </a:t>
            </a:r>
            <a:r>
              <a:rPr lang="en-US" sz="2200" dirty="0" smtClean="0">
                <a:solidFill>
                  <a:schemeClr val="tx1"/>
                </a:solidFill>
                <a:latin typeface="Comic Sans MS" panose="030F0702030302020204" pitchFamily="66" charset="0"/>
                <a:hlinkClick r:id="rId2"/>
              </a:rPr>
              <a:t>*</a:t>
            </a:r>
            <a:r>
              <a:rPr lang="en-US" sz="2200" dirty="0" smtClean="0">
                <a:solidFill>
                  <a:schemeClr val="tx1"/>
                </a:solidFill>
                <a:latin typeface="Comic Sans MS" panose="030F0702030302020204" pitchFamily="66" charset="0"/>
              </a:rPr>
              <a:t>  </a:t>
            </a:r>
            <a:endParaRPr lang="en-US" sz="2200" dirty="0">
              <a:solidFill>
                <a:schemeClr val="tx1"/>
              </a:solidFill>
              <a:latin typeface="Comic Sans MS" panose="030F0702030302020204" pitchFamily="66" charset="0"/>
            </a:endParaRPr>
          </a:p>
          <a:p>
            <a:pPr>
              <a:lnSpc>
                <a:spcPct val="150000"/>
              </a:lnSpc>
              <a:spcBef>
                <a:spcPts val="0"/>
              </a:spcBef>
            </a:pPr>
            <a:r>
              <a:rPr lang="en-US" sz="2200" dirty="0">
                <a:solidFill>
                  <a:schemeClr val="tx1"/>
                </a:solidFill>
                <a:latin typeface="Comic Sans MS" panose="030F0702030302020204" pitchFamily="66" charset="0"/>
              </a:rPr>
              <a:t>In 1845, Alexander Joe Cartwright (1820-1892) of New York invented the modern baseball field. (90 feet base-to-base, 60 feet 6 inches pitchers mound to home plate</a:t>
            </a:r>
            <a:r>
              <a:rPr lang="en-US" sz="2200" dirty="0" smtClean="0">
                <a:solidFill>
                  <a:schemeClr val="tx1"/>
                </a:solidFill>
                <a:latin typeface="Comic Sans MS" panose="030F0702030302020204" pitchFamily="66" charset="0"/>
              </a:rPr>
              <a:t>). </a:t>
            </a:r>
            <a:r>
              <a:rPr lang="en-US" sz="2200" u="sng" dirty="0" smtClean="0">
                <a:solidFill>
                  <a:schemeClr val="tx1"/>
                </a:solidFill>
                <a:latin typeface="Comic Sans MS" panose="030F0702030302020204" pitchFamily="66" charset="0"/>
                <a:hlinkClick r:id="rId3"/>
              </a:rPr>
              <a:t>*</a:t>
            </a:r>
            <a:endParaRPr lang="en-US" sz="2200" u="sng" dirty="0">
              <a:solidFill>
                <a:schemeClr val="tx1"/>
              </a:solidFill>
              <a:latin typeface="Comic Sans MS" panose="030F0702030302020204" pitchFamily="66" charset="0"/>
            </a:endParaRPr>
          </a:p>
          <a:p>
            <a:pPr>
              <a:lnSpc>
                <a:spcPct val="150000"/>
              </a:lnSpc>
              <a:spcBef>
                <a:spcPts val="0"/>
              </a:spcBef>
            </a:pPr>
            <a:r>
              <a:rPr lang="en-US" sz="2200" dirty="0">
                <a:solidFill>
                  <a:schemeClr val="tx1"/>
                </a:solidFill>
                <a:latin typeface="Comic Sans MS" panose="030F0702030302020204" pitchFamily="66" charset="0"/>
              </a:rPr>
              <a:t>In 1846, the first recorded competitive baseball game took place at Elysian Fields in Hoboken, New Jersey between Cartwright’s Knickerbocker Baseball Club (losers) and the New York Baseball Club (winners</a:t>
            </a:r>
            <a:r>
              <a:rPr lang="en-US" sz="2200" dirty="0" smtClean="0">
                <a:solidFill>
                  <a:schemeClr val="tx1"/>
                </a:solidFill>
                <a:latin typeface="Comic Sans MS" panose="030F0702030302020204" pitchFamily="66" charset="0"/>
              </a:rPr>
              <a:t>). </a:t>
            </a:r>
            <a:r>
              <a:rPr lang="en-US" sz="2200" dirty="0" smtClean="0">
                <a:solidFill>
                  <a:schemeClr val="tx1"/>
                </a:solidFill>
                <a:latin typeface="Comic Sans MS" panose="030F0702030302020204" pitchFamily="66" charset="0"/>
                <a:hlinkClick r:id="rId4"/>
              </a:rPr>
              <a:t>*</a:t>
            </a:r>
            <a:endParaRPr lang="en-US" sz="2200" dirty="0">
              <a:solidFill>
                <a:schemeClr val="tx1"/>
              </a:solidFill>
              <a:latin typeface="Comic Sans MS" panose="030F0702030302020204" pitchFamily="66" charset="0"/>
            </a:endParaRPr>
          </a:p>
          <a:p>
            <a:pPr marL="0" indent="0">
              <a:buNone/>
            </a:pPr>
            <a:endParaRPr lang="en-US" dirty="0"/>
          </a:p>
          <a:p>
            <a:endParaRPr lang="en-US" dirty="0"/>
          </a:p>
        </p:txBody>
      </p:sp>
    </p:spTree>
    <p:extLst>
      <p:ext uri="{BB962C8B-B14F-4D97-AF65-F5344CB8AC3E}">
        <p14:creationId xmlns:p14="http://schemas.microsoft.com/office/powerpoint/2010/main" val="4678348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95815"/>
          </a:xfrm>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sp>
        <p:nvSpPr>
          <p:cNvPr id="3" name="Content Placeholder 2"/>
          <p:cNvSpPr>
            <a:spLocks noGrp="1"/>
          </p:cNvSpPr>
          <p:nvPr>
            <p:ph idx="1"/>
          </p:nvPr>
        </p:nvSpPr>
        <p:spPr>
          <a:xfrm>
            <a:off x="677334" y="1240416"/>
            <a:ext cx="8935017" cy="5418568"/>
          </a:xfrm>
        </p:spPr>
        <p:txBody>
          <a:bodyPr>
            <a:noAutofit/>
          </a:bodyPr>
          <a:lstStyle/>
          <a:p>
            <a:pPr>
              <a:lnSpc>
                <a:spcPct val="150000"/>
              </a:lnSpc>
              <a:spcBef>
                <a:spcPts val="0"/>
              </a:spcBef>
            </a:pPr>
            <a:r>
              <a:rPr lang="en-US" sz="1900" dirty="0">
                <a:solidFill>
                  <a:schemeClr val="tx1"/>
                </a:solidFill>
                <a:latin typeface="Comic Sans MS" panose="030F0702030302020204" pitchFamily="66" charset="0"/>
              </a:rPr>
              <a:t>In 1858, The National Association of Baseball Players, the first organized baseball league, was formed</a:t>
            </a:r>
            <a:r>
              <a:rPr lang="en-US" sz="1900" dirty="0" smtClean="0">
                <a:solidFill>
                  <a:schemeClr val="tx1"/>
                </a:solidFill>
                <a:latin typeface="Comic Sans MS" panose="030F0702030302020204" pitchFamily="66" charset="0"/>
              </a:rPr>
              <a:t>. </a:t>
            </a:r>
            <a:r>
              <a:rPr lang="en-US" sz="1900" dirty="0" smtClean="0">
                <a:solidFill>
                  <a:schemeClr val="tx1"/>
                </a:solidFill>
                <a:latin typeface="Comic Sans MS" panose="030F0702030302020204" pitchFamily="66" charset="0"/>
                <a:hlinkClick r:id="rId2"/>
              </a:rPr>
              <a:t>*</a:t>
            </a:r>
            <a:endParaRPr lang="en-US" sz="1900" dirty="0">
              <a:solidFill>
                <a:schemeClr val="tx1"/>
              </a:solidFill>
              <a:latin typeface="Comic Sans MS" panose="030F0702030302020204" pitchFamily="66" charset="0"/>
            </a:endParaRPr>
          </a:p>
          <a:p>
            <a:pPr>
              <a:lnSpc>
                <a:spcPct val="150000"/>
              </a:lnSpc>
              <a:spcBef>
                <a:spcPts val="0"/>
              </a:spcBef>
            </a:pPr>
            <a:r>
              <a:rPr lang="en-US" sz="1900" dirty="0">
                <a:solidFill>
                  <a:schemeClr val="tx1"/>
                </a:solidFill>
                <a:latin typeface="Comic Sans MS" panose="030F0702030302020204" pitchFamily="66" charset="0"/>
              </a:rPr>
              <a:t>In 1869, the first professional game was played.  The Cincinnati Red Stockings became </a:t>
            </a:r>
            <a:r>
              <a:rPr lang="en-US" sz="1900" dirty="0" smtClean="0">
                <a:solidFill>
                  <a:schemeClr val="tx1"/>
                </a:solidFill>
                <a:latin typeface="Comic Sans MS" panose="030F0702030302020204" pitchFamily="66" charset="0"/>
              </a:rPr>
              <a:t>the </a:t>
            </a:r>
            <a:r>
              <a:rPr lang="en-US" sz="1900" dirty="0">
                <a:solidFill>
                  <a:schemeClr val="tx1"/>
                </a:solidFill>
                <a:latin typeface="Comic Sans MS" panose="030F0702030302020204" pitchFamily="66" charset="0"/>
              </a:rPr>
              <a:t>first openly salaried  team and are considered the first professional </a:t>
            </a:r>
            <a:r>
              <a:rPr lang="en-US" sz="1900" dirty="0" smtClean="0">
                <a:solidFill>
                  <a:schemeClr val="tx1"/>
                </a:solidFill>
                <a:latin typeface="Comic Sans MS" panose="030F0702030302020204" pitchFamily="66" charset="0"/>
              </a:rPr>
              <a:t>team</a:t>
            </a:r>
            <a:r>
              <a:rPr lang="en-US" sz="1900" dirty="0" smtClean="0">
                <a:solidFill>
                  <a:schemeClr val="tx1"/>
                </a:solidFill>
                <a:latin typeface="Comic Sans MS" panose="030F0702030302020204" pitchFamily="66" charset="0"/>
              </a:rPr>
              <a:t>. </a:t>
            </a:r>
            <a:r>
              <a:rPr lang="en-US" sz="1900" dirty="0" smtClean="0">
                <a:solidFill>
                  <a:schemeClr val="tx1"/>
                </a:solidFill>
                <a:latin typeface="Comic Sans MS" panose="030F0702030302020204" pitchFamily="66" charset="0"/>
                <a:hlinkClick r:id="rId3"/>
              </a:rPr>
              <a:t>*</a:t>
            </a:r>
            <a:endParaRPr lang="en-US" sz="1900" dirty="0" smtClean="0">
              <a:solidFill>
                <a:schemeClr val="tx1"/>
              </a:solidFill>
              <a:latin typeface="Comic Sans MS" panose="030F0702030302020204" pitchFamily="66" charset="0"/>
            </a:endParaRPr>
          </a:p>
          <a:p>
            <a:pPr>
              <a:lnSpc>
                <a:spcPct val="150000"/>
              </a:lnSpc>
              <a:spcBef>
                <a:spcPts val="0"/>
              </a:spcBef>
            </a:pPr>
            <a:r>
              <a:rPr lang="en-US" sz="1900" dirty="0" smtClean="0">
                <a:solidFill>
                  <a:schemeClr val="tx1"/>
                </a:solidFill>
                <a:latin typeface="Comic Sans MS" panose="030F0702030302020204" pitchFamily="66" charset="0"/>
              </a:rPr>
              <a:t>In 1871, the First Professional League, the National Association of Professional Base </a:t>
            </a:r>
            <a:r>
              <a:rPr lang="en-US" sz="1900" dirty="0">
                <a:solidFill>
                  <a:schemeClr val="tx1"/>
                </a:solidFill>
                <a:latin typeface="Comic Sans MS" panose="030F0702030302020204" pitchFamily="66" charset="0"/>
              </a:rPr>
              <a:t>B</a:t>
            </a:r>
            <a:r>
              <a:rPr lang="en-US" sz="1900" dirty="0" smtClean="0">
                <a:solidFill>
                  <a:schemeClr val="tx1"/>
                </a:solidFill>
                <a:latin typeface="Comic Sans MS" panose="030F0702030302020204" pitchFamily="66" charset="0"/>
              </a:rPr>
              <a:t>all Players, was formed</a:t>
            </a:r>
            <a:r>
              <a:rPr lang="en-US" sz="1900" dirty="0" smtClean="0">
                <a:solidFill>
                  <a:schemeClr val="tx1"/>
                </a:solidFill>
                <a:latin typeface="Comic Sans MS" panose="030F0702030302020204" pitchFamily="66" charset="0"/>
              </a:rPr>
              <a:t>. </a:t>
            </a:r>
            <a:r>
              <a:rPr lang="en-US" sz="1900" dirty="0" smtClean="0">
                <a:solidFill>
                  <a:schemeClr val="tx1"/>
                </a:solidFill>
                <a:latin typeface="Comic Sans MS" panose="030F0702030302020204" pitchFamily="66" charset="0"/>
                <a:hlinkClick r:id="rId4"/>
              </a:rPr>
              <a:t>*</a:t>
            </a:r>
            <a:endParaRPr lang="en-US" sz="1900" dirty="0" smtClean="0">
              <a:solidFill>
                <a:schemeClr val="tx1"/>
              </a:solidFill>
              <a:latin typeface="Comic Sans MS" panose="030F0702030302020204" pitchFamily="66" charset="0"/>
            </a:endParaRPr>
          </a:p>
          <a:p>
            <a:pPr>
              <a:lnSpc>
                <a:spcPct val="150000"/>
              </a:lnSpc>
              <a:spcBef>
                <a:spcPts val="0"/>
              </a:spcBef>
            </a:pPr>
            <a:r>
              <a:rPr lang="en-US" sz="1900" dirty="0" smtClean="0">
                <a:solidFill>
                  <a:schemeClr val="tx1"/>
                </a:solidFill>
                <a:latin typeface="Comic Sans MS" panose="030F0702030302020204" pitchFamily="66" charset="0"/>
              </a:rPr>
              <a:t>In 1876, the first major league, The National League, was formed</a:t>
            </a:r>
            <a:r>
              <a:rPr lang="en-US" sz="1900" dirty="0" smtClean="0">
                <a:solidFill>
                  <a:schemeClr val="tx1"/>
                </a:solidFill>
                <a:latin typeface="Comic Sans MS" panose="030F0702030302020204" pitchFamily="66" charset="0"/>
              </a:rPr>
              <a:t>. </a:t>
            </a:r>
            <a:r>
              <a:rPr lang="en-US" sz="1900" dirty="0" smtClean="0">
                <a:solidFill>
                  <a:schemeClr val="tx1"/>
                </a:solidFill>
                <a:latin typeface="Comic Sans MS" panose="030F0702030302020204" pitchFamily="66" charset="0"/>
                <a:hlinkClick r:id="rId5"/>
              </a:rPr>
              <a:t>*</a:t>
            </a:r>
            <a:endParaRPr lang="en-US" sz="1900" dirty="0" smtClean="0">
              <a:solidFill>
                <a:schemeClr val="tx1"/>
              </a:solidFill>
              <a:latin typeface="Comic Sans MS" panose="030F0702030302020204" pitchFamily="66" charset="0"/>
            </a:endParaRPr>
          </a:p>
          <a:p>
            <a:pPr>
              <a:lnSpc>
                <a:spcPct val="150000"/>
              </a:lnSpc>
              <a:spcBef>
                <a:spcPts val="0"/>
              </a:spcBef>
            </a:pPr>
            <a:r>
              <a:rPr lang="en-US" sz="1900" dirty="0" smtClean="0">
                <a:solidFill>
                  <a:schemeClr val="tx1"/>
                </a:solidFill>
                <a:latin typeface="Comic Sans MS" panose="030F0702030302020204" pitchFamily="66" charset="0"/>
              </a:rPr>
              <a:t>In 1947, Rich Spinelli threw his first baseball pitch and swung his first baseball bat.</a:t>
            </a:r>
          </a:p>
          <a:p>
            <a:pPr>
              <a:lnSpc>
                <a:spcPct val="150000"/>
              </a:lnSpc>
              <a:spcBef>
                <a:spcPts val="0"/>
              </a:spcBef>
            </a:pPr>
            <a:r>
              <a:rPr lang="en-US" sz="1900" dirty="0" smtClean="0">
                <a:solidFill>
                  <a:schemeClr val="tx1"/>
                </a:solidFill>
                <a:latin typeface="Comic Sans MS" panose="030F0702030302020204" pitchFamily="66" charset="0"/>
              </a:rPr>
              <a:t>1n 2005, Rich Spinelli swung at his last baseball pitch and hung up his gear for the last time.  Along the way were many games and many friends.</a:t>
            </a:r>
            <a:endParaRPr lang="en-US" sz="19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7013801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pic>
        <p:nvPicPr>
          <p:cNvPr id="5" name="Picture 4"/>
          <p:cNvPicPr>
            <a:picLocks noChangeAspect="1"/>
          </p:cNvPicPr>
          <p:nvPr/>
        </p:nvPicPr>
        <p:blipFill>
          <a:blip r:embed="rId2"/>
          <a:stretch>
            <a:fillRect/>
          </a:stretch>
        </p:blipFill>
        <p:spPr>
          <a:xfrm>
            <a:off x="2740546" y="1683594"/>
            <a:ext cx="4470244" cy="4495405"/>
          </a:xfrm>
          <a:prstGeom prst="rect">
            <a:avLst/>
          </a:prstGeom>
        </p:spPr>
      </p:pic>
    </p:spTree>
    <p:extLst>
      <p:ext uri="{BB962C8B-B14F-4D97-AF65-F5344CB8AC3E}">
        <p14:creationId xmlns:p14="http://schemas.microsoft.com/office/powerpoint/2010/main" val="3845564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50000"/>
                  </a:schemeClr>
                </a:solidFill>
              </a:rPr>
              <a:t>Baseball, The Babe and </a:t>
            </a:r>
            <a:r>
              <a:rPr lang="en-US" dirty="0" err="1">
                <a:solidFill>
                  <a:schemeClr val="accent1">
                    <a:lumMod val="50000"/>
                  </a:schemeClr>
                </a:solidFill>
              </a:rPr>
              <a:t>Philatelics</a:t>
            </a:r>
            <a:endParaRPr lang="en-US" dirty="0"/>
          </a:p>
        </p:txBody>
      </p:sp>
      <p:sp>
        <p:nvSpPr>
          <p:cNvPr id="6" name="TextBox 5"/>
          <p:cNvSpPr txBox="1"/>
          <p:nvPr/>
        </p:nvSpPr>
        <p:spPr>
          <a:xfrm>
            <a:off x="211119" y="2515176"/>
            <a:ext cx="3185346" cy="1785104"/>
          </a:xfrm>
          <a:prstGeom prst="rect">
            <a:avLst/>
          </a:prstGeom>
          <a:noFill/>
        </p:spPr>
        <p:txBody>
          <a:bodyPr wrap="square" rtlCol="0">
            <a:spAutoFit/>
          </a:bodyPr>
          <a:lstStyle/>
          <a:p>
            <a:pPr algn="ctr"/>
            <a:r>
              <a:rPr lang="en-US" sz="2200" dirty="0" smtClean="0">
                <a:latin typeface="Comic Sans MS" panose="030F0702030302020204" pitchFamily="66" charset="0"/>
              </a:rPr>
              <a:t>George Herman “Babe” Ruth.</a:t>
            </a:r>
          </a:p>
          <a:p>
            <a:pPr algn="ctr"/>
            <a:endParaRPr lang="en-US" sz="2200" dirty="0">
              <a:latin typeface="Comic Sans MS" panose="030F0702030302020204" pitchFamily="66" charset="0"/>
            </a:endParaRPr>
          </a:p>
          <a:p>
            <a:pPr algn="ctr"/>
            <a:r>
              <a:rPr lang="en-US" sz="2200" dirty="0" smtClean="0">
                <a:latin typeface="Comic Sans MS" panose="030F0702030302020204" pitchFamily="66" charset="0"/>
              </a:rPr>
              <a:t>February 6, 1895 to</a:t>
            </a:r>
          </a:p>
          <a:p>
            <a:pPr algn="ctr"/>
            <a:r>
              <a:rPr lang="en-US" sz="2200" dirty="0" smtClean="0">
                <a:latin typeface="Comic Sans MS" panose="030F0702030302020204" pitchFamily="66" charset="0"/>
              </a:rPr>
              <a:t>August 16, 1948 </a:t>
            </a:r>
            <a:endParaRPr lang="en-US" sz="2200" dirty="0">
              <a:latin typeface="Comic Sans MS" panose="030F0702030302020204" pitchFamily="66" charset="0"/>
            </a:endParaRPr>
          </a:p>
        </p:txBody>
      </p:sp>
      <p:sp>
        <p:nvSpPr>
          <p:cNvPr id="3" name="TextBox 2"/>
          <p:cNvSpPr txBox="1"/>
          <p:nvPr/>
        </p:nvSpPr>
        <p:spPr>
          <a:xfrm>
            <a:off x="7264100" y="2853730"/>
            <a:ext cx="2910468" cy="1107996"/>
          </a:xfrm>
          <a:prstGeom prst="rect">
            <a:avLst/>
          </a:prstGeom>
          <a:noFill/>
        </p:spPr>
        <p:txBody>
          <a:bodyPr wrap="square" rtlCol="0">
            <a:spAutoFit/>
          </a:bodyPr>
          <a:lstStyle/>
          <a:p>
            <a:r>
              <a:rPr lang="en-US" sz="2200" dirty="0" smtClean="0">
                <a:latin typeface="Comic Sans MS" panose="030F0702030302020204" pitchFamily="66" charset="0"/>
              </a:rPr>
              <a:t>“Never Let the Fear of Striking Out Get in Your Way”.</a:t>
            </a:r>
            <a:endParaRPr lang="en-US" sz="2200" dirty="0">
              <a:latin typeface="Comic Sans MS" panose="030F0702030302020204" pitchFamily="66" charset="0"/>
            </a:endParaRPr>
          </a:p>
        </p:txBody>
      </p:sp>
      <p:pic>
        <p:nvPicPr>
          <p:cNvPr id="7" name="Picture 6"/>
          <p:cNvPicPr>
            <a:picLocks noChangeAspect="1"/>
          </p:cNvPicPr>
          <p:nvPr/>
        </p:nvPicPr>
        <p:blipFill>
          <a:blip r:embed="rId2"/>
          <a:stretch>
            <a:fillRect/>
          </a:stretch>
        </p:blipFill>
        <p:spPr>
          <a:xfrm>
            <a:off x="3447563" y="1270000"/>
            <a:ext cx="3765439" cy="5466253"/>
          </a:xfrm>
          <a:prstGeom prst="rect">
            <a:avLst/>
          </a:prstGeom>
        </p:spPr>
      </p:pic>
    </p:spTree>
    <p:extLst>
      <p:ext uri="{BB962C8B-B14F-4D97-AF65-F5344CB8AC3E}">
        <p14:creationId xmlns:p14="http://schemas.microsoft.com/office/powerpoint/2010/main" val="140911023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1354</TotalTime>
  <Words>1705</Words>
  <Application>Microsoft Office PowerPoint</Application>
  <PresentationFormat>Widescreen</PresentationFormat>
  <Paragraphs>126</Paragraphs>
  <Slides>58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Comic Sans MS</vt:lpstr>
      <vt:lpstr>Trebuchet MS</vt:lpstr>
      <vt:lpstr>Wingdings 3</vt:lpstr>
      <vt:lpstr>Facet</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lpstr>Baseball, The Babe and Philatelics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Baseball, The Babe  and Philatelics</dc:title>
  <dc:creator>Richard Spinelli</dc:creator>
  <cp:lastModifiedBy>Tom Fortunato</cp:lastModifiedBy>
  <cp:revision>108</cp:revision>
  <dcterms:created xsi:type="dcterms:W3CDTF">2022-04-01T18:24:29Z</dcterms:created>
  <dcterms:modified xsi:type="dcterms:W3CDTF">2022-04-13T00:30:59Z</dcterms:modified>
</cp:coreProperties>
</file>