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65" r:id="rId4"/>
    <p:sldId id="267" r:id="rId5"/>
    <p:sldId id="264" r:id="rId6"/>
    <p:sldId id="261" r:id="rId7"/>
    <p:sldId id="278" r:id="rId8"/>
    <p:sldId id="268" r:id="rId9"/>
    <p:sldId id="259" r:id="rId10"/>
    <p:sldId id="270" r:id="rId11"/>
    <p:sldId id="279" r:id="rId12"/>
    <p:sldId id="256" r:id="rId13"/>
    <p:sldId id="257" r:id="rId14"/>
    <p:sldId id="258" r:id="rId15"/>
    <p:sldId id="277" r:id="rId16"/>
    <p:sldId id="276" r:id="rId17"/>
    <p:sldId id="263" r:id="rId18"/>
    <p:sldId id="273" r:id="rId19"/>
    <p:sldId id="262" r:id="rId20"/>
    <p:sldId id="272" r:id="rId21"/>
    <p:sldId id="266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E5F3F7"/>
    <a:srgbClr val="EEFCDC"/>
    <a:srgbClr val="FFFFCC"/>
    <a:srgbClr val="C0C0C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94660"/>
  </p:normalViewPr>
  <p:slideViewPr>
    <p:cSldViewPr>
      <p:cViewPr varScale="1">
        <p:scale>
          <a:sx n="67" d="100"/>
          <a:sy n="67" d="100"/>
        </p:scale>
        <p:origin x="78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4D8-93CD-4753-85BE-A90F61246B72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890C-4459-4350-9F43-4E7DBEEDD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4D8-93CD-4753-85BE-A90F61246B72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890C-4459-4350-9F43-4E7DBEEDD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4D8-93CD-4753-85BE-A90F61246B72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890C-4459-4350-9F43-4E7DBEEDD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4D8-93CD-4753-85BE-A90F61246B72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890C-4459-4350-9F43-4E7DBEEDD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4D8-93CD-4753-85BE-A90F61246B72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890C-4459-4350-9F43-4E7DBEEDD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4D8-93CD-4753-85BE-A90F61246B72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890C-4459-4350-9F43-4E7DBEEDD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4D8-93CD-4753-85BE-A90F61246B72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890C-4459-4350-9F43-4E7DBEEDD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4D8-93CD-4753-85BE-A90F61246B72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890C-4459-4350-9F43-4E7DBEEDD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4D8-93CD-4753-85BE-A90F61246B72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890C-4459-4350-9F43-4E7DBEEDD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4D8-93CD-4753-85BE-A90F61246B72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890C-4459-4350-9F43-4E7DBEEDD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4D8-93CD-4753-85BE-A90F61246B72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890C-4459-4350-9F43-4E7DBEEDD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674D8-93CD-4753-85BE-A90F61246B72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4890C-4459-4350-9F43-4E7DBEEDD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61775"/>
            <a:ext cx="8382000" cy="1470025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2015 RPA STAMP OLYMPIAD</a:t>
            </a:r>
            <a:br>
              <a:rPr lang="en-US" sz="5400" b="1" dirty="0" smtClean="0"/>
            </a:br>
            <a:r>
              <a:rPr lang="en-US" b="1" dirty="0" smtClean="0">
                <a:latin typeface="Andalus" pitchFamily="2" charset="-78"/>
                <a:cs typeface="Andalus" pitchFamily="2" charset="-78"/>
              </a:rPr>
              <a:t>MARCH 26, 2015</a:t>
            </a:r>
            <a:endParaRPr lang="en-US" b="1" dirty="0"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7768"/>
            <a:ext cx="2819400" cy="269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8568" y="2088776"/>
            <a:ext cx="1839264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19150" y="5455676"/>
            <a:ext cx="7658100" cy="921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Yearly stamp quiz by Fred Haynes of 20 philatelic questions.  Guess the answer and “click” to see if you were right!</a:t>
            </a:r>
            <a:endParaRPr lang="en-US" sz="2400" dirty="0"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426913"/>
            <a:ext cx="2686050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6400" y="381000"/>
            <a:ext cx="6324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Which Islamic country was the first to portray a person on their stamp?</a:t>
            </a:r>
            <a:endParaRPr lang="en-US" sz="3200" i="1" dirty="0" smtClean="0"/>
          </a:p>
          <a:p>
            <a:endParaRPr lang="en-US" sz="2000" dirty="0"/>
          </a:p>
          <a:p>
            <a:pPr marL="342900" indent="-342900">
              <a:buAutoNum type="alphaUcPeriod"/>
            </a:pPr>
            <a:r>
              <a:rPr lang="en-US" sz="3200" b="1" dirty="0" smtClean="0"/>
              <a:t>  Persia</a:t>
            </a:r>
          </a:p>
          <a:p>
            <a:pPr marL="342900" indent="-342900">
              <a:buAutoNum type="alphaUcPeriod"/>
            </a:pPr>
            <a:r>
              <a:rPr lang="en-US" sz="3200" b="1" dirty="0" smtClean="0"/>
              <a:t>  Egypt</a:t>
            </a:r>
          </a:p>
          <a:p>
            <a:pPr marL="342900" indent="-342900">
              <a:buAutoNum type="alphaUcPeriod"/>
            </a:pPr>
            <a:r>
              <a:rPr lang="en-US" sz="3200" b="1" dirty="0" smtClean="0"/>
              <a:t>  Turkey</a:t>
            </a:r>
          </a:p>
          <a:p>
            <a:pPr marL="342900" indent="-342900">
              <a:buAutoNum type="alphaUcPeriod"/>
            </a:pPr>
            <a:r>
              <a:rPr lang="en-US" sz="3200" b="1" dirty="0" smtClean="0"/>
              <a:t>  Eritrea</a:t>
            </a:r>
          </a:p>
          <a:p>
            <a:pPr marL="342900" indent="-342900">
              <a:buAutoNum type="alphaUcPeriod"/>
            </a:pPr>
            <a:r>
              <a:rPr lang="en-US" sz="3200" b="1" dirty="0" smtClean="0"/>
              <a:t>  Tunisia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57200"/>
            <a:ext cx="685800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9</a:t>
            </a:r>
            <a:endParaRPr lang="en-US" sz="3600" b="1" dirty="0"/>
          </a:p>
        </p:txBody>
      </p:sp>
      <p:sp>
        <p:nvSpPr>
          <p:cNvPr id="4" name="Oval 3"/>
          <p:cNvSpPr/>
          <p:nvPr/>
        </p:nvSpPr>
        <p:spPr>
          <a:xfrm>
            <a:off x="1459230" y="1676400"/>
            <a:ext cx="2057400" cy="54608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193" y="1524000"/>
            <a:ext cx="3325807" cy="384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86400" y="5486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Persia - 1876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381000"/>
            <a:ext cx="685800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10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27082" y="381000"/>
            <a:ext cx="715491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first U.S. stamp issued to honor the Olympics commemorated the 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Winter Games.   Where were they held ?</a:t>
            </a:r>
          </a:p>
          <a:p>
            <a:endParaRPr lang="en-US" sz="2400" dirty="0" smtClean="0"/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200" b="1" dirty="0" smtClean="0"/>
              <a:t>  Chamonix, France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200" b="1" dirty="0" smtClean="0"/>
              <a:t>  Squaw Valley, </a:t>
            </a:r>
            <a:r>
              <a:rPr lang="en-US" sz="3200" b="1" dirty="0" smtClean="0"/>
              <a:t>CA</a:t>
            </a:r>
            <a:endParaRPr lang="en-US" sz="3200" b="1" dirty="0" smtClean="0"/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200" b="1" dirty="0" smtClean="0"/>
              <a:t>  Bavaria, Germany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200" b="1" dirty="0" smtClean="0"/>
              <a:t>  Lake Placid, </a:t>
            </a:r>
            <a:r>
              <a:rPr lang="en-US" sz="3200" b="1" dirty="0" smtClean="0"/>
              <a:t>NY</a:t>
            </a:r>
            <a:endParaRPr lang="en-US" sz="3200" b="1" dirty="0" smtClean="0"/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200" b="1" dirty="0" smtClean="0"/>
              <a:t>  St. Moritz, Switzerland</a:t>
            </a:r>
            <a:endParaRPr lang="en-US" sz="3200" b="1" dirty="0"/>
          </a:p>
        </p:txBody>
      </p:sp>
      <p:sp>
        <p:nvSpPr>
          <p:cNvPr id="4" name="Oval 3"/>
          <p:cNvSpPr/>
          <p:nvPr/>
        </p:nvSpPr>
        <p:spPr>
          <a:xfrm>
            <a:off x="941200" y="4495800"/>
            <a:ext cx="3886200" cy="6858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896" y="2109399"/>
            <a:ext cx="3476625" cy="307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214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0" y="381000"/>
            <a:ext cx="6477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many different postage stamps did the U.S. issue in 2014? </a:t>
            </a:r>
          </a:p>
          <a:p>
            <a:endParaRPr lang="en-US" dirty="0"/>
          </a:p>
          <a:p>
            <a:pPr marL="342900" indent="-342900">
              <a:buAutoNum type="alphaUcPeriod"/>
            </a:pPr>
            <a:r>
              <a:rPr lang="en-US" sz="3200" b="1" dirty="0" smtClean="0"/>
              <a:t> </a:t>
            </a:r>
            <a:r>
              <a:rPr lang="en-US" sz="2400" b="1" dirty="0" smtClean="0"/>
              <a:t> </a:t>
            </a:r>
            <a:r>
              <a:rPr lang="en-US" sz="3200" b="1" dirty="0" smtClean="0"/>
              <a:t>87</a:t>
            </a:r>
          </a:p>
          <a:p>
            <a:pPr marL="342900" indent="-342900">
              <a:buAutoNum type="alphaUcPeriod"/>
            </a:pPr>
            <a:r>
              <a:rPr lang="en-US" sz="3200" b="1" dirty="0" smtClean="0"/>
              <a:t>  94</a:t>
            </a:r>
          </a:p>
          <a:p>
            <a:pPr marL="342900" indent="-342900">
              <a:buAutoNum type="alphaUcPeriod"/>
            </a:pPr>
            <a:r>
              <a:rPr lang="en-US" sz="3200" b="1" dirty="0" smtClean="0"/>
              <a:t>  102</a:t>
            </a:r>
          </a:p>
          <a:p>
            <a:pPr marL="342900" indent="-342900">
              <a:buAutoNum type="alphaUcPeriod"/>
            </a:pPr>
            <a:r>
              <a:rPr lang="en-US" sz="3200" b="1" dirty="0" smtClean="0"/>
              <a:t>  109</a:t>
            </a:r>
          </a:p>
          <a:p>
            <a:pPr marL="342900" indent="-342900">
              <a:buAutoNum type="alphaUcPeriod"/>
            </a:pPr>
            <a:r>
              <a:rPr lang="en-US" sz="3200" b="1" dirty="0" smtClean="0"/>
              <a:t>  116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381000"/>
            <a:ext cx="685800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11</a:t>
            </a:r>
            <a:endParaRPr lang="en-US" sz="3600" b="1" dirty="0"/>
          </a:p>
        </p:txBody>
      </p:sp>
      <p:sp>
        <p:nvSpPr>
          <p:cNvPr id="4" name="Oval 3"/>
          <p:cNvSpPr/>
          <p:nvPr/>
        </p:nvSpPr>
        <p:spPr>
          <a:xfrm>
            <a:off x="1219200" y="3581400"/>
            <a:ext cx="1981200" cy="6096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304800"/>
            <a:ext cx="87630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76400" y="3352800"/>
            <a:ext cx="32766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is the sum of the postage in these three transportation coil stamps?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5257800" y="4724400"/>
            <a:ext cx="2362200" cy="5334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214" y="558800"/>
            <a:ext cx="2170386" cy="232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2724" y="558800"/>
            <a:ext cx="2159876" cy="232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6702" y="636242"/>
            <a:ext cx="2025641" cy="21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400050"/>
            <a:ext cx="862965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5029200" y="3886200"/>
            <a:ext cx="1905000" cy="5334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400"/>
            <a:ext cx="2286000" cy="24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1809" y="588573"/>
            <a:ext cx="2209800" cy="243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2634" y="636242"/>
            <a:ext cx="2183166" cy="234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685800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14</a:t>
            </a:r>
            <a:endParaRPr lang="en-US" sz="36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"/>
            <a:ext cx="72199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410201" y="3886200"/>
            <a:ext cx="1828800" cy="6858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685800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15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62100" y="304800"/>
            <a:ext cx="6781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Which of these countries has a country map on its first stamp ?</a:t>
            </a:r>
          </a:p>
          <a:p>
            <a:endParaRPr lang="en-US" dirty="0" smtClean="0"/>
          </a:p>
          <a:p>
            <a:pPr marL="342900" indent="-342900">
              <a:buAutoNum type="alphaUcPeriod"/>
            </a:pPr>
            <a:r>
              <a:rPr lang="en-US" sz="3200" b="1" dirty="0" smtClean="0"/>
              <a:t>  Democratic Republic of Congo</a:t>
            </a:r>
          </a:p>
          <a:p>
            <a:pPr marL="342900" indent="-342900">
              <a:buAutoNum type="alphaUcPeriod"/>
            </a:pPr>
            <a:r>
              <a:rPr lang="en-US" sz="3200" b="1" dirty="0" smtClean="0"/>
              <a:t>  Australia</a:t>
            </a:r>
          </a:p>
          <a:p>
            <a:pPr marL="342900" indent="-342900">
              <a:buAutoNum type="alphaUcPeriod"/>
            </a:pPr>
            <a:r>
              <a:rPr lang="en-US" sz="3200" b="1" dirty="0" smtClean="0"/>
              <a:t>  </a:t>
            </a:r>
            <a:r>
              <a:rPr lang="en-US" sz="3200" b="1" dirty="0" err="1" smtClean="0"/>
              <a:t>Djbouti</a:t>
            </a:r>
            <a:endParaRPr lang="en-US" sz="3200" b="1" dirty="0" smtClean="0"/>
          </a:p>
          <a:p>
            <a:pPr marL="342900" indent="-342900">
              <a:buAutoNum type="alphaUcPeriod"/>
            </a:pPr>
            <a:r>
              <a:rPr lang="en-US" sz="3200" b="1" dirty="0" smtClean="0"/>
              <a:t>  Greenland</a:t>
            </a:r>
          </a:p>
          <a:p>
            <a:pPr marL="342900" indent="-342900">
              <a:buAutoNum type="alphaUcPeriod"/>
            </a:pPr>
            <a:r>
              <a:rPr lang="en-US" sz="3200" b="1" dirty="0" smtClean="0"/>
              <a:t>  Kenya</a:t>
            </a:r>
            <a:endParaRPr lang="en-US" sz="3200" b="1" dirty="0"/>
          </a:p>
        </p:txBody>
      </p:sp>
      <p:sp>
        <p:nvSpPr>
          <p:cNvPr id="5" name="Oval 4"/>
          <p:cNvSpPr/>
          <p:nvPr/>
        </p:nvSpPr>
        <p:spPr>
          <a:xfrm>
            <a:off x="1219200" y="2095500"/>
            <a:ext cx="2819400" cy="5334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362200"/>
            <a:ext cx="2938462" cy="376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304800"/>
            <a:ext cx="6934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We all can visualize the 1930 Graf Zeppelin air mail series.  But, can we recall the denomination of the highest value stamp in the set?</a:t>
            </a:r>
            <a:endParaRPr lang="en-US" sz="3200" i="1" dirty="0" smtClean="0"/>
          </a:p>
          <a:p>
            <a:endParaRPr lang="en-US" sz="2400" dirty="0"/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200" b="1" dirty="0" smtClean="0"/>
              <a:t>  $1.30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200" b="1" dirty="0" smtClean="0"/>
              <a:t>  $2.20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200" b="1" dirty="0" smtClean="0"/>
              <a:t>  $2.40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200" b="1" dirty="0" smtClean="0"/>
              <a:t>  $2.60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200" b="1" dirty="0" smtClean="0"/>
              <a:t>  $3.20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04800"/>
            <a:ext cx="685800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16</a:t>
            </a:r>
            <a:endParaRPr lang="en-US" sz="3600" b="1" dirty="0"/>
          </a:p>
        </p:txBody>
      </p:sp>
      <p:sp>
        <p:nvSpPr>
          <p:cNvPr id="5" name="Oval 4"/>
          <p:cNvSpPr/>
          <p:nvPr/>
        </p:nvSpPr>
        <p:spPr>
          <a:xfrm>
            <a:off x="1219200" y="4953000"/>
            <a:ext cx="2314903" cy="6096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1379" y="2352622"/>
            <a:ext cx="3047999" cy="137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1379" y="3729444"/>
            <a:ext cx="3041177" cy="14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1378" y="5135017"/>
            <a:ext cx="3041177" cy="13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304800"/>
            <a:ext cx="6477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Individual American Sports Heroes were not honored with stamps until 1981.  Which two champions were honored on U.S. stamps in 1981.</a:t>
            </a:r>
            <a:endParaRPr lang="en-US" sz="2800" i="1" dirty="0" smtClean="0"/>
          </a:p>
          <a:p>
            <a:endParaRPr lang="en-US" sz="1400" dirty="0"/>
          </a:p>
          <a:p>
            <a:pPr marL="342900" indent="-342900">
              <a:buAutoNum type="alphaUcPeriod"/>
            </a:pPr>
            <a:r>
              <a:rPr lang="en-US" sz="3200" b="1" dirty="0" smtClean="0"/>
              <a:t>  Jim Thorpe and Babe Ruth </a:t>
            </a:r>
          </a:p>
          <a:p>
            <a:pPr marL="342900" indent="-342900">
              <a:buAutoNum type="alphaUcPeriod"/>
            </a:pPr>
            <a:r>
              <a:rPr lang="en-US" sz="3200" b="1" dirty="0" smtClean="0"/>
              <a:t>  Babe Ruth and Lou Gehrig</a:t>
            </a:r>
          </a:p>
          <a:p>
            <a:pPr marL="342900" indent="-342900">
              <a:buAutoNum type="alphaUcPeriod"/>
            </a:pPr>
            <a:r>
              <a:rPr lang="en-US" sz="3200" b="1" dirty="0" smtClean="0"/>
              <a:t>  Babe Zaharias and Bobby Jones</a:t>
            </a:r>
          </a:p>
          <a:p>
            <a:pPr marL="342900" indent="-342900">
              <a:buAutoNum type="alphaUcPeriod"/>
            </a:pPr>
            <a:r>
              <a:rPr lang="en-US" sz="3200" b="1" dirty="0" smtClean="0"/>
              <a:t>  </a:t>
            </a:r>
            <a:r>
              <a:rPr lang="en-US" sz="3200" b="1" dirty="0" err="1" smtClean="0"/>
              <a:t>Knute</a:t>
            </a:r>
            <a:r>
              <a:rPr lang="en-US" sz="3200" b="1" dirty="0" smtClean="0"/>
              <a:t> Rockne and Francis </a:t>
            </a:r>
            <a:r>
              <a:rPr lang="en-US" sz="3200" b="1" dirty="0" err="1" smtClean="0"/>
              <a:t>Ouimet</a:t>
            </a:r>
            <a:endParaRPr lang="en-US" sz="3200" b="1" dirty="0" smtClean="0"/>
          </a:p>
          <a:p>
            <a:pPr marL="342900" indent="-342900">
              <a:buAutoNum type="alphaUcPeriod"/>
            </a:pPr>
            <a:r>
              <a:rPr lang="en-US" sz="3200" b="1" dirty="0" smtClean="0"/>
              <a:t>  Jackie Robinson and Bobby Jones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228600"/>
            <a:ext cx="685800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17</a:t>
            </a:r>
            <a:endParaRPr lang="en-US" sz="3600" b="1" dirty="0"/>
          </a:p>
        </p:txBody>
      </p:sp>
      <p:sp>
        <p:nvSpPr>
          <p:cNvPr id="4" name="Oval 3"/>
          <p:cNvSpPr/>
          <p:nvPr/>
        </p:nvSpPr>
        <p:spPr>
          <a:xfrm>
            <a:off x="1209675" y="3192898"/>
            <a:ext cx="6705600" cy="6096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509" y="4922487"/>
            <a:ext cx="1100626" cy="176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4236" y="4922487"/>
            <a:ext cx="1143000" cy="176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963086"/>
            <a:ext cx="895350" cy="138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191000" y="633468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1983</a:t>
            </a:r>
            <a:endParaRPr lang="en-US" b="1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4963086"/>
            <a:ext cx="914400" cy="140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620000" y="633552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1989</a:t>
            </a:r>
            <a:endParaRPr lang="en-US" b="1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4963086"/>
            <a:ext cx="940904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477000" y="633468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1988</a:t>
            </a:r>
            <a:endParaRPr lang="en-US" b="1"/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4963086"/>
            <a:ext cx="86048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334000" y="633468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1988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3" grpId="0"/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304800"/>
            <a:ext cx="6248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Which country issued the first Christmas Seal ?</a:t>
            </a:r>
            <a:endParaRPr lang="en-US" sz="3200" i="1" dirty="0" smtClean="0"/>
          </a:p>
          <a:p>
            <a:endParaRPr lang="en-US" sz="2400" dirty="0"/>
          </a:p>
          <a:p>
            <a:pPr marL="342900" indent="-342900">
              <a:buAutoNum type="alphaUcPeriod"/>
            </a:pPr>
            <a:r>
              <a:rPr lang="en-US" sz="3200" b="1" dirty="0" smtClean="0"/>
              <a:t>   Denmark</a:t>
            </a:r>
          </a:p>
          <a:p>
            <a:pPr marL="342900" indent="-342900">
              <a:buAutoNum type="alphaUcPeriod"/>
            </a:pPr>
            <a:r>
              <a:rPr lang="en-US" sz="3200" b="1" dirty="0" smtClean="0"/>
              <a:t>   Belgium</a:t>
            </a:r>
          </a:p>
          <a:p>
            <a:pPr marL="342900" indent="-342900">
              <a:buAutoNum type="alphaUcPeriod"/>
            </a:pPr>
            <a:r>
              <a:rPr lang="en-US" sz="3200" b="1" dirty="0" smtClean="0"/>
              <a:t>   France</a:t>
            </a:r>
          </a:p>
          <a:p>
            <a:pPr marL="342900" indent="-342900">
              <a:buAutoNum type="alphaUcPeriod"/>
            </a:pPr>
            <a:r>
              <a:rPr lang="en-US" sz="3200" b="1" dirty="0" smtClean="0"/>
              <a:t>   Sweden</a:t>
            </a:r>
          </a:p>
          <a:p>
            <a:pPr marL="342900" indent="-342900">
              <a:buAutoNum type="alphaUcPeriod"/>
            </a:pPr>
            <a:r>
              <a:rPr lang="en-US" sz="3200" b="1" dirty="0" smtClean="0"/>
              <a:t>   Great </a:t>
            </a:r>
            <a:r>
              <a:rPr lang="en-US" sz="3200" b="1" dirty="0" smtClean="0"/>
              <a:t>Britain</a:t>
            </a:r>
            <a:endParaRPr lang="en-US" sz="32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09600" y="304800"/>
            <a:ext cx="685800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18</a:t>
            </a:r>
            <a:endParaRPr lang="en-US" sz="3600" b="1" dirty="0"/>
          </a:p>
        </p:txBody>
      </p:sp>
      <p:sp>
        <p:nvSpPr>
          <p:cNvPr id="5" name="Oval 4"/>
          <p:cNvSpPr/>
          <p:nvPr/>
        </p:nvSpPr>
        <p:spPr>
          <a:xfrm>
            <a:off x="1600200" y="1600200"/>
            <a:ext cx="2895600" cy="6096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3359" y="1371600"/>
            <a:ext cx="3128962" cy="362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"/>
            <a:ext cx="8782050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685800" y="5029200"/>
            <a:ext cx="1981200" cy="5334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15000" y="2590800"/>
            <a:ext cx="2209800" cy="6096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304800"/>
            <a:ext cx="419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This 1986 stamp has two errors associated with its printing.  The most common of these two errors is</a:t>
            </a:r>
            <a:r>
              <a:rPr lang="en-US" sz="3200" dirty="0" smtClean="0"/>
              <a:t>:</a:t>
            </a:r>
            <a:endParaRPr lang="en-US" sz="32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04800" y="381000"/>
            <a:ext cx="685800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19</a:t>
            </a:r>
            <a:endParaRPr lang="en-US" sz="36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338" y="304800"/>
            <a:ext cx="293099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7700" y="3113486"/>
            <a:ext cx="4953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3200" b="1" dirty="0" smtClean="0"/>
              <a:t>  </a:t>
            </a:r>
            <a:r>
              <a:rPr lang="en-US" sz="3200" b="1" dirty="0" smtClean="0"/>
              <a:t>black cancel is inverted</a:t>
            </a:r>
          </a:p>
          <a:p>
            <a:pPr marL="342900" indent="-342900">
              <a:buAutoNum type="alphaUcPeriod"/>
            </a:pPr>
            <a:r>
              <a:rPr lang="en-US" sz="3200" b="1" dirty="0" smtClean="0"/>
              <a:t>  red 1886 date is missing</a:t>
            </a:r>
          </a:p>
          <a:p>
            <a:pPr marL="342900" indent="-342900">
              <a:buAutoNum type="alphaUcPeriod"/>
            </a:pPr>
            <a:r>
              <a:rPr lang="en-US" sz="3200" b="1" dirty="0" smtClean="0"/>
              <a:t>  black cancel is missing</a:t>
            </a:r>
          </a:p>
          <a:p>
            <a:pPr marL="342900" indent="-342900">
              <a:buAutoNum type="alphaUcPeriod"/>
            </a:pPr>
            <a:r>
              <a:rPr lang="en-US" sz="3200" b="1" dirty="0" smtClean="0"/>
              <a:t>  blue color is missing</a:t>
            </a:r>
          </a:p>
          <a:p>
            <a:pPr marL="342900" indent="-342900">
              <a:buAutoNum type="alphaUcPeriod"/>
            </a:pPr>
            <a:r>
              <a:rPr lang="en-US" sz="3200" b="1" dirty="0" smtClean="0"/>
              <a:t>  Stamp Collecting </a:t>
            </a:r>
            <a:r>
              <a:rPr lang="en-US" sz="3200" b="1" dirty="0" smtClean="0"/>
              <a:t>printed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     in </a:t>
            </a:r>
            <a:r>
              <a:rPr lang="en-US" sz="3200" b="1" dirty="0" smtClean="0"/>
              <a:t>blue</a:t>
            </a:r>
          </a:p>
        </p:txBody>
      </p:sp>
      <p:sp>
        <p:nvSpPr>
          <p:cNvPr id="8" name="Oval 7"/>
          <p:cNvSpPr/>
          <p:nvPr/>
        </p:nvSpPr>
        <p:spPr>
          <a:xfrm>
            <a:off x="304800" y="4572000"/>
            <a:ext cx="4876800" cy="6096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4337" y="2900468"/>
            <a:ext cx="2930993" cy="34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590800"/>
            <a:ext cx="8305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Stamp Collecting Booklet issue of 1986 was a Joint Issue with what country ?</a:t>
            </a:r>
            <a:endParaRPr lang="en-US" sz="3200" i="1" dirty="0" smtClean="0"/>
          </a:p>
          <a:p>
            <a:endParaRPr lang="en-US" sz="1600" dirty="0"/>
          </a:p>
          <a:p>
            <a:pPr marL="342900" indent="-342900">
              <a:buAutoNum type="alphaUcPeriod"/>
            </a:pPr>
            <a:r>
              <a:rPr lang="en-US" sz="3200" b="1" dirty="0" smtClean="0"/>
              <a:t> Belgium</a:t>
            </a:r>
          </a:p>
          <a:p>
            <a:pPr marL="342900" indent="-342900">
              <a:buAutoNum type="alphaUcPeriod"/>
            </a:pPr>
            <a:r>
              <a:rPr lang="en-US" sz="3200" b="1" dirty="0" smtClean="0"/>
              <a:t> Great Britain</a:t>
            </a:r>
          </a:p>
          <a:p>
            <a:pPr marL="342900" indent="-342900">
              <a:buAutoNum type="alphaUcPeriod"/>
            </a:pPr>
            <a:r>
              <a:rPr lang="en-US" sz="3200" b="1" dirty="0" smtClean="0"/>
              <a:t> Canada</a:t>
            </a:r>
          </a:p>
          <a:p>
            <a:pPr marL="342900" indent="-342900">
              <a:buAutoNum type="alphaUcPeriod"/>
            </a:pPr>
            <a:r>
              <a:rPr lang="en-US" sz="3200" b="1" dirty="0" smtClean="0"/>
              <a:t> Sweden</a:t>
            </a:r>
          </a:p>
          <a:p>
            <a:pPr marL="342900" indent="-342900">
              <a:buAutoNum type="alphaUcPeriod"/>
            </a:pPr>
            <a:r>
              <a:rPr lang="en-US" sz="3200" b="1" dirty="0" smtClean="0"/>
              <a:t> Spain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04800"/>
            <a:ext cx="685800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20</a:t>
            </a:r>
            <a:endParaRPr lang="en-US" sz="36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04800"/>
            <a:ext cx="70008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304800" y="5257800"/>
            <a:ext cx="2286000" cy="6096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2300" y="3733800"/>
            <a:ext cx="5753100" cy="255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57400"/>
            <a:ext cx="82296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Thanks for playing along!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Happy Stamping!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5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153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819400"/>
            <a:ext cx="24193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795337" y="3429000"/>
            <a:ext cx="2200275" cy="6096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2099" y="2590800"/>
            <a:ext cx="5022301" cy="389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629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0666" y="2662237"/>
            <a:ext cx="282892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1230666" y="4343400"/>
            <a:ext cx="2590800" cy="7620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5276" y="2209800"/>
            <a:ext cx="4684359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01459"/>
            <a:ext cx="8682037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7698581" y="5181600"/>
            <a:ext cx="607219" cy="6096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239000" y="5870684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April 1, 1965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141982"/>
            <a:ext cx="84963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95650" y="3418582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President Barack Obama</a:t>
            </a:r>
          </a:p>
          <a:p>
            <a:r>
              <a:rPr lang="en-US" smtClean="0"/>
              <a:t>The White House</a:t>
            </a:r>
          </a:p>
          <a:p>
            <a:r>
              <a:rPr lang="en-US" smtClean="0"/>
              <a:t>1600 Pennsylvania Avenue NW</a:t>
            </a:r>
          </a:p>
          <a:p>
            <a:r>
              <a:rPr lang="en-US" smtClean="0"/>
              <a:t>Washington DC 20500</a:t>
            </a:r>
          </a:p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54102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3200" b="1" dirty="0" smtClean="0"/>
              <a:t>46 cents          B.   49 cents         C.  51 cents     </a:t>
            </a:r>
          </a:p>
          <a:p>
            <a:pPr marL="514350" indent="-514350"/>
            <a:r>
              <a:rPr lang="en-US" sz="3200" b="1" dirty="0" smtClean="0"/>
              <a:t>D.  53 cents          E.   56 cents      </a:t>
            </a:r>
            <a:endParaRPr lang="en-US" sz="3200" b="1" dirty="0"/>
          </a:p>
        </p:txBody>
      </p:sp>
      <p:sp>
        <p:nvSpPr>
          <p:cNvPr id="5" name="Oval 4"/>
          <p:cNvSpPr/>
          <p:nvPr/>
        </p:nvSpPr>
        <p:spPr>
          <a:xfrm>
            <a:off x="457200" y="5906814"/>
            <a:ext cx="2438400" cy="580604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00600" y="2816691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15 </a:t>
            </a:r>
            <a:r>
              <a:rPr lang="en-US" sz="2000" b="1" dirty="0" err="1" smtClean="0"/>
              <a:t>cts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2816691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18 </a:t>
            </a:r>
            <a:r>
              <a:rPr lang="en-US" sz="2000" b="1" dirty="0" err="1" smtClean="0"/>
              <a:t>cts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2816691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20 </a:t>
            </a:r>
            <a:r>
              <a:rPr lang="en-US" sz="2000" b="1" dirty="0" err="1" smtClean="0"/>
              <a:t>cts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685800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smtClean="0"/>
              <a:t>6</a:t>
            </a:r>
            <a:endParaRPr lang="en-US" sz="3600" b="1"/>
          </a:p>
        </p:txBody>
      </p:sp>
      <p:sp>
        <p:nvSpPr>
          <p:cNvPr id="5" name="TextBox 4"/>
          <p:cNvSpPr txBox="1"/>
          <p:nvPr/>
        </p:nvSpPr>
        <p:spPr>
          <a:xfrm>
            <a:off x="1524000" y="457200"/>
            <a:ext cx="7086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Who was the first U.S. Postmaster General ?</a:t>
            </a:r>
          </a:p>
          <a:p>
            <a:endParaRPr lang="en-US" dirty="0" smtClean="0"/>
          </a:p>
          <a:p>
            <a:pPr marL="342900" indent="-342900">
              <a:buAutoNum type="alphaUcPeriod"/>
            </a:pPr>
            <a:r>
              <a:rPr lang="en-US" sz="3200" b="1" dirty="0" smtClean="0"/>
              <a:t>   Thomas Stone</a:t>
            </a:r>
          </a:p>
          <a:p>
            <a:pPr marL="342900" indent="-342900">
              <a:buAutoNum type="alphaUcPeriod"/>
            </a:pPr>
            <a:r>
              <a:rPr lang="en-US" sz="3200" b="1" dirty="0" smtClean="0"/>
              <a:t>   Ben Franklin</a:t>
            </a:r>
          </a:p>
          <a:p>
            <a:pPr marL="342900" indent="-342900">
              <a:buAutoNum type="alphaUcPeriod"/>
            </a:pPr>
            <a:r>
              <a:rPr lang="en-US" sz="3200" b="1" dirty="0" smtClean="0"/>
              <a:t>   John Hancock</a:t>
            </a:r>
          </a:p>
          <a:p>
            <a:pPr marL="342900" indent="-342900">
              <a:buAutoNum type="alphaUcPeriod"/>
            </a:pPr>
            <a:r>
              <a:rPr lang="en-US" sz="3200" b="1" dirty="0" smtClean="0"/>
              <a:t>   Richard Bache</a:t>
            </a:r>
          </a:p>
          <a:p>
            <a:pPr marL="342900" indent="-342900">
              <a:buAutoNum type="alphaUcPeriod"/>
            </a:pPr>
            <a:r>
              <a:rPr lang="en-US" sz="3200" b="1" dirty="0" smtClean="0"/>
              <a:t>   Thomas Jefferson</a:t>
            </a:r>
          </a:p>
          <a:p>
            <a:pPr marL="342900" indent="-342900">
              <a:buAutoNum type="alphaUcPeriod"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295400" y="2199114"/>
            <a:ext cx="3352800" cy="6096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29200" y="22098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July 26, 1776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95400" y="3168869"/>
            <a:ext cx="3505200" cy="609600"/>
          </a:xfrm>
          <a:prstGeom prst="ellipse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324359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9900"/>
                </a:solidFill>
              </a:rPr>
              <a:t>Second – Nov. 7, 1776</a:t>
            </a:r>
            <a:endParaRPr lang="en-US" sz="2800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4800" y="304800"/>
            <a:ext cx="685800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7</a:t>
            </a:r>
            <a:endParaRPr 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389902"/>
            <a:ext cx="3286897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47800" y="3048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The Gold Coast in no longer.  What is the name of this country now?</a:t>
            </a:r>
            <a:endParaRPr lang="en-US" sz="2800"/>
          </a:p>
        </p:txBody>
      </p:sp>
      <p:sp>
        <p:nvSpPr>
          <p:cNvPr id="5" name="TextBox 4"/>
          <p:cNvSpPr txBox="1"/>
          <p:nvPr/>
        </p:nvSpPr>
        <p:spPr>
          <a:xfrm>
            <a:off x="1424152" y="1807779"/>
            <a:ext cx="297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3200" b="1" dirty="0" smtClean="0"/>
              <a:t>  Liberia</a:t>
            </a:r>
          </a:p>
          <a:p>
            <a:pPr marL="342900" indent="-342900">
              <a:buAutoNum type="alphaUcPeriod"/>
            </a:pPr>
            <a:r>
              <a:rPr lang="en-US" sz="3200" b="1" dirty="0" smtClean="0"/>
              <a:t>  </a:t>
            </a:r>
            <a:r>
              <a:rPr lang="en-US" sz="3200" b="1" dirty="0" smtClean="0"/>
              <a:t>Sierra </a:t>
            </a:r>
            <a:r>
              <a:rPr lang="en-US" sz="3200" b="1" dirty="0" smtClean="0"/>
              <a:t>Leone</a:t>
            </a:r>
          </a:p>
          <a:p>
            <a:pPr marL="342900" indent="-342900">
              <a:buAutoNum type="alphaUcPeriod"/>
            </a:pPr>
            <a:r>
              <a:rPr lang="en-US" sz="3200" b="1" dirty="0" smtClean="0"/>
              <a:t>  Nigeria</a:t>
            </a:r>
          </a:p>
          <a:p>
            <a:pPr marL="342900" indent="-342900">
              <a:buAutoNum type="alphaUcPeriod"/>
            </a:pPr>
            <a:r>
              <a:rPr lang="en-US" sz="3200" b="1" dirty="0" smtClean="0"/>
              <a:t>  Namibia</a:t>
            </a:r>
          </a:p>
          <a:p>
            <a:pPr marL="342900" indent="-342900">
              <a:buAutoNum type="alphaUcPeriod"/>
            </a:pPr>
            <a:r>
              <a:rPr lang="en-US" sz="3200" b="1" dirty="0" smtClean="0"/>
              <a:t>  Ghana</a:t>
            </a:r>
            <a:endParaRPr lang="en-US" sz="3200" b="1" dirty="0"/>
          </a:p>
        </p:txBody>
      </p:sp>
      <p:sp>
        <p:nvSpPr>
          <p:cNvPr id="6" name="Oval 5"/>
          <p:cNvSpPr/>
          <p:nvPr/>
        </p:nvSpPr>
        <p:spPr>
          <a:xfrm>
            <a:off x="1295400" y="3791955"/>
            <a:ext cx="2042948" cy="570369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1" y="4054548"/>
            <a:ext cx="3286896" cy="24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204788"/>
            <a:ext cx="876300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295400" y="2514600"/>
            <a:ext cx="5486400" cy="6858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00193" y="2595890"/>
            <a:ext cx="2209800" cy="52322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1872-present</a:t>
            </a:r>
            <a:endParaRPr 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479</Words>
  <Application>Microsoft Office PowerPoint</Application>
  <PresentationFormat>On-screen Show (4:3)</PresentationFormat>
  <Paragraphs>110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Andalus</vt:lpstr>
      <vt:lpstr>Arial</vt:lpstr>
      <vt:lpstr>Calibri</vt:lpstr>
      <vt:lpstr>Office Theme</vt:lpstr>
      <vt:lpstr>2015 RPA STAMP OLYMPIAD MARCH 26,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playing along!  Happy Stamping!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Fred Haynes</dc:creator>
  <cp:lastModifiedBy>Tom Fortunato</cp:lastModifiedBy>
  <cp:revision>83</cp:revision>
  <dcterms:created xsi:type="dcterms:W3CDTF">2014-01-21T01:14:13Z</dcterms:created>
  <dcterms:modified xsi:type="dcterms:W3CDTF">2015-03-27T21:08:59Z</dcterms:modified>
</cp:coreProperties>
</file>