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260" r:id="rId3"/>
    <p:sldId id="305" r:id="rId4"/>
    <p:sldId id="257" r:id="rId5"/>
    <p:sldId id="306" r:id="rId6"/>
    <p:sldId id="304" r:id="rId7"/>
    <p:sldId id="262" r:id="rId8"/>
    <p:sldId id="307" r:id="rId9"/>
    <p:sldId id="308" r:id="rId10"/>
    <p:sldId id="266" r:id="rId11"/>
    <p:sldId id="309" r:id="rId12"/>
    <p:sldId id="263" r:id="rId13"/>
    <p:sldId id="310" r:id="rId14"/>
    <p:sldId id="264" r:id="rId15"/>
    <p:sldId id="265" r:id="rId16"/>
    <p:sldId id="311" r:id="rId17"/>
    <p:sldId id="267" r:id="rId18"/>
    <p:sldId id="271" r:id="rId19"/>
    <p:sldId id="312" r:id="rId20"/>
    <p:sldId id="313" r:id="rId21"/>
    <p:sldId id="268" r:id="rId22"/>
    <p:sldId id="314" r:id="rId23"/>
    <p:sldId id="269" r:id="rId24"/>
    <p:sldId id="270" r:id="rId25"/>
    <p:sldId id="272" r:id="rId26"/>
    <p:sldId id="275" r:id="rId27"/>
    <p:sldId id="315" r:id="rId28"/>
    <p:sldId id="274" r:id="rId29"/>
    <p:sldId id="316" r:id="rId30"/>
    <p:sldId id="276" r:id="rId31"/>
    <p:sldId id="317" r:id="rId32"/>
    <p:sldId id="277" r:id="rId33"/>
    <p:sldId id="278" r:id="rId34"/>
    <p:sldId id="279" r:id="rId35"/>
    <p:sldId id="280" r:id="rId36"/>
    <p:sldId id="281" r:id="rId37"/>
    <p:sldId id="282" r:id="rId38"/>
    <p:sldId id="318" r:id="rId39"/>
    <p:sldId id="283" r:id="rId40"/>
    <p:sldId id="284" r:id="rId41"/>
    <p:sldId id="285" r:id="rId42"/>
    <p:sldId id="319" r:id="rId43"/>
    <p:sldId id="286" r:id="rId44"/>
    <p:sldId id="320" r:id="rId45"/>
    <p:sldId id="287" r:id="rId46"/>
    <p:sldId id="289" r:id="rId47"/>
    <p:sldId id="288" r:id="rId48"/>
    <p:sldId id="290" r:id="rId49"/>
    <p:sldId id="291" r:id="rId50"/>
    <p:sldId id="292" r:id="rId51"/>
    <p:sldId id="293" r:id="rId52"/>
    <p:sldId id="294" r:id="rId53"/>
    <p:sldId id="321" r:id="rId54"/>
    <p:sldId id="323" r:id="rId55"/>
    <p:sldId id="322" r:id="rId56"/>
    <p:sldId id="300" r:id="rId57"/>
    <p:sldId id="298" r:id="rId58"/>
    <p:sldId id="299" r:id="rId59"/>
    <p:sldId id="301" r:id="rId60"/>
    <p:sldId id="30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9" autoAdjust="0"/>
    <p:restoredTop sz="94660"/>
  </p:normalViewPr>
  <p:slideViewPr>
    <p:cSldViewPr snapToGrid="0">
      <p:cViewPr>
        <p:scale>
          <a:sx n="87" d="100"/>
          <a:sy n="87" d="100"/>
        </p:scale>
        <p:origin x="15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4CA05C-A943-4F0B-9713-0302FFD85087}" type="datetimeFigureOut">
              <a:rPr lang="en-US" smtClean="0"/>
              <a:t>4/23/2016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852-ADD7-415B-B31B-F16A279B23D5}" type="slidenum">
              <a:rPr lang="en-US" smtClean="0"/>
              <a:t>‹#›</a:t>
            </a:fld>
            <a:endParaRPr lang="en-US"/>
          </a:p>
        </p:txBody>
      </p:sp>
    </p:spTree>
    <p:extLst>
      <p:ext uri="{BB962C8B-B14F-4D97-AF65-F5344CB8AC3E}">
        <p14:creationId xmlns:p14="http://schemas.microsoft.com/office/powerpoint/2010/main" val="3866591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4B27E-B15D-49AD-8B11-A7C64497C802}" type="datetimeFigureOut">
              <a:rPr lang="en-US" smtClean="0"/>
              <a:t>4/23/2016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BC7BE-25BE-49AE-91CD-BA3CBC8CE283}" type="slidenum">
              <a:rPr lang="en-US" smtClean="0"/>
              <a:t>‹#›</a:t>
            </a:fld>
            <a:endParaRPr lang="en-US"/>
          </a:p>
        </p:txBody>
      </p:sp>
    </p:spTree>
    <p:extLst>
      <p:ext uri="{BB962C8B-B14F-4D97-AF65-F5344CB8AC3E}">
        <p14:creationId xmlns:p14="http://schemas.microsoft.com/office/powerpoint/2010/main" val="33624725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766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19DC4-A445-498E-8A0C-48F365D43B72}"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210290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ECB20-AD26-4C65-87C1-680297434701}"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104985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8BECE-FDE7-450E-BBAE-D7829462DFAC}"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118975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5BE69-6ACA-43EB-91FE-28E4AEF80669}"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76299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F0EE6-E7B0-4180-8FAD-CD00D6054586}"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291346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718F6-F31B-4E4C-9612-D43CC708B10D}" type="datetime1">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56846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84C97-E830-45E6-AAA6-38D33C80069F}" type="datetime1">
              <a:rPr lang="en-US" smtClean="0"/>
              <a:t>4/23/2016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210163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27C213-0D40-41CD-969E-B2E59E9FB090}" type="datetime1">
              <a:rPr lang="en-US" smtClean="0"/>
              <a:t>4/23/2016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89068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DC7AC-BBA3-4642-98DC-7BACA4DCF0F0}" type="datetime1">
              <a:rPr lang="en-US" smtClean="0"/>
              <a:t>4/23/2016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335561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4E624-F5FC-4C31-B8F7-AA3421543E91}" type="datetime1">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368826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A0A29-98AB-4FC9-84D6-1E47BAC0BD1A}" type="datetime1">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1D9E6-E8D6-47BF-8955-10BADCF06F37}" type="slidenum">
              <a:rPr lang="en-US" smtClean="0"/>
              <a:t>‹#›</a:t>
            </a:fld>
            <a:endParaRPr lang="en-US"/>
          </a:p>
        </p:txBody>
      </p:sp>
    </p:spTree>
    <p:extLst>
      <p:ext uri="{BB962C8B-B14F-4D97-AF65-F5344CB8AC3E}">
        <p14:creationId xmlns:p14="http://schemas.microsoft.com/office/powerpoint/2010/main" val="179445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F16E1-C2EB-4C3D-9573-FDE2409803CF}" type="datetime1">
              <a:rPr lang="en-US" smtClean="0"/>
              <a:t>4/23/2016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1D9E6-E8D6-47BF-8955-10BADCF06F37}" type="slidenum">
              <a:rPr lang="en-US" smtClean="0"/>
              <a:t>‹#›</a:t>
            </a:fld>
            <a:endParaRPr lang="en-US"/>
          </a:p>
        </p:txBody>
      </p:sp>
    </p:spTree>
    <p:extLst>
      <p:ext uri="{BB962C8B-B14F-4D97-AF65-F5344CB8AC3E}">
        <p14:creationId xmlns:p14="http://schemas.microsoft.com/office/powerpoint/2010/main" val="184221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4.png"/><Relationship Id="rId7"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eg"/><Relationship Id="rId10" Type="http://schemas.openxmlformats.org/officeDocument/2006/relationships/image" Target="../media/image16.png"/><Relationship Id="rId4" Type="http://schemas.openxmlformats.org/officeDocument/2006/relationships/image" Target="../media/image29.jpg"/><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4.jpg"/><Relationship Id="rId7"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jpg"/><Relationship Id="rId11" Type="http://schemas.openxmlformats.org/officeDocument/2006/relationships/image" Target="../media/image16.png"/><Relationship Id="rId5" Type="http://schemas.openxmlformats.org/officeDocument/2006/relationships/image" Target="../media/image40.jpg"/><Relationship Id="rId10" Type="http://schemas.openxmlformats.org/officeDocument/2006/relationships/slide" Target="slide6.xml"/><Relationship Id="rId4" Type="http://schemas.openxmlformats.org/officeDocument/2006/relationships/image" Target="../media/image39.jpeg"/><Relationship Id="rId9" Type="http://schemas.openxmlformats.org/officeDocument/2006/relationships/image" Target="../media/image44.jpg"/></Relationships>
</file>

<file path=ppt/slides/_rels/slide14.xml.rels><?xml version="1.0" encoding="UTF-8" standalone="yes"?>
<Relationships xmlns="http://schemas.openxmlformats.org/package/2006/relationships"><Relationship Id="rId8" Type="http://schemas.openxmlformats.org/officeDocument/2006/relationships/image" Target="../media/image49.jpg"/><Relationship Id="rId13" Type="http://schemas.openxmlformats.org/officeDocument/2006/relationships/image" Target="../media/image16.png"/><Relationship Id="rId3" Type="http://schemas.openxmlformats.org/officeDocument/2006/relationships/slide" Target="slide3.xml"/><Relationship Id="rId7" Type="http://schemas.openxmlformats.org/officeDocument/2006/relationships/image" Target="../media/image48.jpg"/><Relationship Id="rId12"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png"/><Relationship Id="rId9" Type="http://schemas.openxmlformats.org/officeDocument/2006/relationships/image" Target="../media/image50.jpg"/></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5.emf"/><Relationship Id="rId4" Type="http://schemas.openxmlformats.org/officeDocument/2006/relationships/image" Target="../media/image54.jpg"/></Relationships>
</file>

<file path=ppt/slides/_rels/slide16.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image" Target="../media/image58.jpg"/><Relationship Id="rId4" Type="http://schemas.openxmlformats.org/officeDocument/2006/relationships/image" Target="../media/image57.jpg"/></Relationships>
</file>

<file path=ppt/slides/_rels/slide1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slide" Target="slide3.xml"/><Relationship Id="rId7"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g"/><Relationship Id="rId10" Type="http://schemas.openxmlformats.org/officeDocument/2006/relationships/image" Target="../media/image10.png"/><Relationship Id="rId4" Type="http://schemas.openxmlformats.org/officeDocument/2006/relationships/image" Target="../media/image59.jpg"/><Relationship Id="rId9"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hyperlink" Target="http://www.f-i-p.ch/" TargetMode="External"/><Relationship Id="rId7" Type="http://schemas.openxmlformats.org/officeDocument/2006/relationships/image" Target="../media/image65.jpg"/><Relationship Id="rId2" Type="http://schemas.openxmlformats.org/officeDocument/2006/relationships/hyperlink" Target="http://www.stamps.org/" TargetMode="External"/><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hyperlink" Target="http://www.aape.org/exhibit_view_frame.asp?intExhibitNumber=131&amp;intCurrentFrameNumber=1" TargetMode="External"/><Relationship Id="rId10" Type="http://schemas.openxmlformats.org/officeDocument/2006/relationships/image" Target="../media/image68.jpg"/><Relationship Id="rId4" Type="http://schemas.openxmlformats.org/officeDocument/2006/relationships/image" Target="../media/image1.png"/><Relationship Id="rId9" Type="http://schemas.openxmlformats.org/officeDocument/2006/relationships/image" Target="../media/image67.jpg"/></Relationships>
</file>

<file path=ppt/slides/_rels/slide19.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77.jpg"/><Relationship Id="rId3" Type="http://schemas.openxmlformats.org/officeDocument/2006/relationships/hyperlink" Target="http://www.aape.org/exhibit_view_frame.asp?intExhibitNumber=61&amp;intCurrentFrameNumber=1" TargetMode="External"/><Relationship Id="rId7" Type="http://schemas.openxmlformats.org/officeDocument/2006/relationships/image" Target="../media/image72.jpg"/><Relationship Id="rId12" Type="http://schemas.openxmlformats.org/officeDocument/2006/relationships/image" Target="../media/image76.jp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1.jpg"/><Relationship Id="rId11" Type="http://schemas.openxmlformats.org/officeDocument/2006/relationships/image" Target="../media/image75.jpg"/><Relationship Id="rId5" Type="http://schemas.openxmlformats.org/officeDocument/2006/relationships/image" Target="../media/image70.jpg"/><Relationship Id="rId15" Type="http://schemas.openxmlformats.org/officeDocument/2006/relationships/slide" Target="slide18.xml"/><Relationship Id="rId10" Type="http://schemas.openxmlformats.org/officeDocument/2006/relationships/hyperlink" Target="http://www.aape.org/exhibit_view_page.asp?intExhibitNumber=13&amp;intCurrentPageNumber=1" TargetMode="External"/><Relationship Id="rId4" Type="http://schemas.openxmlformats.org/officeDocument/2006/relationships/image" Target="../media/image69.jpg"/><Relationship Id="rId9" Type="http://schemas.openxmlformats.org/officeDocument/2006/relationships/image" Target="../media/image74.jpg"/><Relationship Id="rId14" Type="http://schemas.openxmlformats.org/officeDocument/2006/relationships/image" Target="../media/image78.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3.jpg"/><Relationship Id="rId13" Type="http://schemas.openxmlformats.org/officeDocument/2006/relationships/image" Target="../media/image87.png"/><Relationship Id="rId3" Type="http://schemas.openxmlformats.org/officeDocument/2006/relationships/image" Target="../media/image79.jpg"/><Relationship Id="rId7" Type="http://schemas.openxmlformats.org/officeDocument/2006/relationships/image" Target="../media/image82.jpg"/><Relationship Id="rId12" Type="http://schemas.openxmlformats.org/officeDocument/2006/relationships/image" Target="../media/image86.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1.jpg"/><Relationship Id="rId11" Type="http://schemas.openxmlformats.org/officeDocument/2006/relationships/hyperlink" Target="http://www.aape.org/exhibit_view_frame.asp?intExhibitNumber=42&amp;intCurrentFrameNumber=1" TargetMode="External"/><Relationship Id="rId5" Type="http://schemas.openxmlformats.org/officeDocument/2006/relationships/hyperlink" Target="http://www.aape.org/exhibit_view_frame.asp?intExhibitNumber=38&amp;intCurrentFrameNumber=1" TargetMode="External"/><Relationship Id="rId15" Type="http://schemas.openxmlformats.org/officeDocument/2006/relationships/slide" Target="slide18.xml"/><Relationship Id="rId10" Type="http://schemas.openxmlformats.org/officeDocument/2006/relationships/image" Target="../media/image85.png"/><Relationship Id="rId4" Type="http://schemas.openxmlformats.org/officeDocument/2006/relationships/image" Target="../media/image80.jpg"/><Relationship Id="rId9" Type="http://schemas.openxmlformats.org/officeDocument/2006/relationships/image" Target="../media/image84.jpg"/><Relationship Id="rId14" Type="http://schemas.openxmlformats.org/officeDocument/2006/relationships/image" Target="../media/image88.png"/></Relationships>
</file>

<file path=ppt/slides/_rels/slide21.xml.rels><?xml version="1.0" encoding="UTF-8" standalone="yes"?>
<Relationships xmlns="http://schemas.openxmlformats.org/package/2006/relationships"><Relationship Id="rId8" Type="http://schemas.openxmlformats.org/officeDocument/2006/relationships/image" Target="../media/image93.jpg"/><Relationship Id="rId13" Type="http://schemas.openxmlformats.org/officeDocument/2006/relationships/image" Target="../media/image97.jpg"/><Relationship Id="rId3" Type="http://schemas.openxmlformats.org/officeDocument/2006/relationships/hyperlink" Target="http://www.aape.org/exhibit_view_frame.asp?intExhibitNumber=115&amp;intCurrentFrameNumber=1" TargetMode="External"/><Relationship Id="rId7" Type="http://schemas.openxmlformats.org/officeDocument/2006/relationships/image" Target="../media/image92.jpg"/><Relationship Id="rId12" Type="http://schemas.openxmlformats.org/officeDocument/2006/relationships/image" Target="../media/image96.jp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1.jpg"/><Relationship Id="rId11" Type="http://schemas.openxmlformats.org/officeDocument/2006/relationships/image" Target="../media/image95.jpg"/><Relationship Id="rId5" Type="http://schemas.openxmlformats.org/officeDocument/2006/relationships/image" Target="../media/image90.jpg"/><Relationship Id="rId15" Type="http://schemas.openxmlformats.org/officeDocument/2006/relationships/slide" Target="slide18.xml"/><Relationship Id="rId10" Type="http://schemas.openxmlformats.org/officeDocument/2006/relationships/image" Target="../media/image94.jpg"/><Relationship Id="rId4" Type="http://schemas.openxmlformats.org/officeDocument/2006/relationships/image" Target="../media/image89.jpg"/><Relationship Id="rId9" Type="http://schemas.openxmlformats.org/officeDocument/2006/relationships/hyperlink" Target="http://www.aape.org/exhibit_view_page.asp?intExhibitNumber=43&amp;intCurrentPageNumber=1" TargetMode="External"/><Relationship Id="rId14" Type="http://schemas.openxmlformats.org/officeDocument/2006/relationships/image" Target="../media/image98.jpg"/></Relationships>
</file>

<file path=ppt/slides/_rels/slide22.xml.rels><?xml version="1.0" encoding="UTF-8" standalone="yes"?>
<Relationships xmlns="http://schemas.openxmlformats.org/package/2006/relationships"><Relationship Id="rId8" Type="http://schemas.openxmlformats.org/officeDocument/2006/relationships/image" Target="../media/image102.jpg"/><Relationship Id="rId13" Type="http://schemas.openxmlformats.org/officeDocument/2006/relationships/image" Target="../media/image106.jpg"/><Relationship Id="rId3" Type="http://schemas.openxmlformats.org/officeDocument/2006/relationships/slide" Target="slide3.xml"/><Relationship Id="rId7" Type="http://schemas.openxmlformats.org/officeDocument/2006/relationships/image" Target="../media/image101.jpg"/><Relationship Id="rId12" Type="http://schemas.openxmlformats.org/officeDocument/2006/relationships/image" Target="../media/image105.jp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image" Target="../media/image100.jpg"/><Relationship Id="rId11" Type="http://schemas.openxmlformats.org/officeDocument/2006/relationships/image" Target="../media/image104.jpg"/><Relationship Id="rId5" Type="http://schemas.openxmlformats.org/officeDocument/2006/relationships/image" Target="../media/image99.jpg"/><Relationship Id="rId15" Type="http://schemas.openxmlformats.org/officeDocument/2006/relationships/image" Target="../media/image108.jpg"/><Relationship Id="rId10" Type="http://schemas.openxmlformats.org/officeDocument/2006/relationships/hyperlink" Target="http://www.aape.org/exhibit_view_page.asp?intExhibitNumber=110&amp;intCurrentPageNumber=1" TargetMode="External"/><Relationship Id="rId4" Type="http://schemas.openxmlformats.org/officeDocument/2006/relationships/hyperlink" Target="http://www.aape.org/exhibit_view_frame.asp?intExhibitNumber=122&amp;intCurrentFrameNumber=1" TargetMode="External"/><Relationship Id="rId9" Type="http://schemas.openxmlformats.org/officeDocument/2006/relationships/image" Target="../media/image103.jpg"/><Relationship Id="rId14" Type="http://schemas.openxmlformats.org/officeDocument/2006/relationships/image" Target="../media/image107.jp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110.jpg"/><Relationship Id="rId4" Type="http://schemas.openxmlformats.org/officeDocument/2006/relationships/image" Target="../media/image109.jp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14.jpg"/><Relationship Id="rId13" Type="http://schemas.openxmlformats.org/officeDocument/2006/relationships/image" Target="../media/image10.png"/><Relationship Id="rId3" Type="http://schemas.openxmlformats.org/officeDocument/2006/relationships/slide" Target="slide3.xml"/><Relationship Id="rId7" Type="http://schemas.openxmlformats.org/officeDocument/2006/relationships/image" Target="../media/image113.jpg"/><Relationship Id="rId12" Type="http://schemas.openxmlformats.org/officeDocument/2006/relationships/slide" Target="slide2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2.jpg"/><Relationship Id="rId11" Type="http://schemas.openxmlformats.org/officeDocument/2006/relationships/image" Target="../media/image117.jpg"/><Relationship Id="rId5" Type="http://schemas.openxmlformats.org/officeDocument/2006/relationships/image" Target="../media/image111.jpg"/><Relationship Id="rId10" Type="http://schemas.openxmlformats.org/officeDocument/2006/relationships/image" Target="../media/image116.png"/><Relationship Id="rId4" Type="http://schemas.openxmlformats.org/officeDocument/2006/relationships/hyperlink" Target="http://www.aape.org/exhibit_view_frame.asp?intExhibitNumber=94&amp;intCurrentFrameNumber=1" TargetMode="External"/><Relationship Id="rId9" Type="http://schemas.openxmlformats.org/officeDocument/2006/relationships/image" Target="../media/image115.jpg"/></Relationships>
</file>

<file path=ppt/slides/_rels/slide28.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0.jpg"/><Relationship Id="rId4" Type="http://schemas.openxmlformats.org/officeDocument/2006/relationships/image" Target="../media/image1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21.jp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123.jpg"/><Relationship Id="rId4" Type="http://schemas.openxmlformats.org/officeDocument/2006/relationships/image" Target="../media/image122.jpg"/></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18" Type="http://schemas.openxmlformats.org/officeDocument/2006/relationships/slide" Target="slide56.xml"/><Relationship Id="rId3" Type="http://schemas.openxmlformats.org/officeDocument/2006/relationships/slide" Target="slide4.xml"/><Relationship Id="rId7" Type="http://schemas.openxmlformats.org/officeDocument/2006/relationships/slide" Target="slide23.xml"/><Relationship Id="rId12" Type="http://schemas.openxmlformats.org/officeDocument/2006/relationships/slide" Target="slide37.xml"/><Relationship Id="rId17" Type="http://schemas.openxmlformats.org/officeDocument/2006/relationships/slide" Target="slide52.xml"/><Relationship Id="rId2" Type="http://schemas.openxmlformats.org/officeDocument/2006/relationships/image" Target="../media/image1.png"/><Relationship Id="rId16" Type="http://schemas.openxmlformats.org/officeDocument/2006/relationships/slide" Target="slide49.xml"/><Relationship Id="rId20"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5.xml"/><Relationship Id="rId5" Type="http://schemas.openxmlformats.org/officeDocument/2006/relationships/slide" Target="slide15.xml"/><Relationship Id="rId15" Type="http://schemas.openxmlformats.org/officeDocument/2006/relationships/slide" Target="slide46.xml"/><Relationship Id="rId10" Type="http://schemas.openxmlformats.org/officeDocument/2006/relationships/slide" Target="slide33.xml"/><Relationship Id="rId19" Type="http://schemas.openxmlformats.org/officeDocument/2006/relationships/slide" Target="slide57.xml"/><Relationship Id="rId4" Type="http://schemas.openxmlformats.org/officeDocument/2006/relationships/slide" Target="slide6.xml"/><Relationship Id="rId9" Type="http://schemas.openxmlformats.org/officeDocument/2006/relationships/slide" Target="slide28.xml"/><Relationship Id="rId14"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image" Target="../media/image124.jp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126.png"/><Relationship Id="rId4" Type="http://schemas.openxmlformats.org/officeDocument/2006/relationships/image" Target="../media/image125.jpg"/></Relationships>
</file>

<file path=ppt/slides/_rels/slide31.xml.rels><?xml version="1.0" encoding="UTF-8" standalone="yes"?>
<Relationships xmlns="http://schemas.openxmlformats.org/package/2006/relationships"><Relationship Id="rId8" Type="http://schemas.openxmlformats.org/officeDocument/2006/relationships/image" Target="../media/image132.jpg"/><Relationship Id="rId13" Type="http://schemas.openxmlformats.org/officeDocument/2006/relationships/image" Target="../media/image10.png"/><Relationship Id="rId3" Type="http://schemas.openxmlformats.org/officeDocument/2006/relationships/image" Target="../media/image127.jpg"/><Relationship Id="rId7" Type="http://schemas.openxmlformats.org/officeDocument/2006/relationships/image" Target="../media/image131.jpg"/><Relationship Id="rId12"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0.jpeg"/><Relationship Id="rId11" Type="http://schemas.openxmlformats.org/officeDocument/2006/relationships/image" Target="../media/image135.jpg"/><Relationship Id="rId5" Type="http://schemas.openxmlformats.org/officeDocument/2006/relationships/image" Target="../media/image129.jpg"/><Relationship Id="rId10" Type="http://schemas.openxmlformats.org/officeDocument/2006/relationships/image" Target="../media/image134.jpeg"/><Relationship Id="rId4" Type="http://schemas.openxmlformats.org/officeDocument/2006/relationships/image" Target="../media/image128.jpeg"/><Relationship Id="rId9" Type="http://schemas.openxmlformats.org/officeDocument/2006/relationships/image" Target="../media/image133.jpg"/></Relationships>
</file>

<file path=ppt/slides/_rels/slide3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xml"/><Relationship Id="rId7" Type="http://schemas.openxmlformats.org/officeDocument/2006/relationships/image" Target="../media/image13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137.jpg"/><Relationship Id="rId4" Type="http://schemas.openxmlformats.org/officeDocument/2006/relationships/image" Target="../media/image136.jpe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0.png"/><Relationship Id="rId3" Type="http://schemas.openxmlformats.org/officeDocument/2006/relationships/slide" Target="slide3.xml"/><Relationship Id="rId7" Type="http://schemas.openxmlformats.org/officeDocument/2006/relationships/image" Target="../media/image143.jpg"/><Relationship Id="rId12" Type="http://schemas.openxmlformats.org/officeDocument/2006/relationships/slide" Target="slide3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2.jpg"/><Relationship Id="rId11" Type="http://schemas.openxmlformats.org/officeDocument/2006/relationships/image" Target="../media/image147.jpg"/><Relationship Id="rId5" Type="http://schemas.openxmlformats.org/officeDocument/2006/relationships/image" Target="../media/image141.jpg"/><Relationship Id="rId10" Type="http://schemas.openxmlformats.org/officeDocument/2006/relationships/image" Target="../media/image146.jpg"/><Relationship Id="rId4" Type="http://schemas.openxmlformats.org/officeDocument/2006/relationships/image" Target="../media/image140.png"/><Relationship Id="rId9" Type="http://schemas.openxmlformats.org/officeDocument/2006/relationships/image" Target="../media/image145.jp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image" Target="../media/image150.jpg"/><Relationship Id="rId4" Type="http://schemas.openxmlformats.org/officeDocument/2006/relationships/image" Target="../media/image149.jp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1.png"/><Relationship Id="rId7"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4.png"/><Relationship Id="rId5" Type="http://schemas.openxmlformats.org/officeDocument/2006/relationships/image" Target="../media/image153.jpg"/><Relationship Id="rId4" Type="http://schemas.openxmlformats.org/officeDocument/2006/relationships/image" Target="../media/image152.png"/></Relationships>
</file>

<file path=ppt/slides/_rels/slide41.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1.png"/><Relationship Id="rId7" Type="http://schemas.openxmlformats.org/officeDocument/2006/relationships/image" Target="../media/image159.jpeg"/><Relationship Id="rId2"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image" Target="../media/image158.jpg"/><Relationship Id="rId5" Type="http://schemas.openxmlformats.org/officeDocument/2006/relationships/image" Target="../media/image157.jpeg"/><Relationship Id="rId4" Type="http://schemas.openxmlformats.org/officeDocument/2006/relationships/image" Target="../media/image156.jp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xml"/><Relationship Id="rId7" Type="http://schemas.openxmlformats.org/officeDocument/2006/relationships/image" Target="../media/image16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2.jpg"/><Relationship Id="rId5" Type="http://schemas.openxmlformats.org/officeDocument/2006/relationships/image" Target="../media/image161.jpeg"/><Relationship Id="rId4" Type="http://schemas.openxmlformats.org/officeDocument/2006/relationships/image" Target="../media/image160.png"/><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5.jp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6.jpeg"/><Relationship Id="rId7" Type="http://schemas.openxmlformats.org/officeDocument/2006/relationships/slide" Target="slide4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9.jpg"/><Relationship Id="rId5" Type="http://schemas.openxmlformats.org/officeDocument/2006/relationships/image" Target="../media/image168.jpg"/><Relationship Id="rId4" Type="http://schemas.openxmlformats.org/officeDocument/2006/relationships/image" Target="../media/image167.jp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4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jpg"/><Relationship Id="rId4" Type="http://schemas.openxmlformats.org/officeDocument/2006/relationships/image" Target="../media/image170.jpg"/></Relationships>
</file>

<file path=ppt/slides/_rels/slide46.xml.rels><?xml version="1.0" encoding="UTF-8" standalone="yes"?>
<Relationships xmlns="http://schemas.openxmlformats.org/package/2006/relationships"><Relationship Id="rId3" Type="http://schemas.openxmlformats.org/officeDocument/2006/relationships/image" Target="../media/image173.jpg"/><Relationship Id="rId7" Type="http://schemas.openxmlformats.org/officeDocument/2006/relationships/image" Target="../media/image17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6.jpg"/><Relationship Id="rId5" Type="http://schemas.openxmlformats.org/officeDocument/2006/relationships/image" Target="../media/image175.jpg"/><Relationship Id="rId4" Type="http://schemas.openxmlformats.org/officeDocument/2006/relationships/image" Target="../media/image174.jpg"/></Relationships>
</file>

<file path=ppt/slides/_rels/slide47.xml.rels><?xml version="1.0" encoding="UTF-8" standalone="yes"?>
<Relationships xmlns="http://schemas.openxmlformats.org/package/2006/relationships"><Relationship Id="rId3" Type="http://schemas.openxmlformats.org/officeDocument/2006/relationships/image" Target="../media/image17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46.xml"/><Relationship Id="rId4" Type="http://schemas.openxmlformats.org/officeDocument/2006/relationships/image" Target="../media/image179.jpe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4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2.jpg"/><Relationship Id="rId5" Type="http://schemas.openxmlformats.org/officeDocument/2006/relationships/image" Target="../media/image181.jpg"/><Relationship Id="rId4" Type="http://schemas.openxmlformats.org/officeDocument/2006/relationships/image" Target="../media/image180.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amps.org/userfiles/file/judges/JudgingManual.pdf"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49.xml"/><Relationship Id="rId4" Type="http://schemas.openxmlformats.org/officeDocument/2006/relationships/image" Target="../media/image184.jpeg"/></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image" Target="../media/image186.jpeg"/><Relationship Id="rId4" Type="http://schemas.openxmlformats.org/officeDocument/2006/relationships/image" Target="../media/image185.jpg"/></Relationships>
</file>

<file path=ppt/slides/_rels/slide52.xml.rels><?xml version="1.0" encoding="UTF-8" standalone="yes"?>
<Relationships xmlns="http://schemas.openxmlformats.org/package/2006/relationships"><Relationship Id="rId3" Type="http://schemas.openxmlformats.org/officeDocument/2006/relationships/hyperlink" Target="http://stamps.org/Manual-and-Scoresheet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7.jpg"/></Relationships>
</file>

<file path=ppt/slides/_rels/slide53.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52.xml"/></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0.emf"/><Relationship Id="rId7" Type="http://schemas.openxmlformats.org/officeDocument/2006/relationships/slide" Target="slide5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slide" Target="slide3.xml"/><Relationship Id="rId4" Type="http://schemas.openxmlformats.org/officeDocument/2006/relationships/image" Target="../media/image191.emf"/></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amps.org/Show-Awards" TargetMode="External"/><Relationship Id="rId1" Type="http://schemas.openxmlformats.org/officeDocument/2006/relationships/slideLayout" Target="../slideLayouts/slideLayout1.xml"/><Relationship Id="rId5" Type="http://schemas.openxmlformats.org/officeDocument/2006/relationships/image" Target="../media/image192.jpeg"/><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aape.org/feedback_service.asp" TargetMode="External"/><Relationship Id="rId7" Type="http://schemas.openxmlformats.org/officeDocument/2006/relationships/slide" Target="slide56.xml"/><Relationship Id="rId2" Type="http://schemas.openxmlformats.org/officeDocument/2006/relationships/hyperlink" Target="http://www.aape.org/" TargetMode="External"/><Relationship Id="rId1" Type="http://schemas.openxmlformats.org/officeDocument/2006/relationships/slideLayout" Target="../slideLayouts/slideLayout1.xml"/><Relationship Id="rId6" Type="http://schemas.openxmlformats.org/officeDocument/2006/relationships/image" Target="../media/image193.jpg"/><Relationship Id="rId5" Type="http://schemas.openxmlformats.org/officeDocument/2006/relationships/slide" Target="slide3.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59.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0.png"/><Relationship Id="rId4" Type="http://schemas.openxmlformats.org/officeDocument/2006/relationships/image" Target="../media/image5.jp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g"/><Relationship Id="rId11" Type="http://schemas.openxmlformats.org/officeDocument/2006/relationships/image" Target="../media/image16.png"/><Relationship Id="rId5" Type="http://schemas.openxmlformats.org/officeDocument/2006/relationships/image" Target="../media/image19.jpeg"/><Relationship Id="rId10" Type="http://schemas.openxmlformats.org/officeDocument/2006/relationships/slide" Target="slide6.xml"/><Relationship Id="rId4" Type="http://schemas.openxmlformats.org/officeDocument/2006/relationships/image" Target="../media/image18.jp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5" y="674101"/>
            <a:ext cx="11545762" cy="5637573"/>
          </a:xfrm>
          <a:noFill/>
        </p:spPr>
        <p:txBody>
          <a:bodyPr>
            <a:normAutofit/>
          </a:bodyPr>
          <a:lstStyle/>
          <a:p>
            <a:r>
              <a:rPr lang="en-US" sz="6600" b="1" dirty="0" smtClean="0"/>
              <a:t>Welcome to the</a:t>
            </a:r>
          </a:p>
          <a:p>
            <a:r>
              <a:rPr lang="en-US" sz="6600" b="1" dirty="0" smtClean="0"/>
              <a:t>World of Stamp Exhibiting!</a:t>
            </a:r>
            <a:endParaRPr lang="en-US" sz="6600" b="1" dirty="0"/>
          </a:p>
          <a:p>
            <a:endParaRPr lang="en-US" sz="600" dirty="0" smtClean="0"/>
          </a:p>
          <a:p>
            <a:r>
              <a:rPr lang="en-US" b="1" dirty="0" smtClean="0"/>
              <a:t>by </a:t>
            </a:r>
            <a:r>
              <a:rPr lang="en-US" b="1" dirty="0" smtClean="0"/>
              <a:t>Tom Fortunato     stamptmf@frontiernet.net</a:t>
            </a:r>
            <a:endParaRPr lang="en-US" b="1" dirty="0"/>
          </a:p>
          <a:p>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018" y="3773875"/>
            <a:ext cx="4855875" cy="2537799"/>
          </a:xfrm>
          <a:prstGeom prst="rect">
            <a:avLst/>
          </a:prstGeom>
        </p:spPr>
      </p:pic>
    </p:spTree>
    <p:extLst>
      <p:ext uri="{BB962C8B-B14F-4D97-AF65-F5344CB8AC3E}">
        <p14:creationId xmlns:p14="http://schemas.microsoft.com/office/powerpoint/2010/main" val="3512088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a:t>Production formats</a:t>
            </a:r>
            <a:r>
              <a:rPr lang="en-US" b="1" dirty="0"/>
              <a:t> are important. It's good to show not only single stamps, but pairs and blocks if significant, including any with special production salvage markings on them. </a:t>
            </a:r>
            <a:r>
              <a:rPr lang="en-US" b="1" u="sng" dirty="0"/>
              <a:t>Coils</a:t>
            </a:r>
            <a:r>
              <a:rPr lang="en-US" b="1" dirty="0"/>
              <a:t> are stamps produced for vending machines or ease of use. </a:t>
            </a:r>
            <a:r>
              <a:rPr lang="en-US" b="1" u="sng" dirty="0"/>
              <a:t>Booklets</a:t>
            </a:r>
            <a:r>
              <a:rPr lang="en-US" b="1" dirty="0"/>
              <a:t> are another production format. A </a:t>
            </a:r>
            <a:r>
              <a:rPr lang="en-US" b="1" u="sng" dirty="0"/>
              <a:t>miniature sheet</a:t>
            </a:r>
            <a:r>
              <a:rPr lang="en-US" b="1" dirty="0"/>
              <a:t> contains multiple stamps mostly with the same deign. A </a:t>
            </a:r>
            <a:r>
              <a:rPr lang="en-US" b="1" u="sng" dirty="0"/>
              <a:t>souvenir sheet</a:t>
            </a:r>
            <a:r>
              <a:rPr lang="en-US" b="1" dirty="0"/>
              <a:t> is similar to a miniature sheet but implies some form of commemorative inscription in the sheet margin. A </a:t>
            </a:r>
            <a:r>
              <a:rPr lang="en-US" b="1" u="sng" dirty="0"/>
              <a:t>pane</a:t>
            </a:r>
            <a:r>
              <a:rPr lang="en-US" b="1" dirty="0"/>
              <a:t> is typically the sheet form found in a post office. Then there are complete sheets as printed at the printers</a:t>
            </a:r>
            <a:r>
              <a:rPr lang="en-US" b="1" dirty="0" smtClean="0"/>
              <a:t>.</a:t>
            </a:r>
          </a:p>
          <a:p>
            <a:pPr algn="l"/>
            <a:endParaRPr lang="en-US" b="1" dirty="0"/>
          </a:p>
          <a:p>
            <a:pPr algn="l"/>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10</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09" y="3454173"/>
            <a:ext cx="2414260" cy="13865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076" y="3454173"/>
            <a:ext cx="5090414" cy="30356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19" y="5065770"/>
            <a:ext cx="2494765" cy="14081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225" y="3469140"/>
            <a:ext cx="2386336" cy="3020679"/>
          </a:xfrm>
          <a:prstGeom prst="rect">
            <a:avLst/>
          </a:prstGeom>
        </p:spPr>
      </p:pic>
      <p:pic>
        <p:nvPicPr>
          <p:cNvPr id="7" name="Picture 6">
            <a:hlinkClick r:id="rId7" action="ppaction://hlinksldjump"/>
          </p:cNvPr>
          <p:cNvPicPr>
            <a:picLocks noChangeAspect="1"/>
          </p:cNvPicPr>
          <p:nvPr/>
        </p:nvPicPr>
        <p:blipFill>
          <a:blip r:embed="rId8"/>
          <a:stretch>
            <a:fillRect/>
          </a:stretch>
        </p:blipFill>
        <p:spPr>
          <a:xfrm>
            <a:off x="0" y="-15643"/>
            <a:ext cx="1194920" cy="280440"/>
          </a:xfrm>
          <a:prstGeom prst="rect">
            <a:avLst/>
          </a:prstGeom>
        </p:spPr>
      </p:pic>
    </p:spTree>
    <p:extLst>
      <p:ext uri="{BB962C8B-B14F-4D97-AF65-F5344CB8AC3E}">
        <p14:creationId xmlns:p14="http://schemas.microsoft.com/office/powerpoint/2010/main" val="63710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Stamp </a:t>
            </a:r>
            <a:r>
              <a:rPr lang="en-US" b="1" u="sng" dirty="0"/>
              <a:t>types</a:t>
            </a:r>
            <a:r>
              <a:rPr lang="en-US" b="1" dirty="0"/>
              <a:t> include </a:t>
            </a:r>
            <a:r>
              <a:rPr lang="en-US" b="1" u="sng" dirty="0"/>
              <a:t>definitives</a:t>
            </a:r>
            <a:r>
              <a:rPr lang="en-US" b="1" dirty="0"/>
              <a:t> (used for a prolonged period of time), </a:t>
            </a:r>
            <a:r>
              <a:rPr lang="en-US" b="1" u="sng" dirty="0"/>
              <a:t>commemoratives</a:t>
            </a:r>
            <a:r>
              <a:rPr lang="en-US" b="1" dirty="0"/>
              <a:t> (having a short usage), </a:t>
            </a:r>
            <a:r>
              <a:rPr lang="en-US" b="1" u="sng" dirty="0"/>
              <a:t>semi-</a:t>
            </a:r>
            <a:r>
              <a:rPr lang="en-US" b="1" u="sng" dirty="0" err="1"/>
              <a:t>postals</a:t>
            </a:r>
            <a:r>
              <a:rPr lang="en-US" b="1" dirty="0"/>
              <a:t> (with regular postal value and a tax for a worthy cause), </a:t>
            </a:r>
            <a:r>
              <a:rPr lang="en-US" b="1" u="sng" dirty="0"/>
              <a:t>postage dues</a:t>
            </a:r>
            <a:r>
              <a:rPr lang="en-US" b="1" dirty="0"/>
              <a:t>, and </a:t>
            </a:r>
            <a:r>
              <a:rPr lang="en-US" b="1" u="sng" dirty="0"/>
              <a:t>revenues</a:t>
            </a:r>
            <a:r>
              <a:rPr lang="en-US" b="1" dirty="0"/>
              <a:t> (exclusively to denote a tax paid).  There are more types as well, but these are the most common.</a:t>
            </a:r>
          </a:p>
          <a:p>
            <a:pPr algn="l"/>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11</a:t>
            </a:r>
            <a:endParaRPr lang="en-US" b="1" dirty="0">
              <a:solidFill>
                <a:schemeClr val="bg1">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56" y="2656114"/>
            <a:ext cx="4207685" cy="37700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353" y="2656114"/>
            <a:ext cx="2418419" cy="190450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353" y="4801542"/>
            <a:ext cx="2393125" cy="16246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6300" y="2100943"/>
            <a:ext cx="1527832" cy="231959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7490" y="4661465"/>
            <a:ext cx="2794000" cy="17653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7596" y="2656114"/>
            <a:ext cx="1189879" cy="1383580"/>
          </a:xfrm>
          <a:prstGeom prst="rect">
            <a:avLst/>
          </a:prstGeom>
        </p:spPr>
      </p:pic>
      <p:pic>
        <p:nvPicPr>
          <p:cNvPr id="2" name="Picture 1">
            <a:hlinkClick r:id="rId9" action="ppaction://hlinksldjump"/>
          </p:cNvPr>
          <p:cNvPicPr>
            <a:picLocks noChangeAspect="1"/>
          </p:cNvPicPr>
          <p:nvPr/>
        </p:nvPicPr>
        <p:blipFill>
          <a:blip r:embed="rId10"/>
          <a:stretch>
            <a:fillRect/>
          </a:stretch>
        </p:blipFill>
        <p:spPr>
          <a:xfrm>
            <a:off x="0" y="0"/>
            <a:ext cx="1194920" cy="280440"/>
          </a:xfrm>
          <a:prstGeom prst="rect">
            <a:avLst/>
          </a:prstGeom>
        </p:spPr>
      </p:pic>
    </p:spTree>
    <p:extLst>
      <p:ext uri="{BB962C8B-B14F-4D97-AF65-F5344CB8AC3E}">
        <p14:creationId xmlns:p14="http://schemas.microsoft.com/office/powerpoint/2010/main" val="2264926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pPr algn="l"/>
            <a:r>
              <a:rPr lang="en-US" b="1" u="sng" dirty="0"/>
              <a:t>Postal stationery</a:t>
            </a:r>
            <a:r>
              <a:rPr lang="en-US" b="1" dirty="0"/>
              <a:t> are specially made envelopes, post cards or letter forms for use in the mail with postal value. An </a:t>
            </a:r>
            <a:r>
              <a:rPr lang="en-US" b="1" u="sng" dirty="0"/>
              <a:t>aerogram</a:t>
            </a:r>
            <a:r>
              <a:rPr lang="en-US" b="1" dirty="0"/>
              <a:t> is a thin paper letter form used for international mail. </a:t>
            </a:r>
            <a:r>
              <a:rPr lang="en-US" b="1" u="sng" dirty="0"/>
              <a:t>Envelopes</a:t>
            </a:r>
            <a:r>
              <a:rPr lang="en-US" b="1" dirty="0"/>
              <a:t> and </a:t>
            </a:r>
            <a:r>
              <a:rPr lang="en-US" b="1" u="sng" dirty="0"/>
              <a:t>postal cards</a:t>
            </a:r>
            <a:r>
              <a:rPr lang="en-US" b="1" dirty="0"/>
              <a:t> look as you would expect, but have a prepaid indicia on them denoting their postal value. Also in this category are </a:t>
            </a:r>
            <a:r>
              <a:rPr lang="en-US" b="1" u="sng" dirty="0"/>
              <a:t>wrappers</a:t>
            </a:r>
            <a:r>
              <a:rPr lang="en-US" b="1" dirty="0"/>
              <a:t>, commonly used for mailing newspapers and pamphlets</a:t>
            </a:r>
            <a:r>
              <a:rPr lang="en-US" b="1" dirty="0" smtClean="0"/>
              <a:t>.</a:t>
            </a:r>
          </a:p>
          <a:p>
            <a:pPr algn="l"/>
            <a:endParaRPr lang="en-US" b="1" dirty="0"/>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a:t>
            </a:r>
            <a:r>
              <a:rPr lang="en-US" b="1" dirty="0">
                <a:solidFill>
                  <a:schemeClr val="bg1">
                    <a:lumMod val="75000"/>
                  </a:schemeClr>
                </a:solidFill>
              </a:rPr>
              <a:t>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12</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503" y="4546108"/>
            <a:ext cx="3414610" cy="20957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364" y="2926464"/>
            <a:ext cx="3924474" cy="31792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76" y="3144474"/>
            <a:ext cx="3694176" cy="2743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6480" y="2604794"/>
            <a:ext cx="2962656" cy="1828800"/>
          </a:xfrm>
          <a:prstGeom prst="rect">
            <a:avLst/>
          </a:prstGeom>
        </p:spPr>
      </p:pic>
      <p:pic>
        <p:nvPicPr>
          <p:cNvPr id="7" name="Picture 6">
            <a:hlinkClick r:id="rId7" action="ppaction://hlinksldjump"/>
          </p:cNvPr>
          <p:cNvPicPr>
            <a:picLocks noChangeAspect="1"/>
          </p:cNvPicPr>
          <p:nvPr/>
        </p:nvPicPr>
        <p:blipFill>
          <a:blip r:embed="rId8"/>
          <a:stretch>
            <a:fillRect/>
          </a:stretch>
        </p:blipFill>
        <p:spPr>
          <a:xfrm>
            <a:off x="0" y="1120"/>
            <a:ext cx="1194920" cy="280440"/>
          </a:xfrm>
          <a:prstGeom prst="rect">
            <a:avLst/>
          </a:prstGeom>
        </p:spPr>
      </p:pic>
    </p:spTree>
    <p:extLst>
      <p:ext uri="{BB962C8B-B14F-4D97-AF65-F5344CB8AC3E}">
        <p14:creationId xmlns:p14="http://schemas.microsoft.com/office/powerpoint/2010/main" val="384400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pPr algn="l"/>
            <a:r>
              <a:rPr lang="en-US" b="1" u="sng" dirty="0" smtClean="0"/>
              <a:t>Cancellations</a:t>
            </a:r>
            <a:r>
              <a:rPr lang="en-US" b="1" dirty="0" smtClean="0"/>
              <a:t> </a:t>
            </a:r>
            <a:r>
              <a:rPr lang="en-US" b="1" dirty="0"/>
              <a:t>and </a:t>
            </a:r>
            <a:r>
              <a:rPr lang="en-US" b="1" u="sng" dirty="0"/>
              <a:t>postmarks</a:t>
            </a:r>
            <a:r>
              <a:rPr lang="en-US" b="1" dirty="0"/>
              <a:t> are found on </a:t>
            </a:r>
            <a:r>
              <a:rPr lang="en-US" b="1" dirty="0" smtClean="0"/>
              <a:t>stamps, covers </a:t>
            </a:r>
            <a:r>
              <a:rPr lang="en-US" b="1" dirty="0"/>
              <a:t>and other postal documents. Common types are machine, hand, and pictorial. These explain in what manner they were applied or their intent. </a:t>
            </a:r>
            <a:r>
              <a:rPr lang="en-US" b="1" u="sng" dirty="0" err="1"/>
              <a:t>Backstamps</a:t>
            </a:r>
            <a:r>
              <a:rPr lang="en-US" b="1" dirty="0"/>
              <a:t> are routing cancellation marks applied to the reverse of a cover showing where and when a letter passed through postal handling</a:t>
            </a:r>
            <a:r>
              <a:rPr lang="en-US" b="1" dirty="0" smtClean="0"/>
              <a:t>.</a:t>
            </a:r>
          </a:p>
          <a:p>
            <a:pPr algn="l"/>
            <a:endParaRPr lang="en-US" b="1" dirty="0"/>
          </a:p>
          <a:p>
            <a:pPr algn="l"/>
            <a:endParaRPr lang="en-US" b="1" dirty="0" smtClean="0"/>
          </a:p>
          <a:p>
            <a:pPr algn="l"/>
            <a:endParaRPr lang="en-US" b="1" dirty="0" smtClean="0"/>
          </a:p>
          <a:p>
            <a:pPr algn="l"/>
            <a:endParaRPr lang="en-US" b="1" dirty="0"/>
          </a:p>
          <a:p>
            <a:pPr algn="l"/>
            <a:r>
              <a:rPr lang="en-US" b="1" dirty="0"/>
              <a:t>Don't overlook meters. These are common today, especially on bulk and commercial mailings. Several companies around the world make meter machines, and their types and history are fascinating.</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a:t>
            </a:r>
            <a:r>
              <a:rPr lang="en-US" b="1" dirty="0">
                <a:solidFill>
                  <a:schemeClr val="bg1">
                    <a:lumMod val="75000"/>
                  </a:schemeClr>
                </a:solidFill>
              </a:rPr>
              <a:t>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13</a:t>
            </a:r>
            <a:endParaRPr lang="en-US" b="1" dirty="0">
              <a:solidFill>
                <a:schemeClr val="bg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172" y="2384049"/>
            <a:ext cx="1374817" cy="17289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3926" y="2382621"/>
            <a:ext cx="1683035" cy="17289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7943" y="2382621"/>
            <a:ext cx="1538573" cy="17272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498" y="2382621"/>
            <a:ext cx="2333676" cy="17289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2295" y="5331169"/>
            <a:ext cx="2079928" cy="119821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977" y="5320606"/>
            <a:ext cx="2570389" cy="120174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4832" y="5320606"/>
            <a:ext cx="5186997" cy="1201740"/>
          </a:xfrm>
          <a:prstGeom prst="rect">
            <a:avLst/>
          </a:prstGeom>
        </p:spPr>
      </p:pic>
      <p:pic>
        <p:nvPicPr>
          <p:cNvPr id="2" name="Picture 1">
            <a:hlinkClick r:id="rId10" action="ppaction://hlinksldjump"/>
          </p:cNvPr>
          <p:cNvPicPr>
            <a:picLocks noChangeAspect="1"/>
          </p:cNvPicPr>
          <p:nvPr/>
        </p:nvPicPr>
        <p:blipFill>
          <a:blip r:embed="rId11"/>
          <a:stretch>
            <a:fillRect/>
          </a:stretch>
        </p:blipFill>
        <p:spPr>
          <a:xfrm>
            <a:off x="0" y="0"/>
            <a:ext cx="1194920" cy="280440"/>
          </a:xfrm>
          <a:prstGeom prst="rect">
            <a:avLst/>
          </a:prstGeom>
        </p:spPr>
      </p:pic>
    </p:spTree>
    <p:extLst>
      <p:ext uri="{BB962C8B-B14F-4D97-AF65-F5344CB8AC3E}">
        <p14:creationId xmlns:p14="http://schemas.microsoft.com/office/powerpoint/2010/main" val="31359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pPr algn="l"/>
            <a:r>
              <a:rPr lang="en-US" b="1" dirty="0"/>
              <a:t>When it comes to </a:t>
            </a:r>
            <a:r>
              <a:rPr lang="en-US" b="1" u="sng" dirty="0"/>
              <a:t>covers</a:t>
            </a:r>
            <a:r>
              <a:rPr lang="en-US" b="1" dirty="0"/>
              <a:t> (envelopes or similar wrappings which carried mail), those postally used and non-philatelic in origin are best. </a:t>
            </a:r>
            <a:r>
              <a:rPr lang="en-US" b="1" u="sng" dirty="0"/>
              <a:t>Censored covers</a:t>
            </a:r>
            <a:r>
              <a:rPr lang="en-US" b="1" dirty="0"/>
              <a:t> are mail pieces which were opened for inspection. Always look for </a:t>
            </a:r>
            <a:r>
              <a:rPr lang="en-US" b="1" u="sng" dirty="0"/>
              <a:t>auxiliary markings</a:t>
            </a:r>
            <a:r>
              <a:rPr lang="en-US" b="1" dirty="0"/>
              <a:t> which denote special handling, delays, etc. Whenever possible, explain the route a cover may have taken from origin to destination</a:t>
            </a:r>
            <a:r>
              <a:rPr lang="en-US" b="1" dirty="0" smtClean="0"/>
              <a:t>.</a:t>
            </a:r>
          </a:p>
          <a:p>
            <a:pPr algn="l"/>
            <a:endParaRPr lang="en-US" b="1" dirty="0" smtClean="0"/>
          </a:p>
          <a:p>
            <a:pPr algn="l"/>
            <a:endParaRPr lang="en-US" b="1" dirty="0"/>
          </a:p>
          <a:p>
            <a:pPr algn="l"/>
            <a:endParaRPr lang="en-US" b="1" dirty="0"/>
          </a:p>
          <a:p>
            <a:pPr algn="l"/>
            <a:r>
              <a:rPr lang="en-US" b="1" dirty="0"/>
              <a:t>A maximum card is a post card bearing a stamp cancelled on the picture side. Ideally, the stamp used, cancellation and picture post card should all be related by topic in some way</a:t>
            </a:r>
            <a:r>
              <a:rPr lang="en-US" b="1" dirty="0" smtClean="0"/>
              <a:t>.</a:t>
            </a:r>
          </a:p>
          <a:p>
            <a:pPr algn="l"/>
            <a:endParaRPr lang="en-US" b="1" dirty="0"/>
          </a:p>
          <a:p>
            <a:pPr algn="l"/>
            <a:r>
              <a:rPr lang="en-US" b="1" dirty="0"/>
              <a:t>This is just a short list of the possibilities!</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a:t>
            </a:r>
            <a:r>
              <a:rPr lang="en-US" b="1" dirty="0">
                <a:solidFill>
                  <a:schemeClr val="bg1">
                    <a:lumMod val="75000"/>
                  </a:schemeClr>
                </a:solidFill>
              </a:rPr>
              <a:t>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14</a:t>
            </a:r>
            <a:endParaRPr lang="en-US" b="1" dirty="0">
              <a:solidFill>
                <a:schemeClr val="bg1">
                  <a:lumMod val="75000"/>
                </a:schemeClr>
              </a:solidFill>
            </a:endParaRPr>
          </a:p>
        </p:txBody>
      </p:sp>
      <p:pic>
        <p:nvPicPr>
          <p:cNvPr id="2" name="Picture 1">
            <a:hlinkClick r:id="rId3" action="ppaction://hlinksldjump"/>
          </p:cNvPr>
          <p:cNvPicPr>
            <a:picLocks noChangeAspect="1"/>
          </p:cNvPicPr>
          <p:nvPr/>
        </p:nvPicPr>
        <p:blipFill>
          <a:blip r:embed="rId4"/>
          <a:stretch>
            <a:fillRect/>
          </a:stretch>
        </p:blipFill>
        <p:spPr>
          <a:xfrm>
            <a:off x="11119011" y="6577560"/>
            <a:ext cx="1072989" cy="2804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236" y="2735413"/>
            <a:ext cx="2632388" cy="117255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3728" y="2339717"/>
            <a:ext cx="2727959" cy="165330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9404" y="2630970"/>
            <a:ext cx="2196491" cy="107963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3612" y="2744749"/>
            <a:ext cx="1078072" cy="84324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9716" y="2490096"/>
            <a:ext cx="2018090" cy="135255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1687" y="4873688"/>
            <a:ext cx="2384208" cy="165570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17160" y="4873688"/>
            <a:ext cx="2367651" cy="1655700"/>
          </a:xfrm>
          <a:prstGeom prst="rect">
            <a:avLst/>
          </a:prstGeom>
        </p:spPr>
      </p:pic>
      <p:pic>
        <p:nvPicPr>
          <p:cNvPr id="11" name="Picture 10">
            <a:hlinkClick r:id="rId12" action="ppaction://hlinksldjump"/>
          </p:cNvPr>
          <p:cNvPicPr>
            <a:picLocks noChangeAspect="1"/>
          </p:cNvPicPr>
          <p:nvPr/>
        </p:nvPicPr>
        <p:blipFill>
          <a:blip r:embed="rId13"/>
          <a:stretch>
            <a:fillRect/>
          </a:stretch>
        </p:blipFill>
        <p:spPr>
          <a:xfrm>
            <a:off x="0" y="1120"/>
            <a:ext cx="1194920" cy="280440"/>
          </a:xfrm>
          <a:prstGeom prst="rect">
            <a:avLst/>
          </a:prstGeom>
        </p:spPr>
      </p:pic>
    </p:spTree>
    <p:extLst>
      <p:ext uri="{BB962C8B-B14F-4D97-AF65-F5344CB8AC3E}">
        <p14:creationId xmlns:p14="http://schemas.microsoft.com/office/powerpoint/2010/main" val="304413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3. One </a:t>
            </a:r>
            <a:r>
              <a:rPr lang="en-US" sz="2800" b="1" dirty="0">
                <a:solidFill>
                  <a:srgbClr val="FF0000"/>
                </a:solidFill>
              </a:rPr>
              <a:t>Page Exhibiting- A Simple </a:t>
            </a:r>
            <a:r>
              <a:rPr lang="en-US" sz="2800" b="1" dirty="0" smtClean="0">
                <a:solidFill>
                  <a:srgbClr val="FF0000"/>
                </a:solidFill>
              </a:rPr>
              <a:t>Start</a:t>
            </a:r>
          </a:p>
          <a:p>
            <a:pPr algn="l"/>
            <a:endParaRPr lang="en-US" sz="1600" b="1" dirty="0"/>
          </a:p>
          <a:p>
            <a:pPr algn="l"/>
            <a:r>
              <a:rPr lang="en-US" b="1" dirty="0"/>
              <a:t>Who said that you need to enter a contest to consider yourself an exhibitor? Here's a challenge to each and every one of you with a fun project that you will be proud of</a:t>
            </a:r>
            <a:r>
              <a:rPr lang="en-US" b="1" dirty="0" smtClean="0"/>
              <a:t>.</a:t>
            </a:r>
          </a:p>
          <a:p>
            <a:pPr algn="l"/>
            <a:endParaRPr lang="en-US" sz="1600" b="1" dirty="0"/>
          </a:p>
          <a:p>
            <a:pPr algn="l"/>
            <a:r>
              <a:rPr lang="en-US" b="1" dirty="0"/>
              <a:t>Can you make up a one page exhibit on a subject of interest to you? It's easy. First, go out and buy an inexpensive picture frame. The size is up to you, but an 11x14 or 12x16 works best. Make sure that you have enough philatelic material to fill up the frame size that you buy</a:t>
            </a:r>
            <a:r>
              <a:rPr lang="en-US" b="1" dirty="0" smtClean="0"/>
              <a:t>.</a:t>
            </a:r>
          </a:p>
          <a:p>
            <a:pPr algn="l"/>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3. One </a:t>
            </a:r>
            <a:r>
              <a:rPr lang="en-US" b="1" dirty="0">
                <a:solidFill>
                  <a:schemeClr val="bg1">
                    <a:lumMod val="75000"/>
                  </a:schemeClr>
                </a:solidFill>
              </a:rPr>
              <a:t>Page Exhibiting- A Simple Start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15</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342" y="4226664"/>
            <a:ext cx="2319261" cy="23115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310" y="4226664"/>
            <a:ext cx="1779614" cy="2372818"/>
          </a:xfrm>
          <a:prstGeom prst="rect">
            <a:avLst/>
          </a:prstGeom>
        </p:spPr>
      </p:pic>
      <p:pic>
        <p:nvPicPr>
          <p:cNvPr id="6" name="Picture 5"/>
          <p:cNvPicPr>
            <a:picLocks noChangeAspect="1"/>
          </p:cNvPicPr>
          <p:nvPr/>
        </p:nvPicPr>
        <p:blipFill>
          <a:blip r:embed="rId5"/>
          <a:stretch>
            <a:fillRect/>
          </a:stretch>
        </p:blipFill>
        <p:spPr>
          <a:xfrm>
            <a:off x="4230421" y="4230440"/>
            <a:ext cx="3745071" cy="2333995"/>
          </a:xfrm>
          <a:prstGeom prst="rect">
            <a:avLst/>
          </a:prstGeom>
        </p:spPr>
      </p:pic>
    </p:spTree>
    <p:extLst>
      <p:ext uri="{BB962C8B-B14F-4D97-AF65-F5344CB8AC3E}">
        <p14:creationId xmlns:p14="http://schemas.microsoft.com/office/powerpoint/2010/main" val="3968856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What </a:t>
            </a:r>
            <a:r>
              <a:rPr lang="en-US" b="1" dirty="0"/>
              <a:t>you put in it is totally up to you, but using at least one cover or piece of postal stationery would be best, as well as a good number of stamps, mint or used. Then arrange the items in a pleasing way on a white or colored background paper the same size as your frame. You may wish to place the cover in the center and have stamps around it. In any case, remember to spread the stamps out evenly, giving a balanced look to the page and attach your items neatly using hinges or mounts. Slip it into the frame and presto!</a:t>
            </a:r>
          </a:p>
          <a:p>
            <a:pPr algn="l"/>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3. One </a:t>
            </a:r>
            <a:r>
              <a:rPr lang="en-US" b="1" dirty="0">
                <a:solidFill>
                  <a:schemeClr val="bg1">
                    <a:lumMod val="75000"/>
                  </a:schemeClr>
                </a:solidFill>
              </a:rPr>
              <a:t>Page Exhibiting- A Simple Start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16</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014" y="3229399"/>
            <a:ext cx="2652928" cy="34125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267" y="3229399"/>
            <a:ext cx="2652928" cy="34125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482" y="3229399"/>
            <a:ext cx="2413264" cy="3413600"/>
          </a:xfrm>
          <a:prstGeom prst="rect">
            <a:avLst/>
          </a:prstGeom>
        </p:spPr>
      </p:pic>
      <p:pic>
        <p:nvPicPr>
          <p:cNvPr id="4" name="Picture 3">
            <a:hlinkClick r:id="rId6" action="ppaction://hlinksldjump"/>
          </p:cNvPr>
          <p:cNvPicPr>
            <a:picLocks noChangeAspect="1"/>
          </p:cNvPicPr>
          <p:nvPr/>
        </p:nvPicPr>
        <p:blipFill>
          <a:blip r:embed="rId7"/>
          <a:stretch>
            <a:fillRect/>
          </a:stretch>
        </p:blipFill>
        <p:spPr>
          <a:xfrm>
            <a:off x="0" y="1120"/>
            <a:ext cx="1194920" cy="280440"/>
          </a:xfrm>
          <a:prstGeom prst="rect">
            <a:avLst/>
          </a:prstGeom>
        </p:spPr>
      </p:pic>
    </p:spTree>
    <p:extLst>
      <p:ext uri="{BB962C8B-B14F-4D97-AF65-F5344CB8AC3E}">
        <p14:creationId xmlns:p14="http://schemas.microsoft.com/office/powerpoint/2010/main" val="12272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pPr algn="l"/>
            <a:r>
              <a:rPr lang="en-US" b="1" dirty="0"/>
              <a:t>When you're done, you have a personalized one page (or should that be </a:t>
            </a:r>
            <a:r>
              <a:rPr lang="en-US" b="1" dirty="0" smtClean="0"/>
              <a:t>one-framed?) </a:t>
            </a:r>
            <a:r>
              <a:rPr lang="en-US" b="1" dirty="0"/>
              <a:t>exhibit good enough to hang in your room. Ask your friends or relatives to "judge" your display and decide what level award to give it; gold, silver or bronze</a:t>
            </a:r>
            <a:r>
              <a:rPr lang="en-US" b="1" dirty="0" smtClean="0"/>
              <a:t>.</a:t>
            </a:r>
          </a:p>
          <a:p>
            <a:pPr algn="l"/>
            <a:endParaRPr lang="en-US" sz="1800" b="1" dirty="0"/>
          </a:p>
          <a:p>
            <a:pPr algn="l"/>
            <a:r>
              <a:rPr lang="en-US" b="1" dirty="0"/>
              <a:t>It's that simple, and a real fun time for everyone. These make great gifts, too! Now you don't have any excuse for taking the next step, getting into real exhibiting. Read on to learn more! </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3. One </a:t>
            </a:r>
            <a:r>
              <a:rPr lang="en-US" b="1" dirty="0">
                <a:solidFill>
                  <a:schemeClr val="bg1">
                    <a:lumMod val="75000"/>
                  </a:schemeClr>
                </a:solidFill>
              </a:rPr>
              <a:t>Page Exhibiting- A Simple Start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17</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018" y="3623919"/>
            <a:ext cx="2054036" cy="290546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0897" y="3623919"/>
            <a:ext cx="2054036" cy="290546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076" y="3623919"/>
            <a:ext cx="2155099" cy="290546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776" y="3623916"/>
            <a:ext cx="2054268" cy="290547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0655" y="3639678"/>
            <a:ext cx="2143410" cy="2889708"/>
          </a:xfrm>
          <a:prstGeom prst="rect">
            <a:avLst/>
          </a:prstGeom>
        </p:spPr>
      </p:pic>
      <p:pic>
        <p:nvPicPr>
          <p:cNvPr id="12" name="Picture 11">
            <a:hlinkClick r:id="rId9" action="ppaction://hlinksldjump"/>
          </p:cNvPr>
          <p:cNvPicPr>
            <a:picLocks noChangeAspect="1"/>
          </p:cNvPicPr>
          <p:nvPr/>
        </p:nvPicPr>
        <p:blipFill>
          <a:blip r:embed="rId10"/>
          <a:stretch>
            <a:fillRect/>
          </a:stretch>
        </p:blipFill>
        <p:spPr>
          <a:xfrm>
            <a:off x="0" y="0"/>
            <a:ext cx="1194920" cy="280440"/>
          </a:xfrm>
          <a:prstGeom prst="rect">
            <a:avLst/>
          </a:prstGeom>
        </p:spPr>
      </p:pic>
    </p:spTree>
    <p:extLst>
      <p:ext uri="{BB962C8B-B14F-4D97-AF65-F5344CB8AC3E}">
        <p14:creationId xmlns:p14="http://schemas.microsoft.com/office/powerpoint/2010/main" val="2287928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3000" b="1" dirty="0" smtClean="0">
                <a:solidFill>
                  <a:srgbClr val="FF0000"/>
                </a:solidFill>
              </a:rPr>
              <a:t>4. Exhibit </a:t>
            </a:r>
            <a:r>
              <a:rPr lang="en-US" sz="3000" b="1" dirty="0">
                <a:solidFill>
                  <a:srgbClr val="FF0000"/>
                </a:solidFill>
              </a:rPr>
              <a:t>Categories</a:t>
            </a:r>
            <a:endParaRPr lang="en-US" sz="3000" dirty="0">
              <a:solidFill>
                <a:srgbClr val="FF0000"/>
              </a:solidFill>
            </a:endParaRPr>
          </a:p>
          <a:p>
            <a:pPr algn="l"/>
            <a:endParaRPr lang="en-US" sz="1000" dirty="0" smtClean="0"/>
          </a:p>
          <a:p>
            <a:pPr algn="l"/>
            <a:r>
              <a:rPr lang="en-US" b="1" dirty="0"/>
              <a:t>This article briefly lists some of the many exhibit categories </a:t>
            </a:r>
            <a:r>
              <a:rPr lang="en-US" b="1" dirty="0" smtClean="0"/>
              <a:t>(actually called </a:t>
            </a:r>
            <a:r>
              <a:rPr lang="en-US" b="1" i="1" dirty="0" smtClean="0"/>
              <a:t>classes</a:t>
            </a:r>
            <a:r>
              <a:rPr lang="en-US" b="1" dirty="0" smtClean="0"/>
              <a:t>) recognized </a:t>
            </a:r>
            <a:r>
              <a:rPr lang="en-US" b="1" dirty="0"/>
              <a:t>by the </a:t>
            </a:r>
            <a:r>
              <a:rPr lang="en-US" b="1" dirty="0">
                <a:hlinkClick r:id="rId2"/>
              </a:rPr>
              <a:t>American Philatelic Society</a:t>
            </a:r>
            <a:r>
              <a:rPr lang="en-US" b="1" dirty="0"/>
              <a:t> </a:t>
            </a:r>
            <a:r>
              <a:rPr lang="en-US" b="1" dirty="0" smtClean="0"/>
              <a:t>(APS) and </a:t>
            </a:r>
            <a:r>
              <a:rPr lang="en-US" b="1" dirty="0"/>
              <a:t>the </a:t>
            </a:r>
            <a:r>
              <a:rPr lang="en-US" b="1" dirty="0">
                <a:hlinkClick r:id="rId3"/>
              </a:rPr>
              <a:t>FIP</a:t>
            </a:r>
            <a:r>
              <a:rPr lang="en-US" b="1" dirty="0"/>
              <a:t> (</a:t>
            </a:r>
            <a:r>
              <a:rPr lang="en-US" b="1" dirty="0" err="1"/>
              <a:t>Fédération</a:t>
            </a:r>
            <a:r>
              <a:rPr lang="en-US" b="1" dirty="0"/>
              <a:t> </a:t>
            </a:r>
            <a:r>
              <a:rPr lang="en-US" b="1" dirty="0" err="1"/>
              <a:t>Internationale</a:t>
            </a:r>
            <a:r>
              <a:rPr lang="en-US" b="1" dirty="0"/>
              <a:t> de Philatélie). Once you've decided what you wish to exhibit, find the category </a:t>
            </a:r>
            <a:r>
              <a:rPr lang="en-US" b="1" dirty="0" smtClean="0"/>
              <a:t>that </a:t>
            </a:r>
            <a:r>
              <a:rPr lang="en-US" b="1" dirty="0"/>
              <a:t>best suits your intent</a:t>
            </a:r>
            <a:r>
              <a:rPr lang="en-US" b="1" dirty="0" smtClean="0"/>
              <a:t>.</a:t>
            </a:r>
          </a:p>
          <a:p>
            <a:pPr algn="l"/>
            <a:endParaRPr lang="en-US" sz="1000" b="1" dirty="0"/>
          </a:p>
          <a:p>
            <a:pPr algn="l"/>
            <a:r>
              <a:rPr lang="en-US" b="1" u="sng" dirty="0"/>
              <a:t>Traditional</a:t>
            </a:r>
            <a:r>
              <a:rPr lang="en-US" b="1" dirty="0"/>
              <a:t>: explores all aspects of a single stamp or a series of stamps, including essays, proofs, printing methods, configurations (singles, blocks, plate positions, etc.), varieties, errors and uses on covers</a:t>
            </a:r>
            <a:r>
              <a:rPr lang="en-US" b="1" dirty="0" smtClean="0"/>
              <a:t>.</a:t>
            </a:r>
          </a:p>
          <a:p>
            <a:pPr algn="l"/>
            <a:endParaRPr lang="en-US" b="1" dirty="0"/>
          </a:p>
          <a:p>
            <a:pPr algn="l"/>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4. Exhibit </a:t>
            </a:r>
            <a:r>
              <a:rPr lang="en-US" b="1" dirty="0">
                <a:solidFill>
                  <a:schemeClr val="bg1">
                    <a:lumMod val="75000"/>
                  </a:schemeClr>
                </a:solidFill>
              </a:rPr>
              <a:t>Categories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18</a:t>
            </a:r>
            <a:endParaRPr lang="en-US" b="1" dirty="0">
              <a:solidFill>
                <a:schemeClr val="bg1">
                  <a:lumMod val="75000"/>
                </a:schemeClr>
              </a:solidFill>
            </a:endParaRPr>
          </a:p>
        </p:txBody>
      </p:sp>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34" y="4598798"/>
            <a:ext cx="1490416" cy="193059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4863" y="4598798"/>
            <a:ext cx="1490416" cy="193059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430" y="4598797"/>
            <a:ext cx="1571053" cy="1930589"/>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4064" y="4602828"/>
            <a:ext cx="1487304" cy="1926559"/>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6949" y="4598798"/>
            <a:ext cx="1490415" cy="1930589"/>
          </a:xfrm>
          <a:prstGeom prst="rect">
            <a:avLst/>
          </a:prstGeom>
        </p:spPr>
      </p:pic>
    </p:spTree>
    <p:extLst>
      <p:ext uri="{BB962C8B-B14F-4D97-AF65-F5344CB8AC3E}">
        <p14:creationId xmlns:p14="http://schemas.microsoft.com/office/powerpoint/2010/main" val="3426498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Postal </a:t>
            </a:r>
            <a:r>
              <a:rPr lang="en-US" b="1" u="sng" dirty="0"/>
              <a:t>History</a:t>
            </a:r>
            <a:r>
              <a:rPr lang="en-US" b="1" dirty="0"/>
              <a:t>: deals with covers and the routes and rates used during a particular time period</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r>
              <a:rPr lang="en-US" b="1" u="sng" dirty="0" smtClean="0"/>
              <a:t>Thematic</a:t>
            </a:r>
            <a:r>
              <a:rPr lang="en-US" b="1" dirty="0"/>
              <a:t>: topical exhibit telling a story through the use of worldwide philatelic material covering a variety of elements spanning all eras</a:t>
            </a:r>
            <a:r>
              <a:rPr lang="en-US" b="1" dirty="0" smtClean="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4. Exhibit </a:t>
            </a:r>
            <a:r>
              <a:rPr lang="en-US" b="1" dirty="0">
                <a:solidFill>
                  <a:schemeClr val="bg1">
                    <a:lumMod val="75000"/>
                  </a:schemeClr>
                </a:solidFill>
              </a:rPr>
              <a:t>Categories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19</a:t>
            </a:r>
            <a:endParaRPr lang="en-US" b="1" dirty="0">
              <a:solidFill>
                <a:schemeClr val="bg1">
                  <a:lumMod val="75000"/>
                </a:schemeClr>
              </a:solidFill>
            </a:endParaRPr>
          </a:p>
        </p:txBody>
      </p: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326" y="4386941"/>
            <a:ext cx="1432373" cy="187483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924" y="4386941"/>
            <a:ext cx="1439872" cy="187483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021" y="4386942"/>
            <a:ext cx="1439872" cy="187483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9117" y="4386942"/>
            <a:ext cx="1439872" cy="1874833"/>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2213" y="4386941"/>
            <a:ext cx="1439871" cy="187483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3568" y="1648493"/>
            <a:ext cx="1409228" cy="1839464"/>
          </a:xfrm>
          <a:prstGeom prst="rect">
            <a:avLst/>
          </a:prstGeom>
        </p:spPr>
      </p:pic>
      <p:pic>
        <p:nvPicPr>
          <p:cNvPr id="18" name="Picture 17">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4772" y="1622409"/>
            <a:ext cx="1475350" cy="1853455"/>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8516" y="1636909"/>
            <a:ext cx="1427029" cy="1838955"/>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64109" y="1626164"/>
            <a:ext cx="1405773" cy="184970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03940" y="1610747"/>
            <a:ext cx="1439871" cy="1865117"/>
          </a:xfrm>
          <a:prstGeom prst="rect">
            <a:avLst/>
          </a:prstGeom>
        </p:spPr>
      </p:pic>
      <p:pic>
        <p:nvPicPr>
          <p:cNvPr id="2" name="Picture 1">
            <a:hlinkClick r:id="rId15" action="ppaction://hlinksldjump"/>
          </p:cNvPr>
          <p:cNvPicPr>
            <a:picLocks noChangeAspect="1"/>
          </p:cNvPicPr>
          <p:nvPr/>
        </p:nvPicPr>
        <p:blipFill>
          <a:blip r:embed="rId16"/>
          <a:stretch>
            <a:fillRect/>
          </a:stretch>
        </p:blipFill>
        <p:spPr>
          <a:xfrm>
            <a:off x="0" y="0"/>
            <a:ext cx="1194920" cy="280440"/>
          </a:xfrm>
          <a:prstGeom prst="rect">
            <a:avLst/>
          </a:prstGeom>
        </p:spPr>
      </p:pic>
    </p:spTree>
    <p:extLst>
      <p:ext uri="{BB962C8B-B14F-4D97-AF65-F5344CB8AC3E}">
        <p14:creationId xmlns:p14="http://schemas.microsoft.com/office/powerpoint/2010/main" val="15954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Preface</a:t>
            </a:r>
          </a:p>
          <a:p>
            <a:endParaRPr lang="en-US" dirty="0" smtClean="0"/>
          </a:p>
          <a:p>
            <a:pPr algn="l"/>
            <a:r>
              <a:rPr lang="en-US" b="1" dirty="0" smtClean="0"/>
              <a:t>The following articles appeared in the Junior Philatelists of America's publication, The Philatelic Observer, from 1994 to 1997. Exhibiting basics outlined here are for exhibitors of any age and should be especially helpful to those who have been tempted but never actually taken the plunge. </a:t>
            </a:r>
          </a:p>
          <a:p>
            <a:pPr algn="l"/>
            <a:endParaRPr lang="en-US" b="1" dirty="0"/>
          </a:p>
          <a:p>
            <a:pPr algn="l"/>
            <a:r>
              <a:rPr lang="en-US" b="1" dirty="0" smtClean="0"/>
              <a:t>Detailed are simple instructions about getting started and progressing through local, regional and national competition. While not everyone is potentially interested in reaching the highest ranks of the philatelic exhibiting world, the rules which guide the hobby are fairly consistent at every level. I hope you will find this information helpful. </a:t>
            </a:r>
          </a:p>
          <a:p>
            <a:pPr algn="l"/>
            <a:endParaRPr lang="en-US" b="1" dirty="0"/>
          </a:p>
          <a:p>
            <a:pPr algn="l"/>
            <a:r>
              <a:rPr lang="en-US" b="1" dirty="0" smtClean="0"/>
              <a:t>This presentation was prepared for World Stamp Show-NY 2016 and the original content revised minimally to reflect current practices.</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10" name="TextBox 9"/>
          <p:cNvSpPr txBox="1"/>
          <p:nvPr/>
        </p:nvSpPr>
        <p:spPr>
          <a:xfrm>
            <a:off x="5370162" y="297454"/>
            <a:ext cx="5002086" cy="369332"/>
          </a:xfrm>
          <a:prstGeom prst="rect">
            <a:avLst/>
          </a:prstGeom>
          <a:noFill/>
        </p:spPr>
        <p:txBody>
          <a:bodyPr wrap="square" rtlCol="0">
            <a:spAutoFit/>
          </a:bodyPr>
          <a:lstStyle/>
          <a:p>
            <a:pPr algn="r"/>
            <a:r>
              <a:rPr lang="en-US" b="1" dirty="0" smtClean="0">
                <a:solidFill>
                  <a:schemeClr val="bg2">
                    <a:lumMod val="75000"/>
                  </a:schemeClr>
                </a:solidFill>
              </a:rPr>
              <a:t>2</a:t>
            </a:r>
            <a:endParaRPr lang="en-US" b="1" dirty="0">
              <a:solidFill>
                <a:schemeClr val="bg2">
                  <a:lumMod val="75000"/>
                </a:schemeClr>
              </a:solidFill>
            </a:endParaRPr>
          </a:p>
        </p:txBody>
      </p:sp>
    </p:spTree>
    <p:extLst>
      <p:ext uri="{BB962C8B-B14F-4D97-AF65-F5344CB8AC3E}">
        <p14:creationId xmlns:p14="http://schemas.microsoft.com/office/powerpoint/2010/main" val="220114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Postal </a:t>
            </a:r>
            <a:r>
              <a:rPr lang="en-US" b="1" u="sng" dirty="0"/>
              <a:t>Stationery</a:t>
            </a:r>
            <a:r>
              <a:rPr lang="en-US" b="1" dirty="0"/>
              <a:t>: similar to Traditional but focusing on postal cards, envelopes, aerograms, wrappers and other stationery</a:t>
            </a:r>
            <a:r>
              <a:rPr lang="en-US" b="1" dirty="0" smtClean="0"/>
              <a:t>.</a:t>
            </a:r>
          </a:p>
          <a:p>
            <a:pPr algn="l"/>
            <a:endParaRPr lang="en-US" b="1" dirty="0" smtClean="0"/>
          </a:p>
          <a:p>
            <a:pPr algn="l"/>
            <a:endParaRPr lang="en-US" b="1" dirty="0"/>
          </a:p>
          <a:p>
            <a:pPr algn="l"/>
            <a:endParaRPr lang="en-US" b="1" dirty="0" smtClean="0"/>
          </a:p>
          <a:p>
            <a:pPr algn="l"/>
            <a:r>
              <a:rPr lang="en-US" b="1" dirty="0" smtClean="0"/>
              <a:t>   </a:t>
            </a:r>
            <a:endParaRPr lang="en-US" b="1" dirty="0"/>
          </a:p>
          <a:p>
            <a:pPr algn="l"/>
            <a:endParaRPr lang="en-US" sz="1800" b="1" u="sng" dirty="0" smtClean="0"/>
          </a:p>
          <a:p>
            <a:pPr algn="l"/>
            <a:r>
              <a:rPr lang="en-US" b="1" u="sng" dirty="0" smtClean="0"/>
              <a:t>Aerophilately</a:t>
            </a:r>
            <a:r>
              <a:rPr lang="en-US" b="1" dirty="0"/>
              <a:t>: everything about airmail stamps, their uses, routes and rates.</a:t>
            </a:r>
          </a:p>
          <a:p>
            <a:pPr algn="l"/>
            <a:endParaRPr lang="en-US" b="1" dirty="0"/>
          </a:p>
          <a:p>
            <a:pPr algn="l"/>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4. Exhibit </a:t>
            </a:r>
            <a:r>
              <a:rPr lang="en-US" b="1" dirty="0">
                <a:solidFill>
                  <a:schemeClr val="bg1">
                    <a:lumMod val="75000"/>
                  </a:schemeClr>
                </a:solidFill>
              </a:rPr>
              <a:t>Categories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20</a:t>
            </a:r>
            <a:endParaRPr lang="en-US" b="1" dirty="0">
              <a:solidFill>
                <a:schemeClr val="bg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885" y="1733334"/>
            <a:ext cx="1470906" cy="19053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117" y="1713652"/>
            <a:ext cx="1466306" cy="1899359"/>
          </a:xfrm>
          <a:prstGeom prst="rect">
            <a:avLst/>
          </a:prstGeom>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712" y="1707692"/>
            <a:ext cx="1510230" cy="19309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749" y="1678410"/>
            <a:ext cx="1491025" cy="194143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7454" y="1707692"/>
            <a:ext cx="1490703" cy="193096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7952" y="4333325"/>
            <a:ext cx="1430637" cy="1882418"/>
          </a:xfrm>
          <a:prstGeom prst="rect">
            <a:avLst/>
          </a:prstGeom>
        </p:spPr>
      </p:pic>
      <p:pic>
        <p:nvPicPr>
          <p:cNvPr id="13" name="Picture 12"/>
          <p:cNvPicPr>
            <a:picLocks noChangeAspect="1"/>
          </p:cNvPicPr>
          <p:nvPr/>
        </p:nvPicPr>
        <p:blipFill>
          <a:blip r:embed="rId10"/>
          <a:stretch>
            <a:fillRect/>
          </a:stretch>
        </p:blipFill>
        <p:spPr>
          <a:xfrm>
            <a:off x="3258364" y="4333324"/>
            <a:ext cx="1478578" cy="1882419"/>
          </a:xfrm>
          <a:prstGeom prst="rect">
            <a:avLst/>
          </a:prstGeom>
        </p:spPr>
      </p:pic>
      <p:pic>
        <p:nvPicPr>
          <p:cNvPr id="14" name="Picture 13">
            <a:hlinkClick r:id="rId11"/>
          </p:cNvPr>
          <p:cNvPicPr>
            <a:picLocks noChangeAspect="1"/>
          </p:cNvPicPr>
          <p:nvPr/>
        </p:nvPicPr>
        <p:blipFill>
          <a:blip r:embed="rId12"/>
          <a:stretch>
            <a:fillRect/>
          </a:stretch>
        </p:blipFill>
        <p:spPr>
          <a:xfrm>
            <a:off x="1157016" y="4333324"/>
            <a:ext cx="1457339" cy="1888659"/>
          </a:xfrm>
          <a:prstGeom prst="rect">
            <a:avLst/>
          </a:prstGeom>
        </p:spPr>
      </p:pic>
      <p:pic>
        <p:nvPicPr>
          <p:cNvPr id="15" name="Picture 14"/>
          <p:cNvPicPr>
            <a:picLocks noChangeAspect="1"/>
          </p:cNvPicPr>
          <p:nvPr/>
        </p:nvPicPr>
        <p:blipFill>
          <a:blip r:embed="rId13"/>
          <a:stretch>
            <a:fillRect/>
          </a:stretch>
        </p:blipFill>
        <p:spPr>
          <a:xfrm>
            <a:off x="7580410" y="4333324"/>
            <a:ext cx="1429362" cy="1882419"/>
          </a:xfrm>
          <a:prstGeom prst="rect">
            <a:avLst/>
          </a:prstGeom>
        </p:spPr>
      </p:pic>
      <p:pic>
        <p:nvPicPr>
          <p:cNvPr id="16" name="Picture 15"/>
          <p:cNvPicPr>
            <a:picLocks noChangeAspect="1"/>
          </p:cNvPicPr>
          <p:nvPr/>
        </p:nvPicPr>
        <p:blipFill>
          <a:blip r:embed="rId14"/>
          <a:stretch>
            <a:fillRect/>
          </a:stretch>
        </p:blipFill>
        <p:spPr>
          <a:xfrm>
            <a:off x="9751593" y="4333324"/>
            <a:ext cx="1406929" cy="1882419"/>
          </a:xfrm>
          <a:prstGeom prst="rect">
            <a:avLst/>
          </a:prstGeom>
        </p:spPr>
      </p:pic>
      <p:pic>
        <p:nvPicPr>
          <p:cNvPr id="2" name="Picture 1">
            <a:hlinkClick r:id="rId15" action="ppaction://hlinksldjump"/>
          </p:cNvPr>
          <p:cNvPicPr>
            <a:picLocks noChangeAspect="1"/>
          </p:cNvPicPr>
          <p:nvPr/>
        </p:nvPicPr>
        <p:blipFill>
          <a:blip r:embed="rId16"/>
          <a:stretch>
            <a:fillRect/>
          </a:stretch>
        </p:blipFill>
        <p:spPr>
          <a:xfrm>
            <a:off x="0" y="6128"/>
            <a:ext cx="1194920" cy="280440"/>
          </a:xfrm>
          <a:prstGeom prst="rect">
            <a:avLst/>
          </a:prstGeom>
        </p:spPr>
      </p:pic>
    </p:spTree>
    <p:extLst>
      <p:ext uri="{BB962C8B-B14F-4D97-AF65-F5344CB8AC3E}">
        <p14:creationId xmlns:p14="http://schemas.microsoft.com/office/powerpoint/2010/main" val="1678413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Revenues</a:t>
            </a:r>
            <a:r>
              <a:rPr lang="en-US" b="1" dirty="0"/>
              <a:t>: stamps, stamped paper, etc. used in any fashion to collect taxes or revenue</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endParaRPr lang="en-US" b="1" dirty="0" smtClean="0"/>
          </a:p>
          <a:p>
            <a:pPr algn="l"/>
            <a:endParaRPr lang="en-US" sz="1600" b="1" u="sng" dirty="0" smtClean="0"/>
          </a:p>
          <a:p>
            <a:pPr algn="l"/>
            <a:r>
              <a:rPr lang="en-US" b="1" u="sng" dirty="0" smtClean="0"/>
              <a:t>Display </a:t>
            </a:r>
            <a:r>
              <a:rPr lang="en-US" b="1" u="sng" dirty="0"/>
              <a:t>Class</a:t>
            </a:r>
            <a:r>
              <a:rPr lang="en-US" b="1" dirty="0"/>
              <a:t>: a blending of philatelic and non-philatelic items which tells a story.</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4. Exhibit </a:t>
            </a:r>
            <a:r>
              <a:rPr lang="en-US" b="1" dirty="0">
                <a:solidFill>
                  <a:schemeClr val="bg1">
                    <a:lumMod val="75000"/>
                  </a:schemeClr>
                </a:solidFill>
              </a:rPr>
              <a:t>Categories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21</a:t>
            </a:r>
            <a:endParaRPr lang="en-US" b="1" dirty="0">
              <a:solidFill>
                <a:schemeClr val="bg1">
                  <a:lumMod val="75000"/>
                </a:schemeClr>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380" y="1491341"/>
            <a:ext cx="1563102" cy="20247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893" y="1491340"/>
            <a:ext cx="1563102" cy="20247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406" y="1491341"/>
            <a:ext cx="1563102" cy="202474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6919" y="1479027"/>
            <a:ext cx="1572607" cy="203705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1937" y="1479027"/>
            <a:ext cx="1572607" cy="2037056"/>
          </a:xfrm>
          <a:prstGeom prst="rect">
            <a:avLst/>
          </a:prstGeom>
        </p:spPr>
      </p:pic>
      <p:pic>
        <p:nvPicPr>
          <p:cNvPr id="12" name="Picture 11">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0380" y="4557746"/>
            <a:ext cx="1563102" cy="1971642"/>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6390" y="4557746"/>
            <a:ext cx="1522108" cy="1971642"/>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9276" y="4557746"/>
            <a:ext cx="1546896" cy="1971642"/>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96950" y="4557746"/>
            <a:ext cx="1529994" cy="1971642"/>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21937" y="4557746"/>
            <a:ext cx="1572607" cy="1971642"/>
          </a:xfrm>
          <a:prstGeom prst="rect">
            <a:avLst/>
          </a:prstGeom>
        </p:spPr>
      </p:pic>
      <p:pic>
        <p:nvPicPr>
          <p:cNvPr id="17" name="Picture 16">
            <a:hlinkClick r:id="rId15" action="ppaction://hlinksldjump"/>
          </p:cNvPr>
          <p:cNvPicPr>
            <a:picLocks noChangeAspect="1"/>
          </p:cNvPicPr>
          <p:nvPr/>
        </p:nvPicPr>
        <p:blipFill>
          <a:blip r:embed="rId16"/>
          <a:stretch>
            <a:fillRect/>
          </a:stretch>
        </p:blipFill>
        <p:spPr>
          <a:xfrm>
            <a:off x="0" y="1120"/>
            <a:ext cx="1194920" cy="280440"/>
          </a:xfrm>
          <a:prstGeom prst="rect">
            <a:avLst/>
          </a:prstGeom>
        </p:spPr>
      </p:pic>
    </p:spTree>
    <p:extLst>
      <p:ext uri="{BB962C8B-B14F-4D97-AF65-F5344CB8AC3E}">
        <p14:creationId xmlns:p14="http://schemas.microsoft.com/office/powerpoint/2010/main" val="186610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Youth</a:t>
            </a:r>
            <a:r>
              <a:rPr lang="en-US" b="1" dirty="0"/>
              <a:t>: a separate category for collectors up to age 18. It can be in any of the above areas, but is usually judged in two divisions: thematic and non-thematic. A sliding point system is used for determining awards depending on the </a:t>
            </a:r>
            <a:r>
              <a:rPr lang="en-US" b="1" dirty="0" smtClean="0"/>
              <a:t>class and </a:t>
            </a:r>
            <a:r>
              <a:rPr lang="en-US" b="1" dirty="0"/>
              <a:t>age of the exhibitor</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endParaRPr lang="en-US" sz="400" b="1" dirty="0" smtClean="0"/>
          </a:p>
          <a:p>
            <a:pPr algn="l"/>
            <a:r>
              <a:rPr lang="en-US" b="1" dirty="0" smtClean="0"/>
              <a:t>One </a:t>
            </a:r>
            <a:r>
              <a:rPr lang="en-US" b="1" dirty="0"/>
              <a:t>Frame: a display of philatelic material confined to a complete study within 16 pages</a:t>
            </a:r>
            <a:r>
              <a:rPr lang="en-US" b="1" dirty="0" smtClean="0"/>
              <a:t>.</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4. Exhibit </a:t>
            </a:r>
            <a:r>
              <a:rPr lang="en-US" b="1" dirty="0">
                <a:solidFill>
                  <a:schemeClr val="bg1">
                    <a:lumMod val="75000"/>
                  </a:schemeClr>
                </a:solidFill>
              </a:rPr>
              <a:t>Categories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22</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889" y="1959429"/>
            <a:ext cx="1470660" cy="1905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719" y="1959429"/>
            <a:ext cx="1470660" cy="1905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9549" y="1959429"/>
            <a:ext cx="1478280" cy="1905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8999" y="1959429"/>
            <a:ext cx="1470660" cy="1905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0829" y="1959429"/>
            <a:ext cx="1473341" cy="1908473"/>
          </a:xfrm>
          <a:prstGeom prst="rect">
            <a:avLst/>
          </a:prstGeom>
        </p:spPr>
      </p:pic>
      <p:pic>
        <p:nvPicPr>
          <p:cNvPr id="12" name="Picture 11">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5889" y="4484311"/>
            <a:ext cx="1471126" cy="1905603"/>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7719" y="4484311"/>
            <a:ext cx="1471126" cy="1905603"/>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09549" y="4484311"/>
            <a:ext cx="1478280" cy="1914870"/>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28533" y="4484311"/>
            <a:ext cx="1478280" cy="1914870"/>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47517" y="4484311"/>
            <a:ext cx="1471126" cy="1905603"/>
          </a:xfrm>
          <a:prstGeom prst="rect">
            <a:avLst/>
          </a:prstGeom>
        </p:spPr>
      </p:pic>
      <p:pic>
        <p:nvPicPr>
          <p:cNvPr id="17" name="Picture 16">
            <a:hlinkClick r:id="rId16" action="ppaction://hlinksldjump"/>
          </p:cNvPr>
          <p:cNvPicPr>
            <a:picLocks noChangeAspect="1"/>
          </p:cNvPicPr>
          <p:nvPr/>
        </p:nvPicPr>
        <p:blipFill>
          <a:blip r:embed="rId17"/>
          <a:stretch>
            <a:fillRect/>
          </a:stretch>
        </p:blipFill>
        <p:spPr>
          <a:xfrm>
            <a:off x="0" y="-8507"/>
            <a:ext cx="1194920" cy="280440"/>
          </a:xfrm>
          <a:prstGeom prst="rect">
            <a:avLst/>
          </a:prstGeom>
        </p:spPr>
      </p:pic>
    </p:spTree>
    <p:extLst>
      <p:ext uri="{BB962C8B-B14F-4D97-AF65-F5344CB8AC3E}">
        <p14:creationId xmlns:p14="http://schemas.microsoft.com/office/powerpoint/2010/main" val="2837940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r>
              <a:rPr lang="en-US" sz="2800" b="1" dirty="0" smtClean="0">
                <a:solidFill>
                  <a:srgbClr val="FF0000"/>
                </a:solidFill>
              </a:rPr>
              <a:t>5. The </a:t>
            </a:r>
            <a:r>
              <a:rPr lang="en-US" sz="2800" b="1" dirty="0">
                <a:solidFill>
                  <a:srgbClr val="FF0000"/>
                </a:solidFill>
              </a:rPr>
              <a:t>Importance of a Title and Plan Page</a:t>
            </a:r>
            <a:endParaRPr lang="en-US" sz="2800" dirty="0">
              <a:solidFill>
                <a:srgbClr val="FF0000"/>
              </a:solidFill>
            </a:endParaRPr>
          </a:p>
          <a:p>
            <a:pPr algn="l"/>
            <a:endParaRPr lang="en-US" dirty="0" smtClean="0"/>
          </a:p>
          <a:p>
            <a:pPr algn="l"/>
            <a:r>
              <a:rPr lang="en-US" b="1" dirty="0"/>
              <a:t>I've just returned from spending two weeks at Pacific 97 and had just a wonderful time. Of course, I had my eyes on the exhibits! There were some exceptional displays, and some which just didn't deliver what was promised. Here's a reminder about the all-important title and plan page</a:t>
            </a:r>
            <a:r>
              <a:rPr lang="en-US" b="1" dirty="0" smtClean="0"/>
              <a:t>.</a:t>
            </a:r>
          </a:p>
          <a:p>
            <a:pPr algn="l"/>
            <a:endParaRPr lang="en-US" b="1" dirty="0"/>
          </a:p>
          <a:p>
            <a:pPr algn="l"/>
            <a:r>
              <a:rPr lang="en-US" b="1" dirty="0"/>
              <a:t>The title page is the one page in your exhibit where you can be as creative as you like, but given a choice between artwork and a nice philatelic item, put in the item. Be very specific with the title. It's expected to have your title prominently displayed in bold lettering, followed by a brief few sentences of what you will be showing and why. Never put your name on this page! Remember that this is the first page of your exhibit, and leave the best impression possible with it</a:t>
            </a:r>
            <a:r>
              <a:rPr lang="en-US" b="1" dirty="0" smtClean="0"/>
              <a:t>.</a:t>
            </a:r>
          </a:p>
          <a:p>
            <a:pPr algn="l"/>
            <a:endParaRPr lang="en-US" b="1" dirty="0"/>
          </a:p>
          <a:p>
            <a:pPr algn="l"/>
            <a:r>
              <a:rPr lang="en-US" b="1" dirty="0"/>
              <a:t>The plan page (used mostly for topical exhibits) should look like the chapters of a book. Each chapter is then divided into subcategories on the plan page.</a:t>
            </a:r>
          </a:p>
          <a:p>
            <a:pPr algn="l"/>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5. The </a:t>
            </a:r>
            <a:r>
              <a:rPr lang="en-US" b="1" dirty="0">
                <a:solidFill>
                  <a:schemeClr val="bg1">
                    <a:lumMod val="75000"/>
                  </a:schemeClr>
                </a:solidFill>
              </a:rPr>
              <a:t>Importance of a Title and Plan Page</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23</a:t>
            </a:r>
            <a:endParaRPr lang="en-US" b="1" dirty="0">
              <a:solidFill>
                <a:schemeClr val="bg1">
                  <a:lumMod val="75000"/>
                </a:schemeClr>
              </a:solidFill>
            </a:endParaRPr>
          </a:p>
        </p:txBody>
      </p:sp>
    </p:spTree>
    <p:extLst>
      <p:ext uri="{BB962C8B-B14F-4D97-AF65-F5344CB8AC3E}">
        <p14:creationId xmlns:p14="http://schemas.microsoft.com/office/powerpoint/2010/main" val="3465786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pPr algn="l"/>
            <a:endParaRPr lang="en-US" b="1" dirty="0"/>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5. The </a:t>
            </a:r>
            <a:r>
              <a:rPr lang="en-US" b="1" dirty="0">
                <a:solidFill>
                  <a:schemeClr val="bg1">
                    <a:lumMod val="75000"/>
                  </a:schemeClr>
                </a:solidFill>
              </a:rPr>
              <a:t>Importance of a Title and Plan Page</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24</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067" y="891815"/>
            <a:ext cx="4234637" cy="558526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0499" y="891815"/>
            <a:ext cx="4265190" cy="5562706"/>
          </a:xfrm>
          <a:prstGeom prst="rect">
            <a:avLst/>
          </a:prstGeom>
        </p:spPr>
      </p:pic>
      <p:pic>
        <p:nvPicPr>
          <p:cNvPr id="2" name="Picture 1">
            <a:hlinkClick r:id="rId6" action="ppaction://hlinksldjump"/>
          </p:cNvPr>
          <p:cNvPicPr>
            <a:picLocks noChangeAspect="1"/>
          </p:cNvPicPr>
          <p:nvPr/>
        </p:nvPicPr>
        <p:blipFill>
          <a:blip r:embed="rId7"/>
          <a:stretch>
            <a:fillRect/>
          </a:stretch>
        </p:blipFill>
        <p:spPr>
          <a:xfrm>
            <a:off x="0" y="0"/>
            <a:ext cx="1194920" cy="280440"/>
          </a:xfrm>
          <a:prstGeom prst="rect">
            <a:avLst/>
          </a:prstGeom>
        </p:spPr>
      </p:pic>
    </p:spTree>
    <p:extLst>
      <p:ext uri="{BB962C8B-B14F-4D97-AF65-F5344CB8AC3E}">
        <p14:creationId xmlns:p14="http://schemas.microsoft.com/office/powerpoint/2010/main" val="2208260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fontScale="92500" lnSpcReduction="10000"/>
          </a:bodyPr>
          <a:lstStyle/>
          <a:p>
            <a:r>
              <a:rPr lang="en-US" sz="2800" b="1" dirty="0" smtClean="0">
                <a:solidFill>
                  <a:srgbClr val="FF0000"/>
                </a:solidFill>
              </a:rPr>
              <a:t>6. Exhibit </a:t>
            </a:r>
            <a:r>
              <a:rPr lang="en-US" sz="2800" b="1" dirty="0">
                <a:solidFill>
                  <a:srgbClr val="FF0000"/>
                </a:solidFill>
              </a:rPr>
              <a:t>Plan Page Numbering</a:t>
            </a:r>
            <a:endParaRPr lang="en-US" sz="2800" dirty="0">
              <a:solidFill>
                <a:srgbClr val="FF0000"/>
              </a:solidFill>
            </a:endParaRPr>
          </a:p>
          <a:p>
            <a:pPr algn="l"/>
            <a:endParaRPr lang="en-US" dirty="0" smtClean="0"/>
          </a:p>
          <a:p>
            <a:pPr algn="l"/>
            <a:r>
              <a:rPr lang="en-US" b="1" dirty="0"/>
              <a:t>Is there a correct way of numbering the plan page of an exhibit? The plan page is one of the most important pages, detailing for the viewers and the judges what you are showing. The numbering system used is also to be followed on your exhibit pages, so a logical sequence is a must. While there are many ways to do this, one system is recognized as being the most widely accepted approach</a:t>
            </a:r>
            <a:r>
              <a:rPr lang="en-US" b="1" dirty="0" smtClean="0"/>
              <a:t>.</a:t>
            </a:r>
          </a:p>
          <a:p>
            <a:pPr algn="l"/>
            <a:endParaRPr lang="en-US" b="1" dirty="0"/>
          </a:p>
          <a:p>
            <a:pPr algn="l"/>
            <a:r>
              <a:rPr lang="en-US" b="1" dirty="0"/>
              <a:t>For each exhibit page, list the chapter name in the upper left, and the sub-chapter description on the upper right. This allows the viewers (and judges) a clear understanding of what will be seen below. Coming up with these chapters and sub-chapters will be a big challenge, but when done well will outline the whole story of your exhibit from start to finish.</a:t>
            </a:r>
          </a:p>
          <a:p>
            <a:pPr algn="l"/>
            <a:endParaRPr lang="en-US" b="1" dirty="0"/>
          </a:p>
          <a:p>
            <a:pPr algn="l"/>
            <a:r>
              <a:rPr lang="en-US" b="1" dirty="0"/>
              <a:t>An example is found below that closely resembles the numbering system found in the library. Major headings are followed by one or two smaller subheadings. The plan page should list these </a:t>
            </a:r>
            <a:r>
              <a:rPr lang="en-US" b="1" dirty="0" smtClean="0"/>
              <a:t>vertically (as seen on the prior page):</a:t>
            </a:r>
            <a:endParaRPr lang="en-US" b="1" dirty="0"/>
          </a:p>
          <a:p>
            <a:pPr algn="l"/>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6. Exhibit </a:t>
            </a:r>
            <a:r>
              <a:rPr lang="en-US" b="1" dirty="0">
                <a:solidFill>
                  <a:schemeClr val="bg1">
                    <a:lumMod val="75000"/>
                  </a:schemeClr>
                </a:solidFill>
              </a:rPr>
              <a:t>Plan Page Numbering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25</a:t>
            </a:r>
            <a:endParaRPr lang="en-US" b="1" dirty="0">
              <a:solidFill>
                <a:schemeClr val="bg1">
                  <a:lumMod val="75000"/>
                </a:schemeClr>
              </a:solidFill>
            </a:endParaRPr>
          </a:p>
        </p:txBody>
      </p:sp>
    </p:spTree>
    <p:extLst>
      <p:ext uri="{BB962C8B-B14F-4D97-AF65-F5344CB8AC3E}">
        <p14:creationId xmlns:p14="http://schemas.microsoft.com/office/powerpoint/2010/main" val="1675637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4"/>
            <a:ext cx="11545762" cy="2672773"/>
          </a:xfrm>
          <a:noFill/>
        </p:spPr>
        <p:txBody>
          <a:bodyPr numCol="3">
            <a:noAutofit/>
          </a:bodyPr>
          <a:lstStyle/>
          <a:p>
            <a:pPr algn="l"/>
            <a:r>
              <a:rPr lang="en-US" b="1" u="sng" dirty="0"/>
              <a:t>The Olympics</a:t>
            </a:r>
          </a:p>
          <a:p>
            <a:pPr algn="l"/>
            <a:r>
              <a:rPr lang="en-US" b="1" dirty="0"/>
              <a:t>1 Winter Sports</a:t>
            </a:r>
          </a:p>
          <a:p>
            <a:pPr algn="l"/>
            <a:r>
              <a:rPr lang="en-US" b="1" dirty="0"/>
              <a:t>1.1 Skating sports</a:t>
            </a:r>
          </a:p>
          <a:p>
            <a:pPr algn="l"/>
            <a:r>
              <a:rPr lang="en-US" b="1" dirty="0"/>
              <a:t>1.1.1 Figure skating</a:t>
            </a:r>
          </a:p>
          <a:p>
            <a:pPr algn="l"/>
            <a:r>
              <a:rPr lang="en-US" b="1" dirty="0"/>
              <a:t>1.1.2 Ice dancing</a:t>
            </a:r>
          </a:p>
          <a:p>
            <a:pPr algn="l"/>
            <a:r>
              <a:rPr lang="en-US" b="1" dirty="0"/>
              <a:t>1.2 Skiing sports</a:t>
            </a:r>
          </a:p>
          <a:p>
            <a:pPr algn="l"/>
            <a:r>
              <a:rPr lang="en-US" b="1" dirty="0"/>
              <a:t>1.2.1 Ski jumping</a:t>
            </a:r>
          </a:p>
          <a:p>
            <a:pPr algn="l"/>
            <a:r>
              <a:rPr lang="en-US" b="1" dirty="0"/>
              <a:t>1.2.2 Cross country</a:t>
            </a:r>
          </a:p>
          <a:p>
            <a:pPr algn="l"/>
            <a:endParaRPr lang="en-US" b="1" dirty="0" smtClean="0"/>
          </a:p>
          <a:p>
            <a:pPr algn="l"/>
            <a:r>
              <a:rPr lang="en-US" b="1" dirty="0" smtClean="0"/>
              <a:t>2 </a:t>
            </a:r>
            <a:r>
              <a:rPr lang="en-US" b="1" dirty="0"/>
              <a:t>Summer Sports</a:t>
            </a:r>
          </a:p>
          <a:p>
            <a:pPr algn="l"/>
            <a:r>
              <a:rPr lang="en-US" b="1" dirty="0"/>
              <a:t>2.1 Team Sports</a:t>
            </a:r>
          </a:p>
          <a:p>
            <a:pPr algn="l"/>
            <a:r>
              <a:rPr lang="en-US" b="1" dirty="0"/>
              <a:t>2.1.1 Baseball</a:t>
            </a:r>
          </a:p>
          <a:p>
            <a:pPr algn="l"/>
            <a:r>
              <a:rPr lang="en-US" b="1" dirty="0"/>
              <a:t>2.1.2 Basketball</a:t>
            </a:r>
          </a:p>
          <a:p>
            <a:pPr algn="l"/>
            <a:r>
              <a:rPr lang="en-US" b="1" dirty="0"/>
              <a:t>2.2 Individual sports</a:t>
            </a:r>
          </a:p>
          <a:p>
            <a:pPr algn="l"/>
            <a:r>
              <a:rPr lang="en-US" b="1" dirty="0"/>
              <a:t>2.2.1 Boxing</a:t>
            </a:r>
          </a:p>
          <a:p>
            <a:pPr algn="l"/>
            <a:r>
              <a:rPr lang="en-US" b="1" dirty="0"/>
              <a:t>2.2.2 Wrestling</a:t>
            </a:r>
          </a:p>
          <a:p>
            <a:pPr algn="l"/>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6. Exhibit </a:t>
            </a:r>
            <a:r>
              <a:rPr lang="en-US" b="1" dirty="0">
                <a:solidFill>
                  <a:schemeClr val="bg1">
                    <a:lumMod val="75000"/>
                  </a:schemeClr>
                </a:solidFill>
              </a:rPr>
              <a:t>Plan Page Numbering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26</a:t>
            </a:r>
            <a:endParaRPr lang="en-US" b="1" dirty="0">
              <a:solidFill>
                <a:schemeClr val="bg1">
                  <a:lumMod val="75000"/>
                </a:schemeClr>
              </a:solidFill>
            </a:endParaRPr>
          </a:p>
        </p:txBody>
      </p:sp>
      <p:sp>
        <p:nvSpPr>
          <p:cNvPr id="2" name="TextBox 1"/>
          <p:cNvSpPr txBox="1"/>
          <p:nvPr/>
        </p:nvSpPr>
        <p:spPr>
          <a:xfrm>
            <a:off x="330076" y="3580482"/>
            <a:ext cx="11524073" cy="2954655"/>
          </a:xfrm>
          <a:prstGeom prst="rect">
            <a:avLst/>
          </a:prstGeom>
          <a:noFill/>
        </p:spPr>
        <p:txBody>
          <a:bodyPr wrap="square" rtlCol="0">
            <a:spAutoFit/>
          </a:bodyPr>
          <a:lstStyle/>
          <a:p>
            <a:endParaRPr lang="en-US" sz="800" b="1" dirty="0" smtClean="0"/>
          </a:p>
          <a:p>
            <a:r>
              <a:rPr lang="en-US" sz="2400" b="1" dirty="0" smtClean="0"/>
              <a:t>It's </a:t>
            </a:r>
            <a:r>
              <a:rPr lang="en-US" sz="2400" b="1" dirty="0"/>
              <a:t>also a good idea to list the total number of pages displayed for each subheading as well. Your page headings will resemble the outline. For example, one of the page headings should read</a:t>
            </a:r>
            <a:r>
              <a:rPr lang="en-US" sz="2400" b="1" dirty="0" smtClean="0"/>
              <a:t>:</a:t>
            </a:r>
          </a:p>
          <a:p>
            <a:endParaRPr lang="en-US" sz="1000" b="1" dirty="0"/>
          </a:p>
          <a:p>
            <a:r>
              <a:rPr lang="en-US" sz="2400" b="1" dirty="0"/>
              <a:t>2.1 Team </a:t>
            </a:r>
            <a:r>
              <a:rPr lang="en-US" sz="2400" b="1" dirty="0" smtClean="0"/>
              <a:t>Sports                                                                                                              .</a:t>
            </a:r>
            <a:r>
              <a:rPr lang="en-US" sz="2400" b="1" dirty="0"/>
              <a:t>2 </a:t>
            </a:r>
            <a:r>
              <a:rPr lang="en-US" sz="2400" b="1" dirty="0" smtClean="0"/>
              <a:t>Basketball</a:t>
            </a:r>
          </a:p>
          <a:p>
            <a:endParaRPr lang="en-US" sz="2400" b="1" dirty="0"/>
          </a:p>
          <a:p>
            <a:r>
              <a:rPr lang="en-US" sz="2400" b="1" dirty="0"/>
              <a:t>A similar heading should be used throughout the exhibit, giving it a uniform look. </a:t>
            </a:r>
            <a:r>
              <a:rPr lang="en-US" sz="2400" b="1" dirty="0" smtClean="0"/>
              <a:t>In some cases exhibitors forego the numbering, but use the same concept. That's </a:t>
            </a:r>
            <a:r>
              <a:rPr lang="en-US" sz="2400" b="1" dirty="0"/>
              <a:t>all there is to it!</a:t>
            </a:r>
            <a:endParaRPr lang="en-US" sz="2400" b="1" dirty="0" smtClean="0"/>
          </a:p>
        </p:txBody>
      </p:sp>
      <p:pic>
        <p:nvPicPr>
          <p:cNvPr id="4" name="Picture 3">
            <a:hlinkClick r:id="rId3" action="ppaction://hlinksldjump"/>
          </p:cNvPr>
          <p:cNvPicPr>
            <a:picLocks noChangeAspect="1"/>
          </p:cNvPicPr>
          <p:nvPr/>
        </p:nvPicPr>
        <p:blipFill>
          <a:blip r:embed="rId4"/>
          <a:stretch>
            <a:fillRect/>
          </a:stretch>
        </p:blipFill>
        <p:spPr>
          <a:xfrm>
            <a:off x="0" y="0"/>
            <a:ext cx="1194920" cy="280440"/>
          </a:xfrm>
          <a:prstGeom prst="rect">
            <a:avLst/>
          </a:prstGeom>
        </p:spPr>
      </p:pic>
    </p:spTree>
    <p:extLst>
      <p:ext uri="{BB962C8B-B14F-4D97-AF65-F5344CB8AC3E}">
        <p14:creationId xmlns:p14="http://schemas.microsoft.com/office/powerpoint/2010/main" val="1264293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6. Exhibit </a:t>
            </a:r>
            <a:r>
              <a:rPr lang="en-US" b="1" dirty="0">
                <a:solidFill>
                  <a:schemeClr val="bg1">
                    <a:lumMod val="75000"/>
                  </a:schemeClr>
                </a:solidFill>
              </a:rPr>
              <a:t>Plan Page Numbering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27</a:t>
            </a:r>
            <a:endParaRPr lang="en-US" b="1" dirty="0">
              <a:solidFill>
                <a:schemeClr val="bg1">
                  <a:lumMod val="75000"/>
                </a:schemeClr>
              </a:solidFill>
            </a:endParaRPr>
          </a:p>
        </p:txBody>
      </p:sp>
      <p:sp>
        <p:nvSpPr>
          <p:cNvPr id="2" name="TextBox 1"/>
          <p:cNvSpPr txBox="1"/>
          <p:nvPr/>
        </p:nvSpPr>
        <p:spPr>
          <a:xfrm>
            <a:off x="330076" y="880825"/>
            <a:ext cx="11524073" cy="954107"/>
          </a:xfrm>
          <a:prstGeom prst="rect">
            <a:avLst/>
          </a:prstGeom>
          <a:noFill/>
        </p:spPr>
        <p:txBody>
          <a:bodyPr wrap="square" rtlCol="0">
            <a:spAutoFit/>
          </a:bodyPr>
          <a:lstStyle/>
          <a:p>
            <a:endParaRPr lang="en-US" sz="800" b="1" dirty="0" smtClean="0"/>
          </a:p>
          <a:p>
            <a:r>
              <a:rPr lang="en-US" sz="2400" b="1" dirty="0" smtClean="0"/>
              <a:t>Here is a sample of a title page and various page headers on subsequent pages.</a:t>
            </a:r>
          </a:p>
          <a:p>
            <a:endParaRPr lang="en-US" sz="2400" b="1" dirty="0" smtClean="0"/>
          </a:p>
        </p:txBody>
      </p:sp>
      <p:sp>
        <p:nvSpPr>
          <p:cNvPr id="7" name="TextBox 6">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076" y="1611087"/>
            <a:ext cx="7267698" cy="470262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1514" y="1653243"/>
            <a:ext cx="2679700" cy="3048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5049" y="1963265"/>
            <a:ext cx="1689100" cy="2032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1514" y="2463761"/>
            <a:ext cx="1536700" cy="2667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6449" y="2736260"/>
            <a:ext cx="3187700" cy="241300"/>
          </a:xfrm>
          <a:prstGeom prst="rect">
            <a:avLst/>
          </a:prstGeom>
        </p:spPr>
      </p:pic>
      <p:pic>
        <p:nvPicPr>
          <p:cNvPr id="17" name="Picture 16"/>
          <p:cNvPicPr>
            <a:picLocks noChangeAspect="1"/>
          </p:cNvPicPr>
          <p:nvPr/>
        </p:nvPicPr>
        <p:blipFill>
          <a:blip r:embed="rId10"/>
          <a:stretch>
            <a:fillRect/>
          </a:stretch>
        </p:blipFill>
        <p:spPr>
          <a:xfrm>
            <a:off x="7761514" y="3240431"/>
            <a:ext cx="1536325" cy="268247"/>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9049" y="3253904"/>
            <a:ext cx="1435100" cy="241300"/>
          </a:xfrm>
          <a:prstGeom prst="rect">
            <a:avLst/>
          </a:prstGeom>
        </p:spPr>
      </p:pic>
      <p:pic>
        <p:nvPicPr>
          <p:cNvPr id="3" name="Picture 2">
            <a:hlinkClick r:id="rId12" action="ppaction://hlinksldjump"/>
          </p:cNvPr>
          <p:cNvPicPr>
            <a:picLocks noChangeAspect="1"/>
          </p:cNvPicPr>
          <p:nvPr/>
        </p:nvPicPr>
        <p:blipFill>
          <a:blip r:embed="rId13"/>
          <a:stretch>
            <a:fillRect/>
          </a:stretch>
        </p:blipFill>
        <p:spPr>
          <a:xfrm>
            <a:off x="0" y="-5682"/>
            <a:ext cx="1194920" cy="280440"/>
          </a:xfrm>
          <a:prstGeom prst="rect">
            <a:avLst/>
          </a:prstGeom>
        </p:spPr>
      </p:pic>
    </p:spTree>
    <p:extLst>
      <p:ext uri="{BB962C8B-B14F-4D97-AF65-F5344CB8AC3E}">
        <p14:creationId xmlns:p14="http://schemas.microsoft.com/office/powerpoint/2010/main" val="1657304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7. Elements </a:t>
            </a:r>
            <a:r>
              <a:rPr lang="en-US" sz="2800" b="1" dirty="0">
                <a:solidFill>
                  <a:srgbClr val="FF0000"/>
                </a:solidFill>
              </a:rPr>
              <a:t>of a </a:t>
            </a:r>
            <a:r>
              <a:rPr lang="en-US" sz="2800" b="1" dirty="0" smtClean="0">
                <a:solidFill>
                  <a:srgbClr val="FF0000"/>
                </a:solidFill>
              </a:rPr>
              <a:t>Cover- </a:t>
            </a:r>
            <a:r>
              <a:rPr lang="en-US" sz="2800" b="1" dirty="0">
                <a:solidFill>
                  <a:srgbClr val="FF0000"/>
                </a:solidFill>
              </a:rPr>
              <a:t>Take a Closer Look</a:t>
            </a:r>
            <a:r>
              <a:rPr lang="en-US" sz="2800" b="1" dirty="0" smtClean="0">
                <a:solidFill>
                  <a:srgbClr val="FF0000"/>
                </a:solidFill>
              </a:rPr>
              <a:t>!</a:t>
            </a:r>
          </a:p>
          <a:p>
            <a:pPr algn="l"/>
            <a:endParaRPr lang="en-US" sz="1600" dirty="0" smtClean="0">
              <a:solidFill>
                <a:srgbClr val="FF0000"/>
              </a:solidFill>
            </a:endParaRPr>
          </a:p>
          <a:p>
            <a:pPr algn="l"/>
            <a:r>
              <a:rPr lang="en-US" b="1" dirty="0"/>
              <a:t>Covers are important to every exhibit. Judges will especially reward you for showing unusual covers which tell a story, and they needn't be expensive</a:t>
            </a:r>
            <a:r>
              <a:rPr lang="en-US" b="1" dirty="0" smtClean="0"/>
              <a:t>.</a:t>
            </a:r>
          </a:p>
          <a:p>
            <a:pPr algn="l"/>
            <a:endParaRPr lang="en-US" sz="1600" b="1" dirty="0"/>
          </a:p>
          <a:p>
            <a:pPr algn="l"/>
            <a:r>
              <a:rPr lang="en-US" b="1" dirty="0" smtClean="0"/>
              <a:t>One commonly </a:t>
            </a:r>
            <a:r>
              <a:rPr lang="en-US" b="1" dirty="0"/>
              <a:t>found cover is a first day cover (FDC). You probably have some in your own collection. Philatelic bureaus, companies and individuals produce them with a design on the left side of an envelope displaying a design relating to the stamp. This design is known as the cachet (pronounced ca-shay) and often times is quite detailed and colorful. </a:t>
            </a:r>
            <a:r>
              <a:rPr lang="en-US" b="1" dirty="0" smtClean="0"/>
              <a:t>Entire exhibits may be made up of them.  Otherwise use them sparingly.</a:t>
            </a:r>
          </a:p>
          <a:p>
            <a:pPr algn="l"/>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7. Elements </a:t>
            </a:r>
            <a:r>
              <a:rPr lang="en-US" b="1" dirty="0">
                <a:solidFill>
                  <a:schemeClr val="bg1">
                    <a:lumMod val="75000"/>
                  </a:schemeClr>
                </a:solidFill>
              </a:rPr>
              <a:t>of a Cover... Take a Closer Look!</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28</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97" y="4700588"/>
            <a:ext cx="3291840" cy="1828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213" y="4700588"/>
            <a:ext cx="3280359" cy="1828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348" y="4700323"/>
            <a:ext cx="3197206" cy="1829065"/>
          </a:xfrm>
          <a:prstGeom prst="rect">
            <a:avLst/>
          </a:prstGeom>
        </p:spPr>
      </p:pic>
    </p:spTree>
    <p:extLst>
      <p:ext uri="{BB962C8B-B14F-4D97-AF65-F5344CB8AC3E}">
        <p14:creationId xmlns:p14="http://schemas.microsoft.com/office/powerpoint/2010/main" val="1732547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A </a:t>
            </a:r>
            <a:r>
              <a:rPr lang="en-US" b="1" dirty="0"/>
              <a:t>better cover is a non-philatelic one, also known as a commercial cover. These show actual usage of the stamp on an envelope mailed at the proper postage rate. You and your family make these up every week with letters posted to a relative or when a bill is mailed. While these covers aren't as flashy as a FDC, they are much harder to find covering a specific topic, especially foreign ones</a:t>
            </a:r>
            <a:r>
              <a:rPr lang="en-US" b="1" dirty="0" smtClean="0"/>
              <a:t>.</a:t>
            </a:r>
          </a:p>
          <a:p>
            <a:pPr algn="l"/>
            <a:endParaRPr lang="en-US" b="1" dirty="0"/>
          </a:p>
          <a:p>
            <a:pPr algn="l"/>
            <a:endParaRPr lang="en-US" b="1" dirty="0"/>
          </a:p>
          <a:p>
            <a:pPr algn="l"/>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7. Elements </a:t>
            </a:r>
            <a:r>
              <a:rPr lang="en-US" b="1" dirty="0">
                <a:solidFill>
                  <a:schemeClr val="bg1">
                    <a:lumMod val="75000"/>
                  </a:schemeClr>
                </a:solidFill>
              </a:rPr>
              <a:t>of a Cover... Take a Closer Look!</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29</a:t>
            </a:r>
            <a:endParaRPr lang="en-US" b="1" dirty="0">
              <a:solidFill>
                <a:schemeClr val="bg1">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255" y="2820898"/>
            <a:ext cx="6735505" cy="37084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66" y="4700588"/>
            <a:ext cx="3666744" cy="1828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07" y="2820897"/>
            <a:ext cx="3208461" cy="1759229"/>
          </a:xfrm>
          <a:prstGeom prst="rect">
            <a:avLst/>
          </a:prstGeom>
        </p:spPr>
      </p:pic>
      <p:pic>
        <p:nvPicPr>
          <p:cNvPr id="6" name="Picture 5">
            <a:hlinkClick r:id="rId6" action="ppaction://hlinksldjump"/>
          </p:cNvPr>
          <p:cNvPicPr>
            <a:picLocks noChangeAspect="1"/>
          </p:cNvPicPr>
          <p:nvPr/>
        </p:nvPicPr>
        <p:blipFill>
          <a:blip r:embed="rId7"/>
          <a:stretch>
            <a:fillRect/>
          </a:stretch>
        </p:blipFill>
        <p:spPr>
          <a:xfrm>
            <a:off x="0" y="0"/>
            <a:ext cx="1194920" cy="280440"/>
          </a:xfrm>
          <a:prstGeom prst="rect">
            <a:avLst/>
          </a:prstGeom>
        </p:spPr>
      </p:pic>
    </p:spTree>
    <p:extLst>
      <p:ext uri="{BB962C8B-B14F-4D97-AF65-F5344CB8AC3E}">
        <p14:creationId xmlns:p14="http://schemas.microsoft.com/office/powerpoint/2010/main" val="171651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496309"/>
          </a:xfrm>
          <a:noFill/>
        </p:spPr>
        <p:txBody>
          <a:bodyPr>
            <a:normAutofit/>
          </a:bodyPr>
          <a:lstStyle/>
          <a:p>
            <a:r>
              <a:rPr lang="en-US" sz="2800" b="1" dirty="0" smtClean="0">
                <a:solidFill>
                  <a:srgbClr val="FF0000"/>
                </a:solidFill>
              </a:rPr>
              <a:t>Chapters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10" name="TextBox 9"/>
          <p:cNvSpPr txBox="1"/>
          <p:nvPr/>
        </p:nvSpPr>
        <p:spPr>
          <a:xfrm>
            <a:off x="5359276" y="297454"/>
            <a:ext cx="5002086" cy="369332"/>
          </a:xfrm>
          <a:prstGeom prst="rect">
            <a:avLst/>
          </a:prstGeom>
          <a:noFill/>
        </p:spPr>
        <p:txBody>
          <a:bodyPr wrap="square" rtlCol="0">
            <a:spAutoFit/>
          </a:bodyPr>
          <a:lstStyle/>
          <a:p>
            <a:pPr algn="r"/>
            <a:r>
              <a:rPr lang="en-US" b="1" dirty="0" smtClean="0">
                <a:solidFill>
                  <a:schemeClr val="bg2">
                    <a:lumMod val="75000"/>
                  </a:schemeClr>
                </a:solidFill>
              </a:rPr>
              <a:t>3</a:t>
            </a:r>
            <a:endParaRPr lang="en-US" b="1" dirty="0">
              <a:solidFill>
                <a:schemeClr val="bg2">
                  <a:lumMod val="75000"/>
                </a:schemeClr>
              </a:solidFill>
            </a:endParaRPr>
          </a:p>
        </p:txBody>
      </p:sp>
      <p:sp>
        <p:nvSpPr>
          <p:cNvPr id="4" name="TextBox 3"/>
          <p:cNvSpPr txBox="1"/>
          <p:nvPr/>
        </p:nvSpPr>
        <p:spPr>
          <a:xfrm>
            <a:off x="330076" y="1500638"/>
            <a:ext cx="11545762" cy="5262979"/>
          </a:xfrm>
          <a:prstGeom prst="rect">
            <a:avLst/>
          </a:prstGeom>
          <a:noFill/>
        </p:spPr>
        <p:txBody>
          <a:bodyPr wrap="square" numCol="2" rtlCol="0">
            <a:spAutoFit/>
          </a:bodyPr>
          <a:lstStyle/>
          <a:p>
            <a:pPr marL="341313" indent="-341313">
              <a:buAutoNum type="arabicPeriod"/>
            </a:pPr>
            <a:r>
              <a:rPr lang="en-US" sz="2400" b="1" dirty="0" smtClean="0">
                <a:hlinkClick r:id="rId3" action="ppaction://hlinksldjump"/>
              </a:rPr>
              <a:t>Why Exhibit?</a:t>
            </a:r>
            <a:endParaRPr lang="en-US" sz="2400" b="1" dirty="0" smtClean="0"/>
          </a:p>
          <a:p>
            <a:pPr marL="341313" indent="-341313">
              <a:buAutoNum type="arabicPeriod"/>
            </a:pPr>
            <a:r>
              <a:rPr lang="en-US" sz="2400" b="1" dirty="0">
                <a:hlinkClick r:id="rId4" action="ppaction://hlinksldjump"/>
              </a:rPr>
              <a:t>A Philatelic Elements Shopping List</a:t>
            </a:r>
            <a:endParaRPr lang="en-US" sz="2400" b="1" dirty="0"/>
          </a:p>
          <a:p>
            <a:pPr marL="341313" indent="-341313">
              <a:buAutoNum type="arabicPeriod"/>
            </a:pPr>
            <a:r>
              <a:rPr lang="en-US" sz="2400" b="1" dirty="0">
                <a:hlinkClick r:id="rId5" action="ppaction://hlinksldjump"/>
              </a:rPr>
              <a:t>One Page Exhibiting- A Simple Start</a:t>
            </a:r>
            <a:endParaRPr lang="en-US" sz="2400" b="1" dirty="0"/>
          </a:p>
          <a:p>
            <a:pPr marL="341313" indent="-341313">
              <a:buAutoNum type="arabicPeriod"/>
            </a:pPr>
            <a:r>
              <a:rPr lang="en-US" sz="2400" b="1" dirty="0">
                <a:hlinkClick r:id="rId6" action="ppaction://hlinksldjump"/>
              </a:rPr>
              <a:t>Exhibit Categories</a:t>
            </a:r>
            <a:endParaRPr lang="en-US" sz="2400" b="1" dirty="0"/>
          </a:p>
          <a:p>
            <a:pPr marL="341313" indent="-341313">
              <a:buAutoNum type="arabicPeriod"/>
            </a:pPr>
            <a:r>
              <a:rPr lang="en-US" sz="2400" b="1" dirty="0">
                <a:hlinkClick r:id="rId7" action="ppaction://hlinksldjump"/>
              </a:rPr>
              <a:t>The Importance of a Title and Plan </a:t>
            </a:r>
            <a:r>
              <a:rPr lang="en-US" sz="2400" b="1" dirty="0" smtClean="0">
                <a:hlinkClick r:id="rId7" action="ppaction://hlinksldjump"/>
              </a:rPr>
              <a:t>Page</a:t>
            </a:r>
            <a:endParaRPr lang="en-US" sz="2400" b="1" dirty="0"/>
          </a:p>
          <a:p>
            <a:pPr marL="341313" indent="-341313">
              <a:buAutoNum type="arabicPeriod"/>
            </a:pPr>
            <a:r>
              <a:rPr lang="en-US" sz="2400" b="1" dirty="0">
                <a:hlinkClick r:id="rId8" action="ppaction://hlinksldjump"/>
              </a:rPr>
              <a:t>Exhibit Plan Page Numbering</a:t>
            </a:r>
            <a:endParaRPr lang="en-US" sz="2400" b="1" dirty="0"/>
          </a:p>
          <a:p>
            <a:pPr marL="341313" indent="-341313">
              <a:buAutoNum type="arabicPeriod"/>
            </a:pPr>
            <a:r>
              <a:rPr lang="en-US" sz="2400" b="1" dirty="0">
                <a:hlinkClick r:id="rId9" action="ppaction://hlinksldjump"/>
              </a:rPr>
              <a:t>Elements of a </a:t>
            </a:r>
            <a:r>
              <a:rPr lang="en-US" sz="2400" b="1" dirty="0" smtClean="0">
                <a:hlinkClick r:id="rId9" action="ppaction://hlinksldjump"/>
              </a:rPr>
              <a:t>Cover- </a:t>
            </a:r>
            <a:r>
              <a:rPr lang="en-US" sz="2400" b="1" dirty="0">
                <a:hlinkClick r:id="rId9" action="ppaction://hlinksldjump"/>
              </a:rPr>
              <a:t>Take a Closer Look!</a:t>
            </a:r>
            <a:endParaRPr lang="en-US" sz="2400" b="1" dirty="0"/>
          </a:p>
          <a:p>
            <a:pPr marL="341313" indent="-341313">
              <a:buAutoNum type="arabicPeriod"/>
            </a:pPr>
            <a:r>
              <a:rPr lang="en-US" sz="2400" b="1" dirty="0" smtClean="0">
                <a:hlinkClick r:id="rId10" action="ppaction://hlinksldjump"/>
              </a:rPr>
              <a:t>Fun </a:t>
            </a:r>
            <a:r>
              <a:rPr lang="en-US" sz="2400" b="1" dirty="0">
                <a:hlinkClick r:id="rId10" action="ppaction://hlinksldjump"/>
              </a:rPr>
              <a:t>With </a:t>
            </a:r>
            <a:r>
              <a:rPr lang="en-US" sz="2400" b="1" dirty="0" smtClean="0">
                <a:hlinkClick r:id="rId10" action="ppaction://hlinksldjump"/>
              </a:rPr>
              <a:t>Watermarks</a:t>
            </a:r>
            <a:endParaRPr lang="en-US" sz="2400" b="1" dirty="0"/>
          </a:p>
          <a:p>
            <a:pPr marL="225425" indent="-225425">
              <a:buAutoNum type="arabicPeriod"/>
            </a:pPr>
            <a:r>
              <a:rPr lang="en-US" sz="2400" b="1" dirty="0" smtClean="0"/>
              <a:t> </a:t>
            </a:r>
            <a:r>
              <a:rPr lang="en-US" sz="2400" b="1" dirty="0" smtClean="0">
                <a:hlinkClick r:id="rId11" action="ppaction://hlinksldjump"/>
              </a:rPr>
              <a:t>Some </a:t>
            </a:r>
            <a:r>
              <a:rPr lang="en-US" sz="2400" b="1" dirty="0">
                <a:hlinkClick r:id="rId11" action="ppaction://hlinksldjump"/>
              </a:rPr>
              <a:t>Common </a:t>
            </a:r>
            <a:r>
              <a:rPr lang="en-US" sz="2400" b="1" dirty="0" smtClean="0">
                <a:hlinkClick r:id="rId11" action="ppaction://hlinksldjump"/>
              </a:rPr>
              <a:t>FAQs (Frequently Asked     Questions)</a:t>
            </a:r>
            <a:endParaRPr lang="en-US" sz="2400" b="1" dirty="0" smtClean="0"/>
          </a:p>
          <a:p>
            <a:pPr marL="457200" indent="-225425">
              <a:buAutoNum type="arabicPeriod"/>
            </a:pPr>
            <a:endParaRPr lang="en-US" sz="2400" b="1" dirty="0" smtClean="0"/>
          </a:p>
          <a:p>
            <a:pPr marL="457200" indent="-225425">
              <a:buAutoNum type="arabicPeriod"/>
            </a:pPr>
            <a:endParaRPr lang="en-US" sz="2400" b="1" dirty="0"/>
          </a:p>
          <a:p>
            <a:pPr marL="457200" indent="-225425">
              <a:buAutoNum type="arabicPeriod"/>
            </a:pPr>
            <a:endParaRPr lang="en-US" sz="2400" b="1" dirty="0" smtClean="0"/>
          </a:p>
          <a:p>
            <a:pPr marL="457200" indent="-225425">
              <a:buAutoNum type="arabicPeriod"/>
            </a:pPr>
            <a:endParaRPr lang="en-US" sz="2400" b="1" dirty="0"/>
          </a:p>
          <a:p>
            <a:pPr marL="1023938" indent="-450850">
              <a:buAutoNum type="arabicPeriod"/>
            </a:pPr>
            <a:r>
              <a:rPr lang="en-US" sz="2400" b="1" dirty="0" smtClean="0"/>
              <a:t> </a:t>
            </a:r>
            <a:r>
              <a:rPr lang="en-US" sz="2400" b="1" dirty="0" smtClean="0">
                <a:hlinkClick r:id="rId12" action="ppaction://hlinksldjump"/>
              </a:rPr>
              <a:t>Page Balancing</a:t>
            </a:r>
            <a:endParaRPr lang="en-US" sz="2400" b="1" dirty="0" smtClean="0"/>
          </a:p>
          <a:p>
            <a:pPr marL="1023938" indent="-450850">
              <a:buAutoNum type="arabicPeriod"/>
            </a:pPr>
            <a:r>
              <a:rPr lang="en-US" sz="2400" b="1" dirty="0" smtClean="0"/>
              <a:t> </a:t>
            </a:r>
            <a:r>
              <a:rPr lang="en-US" sz="2400" b="1" dirty="0">
                <a:hlinkClick r:id="rId13" action="ppaction://hlinksldjump"/>
              </a:rPr>
              <a:t>Mounting Your </a:t>
            </a:r>
            <a:r>
              <a:rPr lang="en-US" sz="2400" b="1" dirty="0" smtClean="0">
                <a:hlinkClick r:id="rId13" action="ppaction://hlinksldjump"/>
              </a:rPr>
              <a:t>Exhibit</a:t>
            </a:r>
            <a:endParaRPr lang="en-US" sz="2400" b="1" dirty="0" smtClean="0"/>
          </a:p>
          <a:p>
            <a:pPr marL="1023938" indent="-450850">
              <a:buAutoNum type="arabicPeriod"/>
            </a:pPr>
            <a:r>
              <a:rPr lang="en-US" sz="2400" b="1" dirty="0"/>
              <a:t> </a:t>
            </a:r>
            <a:r>
              <a:rPr lang="en-US" sz="2400" b="1" dirty="0">
                <a:hlinkClick r:id="rId14" action="ppaction://hlinksldjump"/>
              </a:rPr>
              <a:t>What is Windowing</a:t>
            </a:r>
            <a:r>
              <a:rPr lang="en-US" sz="2400" b="1" dirty="0" smtClean="0">
                <a:hlinkClick r:id="rId14" action="ppaction://hlinksldjump"/>
              </a:rPr>
              <a:t>?</a:t>
            </a:r>
            <a:endParaRPr lang="en-US" sz="2400" b="1" dirty="0" smtClean="0"/>
          </a:p>
          <a:p>
            <a:pPr marL="1023938" indent="-450850">
              <a:buAutoNum type="arabicPeriod"/>
            </a:pPr>
            <a:r>
              <a:rPr lang="en-US" sz="2400" b="1" dirty="0" smtClean="0"/>
              <a:t> </a:t>
            </a:r>
            <a:r>
              <a:rPr lang="en-US" sz="2400" b="1" dirty="0" smtClean="0">
                <a:hlinkClick r:id="rId15" action="ppaction://hlinksldjump"/>
              </a:rPr>
              <a:t>Sending </a:t>
            </a:r>
            <a:r>
              <a:rPr lang="en-US" sz="2400" b="1" dirty="0">
                <a:hlinkClick r:id="rId15" action="ppaction://hlinksldjump"/>
              </a:rPr>
              <a:t>Your Exhibit </a:t>
            </a:r>
            <a:r>
              <a:rPr lang="en-US" sz="2400" b="1" dirty="0" smtClean="0">
                <a:hlinkClick r:id="rId15" action="ppaction://hlinksldjump"/>
              </a:rPr>
              <a:t>Away</a:t>
            </a:r>
            <a:endParaRPr lang="en-US" sz="2400" b="1" dirty="0"/>
          </a:p>
          <a:p>
            <a:pPr marL="1023938" indent="-450850">
              <a:buAutoNum type="arabicPeriod"/>
            </a:pPr>
            <a:r>
              <a:rPr lang="en-US" sz="2400" b="1" dirty="0" smtClean="0"/>
              <a:t> </a:t>
            </a:r>
            <a:r>
              <a:rPr lang="en-US" sz="2400" b="1" dirty="0" smtClean="0">
                <a:hlinkClick r:id="rId16" action="ppaction://hlinksldjump"/>
              </a:rPr>
              <a:t>Judging </a:t>
            </a:r>
            <a:r>
              <a:rPr lang="en-US" sz="2400" b="1" dirty="0">
                <a:hlinkClick r:id="rId16" action="ppaction://hlinksldjump"/>
              </a:rPr>
              <a:t>an Exhibit</a:t>
            </a:r>
            <a:endParaRPr lang="en-US" sz="2400" b="1" dirty="0"/>
          </a:p>
          <a:p>
            <a:pPr marL="1023938" indent="-450850">
              <a:buAutoNum type="arabicPeriod"/>
            </a:pPr>
            <a:r>
              <a:rPr lang="en-US" sz="2400" b="1" dirty="0" smtClean="0"/>
              <a:t> </a:t>
            </a:r>
            <a:r>
              <a:rPr lang="en-US" sz="2400" b="1" dirty="0" smtClean="0">
                <a:hlinkClick r:id="rId17" action="ppaction://hlinksldjump"/>
              </a:rPr>
              <a:t>A </a:t>
            </a:r>
            <a:r>
              <a:rPr lang="en-US" sz="2400" b="1" dirty="0">
                <a:hlinkClick r:id="rId17" action="ppaction://hlinksldjump"/>
              </a:rPr>
              <a:t>Look at a Judge's Scoring Sheet</a:t>
            </a:r>
            <a:endParaRPr lang="en-US" sz="2400" b="1" dirty="0"/>
          </a:p>
          <a:p>
            <a:pPr marL="1023938" indent="-450850">
              <a:buAutoNum type="arabicPeriod"/>
            </a:pPr>
            <a:r>
              <a:rPr lang="en-US" sz="2400" b="1" dirty="0" smtClean="0"/>
              <a:t> </a:t>
            </a:r>
            <a:r>
              <a:rPr lang="en-US" sz="2400" b="1" dirty="0" smtClean="0">
                <a:hlinkClick r:id="rId18" action="ppaction://hlinksldjump"/>
              </a:rPr>
              <a:t>Awards</a:t>
            </a:r>
            <a:endParaRPr lang="en-US" sz="2400" b="1" dirty="0" smtClean="0"/>
          </a:p>
          <a:p>
            <a:pPr marL="1023938" indent="-450850">
              <a:buAutoNum type="arabicPeriod"/>
            </a:pPr>
            <a:r>
              <a:rPr lang="en-US" sz="2400" b="1" dirty="0" smtClean="0"/>
              <a:t> </a:t>
            </a:r>
            <a:r>
              <a:rPr lang="en-US" sz="2400" b="1" dirty="0">
                <a:hlinkClick r:id="rId19" action="ppaction://hlinksldjump"/>
              </a:rPr>
              <a:t>The Judging Critique </a:t>
            </a:r>
            <a:endParaRPr lang="en-US" sz="2400" b="1" dirty="0" smtClean="0"/>
          </a:p>
          <a:p>
            <a:pPr marL="1023938" indent="-450850">
              <a:buAutoNum type="arabicPeriod"/>
            </a:pPr>
            <a:r>
              <a:rPr lang="en-US" sz="2400" b="1" dirty="0"/>
              <a:t> </a:t>
            </a:r>
            <a:r>
              <a:rPr lang="en-US" sz="2400" b="1" dirty="0">
                <a:hlinkClick r:id="rId20" action="ppaction://hlinksldjump"/>
              </a:rPr>
              <a:t>A Stamp Exhibit </a:t>
            </a:r>
            <a:r>
              <a:rPr lang="en-US" sz="2400" b="1" dirty="0" smtClean="0">
                <a:hlinkClick r:id="rId20" action="ppaction://hlinksldjump"/>
              </a:rPr>
              <a:t>Evolves</a:t>
            </a:r>
            <a:endParaRPr lang="en-US" sz="2400" b="1" dirty="0"/>
          </a:p>
        </p:txBody>
      </p:sp>
    </p:spTree>
    <p:extLst>
      <p:ext uri="{BB962C8B-B14F-4D97-AF65-F5344CB8AC3E}">
        <p14:creationId xmlns:p14="http://schemas.microsoft.com/office/powerpoint/2010/main" val="266212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a:t>You can "top" a singly franked cover with one showing multiple copies of the stamp you wish to highlight in a strip or block. Heavier envelopes weighing more than a regular letter or ones needing special services like insurance, certification or registration are a good source for these, or those going overseas. Avoid mixed-franked covers which have too many stamps not of the type you are writing about</a:t>
            </a:r>
            <a:r>
              <a:rPr lang="en-US" b="1" dirty="0" smtClean="0"/>
              <a:t>.</a:t>
            </a:r>
          </a:p>
          <a:p>
            <a:pPr algn="l"/>
            <a:endParaRPr lang="en-US" b="1" dirty="0" smtClean="0"/>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7. Elements </a:t>
            </a:r>
            <a:r>
              <a:rPr lang="en-US" b="1" dirty="0">
                <a:solidFill>
                  <a:schemeClr val="bg1">
                    <a:lumMod val="75000"/>
                  </a:schemeClr>
                </a:solidFill>
              </a:rPr>
              <a:t>of a Cover... Take a Closer Look!</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30</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76" y="3450577"/>
            <a:ext cx="3773838" cy="24909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657" y="3331690"/>
            <a:ext cx="3530600" cy="27287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000" y="3667366"/>
            <a:ext cx="3611887" cy="2057404"/>
          </a:xfrm>
          <a:prstGeom prst="rect">
            <a:avLst/>
          </a:prstGeom>
        </p:spPr>
      </p:pic>
      <p:pic>
        <p:nvPicPr>
          <p:cNvPr id="6" name="Picture 5">
            <a:hlinkClick r:id="rId6" action="ppaction://hlinksldjump"/>
          </p:cNvPr>
          <p:cNvPicPr>
            <a:picLocks noChangeAspect="1"/>
          </p:cNvPicPr>
          <p:nvPr/>
        </p:nvPicPr>
        <p:blipFill>
          <a:blip r:embed="rId7"/>
          <a:stretch>
            <a:fillRect/>
          </a:stretch>
        </p:blipFill>
        <p:spPr>
          <a:xfrm>
            <a:off x="0" y="0"/>
            <a:ext cx="1194920" cy="280440"/>
          </a:xfrm>
          <a:prstGeom prst="rect">
            <a:avLst/>
          </a:prstGeom>
        </p:spPr>
      </p:pic>
    </p:spTree>
    <p:extLst>
      <p:ext uri="{BB962C8B-B14F-4D97-AF65-F5344CB8AC3E}">
        <p14:creationId xmlns:p14="http://schemas.microsoft.com/office/powerpoint/2010/main" val="2038715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Auxiliary </a:t>
            </a:r>
            <a:r>
              <a:rPr lang="en-US" b="1" dirty="0"/>
              <a:t>markings are great finds on covers, adding interest and philatelic elements to your display. Any marking applied by a post office falls into this category. A redirected cover has the original mailing address crossed off and a new one hand written or labeled over by a postal worker. Be on the lookout, too, for "fingers", markings that point to the sender's address with comments like return to sender, undeliverable, etc</a:t>
            </a:r>
            <a:r>
              <a:rPr lang="en-US" b="1" dirty="0" smtClean="0"/>
              <a:t>.</a:t>
            </a:r>
          </a:p>
          <a:p>
            <a:pPr algn="l"/>
            <a:endParaRPr lang="en-US" b="1" dirty="0"/>
          </a:p>
          <a:p>
            <a:pPr algn="l"/>
            <a:endParaRPr lang="en-US" b="1" dirty="0" smtClean="0"/>
          </a:p>
          <a:p>
            <a:pPr algn="l"/>
            <a:endParaRPr lang="en-US" b="1" dirty="0"/>
          </a:p>
          <a:p>
            <a:pPr algn="l"/>
            <a:r>
              <a:rPr lang="en-US" b="1" dirty="0" err="1"/>
              <a:t>Backstamps</a:t>
            </a:r>
            <a:r>
              <a:rPr lang="en-US" b="1" dirty="0"/>
              <a:t> are postal routing markings found on the back of some covers, showing a location where the mail passed through or its final destination. Registered covers always have these types of markings and should be noted in your write-up. If multiple </a:t>
            </a:r>
            <a:r>
              <a:rPr lang="en-US" b="1" dirty="0" err="1"/>
              <a:t>backstamps</a:t>
            </a:r>
            <a:r>
              <a:rPr lang="en-US" b="1" dirty="0"/>
              <a:t> are shown, list them (city and date) in order of their date.</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7. Elements </a:t>
            </a:r>
            <a:r>
              <a:rPr lang="en-US" b="1" dirty="0">
                <a:solidFill>
                  <a:schemeClr val="bg1">
                    <a:lumMod val="75000"/>
                  </a:schemeClr>
                </a:solidFill>
              </a:rPr>
              <a:t>of a Cover... Take a Closer Look!</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31</a:t>
            </a:r>
            <a:endParaRPr lang="en-US" b="1" dirty="0">
              <a:solidFill>
                <a:schemeClr val="bg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69" y="5545419"/>
            <a:ext cx="2084832" cy="1097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2749" y="2749296"/>
            <a:ext cx="2511552" cy="12070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75" y="2749296"/>
            <a:ext cx="2376297" cy="120700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7028" y="2749296"/>
            <a:ext cx="2861056" cy="12070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9100" y="2749296"/>
            <a:ext cx="3035300" cy="120700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175" y="5544622"/>
            <a:ext cx="1741716" cy="109887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5447" y="5544622"/>
            <a:ext cx="2590582" cy="110472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2396" y="5552068"/>
            <a:ext cx="1643880" cy="109728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4062" y="5548875"/>
            <a:ext cx="1355141" cy="1097280"/>
          </a:xfrm>
          <a:prstGeom prst="rect">
            <a:avLst/>
          </a:prstGeom>
        </p:spPr>
      </p:pic>
      <p:pic>
        <p:nvPicPr>
          <p:cNvPr id="2" name="Picture 1">
            <a:hlinkClick r:id="rId12" action="ppaction://hlinksldjump"/>
          </p:cNvPr>
          <p:cNvPicPr>
            <a:picLocks noChangeAspect="1"/>
          </p:cNvPicPr>
          <p:nvPr/>
        </p:nvPicPr>
        <p:blipFill>
          <a:blip r:embed="rId13"/>
          <a:stretch>
            <a:fillRect/>
          </a:stretch>
        </p:blipFill>
        <p:spPr>
          <a:xfrm>
            <a:off x="0" y="0"/>
            <a:ext cx="1194920" cy="280440"/>
          </a:xfrm>
          <a:prstGeom prst="rect">
            <a:avLst/>
          </a:prstGeom>
        </p:spPr>
      </p:pic>
    </p:spTree>
    <p:extLst>
      <p:ext uri="{BB962C8B-B14F-4D97-AF65-F5344CB8AC3E}">
        <p14:creationId xmlns:p14="http://schemas.microsoft.com/office/powerpoint/2010/main" val="3974942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a:t>Don't neglect the cancel on the front of a cover! It should "tie" the stamp to the envelope. If the stamp missed the cancel, don't bother showing the cover, as it could easily be faked! Occasionally you can mention if the cancel used was done by hand or machine, as there are several types of each. Pictorial cancels, almost always hand stamped, are easy to recognize because of their interesting designs</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endParaRPr lang="en-US" b="1" dirty="0" smtClean="0"/>
          </a:p>
          <a:p>
            <a:pPr algn="l"/>
            <a:endParaRPr lang="en-US" b="1" dirty="0"/>
          </a:p>
          <a:p>
            <a:pPr algn="l"/>
            <a:r>
              <a:rPr lang="en-US" b="1" dirty="0"/>
              <a:t>I hope this brief look at covers will get you to examine them more closely from now on and don't forget to give them a proper write-up when exhibiting. Some of my best finds have come out of dealer's junk boxes and my own mail!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7. Elements </a:t>
            </a:r>
            <a:r>
              <a:rPr lang="en-US" b="1" dirty="0">
                <a:solidFill>
                  <a:schemeClr val="bg1">
                    <a:lumMod val="75000"/>
                  </a:schemeClr>
                </a:solidFill>
              </a:rPr>
              <a:t>of a Cover... Take a Closer Look!</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32</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5914" y="2939143"/>
            <a:ext cx="3149924" cy="21073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76" y="2882925"/>
            <a:ext cx="3089889" cy="22197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7126" y="3280038"/>
            <a:ext cx="2451466" cy="142552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5753" y="3135549"/>
            <a:ext cx="2413000" cy="1714500"/>
          </a:xfrm>
          <a:prstGeom prst="rect">
            <a:avLst/>
          </a:prstGeom>
        </p:spPr>
      </p:pic>
      <p:pic>
        <p:nvPicPr>
          <p:cNvPr id="5" name="Picture 4">
            <a:hlinkClick r:id="rId8" action="ppaction://hlinksldjump"/>
          </p:cNvPr>
          <p:cNvPicPr>
            <a:picLocks noChangeAspect="1"/>
          </p:cNvPicPr>
          <p:nvPr/>
        </p:nvPicPr>
        <p:blipFill>
          <a:blip r:embed="rId9"/>
          <a:stretch>
            <a:fillRect/>
          </a:stretch>
        </p:blipFill>
        <p:spPr>
          <a:xfrm>
            <a:off x="0" y="-7448"/>
            <a:ext cx="1194920" cy="280440"/>
          </a:xfrm>
          <a:prstGeom prst="rect">
            <a:avLst/>
          </a:prstGeom>
        </p:spPr>
      </p:pic>
    </p:spTree>
    <p:extLst>
      <p:ext uri="{BB962C8B-B14F-4D97-AF65-F5344CB8AC3E}">
        <p14:creationId xmlns:p14="http://schemas.microsoft.com/office/powerpoint/2010/main" val="4238904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r>
              <a:rPr lang="en-US" sz="2800" b="1" dirty="0" smtClean="0">
                <a:solidFill>
                  <a:srgbClr val="FF0000"/>
                </a:solidFill>
              </a:rPr>
              <a:t>8. Fun </a:t>
            </a:r>
            <a:r>
              <a:rPr lang="en-US" sz="2800" b="1" dirty="0">
                <a:solidFill>
                  <a:srgbClr val="FF0000"/>
                </a:solidFill>
              </a:rPr>
              <a:t>With </a:t>
            </a:r>
            <a:r>
              <a:rPr lang="en-US" sz="2800" b="1" dirty="0" smtClean="0">
                <a:solidFill>
                  <a:srgbClr val="FF0000"/>
                </a:solidFill>
              </a:rPr>
              <a:t>Watermarks</a:t>
            </a:r>
          </a:p>
          <a:p>
            <a:pPr algn="l"/>
            <a:endParaRPr lang="en-US" b="1" dirty="0"/>
          </a:p>
          <a:p>
            <a:pPr algn="l"/>
            <a:r>
              <a:rPr lang="en-US" b="1" dirty="0"/>
              <a:t>Too often we only look at the front of a stamp, totally neglecting the other side! You may miss entirely the stamp's watermark, if there is one</a:t>
            </a:r>
            <a:r>
              <a:rPr lang="en-US" b="1" dirty="0" smtClean="0"/>
              <a:t>.</a:t>
            </a:r>
          </a:p>
          <a:p>
            <a:pPr algn="l"/>
            <a:endParaRPr lang="en-US" b="1" dirty="0"/>
          </a:p>
          <a:p>
            <a:pPr algn="l"/>
            <a:r>
              <a:rPr lang="en-US" b="1" dirty="0"/>
              <a:t>Watermarks are older than stamps themselves, used first hundreds of years ago as a security measure to prevent fraud. They are created when the paper itself is made. Paper pulp runs under a device called a "dandy roll," a cylinder with fine wires around it in a specific pattern. When dried, the paper is thinner in the sections which were depressed in the moist pulp</a:t>
            </a:r>
            <a:r>
              <a:rPr lang="en-US" b="1" dirty="0" smtClean="0"/>
              <a:t>.</a:t>
            </a:r>
          </a:p>
          <a:p>
            <a:pPr algn="l"/>
            <a:endParaRPr lang="en-US" b="1" dirty="0"/>
          </a:p>
          <a:p>
            <a:pPr algn="l"/>
            <a:r>
              <a:rPr lang="en-US" b="1" dirty="0"/>
              <a:t>This thinned section leaves a design that can be seen when the stamp is held up to a light or placed in a watermark tray with a few drops of watermark fluid. Even well-seasoned collectors are unaware of the variety of designs found in the watermarks of the world. Topical collectors should also take note, as this adds another element when </a:t>
            </a:r>
            <a:r>
              <a:rPr lang="en-US" b="1" dirty="0" smtClean="0"/>
              <a:t>exhibiting.</a:t>
            </a:r>
            <a:endParaRPr lang="en-US" b="1" dirty="0"/>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8. Fun </a:t>
            </a:r>
            <a:r>
              <a:rPr lang="en-US" b="1" dirty="0">
                <a:solidFill>
                  <a:schemeClr val="bg1">
                    <a:lumMod val="75000"/>
                  </a:schemeClr>
                </a:solidFill>
              </a:rPr>
              <a:t>With Watermarks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33</a:t>
            </a:r>
            <a:endParaRPr lang="en-US" b="1" dirty="0">
              <a:solidFill>
                <a:schemeClr val="bg1">
                  <a:lumMod val="75000"/>
                </a:schemeClr>
              </a:solidFill>
            </a:endParaRPr>
          </a:p>
        </p:txBody>
      </p:sp>
    </p:spTree>
    <p:extLst>
      <p:ext uri="{BB962C8B-B14F-4D97-AF65-F5344CB8AC3E}">
        <p14:creationId xmlns:p14="http://schemas.microsoft.com/office/powerpoint/2010/main" val="2429068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a:t>Here are a few examples of what can be found. Give yourself a challenge and see how many you can locate in your stamp catalog, but beware, it's going to be tough</a:t>
            </a:r>
            <a:r>
              <a:rPr lang="en-US" b="1" dirty="0" smtClean="0"/>
              <a:t>!</a:t>
            </a:r>
          </a:p>
          <a:p>
            <a:pPr algn="l"/>
            <a:endParaRPr lang="en-US" b="1" dirty="0"/>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8. Fun </a:t>
            </a:r>
            <a:r>
              <a:rPr lang="en-US" b="1" dirty="0">
                <a:solidFill>
                  <a:schemeClr val="bg1">
                    <a:lumMod val="75000"/>
                  </a:schemeClr>
                </a:solidFill>
              </a:rPr>
              <a:t>With Watermarks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34</a:t>
            </a:r>
            <a:endParaRPr lang="en-US" b="1" dirty="0">
              <a:solidFill>
                <a:schemeClr val="bg1">
                  <a:lumMod val="75000"/>
                </a:schemeClr>
              </a:solidFill>
            </a:endParaRPr>
          </a:p>
        </p:txBody>
      </p:sp>
      <p:sp>
        <p:nvSpPr>
          <p:cNvPr id="7" name="TextBox 6">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159" y="2121287"/>
            <a:ext cx="4749254" cy="40726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489" y="4365172"/>
            <a:ext cx="3044952" cy="1828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5132" y="2121287"/>
            <a:ext cx="1359572" cy="18288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5423" y="2121287"/>
            <a:ext cx="1545336" cy="18288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5132" y="4365172"/>
            <a:ext cx="1417323" cy="182880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03174" y="4365172"/>
            <a:ext cx="1517904" cy="18288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489" y="2121287"/>
            <a:ext cx="1434660" cy="18288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4577" y="2121287"/>
            <a:ext cx="1409863" cy="1828800"/>
          </a:xfrm>
          <a:prstGeom prst="rect">
            <a:avLst/>
          </a:prstGeom>
        </p:spPr>
      </p:pic>
      <p:pic>
        <p:nvPicPr>
          <p:cNvPr id="2" name="Picture 1">
            <a:hlinkClick r:id="rId12" action="ppaction://hlinksldjump"/>
          </p:cNvPr>
          <p:cNvPicPr>
            <a:picLocks noChangeAspect="1"/>
          </p:cNvPicPr>
          <p:nvPr/>
        </p:nvPicPr>
        <p:blipFill>
          <a:blip r:embed="rId13"/>
          <a:stretch>
            <a:fillRect/>
          </a:stretch>
        </p:blipFill>
        <p:spPr>
          <a:xfrm>
            <a:off x="0" y="-3361"/>
            <a:ext cx="1194920" cy="280440"/>
          </a:xfrm>
          <a:prstGeom prst="rect">
            <a:avLst/>
          </a:prstGeom>
        </p:spPr>
      </p:pic>
    </p:spTree>
    <p:extLst>
      <p:ext uri="{BB962C8B-B14F-4D97-AF65-F5344CB8AC3E}">
        <p14:creationId xmlns:p14="http://schemas.microsoft.com/office/powerpoint/2010/main" val="318485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r>
              <a:rPr lang="en-US" sz="2800" b="1" dirty="0" smtClean="0">
                <a:solidFill>
                  <a:srgbClr val="FF0000"/>
                </a:solidFill>
              </a:rPr>
              <a:t>9. Some </a:t>
            </a:r>
            <a:r>
              <a:rPr lang="en-US" sz="2800" b="1" dirty="0">
                <a:solidFill>
                  <a:srgbClr val="FF0000"/>
                </a:solidFill>
              </a:rPr>
              <a:t>Common FAQs </a:t>
            </a:r>
            <a:r>
              <a:rPr lang="en-US" sz="2800" b="1" dirty="0" smtClean="0">
                <a:solidFill>
                  <a:srgbClr val="FF0000"/>
                </a:solidFill>
              </a:rPr>
              <a:t>(Frequently Asked Questions)</a:t>
            </a:r>
          </a:p>
          <a:p>
            <a:pPr algn="l"/>
            <a:endParaRPr lang="en-US" b="1" dirty="0">
              <a:solidFill>
                <a:srgbClr val="FF0000"/>
              </a:solidFill>
            </a:endParaRPr>
          </a:p>
          <a:p>
            <a:pPr algn="l"/>
            <a:r>
              <a:rPr lang="en-US" b="1" dirty="0"/>
              <a:t>Will judges dock me if I show mostly used stamps in my exhibit</a:t>
            </a:r>
            <a:r>
              <a:rPr lang="en-US" b="1" dirty="0" smtClean="0"/>
              <a:t>?</a:t>
            </a:r>
          </a:p>
          <a:p>
            <a:pPr algn="l"/>
            <a:r>
              <a:rPr lang="en-US" b="1" dirty="0" smtClean="0"/>
              <a:t>Your </a:t>
            </a:r>
            <a:r>
              <a:rPr lang="en-US" b="1" dirty="0"/>
              <a:t>long term goal is to display either all mint or all used stamps, along with other philatelic items. Absolute adherence to this rule is expected at national or international competitions. However, at lower levels, judges will understand if you mix mint and used. Some very inexpensive stamps are difficult to find in mint condition, despite the myth that all mint stamps are expensive. As for used stamps, postally used are preferred rather than cancelled to order </a:t>
            </a:r>
            <a:r>
              <a:rPr lang="en-US" b="1" dirty="0" smtClean="0"/>
              <a:t>stamps--those </a:t>
            </a:r>
            <a:r>
              <a:rPr lang="en-US" b="1" dirty="0"/>
              <a:t>with a printed cancel on them</a:t>
            </a:r>
            <a:r>
              <a:rPr lang="en-US" b="1" dirty="0" smtClean="0"/>
              <a:t>.</a:t>
            </a:r>
          </a:p>
          <a:p>
            <a:pPr algn="l"/>
            <a:endParaRPr lang="en-US" b="1" dirty="0"/>
          </a:p>
          <a:p>
            <a:pPr algn="l"/>
            <a:r>
              <a:rPr lang="en-US" b="1" dirty="0"/>
              <a:t>How important is it to have variety in a thematic/topical exhibit</a:t>
            </a:r>
            <a:r>
              <a:rPr lang="en-US" b="1" dirty="0" smtClean="0"/>
              <a:t>?</a:t>
            </a:r>
          </a:p>
          <a:p>
            <a:pPr algn="l"/>
            <a:r>
              <a:rPr lang="en-US" b="1" dirty="0" smtClean="0"/>
              <a:t>The </a:t>
            </a:r>
            <a:r>
              <a:rPr lang="en-US" b="1" dirty="0"/>
              <a:t>best exhibits use a great variety of philatelic "elements." Displaying an assortment of items, such as stamps, cancels, covers, postal stationery, booklets, etc. helps to show your philatelic knowledge. Once you have these, the next challenge is to mix them so that at least two to three elements appear on each page. The better your variety, the more </a:t>
            </a:r>
            <a:r>
              <a:rPr lang="en-US" b="1" dirty="0" smtClean="0"/>
              <a:t>credit you will be given in </a:t>
            </a:r>
            <a:r>
              <a:rPr lang="en-US" b="1" dirty="0"/>
              <a:t>that category.</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9. Some </a:t>
            </a:r>
            <a:r>
              <a:rPr lang="en-US" b="1" dirty="0">
                <a:solidFill>
                  <a:schemeClr val="bg1">
                    <a:lumMod val="75000"/>
                  </a:schemeClr>
                </a:solidFill>
              </a:rPr>
              <a:t>Common FAQs </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35</a:t>
            </a:r>
            <a:endParaRPr lang="en-US" b="1" dirty="0">
              <a:solidFill>
                <a:schemeClr val="bg1">
                  <a:lumMod val="75000"/>
                </a:schemeClr>
              </a:solidFill>
            </a:endParaRPr>
          </a:p>
        </p:txBody>
      </p:sp>
    </p:spTree>
    <p:extLst>
      <p:ext uri="{BB962C8B-B14F-4D97-AF65-F5344CB8AC3E}">
        <p14:creationId xmlns:p14="http://schemas.microsoft.com/office/powerpoint/2010/main" val="962587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a:t>Sometimes covers are exhibited with their address hidden. Why</a:t>
            </a:r>
            <a:r>
              <a:rPr lang="en-US" b="1" dirty="0" smtClean="0"/>
              <a:t>?</a:t>
            </a:r>
          </a:p>
          <a:p>
            <a:pPr algn="l"/>
            <a:r>
              <a:rPr lang="en-US" b="1" dirty="0" smtClean="0"/>
              <a:t>As </a:t>
            </a:r>
            <a:r>
              <a:rPr lang="en-US" b="1" dirty="0"/>
              <a:t>exhibitors, we often write away for examples of special postmarks, or friends mail them to us. At one time, exhibitors using covers which had their own name and address on them were forced to hide them. Judges are never supposed to have any clues as to whose exhibit they are looking at, and it was thought that hiding addresses would accomplish this. The "hide" rule is no longer enforced, but some exhibitors continue to cover their addresses for </a:t>
            </a:r>
            <a:r>
              <a:rPr lang="en-US" b="1" dirty="0" smtClean="0"/>
              <a:t>security </a:t>
            </a:r>
            <a:r>
              <a:rPr lang="en-US" b="1" dirty="0"/>
              <a:t>reasons</a:t>
            </a:r>
            <a:r>
              <a:rPr lang="en-US" b="1" dirty="0" smtClean="0"/>
              <a:t>.</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9. Some </a:t>
            </a:r>
            <a:r>
              <a:rPr lang="en-US" b="1" dirty="0">
                <a:solidFill>
                  <a:schemeClr val="bg1">
                    <a:lumMod val="75000"/>
                  </a:schemeClr>
                </a:solidFill>
              </a:rPr>
              <a:t>Common FAQs </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36</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a:hlinkClick r:id="rId4" action="ppaction://hlinksldjump"/>
          </p:cNvPr>
          <p:cNvPicPr>
            <a:picLocks noChangeAspect="1"/>
          </p:cNvPicPr>
          <p:nvPr/>
        </p:nvPicPr>
        <p:blipFill>
          <a:blip r:embed="rId5"/>
          <a:stretch>
            <a:fillRect/>
          </a:stretch>
        </p:blipFill>
        <p:spPr>
          <a:xfrm>
            <a:off x="0" y="1120"/>
            <a:ext cx="1194920" cy="280440"/>
          </a:xfrm>
          <a:prstGeom prst="rect">
            <a:avLst/>
          </a:prstGeom>
        </p:spPr>
      </p:pic>
    </p:spTree>
    <p:extLst>
      <p:ext uri="{BB962C8B-B14F-4D97-AF65-F5344CB8AC3E}">
        <p14:creationId xmlns:p14="http://schemas.microsoft.com/office/powerpoint/2010/main" val="1040449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r>
              <a:rPr lang="en-US" sz="2800" b="1" dirty="0" smtClean="0">
                <a:solidFill>
                  <a:srgbClr val="FF0000"/>
                </a:solidFill>
              </a:rPr>
              <a:t>10. Page Balancing</a:t>
            </a:r>
          </a:p>
          <a:p>
            <a:pPr algn="l"/>
            <a:endParaRPr lang="en-US" b="1" dirty="0">
              <a:solidFill>
                <a:srgbClr val="FF0000"/>
              </a:solidFill>
            </a:endParaRPr>
          </a:p>
          <a:p>
            <a:pPr algn="l"/>
            <a:r>
              <a:rPr lang="en-US" b="1" dirty="0" smtClean="0"/>
              <a:t>Almost </a:t>
            </a:r>
            <a:r>
              <a:rPr lang="en-US" b="1" dirty="0"/>
              <a:t>everyone including world class exhibitors, can improve on page balance. The ideal exhibit page is one that looks symmetrical if "split" in your mind. Here are a couple of simple tests to follow: </a:t>
            </a:r>
            <a:endParaRPr lang="en-US" b="1" dirty="0" smtClean="0"/>
          </a:p>
          <a:p>
            <a:pPr algn="l"/>
            <a:r>
              <a:rPr lang="en-US" b="1" dirty="0" smtClean="0"/>
              <a:t>1. The </a:t>
            </a:r>
            <a:r>
              <a:rPr lang="en-US" b="1" dirty="0"/>
              <a:t>"pie" test: Think of each page as a pie cut into eight equal pieces. Do most pieces have an equal amount of "filling" (your philatelic items) and "shell/crust" (your write-up and non-covered page</a:t>
            </a:r>
            <a:r>
              <a:rPr lang="en-US" b="1" dirty="0" smtClean="0"/>
              <a:t>)?</a:t>
            </a:r>
            <a:endParaRPr lang="en-US" b="1" dirty="0"/>
          </a:p>
          <a:p>
            <a:pPr algn="l"/>
            <a:r>
              <a:rPr lang="en-US" b="1" dirty="0"/>
              <a:t>2. The "grocery bag" test: Pretend each of your stamps, etc. is going into a grocery bag at the supermarket. Heavier items should go on the bottom, lighter ones on top. In general, this means to place larger items (especially covers) on the bottom of a page and smaller ones (single stamps, etc.) towards the top</a:t>
            </a:r>
            <a:r>
              <a:rPr lang="en-US" b="1" dirty="0" smtClean="0"/>
              <a:t>.</a:t>
            </a:r>
            <a:endParaRPr lang="en-US" b="1" dirty="0"/>
          </a:p>
          <a:p>
            <a:pPr algn="l"/>
            <a:r>
              <a:rPr lang="en-US" b="1" dirty="0" smtClean="0"/>
              <a:t>All of this is much easier said than done and there are no absolute “right” ways</a:t>
            </a:r>
          </a:p>
          <a:p>
            <a:pPr algn="l"/>
            <a:r>
              <a:rPr lang="en-US" b="1" dirty="0" smtClean="0"/>
              <a:t>of doing it. But follow these simple steps and you will be well on your way to</a:t>
            </a:r>
          </a:p>
          <a:p>
            <a:pPr algn="l"/>
            <a:r>
              <a:rPr lang="en-US" b="1" dirty="0" smtClean="0"/>
              <a:t>exhibiting like a pro! </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10. Page </a:t>
            </a:r>
            <a:r>
              <a:rPr lang="en-US" b="1" dirty="0">
                <a:solidFill>
                  <a:schemeClr val="bg1">
                    <a:lumMod val="75000"/>
                  </a:schemeClr>
                </a:solidFill>
              </a:rPr>
              <a:t>Balancing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37</a:t>
            </a:r>
            <a:endParaRPr lang="en-US" b="1" dirty="0">
              <a:solidFill>
                <a:schemeClr val="bg1">
                  <a:lumMod val="75000"/>
                </a:schemeClr>
              </a:solidFill>
            </a:endParaRPr>
          </a:p>
        </p:txBody>
      </p:sp>
      <p:pic>
        <p:nvPicPr>
          <p:cNvPr id="2" name="Picture 1"/>
          <p:cNvPicPr>
            <a:picLocks noChangeAspect="1"/>
          </p:cNvPicPr>
          <p:nvPr/>
        </p:nvPicPr>
        <p:blipFill>
          <a:blip r:embed="rId3"/>
          <a:stretch>
            <a:fillRect/>
          </a:stretch>
        </p:blipFill>
        <p:spPr>
          <a:xfrm>
            <a:off x="10518525" y="4745055"/>
            <a:ext cx="1357313" cy="1784333"/>
          </a:xfrm>
          <a:prstGeom prst="rect">
            <a:avLst/>
          </a:prstGeom>
        </p:spPr>
      </p:pic>
    </p:spTree>
    <p:extLst>
      <p:ext uri="{BB962C8B-B14F-4D97-AF65-F5344CB8AC3E}">
        <p14:creationId xmlns:p14="http://schemas.microsoft.com/office/powerpoint/2010/main" val="452214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Which page looks better to you?</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10. Page </a:t>
            </a:r>
            <a:r>
              <a:rPr lang="en-US" b="1" dirty="0">
                <a:solidFill>
                  <a:schemeClr val="bg1">
                    <a:lumMod val="75000"/>
                  </a:schemeClr>
                </a:solidFill>
              </a:rPr>
              <a:t>Balancing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38</a:t>
            </a:r>
            <a:endParaRPr lang="en-US" b="1" dirty="0">
              <a:solidFill>
                <a:schemeClr val="bg1">
                  <a:lumMod val="75000"/>
                </a:schemeClr>
              </a:solidFill>
            </a:endParaRPr>
          </a:p>
        </p:txBody>
      </p:sp>
      <p:sp>
        <p:nvSpPr>
          <p:cNvPr id="7" name="TextBox 6">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343" y="1371840"/>
            <a:ext cx="3965325" cy="51386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29" y="1377839"/>
            <a:ext cx="4876800" cy="5151549"/>
          </a:xfrm>
          <a:prstGeom prst="rect">
            <a:avLst/>
          </a:prstGeom>
        </p:spPr>
      </p:pic>
      <p:pic>
        <p:nvPicPr>
          <p:cNvPr id="2" name="Picture 1">
            <a:hlinkClick r:id="rId6" action="ppaction://hlinksldjump"/>
          </p:cNvPr>
          <p:cNvPicPr>
            <a:picLocks noChangeAspect="1"/>
          </p:cNvPicPr>
          <p:nvPr/>
        </p:nvPicPr>
        <p:blipFill>
          <a:blip r:embed="rId7"/>
          <a:stretch>
            <a:fillRect/>
          </a:stretch>
        </p:blipFill>
        <p:spPr>
          <a:xfrm>
            <a:off x="0" y="10886"/>
            <a:ext cx="1194920" cy="280440"/>
          </a:xfrm>
          <a:prstGeom prst="rect">
            <a:avLst/>
          </a:prstGeom>
        </p:spPr>
      </p:pic>
    </p:spTree>
    <p:extLst>
      <p:ext uri="{BB962C8B-B14F-4D97-AF65-F5344CB8AC3E}">
        <p14:creationId xmlns:p14="http://schemas.microsoft.com/office/powerpoint/2010/main" val="962409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11. Mounting </a:t>
            </a:r>
            <a:r>
              <a:rPr lang="en-US" sz="2800" b="1" dirty="0">
                <a:solidFill>
                  <a:srgbClr val="FF0000"/>
                </a:solidFill>
              </a:rPr>
              <a:t>Your </a:t>
            </a:r>
            <a:r>
              <a:rPr lang="en-US" sz="2800" b="1" dirty="0" smtClean="0">
                <a:solidFill>
                  <a:srgbClr val="FF0000"/>
                </a:solidFill>
              </a:rPr>
              <a:t>Exhibit</a:t>
            </a:r>
          </a:p>
          <a:p>
            <a:pPr algn="l"/>
            <a:endParaRPr lang="en-US" b="1" dirty="0">
              <a:solidFill>
                <a:srgbClr val="FF0000"/>
              </a:solidFill>
            </a:endParaRPr>
          </a:p>
          <a:p>
            <a:pPr algn="l"/>
            <a:r>
              <a:rPr lang="en-US" b="1" dirty="0"/>
              <a:t>One of my biggest pet peeves when judging is the way exhibits are mounted. Presentation doesn't count for many points overall, but if done incorrectly it makes a bad first impression</a:t>
            </a:r>
            <a:r>
              <a:rPr lang="en-US" b="1" dirty="0" smtClean="0"/>
              <a:t>.</a:t>
            </a:r>
          </a:p>
          <a:p>
            <a:pPr algn="l"/>
            <a:endParaRPr lang="en-US" b="1" dirty="0"/>
          </a:p>
          <a:p>
            <a:pPr algn="l"/>
            <a:r>
              <a:rPr lang="en-US" b="1" dirty="0"/>
              <a:t>First off, use white or very lightly colored paper. Too strong a color will detract from the stamps and philatelic items you're showing. It's best to find a heavier grade of paper rather than just a 25 pound weight typically used for copier paper. If you try lighter paper, your pages will droop from the items placed on the page, so I'd suggest a 67 pound card stock, easily found in a stationery or office supply shop. You may prefer to use pages with ruled quadrille lines or light gray dots on them to assist in mounting. Just make sure that these do not overpower the overall page appearance.</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11. Mounting </a:t>
            </a:r>
            <a:r>
              <a:rPr lang="en-US" b="1" dirty="0">
                <a:solidFill>
                  <a:schemeClr val="bg1">
                    <a:lumMod val="75000"/>
                  </a:schemeClr>
                </a:solidFill>
              </a:rPr>
              <a:t>Your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39</a:t>
            </a:r>
            <a:endParaRPr lang="en-US" b="1" dirty="0">
              <a:solidFill>
                <a:schemeClr val="bg1">
                  <a:lumMod val="75000"/>
                </a:schemeClr>
              </a:solidFill>
            </a:endParaRPr>
          </a:p>
        </p:txBody>
      </p:sp>
    </p:spTree>
    <p:extLst>
      <p:ext uri="{BB962C8B-B14F-4D97-AF65-F5344CB8AC3E}">
        <p14:creationId xmlns:p14="http://schemas.microsoft.com/office/powerpoint/2010/main" val="210661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r>
              <a:rPr lang="en-US" sz="2800" b="1" dirty="0" smtClean="0">
                <a:solidFill>
                  <a:srgbClr val="FF0000"/>
                </a:solidFill>
              </a:rPr>
              <a:t>1. Why Exhibit?</a:t>
            </a:r>
          </a:p>
          <a:p>
            <a:pPr algn="l"/>
            <a:endParaRPr lang="en-US" b="1" dirty="0" smtClean="0"/>
          </a:p>
          <a:p>
            <a:pPr algn="l"/>
            <a:r>
              <a:rPr lang="en-US" b="1" dirty="0" smtClean="0"/>
              <a:t>Despite our best efforts, the number of collectors (including youngsters) exhibiting at the 34 U.S. national-level stamp shows around the country seems to be declining.</a:t>
            </a:r>
          </a:p>
          <a:p>
            <a:pPr algn="l"/>
            <a:endParaRPr lang="en-US" b="1" dirty="0" smtClean="0"/>
          </a:p>
          <a:p>
            <a:pPr algn="l"/>
            <a:r>
              <a:rPr lang="en-US" b="1" dirty="0" smtClean="0"/>
              <a:t>Why is that? Why aren't </a:t>
            </a:r>
            <a:r>
              <a:rPr lang="en-US" b="1" u="sng" dirty="0" smtClean="0"/>
              <a:t>you</a:t>
            </a:r>
            <a:r>
              <a:rPr lang="en-US" b="1" dirty="0" smtClean="0"/>
              <a:t> exhibiting? Perhaps you feel that the stamps and philatelic material you have aren't good enough to exhibit. Nothing could be farther from the truth! Every exhibitor has to start somewhere and get his or her feet wet</a:t>
            </a:r>
            <a:r>
              <a:rPr lang="en-US" b="1" dirty="0"/>
              <a:t>! You may not (and </a:t>
            </a:r>
            <a:r>
              <a:rPr lang="en-US" b="1" dirty="0" smtClean="0"/>
              <a:t>probably should </a:t>
            </a:r>
            <a:r>
              <a:rPr lang="en-US" b="1" dirty="0"/>
              <a:t>not) start at a national level show, but at least get started at a local or regional exhibition. </a:t>
            </a:r>
            <a:endParaRPr lang="en-US" b="1" dirty="0" smtClean="0"/>
          </a:p>
          <a:p>
            <a:pPr algn="l"/>
            <a:endParaRPr lang="en-US" b="1" dirty="0" smtClean="0"/>
          </a:p>
          <a:p>
            <a:pPr algn="l"/>
            <a:r>
              <a:rPr lang="en-US" b="1" dirty="0" smtClean="0"/>
              <a:t>As time passes, you'll find better material to replace the more common items you begin with. Be patient, as this does take time!</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2">
                    <a:lumMod val="75000"/>
                  </a:schemeClr>
                </a:solidFill>
              </a:rPr>
              <a:t>1. Why </a:t>
            </a:r>
            <a:r>
              <a:rPr lang="en-US" b="1" dirty="0">
                <a:solidFill>
                  <a:schemeClr val="bg2">
                    <a:lumMod val="75000"/>
                  </a:schemeClr>
                </a:solidFill>
              </a:rPr>
              <a:t>Exhibit?</a:t>
            </a:r>
          </a:p>
        </p:txBody>
      </p:sp>
      <p:sp>
        <p:nvSpPr>
          <p:cNvPr id="10" name="TextBox 9"/>
          <p:cNvSpPr txBox="1"/>
          <p:nvPr/>
        </p:nvSpPr>
        <p:spPr>
          <a:xfrm>
            <a:off x="5359276" y="297454"/>
            <a:ext cx="5002086" cy="369332"/>
          </a:xfrm>
          <a:prstGeom prst="rect">
            <a:avLst/>
          </a:prstGeom>
          <a:noFill/>
        </p:spPr>
        <p:txBody>
          <a:bodyPr wrap="square" rtlCol="0">
            <a:spAutoFit/>
          </a:bodyPr>
          <a:lstStyle/>
          <a:p>
            <a:pPr algn="r"/>
            <a:r>
              <a:rPr lang="en-US" b="1" dirty="0" smtClean="0">
                <a:solidFill>
                  <a:schemeClr val="bg2">
                    <a:lumMod val="75000"/>
                  </a:schemeClr>
                </a:solidFill>
              </a:rPr>
              <a:t>4</a:t>
            </a:r>
            <a:endParaRPr lang="en-US" b="1" dirty="0">
              <a:solidFill>
                <a:schemeClr val="bg2">
                  <a:lumMod val="75000"/>
                </a:schemeClr>
              </a:solidFill>
            </a:endParaRPr>
          </a:p>
        </p:txBody>
      </p:sp>
    </p:spTree>
    <p:extLst>
      <p:ext uri="{BB962C8B-B14F-4D97-AF65-F5344CB8AC3E}">
        <p14:creationId xmlns:p14="http://schemas.microsoft.com/office/powerpoint/2010/main" val="4116920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a:t>As an exhibitor, you have several options. For a display of all used stamps, simply use hinges. Should you have a mix of mint and used stamps, or all mint stamps, consider using Scott Mounts or a similar product. Stamp mounts are plastic looking foils of various heights, split on one side to allow for easy entry of your stamps. They have adhesive on the reverse so that they can be attached to the page. Know that they come in two major types- with a black or clear backing</a:t>
            </a:r>
            <a:r>
              <a:rPr lang="en-US" b="1" dirty="0" smtClean="0"/>
              <a:t>.</a:t>
            </a:r>
          </a:p>
          <a:p>
            <a:pPr algn="l"/>
            <a:endParaRPr lang="en-US" b="1" dirty="0"/>
          </a:p>
          <a:p>
            <a:pPr algn="l"/>
            <a:endParaRPr lang="en-US" b="1" dirty="0" smtClean="0"/>
          </a:p>
          <a:p>
            <a:pPr algn="l"/>
            <a:endParaRPr lang="en-US" b="1" dirty="0"/>
          </a:p>
          <a:p>
            <a:pPr algn="l"/>
            <a:r>
              <a:rPr lang="en-US" b="1" dirty="0"/>
              <a:t>Most stamp dealers only carry the black version. The black mounts may look better by "framing" your stamp in a dark background, but beware! Use the mount with the right height or the "frame" will be top heavy and look terrible. Cut these mounts very carefully and straight as well. Whenever possible, use the clear backed mounts instead of the black variety. They have several advantages. If you don't have the right sized mounts available, the clear ones will not look as out of place as the black ones.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11. Mounting </a:t>
            </a:r>
            <a:r>
              <a:rPr lang="en-US" b="1" dirty="0">
                <a:solidFill>
                  <a:schemeClr val="bg1">
                    <a:lumMod val="75000"/>
                  </a:schemeClr>
                </a:solidFill>
              </a:rPr>
              <a:t>Your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40</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079" y="2686005"/>
            <a:ext cx="2008311" cy="16468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96" y="3015342"/>
            <a:ext cx="4422964" cy="13174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810" y="2686005"/>
            <a:ext cx="1432729" cy="164681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4959" y="2686006"/>
            <a:ext cx="1461459" cy="1646815"/>
          </a:xfrm>
          <a:prstGeom prst="rect">
            <a:avLst/>
          </a:prstGeom>
        </p:spPr>
      </p:pic>
      <p:pic>
        <p:nvPicPr>
          <p:cNvPr id="7" name="Picture 6">
            <a:hlinkClick r:id="rId7" action="ppaction://hlinksldjump"/>
          </p:cNvPr>
          <p:cNvPicPr>
            <a:picLocks noChangeAspect="1"/>
          </p:cNvPicPr>
          <p:nvPr/>
        </p:nvPicPr>
        <p:blipFill>
          <a:blip r:embed="rId8"/>
          <a:stretch>
            <a:fillRect/>
          </a:stretch>
        </p:blipFill>
        <p:spPr>
          <a:xfrm>
            <a:off x="0" y="0"/>
            <a:ext cx="1194920" cy="280440"/>
          </a:xfrm>
          <a:prstGeom prst="rect">
            <a:avLst/>
          </a:prstGeom>
        </p:spPr>
      </p:pic>
    </p:spTree>
    <p:extLst>
      <p:ext uri="{BB962C8B-B14F-4D97-AF65-F5344CB8AC3E}">
        <p14:creationId xmlns:p14="http://schemas.microsoft.com/office/powerpoint/2010/main" val="2040551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81130" y="2373610"/>
            <a:ext cx="2032587" cy="998921"/>
          </a:xfrm>
          <a:prstGeom prst="rect">
            <a:avLst/>
          </a:prstGeom>
        </p:spPr>
      </p:pic>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You </a:t>
            </a:r>
            <a:r>
              <a:rPr lang="en-US" b="1" dirty="0"/>
              <a:t>also have an option of making your own "frame" for each mount if you use the right sized mount. Cut a piece of colored or construction paper (a lighter shade works best) which is slightly larger than the mount by an eighth of an inch or so. Always be sure to cut straight! Glue the colored paper to its position on your page, then place the mount on top of the colored paper. The result will look great against the white page</a:t>
            </a:r>
            <a:r>
              <a:rPr lang="en-US" b="1" dirty="0" smtClean="0"/>
              <a:t>.</a:t>
            </a:r>
          </a:p>
          <a:p>
            <a:pPr algn="l"/>
            <a:endParaRPr lang="en-US" b="1" dirty="0"/>
          </a:p>
          <a:p>
            <a:pPr algn="l"/>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11. Mounting </a:t>
            </a:r>
            <a:r>
              <a:rPr lang="en-US" b="1" dirty="0">
                <a:solidFill>
                  <a:schemeClr val="bg1">
                    <a:lumMod val="75000"/>
                  </a:schemeClr>
                </a:solidFill>
              </a:rPr>
              <a:t>Your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41</a:t>
            </a:r>
            <a:endParaRPr lang="en-US" b="1" dirty="0">
              <a:solidFill>
                <a:schemeClr val="bg1">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776" y="2674922"/>
            <a:ext cx="3115947" cy="398204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757" y="5609800"/>
            <a:ext cx="1651364" cy="103210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171" y="2689984"/>
            <a:ext cx="3329491" cy="39519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7873" y="2689984"/>
            <a:ext cx="1357132" cy="1915951"/>
          </a:xfrm>
          <a:prstGeom prst="rect">
            <a:avLst/>
          </a:prstGeom>
        </p:spPr>
      </p:pic>
      <p:pic>
        <p:nvPicPr>
          <p:cNvPr id="6" name="Picture 5">
            <a:hlinkClick r:id="rId8" action="ppaction://hlinksldjump"/>
          </p:cNvPr>
          <p:cNvPicPr>
            <a:picLocks noChangeAspect="1"/>
          </p:cNvPicPr>
          <p:nvPr/>
        </p:nvPicPr>
        <p:blipFill>
          <a:blip r:embed="rId9"/>
          <a:stretch>
            <a:fillRect/>
          </a:stretch>
        </p:blipFill>
        <p:spPr>
          <a:xfrm>
            <a:off x="0" y="1120"/>
            <a:ext cx="1194920" cy="280440"/>
          </a:xfrm>
          <a:prstGeom prst="rect">
            <a:avLst/>
          </a:prstGeom>
        </p:spPr>
      </p:pic>
    </p:spTree>
    <p:extLst>
      <p:ext uri="{BB962C8B-B14F-4D97-AF65-F5344CB8AC3E}">
        <p14:creationId xmlns:p14="http://schemas.microsoft.com/office/powerpoint/2010/main" val="3860950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By </a:t>
            </a:r>
            <a:r>
              <a:rPr lang="en-US" b="1" dirty="0"/>
              <a:t>the way, this technique also works well if you hinge used stamps right on the colored paper cut to size. You can do the same for covers, using corner mounts. Covers and larger philatelic items pose another problem for mounting. Large, clear corner mounts work best. You can find these in most photo shops. It's not necessary to use a mount in each corner if you don't want to. If you're showing the entire cover, put them on opposite corners, in the upper left and lower right, away from the stamps and/or postmarks. A glue stick can come in handy, as these corners are reusable when you redesign a page and remount the exhibit.</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11. Mounting </a:t>
            </a:r>
            <a:r>
              <a:rPr lang="en-US" b="1" dirty="0">
                <a:solidFill>
                  <a:schemeClr val="bg1">
                    <a:lumMod val="75000"/>
                  </a:schemeClr>
                </a:solidFill>
              </a:rPr>
              <a:t>Your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42</a:t>
            </a:r>
            <a:endParaRPr lang="en-US" b="1" dirty="0">
              <a:solidFill>
                <a:schemeClr val="bg1">
                  <a:lumMod val="75000"/>
                </a:schemeClr>
              </a:solidFill>
            </a:endParaRPr>
          </a:p>
        </p:txBody>
      </p:sp>
      <p:sp>
        <p:nvSpPr>
          <p:cNvPr id="7" name="TextBox 6">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4" name="Picture 3"/>
          <p:cNvPicPr>
            <a:picLocks noChangeAspect="1"/>
          </p:cNvPicPr>
          <p:nvPr/>
        </p:nvPicPr>
        <p:blipFill>
          <a:blip r:embed="rId4"/>
          <a:stretch>
            <a:fillRect/>
          </a:stretch>
        </p:blipFill>
        <p:spPr>
          <a:xfrm>
            <a:off x="3117354" y="3313914"/>
            <a:ext cx="2597083" cy="33295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56" y="4637315"/>
            <a:ext cx="2559794" cy="20045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9738" y="3312307"/>
            <a:ext cx="2522168" cy="332959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739" y="4782978"/>
            <a:ext cx="3299588" cy="1858923"/>
          </a:xfrm>
          <a:prstGeom prst="rect">
            <a:avLst/>
          </a:prstGeom>
        </p:spPr>
      </p:pic>
      <p:pic>
        <p:nvPicPr>
          <p:cNvPr id="2" name="Picture 1">
            <a:hlinkClick r:id="rId8" action="ppaction://hlinksldjump"/>
          </p:cNvPr>
          <p:cNvPicPr>
            <a:picLocks noChangeAspect="1"/>
          </p:cNvPicPr>
          <p:nvPr/>
        </p:nvPicPr>
        <p:blipFill>
          <a:blip r:embed="rId9"/>
          <a:stretch>
            <a:fillRect/>
          </a:stretch>
        </p:blipFill>
        <p:spPr>
          <a:xfrm>
            <a:off x="0" y="1120"/>
            <a:ext cx="1194920" cy="280440"/>
          </a:xfrm>
          <a:prstGeom prst="rect">
            <a:avLst/>
          </a:prstGeom>
        </p:spPr>
      </p:pic>
    </p:spTree>
    <p:extLst>
      <p:ext uri="{BB962C8B-B14F-4D97-AF65-F5344CB8AC3E}">
        <p14:creationId xmlns:p14="http://schemas.microsoft.com/office/powerpoint/2010/main" val="3916399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12. What </a:t>
            </a:r>
            <a:r>
              <a:rPr lang="en-US" sz="2800" b="1" dirty="0">
                <a:solidFill>
                  <a:srgbClr val="FF0000"/>
                </a:solidFill>
              </a:rPr>
              <a:t>is Windowing</a:t>
            </a:r>
            <a:r>
              <a:rPr lang="en-US" sz="2800" b="1" dirty="0" smtClean="0">
                <a:solidFill>
                  <a:srgbClr val="FF0000"/>
                </a:solidFill>
              </a:rPr>
              <a:t>?</a:t>
            </a:r>
          </a:p>
          <a:p>
            <a:pPr algn="l"/>
            <a:endParaRPr lang="en-US" b="1" dirty="0">
              <a:solidFill>
                <a:srgbClr val="FF0000"/>
              </a:solidFill>
            </a:endParaRPr>
          </a:p>
          <a:p>
            <a:pPr algn="l"/>
            <a:r>
              <a:rPr lang="en-US" b="1" dirty="0"/>
              <a:t>Windowing is a technique used by exhibitors to hide a portion of a cover. Many times you will want to focus the viewer's eye on the stamp and/or postmark, rather than a cachet or irrelevant part of an envelope. One of these three windowing procedures will help you, so give them a try! All you need is a cover, a ruler, scissors, a pencil and full size sheet of paper to practice on</a:t>
            </a:r>
            <a:r>
              <a:rPr lang="en-US" b="1" dirty="0" smtClean="0"/>
              <a:t>.</a:t>
            </a:r>
          </a:p>
          <a:p>
            <a:pPr algn="l"/>
            <a:endParaRPr lang="en-US" b="1" dirty="0"/>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12. What </a:t>
            </a:r>
            <a:r>
              <a:rPr lang="en-US" b="1" dirty="0">
                <a:solidFill>
                  <a:schemeClr val="bg1">
                    <a:lumMod val="75000"/>
                  </a:schemeClr>
                </a:solidFill>
              </a:rPr>
              <a:t>is Windowing?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43</a:t>
            </a:r>
            <a:endParaRPr lang="en-US" b="1" dirty="0">
              <a:solidFill>
                <a:schemeClr val="bg1">
                  <a:lumMod val="75000"/>
                </a:schemeClr>
              </a:solidFill>
            </a:endParaRPr>
          </a:p>
        </p:txBody>
      </p:sp>
      <p:pic>
        <p:nvPicPr>
          <p:cNvPr id="2" name="Picture 1"/>
          <p:cNvPicPr>
            <a:picLocks noChangeAspect="1"/>
          </p:cNvPicPr>
          <p:nvPr/>
        </p:nvPicPr>
        <p:blipFill>
          <a:blip r:embed="rId3"/>
          <a:stretch>
            <a:fillRect/>
          </a:stretch>
        </p:blipFill>
        <p:spPr>
          <a:xfrm>
            <a:off x="1015199" y="4301972"/>
            <a:ext cx="3497585" cy="13423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7907" y="3416914"/>
            <a:ext cx="6014379" cy="3112474"/>
          </a:xfrm>
          <a:prstGeom prst="rect">
            <a:avLst/>
          </a:prstGeom>
        </p:spPr>
      </p:pic>
    </p:spTree>
    <p:extLst>
      <p:ext uri="{BB962C8B-B14F-4D97-AF65-F5344CB8AC3E}">
        <p14:creationId xmlns:p14="http://schemas.microsoft.com/office/powerpoint/2010/main" val="3615992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Let's </a:t>
            </a:r>
            <a:r>
              <a:rPr lang="en-US" b="1" dirty="0"/>
              <a:t>start with a "slit." This is used when you want to show only the </a:t>
            </a:r>
            <a:r>
              <a:rPr lang="en-US" b="1" dirty="0" smtClean="0"/>
              <a:t>top or </a:t>
            </a:r>
            <a:r>
              <a:rPr lang="en-US" b="1" dirty="0"/>
              <a:t>side of a cover. First, measure the width of your cover. Draw a </a:t>
            </a:r>
            <a:r>
              <a:rPr lang="en-US" b="1" dirty="0" smtClean="0"/>
              <a:t>line </a:t>
            </a:r>
            <a:r>
              <a:rPr lang="en-US" b="1" dirty="0"/>
              <a:t>equal to the measured width in the center of the paper. Cut along the line and slide the cover through the slit, allowing only a portion of the </a:t>
            </a:r>
            <a:r>
              <a:rPr lang="en-US" b="1" dirty="0" smtClean="0"/>
              <a:t>side </a:t>
            </a:r>
            <a:r>
              <a:rPr lang="en-US" b="1" dirty="0"/>
              <a:t>of the cover to show through. A slit is good to use when hiding a cachet, for example</a:t>
            </a:r>
            <a:r>
              <a:rPr lang="en-US" b="1" dirty="0" smtClean="0"/>
              <a:t>.</a:t>
            </a:r>
          </a:p>
          <a:p>
            <a:pPr algn="l"/>
            <a:endParaRPr lang="en-US" b="1" dirty="0"/>
          </a:p>
          <a:p>
            <a:pPr algn="l"/>
            <a:endParaRPr lang="en-US" b="1" dirty="0" smtClean="0"/>
          </a:p>
          <a:p>
            <a:pPr algn="l"/>
            <a:endParaRPr lang="en-US" sz="1200" b="1" dirty="0"/>
          </a:p>
          <a:p>
            <a:pPr algn="l"/>
            <a:r>
              <a:rPr lang="en-US" b="1" dirty="0"/>
              <a:t>Next is a "corner window," which will hide every part of the cover except for its upper right corner. Measure the length and width of the corner which you want displayed. Draw those dimensions in the shape of the letter "L" where you want it on the page, with the corner in the lower left. Cut the lines and slide the cover from behind, exposing only the upper right corner. </a:t>
            </a:r>
          </a:p>
          <a:p>
            <a:pPr algn="l"/>
            <a:endParaRPr lang="en-US" b="1" dirty="0"/>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12. What </a:t>
            </a:r>
            <a:r>
              <a:rPr lang="en-US" b="1" dirty="0">
                <a:solidFill>
                  <a:schemeClr val="bg1">
                    <a:lumMod val="75000"/>
                  </a:schemeClr>
                </a:solidFill>
              </a:rPr>
              <a:t>is Windowing?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44</a:t>
            </a:r>
            <a:endParaRPr lang="en-US" b="1" dirty="0">
              <a:solidFill>
                <a:schemeClr val="bg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176" y="2307771"/>
            <a:ext cx="4801702" cy="15159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719" y="5239672"/>
            <a:ext cx="1724743" cy="14022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276" y="5239672"/>
            <a:ext cx="2439880" cy="14022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70" y="5239672"/>
            <a:ext cx="2186811" cy="1402230"/>
          </a:xfrm>
          <a:prstGeom prst="rect">
            <a:avLst/>
          </a:prstGeom>
        </p:spPr>
      </p:pic>
      <p:pic>
        <p:nvPicPr>
          <p:cNvPr id="2" name="Picture 1">
            <a:hlinkClick r:id="rId7" action="ppaction://hlinksldjump"/>
          </p:cNvPr>
          <p:cNvPicPr>
            <a:picLocks noChangeAspect="1"/>
          </p:cNvPicPr>
          <p:nvPr/>
        </p:nvPicPr>
        <p:blipFill>
          <a:blip r:embed="rId8"/>
          <a:stretch>
            <a:fillRect/>
          </a:stretch>
        </p:blipFill>
        <p:spPr>
          <a:xfrm>
            <a:off x="0" y="1120"/>
            <a:ext cx="1194920" cy="280440"/>
          </a:xfrm>
          <a:prstGeom prst="rect">
            <a:avLst/>
          </a:prstGeom>
        </p:spPr>
      </p:pic>
    </p:spTree>
    <p:extLst>
      <p:ext uri="{BB962C8B-B14F-4D97-AF65-F5344CB8AC3E}">
        <p14:creationId xmlns:p14="http://schemas.microsoft.com/office/powerpoint/2010/main" val="3141192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smtClean="0"/>
              <a:t>Perhaps </a:t>
            </a:r>
            <a:r>
              <a:rPr lang="en-US" b="1" dirty="0"/>
              <a:t>easiest is a true window. Measure the size of the opening to be exposed, draw it and cut out the square or rectangle. Make sure that the opening leaves an even margin completely around the highlighted item</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endParaRPr lang="en-US" b="1" dirty="0" smtClean="0"/>
          </a:p>
          <a:p>
            <a:pPr algn="l"/>
            <a:endParaRPr lang="en-US" b="1" dirty="0"/>
          </a:p>
          <a:p>
            <a:pPr algn="l"/>
            <a:r>
              <a:rPr lang="en-US" b="1" dirty="0" smtClean="0"/>
              <a:t>No </a:t>
            </a:r>
            <a:r>
              <a:rPr lang="en-US" b="1" dirty="0"/>
              <a:t>matter which technique you use, your cover needs to be mounted to the page from behind. There's also a chance that your cover will extend beyond the borders of the exhibit page. If so, you will either have to move the window to another part of the page, or fold a portion of the cover. In any case, you must plan ahead and practice, practice, practice!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12. What </a:t>
            </a:r>
            <a:r>
              <a:rPr lang="en-US" b="1" dirty="0">
                <a:solidFill>
                  <a:schemeClr val="bg1">
                    <a:lumMod val="75000"/>
                  </a:schemeClr>
                </a:solidFill>
              </a:rPr>
              <a:t>is Windowing?</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45</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71" y="2434577"/>
            <a:ext cx="2927429" cy="162436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5313" y="2220929"/>
            <a:ext cx="3098010" cy="205166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9457" y="1992082"/>
            <a:ext cx="3593599" cy="2743205"/>
          </a:xfrm>
          <a:prstGeom prst="rect">
            <a:avLst/>
          </a:prstGeom>
        </p:spPr>
      </p:pic>
      <p:pic>
        <p:nvPicPr>
          <p:cNvPr id="7" name="Picture 6">
            <a:hlinkClick r:id="rId7" action="ppaction://hlinksldjump"/>
          </p:cNvPr>
          <p:cNvPicPr>
            <a:picLocks noChangeAspect="1"/>
          </p:cNvPicPr>
          <p:nvPr/>
        </p:nvPicPr>
        <p:blipFill>
          <a:blip r:embed="rId8"/>
          <a:stretch>
            <a:fillRect/>
          </a:stretch>
        </p:blipFill>
        <p:spPr>
          <a:xfrm>
            <a:off x="0" y="0"/>
            <a:ext cx="1194920" cy="280440"/>
          </a:xfrm>
          <a:prstGeom prst="rect">
            <a:avLst/>
          </a:prstGeom>
        </p:spPr>
      </p:pic>
    </p:spTree>
    <p:extLst>
      <p:ext uri="{BB962C8B-B14F-4D97-AF65-F5344CB8AC3E}">
        <p14:creationId xmlns:p14="http://schemas.microsoft.com/office/powerpoint/2010/main" val="4061100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13. Sending </a:t>
            </a:r>
            <a:r>
              <a:rPr lang="en-US" sz="2800" b="1" dirty="0">
                <a:solidFill>
                  <a:srgbClr val="FF0000"/>
                </a:solidFill>
              </a:rPr>
              <a:t>Your Exhibit Away</a:t>
            </a:r>
          </a:p>
          <a:p>
            <a:pPr algn="l"/>
            <a:endParaRPr lang="en-US" b="1" dirty="0" smtClean="0"/>
          </a:p>
          <a:p>
            <a:pPr algn="l"/>
            <a:r>
              <a:rPr lang="en-US" b="1" dirty="0"/>
              <a:t>What do you do after you've prepared an exhibit? Hopefully you have a local show to display it at. Whether you do or don't, there are hundreds of local, regional and national shows to consider as well</a:t>
            </a:r>
            <a:r>
              <a:rPr lang="en-US" b="1" dirty="0" smtClean="0"/>
              <a:t>.</a:t>
            </a:r>
          </a:p>
          <a:p>
            <a:pPr algn="l"/>
            <a:endParaRPr lang="en-US" b="1" dirty="0" smtClean="0"/>
          </a:p>
          <a:p>
            <a:pPr algn="l"/>
            <a:endParaRPr lang="en-US" b="1" dirty="0"/>
          </a:p>
          <a:p>
            <a:pPr algn="l"/>
            <a:endParaRPr lang="en-US" b="1" dirty="0" smtClean="0"/>
          </a:p>
          <a:p>
            <a:pPr algn="l"/>
            <a:r>
              <a:rPr lang="en-US" b="1" dirty="0" smtClean="0"/>
              <a:t>The </a:t>
            </a:r>
            <a:r>
              <a:rPr lang="en-US" b="1" dirty="0"/>
              <a:t>first step to take is check show listings in the various stamp newspapers and magazines. Most give dates, </a:t>
            </a:r>
            <a:r>
              <a:rPr lang="en-US" b="1" dirty="0" smtClean="0"/>
              <a:t>may say if exhibits </a:t>
            </a:r>
            <a:r>
              <a:rPr lang="en-US" b="1" dirty="0"/>
              <a:t>are included or not, and </a:t>
            </a:r>
            <a:r>
              <a:rPr lang="en-US" b="1" dirty="0" smtClean="0"/>
              <a:t>a </a:t>
            </a:r>
            <a:r>
              <a:rPr lang="en-US" b="1" dirty="0"/>
              <a:t>contact person for further information. Write to those you are interested in and ask for an exhibitor's prospectus, which is a listing of the official rules. Read each carefully. They will all be different. Take special note of the date an exhibit must be received by the organizing committee, any special mailing requirements, and the number of pages per frame</a:t>
            </a:r>
            <a:r>
              <a:rPr lang="en-US" b="1" dirty="0" smtClean="0"/>
              <a:t>.</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13. Sending </a:t>
            </a:r>
            <a:r>
              <a:rPr lang="en-US" b="1" dirty="0">
                <a:solidFill>
                  <a:schemeClr val="bg1">
                    <a:lumMod val="75000"/>
                  </a:schemeClr>
                </a:solidFill>
              </a:rPr>
              <a:t>Your Exhibit Away</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46</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080" y="2956795"/>
            <a:ext cx="1229179" cy="13221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259" y="2956795"/>
            <a:ext cx="1891985" cy="13221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4244" y="2950483"/>
            <a:ext cx="1712094" cy="132851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6338" y="2952072"/>
            <a:ext cx="1578429" cy="132692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9344" y="2956795"/>
            <a:ext cx="2013340" cy="1327716"/>
          </a:xfrm>
          <a:prstGeom prst="rect">
            <a:avLst/>
          </a:prstGeom>
        </p:spPr>
      </p:pic>
    </p:spTree>
    <p:extLst>
      <p:ext uri="{BB962C8B-B14F-4D97-AF65-F5344CB8AC3E}">
        <p14:creationId xmlns:p14="http://schemas.microsoft.com/office/powerpoint/2010/main" val="2346391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pPr algn="l"/>
            <a:r>
              <a:rPr lang="en-US" b="1" dirty="0"/>
              <a:t>Be aware that putting all exhibit pages into individual plastic page protectors is usually mandatory. This is a good idea even if you aren't exhibiting them</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endParaRPr lang="en-US" b="1" dirty="0"/>
          </a:p>
          <a:p>
            <a:pPr algn="l"/>
            <a:r>
              <a:rPr lang="en-US" b="1" dirty="0" smtClean="0"/>
              <a:t>Fill </a:t>
            </a:r>
            <a:r>
              <a:rPr lang="en-US" b="1" dirty="0"/>
              <a:t>out the application with the required fees by the deadline and wait for a confirmation letter</a:t>
            </a:r>
            <a:r>
              <a:rPr lang="en-US" b="1" dirty="0" smtClean="0"/>
              <a:t>. There </a:t>
            </a:r>
            <a:r>
              <a:rPr lang="en-US" b="1" dirty="0"/>
              <a:t>is usually a fee charged to exhibitors based on the number of frames you will show. This cost helps pay for a variety of expenses, including the exhibit frames themselves, security guards, awards and judging honoraria. At a national level show, fees can range from </a:t>
            </a:r>
            <a:r>
              <a:rPr lang="en-US" b="1" dirty="0" smtClean="0"/>
              <a:t>$10-$15 </a:t>
            </a:r>
            <a:r>
              <a:rPr lang="en-US" b="1" dirty="0"/>
              <a:t>per frame. However, youth exhibit fees are often discounted. Local or regional shows are typically $3-$4 each and sometimes free. Frame fees are requested at the time you submit the application. If a show fills all of their frames and cannot accept your exhibit, your money will be refunded. You will also be required to pay all postage costs to send and receive back you exhibit.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13. Sending </a:t>
            </a:r>
            <a:r>
              <a:rPr lang="en-US" b="1" dirty="0">
                <a:solidFill>
                  <a:schemeClr val="bg1">
                    <a:lumMod val="75000"/>
                  </a:schemeClr>
                </a:solidFill>
              </a:rPr>
              <a:t>Your Exhibit Away</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47</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76" y="1696811"/>
            <a:ext cx="4810125" cy="1809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610" y="1696811"/>
            <a:ext cx="6455228" cy="1809750"/>
          </a:xfrm>
          <a:prstGeom prst="rect">
            <a:avLst/>
          </a:prstGeom>
        </p:spPr>
      </p:pic>
      <p:pic>
        <p:nvPicPr>
          <p:cNvPr id="4" name="Picture 3">
            <a:hlinkClick r:id="rId5" action="ppaction://hlinksldjump"/>
          </p:cNvPr>
          <p:cNvPicPr>
            <a:picLocks noChangeAspect="1"/>
          </p:cNvPicPr>
          <p:nvPr/>
        </p:nvPicPr>
        <p:blipFill>
          <a:blip r:embed="rId6"/>
          <a:stretch>
            <a:fillRect/>
          </a:stretch>
        </p:blipFill>
        <p:spPr>
          <a:xfrm>
            <a:off x="0" y="1120"/>
            <a:ext cx="1194920" cy="280440"/>
          </a:xfrm>
          <a:prstGeom prst="rect">
            <a:avLst/>
          </a:prstGeom>
        </p:spPr>
      </p:pic>
    </p:spTree>
    <p:extLst>
      <p:ext uri="{BB962C8B-B14F-4D97-AF65-F5344CB8AC3E}">
        <p14:creationId xmlns:p14="http://schemas.microsoft.com/office/powerpoint/2010/main" val="3309404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pPr algn="l"/>
            <a:endParaRPr lang="en-US" b="1" dirty="0" smtClean="0"/>
          </a:p>
          <a:p>
            <a:pPr algn="l"/>
            <a:endParaRPr lang="en-US" b="1" dirty="0"/>
          </a:p>
          <a:p>
            <a:pPr algn="l"/>
            <a:endParaRPr lang="en-US" b="1" dirty="0" smtClean="0"/>
          </a:p>
          <a:p>
            <a:pPr algn="l"/>
            <a:endParaRPr lang="en-US" b="1" dirty="0" smtClean="0"/>
          </a:p>
          <a:p>
            <a:pPr algn="l"/>
            <a:r>
              <a:rPr lang="en-US" b="1" dirty="0" smtClean="0"/>
              <a:t>What </a:t>
            </a:r>
            <a:r>
              <a:rPr lang="en-US" b="1" dirty="0"/>
              <a:t>is the best way to wrap an exhibit up for mailing? Here you have several options. I store my exhibits in a three-ring binder and will often mail the binder and all in a very sturdy box. If you prefer, find a box or cardboard envelope that allows your pages and page protectors to fit snugly inside without moving around. You should include a return address label and return postage as well, unless the show committee requested payment for this instead. No matter which method you use, securely wrap the package to survive the rigors of the Postal Service or mailing company</a:t>
            </a:r>
            <a:r>
              <a:rPr lang="en-US" b="1" dirty="0" smtClean="0"/>
              <a:t>.</a:t>
            </a:r>
          </a:p>
          <a:p>
            <a:pPr algn="l"/>
            <a:endParaRPr lang="en-US" b="1" dirty="0"/>
          </a:p>
          <a:p>
            <a:pPr algn="l"/>
            <a:r>
              <a:rPr lang="en-US" b="1" dirty="0"/>
              <a:t>The hardest part is left - waiting for your exhibit to return and check out the awards you have won! One final cautionary note. Unless you have a mentor or have exhibited for a while, consider showing only at local or regional shows. National shows have a much higher degree of standards, as are the expectations.</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13. Sending </a:t>
            </a:r>
            <a:r>
              <a:rPr lang="en-US" b="1" dirty="0">
                <a:solidFill>
                  <a:schemeClr val="bg1">
                    <a:lumMod val="75000"/>
                  </a:schemeClr>
                </a:solidFill>
              </a:rPr>
              <a:t>Your Exhibit Away</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48</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31" y="967859"/>
            <a:ext cx="3530159" cy="13079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432" y="913513"/>
            <a:ext cx="3695186" cy="136228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160" y="913513"/>
            <a:ext cx="2189099" cy="1362281"/>
          </a:xfrm>
          <a:prstGeom prst="rect">
            <a:avLst/>
          </a:prstGeom>
        </p:spPr>
      </p:pic>
      <p:pic>
        <p:nvPicPr>
          <p:cNvPr id="2" name="Picture 1">
            <a:hlinkClick r:id="rId7" action="ppaction://hlinksldjump"/>
          </p:cNvPr>
          <p:cNvPicPr>
            <a:picLocks noChangeAspect="1"/>
          </p:cNvPicPr>
          <p:nvPr/>
        </p:nvPicPr>
        <p:blipFill>
          <a:blip r:embed="rId8"/>
          <a:stretch>
            <a:fillRect/>
          </a:stretch>
        </p:blipFill>
        <p:spPr>
          <a:xfrm>
            <a:off x="0" y="1120"/>
            <a:ext cx="1194920" cy="280440"/>
          </a:xfrm>
          <a:prstGeom prst="rect">
            <a:avLst/>
          </a:prstGeom>
        </p:spPr>
      </p:pic>
    </p:spTree>
    <p:extLst>
      <p:ext uri="{BB962C8B-B14F-4D97-AF65-F5344CB8AC3E}">
        <p14:creationId xmlns:p14="http://schemas.microsoft.com/office/powerpoint/2010/main" val="2483481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14. Judging </a:t>
            </a:r>
            <a:r>
              <a:rPr lang="en-US" sz="2800" b="1" dirty="0">
                <a:solidFill>
                  <a:srgbClr val="FF0000"/>
                </a:solidFill>
              </a:rPr>
              <a:t>an Exhibit</a:t>
            </a:r>
            <a:endParaRPr lang="en-US" sz="2800" b="1" dirty="0" smtClean="0"/>
          </a:p>
          <a:p>
            <a:pPr algn="l"/>
            <a:endParaRPr lang="en-US" b="1" dirty="0" smtClean="0"/>
          </a:p>
          <a:p>
            <a:pPr algn="l"/>
            <a:r>
              <a:rPr lang="en-US" b="1" dirty="0"/>
              <a:t>In this article, I'll share a few points with you about what a judge thinks about when looking through an exhibit. Perhaps it will help you with your own exhibit. Simply put, exhibiting is "show &amp; tell". You are telling a story using stamps and philatelic items which must be clear and concise. There are </a:t>
            </a:r>
            <a:r>
              <a:rPr lang="en-US" b="1" dirty="0" smtClean="0"/>
              <a:t>guidelines </a:t>
            </a:r>
            <a:r>
              <a:rPr lang="en-US" b="1" dirty="0"/>
              <a:t>for judges and exhibitors at </a:t>
            </a:r>
            <a:r>
              <a:rPr lang="en-US" b="1" dirty="0" smtClean="0"/>
              <a:t>national </a:t>
            </a:r>
            <a:r>
              <a:rPr lang="en-US" b="1" dirty="0"/>
              <a:t>and international level stamp shows in order to obtain the highest possible medal award. At the local and regional level, the exhibiting committee is free to set their own rules</a:t>
            </a:r>
            <a:r>
              <a:rPr lang="en-US" b="1" dirty="0" smtClean="0"/>
              <a:t>.</a:t>
            </a:r>
          </a:p>
          <a:p>
            <a:pPr algn="l"/>
            <a:endParaRPr lang="en-US" b="1" dirty="0"/>
          </a:p>
          <a:p>
            <a:pPr algn="l"/>
            <a:r>
              <a:rPr lang="en-US" b="1" dirty="0"/>
              <a:t>The three most popular exhibiting categories include: </a:t>
            </a:r>
            <a:r>
              <a:rPr lang="en-US" b="1" dirty="0" err="1"/>
              <a:t>topicals</a:t>
            </a:r>
            <a:r>
              <a:rPr lang="en-US" b="1" dirty="0"/>
              <a:t>/thematics; postal history, a study of postal routes and rates; and traditional, all about one stamp or a particular set. Each of these have their own </a:t>
            </a:r>
            <a:r>
              <a:rPr lang="en-US" b="1" dirty="0" smtClean="0"/>
              <a:t>guidelines and expectations, </a:t>
            </a:r>
            <a:r>
              <a:rPr lang="en-US" b="1" dirty="0"/>
              <a:t>but a judge notes common features among them.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14. Judging </a:t>
            </a:r>
            <a:r>
              <a:rPr lang="en-US" b="1" dirty="0">
                <a:solidFill>
                  <a:schemeClr val="bg1">
                    <a:lumMod val="75000"/>
                  </a:schemeClr>
                </a:solidFill>
              </a:rPr>
              <a:t>an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49</a:t>
            </a:r>
            <a:endParaRPr lang="en-US" b="1" dirty="0">
              <a:solidFill>
                <a:schemeClr val="bg1">
                  <a:lumMod val="75000"/>
                </a:schemeClr>
              </a:solidFill>
            </a:endParaRPr>
          </a:p>
        </p:txBody>
      </p:sp>
    </p:spTree>
    <p:extLst>
      <p:ext uri="{BB962C8B-B14F-4D97-AF65-F5344CB8AC3E}">
        <p14:creationId xmlns:p14="http://schemas.microsoft.com/office/powerpoint/2010/main" val="1847140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lstStyle/>
          <a:p>
            <a:pPr algn="l"/>
            <a:r>
              <a:rPr lang="en-US" b="1" dirty="0"/>
              <a:t>Perhaps you don't "know the rules." The best place to start is with a copy of the actual guidelines that the judges use when giving awards to exhibits– The Manual of Philatelic Judging. It will give you an idea of what a judge looks for and what you should think about, too. It’s available free as a download from the American Philatelic Society at </a:t>
            </a:r>
            <a:r>
              <a:rPr lang="en-US" b="1" dirty="0">
                <a:hlinkClick r:id="rId2"/>
              </a:rPr>
              <a:t>http://stamps.org/userfiles/file/judges/JudgingManual.pdf</a:t>
            </a:r>
            <a:r>
              <a:rPr lang="en-US" b="1" dirty="0"/>
              <a:t>. </a:t>
            </a:r>
          </a:p>
          <a:p>
            <a:pPr algn="l"/>
            <a:endParaRPr lang="en-US" b="1" dirty="0"/>
          </a:p>
          <a:p>
            <a:pPr algn="l"/>
            <a:r>
              <a:rPr lang="en-US" b="1" dirty="0"/>
              <a:t>You could just be a little scared too! Few want to enter a world you know nothing about. Believe me, not everyone has a mentor to show them the ropes, helping with what to and what not to do. But there are many experienced exhibitors out there willing to lend a hand if only asked.</a:t>
            </a:r>
          </a:p>
          <a:p>
            <a:pPr algn="l"/>
            <a:endParaRPr lang="en-US" b="1" dirty="0"/>
          </a:p>
          <a:p>
            <a:pPr algn="l"/>
            <a:r>
              <a:rPr lang="en-US" b="1" dirty="0"/>
              <a:t>This primer on exhibiting for young or old is meant to at least tempt you to get started. It's not as hard as you might think. Read on and see how easy it can really </a:t>
            </a:r>
            <a:r>
              <a:rPr lang="en-US" b="1" dirty="0" smtClean="0"/>
              <a:t>be.</a:t>
            </a: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2">
                    <a:lumMod val="75000"/>
                  </a:schemeClr>
                </a:solidFill>
              </a:rPr>
              <a:t>1. Why </a:t>
            </a:r>
            <a:r>
              <a:rPr lang="en-US" b="1" dirty="0">
                <a:solidFill>
                  <a:schemeClr val="bg2">
                    <a:lumMod val="75000"/>
                  </a:schemeClr>
                </a:solidFill>
              </a:rPr>
              <a:t>Exhibit?</a:t>
            </a:r>
          </a:p>
        </p:txBody>
      </p:sp>
      <p:sp>
        <p:nvSpPr>
          <p:cNvPr id="10" name="TextBox 9"/>
          <p:cNvSpPr txBox="1"/>
          <p:nvPr/>
        </p:nvSpPr>
        <p:spPr>
          <a:xfrm>
            <a:off x="5359276" y="297454"/>
            <a:ext cx="5002086" cy="369332"/>
          </a:xfrm>
          <a:prstGeom prst="rect">
            <a:avLst/>
          </a:prstGeom>
          <a:noFill/>
        </p:spPr>
        <p:txBody>
          <a:bodyPr wrap="square" rtlCol="0">
            <a:spAutoFit/>
          </a:bodyPr>
          <a:lstStyle/>
          <a:p>
            <a:pPr algn="r"/>
            <a:r>
              <a:rPr lang="en-US" b="1" dirty="0" smtClean="0">
                <a:solidFill>
                  <a:schemeClr val="bg2">
                    <a:lumMod val="75000"/>
                  </a:schemeClr>
                </a:solidFill>
              </a:rPr>
              <a:t>5</a:t>
            </a:r>
            <a:endParaRPr lang="en-US" b="1" dirty="0">
              <a:solidFill>
                <a:schemeClr val="bg2">
                  <a:lumMod val="75000"/>
                </a:schemeClr>
              </a:solidFill>
            </a:endParaRPr>
          </a:p>
        </p:txBody>
      </p:sp>
      <p:sp>
        <p:nvSpPr>
          <p:cNvPr id="2" name="TextBox 1"/>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4" action="ppaction://hlinksldjump"/>
              </a:rPr>
              <a:t>Back to Chapters</a:t>
            </a:r>
            <a:endParaRPr lang="en-US" sz="1000" i="1" dirty="0">
              <a:solidFill>
                <a:srgbClr val="FF0000"/>
              </a:solidFill>
            </a:endParaRPr>
          </a:p>
        </p:txBody>
      </p:sp>
      <p:pic>
        <p:nvPicPr>
          <p:cNvPr id="5" name="Picture 4">
            <a:hlinkClick r:id="rId5" action="ppaction://hlinksldjump"/>
          </p:cNvPr>
          <p:cNvPicPr>
            <a:picLocks noChangeAspect="1"/>
          </p:cNvPicPr>
          <p:nvPr/>
        </p:nvPicPr>
        <p:blipFill>
          <a:blip r:embed="rId6"/>
          <a:stretch>
            <a:fillRect/>
          </a:stretch>
        </p:blipFill>
        <p:spPr>
          <a:xfrm>
            <a:off x="0" y="0"/>
            <a:ext cx="1194920" cy="280440"/>
          </a:xfrm>
          <a:prstGeom prst="rect">
            <a:avLst/>
          </a:prstGeom>
        </p:spPr>
      </p:pic>
    </p:spTree>
    <p:extLst>
      <p:ext uri="{BB962C8B-B14F-4D97-AF65-F5344CB8AC3E}">
        <p14:creationId xmlns:p14="http://schemas.microsoft.com/office/powerpoint/2010/main" val="3868143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dirty="0"/>
              <a:t>Even though the overall appearance of an exhibit </a:t>
            </a:r>
            <a:r>
              <a:rPr lang="en-US" b="1" dirty="0" smtClean="0"/>
              <a:t>counts for very little in an exhibit’s scoring, </a:t>
            </a:r>
            <a:r>
              <a:rPr lang="en-US" b="1" dirty="0"/>
              <a:t>it weighs heavily on a judge's mind. A poor looking exhibit may not do well even though it has wonderful material. Handwritten lettering, if done neatly, is to be looked on no differently as one </a:t>
            </a:r>
            <a:r>
              <a:rPr lang="en-US" b="1" dirty="0" smtClean="0"/>
              <a:t>that </a:t>
            </a:r>
            <a:r>
              <a:rPr lang="en-US" b="1" dirty="0"/>
              <a:t>is typed. Either way, it must be neat, with mounts evenly cut and material placed in </a:t>
            </a:r>
            <a:r>
              <a:rPr lang="en-US" b="1" dirty="0" smtClean="0"/>
              <a:t>interesting, non-monotonous layouts on </a:t>
            </a:r>
            <a:r>
              <a:rPr lang="en-US" b="1" dirty="0"/>
              <a:t>adjoining pages</a:t>
            </a:r>
            <a:r>
              <a:rPr lang="en-US" b="1" dirty="0" smtClean="0"/>
              <a:t>.</a:t>
            </a:r>
          </a:p>
          <a:p>
            <a:pPr algn="l"/>
            <a:endParaRPr lang="en-US" b="1" dirty="0"/>
          </a:p>
          <a:p>
            <a:pPr algn="l"/>
            <a:r>
              <a:rPr lang="en-US" b="1" dirty="0"/>
              <a:t>Keep </a:t>
            </a:r>
            <a:r>
              <a:rPr lang="en-US" b="1" dirty="0" smtClean="0"/>
              <a:t>your </a:t>
            </a:r>
            <a:r>
              <a:rPr lang="en-US" b="1" dirty="0"/>
              <a:t>text brief. Avoid long paragraphs. The text must relate directly to the material being shown. For example, you </a:t>
            </a:r>
            <a:r>
              <a:rPr lang="en-US" b="1" dirty="0" smtClean="0"/>
              <a:t>shouldn’t write about </a:t>
            </a:r>
            <a:r>
              <a:rPr lang="en-US" b="1" dirty="0"/>
              <a:t>a baseball umpire without showing one on a stamp, cancel or cover. Separate the story text from the philatelic text. Many exhibitors do this by putting the story text above and the stamp description below the item being shown.</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14. Judging </a:t>
            </a:r>
            <a:r>
              <a:rPr lang="en-US" b="1" dirty="0">
                <a:solidFill>
                  <a:schemeClr val="bg1">
                    <a:lumMod val="75000"/>
                  </a:schemeClr>
                </a:solidFill>
              </a:rPr>
              <a:t>an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50</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289" y="4647745"/>
            <a:ext cx="4113002" cy="17203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2334" y="4647745"/>
            <a:ext cx="3167460" cy="1720397"/>
          </a:xfrm>
          <a:prstGeom prst="rect">
            <a:avLst/>
          </a:prstGeom>
        </p:spPr>
      </p:pic>
      <p:pic>
        <p:nvPicPr>
          <p:cNvPr id="5" name="Picture 4">
            <a:hlinkClick r:id="rId5" action="ppaction://hlinksldjump"/>
          </p:cNvPr>
          <p:cNvPicPr>
            <a:picLocks noChangeAspect="1"/>
          </p:cNvPicPr>
          <p:nvPr/>
        </p:nvPicPr>
        <p:blipFill>
          <a:blip r:embed="rId6"/>
          <a:stretch>
            <a:fillRect/>
          </a:stretch>
        </p:blipFill>
        <p:spPr>
          <a:xfrm>
            <a:off x="0" y="0"/>
            <a:ext cx="1194920" cy="280440"/>
          </a:xfrm>
          <a:prstGeom prst="rect">
            <a:avLst/>
          </a:prstGeom>
        </p:spPr>
      </p:pic>
    </p:spTree>
    <p:extLst>
      <p:ext uri="{BB962C8B-B14F-4D97-AF65-F5344CB8AC3E}">
        <p14:creationId xmlns:p14="http://schemas.microsoft.com/office/powerpoint/2010/main" val="1299360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pPr algn="l"/>
            <a:r>
              <a:rPr lang="en-US" b="1" dirty="0"/>
              <a:t>You will </a:t>
            </a:r>
            <a:r>
              <a:rPr lang="en-US" b="1" dirty="0" smtClean="0"/>
              <a:t>gain higher awards by </a:t>
            </a:r>
            <a:r>
              <a:rPr lang="en-US" b="1" dirty="0"/>
              <a:t>using unusual, diverse material and explaining your philatelic knowledge about it. No judge can or could ever "know it all", but I enjoy seeing an exhibit that tells me something new or gives me a new viewpoint on a familiar subject. An exhibit must show a logical sequence with a beginning, middle and end. The categories should be evenly divided if possible. The scope of the exhibit should be clearly defined in your title page. Avoid too broad a topic, like "animals". Instead, try picking a particular animal to explore in depth</a:t>
            </a:r>
            <a:r>
              <a:rPr lang="en-US" b="1" dirty="0" smtClean="0"/>
              <a:t>.</a:t>
            </a:r>
          </a:p>
          <a:p>
            <a:pPr algn="l"/>
            <a:endParaRPr lang="en-US" b="1" dirty="0" smtClean="0"/>
          </a:p>
          <a:p>
            <a:pPr algn="l"/>
            <a:endParaRPr lang="en-US" b="1" dirty="0"/>
          </a:p>
          <a:p>
            <a:pPr algn="l"/>
            <a:endParaRPr lang="en-US" b="1" dirty="0" smtClean="0"/>
          </a:p>
          <a:p>
            <a:pPr algn="l"/>
            <a:endParaRPr lang="en-US" b="1" dirty="0"/>
          </a:p>
          <a:p>
            <a:pPr algn="l"/>
            <a:endParaRPr lang="en-US" b="1" dirty="0"/>
          </a:p>
          <a:p>
            <a:pPr algn="l"/>
            <a:r>
              <a:rPr lang="en-US" b="1" dirty="0"/>
              <a:t>As you can see, this article turned out as a "do's" and "don'ts" on exhibiting. So it should, because exhibitors and judges are playing by the same rules, like them or not. Finally, all judges would love to talk to you at the stamp show about your exhibit, but remember, since you can't always be there, the exhibit must do the talking for </a:t>
            </a:r>
            <a:r>
              <a:rPr lang="en-US" b="1" dirty="0" smtClean="0"/>
              <a:t>you!</a:t>
            </a:r>
            <a:endParaRPr lang="en-US" b="1" dirty="0"/>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14. Judging </a:t>
            </a:r>
            <a:r>
              <a:rPr lang="en-US" b="1" dirty="0">
                <a:solidFill>
                  <a:schemeClr val="bg1">
                    <a:lumMod val="75000"/>
                  </a:schemeClr>
                </a:solidFill>
              </a:rPr>
              <a:t>an Exhibit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51</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68" y="3307407"/>
            <a:ext cx="6035040" cy="14721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9613" y="3105477"/>
            <a:ext cx="4084820" cy="1876044"/>
          </a:xfrm>
          <a:prstGeom prst="rect">
            <a:avLst/>
          </a:prstGeom>
        </p:spPr>
      </p:pic>
      <p:pic>
        <p:nvPicPr>
          <p:cNvPr id="5" name="Picture 4">
            <a:hlinkClick r:id="rId6" action="ppaction://hlinksldjump"/>
          </p:cNvPr>
          <p:cNvPicPr>
            <a:picLocks noChangeAspect="1"/>
          </p:cNvPicPr>
          <p:nvPr/>
        </p:nvPicPr>
        <p:blipFill>
          <a:blip r:embed="rId7"/>
          <a:stretch>
            <a:fillRect/>
          </a:stretch>
        </p:blipFill>
        <p:spPr>
          <a:xfrm>
            <a:off x="0" y="1120"/>
            <a:ext cx="1194920" cy="280440"/>
          </a:xfrm>
          <a:prstGeom prst="rect">
            <a:avLst/>
          </a:prstGeom>
        </p:spPr>
      </p:pic>
    </p:spTree>
    <p:extLst>
      <p:ext uri="{BB962C8B-B14F-4D97-AF65-F5344CB8AC3E}">
        <p14:creationId xmlns:p14="http://schemas.microsoft.com/office/powerpoint/2010/main" val="1240259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6"/>
            <a:ext cx="11545762" cy="501556"/>
          </a:xfrm>
          <a:noFill/>
        </p:spPr>
        <p:txBody>
          <a:bodyPr>
            <a:normAutofit/>
          </a:bodyPr>
          <a:lstStyle/>
          <a:p>
            <a:r>
              <a:rPr lang="en-US" sz="2800" b="1" dirty="0" smtClean="0">
                <a:solidFill>
                  <a:srgbClr val="FF0000"/>
                </a:solidFill>
              </a:rPr>
              <a:t>15. A </a:t>
            </a:r>
            <a:r>
              <a:rPr lang="en-US" sz="2800" b="1" dirty="0">
                <a:solidFill>
                  <a:srgbClr val="FF0000"/>
                </a:solidFill>
              </a:rPr>
              <a:t>Look at a Judge's Scoring </a:t>
            </a:r>
            <a:r>
              <a:rPr lang="en-US" sz="2800" b="1" dirty="0" smtClean="0">
                <a:solidFill>
                  <a:srgbClr val="FF0000"/>
                </a:solidFill>
              </a:rPr>
              <a:t>Sheet</a:t>
            </a:r>
          </a:p>
          <a:p>
            <a:endParaRPr lang="en-US" b="1"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15. A </a:t>
            </a:r>
            <a:r>
              <a:rPr lang="en-US" b="1" dirty="0">
                <a:solidFill>
                  <a:schemeClr val="bg1">
                    <a:lumMod val="75000"/>
                  </a:schemeClr>
                </a:solidFill>
              </a:rPr>
              <a:t>Look at a Judge's Scoring Sheet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52</a:t>
            </a:r>
            <a:endParaRPr lang="en-US" b="1" dirty="0">
              <a:solidFill>
                <a:schemeClr val="bg1">
                  <a:lumMod val="75000"/>
                </a:schemeClr>
              </a:solidFill>
            </a:endParaRPr>
          </a:p>
        </p:txBody>
      </p:sp>
      <p:sp>
        <p:nvSpPr>
          <p:cNvPr id="4" name="TextBox 3"/>
          <p:cNvSpPr txBox="1"/>
          <p:nvPr/>
        </p:nvSpPr>
        <p:spPr>
          <a:xfrm>
            <a:off x="366186" y="1618402"/>
            <a:ext cx="7568917" cy="4926477"/>
          </a:xfrm>
          <a:prstGeom prst="rect">
            <a:avLst/>
          </a:prstGeom>
          <a:noFill/>
        </p:spPr>
        <p:txBody>
          <a:bodyPr wrap="square" rtlCol="0">
            <a:spAutoFit/>
          </a:bodyPr>
          <a:lstStyle/>
          <a:p>
            <a:pPr lvl="0">
              <a:lnSpc>
                <a:spcPct val="90000"/>
              </a:lnSpc>
              <a:spcBef>
                <a:spcPts val="1000"/>
              </a:spcBef>
            </a:pPr>
            <a:r>
              <a:rPr lang="en-US" sz="2400" b="1" dirty="0">
                <a:solidFill>
                  <a:prstClr val="black"/>
                </a:solidFill>
              </a:rPr>
              <a:t>Let's look at a judge's score </a:t>
            </a:r>
            <a:r>
              <a:rPr lang="en-US" sz="2400" b="1" dirty="0" smtClean="0">
                <a:solidFill>
                  <a:prstClr val="black"/>
                </a:solidFill>
              </a:rPr>
              <a:t>sheet. Please note that as this is being updated in mid-2016 the form being used at U.S. national exhibitions is under review and may be revised shortly, but is expected to contain the same sections. </a:t>
            </a:r>
            <a:endParaRPr lang="en-US" sz="2400" b="1" dirty="0">
              <a:solidFill>
                <a:prstClr val="black"/>
              </a:solidFill>
            </a:endParaRPr>
          </a:p>
          <a:p>
            <a:pPr lvl="0">
              <a:lnSpc>
                <a:spcPct val="90000"/>
              </a:lnSpc>
              <a:spcBef>
                <a:spcPts val="1000"/>
              </a:spcBef>
            </a:pPr>
            <a:endParaRPr lang="en-US" sz="2400" b="1" dirty="0" smtClean="0">
              <a:solidFill>
                <a:prstClr val="black"/>
              </a:solidFill>
            </a:endParaRPr>
          </a:p>
          <a:p>
            <a:pPr lvl="0">
              <a:lnSpc>
                <a:spcPct val="90000"/>
              </a:lnSpc>
              <a:spcBef>
                <a:spcPts val="1000"/>
              </a:spcBef>
            </a:pPr>
            <a:r>
              <a:rPr lang="en-US" sz="2400" b="1" dirty="0" smtClean="0">
                <a:solidFill>
                  <a:prstClr val="black"/>
                </a:solidFill>
              </a:rPr>
              <a:t>The Uniform Exhibit Evaluation Form (UEF) is the standard one used by all judges to score an exhibit. At this time the percentages seen are intended as a weight value in comparison to the other parts. These may eventually turn into a point-scoring system similar to that used by other nations and at international competitions.</a:t>
            </a:r>
          </a:p>
          <a:p>
            <a:pPr lvl="0">
              <a:lnSpc>
                <a:spcPct val="90000"/>
              </a:lnSpc>
              <a:spcBef>
                <a:spcPts val="1000"/>
              </a:spcBef>
            </a:pPr>
            <a:endParaRPr lang="en-US" sz="2400" b="1" dirty="0">
              <a:solidFill>
                <a:prstClr val="black"/>
              </a:solidFill>
            </a:endParaRPr>
          </a:p>
          <a:p>
            <a:pPr lvl="0">
              <a:lnSpc>
                <a:spcPct val="90000"/>
              </a:lnSpc>
              <a:spcBef>
                <a:spcPts val="1000"/>
              </a:spcBef>
            </a:pPr>
            <a:r>
              <a:rPr lang="en-US" sz="2400" b="1" dirty="0" smtClean="0">
                <a:solidFill>
                  <a:prstClr val="black"/>
                </a:solidFill>
              </a:rPr>
              <a:t>Let’s look and briefly discuss each section. </a:t>
            </a:r>
            <a:endParaRPr lang="en-US" sz="2400" b="1" dirty="0">
              <a:solidFill>
                <a:prstClr val="black"/>
              </a:solidFill>
            </a:endParaRP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103" y="1634296"/>
            <a:ext cx="3777926" cy="4885249"/>
          </a:xfrm>
          <a:prstGeom prst="rect">
            <a:avLst/>
          </a:prstGeom>
          <a:ln w="12700">
            <a:solidFill>
              <a:schemeClr val="tx1"/>
            </a:solidFill>
          </a:ln>
        </p:spPr>
      </p:pic>
    </p:spTree>
    <p:extLst>
      <p:ext uri="{BB962C8B-B14F-4D97-AF65-F5344CB8AC3E}">
        <p14:creationId xmlns:p14="http://schemas.microsoft.com/office/powerpoint/2010/main" val="42217968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endParaRPr lang="en-US" b="1" dirty="0" smtClean="0"/>
          </a:p>
          <a:p>
            <a:pPr algn="l"/>
            <a:endParaRPr lang="en-US" b="1" dirty="0"/>
          </a:p>
          <a:p>
            <a:pPr algn="l"/>
            <a:r>
              <a:rPr lang="en-US" b="1" dirty="0" smtClean="0"/>
              <a:t>The </a:t>
            </a:r>
            <a:r>
              <a:rPr lang="en-US" b="1" dirty="0"/>
              <a:t>title page must be the first page in </a:t>
            </a:r>
            <a:r>
              <a:rPr lang="en-US" b="1" dirty="0" smtClean="0"/>
              <a:t>the </a:t>
            </a:r>
            <a:r>
              <a:rPr lang="en-US" b="1" dirty="0"/>
              <a:t>exhibit and </a:t>
            </a:r>
            <a:r>
              <a:rPr lang="en-US" b="1" dirty="0" smtClean="0"/>
              <a:t>clearly define </a:t>
            </a:r>
            <a:r>
              <a:rPr lang="en-US" b="1" dirty="0"/>
              <a:t>what </a:t>
            </a:r>
            <a:r>
              <a:rPr lang="en-US" b="1" dirty="0" smtClean="0"/>
              <a:t>it is </a:t>
            </a:r>
            <a:r>
              <a:rPr lang="en-US" b="1" dirty="0"/>
              <a:t>all about. </a:t>
            </a:r>
            <a:r>
              <a:rPr lang="en-US" b="1" dirty="0" smtClean="0"/>
              <a:t>The best title pages briefly reference the treatment and knowledge to be seen among the pages. The title itself should make sense on its own to explain what will be seen.  Not-to- be-missed items may be listed.  Philatelic and/or non-philatelic items may be seen on the title page.</a:t>
            </a:r>
          </a:p>
          <a:p>
            <a:pPr algn="l"/>
            <a:endParaRPr lang="en-US" b="1" dirty="0"/>
          </a:p>
          <a:p>
            <a:pPr algn="l"/>
            <a:r>
              <a:rPr lang="en-US" b="1" dirty="0" smtClean="0"/>
              <a:t>Treatment deals with the way the exhibit and story line were structured. It should be in an orderly progression and cover all the expected highlights.  No one “chapter” of the exhibit should overpower another in material presented or number of pages presented.</a:t>
            </a:r>
          </a:p>
          <a:p>
            <a:pPr algn="l"/>
            <a:endParaRPr lang="en-US" b="1" dirty="0"/>
          </a:p>
          <a:p>
            <a:pPr algn="l"/>
            <a:r>
              <a:rPr lang="en-US" b="1" dirty="0" smtClean="0"/>
              <a:t>Importance is a bit more subjective.  Philately of a major city may be more important than a town, for example, but both should be complete in what is displayed.</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15. A </a:t>
            </a:r>
            <a:r>
              <a:rPr lang="en-US" b="1" dirty="0">
                <a:solidFill>
                  <a:schemeClr val="bg1">
                    <a:lumMod val="75000"/>
                  </a:schemeClr>
                </a:solidFill>
              </a:rPr>
              <a:t>Look at a Judge's Scoring Sheet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53</a:t>
            </a:r>
            <a:endParaRPr lang="en-US" b="1" dirty="0">
              <a:solidFill>
                <a:schemeClr val="bg1">
                  <a:lumMod val="75000"/>
                </a:schemeClr>
              </a:solidFill>
            </a:endParaRPr>
          </a:p>
        </p:txBody>
      </p:sp>
      <p:pic>
        <p:nvPicPr>
          <p:cNvPr id="4" name="Picture 3"/>
          <p:cNvPicPr>
            <a:picLocks noChangeAspect="1"/>
          </p:cNvPicPr>
          <p:nvPr/>
        </p:nvPicPr>
        <p:blipFill>
          <a:blip r:embed="rId3"/>
          <a:stretch>
            <a:fillRect/>
          </a:stretch>
        </p:blipFill>
        <p:spPr>
          <a:xfrm>
            <a:off x="3119456" y="891815"/>
            <a:ext cx="5967001" cy="652800"/>
          </a:xfrm>
          <a:prstGeom prst="rect">
            <a:avLst/>
          </a:prstGeom>
        </p:spPr>
      </p:pic>
      <p:pic>
        <p:nvPicPr>
          <p:cNvPr id="2" name="Picture 1">
            <a:hlinkClick r:id="rId4" action="ppaction://hlinksldjump"/>
          </p:cNvPr>
          <p:cNvPicPr>
            <a:picLocks noChangeAspect="1"/>
          </p:cNvPicPr>
          <p:nvPr/>
        </p:nvPicPr>
        <p:blipFill>
          <a:blip r:embed="rId5"/>
          <a:stretch>
            <a:fillRect/>
          </a:stretch>
        </p:blipFill>
        <p:spPr>
          <a:xfrm>
            <a:off x="0" y="10886"/>
            <a:ext cx="1194920" cy="280440"/>
          </a:xfrm>
          <a:prstGeom prst="rect">
            <a:avLst/>
          </a:prstGeom>
        </p:spPr>
      </p:pic>
    </p:spTree>
    <p:extLst>
      <p:ext uri="{BB962C8B-B14F-4D97-AF65-F5344CB8AC3E}">
        <p14:creationId xmlns:p14="http://schemas.microsoft.com/office/powerpoint/2010/main" val="3349707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endParaRPr lang="en-US" b="1" dirty="0" smtClean="0"/>
          </a:p>
          <a:p>
            <a:pPr algn="l"/>
            <a:endParaRPr lang="en-US" b="1" dirty="0"/>
          </a:p>
          <a:p>
            <a:pPr algn="l"/>
            <a:endParaRPr lang="en-US" b="1" dirty="0" smtClean="0"/>
          </a:p>
          <a:p>
            <a:pPr algn="l"/>
            <a:r>
              <a:rPr lang="en-US" b="1" dirty="0" smtClean="0"/>
              <a:t>Knowledge, Study and Research make up roughly the next third of the criteria.</a:t>
            </a:r>
          </a:p>
          <a:p>
            <a:pPr algn="l"/>
            <a:endParaRPr lang="en-US" b="1" dirty="0"/>
          </a:p>
          <a:p>
            <a:pPr algn="l"/>
            <a:r>
              <a:rPr lang="en-US" b="1" dirty="0" smtClean="0"/>
              <a:t>Both philatelic and general knowledge get equal treatment here. Philatelic knowledge is shown by the items selected, correctly identified, and the write-ups about them. General knowledge is expressed through the text used throughout the exhibit.</a:t>
            </a:r>
          </a:p>
          <a:p>
            <a:pPr algn="l"/>
            <a:endParaRPr lang="en-US" b="1" dirty="0"/>
          </a:p>
          <a:p>
            <a:pPr algn="l"/>
            <a:r>
              <a:rPr lang="en-US" b="1" dirty="0" smtClean="0"/>
              <a:t>All exhibitors to one extent or another are researchers just by the presentations they make. However some go above and beyond by explaining a new theory, displaying a seldom seen or newly discovered philatelic find, or presenting evidence confirming or contradicting a commonly held belief. These are especially appreciated by the judges.</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15. A </a:t>
            </a:r>
            <a:r>
              <a:rPr lang="en-US" b="1" dirty="0">
                <a:solidFill>
                  <a:schemeClr val="bg1">
                    <a:lumMod val="75000"/>
                  </a:schemeClr>
                </a:solidFill>
              </a:rPr>
              <a:t>Look at a Judge's Scoring Sheet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54</a:t>
            </a:r>
            <a:endParaRPr lang="en-US" b="1" dirty="0">
              <a:solidFill>
                <a:schemeClr val="bg1">
                  <a:lumMod val="75000"/>
                </a:schemeClr>
              </a:solidFill>
            </a:endParaRPr>
          </a:p>
        </p:txBody>
      </p:sp>
      <p:pic>
        <p:nvPicPr>
          <p:cNvPr id="5" name="Picture 4"/>
          <p:cNvPicPr>
            <a:picLocks noChangeAspect="1"/>
          </p:cNvPicPr>
          <p:nvPr/>
        </p:nvPicPr>
        <p:blipFill>
          <a:blip r:embed="rId3"/>
          <a:stretch>
            <a:fillRect/>
          </a:stretch>
        </p:blipFill>
        <p:spPr>
          <a:xfrm>
            <a:off x="3160256" y="891815"/>
            <a:ext cx="5885401" cy="744600"/>
          </a:xfrm>
          <a:prstGeom prst="rect">
            <a:avLst/>
          </a:prstGeom>
        </p:spPr>
      </p:pic>
      <p:pic>
        <p:nvPicPr>
          <p:cNvPr id="2" name="Picture 1">
            <a:hlinkClick r:id="rId4" action="ppaction://hlinksldjump"/>
          </p:cNvPr>
          <p:cNvPicPr>
            <a:picLocks noChangeAspect="1"/>
          </p:cNvPicPr>
          <p:nvPr/>
        </p:nvPicPr>
        <p:blipFill>
          <a:blip r:embed="rId5"/>
          <a:stretch>
            <a:fillRect/>
          </a:stretch>
        </p:blipFill>
        <p:spPr>
          <a:xfrm>
            <a:off x="0" y="0"/>
            <a:ext cx="1194920" cy="280440"/>
          </a:xfrm>
          <a:prstGeom prst="rect">
            <a:avLst/>
          </a:prstGeom>
        </p:spPr>
      </p:pic>
    </p:spTree>
    <p:extLst>
      <p:ext uri="{BB962C8B-B14F-4D97-AF65-F5344CB8AC3E}">
        <p14:creationId xmlns:p14="http://schemas.microsoft.com/office/powerpoint/2010/main" val="1465724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pPr algn="l"/>
            <a:endParaRPr lang="en-US" b="1" dirty="0" smtClean="0"/>
          </a:p>
          <a:p>
            <a:pPr algn="l"/>
            <a:endParaRPr lang="en-US" b="1" dirty="0"/>
          </a:p>
          <a:p>
            <a:pPr algn="l"/>
            <a:r>
              <a:rPr lang="en-US" b="1" dirty="0" smtClean="0"/>
              <a:t>The </a:t>
            </a:r>
            <a:r>
              <a:rPr lang="en-US" b="1" dirty="0"/>
              <a:t>score sheet has three major sections: General Impressions of the collection, Thematic Treatment, and Philatelic Material &amp; Knowledge. Other exhibit types (postal history, etc.) have similar breakdowns but weigh each section differently.  General Impression means just that. The judge will overview your entire exhibit for the following items: title page, plan of collection, subdivisions and arrangement of philatelic material, the setting-off of stamps and philatelic material, neat, clear and brief text, mounting and general eye appeal</a:t>
            </a:r>
            <a:r>
              <a:rPr lang="en-US" b="1" dirty="0" smtClean="0"/>
              <a:t>.</a:t>
            </a:r>
          </a:p>
          <a:p>
            <a:pPr algn="l"/>
            <a:endParaRPr lang="en-US" b="1" dirty="0"/>
          </a:p>
          <a:p>
            <a:pPr algn="l"/>
            <a:r>
              <a:rPr lang="en-US" b="1" dirty="0"/>
              <a:t>General impressions include mounting of materials and </a:t>
            </a:r>
            <a:r>
              <a:rPr lang="en-US" b="1" dirty="0" smtClean="0"/>
              <a:t>eye </a:t>
            </a:r>
            <a:r>
              <a:rPr lang="en-US" b="1" dirty="0"/>
              <a:t>appeal. They may be outlined in some way, neatly, with a uniformly-sized border. </a:t>
            </a:r>
            <a:r>
              <a:rPr lang="en-US" b="1" dirty="0" smtClean="0"/>
              <a:t>Also use some technique to highlight better items.  Use clear </a:t>
            </a:r>
            <a:r>
              <a:rPr lang="en-US" b="1" dirty="0"/>
              <a:t>mounts, which are preferred by most exhibitors and judges. </a:t>
            </a:r>
            <a:r>
              <a:rPr lang="en-US" b="1" dirty="0" smtClean="0"/>
              <a:t>The </a:t>
            </a:r>
            <a:r>
              <a:rPr lang="en-US" b="1" dirty="0"/>
              <a:t>size of the mounts you use is very important. They can be trimmed to meet your needs. Don't make them over-sized. </a:t>
            </a:r>
            <a:r>
              <a:rPr lang="en-US" b="1" dirty="0" smtClean="0"/>
              <a:t>You'll </a:t>
            </a:r>
            <a:r>
              <a:rPr lang="en-US" b="1" dirty="0"/>
              <a:t>want to design page layouts with individuality. Avoid them all looking the same.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15. A </a:t>
            </a:r>
            <a:r>
              <a:rPr lang="en-US" b="1" dirty="0">
                <a:solidFill>
                  <a:schemeClr val="bg1">
                    <a:lumMod val="75000"/>
                  </a:schemeClr>
                </a:solidFill>
              </a:rPr>
              <a:t>Look at a Judge's Scoring Sheet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55</a:t>
            </a:r>
            <a:endParaRPr lang="en-US" b="1" dirty="0">
              <a:solidFill>
                <a:schemeClr val="bg1">
                  <a:lumMod val="75000"/>
                </a:schemeClr>
              </a:solidFill>
            </a:endParaRPr>
          </a:p>
        </p:txBody>
      </p:sp>
      <p:pic>
        <p:nvPicPr>
          <p:cNvPr id="12" name="Picture 11"/>
          <p:cNvPicPr>
            <a:picLocks noChangeAspect="1"/>
          </p:cNvPicPr>
          <p:nvPr/>
        </p:nvPicPr>
        <p:blipFill>
          <a:blip r:embed="rId3"/>
          <a:stretch>
            <a:fillRect/>
          </a:stretch>
        </p:blipFill>
        <p:spPr>
          <a:xfrm>
            <a:off x="3124555" y="875921"/>
            <a:ext cx="5977201" cy="530400"/>
          </a:xfrm>
          <a:prstGeom prst="rect">
            <a:avLst/>
          </a:prstGeom>
        </p:spPr>
      </p:pic>
      <p:pic>
        <p:nvPicPr>
          <p:cNvPr id="13" name="Picture 12"/>
          <p:cNvPicPr>
            <a:picLocks noChangeAspect="1"/>
          </p:cNvPicPr>
          <p:nvPr/>
        </p:nvPicPr>
        <p:blipFill>
          <a:blip r:embed="rId4"/>
          <a:stretch>
            <a:fillRect/>
          </a:stretch>
        </p:blipFill>
        <p:spPr>
          <a:xfrm>
            <a:off x="3134754" y="3865886"/>
            <a:ext cx="5956801" cy="367200"/>
          </a:xfrm>
          <a:prstGeom prst="rect">
            <a:avLst/>
          </a:prstGeom>
        </p:spPr>
      </p:pic>
      <p:pic>
        <p:nvPicPr>
          <p:cNvPr id="14" name="Picture 13">
            <a:hlinkClick r:id="rId5" action="ppaction://hlinksldjump"/>
          </p:cNvPr>
          <p:cNvPicPr>
            <a:picLocks noChangeAspect="1"/>
          </p:cNvPicPr>
          <p:nvPr/>
        </p:nvPicPr>
        <p:blipFill>
          <a:blip r:embed="rId6"/>
          <a:stretch>
            <a:fillRect/>
          </a:stretch>
        </p:blipFill>
        <p:spPr>
          <a:xfrm>
            <a:off x="11119011" y="6577560"/>
            <a:ext cx="1072989" cy="280440"/>
          </a:xfrm>
          <a:prstGeom prst="rect">
            <a:avLst/>
          </a:prstGeom>
        </p:spPr>
      </p:pic>
      <p:pic>
        <p:nvPicPr>
          <p:cNvPr id="2" name="Picture 1">
            <a:hlinkClick r:id="rId7" action="ppaction://hlinksldjump"/>
          </p:cNvPr>
          <p:cNvPicPr>
            <a:picLocks noChangeAspect="1"/>
          </p:cNvPicPr>
          <p:nvPr/>
        </p:nvPicPr>
        <p:blipFill>
          <a:blip r:embed="rId8"/>
          <a:stretch>
            <a:fillRect/>
          </a:stretch>
        </p:blipFill>
        <p:spPr>
          <a:xfrm>
            <a:off x="0" y="1120"/>
            <a:ext cx="1194920" cy="280440"/>
          </a:xfrm>
          <a:prstGeom prst="rect">
            <a:avLst/>
          </a:prstGeom>
        </p:spPr>
      </p:pic>
    </p:spTree>
    <p:extLst>
      <p:ext uri="{BB962C8B-B14F-4D97-AF65-F5344CB8AC3E}">
        <p14:creationId xmlns:p14="http://schemas.microsoft.com/office/powerpoint/2010/main" val="4128817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fontScale="92500" lnSpcReduction="10000"/>
          </a:bodyPr>
          <a:lstStyle/>
          <a:p>
            <a:r>
              <a:rPr lang="en-US" sz="2800" b="1" dirty="0" smtClean="0">
                <a:solidFill>
                  <a:srgbClr val="FF0000"/>
                </a:solidFill>
              </a:rPr>
              <a:t>16. Awards</a:t>
            </a:r>
            <a:endParaRPr lang="en-US" sz="2800" b="1" dirty="0" smtClean="0"/>
          </a:p>
          <a:p>
            <a:pPr algn="l"/>
            <a:endParaRPr lang="en-US" b="1" dirty="0" smtClean="0"/>
          </a:p>
          <a:p>
            <a:pPr algn="l"/>
            <a:r>
              <a:rPr lang="en-US" sz="2600" b="1" dirty="0"/>
              <a:t>What awards can you expect to win when you exhibit? </a:t>
            </a:r>
            <a:endParaRPr lang="en-US" sz="2600" b="1" dirty="0" smtClean="0"/>
          </a:p>
          <a:p>
            <a:pPr algn="l"/>
            <a:endParaRPr lang="en-US" b="1" dirty="0" smtClean="0"/>
          </a:p>
          <a:p>
            <a:pPr algn="l"/>
            <a:endParaRPr lang="en-US" b="1" dirty="0"/>
          </a:p>
          <a:p>
            <a:pPr algn="l"/>
            <a:endParaRPr lang="en-US" b="1" dirty="0"/>
          </a:p>
          <a:p>
            <a:pPr algn="l"/>
            <a:r>
              <a:rPr lang="en-US" sz="2600" b="1" dirty="0"/>
              <a:t>National level shows </a:t>
            </a:r>
            <a:r>
              <a:rPr lang="en-US" sz="2600" b="1" dirty="0" smtClean="0"/>
              <a:t>currently have </a:t>
            </a:r>
            <a:r>
              <a:rPr lang="en-US" sz="2600" b="1" dirty="0"/>
              <a:t>five basic award levels. From highest to lowest, they are: Gold, Vermeil, Silver, Silver-Bronze and Bronze. Local and regional shows usually leave out the "middle" ones, opting for Gold, Silver and Bronze. Sometimes these are termed First, Second and Third place instead</a:t>
            </a:r>
            <a:r>
              <a:rPr lang="en-US" sz="2600" b="1" dirty="0" smtClean="0"/>
              <a:t>.  Discussions are underway to possibly add more national medal levels to reflect those of international exhibiting, offering large and small gold, vermeil and silver medals to silver-bronze and bronze for a total of 8.</a:t>
            </a:r>
          </a:p>
          <a:p>
            <a:pPr algn="l"/>
            <a:endParaRPr lang="en-US" b="1" dirty="0"/>
          </a:p>
          <a:p>
            <a:pPr algn="l"/>
            <a:r>
              <a:rPr lang="en-US" sz="2500" b="1" dirty="0"/>
              <a:t>A variety of societies also offer specialty awards. </a:t>
            </a:r>
            <a:r>
              <a:rPr lang="en-US" sz="2500" b="1" dirty="0" smtClean="0"/>
              <a:t>  Their criteria vary and are not offered at all national shows.  You can see </a:t>
            </a:r>
            <a:r>
              <a:rPr lang="en-US" sz="2500" b="1" dirty="0"/>
              <a:t>a list of some of them here: </a:t>
            </a:r>
            <a:r>
              <a:rPr lang="en-US" sz="2500" b="1" dirty="0">
                <a:hlinkClick r:id="rId2"/>
              </a:rPr>
              <a:t>http://</a:t>
            </a:r>
            <a:r>
              <a:rPr lang="en-US" sz="2500" b="1" dirty="0" smtClean="0">
                <a:hlinkClick r:id="rId2"/>
              </a:rPr>
              <a:t>stamps.org/Show-Awards</a:t>
            </a:r>
            <a:r>
              <a:rPr lang="en-US" sz="2500" b="1" dirty="0" smtClean="0"/>
              <a:t> </a:t>
            </a:r>
            <a:endParaRPr lang="en-US" sz="25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16. Awards</a:t>
            </a:r>
            <a:endParaRPr lang="en-US" b="1" dirty="0">
              <a:solidFill>
                <a:schemeClr val="bg1">
                  <a:lumMod val="75000"/>
                </a:schemeClr>
              </a:solidFill>
            </a:endParaRP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56</a:t>
            </a:r>
            <a:endParaRPr lang="en-US" b="1" dirty="0">
              <a:solidFill>
                <a:schemeClr val="bg1">
                  <a:lumMod val="75000"/>
                </a:schemeClr>
              </a:solidFill>
            </a:endParaRPr>
          </a:p>
        </p:txBody>
      </p:sp>
      <p:sp>
        <p:nvSpPr>
          <p:cNvPr id="6" name="TextBox 5">
            <a:hlinkClick r:id="rId4"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4" action="ppaction://hlinksldjump"/>
              </a:rPr>
              <a:t>Back to Chapters</a:t>
            </a:r>
            <a:endParaRPr lang="en-US" sz="1000" i="1" dirty="0">
              <a:solidFill>
                <a:srgbClr val="FF000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0420" y="2148777"/>
            <a:ext cx="3605074" cy="1171365"/>
          </a:xfrm>
          <a:prstGeom prst="rect">
            <a:avLst/>
          </a:prstGeom>
        </p:spPr>
      </p:pic>
    </p:spTree>
    <p:extLst>
      <p:ext uri="{BB962C8B-B14F-4D97-AF65-F5344CB8AC3E}">
        <p14:creationId xmlns:p14="http://schemas.microsoft.com/office/powerpoint/2010/main" val="99190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r>
              <a:rPr lang="en-US" sz="2800" b="1" dirty="0" smtClean="0">
                <a:solidFill>
                  <a:srgbClr val="FF0000"/>
                </a:solidFill>
              </a:rPr>
              <a:t>17. The </a:t>
            </a:r>
            <a:r>
              <a:rPr lang="en-US" sz="2800" b="1" dirty="0">
                <a:solidFill>
                  <a:srgbClr val="FF0000"/>
                </a:solidFill>
              </a:rPr>
              <a:t>Judging </a:t>
            </a:r>
            <a:r>
              <a:rPr lang="en-US" sz="2800" b="1" dirty="0" smtClean="0">
                <a:solidFill>
                  <a:srgbClr val="FF0000"/>
                </a:solidFill>
              </a:rPr>
              <a:t>Critique</a:t>
            </a:r>
          </a:p>
          <a:p>
            <a:endParaRPr lang="en-US" b="1" dirty="0" smtClean="0"/>
          </a:p>
          <a:p>
            <a:pPr algn="l"/>
            <a:r>
              <a:rPr lang="en-US" b="1" dirty="0"/>
              <a:t>A "critique" is the philatelic term describing the process of reviewing an exhibit, either in person or by mail. As an exhibitor, this is a vital way to learn how to improve your display</a:t>
            </a:r>
            <a:r>
              <a:rPr lang="en-US" b="1" dirty="0" smtClean="0"/>
              <a:t>.</a:t>
            </a:r>
          </a:p>
          <a:p>
            <a:pPr algn="l"/>
            <a:endParaRPr lang="en-US" b="1" dirty="0"/>
          </a:p>
          <a:p>
            <a:pPr algn="l"/>
            <a:r>
              <a:rPr lang="en-US" b="1" dirty="0"/>
              <a:t>"In person" critiques </a:t>
            </a:r>
            <a:r>
              <a:rPr lang="en-US" b="1" dirty="0" smtClean="0"/>
              <a:t>(also known as “feedback forums”) are </a:t>
            </a:r>
            <a:r>
              <a:rPr lang="en-US" b="1" dirty="0"/>
              <a:t>best. If you exhibit at a regional or national show, a formal judges' critique is almost always scheduled. This is your opportunity first-hand to hear from the judges why they gave you the award level you received. It takes place in a meeting room away from the frames</a:t>
            </a:r>
            <a:r>
              <a:rPr lang="en-US" b="1" dirty="0" smtClean="0"/>
              <a:t>.</a:t>
            </a:r>
          </a:p>
          <a:p>
            <a:pPr algn="l"/>
            <a:endParaRPr lang="en-US" b="1" dirty="0"/>
          </a:p>
          <a:p>
            <a:pPr algn="l"/>
            <a:r>
              <a:rPr lang="en-US" b="1" dirty="0"/>
              <a:t>The jury chairman starts off with a few words about the show's exhibits as a whole and then invites exhibitors to ask about their own presentation, starting with the lower level awards. Often, certain judges are assigned specific exhibits to comment on, spending 3-4 minutes on each, then allowing other judges to add their observations. Many times judges will also offer to visit with you afterwards at the frames to give </a:t>
            </a:r>
            <a:r>
              <a:rPr lang="en-US" b="1" dirty="0" smtClean="0"/>
              <a:t>additional </a:t>
            </a:r>
            <a:r>
              <a:rPr lang="en-US" b="1" dirty="0"/>
              <a:t>tips for improvements.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17. The </a:t>
            </a:r>
            <a:r>
              <a:rPr lang="en-US" b="1" dirty="0">
                <a:solidFill>
                  <a:schemeClr val="bg1">
                    <a:lumMod val="75000"/>
                  </a:schemeClr>
                </a:solidFill>
              </a:rPr>
              <a:t>Judging Critique</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57</a:t>
            </a:r>
            <a:endParaRPr lang="en-US" b="1" dirty="0">
              <a:solidFill>
                <a:schemeClr val="bg1">
                  <a:lumMod val="75000"/>
                </a:schemeClr>
              </a:solidFill>
            </a:endParaRPr>
          </a:p>
        </p:txBody>
      </p:sp>
    </p:spTree>
    <p:extLst>
      <p:ext uri="{BB962C8B-B14F-4D97-AF65-F5344CB8AC3E}">
        <p14:creationId xmlns:p14="http://schemas.microsoft.com/office/powerpoint/2010/main" val="1349394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endParaRPr lang="en-US" b="1" dirty="0" smtClean="0"/>
          </a:p>
          <a:p>
            <a:pPr algn="l"/>
            <a:endParaRPr lang="en-US" b="1" dirty="0"/>
          </a:p>
          <a:p>
            <a:pPr algn="l"/>
            <a:endParaRPr lang="en-US" b="1" dirty="0" smtClean="0"/>
          </a:p>
          <a:p>
            <a:pPr algn="l"/>
            <a:endParaRPr lang="en-US" b="1" dirty="0"/>
          </a:p>
          <a:p>
            <a:pPr algn="l"/>
            <a:endParaRPr lang="en-US" sz="1700" b="1" dirty="0" smtClean="0"/>
          </a:p>
          <a:p>
            <a:pPr algn="l"/>
            <a:r>
              <a:rPr lang="en-US" b="1" dirty="0" smtClean="0"/>
              <a:t>Whether </a:t>
            </a:r>
            <a:r>
              <a:rPr lang="en-US" b="1" dirty="0"/>
              <a:t>you attend in person or not, a written critique </a:t>
            </a:r>
            <a:r>
              <a:rPr lang="en-US" b="1" dirty="0" smtClean="0"/>
              <a:t>will </a:t>
            </a:r>
            <a:r>
              <a:rPr lang="en-US" b="1" dirty="0"/>
              <a:t>be </a:t>
            </a:r>
            <a:r>
              <a:rPr lang="en-US" b="1" dirty="0" smtClean="0"/>
              <a:t>given or sent </a:t>
            </a:r>
            <a:r>
              <a:rPr lang="en-US" b="1" dirty="0"/>
              <a:t>to you after a show. It breaks down the exhibit into categories such as presentation, material used, philatelic knowledge, and alike. </a:t>
            </a:r>
            <a:r>
              <a:rPr lang="en-US" b="1" dirty="0" smtClean="0"/>
              <a:t>National level exhibitors will receive a copy of the UEF. </a:t>
            </a:r>
            <a:r>
              <a:rPr lang="en-US" b="1" dirty="0"/>
              <a:t>This will not be an </a:t>
            </a:r>
            <a:r>
              <a:rPr lang="en-US" b="1" dirty="0" smtClean="0"/>
              <a:t>in-depth </a:t>
            </a:r>
            <a:r>
              <a:rPr lang="en-US" b="1" dirty="0"/>
              <a:t>review, but general guidelines to help you overall</a:t>
            </a:r>
            <a:r>
              <a:rPr lang="en-US" b="1" dirty="0" smtClean="0"/>
              <a:t>.</a:t>
            </a:r>
          </a:p>
          <a:p>
            <a:pPr algn="l"/>
            <a:endParaRPr lang="en-US" b="1" dirty="0"/>
          </a:p>
          <a:p>
            <a:pPr algn="l"/>
            <a:r>
              <a:rPr lang="en-US" b="1" dirty="0"/>
              <a:t>A "critique by mail" is another option. You send the 'judge" photocopies of your exhibit pages, either in whole or selected portions. This person will write ideas and comments on each page, mailing them back to you. You make the final decision as to whether you follow his or her advice or not</a:t>
            </a:r>
            <a:r>
              <a:rPr lang="en-US" b="1" dirty="0" smtClean="0"/>
              <a:t>. The </a:t>
            </a:r>
            <a:r>
              <a:rPr lang="en-US" b="1" dirty="0" smtClean="0">
                <a:hlinkClick r:id="rId2"/>
              </a:rPr>
              <a:t>American Association of Philatelic Exhibitors</a:t>
            </a:r>
            <a:r>
              <a:rPr lang="en-US" b="1" dirty="0" smtClean="0"/>
              <a:t> (AAPE) offers a free critique service by experienced judges for exhibitors: </a:t>
            </a:r>
            <a:r>
              <a:rPr lang="en-US" b="1" dirty="0">
                <a:hlinkClick r:id="rId3"/>
              </a:rPr>
              <a:t>http://</a:t>
            </a:r>
            <a:r>
              <a:rPr lang="en-US" b="1" dirty="0" smtClean="0">
                <a:hlinkClick r:id="rId3"/>
              </a:rPr>
              <a:t>www.aape.org/feedback_service.asp</a:t>
            </a:r>
            <a:r>
              <a:rPr lang="en-US" b="1" dirty="0" smtClean="0"/>
              <a:t> </a:t>
            </a:r>
            <a:endParaRPr lang="en-US" b="1" dirty="0"/>
          </a:p>
          <a:p>
            <a:pPr algn="l"/>
            <a:endParaRPr lang="en-US"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17. The </a:t>
            </a:r>
            <a:r>
              <a:rPr lang="en-US" b="1" dirty="0">
                <a:solidFill>
                  <a:schemeClr val="bg1">
                    <a:lumMod val="75000"/>
                  </a:schemeClr>
                </a:solidFill>
              </a:rPr>
              <a:t>Judging Critique</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58</a:t>
            </a:r>
            <a:endParaRPr lang="en-US" b="1" dirty="0">
              <a:solidFill>
                <a:schemeClr val="bg1">
                  <a:lumMod val="75000"/>
                </a:schemeClr>
              </a:solidFill>
            </a:endParaRPr>
          </a:p>
        </p:txBody>
      </p:sp>
      <p:sp>
        <p:nvSpPr>
          <p:cNvPr id="6" name="TextBox 5">
            <a:hlinkClick r:id="rId5"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5" action="ppaction://hlinksldjump"/>
              </a:rPr>
              <a:t>Back to Chapters</a:t>
            </a:r>
            <a:endParaRPr lang="en-US" sz="1000" i="1" dirty="0">
              <a:solidFill>
                <a:srgbClr val="FF0000"/>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7693" y="809424"/>
            <a:ext cx="5930527" cy="1825316"/>
          </a:xfrm>
          <a:prstGeom prst="rect">
            <a:avLst/>
          </a:prstGeom>
        </p:spPr>
      </p:pic>
      <p:pic>
        <p:nvPicPr>
          <p:cNvPr id="4" name="Picture 3">
            <a:hlinkClick r:id="rId7" action="ppaction://hlinksldjump"/>
          </p:cNvPr>
          <p:cNvPicPr>
            <a:picLocks noChangeAspect="1"/>
          </p:cNvPicPr>
          <p:nvPr/>
        </p:nvPicPr>
        <p:blipFill>
          <a:blip r:embed="rId8"/>
          <a:stretch>
            <a:fillRect/>
          </a:stretch>
        </p:blipFill>
        <p:spPr>
          <a:xfrm>
            <a:off x="0" y="14596"/>
            <a:ext cx="1194920" cy="280440"/>
          </a:xfrm>
          <a:prstGeom prst="rect">
            <a:avLst/>
          </a:prstGeom>
        </p:spPr>
      </p:pic>
    </p:spTree>
    <p:extLst>
      <p:ext uri="{BB962C8B-B14F-4D97-AF65-F5344CB8AC3E}">
        <p14:creationId xmlns:p14="http://schemas.microsoft.com/office/powerpoint/2010/main" val="23523146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lnSpcReduction="10000"/>
          </a:bodyPr>
          <a:lstStyle/>
          <a:p>
            <a:r>
              <a:rPr lang="en-US" sz="2800" b="1" dirty="0" smtClean="0">
                <a:solidFill>
                  <a:srgbClr val="FF0000"/>
                </a:solidFill>
              </a:rPr>
              <a:t>18. A </a:t>
            </a:r>
            <a:r>
              <a:rPr lang="en-US" sz="2800" b="1" dirty="0">
                <a:solidFill>
                  <a:srgbClr val="FF0000"/>
                </a:solidFill>
              </a:rPr>
              <a:t>Stamp Exhibit </a:t>
            </a:r>
            <a:r>
              <a:rPr lang="en-US" sz="2800" b="1" dirty="0" smtClean="0">
                <a:solidFill>
                  <a:srgbClr val="FF0000"/>
                </a:solidFill>
              </a:rPr>
              <a:t>Evolves</a:t>
            </a:r>
          </a:p>
          <a:p>
            <a:endParaRPr lang="en-US" b="1" dirty="0" smtClean="0"/>
          </a:p>
          <a:p>
            <a:pPr algn="l"/>
            <a:r>
              <a:rPr lang="en-US" b="1" dirty="0"/>
              <a:t>Have you heard the classic joke, "How do you get to Carnegie Hall?" The answer is, "practice, practice, practice." So it is with exhibiting</a:t>
            </a:r>
            <a:r>
              <a:rPr lang="en-US" b="1" dirty="0" smtClean="0"/>
              <a:t>.</a:t>
            </a:r>
          </a:p>
          <a:p>
            <a:pPr algn="l"/>
            <a:endParaRPr lang="en-US" b="1" dirty="0"/>
          </a:p>
          <a:p>
            <a:pPr algn="l"/>
            <a:r>
              <a:rPr lang="en-US" b="1" dirty="0"/>
              <a:t>When you start thinking about an exhibit, you probably have some thoughts of what you want to show, what's to go on each page and the general flow of the story line. The tough part comes after you've put it all together and shown it for the first time. Your friends, relatives or the judges will all have suggestions on ways to improve it. Then additional material will come your way that you just have to fit into the exhibit somehow. Time to make changes</a:t>
            </a:r>
            <a:r>
              <a:rPr lang="en-US" b="1" dirty="0" smtClean="0"/>
              <a:t>!</a:t>
            </a:r>
          </a:p>
          <a:p>
            <a:pPr algn="l"/>
            <a:endParaRPr lang="en-US" b="1" dirty="0" smtClean="0"/>
          </a:p>
          <a:p>
            <a:pPr algn="l"/>
            <a:r>
              <a:rPr lang="en-US" b="1" dirty="0"/>
              <a:t>It's a never ending process. As you graduate to higher levels of competition, the rules become more restrictive. Material acceptable at a local show, for example, may be (and often is) considered improper at regional, national and international ranks.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18. A </a:t>
            </a:r>
            <a:r>
              <a:rPr lang="en-US" b="1" dirty="0">
                <a:solidFill>
                  <a:schemeClr val="bg1">
                    <a:lumMod val="75000"/>
                  </a:schemeClr>
                </a:solidFill>
              </a:rPr>
              <a:t>Stamp Exhibit Evolves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59</a:t>
            </a:r>
            <a:endParaRPr lang="en-US" b="1" dirty="0">
              <a:solidFill>
                <a:schemeClr val="bg1">
                  <a:lumMod val="75000"/>
                </a:schemeClr>
              </a:solidFill>
            </a:endParaRPr>
          </a:p>
        </p:txBody>
      </p:sp>
    </p:spTree>
    <p:extLst>
      <p:ext uri="{BB962C8B-B14F-4D97-AF65-F5344CB8AC3E}">
        <p14:creationId xmlns:p14="http://schemas.microsoft.com/office/powerpoint/2010/main" val="388761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r>
              <a:rPr lang="en-US" sz="2800" b="1" dirty="0" smtClean="0">
                <a:solidFill>
                  <a:srgbClr val="FF0000"/>
                </a:solidFill>
              </a:rPr>
              <a:t>2. A </a:t>
            </a:r>
            <a:r>
              <a:rPr lang="en-US" sz="2800" b="1" dirty="0">
                <a:solidFill>
                  <a:srgbClr val="FF0000"/>
                </a:solidFill>
              </a:rPr>
              <a:t>Philatelic Elements Shopping List</a:t>
            </a:r>
          </a:p>
          <a:p>
            <a:pPr algn="l"/>
            <a:endParaRPr lang="en-US" b="1" dirty="0" smtClean="0"/>
          </a:p>
          <a:p>
            <a:pPr algn="l"/>
            <a:r>
              <a:rPr lang="en-US" b="1" dirty="0"/>
              <a:t>Here is a very useful checklist that can serve as a basis for acquiring material for your exhibit. It will help you obtain the variety of material you need. Even the experienced </a:t>
            </a:r>
            <a:r>
              <a:rPr lang="en-US" b="1" dirty="0" smtClean="0"/>
              <a:t>exhibitors </a:t>
            </a:r>
            <a:r>
              <a:rPr lang="en-US" b="1" dirty="0"/>
              <a:t>can refresh their knowledge by reviewing these definitions.</a:t>
            </a:r>
          </a:p>
          <a:p>
            <a:pPr algn="l"/>
            <a:endParaRPr lang="en-US" b="1" dirty="0"/>
          </a:p>
          <a:p>
            <a:pPr algn="l"/>
            <a:r>
              <a:rPr lang="en-US" b="1" dirty="0"/>
              <a:t>Using this checklist will not only enable you to exhibit your subject with a good variety of material, but it will also introduce you to some new and challenging philatelic areas. Later, your checklist can be adapted to determine which elements you can use. While topical/thematic exhibits use these elements extensively, all exhibits show some of them.</a:t>
            </a:r>
          </a:p>
          <a:p>
            <a:pPr algn="l"/>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2">
                    <a:lumMod val="75000"/>
                  </a:schemeClr>
                </a:solidFill>
              </a:rPr>
              <a:t>2. </a:t>
            </a:r>
            <a:r>
              <a:rPr lang="en-US" b="1" dirty="0">
                <a:solidFill>
                  <a:schemeClr val="bg2">
                    <a:lumMod val="75000"/>
                  </a:schemeClr>
                </a:solidFill>
              </a:rPr>
              <a:t>A Philatelic Elements Shopping </a:t>
            </a:r>
            <a:r>
              <a:rPr lang="en-US" b="1" dirty="0" smtClean="0">
                <a:solidFill>
                  <a:schemeClr val="bg2">
                    <a:lumMod val="75000"/>
                  </a:schemeClr>
                </a:solidFill>
              </a:rPr>
              <a:t>List</a:t>
            </a:r>
            <a:endParaRPr lang="en-US" b="1" dirty="0">
              <a:solidFill>
                <a:schemeClr val="bg2">
                  <a:lumMod val="75000"/>
                </a:schemeClr>
              </a:solidFill>
            </a:endParaRPr>
          </a:p>
        </p:txBody>
      </p:sp>
      <p:sp>
        <p:nvSpPr>
          <p:cNvPr id="10" name="TextBox 9"/>
          <p:cNvSpPr txBox="1"/>
          <p:nvPr/>
        </p:nvSpPr>
        <p:spPr>
          <a:xfrm>
            <a:off x="5359276" y="264690"/>
            <a:ext cx="5002086" cy="369332"/>
          </a:xfrm>
          <a:prstGeom prst="rect">
            <a:avLst/>
          </a:prstGeom>
          <a:noFill/>
        </p:spPr>
        <p:txBody>
          <a:bodyPr wrap="square" rtlCol="0">
            <a:spAutoFit/>
          </a:bodyPr>
          <a:lstStyle/>
          <a:p>
            <a:pPr algn="r"/>
            <a:r>
              <a:rPr lang="en-US" b="1" dirty="0" smtClean="0">
                <a:solidFill>
                  <a:schemeClr val="bg2">
                    <a:lumMod val="75000"/>
                  </a:schemeClr>
                </a:solidFill>
              </a:rPr>
              <a:t>6</a:t>
            </a:r>
            <a:endParaRPr lang="en-US" b="1" dirty="0">
              <a:solidFill>
                <a:schemeClr val="bg2">
                  <a:lumMod val="75000"/>
                </a:schemeClr>
              </a:solidFill>
            </a:endParaRPr>
          </a:p>
        </p:txBody>
      </p:sp>
    </p:spTree>
    <p:extLst>
      <p:ext uri="{BB962C8B-B14F-4D97-AF65-F5344CB8AC3E}">
        <p14:creationId xmlns:p14="http://schemas.microsoft.com/office/powerpoint/2010/main" val="37685572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Autofit/>
          </a:bodyPr>
          <a:lstStyle/>
          <a:p>
            <a:pPr algn="l"/>
            <a:r>
              <a:rPr lang="en-US" b="1" dirty="0" smtClean="0"/>
              <a:t>Always </a:t>
            </a:r>
            <a:r>
              <a:rPr lang="en-US" b="1" dirty="0"/>
              <a:t>strive for showing exclusively mint or used stamps in the exhibit. Yes, this can get expensive, but it's financially easier a little at a time. Don't forget that it also takes time to find what you're looking for. No one dealer will have everything you need and many surprises will come your </a:t>
            </a:r>
            <a:r>
              <a:rPr lang="en-US" b="1" dirty="0" smtClean="0"/>
              <a:t>way. </a:t>
            </a:r>
            <a:r>
              <a:rPr lang="en-US" b="1" dirty="0"/>
              <a:t>This process can go on for years</a:t>
            </a:r>
            <a:r>
              <a:rPr lang="en-US" b="1" dirty="0" smtClean="0"/>
              <a:t>.</a:t>
            </a:r>
          </a:p>
          <a:p>
            <a:pPr algn="l"/>
            <a:endParaRPr lang="en-US" b="1" dirty="0"/>
          </a:p>
          <a:p>
            <a:pPr algn="l"/>
            <a:r>
              <a:rPr lang="en-US" b="1" dirty="0"/>
              <a:t>What sets </a:t>
            </a:r>
            <a:r>
              <a:rPr lang="en-US" b="1" dirty="0" smtClean="0"/>
              <a:t>international </a:t>
            </a:r>
            <a:r>
              <a:rPr lang="en-US" b="1" dirty="0"/>
              <a:t>exhibits apart </a:t>
            </a:r>
            <a:r>
              <a:rPr lang="en-US" b="1" dirty="0" smtClean="0"/>
              <a:t>from national competition in all classes is </a:t>
            </a:r>
            <a:r>
              <a:rPr lang="en-US" b="1" dirty="0"/>
              <a:t>the depth and development shown. Rarer material is expected to be </a:t>
            </a:r>
            <a:r>
              <a:rPr lang="en-US" b="1" dirty="0" smtClean="0"/>
              <a:t>displayed at an international. Judges pay more attention to what is </a:t>
            </a:r>
            <a:r>
              <a:rPr lang="en-US" b="1" u="sng" dirty="0" smtClean="0"/>
              <a:t>not</a:t>
            </a:r>
            <a:r>
              <a:rPr lang="en-US" b="1" dirty="0" smtClean="0"/>
              <a:t> there but should be.  Multi-frame exhibits are either 5 or 8 frames in size, with 8 only being offered to former international entrants winning a larger vermeil or higher medal.</a:t>
            </a:r>
          </a:p>
          <a:p>
            <a:pPr algn="l"/>
            <a:endParaRPr lang="en-US" b="1" dirty="0"/>
          </a:p>
          <a:p>
            <a:pPr algn="l"/>
            <a:r>
              <a:rPr lang="en-US" b="1" dirty="0"/>
              <a:t>No matter what level you're exhibiting at now, or if you're just starting to get your feet wet, </a:t>
            </a:r>
            <a:r>
              <a:rPr lang="en-US" b="1" dirty="0" smtClean="0"/>
              <a:t>exhibiting </a:t>
            </a:r>
            <a:r>
              <a:rPr lang="en-US" b="1" dirty="0"/>
              <a:t>will expand your knowledge of all aspects of philately. And best of all, it's fun</a:t>
            </a:r>
            <a:r>
              <a:rPr lang="en-US" b="1" dirty="0" smtClean="0"/>
              <a:t>!  So </a:t>
            </a:r>
            <a:r>
              <a:rPr lang="en-US" b="1" dirty="0"/>
              <a:t>remember, "practice makes perfect" when exhibiting</a:t>
            </a:r>
            <a:r>
              <a:rPr lang="en-US" b="1" dirty="0" smtClean="0"/>
              <a:t>!</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18. A </a:t>
            </a:r>
            <a:r>
              <a:rPr lang="en-US" b="1" dirty="0">
                <a:solidFill>
                  <a:schemeClr val="bg1">
                    <a:lumMod val="75000"/>
                  </a:schemeClr>
                </a:solidFill>
              </a:rPr>
              <a:t>Stamp Exhibit Evolves</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60</a:t>
            </a:r>
            <a:endParaRPr lang="en-US" b="1" dirty="0">
              <a:solidFill>
                <a:schemeClr val="bg1">
                  <a:lumMod val="75000"/>
                </a:schemeClr>
              </a:solidFill>
            </a:endParaRPr>
          </a:p>
        </p:txBody>
      </p:sp>
      <p:sp>
        <p:nvSpPr>
          <p:cNvPr id="6" name="TextBox 5">
            <a:hlinkClick r:id="rId3" action="ppaction://hlinksldjump"/>
          </p:cNvPr>
          <p:cNvSpPr txBox="1"/>
          <p:nvPr/>
        </p:nvSpPr>
        <p:spPr>
          <a:xfrm>
            <a:off x="11117508" y="6611779"/>
            <a:ext cx="1074492" cy="246221"/>
          </a:xfrm>
          <a:prstGeom prst="rect">
            <a:avLst/>
          </a:prstGeom>
          <a:noFill/>
        </p:spPr>
        <p:txBody>
          <a:bodyPr wrap="square" rtlCol="0">
            <a:spAutoFit/>
          </a:bodyPr>
          <a:lstStyle/>
          <a:p>
            <a:r>
              <a:rPr lang="en-US" sz="1000" i="1" dirty="0" smtClean="0">
                <a:solidFill>
                  <a:srgbClr val="FF0000"/>
                </a:solidFill>
                <a:hlinkClick r:id="rId3" action="ppaction://hlinksldjump"/>
              </a:rPr>
              <a:t>Back to Chapters</a:t>
            </a:r>
            <a:endParaRPr lang="en-US" sz="1000" i="1" dirty="0">
              <a:solidFill>
                <a:srgbClr val="FF0000"/>
              </a:solidFill>
            </a:endParaRPr>
          </a:p>
        </p:txBody>
      </p:sp>
      <p:pic>
        <p:nvPicPr>
          <p:cNvPr id="2" name="Picture 1">
            <a:hlinkClick r:id="rId4" action="ppaction://hlinksldjump"/>
          </p:cNvPr>
          <p:cNvPicPr>
            <a:picLocks noChangeAspect="1"/>
          </p:cNvPicPr>
          <p:nvPr/>
        </p:nvPicPr>
        <p:blipFill>
          <a:blip r:embed="rId5"/>
          <a:stretch>
            <a:fillRect/>
          </a:stretch>
        </p:blipFill>
        <p:spPr>
          <a:xfrm>
            <a:off x="0" y="1120"/>
            <a:ext cx="1194920" cy="280440"/>
          </a:xfrm>
          <a:prstGeom prst="rect">
            <a:avLst/>
          </a:prstGeom>
        </p:spPr>
      </p:pic>
    </p:spTree>
    <p:extLst>
      <p:ext uri="{BB962C8B-B14F-4D97-AF65-F5344CB8AC3E}">
        <p14:creationId xmlns:p14="http://schemas.microsoft.com/office/powerpoint/2010/main" val="144076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Essays</a:t>
            </a:r>
            <a:r>
              <a:rPr lang="en-US" b="1" dirty="0" smtClean="0"/>
              <a:t> </a:t>
            </a:r>
            <a:r>
              <a:rPr lang="en-US" b="1" dirty="0"/>
              <a:t>are trial designs for a stamp unlike the final accepted work in some way- major or minor. Oftentimes, several designers are asked to send in sketches of their proposals. Those not selected remain as essays. In fact, even the accepted design may become an essay if additional changes are made to it before production.</a:t>
            </a:r>
          </a:p>
          <a:p>
            <a:pPr algn="l"/>
            <a:endParaRPr lang="en-US" b="1" dirty="0"/>
          </a:p>
          <a:p>
            <a:pPr algn="l"/>
            <a:endParaRPr lang="en-US" b="1" dirty="0" smtClean="0"/>
          </a:p>
          <a:p>
            <a:pPr algn="l"/>
            <a:endParaRPr lang="en-US" b="1" dirty="0" smtClean="0"/>
          </a:p>
          <a:p>
            <a:pPr algn="l"/>
            <a:r>
              <a:rPr lang="en-US" b="1" u="sng" dirty="0" smtClean="0"/>
              <a:t>Proofs</a:t>
            </a:r>
            <a:r>
              <a:rPr lang="en-US" b="1" dirty="0" smtClean="0"/>
              <a:t> are a test printings of a stamp from an original plate or die. Trial colors are a test of the stamp design printed in different colors to find out which are the best colors to use. Trial colors are types of proofs.</a:t>
            </a:r>
          </a:p>
          <a:p>
            <a:pPr algn="l"/>
            <a:endParaRPr lang="en-US" b="1"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7</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652" y="2312696"/>
            <a:ext cx="1601767" cy="13979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269" y="2312695"/>
            <a:ext cx="1185424" cy="139790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543" y="2312696"/>
            <a:ext cx="1628488" cy="139790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5853" y="4778747"/>
            <a:ext cx="2045634" cy="174840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1177" y="4817267"/>
            <a:ext cx="1528933" cy="171790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0360" y="5182278"/>
            <a:ext cx="4115243" cy="902834"/>
          </a:xfrm>
          <a:prstGeom prst="rect">
            <a:avLst/>
          </a:prstGeom>
        </p:spPr>
      </p:pic>
      <p:pic>
        <p:nvPicPr>
          <p:cNvPr id="15" name="Picture 14">
            <a:hlinkClick r:id="rId9" action="ppaction://hlinksldjump"/>
          </p:cNvPr>
          <p:cNvPicPr>
            <a:picLocks noChangeAspect="1"/>
          </p:cNvPicPr>
          <p:nvPr/>
        </p:nvPicPr>
        <p:blipFill>
          <a:blip r:embed="rId10"/>
          <a:stretch>
            <a:fillRect/>
          </a:stretch>
        </p:blipFill>
        <p:spPr>
          <a:xfrm>
            <a:off x="0" y="1120"/>
            <a:ext cx="1194920" cy="280440"/>
          </a:xfrm>
          <a:prstGeom prst="rect">
            <a:avLst/>
          </a:prstGeom>
        </p:spPr>
      </p:pic>
    </p:spTree>
    <p:extLst>
      <p:ext uri="{BB962C8B-B14F-4D97-AF65-F5344CB8AC3E}">
        <p14:creationId xmlns:p14="http://schemas.microsoft.com/office/powerpoint/2010/main" val="155522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Specimens</a:t>
            </a:r>
            <a:r>
              <a:rPr lang="en-US" b="1" dirty="0" smtClean="0"/>
              <a:t> are final examples of approved regularly issued stamps but without postal validity. At the turn of the century it was common for countries to issue specimens as examples for other countries to view as acceptable and valid stamps. Such would have "Specimen" overprinted on them, or perforated into the design to stop people from using them in the mail. Specimens continue into this day primarily for journalist use. They are overprinted in a variety of ways.</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8</a:t>
            </a:r>
            <a:endParaRPr lang="en-US" b="1" dirty="0">
              <a:solidFill>
                <a:schemeClr val="bg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544" y="3474163"/>
            <a:ext cx="2011680" cy="23225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19" y="3689700"/>
            <a:ext cx="2599509" cy="18497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740" y="3492451"/>
            <a:ext cx="1773936" cy="2286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3326" y="3710601"/>
            <a:ext cx="1591056" cy="18288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0386" y="3721051"/>
            <a:ext cx="1536192" cy="1828800"/>
          </a:xfrm>
          <a:prstGeom prst="rect">
            <a:avLst/>
          </a:prstGeom>
        </p:spPr>
      </p:pic>
      <p:pic>
        <p:nvPicPr>
          <p:cNvPr id="11" name="Picture 10">
            <a:hlinkClick r:id="rId8" action="ppaction://hlinksldjump"/>
          </p:cNvPr>
          <p:cNvPicPr>
            <a:picLocks noChangeAspect="1"/>
          </p:cNvPicPr>
          <p:nvPr/>
        </p:nvPicPr>
        <p:blipFill>
          <a:blip r:embed="rId9"/>
          <a:stretch>
            <a:fillRect/>
          </a:stretch>
        </p:blipFill>
        <p:spPr>
          <a:xfrm>
            <a:off x="0" y="1120"/>
            <a:ext cx="1194920" cy="280440"/>
          </a:xfrm>
          <a:prstGeom prst="rect">
            <a:avLst/>
          </a:prstGeom>
        </p:spPr>
      </p:pic>
    </p:spTree>
    <p:extLst>
      <p:ext uri="{BB962C8B-B14F-4D97-AF65-F5344CB8AC3E}">
        <p14:creationId xmlns:p14="http://schemas.microsoft.com/office/powerpoint/2010/main" val="141646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alpha val="0"/>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7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076" y="891815"/>
            <a:ext cx="11545762" cy="5637573"/>
          </a:xfrm>
          <a:noFill/>
        </p:spPr>
        <p:txBody>
          <a:bodyPr>
            <a:normAutofit/>
          </a:bodyPr>
          <a:lstStyle/>
          <a:p>
            <a:pPr algn="l"/>
            <a:r>
              <a:rPr lang="en-US" b="1" u="sng" dirty="0" smtClean="0"/>
              <a:t>Printing varieties</a:t>
            </a:r>
            <a:r>
              <a:rPr lang="en-US" b="1" dirty="0" smtClean="0"/>
              <a:t> entail an assortment of possibilities. Paper varieties are just that- stamps issued on different paper varieties. </a:t>
            </a:r>
          </a:p>
          <a:p>
            <a:pPr algn="l"/>
            <a:endParaRPr lang="en-US" b="1" dirty="0"/>
          </a:p>
          <a:p>
            <a:pPr algn="l"/>
            <a:endParaRPr lang="en-US" b="1" dirty="0" smtClean="0"/>
          </a:p>
          <a:p>
            <a:pPr algn="l"/>
            <a:endParaRPr lang="en-US" b="1" dirty="0" smtClean="0"/>
          </a:p>
          <a:p>
            <a:pPr algn="l"/>
            <a:r>
              <a:rPr lang="en-US" b="1" u="sng" dirty="0" smtClean="0"/>
              <a:t>Perforation varieties</a:t>
            </a:r>
            <a:r>
              <a:rPr lang="en-US" b="1" dirty="0" smtClean="0"/>
              <a:t> are stamps issues that through the production process are found with different </a:t>
            </a:r>
            <a:r>
              <a:rPr lang="en-US" b="1" dirty="0" err="1" smtClean="0"/>
              <a:t>perfs</a:t>
            </a:r>
            <a:r>
              <a:rPr lang="en-US" b="1" dirty="0" smtClean="0"/>
              <a:t>. </a:t>
            </a:r>
          </a:p>
          <a:p>
            <a:pPr algn="l"/>
            <a:endParaRPr lang="en-US" b="1" dirty="0"/>
          </a:p>
          <a:p>
            <a:pPr algn="l"/>
            <a:endParaRPr lang="en-US" b="1" dirty="0" smtClean="0"/>
          </a:p>
          <a:p>
            <a:pPr algn="l"/>
            <a:r>
              <a:rPr lang="en-US" b="1" u="sng" dirty="0" smtClean="0"/>
              <a:t>Watermark varieties</a:t>
            </a:r>
            <a:r>
              <a:rPr lang="en-US" b="1" dirty="0" smtClean="0"/>
              <a:t> are symbols in the stamp paper that can be seen where the paper is slightly thinner. Sometimes paper having a different watermark was used to produce stamps, intentionally or not.</a:t>
            </a:r>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89" y="184940"/>
            <a:ext cx="1371603" cy="594361"/>
          </a:xfrm>
          <a:prstGeom prst="rect">
            <a:avLst/>
          </a:prstGeom>
        </p:spPr>
      </p:pic>
      <p:sp>
        <p:nvSpPr>
          <p:cNvPr id="9" name="TextBox 8"/>
          <p:cNvSpPr txBox="1"/>
          <p:nvPr/>
        </p:nvSpPr>
        <p:spPr>
          <a:xfrm>
            <a:off x="330076" y="297454"/>
            <a:ext cx="5029200" cy="369332"/>
          </a:xfrm>
          <a:prstGeom prst="rect">
            <a:avLst/>
          </a:prstGeom>
          <a:noFill/>
        </p:spPr>
        <p:txBody>
          <a:bodyPr wrap="square" rtlCol="0">
            <a:spAutoFit/>
          </a:bodyPr>
          <a:lstStyle/>
          <a:p>
            <a:r>
              <a:rPr lang="en-US" b="1" dirty="0" smtClean="0">
                <a:solidFill>
                  <a:schemeClr val="bg1">
                    <a:lumMod val="75000"/>
                  </a:schemeClr>
                </a:solidFill>
              </a:rPr>
              <a:t>2. A Philatelic Elements Shopping List</a:t>
            </a:r>
          </a:p>
        </p:txBody>
      </p:sp>
      <p:sp>
        <p:nvSpPr>
          <p:cNvPr id="10" name="TextBox 9"/>
          <p:cNvSpPr txBox="1"/>
          <p:nvPr/>
        </p:nvSpPr>
        <p:spPr>
          <a:xfrm>
            <a:off x="5516439" y="281560"/>
            <a:ext cx="5002086" cy="369332"/>
          </a:xfrm>
          <a:prstGeom prst="rect">
            <a:avLst/>
          </a:prstGeom>
          <a:noFill/>
        </p:spPr>
        <p:txBody>
          <a:bodyPr wrap="square" rtlCol="0">
            <a:spAutoFit/>
          </a:bodyPr>
          <a:lstStyle/>
          <a:p>
            <a:pPr algn="r"/>
            <a:r>
              <a:rPr lang="en-US" b="1" dirty="0" smtClean="0">
                <a:solidFill>
                  <a:schemeClr val="bg1">
                    <a:lumMod val="75000"/>
                  </a:schemeClr>
                </a:solidFill>
              </a:rPr>
              <a:t>9</a:t>
            </a:r>
            <a:endParaRPr lang="en-US" b="1" dirty="0">
              <a:solidFill>
                <a:schemeClr val="bg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276" y="1678968"/>
            <a:ext cx="1701983" cy="13424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241" y="1678969"/>
            <a:ext cx="1302136" cy="13424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236" y="1678967"/>
            <a:ext cx="1011925" cy="134240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8138" y="1682389"/>
            <a:ext cx="1827717" cy="133898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9093" y="3494313"/>
            <a:ext cx="2149166" cy="11939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7235" y="3494312"/>
            <a:ext cx="2336937" cy="119398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4026" y="5481140"/>
            <a:ext cx="4538913" cy="1048248"/>
          </a:xfrm>
          <a:prstGeom prst="rect">
            <a:avLst/>
          </a:prstGeom>
        </p:spPr>
      </p:pic>
      <p:pic>
        <p:nvPicPr>
          <p:cNvPr id="2" name="Picture 1">
            <a:hlinkClick r:id="rId10" action="ppaction://hlinksldjump"/>
          </p:cNvPr>
          <p:cNvPicPr>
            <a:picLocks noChangeAspect="1"/>
          </p:cNvPicPr>
          <p:nvPr/>
        </p:nvPicPr>
        <p:blipFill>
          <a:blip r:embed="rId11"/>
          <a:stretch>
            <a:fillRect/>
          </a:stretch>
        </p:blipFill>
        <p:spPr>
          <a:xfrm>
            <a:off x="0" y="2297"/>
            <a:ext cx="1194920" cy="280440"/>
          </a:xfrm>
          <a:prstGeom prst="rect">
            <a:avLst/>
          </a:prstGeom>
        </p:spPr>
      </p:pic>
    </p:spTree>
    <p:extLst>
      <p:ext uri="{BB962C8B-B14F-4D97-AF65-F5344CB8AC3E}">
        <p14:creationId xmlns:p14="http://schemas.microsoft.com/office/powerpoint/2010/main" val="1874915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7645</Words>
  <Application>Microsoft Office PowerPoint</Application>
  <PresentationFormat>Widescreen</PresentationFormat>
  <Paragraphs>469</Paragraphs>
  <Slides>60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Fortunato</dc:creator>
  <cp:lastModifiedBy>Tom Fortunato</cp:lastModifiedBy>
  <cp:revision>162</cp:revision>
  <dcterms:created xsi:type="dcterms:W3CDTF">2016-03-14T02:42:31Z</dcterms:created>
  <dcterms:modified xsi:type="dcterms:W3CDTF">2016-04-24T03:40:36Z</dcterms:modified>
</cp:coreProperties>
</file>