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56" r:id="rId3"/>
    <p:sldId id="257" r:id="rId4"/>
    <p:sldId id="258" r:id="rId5"/>
    <p:sldId id="259" r:id="rId6"/>
    <p:sldId id="260" r:id="rId7"/>
    <p:sldId id="261" r:id="rId8"/>
    <p:sldId id="262" r:id="rId9"/>
    <p:sldId id="263" r:id="rId10"/>
    <p:sldId id="264" r:id="rId11"/>
    <p:sldId id="265" r:id="rId12"/>
    <p:sldId id="266" r:id="rId13"/>
    <p:sldId id="267" r:id="rId14"/>
    <p:sldId id="269" r:id="rId15"/>
    <p:sldId id="270" r:id="rId16"/>
    <p:sldId id="271" r:id="rId17"/>
    <p:sldId id="274" r:id="rId18"/>
    <p:sldId id="273" r:id="rId19"/>
    <p:sldId id="272"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4" d="100"/>
          <a:sy n="74" d="100"/>
        </p:scale>
        <p:origin x="-54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15C52E-9B7E-4DCB-9EE3-D3941F995255}" type="datetimeFigureOut">
              <a:rPr lang="en-US" smtClean="0"/>
              <a:t>2/11/2017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7C521-7399-43AD-A38A-7F805CF2DDF3}" type="slidenum">
              <a:rPr lang="en-US" smtClean="0"/>
              <a:t>‹#›</a:t>
            </a:fld>
            <a:endParaRPr lang="en-US"/>
          </a:p>
        </p:txBody>
      </p:sp>
    </p:spTree>
    <p:extLst>
      <p:ext uri="{BB962C8B-B14F-4D97-AF65-F5344CB8AC3E}">
        <p14:creationId xmlns:p14="http://schemas.microsoft.com/office/powerpoint/2010/main" val="14142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15C52E-9B7E-4DCB-9EE3-D3941F995255}" type="datetimeFigureOut">
              <a:rPr lang="en-US" smtClean="0"/>
              <a:t>2/11/2017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7C521-7399-43AD-A38A-7F805CF2DDF3}" type="slidenum">
              <a:rPr lang="en-US" smtClean="0"/>
              <a:t>‹#›</a:t>
            </a:fld>
            <a:endParaRPr lang="en-US"/>
          </a:p>
        </p:txBody>
      </p:sp>
    </p:spTree>
    <p:extLst>
      <p:ext uri="{BB962C8B-B14F-4D97-AF65-F5344CB8AC3E}">
        <p14:creationId xmlns:p14="http://schemas.microsoft.com/office/powerpoint/2010/main" val="633098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15C52E-9B7E-4DCB-9EE3-D3941F995255}" type="datetimeFigureOut">
              <a:rPr lang="en-US" smtClean="0"/>
              <a:t>2/11/2017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7C521-7399-43AD-A38A-7F805CF2DDF3}" type="slidenum">
              <a:rPr lang="en-US" smtClean="0"/>
              <a:t>‹#›</a:t>
            </a:fld>
            <a:endParaRPr lang="en-US"/>
          </a:p>
        </p:txBody>
      </p:sp>
    </p:spTree>
    <p:extLst>
      <p:ext uri="{BB962C8B-B14F-4D97-AF65-F5344CB8AC3E}">
        <p14:creationId xmlns:p14="http://schemas.microsoft.com/office/powerpoint/2010/main" val="2756076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15C52E-9B7E-4DCB-9EE3-D3941F995255}" type="datetimeFigureOut">
              <a:rPr lang="en-US" smtClean="0"/>
              <a:t>2/11/2017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7C521-7399-43AD-A38A-7F805CF2DDF3}" type="slidenum">
              <a:rPr lang="en-US" smtClean="0"/>
              <a:t>‹#›</a:t>
            </a:fld>
            <a:endParaRPr lang="en-US"/>
          </a:p>
        </p:txBody>
      </p:sp>
    </p:spTree>
    <p:extLst>
      <p:ext uri="{BB962C8B-B14F-4D97-AF65-F5344CB8AC3E}">
        <p14:creationId xmlns:p14="http://schemas.microsoft.com/office/powerpoint/2010/main" val="3926533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15C52E-9B7E-4DCB-9EE3-D3941F995255}" type="datetimeFigureOut">
              <a:rPr lang="en-US" smtClean="0"/>
              <a:t>2/11/2017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7C521-7399-43AD-A38A-7F805CF2DDF3}" type="slidenum">
              <a:rPr lang="en-US" smtClean="0"/>
              <a:t>‹#›</a:t>
            </a:fld>
            <a:endParaRPr lang="en-US"/>
          </a:p>
        </p:txBody>
      </p:sp>
    </p:spTree>
    <p:extLst>
      <p:ext uri="{BB962C8B-B14F-4D97-AF65-F5344CB8AC3E}">
        <p14:creationId xmlns:p14="http://schemas.microsoft.com/office/powerpoint/2010/main" val="2620823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15C52E-9B7E-4DCB-9EE3-D3941F995255}" type="datetimeFigureOut">
              <a:rPr lang="en-US" smtClean="0"/>
              <a:t>2/11/2017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97C521-7399-43AD-A38A-7F805CF2DDF3}" type="slidenum">
              <a:rPr lang="en-US" smtClean="0"/>
              <a:t>‹#›</a:t>
            </a:fld>
            <a:endParaRPr lang="en-US"/>
          </a:p>
        </p:txBody>
      </p:sp>
    </p:spTree>
    <p:extLst>
      <p:ext uri="{BB962C8B-B14F-4D97-AF65-F5344CB8AC3E}">
        <p14:creationId xmlns:p14="http://schemas.microsoft.com/office/powerpoint/2010/main" val="3310274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15C52E-9B7E-4DCB-9EE3-D3941F995255}" type="datetimeFigureOut">
              <a:rPr lang="en-US" smtClean="0"/>
              <a:t>2/11/2017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97C521-7399-43AD-A38A-7F805CF2DDF3}" type="slidenum">
              <a:rPr lang="en-US" smtClean="0"/>
              <a:t>‹#›</a:t>
            </a:fld>
            <a:endParaRPr lang="en-US"/>
          </a:p>
        </p:txBody>
      </p:sp>
    </p:spTree>
    <p:extLst>
      <p:ext uri="{BB962C8B-B14F-4D97-AF65-F5344CB8AC3E}">
        <p14:creationId xmlns:p14="http://schemas.microsoft.com/office/powerpoint/2010/main" val="1240175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15C52E-9B7E-4DCB-9EE3-D3941F995255}" type="datetimeFigureOut">
              <a:rPr lang="en-US" smtClean="0"/>
              <a:t>2/11/2017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97C521-7399-43AD-A38A-7F805CF2DDF3}" type="slidenum">
              <a:rPr lang="en-US" smtClean="0"/>
              <a:t>‹#›</a:t>
            </a:fld>
            <a:endParaRPr lang="en-US"/>
          </a:p>
        </p:txBody>
      </p:sp>
    </p:spTree>
    <p:extLst>
      <p:ext uri="{BB962C8B-B14F-4D97-AF65-F5344CB8AC3E}">
        <p14:creationId xmlns:p14="http://schemas.microsoft.com/office/powerpoint/2010/main" val="3191964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15C52E-9B7E-4DCB-9EE3-D3941F995255}" type="datetimeFigureOut">
              <a:rPr lang="en-US" smtClean="0"/>
              <a:t>2/11/2017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97C521-7399-43AD-A38A-7F805CF2DDF3}" type="slidenum">
              <a:rPr lang="en-US" smtClean="0"/>
              <a:t>‹#›</a:t>
            </a:fld>
            <a:endParaRPr lang="en-US"/>
          </a:p>
        </p:txBody>
      </p:sp>
    </p:spTree>
    <p:extLst>
      <p:ext uri="{BB962C8B-B14F-4D97-AF65-F5344CB8AC3E}">
        <p14:creationId xmlns:p14="http://schemas.microsoft.com/office/powerpoint/2010/main" val="343815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15C52E-9B7E-4DCB-9EE3-D3941F995255}" type="datetimeFigureOut">
              <a:rPr lang="en-US" smtClean="0"/>
              <a:t>2/11/2017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97C521-7399-43AD-A38A-7F805CF2DDF3}" type="slidenum">
              <a:rPr lang="en-US" smtClean="0"/>
              <a:t>‹#›</a:t>
            </a:fld>
            <a:endParaRPr lang="en-US"/>
          </a:p>
        </p:txBody>
      </p:sp>
    </p:spTree>
    <p:extLst>
      <p:ext uri="{BB962C8B-B14F-4D97-AF65-F5344CB8AC3E}">
        <p14:creationId xmlns:p14="http://schemas.microsoft.com/office/powerpoint/2010/main" val="3865697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15C52E-9B7E-4DCB-9EE3-D3941F995255}" type="datetimeFigureOut">
              <a:rPr lang="en-US" smtClean="0"/>
              <a:t>2/11/2017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97C521-7399-43AD-A38A-7F805CF2DDF3}" type="slidenum">
              <a:rPr lang="en-US" smtClean="0"/>
              <a:t>‹#›</a:t>
            </a:fld>
            <a:endParaRPr lang="en-US"/>
          </a:p>
        </p:txBody>
      </p:sp>
    </p:spTree>
    <p:extLst>
      <p:ext uri="{BB962C8B-B14F-4D97-AF65-F5344CB8AC3E}">
        <p14:creationId xmlns:p14="http://schemas.microsoft.com/office/powerpoint/2010/main" val="2760923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20000"/>
                <a:lumOff val="80000"/>
              </a:schemeClr>
            </a:gs>
            <a:gs pos="10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15C52E-9B7E-4DCB-9EE3-D3941F995255}" type="datetimeFigureOut">
              <a:rPr lang="en-US" smtClean="0"/>
              <a:t>2/11/2017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7C521-7399-43AD-A38A-7F805CF2DDF3}" type="slidenum">
              <a:rPr lang="en-US" smtClean="0"/>
              <a:t>‹#›</a:t>
            </a:fld>
            <a:endParaRPr lang="en-US"/>
          </a:p>
        </p:txBody>
      </p:sp>
    </p:spTree>
    <p:extLst>
      <p:ext uri="{BB962C8B-B14F-4D97-AF65-F5344CB8AC3E}">
        <p14:creationId xmlns:p14="http://schemas.microsoft.com/office/powerpoint/2010/main" val="55222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image" Target="../media/image21.emf"/><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 Id="rId9" Type="http://schemas.openxmlformats.org/officeDocument/2006/relationships/image" Target="../media/image34.jpg"/></Relationships>
</file>

<file path=ppt/slides/_rels/slide19.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9.jpg"/><Relationship Id="rId11" Type="http://schemas.openxmlformats.org/officeDocument/2006/relationships/image" Target="../media/image44.jpg"/><Relationship Id="rId5" Type="http://schemas.openxmlformats.org/officeDocument/2006/relationships/image" Target="../media/image38.jpg"/><Relationship Id="rId10" Type="http://schemas.openxmlformats.org/officeDocument/2006/relationships/image" Target="../media/image43.jpg"/><Relationship Id="rId4" Type="http://schemas.openxmlformats.org/officeDocument/2006/relationships/image" Target="../media/image37.jpg"/><Relationship Id="rId9" Type="http://schemas.openxmlformats.org/officeDocument/2006/relationships/image" Target="../media/image42.jp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8571" y="573960"/>
            <a:ext cx="10210800" cy="5509200"/>
          </a:xfrm>
          <a:prstGeom prst="rect">
            <a:avLst/>
          </a:prstGeom>
        </p:spPr>
        <p:txBody>
          <a:bodyPr wrap="square">
            <a:spAutoFit/>
          </a:bodyPr>
          <a:lstStyle/>
          <a:p>
            <a:pPr algn="ctr"/>
            <a:r>
              <a:rPr lang="en-US" sz="4800" b="1" dirty="0">
                <a:solidFill>
                  <a:srgbClr val="000080"/>
                </a:solidFill>
                <a:latin typeface="Verdana" panose="020B0604030504040204" pitchFamily="34" charset="0"/>
              </a:rPr>
              <a:t>US Fancy </a:t>
            </a:r>
            <a:r>
              <a:rPr lang="en-US" sz="4800" b="1" dirty="0" smtClean="0">
                <a:solidFill>
                  <a:srgbClr val="000080"/>
                </a:solidFill>
                <a:latin typeface="Verdana" panose="020B0604030504040204" pitchFamily="34" charset="0"/>
              </a:rPr>
              <a:t>Cancels - </a:t>
            </a:r>
            <a:endParaRPr lang="en-US" sz="4800" b="1" dirty="0">
              <a:solidFill>
                <a:srgbClr val="000080"/>
              </a:solidFill>
              <a:latin typeface="Verdana" panose="020B0604030504040204" pitchFamily="34" charset="0"/>
            </a:endParaRPr>
          </a:p>
          <a:p>
            <a:pPr algn="ctr"/>
            <a:r>
              <a:rPr lang="en-US" sz="4800" b="1" i="1" dirty="0" smtClean="0">
                <a:solidFill>
                  <a:srgbClr val="000080"/>
                </a:solidFill>
                <a:latin typeface="Verdana" panose="020B0604030504040204" pitchFamily="34" charset="0"/>
              </a:rPr>
              <a:t>and </a:t>
            </a:r>
            <a:r>
              <a:rPr lang="en-US" sz="4800" b="1" i="1" dirty="0">
                <a:solidFill>
                  <a:srgbClr val="000080"/>
                </a:solidFill>
                <a:latin typeface="Verdana" panose="020B0604030504040204" pitchFamily="34" charset="0"/>
              </a:rPr>
              <a:t>a </a:t>
            </a:r>
            <a:r>
              <a:rPr lang="en-US" sz="4800" b="1" i="1" dirty="0" smtClean="0">
                <a:solidFill>
                  <a:srgbClr val="000080"/>
                </a:solidFill>
                <a:latin typeface="Verdana" panose="020B0604030504040204" pitchFamily="34" charset="0"/>
              </a:rPr>
              <a:t>Bit </a:t>
            </a:r>
            <a:r>
              <a:rPr lang="en-US" sz="4800" b="1" i="1" dirty="0">
                <a:solidFill>
                  <a:srgbClr val="000080"/>
                </a:solidFill>
                <a:latin typeface="Verdana" panose="020B0604030504040204" pitchFamily="34" charset="0"/>
              </a:rPr>
              <a:t>of </a:t>
            </a:r>
            <a:r>
              <a:rPr lang="en-US" sz="4800" b="1" i="1" dirty="0" smtClean="0">
                <a:solidFill>
                  <a:srgbClr val="000080"/>
                </a:solidFill>
                <a:latin typeface="Verdana" panose="020B0604030504040204" pitchFamily="34" charset="0"/>
              </a:rPr>
              <a:t>Postal </a:t>
            </a:r>
            <a:r>
              <a:rPr lang="en-US" sz="4800" b="1" i="1" dirty="0" smtClean="0">
                <a:solidFill>
                  <a:srgbClr val="000080"/>
                </a:solidFill>
                <a:latin typeface="Verdana" panose="020B0604030504040204" pitchFamily="34" charset="0"/>
              </a:rPr>
              <a:t>History</a:t>
            </a:r>
          </a:p>
          <a:p>
            <a:pPr algn="ctr"/>
            <a:r>
              <a:rPr lang="en-US" sz="4800" b="1" i="1" dirty="0" smtClean="0">
                <a:solidFill>
                  <a:srgbClr val="000080"/>
                </a:solidFill>
                <a:latin typeface="Verdana" panose="020B0604030504040204" pitchFamily="34" charset="0"/>
              </a:rPr>
              <a:t>to </a:t>
            </a:r>
            <a:r>
              <a:rPr lang="en-US" sz="4800" b="1" i="1" dirty="0" smtClean="0">
                <a:solidFill>
                  <a:srgbClr val="000080"/>
                </a:solidFill>
                <a:latin typeface="Verdana" panose="020B0604030504040204" pitchFamily="34" charset="0"/>
              </a:rPr>
              <a:t>Explain </a:t>
            </a:r>
            <a:r>
              <a:rPr lang="en-US" sz="4800" b="1" i="1" dirty="0">
                <a:solidFill>
                  <a:srgbClr val="000080"/>
                </a:solidFill>
                <a:latin typeface="Verdana" panose="020B0604030504040204" pitchFamily="34" charset="0"/>
              </a:rPr>
              <a:t>T</a:t>
            </a:r>
            <a:r>
              <a:rPr lang="en-US" sz="4800" b="1" i="1" dirty="0" smtClean="0">
                <a:solidFill>
                  <a:srgbClr val="000080"/>
                </a:solidFill>
                <a:latin typeface="Verdana" panose="020B0604030504040204" pitchFamily="34" charset="0"/>
              </a:rPr>
              <a:t>hem</a:t>
            </a:r>
          </a:p>
          <a:p>
            <a:pPr algn="ctr"/>
            <a:endParaRPr lang="en-US" sz="3600" b="1" i="1" dirty="0" smtClean="0">
              <a:solidFill>
                <a:srgbClr val="000080"/>
              </a:solidFill>
              <a:latin typeface="Verdana" panose="020B0604030504040204" pitchFamily="34" charset="0"/>
            </a:endParaRPr>
          </a:p>
          <a:p>
            <a:pPr algn="ctr"/>
            <a:r>
              <a:rPr lang="en-US" sz="3600" b="1" i="1" dirty="0" smtClean="0">
                <a:solidFill>
                  <a:srgbClr val="000080"/>
                </a:solidFill>
                <a:latin typeface="Verdana" panose="020B0604030504040204" pitchFamily="34" charset="0"/>
              </a:rPr>
              <a:t>Presented by Rich </a:t>
            </a:r>
            <a:r>
              <a:rPr lang="en-US" sz="3600" b="1" i="1" dirty="0" smtClean="0">
                <a:solidFill>
                  <a:srgbClr val="000080"/>
                </a:solidFill>
                <a:latin typeface="Verdana" panose="020B0604030504040204" pitchFamily="34" charset="0"/>
              </a:rPr>
              <a:t>Spinelli</a:t>
            </a:r>
          </a:p>
          <a:p>
            <a:pPr algn="ctr"/>
            <a:r>
              <a:rPr lang="en-US" sz="3600" b="1" i="1" dirty="0" smtClean="0">
                <a:solidFill>
                  <a:srgbClr val="000080"/>
                </a:solidFill>
                <a:latin typeface="Verdana" panose="020B0604030504040204" pitchFamily="34" charset="0"/>
              </a:rPr>
              <a:t>for the RPA, Nov. 10, 2016.</a:t>
            </a:r>
            <a:endParaRPr lang="en-US" sz="3600" b="1" i="1" dirty="0" smtClean="0">
              <a:solidFill>
                <a:srgbClr val="000080"/>
              </a:solidFill>
              <a:latin typeface="Verdana" panose="020B0604030504040204" pitchFamily="34" charset="0"/>
            </a:endParaRPr>
          </a:p>
          <a:p>
            <a:pPr algn="ctr"/>
            <a:endParaRPr lang="en-US" sz="2800" b="1" i="1" dirty="0">
              <a:solidFill>
                <a:srgbClr val="000080"/>
              </a:solidFill>
              <a:latin typeface="Verdana" panose="020B0604030504040204" pitchFamily="34" charset="0"/>
            </a:endParaRPr>
          </a:p>
          <a:p>
            <a:pPr algn="ctr"/>
            <a:r>
              <a:rPr lang="en-US" sz="2400" b="1" i="1" dirty="0" smtClean="0">
                <a:solidFill>
                  <a:srgbClr val="000080"/>
                </a:solidFill>
                <a:latin typeface="Verdana" panose="020B0604030504040204" pitchFamily="34" charset="0"/>
              </a:rPr>
              <a:t>(but blatantly ripped-off </a:t>
            </a:r>
            <a:r>
              <a:rPr lang="en-US" sz="2400" b="1" i="1" dirty="0" smtClean="0">
                <a:solidFill>
                  <a:srgbClr val="000080"/>
                </a:solidFill>
                <a:latin typeface="Verdana" panose="020B0604030504040204" pitchFamily="34" charset="0"/>
              </a:rPr>
              <a:t>from </a:t>
            </a:r>
            <a:r>
              <a:rPr lang="en-US" sz="2400" b="1" i="1" dirty="0" smtClean="0">
                <a:solidFill>
                  <a:srgbClr val="000080"/>
                </a:solidFill>
                <a:latin typeface="Verdana" panose="020B0604030504040204" pitchFamily="34" charset="0"/>
              </a:rPr>
              <a:t>an internet</a:t>
            </a:r>
          </a:p>
          <a:p>
            <a:pPr algn="ctr"/>
            <a:r>
              <a:rPr lang="en-US" sz="2400" b="1" i="1" dirty="0" smtClean="0">
                <a:solidFill>
                  <a:srgbClr val="000080"/>
                </a:solidFill>
                <a:latin typeface="Verdana" panose="020B0604030504040204" pitchFamily="34" charset="0"/>
              </a:rPr>
              <a:t>presentation published by Bruce </a:t>
            </a:r>
            <a:r>
              <a:rPr lang="en-US" sz="2400" b="1" i="1" dirty="0" smtClean="0">
                <a:solidFill>
                  <a:srgbClr val="000080"/>
                </a:solidFill>
                <a:latin typeface="Verdana" panose="020B0604030504040204" pitchFamily="34" charset="0"/>
              </a:rPr>
              <a:t>Dangremond</a:t>
            </a:r>
            <a:r>
              <a:rPr lang="en-US" sz="2400" b="1" i="1" dirty="0" smtClean="0">
                <a:solidFill>
                  <a:srgbClr val="000080"/>
                </a:solidFill>
                <a:latin typeface="Verdana" panose="020B0604030504040204" pitchFamily="34" charset="0"/>
              </a:rPr>
              <a:t>,</a:t>
            </a:r>
          </a:p>
          <a:p>
            <a:pPr algn="ctr"/>
            <a:r>
              <a:rPr lang="en-US" sz="2400" b="1" i="1" dirty="0" smtClean="0">
                <a:solidFill>
                  <a:srgbClr val="000080"/>
                </a:solidFill>
                <a:latin typeface="Verdana" panose="020B0604030504040204" pitchFamily="34" charset="0"/>
              </a:rPr>
              <a:t>15th </a:t>
            </a:r>
            <a:r>
              <a:rPr lang="en-US" sz="2400" b="1" i="1" dirty="0">
                <a:solidFill>
                  <a:srgbClr val="000080"/>
                </a:solidFill>
                <a:latin typeface="Verdana" panose="020B0604030504040204" pitchFamily="34" charset="0"/>
              </a:rPr>
              <a:t>of </a:t>
            </a:r>
            <a:r>
              <a:rPr lang="en-US" sz="2400" b="1" i="1" dirty="0" smtClean="0">
                <a:solidFill>
                  <a:srgbClr val="000080"/>
                </a:solidFill>
                <a:latin typeface="Verdana" panose="020B0604030504040204" pitchFamily="34" charset="0"/>
              </a:rPr>
              <a:t>January, 2012--thanks</a:t>
            </a:r>
            <a:r>
              <a:rPr lang="en-US" sz="2400" b="1" i="1" dirty="0" smtClean="0">
                <a:solidFill>
                  <a:srgbClr val="000080"/>
                </a:solidFill>
                <a:latin typeface="Verdana" panose="020B0604030504040204" pitchFamily="34" charset="0"/>
              </a:rPr>
              <a:t>, </a:t>
            </a:r>
            <a:r>
              <a:rPr lang="en-US" sz="2400" b="1" i="1" dirty="0" smtClean="0">
                <a:solidFill>
                  <a:srgbClr val="000080"/>
                </a:solidFill>
                <a:latin typeface="Verdana" panose="020B0604030504040204" pitchFamily="34" charset="0"/>
              </a:rPr>
              <a:t>Bruce.)</a:t>
            </a:r>
            <a:endParaRPr lang="en-US" dirty="0"/>
          </a:p>
        </p:txBody>
      </p:sp>
    </p:spTree>
    <p:extLst>
      <p:ext uri="{BB962C8B-B14F-4D97-AF65-F5344CB8AC3E}">
        <p14:creationId xmlns:p14="http://schemas.microsoft.com/office/powerpoint/2010/main" val="518479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2333" y="514288"/>
            <a:ext cx="11188650" cy="2308324"/>
          </a:xfrm>
          <a:prstGeom prst="rect">
            <a:avLst/>
          </a:prstGeom>
        </p:spPr>
        <p:txBody>
          <a:bodyPr wrap="square">
            <a:spAutoFit/>
          </a:bodyPr>
          <a:lstStyle/>
          <a:p>
            <a:r>
              <a:rPr lang="en-US" sz="2400" b="0" i="0" dirty="0" smtClean="0">
                <a:effectLst/>
                <a:latin typeface="Arial" panose="020B0604020202020204" pitchFamily="34" charset="0"/>
                <a:cs typeface="Arial" panose="020B0604020202020204" pitchFamily="34" charset="0"/>
              </a:rPr>
              <a:t>The fourth stamp shows a negative five-point star in a solid blue ink pentagon. </a:t>
            </a:r>
          </a:p>
          <a:p>
            <a:r>
              <a:rPr lang="en-US" sz="2400" b="0" i="0" dirty="0" smtClean="0">
                <a:effectLst/>
                <a:latin typeface="Arial" panose="020B0604020202020204" pitchFamily="34" charset="0"/>
                <a:cs typeface="Arial" panose="020B0604020202020204" pitchFamily="34" charset="0"/>
              </a:rPr>
              <a:t>The post office is unknown. </a:t>
            </a:r>
          </a:p>
          <a:p>
            <a:endParaRPr lang="en-US" sz="2400" dirty="0">
              <a:latin typeface="Arial" panose="020B0604020202020204" pitchFamily="34" charset="0"/>
              <a:cs typeface="Arial" panose="020B0604020202020204" pitchFamily="34" charset="0"/>
            </a:endParaRPr>
          </a:p>
          <a:p>
            <a:r>
              <a:rPr lang="en-US" sz="2400" b="0" i="0" dirty="0" smtClean="0">
                <a:effectLst/>
                <a:latin typeface="Arial" panose="020B0604020202020204" pitchFamily="34" charset="0"/>
                <a:cs typeface="Arial" panose="020B0604020202020204" pitchFamily="34" charset="0"/>
              </a:rPr>
              <a:t>The last stamp shows a beautiful large negative five-point star in a solid disk with additional small negative dots. It was a cancellation used in the post office of Brookline, Massachusetts.</a:t>
            </a:r>
            <a:endParaRPr lang="en-US" sz="2400" dirty="0">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695" y="3181081"/>
            <a:ext cx="5461927" cy="320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4016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3489" y="284698"/>
            <a:ext cx="10826496" cy="3323987"/>
          </a:xfrm>
          <a:prstGeom prst="rect">
            <a:avLst/>
          </a:prstGeom>
        </p:spPr>
        <p:txBody>
          <a:bodyPr wrap="square">
            <a:spAutoFit/>
          </a:bodyPr>
          <a:lstStyle/>
          <a:p>
            <a:r>
              <a:rPr lang="en-US" sz="2400" b="0" i="0" dirty="0" smtClean="0">
                <a:effectLst/>
                <a:latin typeface="Arial" panose="020B0604020202020204" pitchFamily="34" charset="0"/>
                <a:cs typeface="Arial" panose="020B0604020202020204" pitchFamily="34" charset="0"/>
              </a:rPr>
              <a:t>The civil war was responsible for the series of stamps issued in 1861, of which the 3-cent Scott #65 is its most profuse member. </a:t>
            </a:r>
          </a:p>
          <a:p>
            <a:endParaRPr lang="en-US" sz="2400" dirty="0" smtClean="0">
              <a:latin typeface="Arial" panose="020B0604020202020204" pitchFamily="34" charset="0"/>
              <a:cs typeface="Arial" panose="020B0604020202020204" pitchFamily="34" charset="0"/>
            </a:endParaRPr>
          </a:p>
          <a:p>
            <a:r>
              <a:rPr lang="en-US" sz="2400" b="0" i="0" dirty="0" smtClean="0">
                <a:effectLst/>
                <a:latin typeface="Arial" panose="020B0604020202020204" pitchFamily="34" charset="0"/>
                <a:cs typeface="Arial" panose="020B0604020202020204" pitchFamily="34" charset="0"/>
              </a:rPr>
              <a:t>To express allegiance with the union, many patriotic symbols were used as cancellation designs on letters bearing this stamp in northern post offices. </a:t>
            </a:r>
          </a:p>
          <a:p>
            <a:endParaRPr lang="en-US" sz="2400" dirty="0" smtClean="0">
              <a:latin typeface="Arial" panose="020B0604020202020204" pitchFamily="34" charset="0"/>
              <a:cs typeface="Arial" panose="020B0604020202020204" pitchFamily="34" charset="0"/>
            </a:endParaRPr>
          </a:p>
          <a:p>
            <a:r>
              <a:rPr lang="en-US" sz="2400" b="0" i="0" dirty="0" smtClean="0">
                <a:effectLst/>
                <a:latin typeface="Arial" panose="020B0604020202020204" pitchFamily="34" charset="0"/>
                <a:cs typeface="Arial" panose="020B0604020202020204" pitchFamily="34" charset="0"/>
              </a:rPr>
              <a:t>The first stamp has a cancel showing “US” inside a simple shield from the post office in Albany, New York. </a:t>
            </a:r>
          </a:p>
          <a:p>
            <a:endParaRPr lang="en-US" dirty="0">
              <a:latin typeface="Verdana" panose="020B060403050404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2755" y="3177393"/>
            <a:ext cx="2747963" cy="336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25738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735" y="3797722"/>
            <a:ext cx="11227287" cy="2677656"/>
          </a:xfrm>
          <a:prstGeom prst="rect">
            <a:avLst/>
          </a:prstGeom>
        </p:spPr>
        <p:txBody>
          <a:bodyPr wrap="square">
            <a:spAutoFit/>
          </a:bodyPr>
          <a:lstStyle/>
          <a:p>
            <a:r>
              <a:rPr lang="en-US" sz="2400" b="0" i="0" dirty="0" smtClean="0">
                <a:effectLst/>
                <a:latin typeface="Arial" panose="020B0604020202020204" pitchFamily="34" charset="0"/>
                <a:cs typeface="Arial" panose="020B0604020202020204" pitchFamily="34" charset="0"/>
              </a:rPr>
              <a:t>The second stamp has a cancellation with a “US” and stars in a shield used in Boston, Massachusetts. </a:t>
            </a:r>
          </a:p>
          <a:p>
            <a:endParaRPr lang="en-US" sz="2400" dirty="0" smtClean="0">
              <a:latin typeface="Arial" panose="020B0604020202020204" pitchFamily="34" charset="0"/>
              <a:cs typeface="Arial" panose="020B0604020202020204" pitchFamily="34" charset="0"/>
            </a:endParaRPr>
          </a:p>
          <a:p>
            <a:r>
              <a:rPr lang="en-US" sz="2400" b="0" i="0" dirty="0" smtClean="0">
                <a:effectLst/>
                <a:latin typeface="Arial" panose="020B0604020202020204" pitchFamily="34" charset="0"/>
                <a:cs typeface="Arial" panose="020B0604020202020204" pitchFamily="34" charset="0"/>
              </a:rPr>
              <a:t>The third stamp sports the much sought after fancy shield of </a:t>
            </a:r>
            <a:r>
              <a:rPr lang="en-US" sz="2400" b="0" i="0" dirty="0" err="1" smtClean="0">
                <a:effectLst/>
                <a:latin typeface="Arial" panose="020B0604020202020204" pitchFamily="34" charset="0"/>
                <a:cs typeface="Arial" panose="020B0604020202020204" pitchFamily="34" charset="0"/>
              </a:rPr>
              <a:t>Medalia</a:t>
            </a:r>
            <a:r>
              <a:rPr lang="en-US" sz="2400" b="0" i="0" dirty="0" smtClean="0">
                <a:effectLst/>
                <a:latin typeface="Arial" panose="020B0604020202020204" pitchFamily="34" charset="0"/>
                <a:cs typeface="Arial" panose="020B0604020202020204" pitchFamily="34" charset="0"/>
              </a:rPr>
              <a:t>, New York. </a:t>
            </a:r>
          </a:p>
          <a:p>
            <a:endParaRPr lang="en-US" sz="2400" dirty="0">
              <a:latin typeface="Arial" panose="020B0604020202020204" pitchFamily="34" charset="0"/>
              <a:cs typeface="Arial" panose="020B0604020202020204" pitchFamily="34" charset="0"/>
            </a:endParaRPr>
          </a:p>
          <a:p>
            <a:r>
              <a:rPr lang="en-US" sz="2400" b="0" i="0" dirty="0" smtClean="0">
                <a:effectLst/>
                <a:latin typeface="Arial" panose="020B0604020202020204" pitchFamily="34" charset="0"/>
                <a:cs typeface="Arial" panose="020B0604020202020204" pitchFamily="34" charset="0"/>
              </a:rPr>
              <a:t>The last stamp shows another large shield cancel. This one is from the post office in Taunton, Massachusetts.</a:t>
            </a:r>
            <a:endParaRPr lang="en-US" sz="2400" dirty="0">
              <a:latin typeface="Arial" panose="020B0604020202020204" pitchFamily="34" charset="0"/>
              <a:cs typeface="Arial" panose="020B060402020202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950" y="362966"/>
            <a:ext cx="2737613" cy="332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8027" y="362966"/>
            <a:ext cx="2857136" cy="332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411" y="362966"/>
            <a:ext cx="2801937" cy="332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03092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5855" y="306062"/>
            <a:ext cx="10717905" cy="461665"/>
          </a:xfrm>
          <a:prstGeom prst="rect">
            <a:avLst/>
          </a:prstGeom>
        </p:spPr>
        <p:txBody>
          <a:bodyPr wrap="square">
            <a:spAutoFit/>
          </a:bodyPr>
          <a:lstStyle/>
          <a:p>
            <a:r>
              <a:rPr lang="en-US" sz="2400" b="0" i="0" dirty="0" smtClean="0">
                <a:effectLst/>
                <a:latin typeface="Arial" panose="020B0604020202020204" pitchFamily="34" charset="0"/>
                <a:cs typeface="Arial" panose="020B0604020202020204" pitchFamily="34" charset="0"/>
              </a:rPr>
              <a:t>There are many other categories of fancy cancels.</a:t>
            </a:r>
            <a:endParaRPr lang="en-US" sz="2400" dirty="0">
              <a:latin typeface="Arial" panose="020B0604020202020204" pitchFamily="34" charset="0"/>
              <a:cs typeface="Arial" panose="020B0604020202020204" pitchFamily="34" charset="0"/>
            </a:endParaRPr>
          </a:p>
        </p:txBody>
      </p:sp>
      <p:sp>
        <p:nvSpPr>
          <p:cNvPr id="3" name="Rectangle 2"/>
          <p:cNvSpPr/>
          <p:nvPr/>
        </p:nvSpPr>
        <p:spPr>
          <a:xfrm>
            <a:off x="418886" y="3549907"/>
            <a:ext cx="11367928" cy="2800767"/>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The first stamp shows the fancy “R” cancellation of Rockville, Connecticut. </a:t>
            </a:r>
            <a:endParaRPr lang="en-US" sz="2400" dirty="0" smtClean="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second is the “spearhead” cancel of Lewisburg, Pennsylvania. </a:t>
            </a:r>
            <a:endParaRPr lang="en-US" sz="2400" dirty="0" smtClean="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middle stamp is the very sought after “open book” cancel of Rutland, Vermont.  </a:t>
            </a:r>
            <a:endParaRPr lang="en-US" sz="2400" dirty="0" smtClean="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Fourth</a:t>
            </a:r>
            <a:r>
              <a:rPr lang="en-US" sz="2400" dirty="0">
                <a:latin typeface="Arial" panose="020B0604020202020204" pitchFamily="34" charset="0"/>
                <a:cs typeface="Arial" panose="020B0604020202020204" pitchFamily="34" charset="0"/>
              </a:rPr>
              <a:t>, is known as the “prison bar” cancel of Columbus, Ohio</a:t>
            </a:r>
            <a:r>
              <a:rPr lang="en-US" sz="2400" dirty="0" smtClean="0">
                <a:latin typeface="Arial" panose="020B0604020202020204" pitchFamily="34" charset="0"/>
                <a:cs typeface="Arial" panose="020B0604020202020204" pitchFamily="34" charset="0"/>
              </a:rPr>
              <a:t>.</a:t>
            </a:r>
          </a:p>
          <a:p>
            <a:endParaRPr lang="en-US" sz="8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fifth stamp above shows one of the most desirable fancy cancels in our hobby. It is the “devil and pitchfork” cancel of West Meriden, Connecticut.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886" y="1043190"/>
            <a:ext cx="11306241" cy="2300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213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004" y="3147883"/>
            <a:ext cx="11410681" cy="33547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The first stamp above shows the “skull and crossbones” cancel of Elizabethtown, Kentucky. </a:t>
            </a:r>
            <a:endParaRPr lang="en-US" sz="2400" dirty="0" smtClean="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Second </a:t>
            </a:r>
            <a:r>
              <a:rPr lang="en-US" sz="2400" dirty="0">
                <a:latin typeface="Arial" panose="020B0604020202020204" pitchFamily="34" charset="0"/>
                <a:cs typeface="Arial" panose="020B0604020202020204" pitchFamily="34" charset="0"/>
              </a:rPr>
              <a:t>is the “shield in heart” cancel of New York, New York. </a:t>
            </a:r>
            <a:endParaRPr lang="en-US" sz="2400" dirty="0" smtClean="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third stamp shows an almost perfect strike of the “clover” cancel of Boston, which some collectors believe may be an early “</a:t>
            </a:r>
            <a:r>
              <a:rPr lang="en-US" sz="2400" dirty="0" err="1" smtClean="0">
                <a:latin typeface="Arial" panose="020B0604020202020204" pitchFamily="34" charset="0"/>
                <a:cs typeface="Arial" panose="020B0604020202020204" pitchFamily="34" charset="0"/>
              </a:rPr>
              <a:t>precancel</a:t>
            </a:r>
            <a:r>
              <a:rPr lang="en-US" sz="2400" dirty="0" smtClean="0">
                <a:latin typeface="Arial" panose="020B0604020202020204" pitchFamily="34" charset="0"/>
                <a:cs typeface="Arial" panose="020B0604020202020204" pitchFamily="34" charset="0"/>
              </a:rPr>
              <a:t>”, a cancellation </a:t>
            </a:r>
            <a:r>
              <a:rPr lang="en-US" sz="2400" dirty="0">
                <a:latin typeface="Arial" panose="020B0604020202020204" pitchFamily="34" charset="0"/>
                <a:cs typeface="Arial" panose="020B0604020202020204" pitchFamily="34" charset="0"/>
              </a:rPr>
              <a:t>applied to stamps at the post office prior to being </a:t>
            </a:r>
            <a:r>
              <a:rPr lang="en-US" sz="2400" dirty="0" smtClean="0">
                <a:latin typeface="Arial" panose="020B0604020202020204" pitchFamily="34" charset="0"/>
                <a:cs typeface="Arial" panose="020B0604020202020204" pitchFamily="34" charset="0"/>
              </a:rPr>
              <a:t>sold.  This </a:t>
            </a:r>
            <a:r>
              <a:rPr lang="en-US" sz="2400" dirty="0">
                <a:latin typeface="Arial" panose="020B0604020202020204" pitchFamily="34" charset="0"/>
                <a:cs typeface="Arial" panose="020B0604020202020204" pitchFamily="34" charset="0"/>
              </a:rPr>
              <a:t>was done for mass mailings, like circulars &amp; newspapers, so postal employees would not have to cancel each piece individually when they were delivered to the post office.</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714" y="255565"/>
            <a:ext cx="7659259" cy="2857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74618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8035" y="3147999"/>
            <a:ext cx="11140224" cy="33547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The fourth stamp illustrates a beautiful blue strike of a Masonic “square and compass” thought to be from the post office in Louisville, Kentucky. </a:t>
            </a:r>
            <a:r>
              <a:rPr lang="en-US" sz="2400" dirty="0" smtClean="0">
                <a:latin typeface="Arial" panose="020B0604020202020204" pitchFamily="34" charset="0"/>
                <a:cs typeface="Arial" panose="020B0604020202020204" pitchFamily="34" charset="0"/>
              </a:rPr>
              <a:t> This </a:t>
            </a:r>
            <a:r>
              <a:rPr lang="en-US" sz="2400" dirty="0">
                <a:latin typeface="Arial" panose="020B0604020202020204" pitchFamily="34" charset="0"/>
                <a:cs typeface="Arial" panose="020B0604020202020204" pitchFamily="34" charset="0"/>
              </a:rPr>
              <a:t>is one of many fraternal organizations promoted on fancy cancellations of the period. </a:t>
            </a:r>
            <a:endParaRPr lang="en-US" sz="2400" dirty="0" smtClean="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Finally</a:t>
            </a:r>
            <a:r>
              <a:rPr lang="en-US" sz="2400" dirty="0">
                <a:latin typeface="Arial" panose="020B0604020202020204" pitchFamily="34" charset="0"/>
                <a:cs typeface="Arial" panose="020B0604020202020204" pitchFamily="34" charset="0"/>
              </a:rPr>
              <a:t> shown is a stamp whose cancel is of unknown origin. This is what makes collecting fancy cancels so </a:t>
            </a:r>
            <a:r>
              <a:rPr lang="en-US" sz="2400" dirty="0" smtClean="0">
                <a:latin typeface="Arial" panose="020B0604020202020204" pitchFamily="34" charset="0"/>
                <a:cs typeface="Arial" panose="020B0604020202020204" pitchFamily="34" charset="0"/>
              </a:rPr>
              <a:t>interesting. </a:t>
            </a:r>
            <a:r>
              <a:rPr lang="en-US" sz="2400" dirty="0">
                <a:latin typeface="Arial" panose="020B0604020202020204" pitchFamily="34" charset="0"/>
                <a:cs typeface="Arial" panose="020B0604020202020204" pitchFamily="34" charset="0"/>
              </a:rPr>
              <a:t>Is this a bull inside a </a:t>
            </a:r>
            <a:r>
              <a:rPr lang="en-US" sz="2400" dirty="0" smtClean="0">
                <a:latin typeface="Arial" panose="020B0604020202020204" pitchFamily="34" charset="0"/>
                <a:cs typeface="Arial" panose="020B0604020202020204" pitchFamily="34" charset="0"/>
              </a:rPr>
              <a:t>ring?  </a:t>
            </a:r>
            <a:r>
              <a:rPr lang="en-US" sz="2400" dirty="0">
                <a:latin typeface="Arial" panose="020B0604020202020204" pitchFamily="34" charset="0"/>
                <a:cs typeface="Arial" panose="020B0604020202020204" pitchFamily="34" charset="0"/>
              </a:rPr>
              <a:t>Or is it a bird, bat, flower or insect in a ring? Or is it simply a killer whose blob of ink represents nothing at all?  </a:t>
            </a:r>
            <a:endParaRPr lang="en-US" sz="2400" dirty="0" smtClean="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Or, is it a fake?</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402" y="323087"/>
            <a:ext cx="6665315" cy="2690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06926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0100" y="571500"/>
            <a:ext cx="10352314" cy="2677656"/>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Two references </a:t>
            </a:r>
            <a:r>
              <a:rPr lang="en-US" sz="2400" dirty="0" smtClean="0">
                <a:latin typeface="Arial" panose="020B0604020202020204" pitchFamily="34" charset="0"/>
                <a:cs typeface="Arial" panose="020B0604020202020204" pitchFamily="34" charset="0"/>
              </a:rPr>
              <a:t>to help identify </a:t>
            </a:r>
            <a:r>
              <a:rPr lang="en-US" sz="2400" dirty="0">
                <a:latin typeface="Arial" panose="020B0604020202020204" pitchFamily="34" charset="0"/>
                <a:cs typeface="Arial" panose="020B0604020202020204" pitchFamily="34" charset="0"/>
              </a:rPr>
              <a:t>fancy cancels are</a:t>
            </a:r>
            <a:r>
              <a:rPr lang="en-US" sz="2400" dirty="0" smtClean="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b="1" i="1" dirty="0">
                <a:latin typeface="Arial" panose="020B0604020202020204" pitchFamily="34" charset="0"/>
                <a:cs typeface="Arial" panose="020B0604020202020204" pitchFamily="34" charset="0"/>
              </a:rPr>
              <a:t>United States Cancellations 1845-1869</a:t>
            </a:r>
            <a:r>
              <a:rPr lang="en-US" sz="2400" dirty="0">
                <a:latin typeface="Arial" panose="020B0604020202020204" pitchFamily="34" charset="0"/>
                <a:cs typeface="Arial" panose="020B0604020202020204" pitchFamily="34" charset="0"/>
              </a:rPr>
              <a:t> by Hubert C, Skinner and Amos </a:t>
            </a:r>
            <a:r>
              <a:rPr lang="en-US" sz="2400" dirty="0" err="1" smtClean="0">
                <a:latin typeface="Arial" panose="020B0604020202020204" pitchFamily="34" charset="0"/>
                <a:cs typeface="Arial" panose="020B0604020202020204" pitchFamily="34" charset="0"/>
              </a:rPr>
              <a:t>Eno</a:t>
            </a:r>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i="1" dirty="0" err="1">
                <a:latin typeface="Arial" panose="020B0604020202020204" pitchFamily="34" charset="0"/>
                <a:cs typeface="Arial" panose="020B0604020202020204" pitchFamily="34" charset="0"/>
              </a:rPr>
              <a:t>Billig’s</a:t>
            </a:r>
            <a:r>
              <a:rPr lang="en-US" sz="2400" b="1" i="1" dirty="0">
                <a:latin typeface="Arial" panose="020B0604020202020204" pitchFamily="34" charset="0"/>
                <a:cs typeface="Arial" panose="020B0604020202020204" pitchFamily="34" charset="0"/>
              </a:rPr>
              <a:t> Philatelic Handbook Volume 33, </a:t>
            </a:r>
            <a:r>
              <a:rPr lang="en-US" sz="2400" b="1" i="1" dirty="0" smtClean="0">
                <a:latin typeface="Arial" panose="020B0604020202020204" pitchFamily="34" charset="0"/>
                <a:cs typeface="Arial" panose="020B0604020202020204" pitchFamily="34" charset="0"/>
              </a:rPr>
              <a:t>The </a:t>
            </a:r>
            <a:r>
              <a:rPr lang="en-US" sz="2400" b="1" i="1" dirty="0">
                <a:latin typeface="Arial" panose="020B0604020202020204" pitchFamily="34" charset="0"/>
                <a:cs typeface="Arial" panose="020B0604020202020204" pitchFamily="34" charset="0"/>
              </a:rPr>
              <a:t>Century United States Fancy Cancellations</a:t>
            </a:r>
            <a:r>
              <a:rPr lang="en-US" sz="2400" dirty="0">
                <a:latin typeface="Verdana" panose="020B0604030504040204" pitchFamily="34" charset="0"/>
              </a:rPr>
              <a:t>.</a:t>
            </a:r>
            <a:endParaRPr lang="en-US" sz="2400" b="0" i="0" dirty="0">
              <a:effectLst/>
              <a:latin typeface="Verdana" panose="020B060403050404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2381" y="3665505"/>
            <a:ext cx="2027752" cy="2612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763" y="3579054"/>
            <a:ext cx="2343842" cy="2714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1289" y="3649895"/>
            <a:ext cx="2387310" cy="2644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13913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763" y="3678928"/>
            <a:ext cx="2510560" cy="2785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8937" y="425509"/>
            <a:ext cx="2492278" cy="2797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6649" y="425509"/>
            <a:ext cx="2491639" cy="2773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7763" y="413928"/>
            <a:ext cx="2543926" cy="2797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0695" y="3655765"/>
            <a:ext cx="2530520" cy="2797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6649" y="3655765"/>
            <a:ext cx="2491639" cy="2773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12502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5537" y="533634"/>
            <a:ext cx="2259029" cy="246872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1739" y="533634"/>
            <a:ext cx="2235560" cy="248609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8708" y="3724690"/>
            <a:ext cx="2205690" cy="247420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613" y="3724690"/>
            <a:ext cx="2294467" cy="251204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2709" y="3762528"/>
            <a:ext cx="2217376" cy="244676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814" y="551004"/>
            <a:ext cx="2277266" cy="2486098"/>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1739" y="3686853"/>
            <a:ext cx="2229684" cy="2512046"/>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8708" y="551004"/>
            <a:ext cx="2310730" cy="2468728"/>
          </a:xfrm>
          <a:prstGeom prst="rect">
            <a:avLst/>
          </a:prstGeom>
        </p:spPr>
      </p:pic>
    </p:spTree>
    <p:extLst>
      <p:ext uri="{BB962C8B-B14F-4D97-AF65-F5344CB8AC3E}">
        <p14:creationId xmlns:p14="http://schemas.microsoft.com/office/powerpoint/2010/main" val="40526755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4184" y="813884"/>
            <a:ext cx="2056007" cy="230630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2904" y="794046"/>
            <a:ext cx="2052937" cy="231291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2855" y="794046"/>
            <a:ext cx="2096080" cy="231291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2729" y="794046"/>
            <a:ext cx="2073344" cy="229969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796" y="807271"/>
            <a:ext cx="2127667" cy="2299691"/>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5890" y="3648629"/>
            <a:ext cx="2074301" cy="2264521"/>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2904" y="3699384"/>
            <a:ext cx="2072169" cy="2264522"/>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72855" y="3720338"/>
            <a:ext cx="2096080" cy="2315757"/>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94669" y="3703557"/>
            <a:ext cx="2051404" cy="2281303"/>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756" y="3678430"/>
            <a:ext cx="2092707" cy="2306430"/>
          </a:xfrm>
          <a:prstGeom prst="rect">
            <a:avLst/>
          </a:prstGeom>
        </p:spPr>
      </p:pic>
    </p:spTree>
    <p:extLst>
      <p:ext uri="{BB962C8B-B14F-4D97-AF65-F5344CB8AC3E}">
        <p14:creationId xmlns:p14="http://schemas.microsoft.com/office/powerpoint/2010/main" val="16585105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8667" y="310585"/>
            <a:ext cx="10358224" cy="6124754"/>
          </a:xfrm>
          <a:prstGeom prst="rect">
            <a:avLst/>
          </a:prstGeom>
        </p:spPr>
        <p:txBody>
          <a:bodyPr wrap="square">
            <a:spAutoFit/>
          </a:bodyPr>
          <a:lstStyle/>
          <a:p>
            <a:r>
              <a:rPr lang="en-US" sz="2400" b="0" i="0" dirty="0" smtClean="0">
                <a:effectLst/>
                <a:latin typeface="Arial" panose="020B0604020202020204" pitchFamily="34" charset="0"/>
                <a:cs typeface="Arial" panose="020B0604020202020204" pitchFamily="34" charset="0"/>
              </a:rPr>
              <a:t>1847:   First US postage stamps sold to customers at post offices.  Why?</a:t>
            </a:r>
          </a:p>
          <a:p>
            <a:pPr marL="742950" lvl="1"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400" b="0" i="0" dirty="0" smtClean="0">
                <a:effectLst/>
                <a:latin typeface="Arial" panose="020B0604020202020204" pitchFamily="34" charset="0"/>
                <a:cs typeface="Arial" panose="020B0604020202020204" pitchFamily="34" charset="0"/>
              </a:rPr>
              <a:t>US Post Office Department wanted to encourage customers to prepay their letters </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Stamps </a:t>
            </a:r>
            <a:r>
              <a:rPr lang="en-US" sz="2400" dirty="0">
                <a:latin typeface="Arial" panose="020B0604020202020204" pitchFamily="34" charset="0"/>
                <a:cs typeface="Arial" panose="020B0604020202020204" pitchFamily="34" charset="0"/>
              </a:rPr>
              <a:t>made bookkeeping at the post office </a:t>
            </a:r>
            <a:r>
              <a:rPr lang="en-US" sz="2400" dirty="0" smtClean="0">
                <a:latin typeface="Arial" panose="020B0604020202020204" pitchFamily="34" charset="0"/>
                <a:cs typeface="Arial" panose="020B0604020202020204" pitchFamily="34" charset="0"/>
              </a:rPr>
              <a:t>easier</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Customers </a:t>
            </a:r>
            <a:r>
              <a:rPr lang="en-US" sz="2400" dirty="0">
                <a:latin typeface="Arial" panose="020B0604020202020204" pitchFamily="34" charset="0"/>
                <a:cs typeface="Arial" panose="020B0604020202020204" pitchFamily="34" charset="0"/>
              </a:rPr>
              <a:t>could just drop off letters bearing postage </a:t>
            </a:r>
            <a:r>
              <a:rPr lang="en-US" sz="2400" dirty="0" smtClean="0">
                <a:latin typeface="Arial" panose="020B0604020202020204" pitchFamily="34" charset="0"/>
                <a:cs typeface="Arial" panose="020B0604020202020204" pitchFamily="34" charset="0"/>
              </a:rPr>
              <a:t>stamps</a:t>
            </a:r>
          </a:p>
          <a:p>
            <a:pPr lvl="1"/>
            <a:endParaRPr lang="en-US" sz="1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Early problem:  Receiver </a:t>
            </a:r>
            <a:r>
              <a:rPr lang="en-US" sz="2400" dirty="0">
                <a:latin typeface="Arial" panose="020B0604020202020204" pitchFamily="34" charset="0"/>
                <a:cs typeface="Arial" panose="020B0604020202020204" pitchFamily="34" charset="0"/>
              </a:rPr>
              <a:t>of a letter can remove the stamp and re-use it on another letter without paying the post </a:t>
            </a:r>
            <a:r>
              <a:rPr lang="en-US" sz="2400" dirty="0" smtClean="0">
                <a:latin typeface="Arial" panose="020B0604020202020204" pitchFamily="34" charset="0"/>
                <a:cs typeface="Arial" panose="020B0604020202020204" pitchFamily="34" charset="0"/>
              </a:rPr>
              <a:t>office</a:t>
            </a:r>
          </a:p>
          <a:p>
            <a:pPr lvl="1"/>
            <a:endParaRPr lang="en-US" sz="1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Solution:  “Cancel</a:t>
            </a:r>
            <a:r>
              <a:rPr lang="en-US" sz="2400" dirty="0">
                <a:latin typeface="Arial" panose="020B0604020202020204" pitchFamily="34" charset="0"/>
                <a:cs typeface="Arial" panose="020B0604020202020204" pitchFamily="34" charset="0"/>
              </a:rPr>
              <a:t>” or “kill” postage </a:t>
            </a:r>
            <a:r>
              <a:rPr lang="en-US" sz="2400" dirty="0" smtClean="0">
                <a:latin typeface="Arial" panose="020B0604020202020204" pitchFamily="34" charset="0"/>
                <a:cs typeface="Arial" panose="020B0604020202020204" pitchFamily="34" charset="0"/>
              </a:rPr>
              <a:t>stamps</a:t>
            </a:r>
          </a:p>
          <a:p>
            <a:r>
              <a:rPr lang="en-US" sz="2400" dirty="0" smtClean="0">
                <a:latin typeface="Arial" panose="020B0604020202020204" pitchFamily="34" charset="0"/>
                <a:cs typeface="Arial" panose="020B0604020202020204" pitchFamily="34" charset="0"/>
              </a:rPr>
              <a:t>at </a:t>
            </a:r>
            <a:r>
              <a:rPr lang="en-US" sz="2400" dirty="0">
                <a:latin typeface="Arial" panose="020B0604020202020204" pitchFamily="34" charset="0"/>
                <a:cs typeface="Arial" panose="020B0604020202020204" pitchFamily="34" charset="0"/>
              </a:rPr>
              <a:t>the sending post office thereby </a:t>
            </a:r>
            <a:r>
              <a:rPr lang="en-US" sz="2400" dirty="0" smtClean="0">
                <a:latin typeface="Arial" panose="020B0604020202020204" pitchFamily="34" charset="0"/>
                <a:cs typeface="Arial" panose="020B0604020202020204" pitchFamily="34" charset="0"/>
              </a:rPr>
              <a:t>rendering</a:t>
            </a:r>
          </a:p>
          <a:p>
            <a:r>
              <a:rPr lang="en-US" sz="2400" dirty="0" smtClean="0">
                <a:latin typeface="Arial" panose="020B0604020202020204" pitchFamily="34" charset="0"/>
                <a:cs typeface="Arial" panose="020B0604020202020204" pitchFamily="34" charset="0"/>
              </a:rPr>
              <a:t>them </a:t>
            </a:r>
            <a:r>
              <a:rPr lang="en-US" sz="2400" dirty="0">
                <a:latin typeface="Arial" panose="020B0604020202020204" pitchFamily="34" charset="0"/>
                <a:cs typeface="Arial" panose="020B0604020202020204" pitchFamily="34" charset="0"/>
              </a:rPr>
              <a:t>useless as future </a:t>
            </a:r>
            <a:r>
              <a:rPr lang="en-US" sz="2400" dirty="0" smtClean="0">
                <a:latin typeface="Arial" panose="020B0604020202020204" pitchFamily="34" charset="0"/>
                <a:cs typeface="Arial" panose="020B0604020202020204" pitchFamily="34" charset="0"/>
              </a:rPr>
              <a:t>postage</a:t>
            </a:r>
          </a:p>
          <a:p>
            <a:r>
              <a:rPr lang="en-US" sz="2400" dirty="0">
                <a:latin typeface="Arial" panose="020B0604020202020204" pitchFamily="34" charset="0"/>
                <a:cs typeface="Arial" panose="020B0604020202020204" pitchFamily="34" charset="0"/>
              </a:rPr>
              <a:t> </a:t>
            </a:r>
            <a:endParaRPr lang="en-US" sz="1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One </a:t>
            </a:r>
            <a:r>
              <a:rPr lang="en-US" sz="2400" dirty="0">
                <a:latin typeface="Arial" panose="020B0604020202020204" pitchFamily="34" charset="0"/>
                <a:cs typeface="Arial" panose="020B0604020202020204" pitchFamily="34" charset="0"/>
              </a:rPr>
              <a:t>of the first methods of cancellation was </a:t>
            </a: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with </a:t>
            </a:r>
            <a:r>
              <a:rPr lang="en-US" sz="2400" dirty="0">
                <a:latin typeface="Arial" panose="020B0604020202020204" pitchFamily="34" charset="0"/>
                <a:cs typeface="Arial" panose="020B0604020202020204" pitchFamily="34" charset="0"/>
              </a:rPr>
              <a:t>pen and </a:t>
            </a:r>
            <a:r>
              <a:rPr lang="en-US" sz="2400" dirty="0" smtClean="0">
                <a:latin typeface="Arial" panose="020B0604020202020204" pitchFamily="34" charset="0"/>
                <a:cs typeface="Arial" panose="020B0604020202020204" pitchFamily="34" charset="0"/>
              </a:rPr>
              <a:t>ink (Manuscript Cancel)</a:t>
            </a:r>
          </a:p>
          <a:p>
            <a:endParaRPr lang="en-US" sz="1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However, manuscript </a:t>
            </a:r>
            <a:r>
              <a:rPr lang="en-US" sz="2400" dirty="0">
                <a:latin typeface="Arial" panose="020B0604020202020204" pitchFamily="34" charset="0"/>
                <a:cs typeface="Arial" panose="020B0604020202020204" pitchFamily="34" charset="0"/>
              </a:rPr>
              <a:t>cancels were time consuming to </a:t>
            </a:r>
            <a:r>
              <a:rPr lang="en-US" sz="2400" dirty="0" smtClean="0">
                <a:latin typeface="Arial" panose="020B0604020202020204" pitchFamily="34" charset="0"/>
                <a:cs typeface="Arial" panose="020B0604020202020204" pitchFamily="34" charset="0"/>
              </a:rPr>
              <a:t>apply.</a:t>
            </a:r>
          </a:p>
        </p:txBody>
      </p:sp>
      <p:pic>
        <p:nvPicPr>
          <p:cNvPr id="1028" name="Picture 4" descr="San J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9738" y="3050990"/>
            <a:ext cx="5041400" cy="2796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4825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6835" y="174174"/>
            <a:ext cx="8098396" cy="655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17136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7882" y="263154"/>
            <a:ext cx="11011436" cy="1846659"/>
          </a:xfrm>
          <a:prstGeom prst="rect">
            <a:avLst/>
          </a:prstGeom>
        </p:spPr>
        <p:txBody>
          <a:bodyPr wrap="square">
            <a:spAutoFit/>
          </a:bodyPr>
          <a:lstStyle/>
          <a:p>
            <a:r>
              <a:rPr lang="en-US" sz="2400" dirty="0" smtClean="0">
                <a:latin typeface="Arial" panose="020B0604020202020204" pitchFamily="34" charset="0"/>
                <a:cs typeface="Arial" panose="020B0604020202020204" pitchFamily="34" charset="0"/>
              </a:rPr>
              <a:t>Why not use the hand stamps already in use to cancel stamps and save time?</a:t>
            </a: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Rectangle 3"/>
          <p:cNvSpPr/>
          <p:nvPr/>
        </p:nvSpPr>
        <p:spPr>
          <a:xfrm>
            <a:off x="437881" y="2303382"/>
            <a:ext cx="11165983" cy="1200329"/>
          </a:xfrm>
          <a:prstGeom prst="rect">
            <a:avLst/>
          </a:prstGeom>
        </p:spPr>
        <p:txBody>
          <a:bodyPr wrap="square">
            <a:spAutoFit/>
          </a:bodyPr>
          <a:lstStyle/>
          <a:p>
            <a:r>
              <a:rPr lang="en-US" sz="2400" b="0" i="0" dirty="0" smtClean="0">
                <a:effectLst/>
                <a:latin typeface="Arial" panose="020B0604020202020204" pitchFamily="34" charset="0"/>
                <a:cs typeface="Arial" panose="020B0604020202020204" pitchFamily="34" charset="0"/>
              </a:rPr>
              <a:t>The other hand stamps most prevalent in post offices where those used to indicate postal rates. Stamps canceled with rate hand stamps are, therefore, very common on early postage stamps</a:t>
            </a:r>
          </a:p>
        </p:txBody>
      </p:sp>
      <p:sp>
        <p:nvSpPr>
          <p:cNvPr id="5" name="Rectangle 4"/>
          <p:cNvSpPr/>
          <p:nvPr/>
        </p:nvSpPr>
        <p:spPr>
          <a:xfrm>
            <a:off x="437882" y="5299294"/>
            <a:ext cx="11011436" cy="1200329"/>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T</a:t>
            </a:r>
            <a:r>
              <a:rPr lang="en-US" sz="2400" b="0" i="0" dirty="0" smtClean="0">
                <a:effectLst/>
                <a:latin typeface="Arial" panose="020B0604020202020204" pitchFamily="34" charset="0"/>
                <a:cs typeface="Arial" panose="020B0604020202020204" pitchFamily="34" charset="0"/>
              </a:rPr>
              <a:t>he rate hand stamp used to obliterate the postage stamp had no numerical significance whatsoever. It was merely the result of whichever hand stamp the postal clerk chose as his canceling device.</a:t>
            </a:r>
            <a:endParaRPr lang="en-US" sz="2400"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911" y="3503711"/>
            <a:ext cx="7670610" cy="179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911" y="668535"/>
            <a:ext cx="7593290" cy="1634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93963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4944" y="390144"/>
            <a:ext cx="10497312" cy="1200329"/>
          </a:xfrm>
          <a:prstGeom prst="rect">
            <a:avLst/>
          </a:prstGeom>
        </p:spPr>
        <p:txBody>
          <a:bodyPr wrap="square">
            <a:spAutoFit/>
          </a:bodyPr>
          <a:lstStyle/>
          <a:p>
            <a:r>
              <a:rPr lang="en-US" sz="2400" b="0" i="0" dirty="0" smtClean="0">
                <a:effectLst/>
                <a:latin typeface="Arial" panose="020B0604020202020204" pitchFamily="34" charset="0"/>
                <a:cs typeface="Arial" panose="020B0604020202020204" pitchFamily="34" charset="0"/>
              </a:rPr>
              <a:t>There were other hand stamps also used as canceling devices, whose original purpose was not to cancel postage stamps. These would include: “FREE”, “STEAMBOAT”, “ALL PAID”, “OVERLAND”, and “WAY”.</a:t>
            </a:r>
          </a:p>
        </p:txBody>
      </p:sp>
      <p:sp>
        <p:nvSpPr>
          <p:cNvPr id="3" name="Rectangle 2"/>
          <p:cNvSpPr/>
          <p:nvPr/>
        </p:nvSpPr>
        <p:spPr>
          <a:xfrm>
            <a:off x="694944" y="1826624"/>
            <a:ext cx="11116927" cy="830997"/>
          </a:xfrm>
          <a:prstGeom prst="rect">
            <a:avLst/>
          </a:prstGeom>
        </p:spPr>
        <p:txBody>
          <a:bodyPr wrap="square">
            <a:spAutoFit/>
          </a:bodyPr>
          <a:lstStyle/>
          <a:p>
            <a:r>
              <a:rPr lang="en-US" sz="2400" b="0" i="0" dirty="0" smtClean="0">
                <a:effectLst/>
                <a:latin typeface="Arial" panose="020B0604020202020204" pitchFamily="34" charset="0"/>
                <a:cs typeface="Arial" panose="020B0604020202020204" pitchFamily="34" charset="0"/>
              </a:rPr>
              <a:t>Local post offices eventually began acquiring and using hand stamps</a:t>
            </a:r>
          </a:p>
          <a:p>
            <a:r>
              <a:rPr lang="en-US" sz="2400" b="0" i="0" dirty="0" smtClean="0">
                <a:effectLst/>
                <a:latin typeface="Arial" panose="020B0604020202020204" pitchFamily="34" charset="0"/>
                <a:cs typeface="Arial" panose="020B0604020202020204" pitchFamily="34" charset="0"/>
              </a:rPr>
              <a:t> specifically designed to cancel or “kill” postage stamps.</a:t>
            </a:r>
            <a:endParaRPr lang="en-US" sz="2400" dirty="0">
              <a:latin typeface="Arial" panose="020B0604020202020204" pitchFamily="34" charset="0"/>
              <a:cs typeface="Arial" panose="020B0604020202020204" pitchFamily="34" charset="0"/>
            </a:endParaRPr>
          </a:p>
        </p:txBody>
      </p:sp>
      <p:sp>
        <p:nvSpPr>
          <p:cNvPr id="4" name="Rectangle 3"/>
          <p:cNvSpPr/>
          <p:nvPr/>
        </p:nvSpPr>
        <p:spPr>
          <a:xfrm>
            <a:off x="694944" y="2988760"/>
            <a:ext cx="10497312" cy="830997"/>
          </a:xfrm>
          <a:prstGeom prst="rect">
            <a:avLst/>
          </a:prstGeom>
        </p:spPr>
        <p:txBody>
          <a:bodyPr wrap="square">
            <a:spAutoFit/>
          </a:bodyPr>
          <a:lstStyle/>
          <a:p>
            <a:r>
              <a:rPr lang="en-US" sz="2400" b="0" i="0" dirty="0" smtClean="0">
                <a:effectLst/>
                <a:latin typeface="Arial" panose="020B0604020202020204" pitchFamily="34" charset="0"/>
                <a:cs typeface="Arial" panose="020B0604020202020204" pitchFamily="34" charset="0"/>
              </a:rPr>
              <a:t>One very common hand stamp intended to be a “killer” produced what is now known as a “target cancel”, a series of concentric rings.</a:t>
            </a:r>
            <a:endParaRPr lang="en-US" sz="2400" dirty="0">
              <a:latin typeface="Arial" panose="020B0604020202020204" pitchFamily="34" charset="0"/>
              <a:cs typeface="Arial" panose="020B0604020202020204" pitchFamily="34" charset="0"/>
            </a:endParaRPr>
          </a:p>
        </p:txBody>
      </p:sp>
      <p:sp>
        <p:nvSpPr>
          <p:cNvPr id="5" name="Rectangle 4"/>
          <p:cNvSpPr/>
          <p:nvPr/>
        </p:nvSpPr>
        <p:spPr>
          <a:xfrm>
            <a:off x="652272" y="5665284"/>
            <a:ext cx="10302240" cy="830997"/>
          </a:xfrm>
          <a:prstGeom prst="rect">
            <a:avLst/>
          </a:prstGeom>
        </p:spPr>
        <p:txBody>
          <a:bodyPr wrap="square">
            <a:spAutoFit/>
          </a:bodyPr>
          <a:lstStyle/>
          <a:p>
            <a:r>
              <a:rPr lang="en-US" sz="2400" b="0" i="0" dirty="0" smtClean="0">
                <a:effectLst/>
                <a:latin typeface="Arial" panose="020B0604020202020204" pitchFamily="34" charset="0"/>
                <a:cs typeface="Arial" panose="020B0604020202020204" pitchFamily="34" charset="0"/>
              </a:rPr>
              <a:t>Most of these hand stamps where professionally made by local engravers and sold to post offices.</a:t>
            </a:r>
            <a:endParaRPr lang="en-US" sz="2400"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451" y="3828969"/>
            <a:ext cx="8381911" cy="1836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5737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3024" y="260257"/>
            <a:ext cx="10936224" cy="1200329"/>
          </a:xfrm>
          <a:prstGeom prst="rect">
            <a:avLst/>
          </a:prstGeom>
        </p:spPr>
        <p:txBody>
          <a:bodyPr wrap="square">
            <a:spAutoFit/>
          </a:bodyPr>
          <a:lstStyle/>
          <a:p>
            <a:r>
              <a:rPr lang="en-US" sz="2400" b="0" i="0" dirty="0" smtClean="0">
                <a:effectLst/>
                <a:latin typeface="Arial" panose="020B0604020202020204" pitchFamily="34" charset="0"/>
                <a:cs typeface="Arial" panose="020B0604020202020204" pitchFamily="34" charset="0"/>
              </a:rPr>
              <a:t>Another very common and diverse category of fancy cancellations is known as the “grid” cancels - </a:t>
            </a:r>
            <a:r>
              <a:rPr lang="en-US" sz="2400" dirty="0">
                <a:latin typeface="Arial" panose="020B0604020202020204" pitchFamily="34" charset="0"/>
                <a:cs typeface="Arial" panose="020B0604020202020204" pitchFamily="34" charset="0"/>
              </a:rPr>
              <a:t>closely spaced lines, dots, squares, diamonds, or other shapes that form a grid-like pattern</a:t>
            </a:r>
          </a:p>
        </p:txBody>
      </p:sp>
      <p:sp>
        <p:nvSpPr>
          <p:cNvPr id="4" name="Rectangle 3"/>
          <p:cNvSpPr/>
          <p:nvPr/>
        </p:nvSpPr>
        <p:spPr>
          <a:xfrm>
            <a:off x="573024" y="3526257"/>
            <a:ext cx="10936224" cy="3046988"/>
          </a:xfrm>
          <a:prstGeom prst="rect">
            <a:avLst/>
          </a:prstGeom>
        </p:spPr>
        <p:txBody>
          <a:bodyPr wrap="square">
            <a:spAutoFit/>
          </a:bodyPr>
          <a:lstStyle/>
          <a:p>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first two cancels on the left are known as "bar-grid" cancels and were most likely commercially produced for post office </a:t>
            </a:r>
            <a:r>
              <a:rPr lang="en-US" sz="2400" dirty="0" smtClean="0">
                <a:latin typeface="Arial" panose="020B0604020202020204" pitchFamily="34" charset="0"/>
                <a:cs typeface="Arial" panose="020B0604020202020204" pitchFamily="34" charset="0"/>
              </a:rPr>
              <a:t>use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next three grid cancels were produced by postal employees; carved from wood (Notice the sharp well-defined edges</a:t>
            </a:r>
            <a:r>
              <a:rPr lang="en-US" sz="2400" dirty="0" smtClean="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last two </a:t>
            </a:r>
            <a:r>
              <a:rPr lang="en-US" sz="2400" dirty="0" smtClean="0">
                <a:latin typeface="Arial" panose="020B0604020202020204" pitchFamily="34" charset="0"/>
                <a:cs typeface="Arial" panose="020B0604020202020204" pitchFamily="34" charset="0"/>
              </a:rPr>
              <a:t>stamps</a:t>
            </a:r>
            <a:r>
              <a:rPr lang="en-US" sz="2400" dirty="0">
                <a:latin typeface="Arial" panose="020B0604020202020204" pitchFamily="34" charset="0"/>
                <a:cs typeface="Arial" panose="020B0604020202020204" pitchFamily="34" charset="0"/>
              </a:rPr>
              <a:t> are referred to as "cork </a:t>
            </a:r>
            <a:r>
              <a:rPr lang="en-US" sz="2400" dirty="0" smtClean="0">
                <a:latin typeface="Arial" panose="020B0604020202020204" pitchFamily="34" charset="0"/>
                <a:cs typeface="Arial" panose="020B0604020202020204" pitchFamily="34" charset="0"/>
              </a:rPr>
              <a:t>cancels“ probably </a:t>
            </a:r>
            <a:r>
              <a:rPr lang="en-US" sz="2400" dirty="0">
                <a:latin typeface="Arial" panose="020B0604020202020204" pitchFamily="34" charset="0"/>
                <a:cs typeface="Arial" panose="020B0604020202020204" pitchFamily="34" charset="0"/>
              </a:rPr>
              <a:t>fashioned by inventive postal clerks and postmasters from cork bottle stoppers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279" y="1575156"/>
            <a:ext cx="11261525" cy="1796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67949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487" y="280709"/>
            <a:ext cx="11449319" cy="3785652"/>
          </a:xfrm>
          <a:prstGeom prst="rect">
            <a:avLst/>
          </a:prstGeom>
        </p:spPr>
        <p:txBody>
          <a:bodyPr wrap="square">
            <a:spAutoFit/>
          </a:bodyPr>
          <a:lstStyle/>
          <a:p>
            <a:r>
              <a:rPr lang="en-US" sz="2400" b="0" i="0" dirty="0" smtClean="0">
                <a:effectLst/>
                <a:latin typeface="Arial" panose="020B0604020202020204" pitchFamily="34" charset="0"/>
                <a:cs typeface="Arial" panose="020B0604020202020204" pitchFamily="34" charset="0"/>
              </a:rPr>
              <a:t>Eventually, postal clerks took great pride in making and using distinctive cancellations. They were responsible for producing the fancy cancels that are most prized by collectors today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images </a:t>
            </a:r>
            <a:r>
              <a:rPr lang="en-US" sz="2400" dirty="0" smtClean="0">
                <a:latin typeface="Arial" panose="020B0604020202020204" pitchFamily="34" charset="0"/>
                <a:cs typeface="Arial" panose="020B0604020202020204" pitchFamily="34" charset="0"/>
              </a:rPr>
              <a:t>below </a:t>
            </a:r>
            <a:r>
              <a:rPr lang="en-US" sz="2400" dirty="0">
                <a:latin typeface="Arial" panose="020B0604020202020204" pitchFamily="34" charset="0"/>
                <a:cs typeface="Arial" panose="020B0604020202020204" pitchFamily="34" charset="0"/>
              </a:rPr>
              <a:t>are stamps with letter cancels. Often these represented attempts by postal employees to uniquely identify their post </a:t>
            </a:r>
            <a:r>
              <a:rPr lang="en-US" sz="2400" dirty="0" smtClean="0">
                <a:latin typeface="Arial" panose="020B0604020202020204" pitchFamily="34" charset="0"/>
                <a:cs typeface="Arial" panose="020B0604020202020204" pitchFamily="34" charset="0"/>
              </a:rPr>
              <a:t>office. </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first three stamps are the “H” cancel used in Hudsonville, Michigan, the “L” cancel of Lockport, New York, and the fancy “T” cancel of Titusville, </a:t>
            </a:r>
            <a:r>
              <a:rPr lang="en-US" sz="2400" dirty="0" smtClean="0">
                <a:latin typeface="Arial" panose="020B0604020202020204" pitchFamily="34" charset="0"/>
                <a:cs typeface="Arial" panose="020B0604020202020204" pitchFamily="34" charset="0"/>
              </a:rPr>
              <a:t>Pennsylvania.  The last stamp is the Saratoga Springs </a:t>
            </a:r>
            <a:r>
              <a:rPr lang="en-US" sz="2400" dirty="0" smtClean="0">
                <a:latin typeface="Arial" panose="020B0604020202020204" pitchFamily="34" charset="0"/>
                <a:cs typeface="Arial" panose="020B0604020202020204" pitchFamily="34" charset="0"/>
              </a:rPr>
              <a:t>cancel.</a:t>
            </a:r>
            <a:endParaRPr lang="en-US" sz="240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532" y="4194490"/>
            <a:ext cx="10431170" cy="247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06617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366" y="231477"/>
            <a:ext cx="11526591" cy="3693319"/>
          </a:xfrm>
          <a:prstGeom prst="rect">
            <a:avLst/>
          </a:prstGeom>
        </p:spPr>
        <p:txBody>
          <a:bodyPr wrap="square">
            <a:spAutoFit/>
          </a:bodyPr>
          <a:lstStyle/>
          <a:p>
            <a:r>
              <a:rPr lang="en-US" sz="2400" b="0" i="0" dirty="0" smtClean="0">
                <a:effectLst/>
                <a:latin typeface="Arial" panose="020B0604020202020204" pitchFamily="34" charset="0"/>
                <a:cs typeface="Arial" panose="020B0604020202020204" pitchFamily="34" charset="0"/>
              </a:rPr>
              <a:t>The geometric type cancellation is a large category that includes many designs not otherwise easily described. </a:t>
            </a:r>
          </a:p>
          <a:p>
            <a:endParaRPr lang="en-US" sz="2400" dirty="0">
              <a:latin typeface="Arial" panose="020B0604020202020204" pitchFamily="34" charset="0"/>
              <a:cs typeface="Arial" panose="020B0604020202020204" pitchFamily="34" charset="0"/>
            </a:endParaRPr>
          </a:p>
          <a:p>
            <a:r>
              <a:rPr lang="en-US" sz="2400" b="0" i="0" dirty="0" smtClean="0">
                <a:effectLst/>
                <a:latin typeface="Arial" panose="020B0604020202020204" pitchFamily="34" charset="0"/>
                <a:cs typeface="Arial" panose="020B0604020202020204" pitchFamily="34" charset="0"/>
              </a:rPr>
              <a:t>The leftmost stamp below is a circular design cancellation used in the South Framingham post office of Massachusetts. </a:t>
            </a:r>
          </a:p>
          <a:p>
            <a:endParaRPr lang="en-US" sz="2400" dirty="0">
              <a:latin typeface="Arial" panose="020B0604020202020204" pitchFamily="34" charset="0"/>
              <a:cs typeface="Arial" panose="020B0604020202020204" pitchFamily="34" charset="0"/>
            </a:endParaRPr>
          </a:p>
          <a:p>
            <a:r>
              <a:rPr lang="en-US" sz="2400" b="0" i="0" dirty="0" smtClean="0">
                <a:effectLst/>
                <a:latin typeface="Arial" panose="020B0604020202020204" pitchFamily="34" charset="0"/>
                <a:cs typeface="Arial" panose="020B0604020202020204" pitchFamily="34" charset="0"/>
              </a:rPr>
              <a:t>The second stamp cancel is the “pinwheel” design from Cambridge, </a:t>
            </a:r>
            <a:r>
              <a:rPr lang="en-US" sz="2400" b="0" i="0" dirty="0" smtClean="0">
                <a:effectLst/>
                <a:latin typeface="Arial" panose="020B0604020202020204" pitchFamily="34" charset="0"/>
                <a:cs typeface="Arial" panose="020B0604020202020204" pitchFamily="34" charset="0"/>
              </a:rPr>
              <a:t>Massachusetts.</a:t>
            </a:r>
            <a:endParaRPr lang="en-US" sz="2400" b="0" i="0" dirty="0" smtClean="0">
              <a:effectLst/>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0" i="0" dirty="0" smtClean="0">
                <a:effectLst/>
                <a:latin typeface="Arial" panose="020B0604020202020204" pitchFamily="34" charset="0"/>
                <a:cs typeface="Arial" panose="020B0604020202020204" pitchFamily="34" charset="0"/>
              </a:rPr>
              <a:t>The third stamp shows the “stovepipe” cancel used in Leominster, Massachusetts</a:t>
            </a:r>
            <a:r>
              <a:rPr lang="en-US" b="0" i="0" dirty="0" smtClean="0">
                <a:effectLst/>
                <a:latin typeface="Verdana" panose="020B0604030504040204" pitchFamily="34" charset="0"/>
              </a:rPr>
              <a:t>. </a:t>
            </a:r>
          </a:p>
          <a:p>
            <a:endParaRPr lang="en-US" dirty="0">
              <a:latin typeface="Verdana" panose="020B060403050404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3961" y="3780217"/>
            <a:ext cx="7391400" cy="279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91207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3212" y="341412"/>
            <a:ext cx="10960265" cy="3416320"/>
          </a:xfrm>
          <a:prstGeom prst="rect">
            <a:avLst/>
          </a:prstGeom>
        </p:spPr>
        <p:txBody>
          <a:bodyPr wrap="square">
            <a:spAutoFit/>
          </a:bodyPr>
          <a:lstStyle/>
          <a:p>
            <a:r>
              <a:rPr lang="en-US" sz="2400" b="0" i="0" dirty="0" smtClean="0">
                <a:effectLst/>
                <a:latin typeface="Arial" panose="020B0604020202020204" pitchFamily="34" charset="0"/>
                <a:cs typeface="Arial" panose="020B0604020202020204" pitchFamily="34" charset="0"/>
              </a:rPr>
              <a:t>The fourth stamp is a radial type cancellation used in the post office of Irwin Station, Pennsylvania. </a:t>
            </a:r>
          </a:p>
          <a:p>
            <a:endParaRPr lang="en-US" sz="2400" dirty="0" smtClean="0">
              <a:latin typeface="Arial" panose="020B0604020202020204" pitchFamily="34" charset="0"/>
              <a:cs typeface="Arial" panose="020B0604020202020204" pitchFamily="34" charset="0"/>
            </a:endParaRPr>
          </a:p>
          <a:p>
            <a:r>
              <a:rPr lang="en-US" sz="2400" b="0" i="0" dirty="0" smtClean="0">
                <a:effectLst/>
                <a:latin typeface="Arial" panose="020B0604020202020204" pitchFamily="34" charset="0"/>
                <a:cs typeface="Arial" panose="020B0604020202020204" pitchFamily="34" charset="0"/>
              </a:rPr>
              <a:t>The last stamp has a cancel that is similar to many other radial designs of the period</a:t>
            </a:r>
            <a:r>
              <a:rPr lang="en-US" sz="2400" b="0" i="0" dirty="0" smtClean="0">
                <a:effectLst/>
                <a:latin typeface="Arial" panose="020B0604020202020204" pitchFamily="34" charset="0"/>
                <a:cs typeface="Arial" panose="020B0604020202020204" pitchFamily="34" charset="0"/>
              </a:rPr>
              <a:t>.  This </a:t>
            </a:r>
            <a:r>
              <a:rPr lang="en-US" sz="2400" b="0" i="0" dirty="0" smtClean="0">
                <a:effectLst/>
                <a:latin typeface="Arial" panose="020B0604020202020204" pitchFamily="34" charset="0"/>
                <a:cs typeface="Arial" panose="020B0604020202020204" pitchFamily="34" charset="0"/>
              </a:rPr>
              <a:t>one is believed to be the cancel used in Bridgeport, Connecticut. </a:t>
            </a:r>
          </a:p>
          <a:p>
            <a:endParaRPr lang="en-US" sz="2400" dirty="0">
              <a:latin typeface="Arial" panose="020B0604020202020204" pitchFamily="34" charset="0"/>
              <a:cs typeface="Arial" panose="020B0604020202020204" pitchFamily="34" charset="0"/>
            </a:endParaRPr>
          </a:p>
          <a:p>
            <a:r>
              <a:rPr lang="en-US" sz="2400" b="0" i="0" dirty="0" smtClean="0">
                <a:effectLst/>
                <a:latin typeface="Arial" panose="020B0604020202020204" pitchFamily="34" charset="0"/>
                <a:cs typeface="Arial" panose="020B0604020202020204" pitchFamily="34" charset="0"/>
              </a:rPr>
              <a:t>Some of the most elaborate geometric cancels were used to cancel high value stamps on foreign mail going from the New York City post office to overseas </a:t>
            </a:r>
            <a:r>
              <a:rPr lang="en-US" sz="2400" b="0" i="0" dirty="0" smtClean="0">
                <a:effectLst/>
                <a:latin typeface="Arial" panose="020B0604020202020204" pitchFamily="34" charset="0"/>
                <a:cs typeface="Arial" panose="020B0604020202020204" pitchFamily="34" charset="0"/>
              </a:rPr>
              <a:t>destinations.</a:t>
            </a:r>
            <a:endParaRPr lang="en-US" sz="2400"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3667" y="3620094"/>
            <a:ext cx="5199353" cy="293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83209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9872" y="220255"/>
            <a:ext cx="11271418" cy="3508653"/>
          </a:xfrm>
          <a:prstGeom prst="rect">
            <a:avLst/>
          </a:prstGeom>
        </p:spPr>
        <p:txBody>
          <a:bodyPr wrap="square">
            <a:spAutoFit/>
          </a:bodyPr>
          <a:lstStyle/>
          <a:p>
            <a:r>
              <a:rPr lang="en-US" sz="2400" b="0" i="0" dirty="0" smtClean="0">
                <a:effectLst/>
                <a:latin typeface="Arial" panose="020B0604020202020204" pitchFamily="34" charset="0"/>
                <a:cs typeface="Arial" panose="020B0604020202020204" pitchFamily="34" charset="0"/>
              </a:rPr>
              <a:t>The star cancellation is also a large category of fancy cancels used in many post offices. </a:t>
            </a:r>
          </a:p>
          <a:p>
            <a:endParaRPr lang="en-US" sz="1000" dirty="0">
              <a:latin typeface="Arial" panose="020B0604020202020204" pitchFamily="34" charset="0"/>
              <a:cs typeface="Arial" panose="020B0604020202020204" pitchFamily="34" charset="0"/>
            </a:endParaRPr>
          </a:p>
          <a:p>
            <a:r>
              <a:rPr lang="en-US" sz="2400" b="0" i="0" dirty="0" smtClean="0">
                <a:effectLst/>
                <a:latin typeface="Arial" panose="020B0604020202020204" pitchFamily="34" charset="0"/>
                <a:cs typeface="Arial" panose="020B0604020202020204" pitchFamily="34" charset="0"/>
              </a:rPr>
              <a:t>In the image below, the leftmost stamp cancellation is a negative five-point star in a solid disk and was used in the Boston post office. </a:t>
            </a:r>
          </a:p>
          <a:p>
            <a:endParaRPr lang="en-US" sz="1000" dirty="0">
              <a:latin typeface="Arial" panose="020B0604020202020204" pitchFamily="34" charset="0"/>
              <a:cs typeface="Arial" panose="020B0604020202020204" pitchFamily="34" charset="0"/>
            </a:endParaRPr>
          </a:p>
          <a:p>
            <a:r>
              <a:rPr lang="en-US" sz="2400" b="0" i="0" dirty="0" smtClean="0">
                <a:effectLst/>
                <a:latin typeface="Arial" panose="020B0604020202020204" pitchFamily="34" charset="0"/>
                <a:cs typeface="Arial" panose="020B0604020202020204" pitchFamily="34" charset="0"/>
              </a:rPr>
              <a:t>The second cancel is a smaller solid five-point star inside a ring used in Londonderry, Vermont. </a:t>
            </a:r>
          </a:p>
          <a:p>
            <a:endParaRPr lang="en-US" sz="1000" dirty="0">
              <a:latin typeface="Arial" panose="020B0604020202020204" pitchFamily="34" charset="0"/>
              <a:cs typeface="Arial" panose="020B0604020202020204" pitchFamily="34" charset="0"/>
            </a:endParaRPr>
          </a:p>
          <a:p>
            <a:r>
              <a:rPr lang="en-US" sz="2400" b="0" i="0" dirty="0" smtClean="0">
                <a:effectLst/>
                <a:latin typeface="Arial" panose="020B0604020202020204" pitchFamily="34" charset="0"/>
                <a:cs typeface="Arial" panose="020B0604020202020204" pitchFamily="34" charset="0"/>
              </a:rPr>
              <a:t>The third star cancel is on a Scott #88 stamp (see grill in star) used in Osceola Mills, Pennsylvania</a:t>
            </a:r>
            <a:r>
              <a:rPr lang="en-US" b="0" i="0" dirty="0" smtClean="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9239" y="3728908"/>
            <a:ext cx="7332684" cy="2804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0230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TotalTime>
  <Words>898</Words>
  <Application>Microsoft Office PowerPoint</Application>
  <PresentationFormat>Custom</PresentationFormat>
  <Paragraphs>106</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Spinelli</dc:creator>
  <cp:lastModifiedBy>RPA</cp:lastModifiedBy>
  <cp:revision>63</cp:revision>
  <dcterms:created xsi:type="dcterms:W3CDTF">2016-11-03T02:08:47Z</dcterms:created>
  <dcterms:modified xsi:type="dcterms:W3CDTF">2017-02-12T00:32:07Z</dcterms:modified>
</cp:coreProperties>
</file>