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61" r:id="rId5"/>
    <p:sldId id="258" r:id="rId6"/>
    <p:sldId id="264" r:id="rId7"/>
    <p:sldId id="259" r:id="rId8"/>
    <p:sldId id="262" r:id="rId9"/>
    <p:sldId id="265" r:id="rId10"/>
    <p:sldId id="266" r:id="rId11"/>
    <p:sldId id="268" r:id="rId12"/>
    <p:sldId id="267" r:id="rId13"/>
    <p:sldId id="271" r:id="rId14"/>
    <p:sldId id="275" r:id="rId15"/>
    <p:sldId id="274" r:id="rId16"/>
    <p:sldId id="276" r:id="rId17"/>
    <p:sldId id="272" r:id="rId18"/>
    <p:sldId id="277" r:id="rId19"/>
    <p:sldId id="278" r:id="rId20"/>
    <p:sldId id="273" r:id="rId21"/>
    <p:sldId id="281" r:id="rId22"/>
    <p:sldId id="269" r:id="rId23"/>
    <p:sldId id="280" r:id="rId24"/>
    <p:sldId id="279" r:id="rId25"/>
    <p:sldId id="284" r:id="rId26"/>
    <p:sldId id="285" r:id="rId27"/>
    <p:sldId id="286" r:id="rId28"/>
    <p:sldId id="287" r:id="rId29"/>
    <p:sldId id="289" r:id="rId30"/>
    <p:sldId id="28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p:cViewPr varScale="1">
        <p:scale>
          <a:sx n="87" d="100"/>
          <a:sy n="87" d="100"/>
        </p:scale>
        <p:origin x="60"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image" Target="../media/image60.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689EC6-5791-47EC-BD99-126917224513}"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963D17-0B30-483E-BEE6-836D529EAFF4}" type="slidenum">
              <a:rPr lang="en-US" smtClean="0"/>
              <a:t>‹#›</a:t>
            </a:fld>
            <a:endParaRPr lang="en-US"/>
          </a:p>
        </p:txBody>
      </p:sp>
    </p:spTree>
    <p:extLst>
      <p:ext uri="{BB962C8B-B14F-4D97-AF65-F5344CB8AC3E}">
        <p14:creationId xmlns:p14="http://schemas.microsoft.com/office/powerpoint/2010/main" val="879169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689EC6-5791-47EC-BD99-126917224513}"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963D17-0B30-483E-BEE6-836D529EAFF4}" type="slidenum">
              <a:rPr lang="en-US" smtClean="0"/>
              <a:t>‹#›</a:t>
            </a:fld>
            <a:endParaRPr lang="en-US"/>
          </a:p>
        </p:txBody>
      </p:sp>
    </p:spTree>
    <p:extLst>
      <p:ext uri="{BB962C8B-B14F-4D97-AF65-F5344CB8AC3E}">
        <p14:creationId xmlns:p14="http://schemas.microsoft.com/office/powerpoint/2010/main" val="3451615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689EC6-5791-47EC-BD99-126917224513}"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963D17-0B30-483E-BEE6-836D529EAFF4}" type="slidenum">
              <a:rPr lang="en-US" smtClean="0"/>
              <a:t>‹#›</a:t>
            </a:fld>
            <a:endParaRPr lang="en-US"/>
          </a:p>
        </p:txBody>
      </p:sp>
    </p:spTree>
    <p:extLst>
      <p:ext uri="{BB962C8B-B14F-4D97-AF65-F5344CB8AC3E}">
        <p14:creationId xmlns:p14="http://schemas.microsoft.com/office/powerpoint/2010/main" val="3403677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689EC6-5791-47EC-BD99-126917224513}"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963D17-0B30-483E-BEE6-836D529EAFF4}" type="slidenum">
              <a:rPr lang="en-US" smtClean="0"/>
              <a:t>‹#›</a:t>
            </a:fld>
            <a:endParaRPr lang="en-US"/>
          </a:p>
        </p:txBody>
      </p:sp>
    </p:spTree>
    <p:extLst>
      <p:ext uri="{BB962C8B-B14F-4D97-AF65-F5344CB8AC3E}">
        <p14:creationId xmlns:p14="http://schemas.microsoft.com/office/powerpoint/2010/main" val="682923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689EC6-5791-47EC-BD99-126917224513}"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963D17-0B30-483E-BEE6-836D529EAFF4}" type="slidenum">
              <a:rPr lang="en-US" smtClean="0"/>
              <a:t>‹#›</a:t>
            </a:fld>
            <a:endParaRPr lang="en-US"/>
          </a:p>
        </p:txBody>
      </p:sp>
    </p:spTree>
    <p:extLst>
      <p:ext uri="{BB962C8B-B14F-4D97-AF65-F5344CB8AC3E}">
        <p14:creationId xmlns:p14="http://schemas.microsoft.com/office/powerpoint/2010/main" val="419200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689EC6-5791-47EC-BD99-126917224513}" type="datetimeFigureOut">
              <a:rPr lang="en-US" smtClean="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963D17-0B30-483E-BEE6-836D529EAFF4}" type="slidenum">
              <a:rPr lang="en-US" smtClean="0"/>
              <a:t>‹#›</a:t>
            </a:fld>
            <a:endParaRPr lang="en-US"/>
          </a:p>
        </p:txBody>
      </p:sp>
    </p:spTree>
    <p:extLst>
      <p:ext uri="{BB962C8B-B14F-4D97-AF65-F5344CB8AC3E}">
        <p14:creationId xmlns:p14="http://schemas.microsoft.com/office/powerpoint/2010/main" val="394493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689EC6-5791-47EC-BD99-126917224513}" type="datetimeFigureOut">
              <a:rPr lang="en-US" smtClean="0"/>
              <a:t>9/22/2022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963D17-0B30-483E-BEE6-836D529EAFF4}" type="slidenum">
              <a:rPr lang="en-US" smtClean="0"/>
              <a:t>‹#›</a:t>
            </a:fld>
            <a:endParaRPr lang="en-US"/>
          </a:p>
        </p:txBody>
      </p:sp>
    </p:spTree>
    <p:extLst>
      <p:ext uri="{BB962C8B-B14F-4D97-AF65-F5344CB8AC3E}">
        <p14:creationId xmlns:p14="http://schemas.microsoft.com/office/powerpoint/2010/main" val="3138888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689EC6-5791-47EC-BD99-126917224513}" type="datetimeFigureOut">
              <a:rPr lang="en-US" smtClean="0"/>
              <a:t>9/22/2022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963D17-0B30-483E-BEE6-836D529EAFF4}" type="slidenum">
              <a:rPr lang="en-US" smtClean="0"/>
              <a:t>‹#›</a:t>
            </a:fld>
            <a:endParaRPr lang="en-US"/>
          </a:p>
        </p:txBody>
      </p:sp>
    </p:spTree>
    <p:extLst>
      <p:ext uri="{BB962C8B-B14F-4D97-AF65-F5344CB8AC3E}">
        <p14:creationId xmlns:p14="http://schemas.microsoft.com/office/powerpoint/2010/main" val="4128777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689EC6-5791-47EC-BD99-126917224513}" type="datetimeFigureOut">
              <a:rPr lang="en-US" smtClean="0"/>
              <a:t>9/22/2022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963D17-0B30-483E-BEE6-836D529EAFF4}" type="slidenum">
              <a:rPr lang="en-US" smtClean="0"/>
              <a:t>‹#›</a:t>
            </a:fld>
            <a:endParaRPr lang="en-US"/>
          </a:p>
        </p:txBody>
      </p:sp>
    </p:spTree>
    <p:extLst>
      <p:ext uri="{BB962C8B-B14F-4D97-AF65-F5344CB8AC3E}">
        <p14:creationId xmlns:p14="http://schemas.microsoft.com/office/powerpoint/2010/main" val="2894610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689EC6-5791-47EC-BD99-126917224513}" type="datetimeFigureOut">
              <a:rPr lang="en-US" smtClean="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963D17-0B30-483E-BEE6-836D529EAFF4}" type="slidenum">
              <a:rPr lang="en-US" smtClean="0"/>
              <a:t>‹#›</a:t>
            </a:fld>
            <a:endParaRPr lang="en-US"/>
          </a:p>
        </p:txBody>
      </p:sp>
    </p:spTree>
    <p:extLst>
      <p:ext uri="{BB962C8B-B14F-4D97-AF65-F5344CB8AC3E}">
        <p14:creationId xmlns:p14="http://schemas.microsoft.com/office/powerpoint/2010/main" val="3530016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689EC6-5791-47EC-BD99-126917224513}" type="datetimeFigureOut">
              <a:rPr lang="en-US" smtClean="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963D17-0B30-483E-BEE6-836D529EAFF4}" type="slidenum">
              <a:rPr lang="en-US" smtClean="0"/>
              <a:t>‹#›</a:t>
            </a:fld>
            <a:endParaRPr lang="en-US"/>
          </a:p>
        </p:txBody>
      </p:sp>
    </p:spTree>
    <p:extLst>
      <p:ext uri="{BB962C8B-B14F-4D97-AF65-F5344CB8AC3E}">
        <p14:creationId xmlns:p14="http://schemas.microsoft.com/office/powerpoint/2010/main" val="2414774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689EC6-5791-47EC-BD99-126917224513}" type="datetimeFigureOut">
              <a:rPr lang="en-US" smtClean="0"/>
              <a:t>9/22/2022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963D17-0B30-483E-BEE6-836D529EAFF4}" type="slidenum">
              <a:rPr lang="en-US" smtClean="0"/>
              <a:t>‹#›</a:t>
            </a:fld>
            <a:endParaRPr lang="en-US"/>
          </a:p>
        </p:txBody>
      </p:sp>
    </p:spTree>
    <p:extLst>
      <p:ext uri="{BB962C8B-B14F-4D97-AF65-F5344CB8AC3E}">
        <p14:creationId xmlns:p14="http://schemas.microsoft.com/office/powerpoint/2010/main" val="15442036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5.JPG"/><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7.emf"/></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0.JPG"/><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5.jpg"/><Relationship Id="rId4" Type="http://schemas.openxmlformats.org/officeDocument/2006/relationships/image" Target="../media/image34.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hyperlink" Target="http://www.titaniccovers.com/" TargetMode="External"/><Relationship Id="rId7" Type="http://schemas.openxmlformats.org/officeDocument/2006/relationships/image" Target="../media/image39.jpg"/><Relationship Id="rId12" Type="http://schemas.openxmlformats.org/officeDocument/2006/relationships/image" Target="../media/image44.jp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8.jpg"/><Relationship Id="rId11" Type="http://schemas.openxmlformats.org/officeDocument/2006/relationships/image" Target="../media/image43.jpg"/><Relationship Id="rId5" Type="http://schemas.openxmlformats.org/officeDocument/2006/relationships/image" Target="../media/image37.jpg"/><Relationship Id="rId10" Type="http://schemas.openxmlformats.org/officeDocument/2006/relationships/image" Target="../media/image42.jpg"/><Relationship Id="rId4" Type="http://schemas.openxmlformats.org/officeDocument/2006/relationships/image" Target="../media/image36.jpg"/><Relationship Id="rId9" Type="http://schemas.openxmlformats.org/officeDocument/2006/relationships/image" Target="../media/image41.jp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7.jp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0.JPG"/><Relationship Id="rId4" Type="http://schemas.openxmlformats.org/officeDocument/2006/relationships/image" Target="../media/image49.jp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51.wmf"/><Relationship Id="rId5" Type="http://schemas.openxmlformats.org/officeDocument/2006/relationships/oleObject" Target="../embeddings/oleObject4.bin"/><Relationship Id="rId4" Type="http://schemas.openxmlformats.org/officeDocument/2006/relationships/image" Target="../media/image52.emf"/></Relationships>
</file>

<file path=ppt/slides/_rels/slide2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5.jpeg"/><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56.wmf"/><Relationship Id="rId5" Type="http://schemas.openxmlformats.org/officeDocument/2006/relationships/oleObject" Target="../embeddings/oleObject5.bin"/><Relationship Id="rId4" Type="http://schemas.openxmlformats.org/officeDocument/2006/relationships/image" Target="../media/image57.JPG"/></Relationships>
</file>

<file path=ppt/slides/_rels/slide2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9.JPG"/></Relationships>
</file>

<file path=ppt/slides/_rels/slide28.xml.rels><?xml version="1.0" encoding="UTF-8" standalone="yes"?>
<Relationships xmlns="http://schemas.openxmlformats.org/package/2006/relationships"><Relationship Id="rId8" Type="http://schemas.openxmlformats.org/officeDocument/2006/relationships/image" Target="../media/image60.wmf"/><Relationship Id="rId3" Type="http://schemas.openxmlformats.org/officeDocument/2006/relationships/image" Target="../media/image2.png"/><Relationship Id="rId7"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image" Target="../media/image64.jpeg"/><Relationship Id="rId11" Type="http://schemas.openxmlformats.org/officeDocument/2006/relationships/image" Target="../media/image65.emf"/><Relationship Id="rId5" Type="http://schemas.openxmlformats.org/officeDocument/2006/relationships/image" Target="../media/image63.emf"/><Relationship Id="rId10" Type="http://schemas.openxmlformats.org/officeDocument/2006/relationships/image" Target="../media/image61.wmf"/><Relationship Id="rId4" Type="http://schemas.openxmlformats.org/officeDocument/2006/relationships/image" Target="../media/image62.emf"/><Relationship Id="rId9" Type="http://schemas.openxmlformats.org/officeDocument/2006/relationships/oleObject" Target="../embeddings/oleObject7.bin"/></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6.jpeg"/></Relationships>
</file>

<file path=ppt/slides/_rels/slide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5.JPG"/><Relationship Id="rId5" Type="http://schemas.openxmlformats.org/officeDocument/2006/relationships/image" Target="../media/image4.wmf"/><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3" Type="http://schemas.openxmlformats.org/officeDocument/2006/relationships/hyperlink" Target="http://www.titaniccovers.com/"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7.JP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9.JP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4.wmf"/><Relationship Id="rId5" Type="http://schemas.openxmlformats.org/officeDocument/2006/relationships/oleObject" Target="../embeddings/oleObject2.bin"/><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11.wmf"/><Relationship Id="rId5" Type="http://schemas.openxmlformats.org/officeDocument/2006/relationships/oleObject" Target="../embeddings/oleObject3.bin"/><Relationship Id="rId4" Type="http://schemas.openxmlformats.org/officeDocument/2006/relationships/image" Target="../media/image12.emf"/></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7.emf"/></Relationships>
</file>

<file path=ppt/slides/_rels/slide9.xml.rels><?xml version="1.0" encoding="UTF-8" standalone="yes"?>
<Relationships xmlns="http://schemas.openxmlformats.org/package/2006/relationships"><Relationship Id="rId3" Type="http://schemas.openxmlformats.org/officeDocument/2006/relationships/hyperlink" Target="http://www.cimorelli.com/safe/shipmenu.htm"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888406" y="450375"/>
            <a:ext cx="4180764" cy="3425589"/>
          </a:xfrm>
        </p:spPr>
        <p:txBody>
          <a:bodyPr>
            <a:noAutofit/>
          </a:bodyPr>
          <a:lstStyle/>
          <a:p>
            <a:r>
              <a:rPr lang="en-US" b="1" dirty="0" smtClean="0">
                <a:solidFill>
                  <a:schemeClr val="accent5">
                    <a:lumMod val="50000"/>
                  </a:schemeClr>
                </a:solidFill>
                <a:latin typeface="Times New Roman" panose="02020603050405020304" pitchFamily="18" charset="0"/>
                <a:cs typeface="Times New Roman" panose="02020603050405020304" pitchFamily="18" charset="0"/>
              </a:rPr>
              <a:t>My Titanic Cover that Missed the Boat</a:t>
            </a:r>
            <a:endParaRPr lang="en-US"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275420" y="3491690"/>
            <a:ext cx="3690651" cy="1565052"/>
          </a:xfrm>
        </p:spPr>
        <p:txBody>
          <a:bodyPr>
            <a:noAutofit/>
          </a:bodyPr>
          <a:lstStyle/>
          <a:p>
            <a:r>
              <a:rPr lang="en-US" b="1" dirty="0" smtClean="0">
                <a:solidFill>
                  <a:schemeClr val="accent5">
                    <a:lumMod val="50000"/>
                  </a:schemeClr>
                </a:solidFill>
                <a:latin typeface="Times New Roman" panose="02020603050405020304" pitchFamily="18" charset="0"/>
                <a:cs typeface="Times New Roman" panose="02020603050405020304" pitchFamily="18" charset="0"/>
              </a:rPr>
              <a:t>by Tom Fortunato</a:t>
            </a:r>
          </a:p>
          <a:p>
            <a:r>
              <a:rPr lang="en-US" b="1" dirty="0" smtClean="0">
                <a:solidFill>
                  <a:schemeClr val="accent5">
                    <a:lumMod val="50000"/>
                  </a:schemeClr>
                </a:solidFill>
                <a:latin typeface="Times New Roman" panose="02020603050405020304" pitchFamily="18" charset="0"/>
                <a:cs typeface="Times New Roman" panose="02020603050405020304" pitchFamily="18" charset="0"/>
              </a:rPr>
              <a:t>A </a:t>
            </a:r>
            <a:r>
              <a:rPr lang="en-US" b="1" dirty="0" smtClean="0">
                <a:solidFill>
                  <a:schemeClr val="accent5">
                    <a:lumMod val="50000"/>
                  </a:schemeClr>
                </a:solidFill>
                <a:latin typeface="Times New Roman" panose="02020603050405020304" pitchFamily="18" charset="0"/>
                <a:cs typeface="Times New Roman" panose="02020603050405020304" pitchFamily="18" charset="0"/>
              </a:rPr>
              <a:t>2022 </a:t>
            </a:r>
            <a:r>
              <a:rPr lang="en-US" b="1" dirty="0" smtClean="0">
                <a:solidFill>
                  <a:schemeClr val="accent5">
                    <a:lumMod val="50000"/>
                  </a:schemeClr>
                </a:solidFill>
                <a:latin typeface="Times New Roman" panose="02020603050405020304" pitchFamily="18" charset="0"/>
                <a:cs typeface="Times New Roman" panose="02020603050405020304" pitchFamily="18" charset="0"/>
              </a:rPr>
              <a:t>Presentation for the Rochester Philatelic Association</a:t>
            </a:r>
            <a:endParaRPr lang="en-US" b="1" dirty="0">
              <a:solidFill>
                <a:schemeClr val="accent5">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0635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4100" y="2137273"/>
            <a:ext cx="5365812" cy="4252510"/>
          </a:xfrm>
          <a:prstGeom prst="rect">
            <a:avLst/>
          </a:prstGeom>
        </p:spPr>
      </p:pic>
      <p:sp>
        <p:nvSpPr>
          <p:cNvPr id="6" name="Title 1"/>
          <p:cNvSpPr txBox="1">
            <a:spLocks/>
          </p:cNvSpPr>
          <p:nvPr/>
        </p:nvSpPr>
        <p:spPr>
          <a:xfrm>
            <a:off x="506774" y="657066"/>
            <a:ext cx="5827326" cy="550136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dirty="0" smtClean="0">
                <a:latin typeface="Times New Roman" panose="02020603050405020304" pitchFamily="18" charset="0"/>
                <a:cs typeface="Times New Roman" panose="02020603050405020304" pitchFamily="18" charset="0"/>
              </a:rPr>
              <a:t>So to summarize the probable timeline of this cover…</a:t>
            </a:r>
          </a:p>
          <a:p>
            <a:pPr algn="l"/>
            <a:endParaRPr lang="en-US" sz="2800" b="1" dirty="0" smtClean="0">
              <a:latin typeface="Times New Roman" panose="02020603050405020304" pitchFamily="18" charset="0"/>
              <a:cs typeface="Times New Roman" panose="02020603050405020304" pitchFamily="18" charset="0"/>
            </a:endParaRPr>
          </a:p>
          <a:p>
            <a:pPr marL="457200" indent="-457200" algn="l">
              <a:buFont typeface="Wingdings" panose="05000000000000000000" pitchFamily="2" charset="2"/>
              <a:buChar char="Ø"/>
            </a:pPr>
            <a:r>
              <a:rPr lang="en-US" sz="2800" b="1" dirty="0" smtClean="0">
                <a:latin typeface="Times New Roman" panose="02020603050405020304" pitchFamily="18" charset="0"/>
                <a:cs typeface="Times New Roman" panose="02020603050405020304" pitchFamily="18" charset="0"/>
              </a:rPr>
              <a:t>Mailed Sunday, March 3</a:t>
            </a:r>
          </a:p>
          <a:p>
            <a:pPr marL="457200" indent="-457200" algn="l">
              <a:buFont typeface="Wingdings" panose="05000000000000000000" pitchFamily="2" charset="2"/>
              <a:buChar char="Ø"/>
            </a:pPr>
            <a:r>
              <a:rPr lang="en-US" sz="2800" b="1" dirty="0" smtClean="0">
                <a:latin typeface="Times New Roman" panose="02020603050405020304" pitchFamily="18" charset="0"/>
                <a:cs typeface="Times New Roman" panose="02020603050405020304" pitchFamily="18" charset="0"/>
              </a:rPr>
              <a:t>Arrived Paris, Sunday, March 4 at 4:30 AM</a:t>
            </a:r>
          </a:p>
          <a:p>
            <a:pPr marL="457200" indent="-457200" algn="l">
              <a:buFont typeface="Wingdings" panose="05000000000000000000" pitchFamily="2" charset="2"/>
              <a:buChar char="Ø"/>
            </a:pPr>
            <a:r>
              <a:rPr lang="en-US" sz="2800" b="1" dirty="0" smtClean="0">
                <a:latin typeface="Times New Roman" panose="02020603050405020304" pitchFamily="18" charset="0"/>
                <a:cs typeface="Times New Roman" panose="02020603050405020304" pitchFamily="18" charset="0"/>
              </a:rPr>
              <a:t>Sent to Cherbourg port</a:t>
            </a:r>
          </a:p>
          <a:p>
            <a:pPr marL="457200" indent="-457200" algn="l">
              <a:buFont typeface="Wingdings" panose="05000000000000000000" pitchFamily="2" charset="2"/>
              <a:buChar char="Ø"/>
            </a:pPr>
            <a:r>
              <a:rPr lang="en-US" sz="2800" b="1" dirty="0" smtClean="0">
                <a:latin typeface="Times New Roman" panose="02020603050405020304" pitchFamily="18" charset="0"/>
                <a:cs typeface="Times New Roman" panose="02020603050405020304" pitchFamily="18" charset="0"/>
              </a:rPr>
              <a:t>Left on North German Lloyd’s “Main” (approximately Tuesday, March 12)</a:t>
            </a:r>
          </a:p>
          <a:p>
            <a:pPr marL="457200" indent="-457200" algn="l">
              <a:buFont typeface="Wingdings" panose="05000000000000000000" pitchFamily="2" charset="2"/>
              <a:buChar char="Ø"/>
            </a:pPr>
            <a:r>
              <a:rPr lang="en-US" sz="2800" b="1" dirty="0" smtClean="0">
                <a:latin typeface="Times New Roman" panose="02020603050405020304" pitchFamily="18" charset="0"/>
                <a:cs typeface="Times New Roman" panose="02020603050405020304" pitchFamily="18" charset="0"/>
              </a:rPr>
              <a:t>Arrival NYC, Sunday, March 17</a:t>
            </a:r>
          </a:p>
          <a:p>
            <a:pPr marL="457200" indent="-457200" algn="l">
              <a:buFont typeface="Wingdings" panose="05000000000000000000" pitchFamily="2" charset="2"/>
              <a:buChar char="Ø"/>
            </a:pPr>
            <a:r>
              <a:rPr lang="en-US" sz="2800" b="1" dirty="0" smtClean="0">
                <a:latin typeface="Times New Roman" panose="02020603050405020304" pitchFamily="18" charset="0"/>
                <a:cs typeface="Times New Roman" panose="02020603050405020304" pitchFamily="18" charset="0"/>
              </a:rPr>
              <a:t>Arrival Washington, DC Monday, March 18 at 2 PM</a:t>
            </a:r>
          </a:p>
          <a:p>
            <a:pPr marL="457200" indent="-457200" algn="l">
              <a:buFont typeface="Wingdings" panose="05000000000000000000" pitchFamily="2" charset="2"/>
              <a:buChar char="Ø"/>
            </a:pPr>
            <a:r>
              <a:rPr lang="en-US" sz="2800" b="1" dirty="0" smtClean="0">
                <a:latin typeface="Times New Roman" panose="02020603050405020304" pitchFamily="18" charset="0"/>
                <a:cs typeface="Times New Roman" panose="02020603050405020304" pitchFamily="18" charset="0"/>
              </a:rPr>
              <a:t>Delivered Tuesday, March 19</a:t>
            </a:r>
            <a:endParaRPr lang="en-US" sz="2800" b="1"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0311" y="436728"/>
            <a:ext cx="1653390" cy="1670006"/>
          </a:xfrm>
          <a:prstGeom prst="rect">
            <a:avLst/>
          </a:prstGeom>
        </p:spPr>
      </p:pic>
    </p:spTree>
    <p:extLst>
      <p:ext uri="{BB962C8B-B14F-4D97-AF65-F5344CB8AC3E}">
        <p14:creationId xmlns:p14="http://schemas.microsoft.com/office/powerpoint/2010/main" val="2216505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506775" y="721194"/>
            <a:ext cx="5827326" cy="546831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dirty="0" smtClean="0">
                <a:latin typeface="Times New Roman" panose="02020603050405020304" pitchFamily="18" charset="0"/>
                <a:cs typeface="Times New Roman" panose="02020603050405020304" pitchFamily="18" charset="0"/>
              </a:rPr>
              <a:t>But that’s far from the whole story, as questions remained…</a:t>
            </a:r>
          </a:p>
          <a:p>
            <a:pPr algn="l"/>
            <a:endParaRPr lang="en-US" sz="2800" b="1" dirty="0" smtClean="0">
              <a:latin typeface="Times New Roman" panose="02020603050405020304" pitchFamily="18" charset="0"/>
              <a:cs typeface="Times New Roman" panose="02020603050405020304" pitchFamily="18" charset="0"/>
            </a:endParaRPr>
          </a:p>
          <a:p>
            <a:pPr marL="457200" indent="-457200" algn="l">
              <a:buFont typeface="Wingdings" panose="05000000000000000000" pitchFamily="2" charset="2"/>
              <a:buChar char="Ø"/>
            </a:pPr>
            <a:r>
              <a:rPr lang="en-US" sz="2800" b="1" dirty="0">
                <a:solidFill>
                  <a:srgbClr val="C00000"/>
                </a:solidFill>
                <a:latin typeface="Times New Roman" panose="02020603050405020304" pitchFamily="18" charset="0"/>
                <a:cs typeface="Times New Roman" panose="02020603050405020304" pitchFamily="18" charset="0"/>
              </a:rPr>
              <a:t>Why was the Titanic marking on the cover</a:t>
            </a:r>
            <a:r>
              <a:rPr lang="en-US" sz="2800" b="1" dirty="0" smtClean="0">
                <a:solidFill>
                  <a:srgbClr val="C00000"/>
                </a:solidFill>
                <a:latin typeface="Times New Roman" panose="02020603050405020304" pitchFamily="18" charset="0"/>
                <a:cs typeface="Times New Roman" panose="02020603050405020304" pitchFamily="18" charset="0"/>
              </a:rPr>
              <a:t>?</a:t>
            </a:r>
          </a:p>
          <a:p>
            <a:pPr marL="457200" indent="-457200" algn="l">
              <a:buFont typeface="Wingdings" panose="05000000000000000000" pitchFamily="2" charset="2"/>
              <a:buChar char="Ø"/>
            </a:pPr>
            <a:endParaRPr lang="en-US" sz="1400" b="1" dirty="0" smtClean="0">
              <a:latin typeface="Times New Roman" panose="02020603050405020304" pitchFamily="18" charset="0"/>
              <a:cs typeface="Times New Roman" panose="02020603050405020304" pitchFamily="18" charset="0"/>
            </a:endParaRPr>
          </a:p>
          <a:p>
            <a:pPr marL="457200" indent="-457200" algn="l">
              <a:buFont typeface="Wingdings" panose="05000000000000000000" pitchFamily="2" charset="2"/>
              <a:buChar char="Ø"/>
            </a:pPr>
            <a:r>
              <a:rPr lang="en-US" sz="2800" b="1" dirty="0">
                <a:solidFill>
                  <a:srgbClr val="C00000"/>
                </a:solidFill>
                <a:latin typeface="Times New Roman" panose="02020603050405020304" pitchFamily="18" charset="0"/>
                <a:cs typeface="Times New Roman" panose="02020603050405020304" pitchFamily="18" charset="0"/>
              </a:rPr>
              <a:t>Are there similar covers</a:t>
            </a:r>
            <a:r>
              <a:rPr lang="en-US" sz="2800" b="1" dirty="0" smtClean="0">
                <a:solidFill>
                  <a:srgbClr val="C00000"/>
                </a:solidFill>
                <a:latin typeface="Times New Roman" panose="02020603050405020304" pitchFamily="18" charset="0"/>
                <a:cs typeface="Times New Roman" panose="02020603050405020304" pitchFamily="18" charset="0"/>
              </a:rPr>
              <a:t>?</a:t>
            </a:r>
          </a:p>
          <a:p>
            <a:pPr marL="457200" indent="-457200" algn="l">
              <a:buFont typeface="Wingdings" panose="05000000000000000000" pitchFamily="2" charset="2"/>
              <a:buChar char="Ø"/>
            </a:pPr>
            <a:endParaRPr lang="en-US" sz="1400" b="1" dirty="0" smtClean="0">
              <a:latin typeface="Times New Roman" panose="02020603050405020304" pitchFamily="18" charset="0"/>
              <a:cs typeface="Times New Roman" panose="02020603050405020304" pitchFamily="18" charset="0"/>
            </a:endParaRPr>
          </a:p>
          <a:p>
            <a:pPr marL="457200" indent="-457200" algn="l">
              <a:buFont typeface="Wingdings" panose="05000000000000000000" pitchFamily="2" charset="2"/>
              <a:buChar char="Ø"/>
            </a:pPr>
            <a:r>
              <a:rPr lang="en-US" sz="2800" b="1" dirty="0" smtClean="0">
                <a:solidFill>
                  <a:srgbClr val="C00000"/>
                </a:solidFill>
                <a:latin typeface="Times New Roman" panose="02020603050405020304" pitchFamily="18" charset="0"/>
                <a:cs typeface="Times New Roman" panose="02020603050405020304" pitchFamily="18" charset="0"/>
              </a:rPr>
              <a:t>What kind of business was this letter sent to?</a:t>
            </a:r>
          </a:p>
          <a:p>
            <a:pPr marL="457200" indent="-457200" algn="l">
              <a:buFont typeface="Wingdings" panose="05000000000000000000" pitchFamily="2" charset="2"/>
              <a:buChar char="Ø"/>
            </a:pPr>
            <a:endParaRPr lang="en-US" sz="1400" b="1" dirty="0" smtClean="0">
              <a:latin typeface="Times New Roman" panose="02020603050405020304" pitchFamily="18" charset="0"/>
              <a:cs typeface="Times New Roman" panose="02020603050405020304" pitchFamily="18" charset="0"/>
            </a:endParaRPr>
          </a:p>
          <a:p>
            <a:pPr marL="457200" indent="-457200" algn="l">
              <a:buFont typeface="Wingdings" panose="05000000000000000000" pitchFamily="2" charset="2"/>
              <a:buChar char="Ø"/>
            </a:pPr>
            <a:r>
              <a:rPr lang="en-US" sz="2800" b="1" dirty="0" smtClean="0">
                <a:solidFill>
                  <a:srgbClr val="C00000"/>
                </a:solidFill>
                <a:latin typeface="Times New Roman" panose="02020603050405020304" pitchFamily="18" charset="0"/>
                <a:cs typeface="Times New Roman" panose="02020603050405020304" pitchFamily="18" charset="0"/>
              </a:rPr>
              <a:t>Why was this TITANIC cover saved?</a:t>
            </a:r>
          </a:p>
          <a:p>
            <a:pPr marL="457200" indent="-457200" algn="l">
              <a:buFont typeface="Wingdings" panose="05000000000000000000" pitchFamily="2" charset="2"/>
              <a:buChar char="Ø"/>
            </a:pPr>
            <a:endParaRPr lang="en-US" sz="2800" b="1" dirty="0">
              <a:latin typeface="Times New Roman" panose="02020603050405020304" pitchFamily="18" charset="0"/>
              <a:cs typeface="Times New Roman" panose="02020603050405020304" pitchFamily="18" charset="0"/>
            </a:endParaRPr>
          </a:p>
          <a:p>
            <a:pPr algn="l"/>
            <a:r>
              <a:rPr lang="en-US" sz="2800" b="1" dirty="0" smtClean="0">
                <a:latin typeface="Times New Roman" panose="02020603050405020304" pitchFamily="18" charset="0"/>
                <a:cs typeface="Times New Roman" panose="02020603050405020304" pitchFamily="18" charset="0"/>
              </a:rPr>
              <a:t>Here are some answers!</a:t>
            </a:r>
            <a:endParaRPr lang="en-US" sz="28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6334101" y="767233"/>
            <a:ext cx="5200559" cy="5376233"/>
          </a:xfrm>
          <a:prstGeom prst="rect">
            <a:avLst/>
          </a:prstGeom>
        </p:spPr>
      </p:pic>
    </p:spTree>
    <p:extLst>
      <p:ext uri="{BB962C8B-B14F-4D97-AF65-F5344CB8AC3E}">
        <p14:creationId xmlns:p14="http://schemas.microsoft.com/office/powerpoint/2010/main" val="2010315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06775" y="440674"/>
            <a:ext cx="11193137" cy="1244907"/>
          </a:xfrm>
        </p:spPr>
        <p:txBody>
          <a:bodyPr>
            <a:noAutofit/>
          </a:bodyPr>
          <a:lstStyle/>
          <a:p>
            <a:pPr algn="l"/>
            <a:r>
              <a:rPr lang="en-US" sz="2800" b="1" dirty="0" smtClean="0">
                <a:latin typeface="Times New Roman" panose="02020603050405020304" pitchFamily="18" charset="0"/>
                <a:cs typeface="Times New Roman" panose="02020603050405020304" pitchFamily="18" charset="0"/>
              </a:rPr>
              <a:t>White Star’s Olympic and Titanic were built at the Harland and Wolff’s North Shipyard in Belfast, Northern Ireland.  As no attempt had ever been made to build ships of their size before, it was a learning process.</a:t>
            </a:r>
            <a:endParaRPr lang="en-US" sz="28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775" y="1839818"/>
            <a:ext cx="7036030" cy="4549966"/>
          </a:xfrm>
          <a:prstGeom prst="rect">
            <a:avLst/>
          </a:prstGeom>
        </p:spPr>
      </p:pic>
      <p:sp>
        <p:nvSpPr>
          <p:cNvPr id="5" name="TextBox 4"/>
          <p:cNvSpPr txBox="1"/>
          <p:nvPr/>
        </p:nvSpPr>
        <p:spPr>
          <a:xfrm>
            <a:off x="7755875" y="1988579"/>
            <a:ext cx="3944037" cy="4401205"/>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Titanic’s keel was laid on March 31, 1909, three months after that of the slightly smaller Olympic.  Over 15,000 men worked on the two ships built side by side.  Eight were killed over the three year process, half the expected total.</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93416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506775" y="478823"/>
            <a:ext cx="5503616" cy="205505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dirty="0" smtClean="0">
                <a:latin typeface="Times New Roman" panose="02020603050405020304" pitchFamily="18" charset="0"/>
                <a:cs typeface="Times New Roman" panose="02020603050405020304" pitchFamily="18" charset="0"/>
              </a:rPr>
              <a:t>Two years later the Titanic was launched, stretching 882.5 feet long and 92.5 feet wide.  Official VIP tickets were highly prized as 100,000 people were in attendance.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774" y="2533880"/>
            <a:ext cx="6793733" cy="382147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0391" y="478823"/>
            <a:ext cx="5889299" cy="3597772"/>
          </a:xfrm>
          <a:prstGeom prst="rect">
            <a:avLst/>
          </a:prstGeom>
        </p:spPr>
      </p:pic>
      <p:sp>
        <p:nvSpPr>
          <p:cNvPr id="7" name="Title 1"/>
          <p:cNvSpPr txBox="1">
            <a:spLocks/>
          </p:cNvSpPr>
          <p:nvPr/>
        </p:nvSpPr>
        <p:spPr>
          <a:xfrm>
            <a:off x="7381300" y="4092710"/>
            <a:ext cx="4518389" cy="22626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dirty="0" smtClean="0">
                <a:latin typeface="Times New Roman" panose="02020603050405020304" pitchFamily="18" charset="0"/>
                <a:cs typeface="Times New Roman" panose="02020603050405020304" pitchFamily="18" charset="0"/>
              </a:rPr>
              <a:t>The 46,328-ton steamship was far from complete, with its internal fittings and famous four smoke stacks yet to be added.</a:t>
            </a:r>
          </a:p>
        </p:txBody>
      </p:sp>
    </p:spTree>
    <p:extLst>
      <p:ext uri="{BB962C8B-B14F-4D97-AF65-F5344CB8AC3E}">
        <p14:creationId xmlns:p14="http://schemas.microsoft.com/office/powerpoint/2010/main" val="1262363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5310130" y="473726"/>
            <a:ext cx="6416506" cy="243472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dirty="0">
                <a:latin typeface="Times New Roman" panose="02020603050405020304" pitchFamily="18" charset="0"/>
                <a:cs typeface="Times New Roman" panose="02020603050405020304" pitchFamily="18" charset="0"/>
              </a:rPr>
              <a:t>The Olympic was placed into service </a:t>
            </a:r>
            <a:r>
              <a:rPr lang="en-US" sz="2800" b="1" dirty="0" smtClean="0">
                <a:latin typeface="Times New Roman" panose="02020603050405020304" pitchFamily="18" charset="0"/>
                <a:cs typeface="Times New Roman" panose="02020603050405020304" pitchFamily="18" charset="0"/>
              </a:rPr>
              <a:t>shortly after Titanic’s launch.  The maiden voyage began June 11, 1911 from Southampton with stops in Cherbourg, France and Queenstown, Ireland before arriving in New York on June 21.</a:t>
            </a:r>
            <a:endParaRPr lang="en-US" sz="28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448" y="473726"/>
            <a:ext cx="4624429" cy="3032056"/>
          </a:xfrm>
          <a:prstGeom prst="rect">
            <a:avLst/>
          </a:prstGeom>
        </p:spPr>
      </p:pic>
      <p:sp>
        <p:nvSpPr>
          <p:cNvPr id="5" name="Title 1"/>
          <p:cNvSpPr txBox="1">
            <a:spLocks/>
          </p:cNvSpPr>
          <p:nvPr/>
        </p:nvSpPr>
        <p:spPr>
          <a:xfrm>
            <a:off x="520448" y="3602516"/>
            <a:ext cx="5847301" cy="279828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dirty="0" smtClean="0">
                <a:latin typeface="Times New Roman" panose="02020603050405020304" pitchFamily="18" charset="0"/>
                <a:cs typeface="Times New Roman" panose="02020603050405020304" pitchFamily="18" charset="0"/>
              </a:rPr>
              <a:t>The White Star Line announced its 1912 sailing schedule on September 25 for both the Olympic and Titanic, whose maiden voyage was set on March 20 following the same route as its sister ship.</a:t>
            </a:r>
            <a:endParaRPr lang="en-US" sz="2800" b="1"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6158" y="3013496"/>
            <a:ext cx="2540478" cy="338730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5884" y="3013496"/>
            <a:ext cx="2390469" cy="3387304"/>
          </a:xfrm>
          <a:prstGeom prst="rect">
            <a:avLst/>
          </a:prstGeom>
        </p:spPr>
      </p:pic>
    </p:spTree>
    <p:extLst>
      <p:ext uri="{BB962C8B-B14F-4D97-AF65-F5344CB8AC3E}">
        <p14:creationId xmlns:p14="http://schemas.microsoft.com/office/powerpoint/2010/main" val="18014652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9813" y="402799"/>
            <a:ext cx="5048164" cy="3221750"/>
          </a:xfrm>
          <a:prstGeom prst="rect">
            <a:avLst/>
          </a:prstGeom>
        </p:spPr>
      </p:pic>
      <p:pic>
        <p:nvPicPr>
          <p:cNvPr id="7" name="Picture 6"/>
          <p:cNvPicPr>
            <a:picLocks noChangeAspect="1"/>
          </p:cNvPicPr>
          <p:nvPr/>
        </p:nvPicPr>
        <p:blipFill>
          <a:blip r:embed="rId4"/>
          <a:stretch>
            <a:fillRect/>
          </a:stretch>
        </p:blipFill>
        <p:spPr>
          <a:xfrm>
            <a:off x="5519451" y="3922090"/>
            <a:ext cx="6268525" cy="2536652"/>
          </a:xfrm>
          <a:prstGeom prst="rect">
            <a:avLst/>
          </a:prstGeom>
        </p:spPr>
      </p:pic>
      <p:sp>
        <p:nvSpPr>
          <p:cNvPr id="5" name="Title 1"/>
          <p:cNvSpPr txBox="1">
            <a:spLocks/>
          </p:cNvSpPr>
          <p:nvPr/>
        </p:nvSpPr>
        <p:spPr>
          <a:xfrm>
            <a:off x="432313" y="402798"/>
            <a:ext cx="6566434" cy="275904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dirty="0" smtClean="0">
                <a:latin typeface="Times New Roman" panose="02020603050405020304" pitchFamily="18" charset="0"/>
                <a:cs typeface="Times New Roman" panose="02020603050405020304" pitchFamily="18" charset="0"/>
              </a:rPr>
              <a:t>Olympic </a:t>
            </a:r>
            <a:r>
              <a:rPr lang="en-US" sz="2800" b="1" dirty="0">
                <a:latin typeface="Times New Roman" panose="02020603050405020304" pitchFamily="18" charset="0"/>
                <a:cs typeface="Times New Roman" panose="02020603050405020304" pitchFamily="18" charset="0"/>
              </a:rPr>
              <a:t>was </a:t>
            </a:r>
            <a:r>
              <a:rPr lang="en-US" sz="2800" b="1" dirty="0" smtClean="0">
                <a:latin typeface="Times New Roman" panose="02020603050405020304" pitchFamily="18" charset="0"/>
                <a:cs typeface="Times New Roman" panose="02020603050405020304" pitchFamily="18" charset="0"/>
              </a:rPr>
              <a:t>about to start its fourth trans-Atlantic crossing to NYC when it collided with HMS Hawke in the  Southampton Channel on September 20.  The ship returned to the Belfast shipyards for repairs to its propeller shaft, cannibalizing Titanic parts.</a:t>
            </a:r>
          </a:p>
        </p:txBody>
      </p:sp>
      <p:sp>
        <p:nvSpPr>
          <p:cNvPr id="8" name="TextBox 7"/>
          <p:cNvSpPr txBox="1"/>
          <p:nvPr/>
        </p:nvSpPr>
        <p:spPr>
          <a:xfrm>
            <a:off x="432313" y="3350199"/>
            <a:ext cx="5087138" cy="3108543"/>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A second Olympic collision took place on February 24, 1912 off the coast of Newfoundland.  On March 6 Titanic was moved out of dry dock </a:t>
            </a:r>
            <a:r>
              <a:rPr lang="en-US" sz="2800" b="1" dirty="0" smtClean="0">
                <a:latin typeface="Times New Roman" panose="02020603050405020304" pitchFamily="18" charset="0"/>
                <a:cs typeface="Times New Roman" panose="02020603050405020304" pitchFamily="18" charset="0"/>
              </a:rPr>
              <a:t>again, seen here, to </a:t>
            </a:r>
            <a:r>
              <a:rPr lang="en-US" sz="2800" b="1" dirty="0">
                <a:latin typeface="Times New Roman" panose="02020603050405020304" pitchFamily="18" charset="0"/>
                <a:cs typeface="Times New Roman" panose="02020603050405020304" pitchFamily="18" charset="0"/>
              </a:rPr>
              <a:t>allow Olympic </a:t>
            </a:r>
            <a:r>
              <a:rPr lang="en-US" sz="2800" b="1" dirty="0" smtClean="0">
                <a:latin typeface="Times New Roman" panose="02020603050405020304" pitchFamily="18" charset="0"/>
                <a:cs typeface="Times New Roman" panose="02020603050405020304" pitchFamily="18" charset="0"/>
              </a:rPr>
              <a:t>in.  Once again Titanic parts were used.</a:t>
            </a:r>
            <a:endParaRPr lang="en-US" dirty="0"/>
          </a:p>
        </p:txBody>
      </p:sp>
    </p:spTree>
    <p:extLst>
      <p:ext uri="{BB962C8B-B14F-4D97-AF65-F5344CB8AC3E}">
        <p14:creationId xmlns:p14="http://schemas.microsoft.com/office/powerpoint/2010/main" val="2195145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775" y="2137273"/>
            <a:ext cx="5365812" cy="4252510"/>
          </a:xfrm>
          <a:prstGeom prst="rect">
            <a:avLst/>
          </a:prstGeom>
        </p:spPr>
      </p:pic>
      <p:sp>
        <p:nvSpPr>
          <p:cNvPr id="6" name="Title 1"/>
          <p:cNvSpPr txBox="1">
            <a:spLocks/>
          </p:cNvSpPr>
          <p:nvPr/>
        </p:nvSpPr>
        <p:spPr>
          <a:xfrm>
            <a:off x="6048259" y="436728"/>
            <a:ext cx="5827326" cy="595305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lgn="l">
              <a:buFont typeface="Wingdings" panose="05000000000000000000" pitchFamily="2" charset="2"/>
              <a:buChar char="Ø"/>
            </a:pPr>
            <a:endParaRPr lang="en-US" sz="2800" b="1" dirty="0" smtClean="0">
              <a:latin typeface="Times New Roman" panose="02020603050405020304" pitchFamily="18" charset="0"/>
              <a:cs typeface="Times New Roman" panose="02020603050405020304" pitchFamily="18" charset="0"/>
            </a:endParaRPr>
          </a:p>
          <a:p>
            <a:pPr marL="457200" indent="-457200" algn="l">
              <a:buFont typeface="Wingdings" panose="05000000000000000000" pitchFamily="2" charset="2"/>
              <a:buChar char="Ø"/>
            </a:pPr>
            <a:endParaRPr lang="en-US" sz="2800" b="1" dirty="0">
              <a:latin typeface="Times New Roman" panose="02020603050405020304" pitchFamily="18" charset="0"/>
              <a:cs typeface="Times New Roman" panose="02020603050405020304" pitchFamily="18" charset="0"/>
            </a:endParaRPr>
          </a:p>
          <a:p>
            <a:pPr marL="457200" indent="-457200" algn="l">
              <a:buFont typeface="Wingdings" panose="05000000000000000000" pitchFamily="2" charset="2"/>
              <a:buChar char="Ø"/>
            </a:pPr>
            <a:endParaRPr lang="en-US" sz="2800" b="1" dirty="0" smtClean="0">
              <a:latin typeface="Times New Roman" panose="02020603050405020304" pitchFamily="18" charset="0"/>
              <a:cs typeface="Times New Roman" panose="02020603050405020304" pitchFamily="18" charset="0"/>
            </a:endParaRPr>
          </a:p>
          <a:p>
            <a:pPr marL="457200" indent="-457200" algn="l">
              <a:buFont typeface="Wingdings" panose="05000000000000000000" pitchFamily="2" charset="2"/>
              <a:buChar char="Ø"/>
            </a:pPr>
            <a:endParaRPr lang="en-US" sz="2800" b="1" dirty="0" smtClean="0">
              <a:latin typeface="Times New Roman" panose="02020603050405020304" pitchFamily="18" charset="0"/>
              <a:cs typeface="Times New Roman" panose="02020603050405020304" pitchFamily="18" charset="0"/>
            </a:endParaRPr>
          </a:p>
          <a:p>
            <a:pPr marL="457200" indent="-457200" algn="l">
              <a:buFont typeface="Wingdings" panose="05000000000000000000" pitchFamily="2" charset="2"/>
              <a:buChar char="Ø"/>
            </a:pPr>
            <a:endParaRPr lang="en-US" sz="2800" b="1" dirty="0">
              <a:latin typeface="Times New Roman" panose="02020603050405020304" pitchFamily="18" charset="0"/>
              <a:cs typeface="Times New Roman" panose="02020603050405020304" pitchFamily="18" charset="0"/>
            </a:endParaRPr>
          </a:p>
          <a:p>
            <a:pPr marL="457200" indent="-457200" algn="l">
              <a:buFont typeface="Wingdings" panose="05000000000000000000" pitchFamily="2" charset="2"/>
              <a:buChar char="Ø"/>
            </a:pPr>
            <a:endParaRPr lang="en-US" sz="2800" b="1" dirty="0" smtClean="0">
              <a:latin typeface="Times New Roman" panose="02020603050405020304" pitchFamily="18" charset="0"/>
              <a:cs typeface="Times New Roman" panose="02020603050405020304" pitchFamily="18" charset="0"/>
            </a:endParaRPr>
          </a:p>
          <a:p>
            <a:pPr algn="l"/>
            <a:r>
              <a:rPr lang="en-US" sz="2800" b="1" dirty="0" smtClean="0">
                <a:latin typeface="Times New Roman" panose="02020603050405020304" pitchFamily="18" charset="0"/>
                <a:cs typeface="Times New Roman" panose="02020603050405020304" pitchFamily="18" charset="0"/>
              </a:rPr>
              <a:t>Titanic’s maiden voyage date of March 20 was changed to April 10 presumably because of delays due to the Olympic’s troubles.</a:t>
            </a:r>
          </a:p>
          <a:p>
            <a:pPr algn="l"/>
            <a:endParaRPr lang="en-US" sz="2800" b="1" dirty="0" smtClean="0">
              <a:latin typeface="Times New Roman" panose="02020603050405020304" pitchFamily="18" charset="0"/>
              <a:cs typeface="Times New Roman" panose="02020603050405020304" pitchFamily="18" charset="0"/>
            </a:endParaRPr>
          </a:p>
          <a:p>
            <a:pPr marL="457200" indent="-457200" algn="l">
              <a:buFont typeface="Wingdings" panose="05000000000000000000" pitchFamily="2" charset="2"/>
              <a:buChar char="Ø"/>
            </a:pPr>
            <a:r>
              <a:rPr lang="en-US" sz="2800" b="1" dirty="0" smtClean="0">
                <a:solidFill>
                  <a:srgbClr val="C00000"/>
                </a:solidFill>
                <a:latin typeface="Times New Roman" panose="02020603050405020304" pitchFamily="18" charset="0"/>
                <a:cs typeface="Times New Roman" panose="02020603050405020304" pitchFamily="18" charset="0"/>
              </a:rPr>
              <a:t>Why was the Titanic marking on the cover?</a:t>
            </a:r>
            <a:endParaRPr lang="en-US" sz="2800" b="1" dirty="0">
              <a:solidFill>
                <a:srgbClr val="C00000"/>
              </a:solidFill>
              <a:latin typeface="Times New Roman" panose="02020603050405020304" pitchFamily="18" charset="0"/>
              <a:cs typeface="Times New Roman" panose="02020603050405020304" pitchFamily="18" charset="0"/>
            </a:endParaRPr>
          </a:p>
          <a:p>
            <a:pPr algn="l"/>
            <a:endParaRPr lang="en-US" sz="2800" b="1" dirty="0" smtClean="0">
              <a:latin typeface="Times New Roman" panose="02020603050405020304" pitchFamily="18" charset="0"/>
              <a:cs typeface="Times New Roman" panose="02020603050405020304" pitchFamily="18" charset="0"/>
            </a:endParaRPr>
          </a:p>
          <a:p>
            <a:pPr algn="l"/>
            <a:r>
              <a:rPr lang="en-US" sz="2800" b="1" dirty="0" smtClean="0">
                <a:latin typeface="Times New Roman" panose="02020603050405020304" pitchFamily="18" charset="0"/>
                <a:cs typeface="Times New Roman" panose="02020603050405020304" pitchFamily="18" charset="0"/>
              </a:rPr>
              <a:t>One possible explanation is that French postal officials simply missed the date change, assuming it was scheduled to leave March 20.  Although marked in error, mail would have been sent on the next available trans-Atlantic ship.</a:t>
            </a:r>
            <a:endParaRPr lang="en-US" sz="2800" b="1"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986" y="399731"/>
            <a:ext cx="1653390" cy="1670006"/>
          </a:xfrm>
          <a:prstGeom prst="rect">
            <a:avLst/>
          </a:prstGeom>
        </p:spPr>
      </p:pic>
    </p:spTree>
    <p:extLst>
      <p:ext uri="{BB962C8B-B14F-4D97-AF65-F5344CB8AC3E}">
        <p14:creationId xmlns:p14="http://schemas.microsoft.com/office/powerpoint/2010/main" val="35396587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506774" y="721193"/>
            <a:ext cx="11204155" cy="278033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lgn="l">
              <a:buFont typeface="Wingdings" panose="05000000000000000000" pitchFamily="2" charset="2"/>
              <a:buChar char="Ø"/>
            </a:pPr>
            <a:r>
              <a:rPr lang="en-US" sz="2800" b="1" dirty="0" smtClean="0">
                <a:solidFill>
                  <a:srgbClr val="C00000"/>
                </a:solidFill>
                <a:latin typeface="Times New Roman" panose="02020603050405020304" pitchFamily="18" charset="0"/>
                <a:cs typeface="Times New Roman" panose="02020603050405020304" pitchFamily="18" charset="0"/>
              </a:rPr>
              <a:t>Are </a:t>
            </a:r>
            <a:r>
              <a:rPr lang="en-US" sz="2800" b="1" dirty="0">
                <a:solidFill>
                  <a:srgbClr val="C00000"/>
                </a:solidFill>
                <a:latin typeface="Times New Roman" panose="02020603050405020304" pitchFamily="18" charset="0"/>
                <a:cs typeface="Times New Roman" panose="02020603050405020304" pitchFamily="18" charset="0"/>
              </a:rPr>
              <a:t>there similar covers</a:t>
            </a:r>
            <a:r>
              <a:rPr lang="en-US" sz="2800" b="1" dirty="0" smtClean="0">
                <a:solidFill>
                  <a:srgbClr val="C00000"/>
                </a:solidFill>
                <a:latin typeface="Times New Roman" panose="02020603050405020304" pitchFamily="18" charset="0"/>
                <a:cs typeface="Times New Roman" panose="02020603050405020304" pitchFamily="18" charset="0"/>
              </a:rPr>
              <a:t>?</a:t>
            </a:r>
          </a:p>
          <a:p>
            <a:pPr marL="457200" indent="-457200" algn="l">
              <a:buFont typeface="Wingdings" panose="05000000000000000000" pitchFamily="2" charset="2"/>
              <a:buChar char="Ø"/>
            </a:pPr>
            <a:endParaRPr lang="en-US" sz="2800" b="1" dirty="0">
              <a:latin typeface="Times New Roman" panose="02020603050405020304" pitchFamily="18" charset="0"/>
              <a:cs typeface="Times New Roman" panose="02020603050405020304" pitchFamily="18" charset="0"/>
            </a:endParaRPr>
          </a:p>
          <a:p>
            <a:pPr algn="l"/>
            <a:r>
              <a:rPr lang="en-US" sz="2800" b="1" dirty="0" smtClean="0">
                <a:latin typeface="Times New Roman" panose="02020603050405020304" pitchFamily="18" charset="0"/>
                <a:cs typeface="Times New Roman" panose="02020603050405020304" pitchFamily="18" charset="0"/>
              </a:rPr>
              <a:t>I began to look for other covers with a similar TITANIC mark on them.  These were the days before the Internet, so it was slow at first, but a literature search turned up this article by </a:t>
            </a:r>
            <a:r>
              <a:rPr lang="en-US" sz="2800" b="1" dirty="0" err="1" smtClean="0">
                <a:latin typeface="Times New Roman" panose="02020603050405020304" pitchFamily="18" charset="0"/>
                <a:cs typeface="Times New Roman" panose="02020603050405020304" pitchFamily="18" charset="0"/>
              </a:rPr>
              <a:t>Reg</a:t>
            </a:r>
            <a:r>
              <a:rPr lang="en-US" sz="2800" b="1" dirty="0" smtClean="0">
                <a:latin typeface="Times New Roman" panose="02020603050405020304" pitchFamily="18" charset="0"/>
                <a:cs typeface="Times New Roman" panose="02020603050405020304" pitchFamily="18" charset="0"/>
              </a:rPr>
              <a:t> Morris </a:t>
            </a:r>
            <a:r>
              <a:rPr lang="en-US" sz="2800" b="1" dirty="0">
                <a:latin typeface="Times New Roman" panose="02020603050405020304" pitchFamily="18" charset="0"/>
                <a:cs typeface="Times New Roman" panose="02020603050405020304" pitchFamily="18" charset="0"/>
              </a:rPr>
              <a:t>in the 1978 Machine </a:t>
            </a:r>
            <a:r>
              <a:rPr lang="en-US" sz="2800" b="1" dirty="0" smtClean="0">
                <a:latin typeface="Times New Roman" panose="02020603050405020304" pitchFamily="18" charset="0"/>
                <a:cs typeface="Times New Roman" panose="02020603050405020304" pitchFamily="18" charset="0"/>
              </a:rPr>
              <a:t>Cancel Society Forum p. 517 titled, “The Sinking of the Titanic.”</a:t>
            </a:r>
            <a:endParaRPr lang="en-US" sz="28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774" y="3501527"/>
            <a:ext cx="8067675" cy="28956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4271" y="3238959"/>
            <a:ext cx="3036657" cy="239066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6270" y="5706737"/>
            <a:ext cx="2266781" cy="690390"/>
          </a:xfrm>
          <a:prstGeom prst="rect">
            <a:avLst/>
          </a:prstGeom>
        </p:spPr>
      </p:pic>
    </p:spTree>
    <p:extLst>
      <p:ext uri="{BB962C8B-B14F-4D97-AF65-F5344CB8AC3E}">
        <p14:creationId xmlns:p14="http://schemas.microsoft.com/office/powerpoint/2010/main" val="14511532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txBox="1">
            <a:spLocks/>
          </p:cNvSpPr>
          <p:nvPr/>
        </p:nvSpPr>
        <p:spPr>
          <a:xfrm>
            <a:off x="432313" y="402798"/>
            <a:ext cx="7169326" cy="604206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dirty="0" smtClean="0">
                <a:latin typeface="Times New Roman" panose="02020603050405020304" pitchFamily="18" charset="0"/>
                <a:cs typeface="Times New Roman" panose="02020603050405020304" pitchFamily="18" charset="0"/>
              </a:rPr>
              <a:t>I was floored!  There seemed almost </a:t>
            </a:r>
            <a:r>
              <a:rPr lang="en-US" sz="2800" b="1" i="1" dirty="0" smtClean="0">
                <a:latin typeface="Times New Roman" panose="02020603050405020304" pitchFamily="18" charset="0"/>
                <a:cs typeface="Times New Roman" panose="02020603050405020304" pitchFamily="18" charset="0"/>
              </a:rPr>
              <a:t>too</a:t>
            </a:r>
            <a:r>
              <a:rPr lang="en-US" sz="2800" b="1" dirty="0" smtClean="0">
                <a:latin typeface="Times New Roman" panose="02020603050405020304" pitchFamily="18" charset="0"/>
                <a:cs typeface="Times New Roman" panose="02020603050405020304" pitchFamily="18" charset="0"/>
              </a:rPr>
              <a:t> much in common between the two covers:</a:t>
            </a:r>
          </a:p>
          <a:p>
            <a:pPr marL="457200" lvl="0" indent="-457200" algn="l">
              <a:lnSpc>
                <a:spcPct val="100000"/>
              </a:lnSpc>
              <a:spcBef>
                <a:spcPts val="0"/>
              </a:spcBef>
              <a:buFont typeface="Wingdings" panose="05000000000000000000" pitchFamily="2" charset="2"/>
              <a:buChar char="Ø"/>
            </a:pPr>
            <a:r>
              <a:rPr lang="en-US" sz="2800" b="1" dirty="0" smtClean="0">
                <a:solidFill>
                  <a:prstClr val="black"/>
                </a:solidFill>
                <a:latin typeface="Times New Roman" panose="02020603050405020304" pitchFamily="18" charset="0"/>
                <a:ea typeface="+mn-ea"/>
                <a:cs typeface="Times New Roman" panose="02020603050405020304" pitchFamily="18" charset="0"/>
              </a:rPr>
              <a:t>Mailed a day apart, March 4 instead of 3, but from Frejus between Cannes and St. Tropez on the southern Mediterranean </a:t>
            </a:r>
          </a:p>
          <a:p>
            <a:pPr marL="457200" lvl="0" indent="-457200" algn="l">
              <a:lnSpc>
                <a:spcPct val="100000"/>
              </a:lnSpc>
              <a:spcBef>
                <a:spcPts val="0"/>
              </a:spcBef>
              <a:buFont typeface="Wingdings" panose="05000000000000000000" pitchFamily="2" charset="2"/>
              <a:buChar char="Ø"/>
            </a:pPr>
            <a:r>
              <a:rPr lang="en-US" sz="2800" b="1" dirty="0" smtClean="0">
                <a:solidFill>
                  <a:prstClr val="black"/>
                </a:solidFill>
                <a:latin typeface="Times New Roman" panose="02020603050405020304" pitchFamily="18" charset="0"/>
                <a:ea typeface="+mn-ea"/>
                <a:cs typeface="Times New Roman" panose="02020603050405020304" pitchFamily="18" charset="0"/>
              </a:rPr>
              <a:t>Franked with 25 centimes postage</a:t>
            </a:r>
          </a:p>
          <a:p>
            <a:pPr marL="457200" lvl="0" indent="-457200" algn="l">
              <a:lnSpc>
                <a:spcPct val="100000"/>
              </a:lnSpc>
              <a:spcBef>
                <a:spcPts val="0"/>
              </a:spcBef>
              <a:buFont typeface="Wingdings" panose="05000000000000000000" pitchFamily="2" charset="2"/>
              <a:buChar char="Ø"/>
            </a:pPr>
            <a:r>
              <a:rPr lang="en-US" sz="2800" b="1" dirty="0" smtClean="0">
                <a:solidFill>
                  <a:prstClr val="black"/>
                </a:solidFill>
                <a:latin typeface="Times New Roman" panose="02020603050405020304" pitchFamily="18" charset="0"/>
                <a:ea typeface="+mn-ea"/>
                <a:cs typeface="Times New Roman" panose="02020603050405020304" pitchFamily="18" charset="0"/>
              </a:rPr>
              <a:t>Written to the same business and address</a:t>
            </a:r>
            <a:endParaRPr lang="en-US" sz="2800" b="1" dirty="0">
              <a:solidFill>
                <a:prstClr val="black"/>
              </a:solidFill>
              <a:latin typeface="Times New Roman" panose="02020603050405020304" pitchFamily="18" charset="0"/>
              <a:ea typeface="+mn-ea"/>
              <a:cs typeface="Times New Roman" panose="02020603050405020304" pitchFamily="18" charset="0"/>
            </a:endParaRPr>
          </a:p>
          <a:p>
            <a:pPr marL="457200" lvl="0" indent="-457200" algn="l">
              <a:lnSpc>
                <a:spcPct val="100000"/>
              </a:lnSpc>
              <a:spcBef>
                <a:spcPts val="0"/>
              </a:spcBef>
              <a:buFont typeface="Wingdings" panose="05000000000000000000" pitchFamily="2" charset="2"/>
              <a:buChar char="Ø"/>
            </a:pPr>
            <a:r>
              <a:rPr lang="en-US" sz="2800" b="1" dirty="0" smtClean="0">
                <a:solidFill>
                  <a:prstClr val="black"/>
                </a:solidFill>
                <a:latin typeface="Times New Roman" panose="02020603050405020304" pitchFamily="18" charset="0"/>
                <a:ea typeface="+mn-ea"/>
                <a:cs typeface="Times New Roman" panose="02020603050405020304" pitchFamily="18" charset="0"/>
              </a:rPr>
              <a:t>Same Titanic mark in font and size</a:t>
            </a:r>
          </a:p>
          <a:p>
            <a:pPr marL="457200" lvl="0" indent="-457200" algn="l">
              <a:lnSpc>
                <a:spcPct val="100000"/>
              </a:lnSpc>
              <a:spcBef>
                <a:spcPts val="0"/>
              </a:spcBef>
              <a:buFont typeface="Wingdings" panose="05000000000000000000" pitchFamily="2" charset="2"/>
              <a:buChar char="Ø"/>
            </a:pPr>
            <a:r>
              <a:rPr lang="en-US" sz="2800" b="1" dirty="0" smtClean="0">
                <a:solidFill>
                  <a:prstClr val="black"/>
                </a:solidFill>
                <a:latin typeface="Times New Roman" panose="02020603050405020304" pitchFamily="18" charset="0"/>
                <a:ea typeface="+mn-ea"/>
                <a:cs typeface="Times New Roman" panose="02020603050405020304" pitchFamily="18" charset="0"/>
              </a:rPr>
              <a:t>Same handwritten Dossier number</a:t>
            </a:r>
          </a:p>
          <a:p>
            <a:pPr marL="457200" lvl="0" indent="-457200" algn="l">
              <a:lnSpc>
                <a:spcPct val="100000"/>
              </a:lnSpc>
              <a:spcBef>
                <a:spcPts val="0"/>
              </a:spcBef>
              <a:buFont typeface="Wingdings" panose="05000000000000000000" pitchFamily="2" charset="2"/>
              <a:buChar char="Ø"/>
            </a:pPr>
            <a:r>
              <a:rPr lang="en-US" sz="2800" b="1" dirty="0" smtClean="0">
                <a:solidFill>
                  <a:prstClr val="black"/>
                </a:solidFill>
                <a:latin typeface="Times New Roman" panose="02020603050405020304" pitchFamily="18" charset="0"/>
                <a:ea typeface="+mn-ea"/>
                <a:cs typeface="Times New Roman" panose="02020603050405020304" pitchFamily="18" charset="0"/>
              </a:rPr>
              <a:t>Six-digit number stamped on both, same first 4 digits</a:t>
            </a:r>
          </a:p>
          <a:p>
            <a:pPr marL="457200" lvl="0" indent="-457200" algn="l">
              <a:lnSpc>
                <a:spcPct val="100000"/>
              </a:lnSpc>
              <a:spcBef>
                <a:spcPts val="0"/>
              </a:spcBef>
              <a:buFont typeface="Wingdings" panose="05000000000000000000" pitchFamily="2" charset="2"/>
              <a:buChar char="Ø"/>
            </a:pPr>
            <a:r>
              <a:rPr lang="en-US" sz="2800" b="1" dirty="0" smtClean="0">
                <a:solidFill>
                  <a:prstClr val="black"/>
                </a:solidFill>
                <a:latin typeface="Times New Roman" panose="02020603050405020304" pitchFamily="18" charset="0"/>
                <a:ea typeface="+mn-ea"/>
                <a:cs typeface="Times New Roman" panose="02020603050405020304" pitchFamily="18" charset="0"/>
              </a:rPr>
              <a:t>Same Washington, DC receiving mark by type, date and time on the reverse</a:t>
            </a:r>
          </a:p>
          <a:p>
            <a:pPr marL="457200" lvl="0" indent="-457200" algn="l">
              <a:lnSpc>
                <a:spcPct val="100000"/>
              </a:lnSpc>
              <a:spcBef>
                <a:spcPts val="0"/>
              </a:spcBef>
              <a:buFont typeface="Wingdings" panose="05000000000000000000" pitchFamily="2" charset="2"/>
              <a:buChar char="Ø"/>
            </a:pPr>
            <a:r>
              <a:rPr lang="en-US" sz="2800" b="1" dirty="0" smtClean="0">
                <a:solidFill>
                  <a:prstClr val="black"/>
                </a:solidFill>
                <a:latin typeface="Times New Roman" panose="02020603050405020304" pitchFamily="18" charset="0"/>
                <a:ea typeface="+mn-ea"/>
                <a:cs typeface="Times New Roman" panose="02020603050405020304" pitchFamily="18" charset="0"/>
              </a:rPr>
              <a:t>Same MAR 19 1912 receiving mark</a:t>
            </a:r>
            <a:endParaRPr lang="en-US" sz="2800" b="1" dirty="0" smtClean="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7844010" y="402798"/>
            <a:ext cx="3879317" cy="305359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8370" y="3528007"/>
            <a:ext cx="3850596" cy="2916860"/>
          </a:xfrm>
          <a:prstGeom prst="rect">
            <a:avLst/>
          </a:prstGeom>
        </p:spPr>
      </p:pic>
    </p:spTree>
    <p:extLst>
      <p:ext uri="{BB962C8B-B14F-4D97-AF65-F5344CB8AC3E}">
        <p14:creationId xmlns:p14="http://schemas.microsoft.com/office/powerpoint/2010/main" val="27889792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506774" y="721195"/>
            <a:ext cx="11204155" cy="213217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dirty="0" smtClean="0">
                <a:latin typeface="Times New Roman" panose="02020603050405020304" pitchFamily="18" charset="0"/>
                <a:cs typeface="Times New Roman" panose="02020603050405020304" pitchFamily="18" charset="0"/>
              </a:rPr>
              <a:t>So there clearly were more covers like mine, but how many?  The Internet very much changed everything as it slowly uncovered more information about known covers in publications and auction catalogs.  I started writing articles about these in an effort to flush out more.  Info was updated or corrected as needed in follow-ups as it became </a:t>
            </a:r>
            <a:r>
              <a:rPr lang="en-US" sz="2800" b="1" dirty="0" smtClean="0">
                <a:latin typeface="Times New Roman" panose="02020603050405020304" pitchFamily="18" charset="0"/>
                <a:cs typeface="Times New Roman" panose="02020603050405020304" pitchFamily="18" charset="0"/>
              </a:rPr>
              <a:t>known.</a:t>
            </a:r>
            <a:endParaRPr lang="en-US" sz="28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4727" y="3404174"/>
            <a:ext cx="1666889" cy="257236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7047" y="3087439"/>
            <a:ext cx="2423607" cy="320583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6085" y="3404174"/>
            <a:ext cx="1666889" cy="2572360"/>
          </a:xfrm>
          <a:prstGeom prst="rect">
            <a:avLst/>
          </a:prstGeom>
        </p:spPr>
      </p:pic>
    </p:spTree>
    <p:extLst>
      <p:ext uri="{BB962C8B-B14F-4D97-AF65-F5344CB8AC3E}">
        <p14:creationId xmlns:p14="http://schemas.microsoft.com/office/powerpoint/2010/main" val="1975597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06775" y="440675"/>
            <a:ext cx="11193137" cy="1696598"/>
          </a:xfrm>
        </p:spPr>
        <p:txBody>
          <a:bodyPr>
            <a:noAutofit/>
          </a:bodyPr>
          <a:lstStyle/>
          <a:p>
            <a:pPr algn="l"/>
            <a:r>
              <a:rPr lang="en-US" sz="2800" b="1" dirty="0" smtClean="0">
                <a:latin typeface="Times New Roman" panose="02020603050405020304" pitchFamily="18" charset="0"/>
                <a:cs typeface="Times New Roman" panose="02020603050405020304" pitchFamily="18" charset="0"/>
              </a:rPr>
              <a:t>This story began back in 1986 when I attended the annual STEPEX Stamp Show near Elmira, NY.  A sign on a dealer’s box caught my eye—“Better Junk-$10 Each.”  I started looking over the covers and the one below definitely got my attention.</a:t>
            </a:r>
            <a:endParaRPr lang="en-US" sz="28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4100" y="2137273"/>
            <a:ext cx="5365812" cy="4252510"/>
          </a:xfrm>
          <a:prstGeom prst="rect">
            <a:avLst/>
          </a:prstGeom>
        </p:spPr>
      </p:pic>
      <p:sp>
        <p:nvSpPr>
          <p:cNvPr id="6" name="Title 1"/>
          <p:cNvSpPr txBox="1">
            <a:spLocks/>
          </p:cNvSpPr>
          <p:nvPr/>
        </p:nvSpPr>
        <p:spPr>
          <a:xfrm>
            <a:off x="506775" y="2368627"/>
            <a:ext cx="5827326" cy="402115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dirty="0" smtClean="0">
                <a:latin typeface="Times New Roman" panose="02020603050405020304" pitchFamily="18" charset="0"/>
                <a:cs typeface="Times New Roman" panose="02020603050405020304" pitchFamily="18" charset="0"/>
              </a:rPr>
              <a:t>It was the “TITANIC” mark that got my attention.  But why was this cover postmarked in March of 1912, one month before the ship actually set sail?  Yes, RMS (Royal Mail Steamship) Titanic was built primarily to transport mail across the Atlantic, but no mail survived its only voyage.  The investigation began once I brought it home!</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51600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7954178" y="484741"/>
            <a:ext cx="3833272" cy="591055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dirty="0" smtClean="0">
                <a:latin typeface="Times New Roman" panose="02020603050405020304" pitchFamily="18" charset="0"/>
                <a:cs typeface="Times New Roman" panose="02020603050405020304" pitchFamily="18" charset="0"/>
              </a:rPr>
              <a:t>As of </a:t>
            </a:r>
            <a:r>
              <a:rPr lang="en-US" sz="2800" b="1" dirty="0" smtClean="0">
                <a:latin typeface="Times New Roman" panose="02020603050405020304" pitchFamily="18" charset="0"/>
                <a:cs typeface="Times New Roman" panose="02020603050405020304" pitchFamily="18" charset="0"/>
              </a:rPr>
              <a:t>September 2022 </a:t>
            </a:r>
            <a:r>
              <a:rPr lang="en-US" sz="2800" b="1" dirty="0" smtClean="0">
                <a:latin typeface="Times New Roman" panose="02020603050405020304" pitchFamily="18" charset="0"/>
                <a:cs typeface="Times New Roman" panose="02020603050405020304" pitchFamily="18" charset="0"/>
              </a:rPr>
              <a:t>twenty </a:t>
            </a:r>
            <a:r>
              <a:rPr lang="en-US" sz="2800" b="1" dirty="0" smtClean="0">
                <a:latin typeface="Times New Roman" panose="02020603050405020304" pitchFamily="18" charset="0"/>
                <a:cs typeface="Times New Roman" panose="02020603050405020304" pitchFamily="18" charset="0"/>
              </a:rPr>
              <a:t>one similar covers </a:t>
            </a:r>
            <a:r>
              <a:rPr lang="en-US" sz="2800" b="1" dirty="0" smtClean="0">
                <a:latin typeface="Times New Roman" panose="02020603050405020304" pitchFamily="18" charset="0"/>
                <a:cs typeface="Times New Roman" panose="02020603050405020304" pitchFamily="18" charset="0"/>
              </a:rPr>
              <a:t>have been </a:t>
            </a:r>
            <a:r>
              <a:rPr lang="en-US" sz="2800" b="1" dirty="0" smtClean="0">
                <a:latin typeface="Times New Roman" panose="02020603050405020304" pitchFamily="18" charset="0"/>
                <a:cs typeface="Times New Roman" panose="02020603050405020304" pitchFamily="18" charset="0"/>
              </a:rPr>
              <a:t>documented.  </a:t>
            </a:r>
            <a:r>
              <a:rPr lang="en-US" sz="2800" b="1" dirty="0" smtClean="0">
                <a:latin typeface="Times New Roman" panose="02020603050405020304" pitchFamily="18" charset="0"/>
                <a:cs typeface="Times New Roman" panose="02020603050405020304" pitchFamily="18" charset="0"/>
              </a:rPr>
              <a:t>Here are some of them.  All can be viewed online on a </a:t>
            </a:r>
            <a:r>
              <a:rPr lang="en-US" sz="2800" b="1" dirty="0">
                <a:latin typeface="Times New Roman" panose="02020603050405020304" pitchFamily="18" charset="0"/>
                <a:cs typeface="Times New Roman" panose="02020603050405020304" pitchFamily="18" charset="0"/>
              </a:rPr>
              <a:t>website dedicated to them at </a:t>
            </a:r>
            <a:r>
              <a:rPr lang="en-US" sz="2800" b="1" dirty="0" smtClean="0">
                <a:latin typeface="Times New Roman" panose="02020603050405020304" pitchFamily="18" charset="0"/>
                <a:cs typeface="Times New Roman" panose="02020603050405020304" pitchFamily="18" charset="0"/>
                <a:hlinkClick r:id="rId3"/>
              </a:rPr>
              <a:t>www.titaniccovers.com</a:t>
            </a:r>
            <a:r>
              <a:rPr lang="en-US" sz="2800" b="1" dirty="0" smtClean="0">
                <a:latin typeface="Times New Roman" panose="02020603050405020304" pitchFamily="18" charset="0"/>
                <a:cs typeface="Times New Roman" panose="02020603050405020304" pitchFamily="18" charset="0"/>
              </a:rPr>
              <a:t>.  Also there you’ll find articles, auction lots with prices realized when known, research materials and a cover summary table.</a:t>
            </a:r>
            <a:endParaRPr lang="en-US" sz="28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950" y="484741"/>
            <a:ext cx="2286000" cy="18288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6188" y="484741"/>
            <a:ext cx="2286000" cy="18288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68427" y="484741"/>
            <a:ext cx="2286000" cy="182880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3950" y="2525616"/>
            <a:ext cx="2286000" cy="1828800"/>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86188" y="2525616"/>
            <a:ext cx="2286000" cy="1828800"/>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68426" y="2525616"/>
            <a:ext cx="2286000" cy="1828800"/>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3950" y="4566491"/>
            <a:ext cx="2286000" cy="1828800"/>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86188" y="4566491"/>
            <a:ext cx="2286000" cy="1828800"/>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68426" y="4566491"/>
            <a:ext cx="2286000" cy="1828800"/>
          </a:xfrm>
          <a:prstGeom prst="rect">
            <a:avLst/>
          </a:prstGeom>
        </p:spPr>
      </p:pic>
    </p:spTree>
    <p:extLst>
      <p:ext uri="{BB962C8B-B14F-4D97-AF65-F5344CB8AC3E}">
        <p14:creationId xmlns:p14="http://schemas.microsoft.com/office/powerpoint/2010/main" val="13227589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4740" y="440676"/>
            <a:ext cx="6830460" cy="462708"/>
          </a:xfrm>
        </p:spPr>
        <p:txBody>
          <a:bodyPr>
            <a:noAutofit/>
          </a:bodyPr>
          <a:lstStyle/>
          <a:p>
            <a:pPr algn="l"/>
            <a:r>
              <a:rPr lang="en-US" sz="2800" b="1" dirty="0" smtClean="0">
                <a:latin typeface="Times New Roman" panose="02020603050405020304" pitchFamily="18" charset="0"/>
                <a:cs typeface="Times New Roman" panose="02020603050405020304" pitchFamily="18" charset="0"/>
              </a:rPr>
              <a:t>Part of the current cover Summary Table…</a:t>
            </a:r>
            <a:endParaRPr lang="en-US" sz="16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484740" y="1253526"/>
            <a:ext cx="11248224" cy="5062117"/>
          </a:xfrm>
          <a:prstGeom prst="rect">
            <a:avLst/>
          </a:prstGeom>
        </p:spPr>
      </p:pic>
    </p:spTree>
    <p:extLst>
      <p:ext uri="{BB962C8B-B14F-4D97-AF65-F5344CB8AC3E}">
        <p14:creationId xmlns:p14="http://schemas.microsoft.com/office/powerpoint/2010/main" val="1887091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4739" y="440676"/>
            <a:ext cx="11237207" cy="462708"/>
          </a:xfrm>
        </p:spPr>
        <p:txBody>
          <a:bodyPr>
            <a:noAutofit/>
          </a:bodyPr>
          <a:lstStyle/>
          <a:p>
            <a:pPr algn="l"/>
            <a:r>
              <a:rPr lang="en-US" sz="2800" b="1" dirty="0" smtClean="0">
                <a:latin typeface="Times New Roman" panose="02020603050405020304" pitchFamily="18" charset="0"/>
                <a:cs typeface="Times New Roman" panose="02020603050405020304" pitchFamily="18" charset="0"/>
              </a:rPr>
              <a:t>Two non-French covers bear unique TITANIC serif font handstamps.</a:t>
            </a:r>
            <a:endParaRPr lang="en-US" sz="16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415" y="1160338"/>
            <a:ext cx="5016347" cy="390160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5266" y="1160337"/>
            <a:ext cx="4877004" cy="3901603"/>
          </a:xfrm>
          <a:prstGeom prst="rect">
            <a:avLst/>
          </a:prstGeom>
        </p:spPr>
      </p:pic>
      <p:sp>
        <p:nvSpPr>
          <p:cNvPr id="5" name="TextBox 4"/>
          <p:cNvSpPr txBox="1"/>
          <p:nvPr/>
        </p:nvSpPr>
        <p:spPr>
          <a:xfrm>
            <a:off x="925414" y="5158840"/>
            <a:ext cx="5016347" cy="1200329"/>
          </a:xfrm>
          <a:prstGeom prst="rect">
            <a:avLst/>
          </a:prstGeom>
          <a:noFill/>
        </p:spPr>
        <p:txBody>
          <a:bodyPr wrap="square" rtlCol="0">
            <a:spAutoFit/>
          </a:bodyPr>
          <a:lstStyle/>
          <a:p>
            <a:pPr marL="109538" indent="-109538">
              <a:buFont typeface="Arial" panose="020B0604020202020204" pitchFamily="34" charset="0"/>
              <a:buChar char="•"/>
            </a:pPr>
            <a:r>
              <a:rPr lang="en-US" b="1" dirty="0" smtClean="0">
                <a:latin typeface="Times New Roman" panose="02020603050405020304" pitchFamily="18" charset="0"/>
                <a:cs typeface="Times New Roman" panose="02020603050405020304" pitchFamily="18" charset="0"/>
              </a:rPr>
              <a:t>Mailed from Vich (Barcelona), Spain on Thursday, March 7, 1912</a:t>
            </a:r>
          </a:p>
          <a:p>
            <a:pPr marL="109538" indent="-109538">
              <a:buFont typeface="Arial" panose="020B0604020202020204" pitchFamily="34" charset="0"/>
              <a:buChar char="•"/>
            </a:pPr>
            <a:r>
              <a:rPr lang="en-US" b="1" dirty="0" smtClean="0">
                <a:latin typeface="Times New Roman" panose="02020603050405020304" pitchFamily="18" charset="0"/>
                <a:cs typeface="Times New Roman" panose="02020603050405020304" pitchFamily="18" charset="0"/>
              </a:rPr>
              <a:t>Sent to the M A Winter Company as the others</a:t>
            </a:r>
          </a:p>
          <a:p>
            <a:pPr marL="109538" indent="-109538">
              <a:buFont typeface="Arial" panose="020B0604020202020204" pitchFamily="34" charset="0"/>
              <a:buChar char="•"/>
            </a:pPr>
            <a:r>
              <a:rPr lang="en-US" b="1" dirty="0" smtClean="0">
                <a:latin typeface="Times New Roman" panose="02020603050405020304" pitchFamily="18" charset="0"/>
                <a:cs typeface="Times New Roman" panose="02020603050405020304" pitchFamily="18" charset="0"/>
              </a:rPr>
              <a:t>Arrived in Washington, DC on Sat., March 16</a:t>
            </a:r>
            <a:endParaRPr lang="en-US"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6315266" y="5158840"/>
            <a:ext cx="5016347" cy="1200329"/>
          </a:xfrm>
          <a:prstGeom prst="rect">
            <a:avLst/>
          </a:prstGeom>
          <a:noFill/>
        </p:spPr>
        <p:txBody>
          <a:bodyPr wrap="square" rtlCol="0">
            <a:spAutoFit/>
          </a:bodyPr>
          <a:lstStyle/>
          <a:p>
            <a:pPr marL="109538" indent="-109538">
              <a:buFont typeface="Arial" panose="020B0604020202020204" pitchFamily="34" charset="0"/>
              <a:buChar char="•"/>
            </a:pPr>
            <a:r>
              <a:rPr lang="en-US" b="1" dirty="0" smtClean="0">
                <a:latin typeface="Times New Roman" panose="02020603050405020304" pitchFamily="18" charset="0"/>
                <a:cs typeface="Times New Roman" panose="02020603050405020304" pitchFamily="18" charset="0"/>
              </a:rPr>
              <a:t>Mailed </a:t>
            </a:r>
            <a:r>
              <a:rPr lang="en-US" b="1" dirty="0">
                <a:latin typeface="Times New Roman" panose="02020603050405020304" pitchFamily="18" charset="0"/>
                <a:cs typeface="Times New Roman" panose="02020603050405020304" pitchFamily="18" charset="0"/>
              </a:rPr>
              <a:t>from </a:t>
            </a:r>
            <a:r>
              <a:rPr lang="en-US" b="1" dirty="0" smtClean="0">
                <a:latin typeface="Times New Roman" panose="02020603050405020304" pitchFamily="18" charset="0"/>
                <a:cs typeface="Times New Roman" panose="02020603050405020304" pitchFamily="18" charset="0"/>
              </a:rPr>
              <a:t>Vester </a:t>
            </a:r>
            <a:r>
              <a:rPr lang="en-US" b="1" dirty="0" err="1" smtClean="0">
                <a:latin typeface="Times New Roman" panose="02020603050405020304" pitchFamily="18" charset="0"/>
                <a:cs typeface="Times New Roman" panose="02020603050405020304" pitchFamily="18" charset="0"/>
              </a:rPr>
              <a:t>Skjerninge</a:t>
            </a:r>
            <a:r>
              <a:rPr lang="en-US" b="1" dirty="0" smtClean="0">
                <a:latin typeface="Times New Roman" panose="02020603050405020304" pitchFamily="18" charset="0"/>
                <a:cs typeface="Times New Roman" panose="02020603050405020304" pitchFamily="18" charset="0"/>
              </a:rPr>
              <a:t>, Denmark on Thursday, March 14, 1912</a:t>
            </a:r>
          </a:p>
          <a:p>
            <a:pPr marL="109538" indent="-109538">
              <a:buFont typeface="Arial" panose="020B0604020202020204" pitchFamily="34" charset="0"/>
              <a:buChar char="•"/>
            </a:pPr>
            <a:r>
              <a:rPr lang="en-US" b="1" dirty="0" smtClean="0">
                <a:latin typeface="Times New Roman" panose="02020603050405020304" pitchFamily="18" charset="0"/>
                <a:cs typeface="Times New Roman" panose="02020603050405020304" pitchFamily="18" charset="0"/>
              </a:rPr>
              <a:t>Sent to a lodging house in Seattle, Washington</a:t>
            </a:r>
          </a:p>
          <a:p>
            <a:pPr marL="109538" indent="-109538">
              <a:buFont typeface="Arial" panose="020B0604020202020204" pitchFamily="34" charset="0"/>
              <a:buChar char="•"/>
            </a:pPr>
            <a:r>
              <a:rPr lang="en-US" b="1" dirty="0" smtClean="0">
                <a:latin typeface="Times New Roman" panose="02020603050405020304" pitchFamily="18" charset="0"/>
                <a:cs typeface="Times New Roman" panose="02020603050405020304" pitchFamily="18" charset="0"/>
              </a:rPr>
              <a:t>Arrived in Seattle on Wednesday, March 27</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91006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506774" y="495759"/>
            <a:ext cx="6323683" cy="591605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lgn="l">
              <a:buFont typeface="Wingdings" panose="05000000000000000000" pitchFamily="2" charset="2"/>
              <a:buChar char="Ø"/>
            </a:pPr>
            <a:endParaRPr lang="en-US" sz="2800" b="1" dirty="0" smtClean="0">
              <a:latin typeface="Times New Roman" panose="02020603050405020304" pitchFamily="18" charset="0"/>
              <a:cs typeface="Times New Roman" panose="02020603050405020304" pitchFamily="18" charset="0"/>
            </a:endParaRPr>
          </a:p>
          <a:p>
            <a:pPr marL="457200" indent="-457200" algn="l">
              <a:buFont typeface="Wingdings" panose="05000000000000000000" pitchFamily="2" charset="2"/>
              <a:buChar char="Ø"/>
            </a:pPr>
            <a:r>
              <a:rPr lang="en-US" sz="2800" b="1" dirty="0" smtClean="0">
                <a:solidFill>
                  <a:srgbClr val="C00000"/>
                </a:solidFill>
                <a:latin typeface="Times New Roman" panose="02020603050405020304" pitchFamily="18" charset="0"/>
                <a:cs typeface="Times New Roman" panose="02020603050405020304" pitchFamily="18" charset="0"/>
              </a:rPr>
              <a:t>What kind of business was this letter sent to?</a:t>
            </a:r>
          </a:p>
          <a:p>
            <a:pPr marL="457200" indent="-457200" algn="l">
              <a:buFont typeface="Wingdings" panose="05000000000000000000" pitchFamily="2" charset="2"/>
              <a:buChar char="Ø"/>
            </a:pPr>
            <a:endParaRPr lang="en-US" sz="2800" b="1" dirty="0" smtClean="0">
              <a:solidFill>
                <a:srgbClr val="C00000"/>
              </a:solidFill>
              <a:latin typeface="Times New Roman" panose="02020603050405020304" pitchFamily="18" charset="0"/>
              <a:cs typeface="Times New Roman" panose="02020603050405020304" pitchFamily="18" charset="0"/>
            </a:endParaRPr>
          </a:p>
          <a:p>
            <a:pPr algn="l"/>
            <a:r>
              <a:rPr lang="en-US" sz="2800" b="1" dirty="0" smtClean="0">
                <a:latin typeface="Times New Roman" panose="02020603050405020304" pitchFamily="18" charset="0"/>
                <a:cs typeface="Times New Roman" panose="02020603050405020304" pitchFamily="18" charset="0"/>
              </a:rPr>
              <a:t>All but one cover was mailed to the M. A. Winter Company at </a:t>
            </a:r>
            <a:r>
              <a:rPr lang="en-US" sz="2800" b="1" dirty="0">
                <a:latin typeface="Times New Roman" panose="02020603050405020304" pitchFamily="18" charset="0"/>
                <a:cs typeface="Times New Roman" panose="02020603050405020304" pitchFamily="18" charset="0"/>
              </a:rPr>
              <a:t>what is now 1438 U </a:t>
            </a:r>
            <a:r>
              <a:rPr lang="en-US" sz="2800" b="1" dirty="0" smtClean="0">
                <a:latin typeface="Times New Roman" panose="02020603050405020304" pitchFamily="18" charset="0"/>
                <a:cs typeface="Times New Roman" panose="02020603050405020304" pitchFamily="18" charset="0"/>
              </a:rPr>
              <a:t>Street in Washington, DC.  </a:t>
            </a:r>
            <a:r>
              <a:rPr lang="en-US" sz="2800" b="1" dirty="0">
                <a:latin typeface="Times New Roman" panose="02020603050405020304" pitchFamily="18" charset="0"/>
                <a:cs typeface="Times New Roman" panose="02020603050405020304" pitchFamily="18" charset="0"/>
              </a:rPr>
              <a:t>It was built in 1908 </a:t>
            </a:r>
            <a:r>
              <a:rPr lang="en-US" sz="2800" b="1" dirty="0" smtClean="0">
                <a:latin typeface="Times New Roman" panose="02020603050405020304" pitchFamily="18" charset="0"/>
                <a:cs typeface="Times New Roman" panose="02020603050405020304" pitchFamily="18" charset="0"/>
              </a:rPr>
              <a:t>for $50,000 by </a:t>
            </a:r>
            <a:r>
              <a:rPr lang="en-US" sz="2800" b="1" dirty="0" err="1" smtClean="0">
                <a:latin typeface="Times New Roman" panose="02020603050405020304" pitchFamily="18" charset="0"/>
                <a:cs typeface="Times New Roman" panose="02020603050405020304" pitchFamily="18" charset="0"/>
              </a:rPr>
              <a:t>Mahlon</a:t>
            </a:r>
            <a:r>
              <a:rPr lang="en-US" sz="2800" b="1" dirty="0" smtClean="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Adolphus Winter and </a:t>
            </a:r>
            <a:r>
              <a:rPr lang="en-US" sz="2800" b="1" dirty="0" smtClean="0">
                <a:latin typeface="Times New Roman" panose="02020603050405020304" pitchFamily="18" charset="0"/>
                <a:cs typeface="Times New Roman" panose="02020603050405020304" pitchFamily="18" charset="0"/>
              </a:rPr>
              <a:t>his partner, George W</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Faris</a:t>
            </a:r>
            <a:r>
              <a:rPr lang="en-US" sz="2800" b="1" dirty="0" smtClean="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to house </a:t>
            </a:r>
            <a:r>
              <a:rPr lang="en-US" sz="2800" b="1" dirty="0" smtClean="0">
                <a:latin typeface="Times New Roman" panose="02020603050405020304" pitchFamily="18" charset="0"/>
                <a:cs typeface="Times New Roman" panose="02020603050405020304" pitchFamily="18" charset="0"/>
              </a:rPr>
              <a:t>Winter’s large patent medicine business.  The British medical publication “The Lancet” proclaimed, </a:t>
            </a:r>
            <a:r>
              <a:rPr lang="en-US" sz="2800" b="1" dirty="0">
                <a:latin typeface="Times New Roman" panose="02020603050405020304" pitchFamily="18" charset="0"/>
                <a:cs typeface="Times New Roman" panose="02020603050405020304" pitchFamily="18" charset="0"/>
              </a:rPr>
              <a:t>“both the M</a:t>
            </a:r>
            <a:r>
              <a:rPr lang="en-US" sz="2800" b="1" dirty="0" smtClean="0">
                <a:latin typeface="Times New Roman" panose="02020603050405020304" pitchFamily="18" charset="0"/>
                <a:cs typeface="Times New Roman" panose="02020603050405020304" pitchFamily="18" charset="0"/>
              </a:rPr>
              <a:t>. A</a:t>
            </a:r>
            <a:r>
              <a:rPr lang="en-US" sz="2800" b="1" dirty="0">
                <a:latin typeface="Times New Roman" panose="02020603050405020304" pitchFamily="18" charset="0"/>
                <a:cs typeface="Times New Roman" panose="02020603050405020304" pitchFamily="18" charset="0"/>
              </a:rPr>
              <a:t>. Winter Co. and </a:t>
            </a:r>
            <a:r>
              <a:rPr lang="en-US" sz="2800" b="1" dirty="0" smtClean="0">
                <a:latin typeface="Times New Roman" panose="02020603050405020304" pitchFamily="18" charset="0"/>
                <a:cs typeface="Times New Roman" panose="02020603050405020304" pitchFamily="18" charset="0"/>
              </a:rPr>
              <a:t>its wonderful </a:t>
            </a:r>
            <a:r>
              <a:rPr lang="en-US" sz="2800" b="1" dirty="0">
                <a:latin typeface="Times New Roman" panose="02020603050405020304" pitchFamily="18" charset="0"/>
                <a:cs typeface="Times New Roman" panose="02020603050405020304" pitchFamily="18" charset="0"/>
              </a:rPr>
              <a:t>medicines are unworthy of </a:t>
            </a:r>
            <a:r>
              <a:rPr lang="en-US" sz="2800" b="1" dirty="0" smtClean="0">
                <a:latin typeface="Times New Roman" panose="02020603050405020304" pitchFamily="18" charset="0"/>
                <a:cs typeface="Times New Roman" panose="02020603050405020304" pitchFamily="18" charset="0"/>
              </a:rPr>
              <a:t>serious consideration,” otherwise as snake oil salesmen!</a:t>
            </a:r>
            <a:endParaRPr lang="en-US" sz="28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8593" y="721194"/>
            <a:ext cx="1717453" cy="228641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8593" y="3270119"/>
            <a:ext cx="4649226" cy="291938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6779" y="1029666"/>
            <a:ext cx="2841040" cy="1977939"/>
          </a:xfrm>
          <a:prstGeom prst="rect">
            <a:avLst/>
          </a:prstGeom>
        </p:spPr>
      </p:pic>
    </p:spTree>
    <p:extLst>
      <p:ext uri="{BB962C8B-B14F-4D97-AF65-F5344CB8AC3E}">
        <p14:creationId xmlns:p14="http://schemas.microsoft.com/office/powerpoint/2010/main" val="21516531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4740" y="440675"/>
            <a:ext cx="11226190" cy="2778912"/>
          </a:xfrm>
        </p:spPr>
        <p:txBody>
          <a:bodyPr>
            <a:noAutofit/>
          </a:bodyPr>
          <a:lstStyle/>
          <a:p>
            <a:pPr algn="l"/>
            <a:r>
              <a:rPr lang="en-US" sz="2800" b="1" dirty="0" smtClean="0">
                <a:latin typeface="Times New Roman" panose="02020603050405020304" pitchFamily="18" charset="0"/>
                <a:cs typeface="Times New Roman" panose="02020603050405020304" pitchFamily="18" charset="0"/>
              </a:rPr>
              <a:t>Earlier mail sent to the company gave clues to the six digit numbers seen stamped on the Titanic covers.  These docket numbers were applied by the company on receipt to identify each correspondence and its contents and apparently </a:t>
            </a:r>
            <a:r>
              <a:rPr lang="en-US" sz="2800" b="1" u="sng" dirty="0" smtClean="0">
                <a:latin typeface="Times New Roman" panose="02020603050405020304" pitchFamily="18" charset="0"/>
                <a:cs typeface="Times New Roman" panose="02020603050405020304" pitchFamily="18" charset="0"/>
              </a:rPr>
              <a:t>kept filed</a:t>
            </a:r>
            <a:r>
              <a:rPr lang="en-US" sz="2800" b="1" dirty="0" smtClean="0">
                <a:latin typeface="Times New Roman" panose="02020603050405020304" pitchFamily="18" charset="0"/>
                <a:cs typeface="Times New Roman" panose="02020603050405020304" pitchFamily="18" charset="0"/>
              </a:rPr>
              <a:t> should they be needed for later use.  This apparently changed from manuscript to a handstamp between 1910-11.  The Winter’s purple “RECEIVED” handstamp is also found on every mail piece before, during and after 1912.</a:t>
            </a:r>
            <a:endParaRPr lang="en-US" sz="16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1751682" y="3208479"/>
            <a:ext cx="4032172" cy="3240339"/>
          </a:xfrm>
          <a:prstGeom prst="rect">
            <a:avLst/>
          </a:prstGeom>
        </p:spPr>
      </p:pic>
      <p:graphicFrame>
        <p:nvGraphicFramePr>
          <p:cNvPr id="4" name="Object 3"/>
          <p:cNvGraphicFramePr>
            <a:graphicFrameLocks noChangeAspect="1"/>
          </p:cNvGraphicFramePr>
          <p:nvPr>
            <p:extLst>
              <p:ext uri="{D42A27DB-BD31-4B8C-83A1-F6EECF244321}">
                <p14:modId xmlns:p14="http://schemas.microsoft.com/office/powerpoint/2010/main" val="809293572"/>
              </p:ext>
            </p:extLst>
          </p:nvPr>
        </p:nvGraphicFramePr>
        <p:xfrm>
          <a:off x="6301648" y="3219587"/>
          <a:ext cx="4131325" cy="3229231"/>
        </p:xfrm>
        <a:graphic>
          <a:graphicData uri="http://schemas.openxmlformats.org/presentationml/2006/ole">
            <mc:AlternateContent xmlns:mc="http://schemas.openxmlformats.org/markup-compatibility/2006">
              <mc:Choice xmlns:v="urn:schemas-microsoft-com:vml" Requires="v">
                <p:oleObj spid="_x0000_s4120" r:id="rId5" imgW="5518440" imgH="4313520" progId="">
                  <p:embed/>
                </p:oleObj>
              </mc:Choice>
              <mc:Fallback>
                <p:oleObj r:id="rId5" imgW="5518440" imgH="4313520" progId="">
                  <p:embed/>
                  <p:pic>
                    <p:nvPicPr>
                      <p:cNvPr id="0" name=""/>
                      <p:cNvPicPr/>
                      <p:nvPr/>
                    </p:nvPicPr>
                    <p:blipFill>
                      <a:blip r:embed="rId6"/>
                      <a:stretch>
                        <a:fillRect/>
                      </a:stretch>
                    </p:blipFill>
                    <p:spPr>
                      <a:xfrm>
                        <a:off x="6301648" y="3219587"/>
                        <a:ext cx="4131325" cy="3229231"/>
                      </a:xfrm>
                      <a:prstGeom prst="rect">
                        <a:avLst/>
                      </a:prstGeom>
                    </p:spPr>
                  </p:pic>
                </p:oleObj>
              </mc:Fallback>
            </mc:AlternateContent>
          </a:graphicData>
        </a:graphic>
      </p:graphicFrame>
    </p:spTree>
    <p:extLst>
      <p:ext uri="{BB962C8B-B14F-4D97-AF65-F5344CB8AC3E}">
        <p14:creationId xmlns:p14="http://schemas.microsoft.com/office/powerpoint/2010/main" val="8581132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334699" y="440676"/>
            <a:ext cx="5332164" cy="5993175"/>
          </a:xfrm>
        </p:spPr>
        <p:txBody>
          <a:bodyPr>
            <a:noAutofit/>
          </a:bodyPr>
          <a:lstStyle/>
          <a:p>
            <a:pPr lvl="0" algn="l">
              <a:lnSpc>
                <a:spcPct val="100000"/>
              </a:lnSpc>
              <a:spcBef>
                <a:spcPts val="0"/>
              </a:spcBef>
              <a:buFont typeface="Wingdings" panose="05000000000000000000" pitchFamily="2" charset="2"/>
              <a:buChar char="Ø"/>
            </a:pPr>
            <a:r>
              <a:rPr lang="en-US" sz="2800" b="1" dirty="0" smtClean="0">
                <a:solidFill>
                  <a:srgbClr val="C00000"/>
                </a:solidFill>
                <a:latin typeface="Times New Roman" panose="02020603050405020304" pitchFamily="18" charset="0"/>
                <a:ea typeface="+mn-ea"/>
                <a:cs typeface="Times New Roman" panose="02020603050405020304" pitchFamily="18" charset="0"/>
              </a:rPr>
              <a:t>Why was this TITANIC cover saved?</a:t>
            </a:r>
            <a:br>
              <a:rPr lang="en-US" sz="2800" b="1" dirty="0" smtClean="0">
                <a:solidFill>
                  <a:srgbClr val="C00000"/>
                </a:solidFill>
                <a:latin typeface="Times New Roman" panose="02020603050405020304" pitchFamily="18" charset="0"/>
                <a:ea typeface="+mn-ea"/>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
            </a:r>
            <a:br>
              <a:rPr lang="en-US" sz="2400" b="1" dirty="0">
                <a:latin typeface="Times New Roman" panose="02020603050405020304" pitchFamily="18" charset="0"/>
                <a:cs typeface="Times New Roman" panose="02020603050405020304" pitchFamily="18" charset="0"/>
              </a:rPr>
            </a:br>
            <a:r>
              <a:rPr lang="en-US" sz="2800" b="1" dirty="0" smtClean="0">
                <a:latin typeface="Times New Roman" panose="02020603050405020304" pitchFamily="18" charset="0"/>
                <a:cs typeface="Times New Roman" panose="02020603050405020304" pitchFamily="18" charset="0"/>
              </a:rPr>
              <a:t>The novelty of the TITANIC markings on some covers may have saved them from destruction when the company disposed of their envelope files.  By that time the world knew of the fate of its maiden voyage and its passengers.  Perhaps they were horded by Winter employees and kept as souvenirs or sold through philatelic channels.</a:t>
            </a:r>
            <a:endParaRPr lang="en-US" sz="16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398" y="440677"/>
            <a:ext cx="3720029" cy="282257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2732" y="1609591"/>
            <a:ext cx="3642910" cy="2878787"/>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398" y="3575301"/>
            <a:ext cx="3720029" cy="2913320"/>
          </a:xfrm>
          <a:prstGeom prst="rect">
            <a:avLst/>
          </a:prstGeom>
        </p:spPr>
      </p:pic>
    </p:spTree>
    <p:extLst>
      <p:ext uri="{BB962C8B-B14F-4D97-AF65-F5344CB8AC3E}">
        <p14:creationId xmlns:p14="http://schemas.microsoft.com/office/powerpoint/2010/main" val="6685828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506774" y="484742"/>
            <a:ext cx="3877939" cy="590888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dirty="0" smtClean="0">
                <a:latin typeface="Times New Roman" panose="02020603050405020304" pitchFamily="18" charset="0"/>
                <a:cs typeface="Times New Roman" panose="02020603050405020304" pitchFamily="18" charset="0"/>
              </a:rPr>
              <a:t>The mystery of the dossier numbers found on all Winter mail was solved by Jerry N. J. Vondeling of the Netherlands in an article that appeared in the Summer 2017 edition of “The Titanic Commutator” that I collaborated on.  He found an ad in a 1911 Dutch American paper recruiting sales people for their “remedies.”</a:t>
            </a:r>
            <a:endParaRPr lang="en-US" sz="28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1108" y="403694"/>
            <a:ext cx="2642384" cy="1446508"/>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4276659093"/>
              </p:ext>
            </p:extLst>
          </p:nvPr>
        </p:nvGraphicFramePr>
        <p:xfrm>
          <a:off x="4266725" y="1850202"/>
          <a:ext cx="7351150" cy="4693664"/>
        </p:xfrm>
        <a:graphic>
          <a:graphicData uri="http://schemas.openxmlformats.org/presentationml/2006/ole">
            <mc:AlternateContent xmlns:mc="http://schemas.openxmlformats.org/markup-compatibility/2006">
              <mc:Choice xmlns:v="urn:schemas-microsoft-com:vml" Requires="v">
                <p:oleObj spid="_x0000_s6147" r:id="rId5" imgW="9485640" imgH="6057000" progId="">
                  <p:embed/>
                </p:oleObj>
              </mc:Choice>
              <mc:Fallback>
                <p:oleObj r:id="rId5" imgW="9485640" imgH="6057000" progId="">
                  <p:embed/>
                  <p:pic>
                    <p:nvPicPr>
                      <p:cNvPr id="0" name=""/>
                      <p:cNvPicPr/>
                      <p:nvPr/>
                    </p:nvPicPr>
                    <p:blipFill>
                      <a:blip r:embed="rId6"/>
                      <a:stretch>
                        <a:fillRect/>
                      </a:stretch>
                    </p:blipFill>
                    <p:spPr>
                      <a:xfrm>
                        <a:off x="4266725" y="1850202"/>
                        <a:ext cx="7351150" cy="4693664"/>
                      </a:xfrm>
                      <a:prstGeom prst="rect">
                        <a:avLst/>
                      </a:prstGeom>
                    </p:spPr>
                  </p:pic>
                </p:oleObj>
              </mc:Fallback>
            </mc:AlternateContent>
          </a:graphicData>
        </a:graphic>
      </p:graphicFrame>
    </p:spTree>
    <p:extLst>
      <p:ext uri="{BB962C8B-B14F-4D97-AF65-F5344CB8AC3E}">
        <p14:creationId xmlns:p14="http://schemas.microsoft.com/office/powerpoint/2010/main" val="41289968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8152482" y="438587"/>
            <a:ext cx="3547429" cy="427663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dirty="0" smtClean="0">
                <a:latin typeface="Times New Roman" panose="02020603050405020304" pitchFamily="18" charset="0"/>
                <a:cs typeface="Times New Roman" panose="02020603050405020304" pitchFamily="18" charset="0"/>
              </a:rPr>
              <a:t>The French were especially prone to this recruitment scheme, as found by Vondeling in this letter excerpt clearly showing how to address a response to the company about a job by referencing the dossier number:</a:t>
            </a:r>
            <a:endParaRPr lang="en-US" sz="28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4991" y="2644049"/>
            <a:ext cx="5515887" cy="213727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725" y="438587"/>
            <a:ext cx="7458420" cy="2139360"/>
          </a:xfrm>
          <a:prstGeom prst="rect">
            <a:avLst/>
          </a:prstGeom>
        </p:spPr>
      </p:pic>
      <p:sp>
        <p:nvSpPr>
          <p:cNvPr id="5" name="TextBox 4"/>
          <p:cNvSpPr txBox="1"/>
          <p:nvPr/>
        </p:nvSpPr>
        <p:spPr>
          <a:xfrm>
            <a:off x="473725" y="4847422"/>
            <a:ext cx="11303306" cy="1569660"/>
          </a:xfrm>
          <a:prstGeom prst="rect">
            <a:avLst/>
          </a:prstGeom>
          <a:noFill/>
        </p:spPr>
        <p:txBody>
          <a:bodyPr wrap="square" rtlCol="0">
            <a:spAutoFit/>
          </a:bodyPr>
          <a:lstStyle/>
          <a:p>
            <a:r>
              <a:rPr lang="en-US" sz="2400" b="1" i="1" dirty="0" smtClean="0">
                <a:latin typeface="Times New Roman" panose="02020603050405020304" pitchFamily="18" charset="0"/>
                <a:cs typeface="Times New Roman" panose="02020603050405020304" pitchFamily="18" charset="0"/>
              </a:rPr>
              <a:t>“Address your letter exactly as you see here.  Be sure to write Number-4407-from your folder on the same envelope, because we instruct the clerk in charge of our mail to look for your number that will carry this personal number.  We can, thus, find it without delay from the hundreds of letters received daily so that I can have it at hand.”  </a:t>
            </a:r>
            <a:endParaRPr lang="en-US" sz="24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25833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4740" y="440675"/>
            <a:ext cx="11149072" cy="947449"/>
          </a:xfrm>
        </p:spPr>
        <p:txBody>
          <a:bodyPr>
            <a:noAutofit/>
          </a:bodyPr>
          <a:lstStyle/>
          <a:p>
            <a:pPr algn="l"/>
            <a:r>
              <a:rPr lang="en-US" sz="2800" b="1" dirty="0" smtClean="0">
                <a:latin typeface="Times New Roman" panose="02020603050405020304" pitchFamily="18" charset="0"/>
                <a:cs typeface="Times New Roman" panose="02020603050405020304" pitchFamily="18" charset="0"/>
              </a:rPr>
              <a:t>Most of the 20 covers were mailed in plain envelopes, however a few </a:t>
            </a:r>
            <a:r>
              <a:rPr lang="en-US" sz="2800" b="1" dirty="0" smtClean="0">
                <a:latin typeface="Times New Roman" panose="02020603050405020304" pitchFamily="18" charset="0"/>
                <a:cs typeface="Times New Roman" panose="02020603050405020304" pitchFamily="18" charset="0"/>
              </a:rPr>
              <a:t>are on business advertising covers.</a:t>
            </a:r>
            <a:endParaRPr lang="en-US" sz="16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550118" y="1875903"/>
            <a:ext cx="4164378" cy="3307244"/>
          </a:xfrm>
          <a:prstGeom prst="rect">
            <a:avLst/>
          </a:prstGeom>
        </p:spPr>
      </p:pic>
      <p:sp>
        <p:nvSpPr>
          <p:cNvPr id="5" name="TextBox 4"/>
          <p:cNvSpPr txBox="1"/>
          <p:nvPr/>
        </p:nvSpPr>
        <p:spPr>
          <a:xfrm>
            <a:off x="833802" y="5164137"/>
            <a:ext cx="3597010" cy="1200329"/>
          </a:xfrm>
          <a:prstGeom prst="rect">
            <a:avLst/>
          </a:prstGeom>
          <a:noFill/>
        </p:spPr>
        <p:txBody>
          <a:bodyPr wrap="square" rtlCol="0">
            <a:spAutoFit/>
          </a:bodyPr>
          <a:lstStyle/>
          <a:p>
            <a:pPr algn="ctr"/>
            <a:r>
              <a:rPr lang="en-US" dirty="0" smtClean="0"/>
              <a:t>Importers of Coal</a:t>
            </a:r>
          </a:p>
          <a:p>
            <a:pPr algn="ctr"/>
            <a:r>
              <a:rPr lang="en-US" dirty="0" smtClean="0"/>
              <a:t>Briquettes and Anthracite</a:t>
            </a:r>
          </a:p>
          <a:p>
            <a:pPr algn="ctr"/>
            <a:r>
              <a:rPr lang="en-US" dirty="0" smtClean="0"/>
              <a:t>L. Nouaille – Saint </a:t>
            </a:r>
            <a:r>
              <a:rPr lang="en-US" dirty="0" err="1" smtClean="0"/>
              <a:t>Nazaire</a:t>
            </a:r>
            <a:r>
              <a:rPr lang="en-US" dirty="0" smtClean="0"/>
              <a:t> sur Loire</a:t>
            </a:r>
          </a:p>
          <a:p>
            <a:pPr algn="ctr"/>
            <a:r>
              <a:rPr lang="en-US" dirty="0" smtClean="0"/>
              <a:t>(port near </a:t>
            </a:r>
            <a:r>
              <a:rPr lang="en-US" dirty="0" err="1" smtClean="0"/>
              <a:t>Nances</a:t>
            </a:r>
            <a:r>
              <a:rPr lang="en-US" dirty="0" smtClean="0"/>
              <a:t> in NW France)</a:t>
            </a:r>
            <a:endParaRPr lang="en-US" dirty="0"/>
          </a:p>
        </p:txBody>
      </p:sp>
      <p:pic>
        <p:nvPicPr>
          <p:cNvPr id="7" name="Picture 6"/>
          <p:cNvPicPr>
            <a:picLocks noChangeAspect="1"/>
          </p:cNvPicPr>
          <p:nvPr/>
        </p:nvPicPr>
        <p:blipFill>
          <a:blip r:embed="rId5"/>
          <a:stretch>
            <a:fillRect/>
          </a:stretch>
        </p:blipFill>
        <p:spPr>
          <a:xfrm>
            <a:off x="6114362" y="1065121"/>
            <a:ext cx="4638102" cy="1621565"/>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4529" y="2873012"/>
            <a:ext cx="2314368" cy="1812275"/>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val="574997075"/>
              </p:ext>
            </p:extLst>
          </p:nvPr>
        </p:nvGraphicFramePr>
        <p:xfrm>
          <a:off x="7903702" y="2873012"/>
          <a:ext cx="1735705" cy="1114199"/>
        </p:xfrm>
        <a:graphic>
          <a:graphicData uri="http://schemas.openxmlformats.org/presentationml/2006/ole">
            <mc:AlternateContent xmlns:mc="http://schemas.openxmlformats.org/markup-compatibility/2006">
              <mc:Choice xmlns:v="urn:schemas-microsoft-com:vml" Requires="v">
                <p:oleObj spid="_x0000_s5160" r:id="rId7" imgW="5498280" imgH="3529800" progId="">
                  <p:embed/>
                </p:oleObj>
              </mc:Choice>
              <mc:Fallback>
                <p:oleObj r:id="rId7" imgW="5498280" imgH="3529800" progId="">
                  <p:embed/>
                  <p:pic>
                    <p:nvPicPr>
                      <p:cNvPr id="0" name=""/>
                      <p:cNvPicPr/>
                      <p:nvPr/>
                    </p:nvPicPr>
                    <p:blipFill>
                      <a:blip r:embed="rId8"/>
                      <a:stretch>
                        <a:fillRect/>
                      </a:stretch>
                    </p:blipFill>
                    <p:spPr>
                      <a:xfrm>
                        <a:off x="7903702" y="2873012"/>
                        <a:ext cx="1735705" cy="1114199"/>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594661813"/>
              </p:ext>
            </p:extLst>
          </p:nvPr>
        </p:nvGraphicFramePr>
        <p:xfrm>
          <a:off x="9954213" y="2861993"/>
          <a:ext cx="1660879" cy="1100149"/>
        </p:xfrm>
        <a:graphic>
          <a:graphicData uri="http://schemas.openxmlformats.org/presentationml/2006/ole">
            <mc:AlternateContent xmlns:mc="http://schemas.openxmlformats.org/markup-compatibility/2006">
              <mc:Choice xmlns:v="urn:schemas-microsoft-com:vml" Requires="v">
                <p:oleObj spid="_x0000_s5161" r:id="rId9" imgW="1979640" imgH="1311840" progId="">
                  <p:embed/>
                </p:oleObj>
              </mc:Choice>
              <mc:Fallback>
                <p:oleObj r:id="rId9" imgW="1979640" imgH="1311840" progId="">
                  <p:embed/>
                  <p:pic>
                    <p:nvPicPr>
                      <p:cNvPr id="0" name=""/>
                      <p:cNvPicPr/>
                      <p:nvPr/>
                    </p:nvPicPr>
                    <p:blipFill>
                      <a:blip r:embed="rId10"/>
                      <a:stretch>
                        <a:fillRect/>
                      </a:stretch>
                    </p:blipFill>
                    <p:spPr>
                      <a:xfrm>
                        <a:off x="9954213" y="2861993"/>
                        <a:ext cx="1660879" cy="1100149"/>
                      </a:xfrm>
                      <a:prstGeom prst="rect">
                        <a:avLst/>
                      </a:prstGeom>
                    </p:spPr>
                  </p:pic>
                </p:oleObj>
              </mc:Fallback>
            </mc:AlternateContent>
          </a:graphicData>
        </a:graphic>
      </p:graphicFrame>
      <p:sp>
        <p:nvSpPr>
          <p:cNvPr id="11" name="TextBox 10"/>
          <p:cNvSpPr txBox="1"/>
          <p:nvPr/>
        </p:nvSpPr>
        <p:spPr>
          <a:xfrm>
            <a:off x="8014653" y="3898390"/>
            <a:ext cx="3508990" cy="646331"/>
          </a:xfrm>
          <a:prstGeom prst="rect">
            <a:avLst/>
          </a:prstGeom>
          <a:noFill/>
        </p:spPr>
        <p:txBody>
          <a:bodyPr wrap="square" rtlCol="0">
            <a:spAutoFit/>
          </a:bodyPr>
          <a:lstStyle/>
          <a:p>
            <a:pPr algn="ctr"/>
            <a:r>
              <a:rPr lang="en-US" dirty="0" smtClean="0"/>
              <a:t>on reverse </a:t>
            </a:r>
            <a:r>
              <a:rPr lang="en-US" dirty="0" smtClean="0"/>
              <a:t>of cover</a:t>
            </a:r>
          </a:p>
          <a:p>
            <a:pPr algn="ctr"/>
            <a:r>
              <a:rPr lang="en-US" dirty="0" smtClean="0"/>
              <a:t>(unreadable)</a:t>
            </a:r>
            <a:endParaRPr lang="en-US" dirty="0"/>
          </a:p>
        </p:txBody>
      </p:sp>
      <p:pic>
        <p:nvPicPr>
          <p:cNvPr id="12" name="Picture 11"/>
          <p:cNvPicPr>
            <a:picLocks noChangeAspect="1"/>
          </p:cNvPicPr>
          <p:nvPr/>
        </p:nvPicPr>
        <p:blipFill>
          <a:blip r:embed="rId11"/>
          <a:stretch>
            <a:fillRect/>
          </a:stretch>
        </p:blipFill>
        <p:spPr>
          <a:xfrm>
            <a:off x="5274529" y="4945220"/>
            <a:ext cx="4458687" cy="1446900"/>
          </a:xfrm>
          <a:prstGeom prst="rect">
            <a:avLst/>
          </a:prstGeom>
        </p:spPr>
      </p:pic>
      <p:sp>
        <p:nvSpPr>
          <p:cNvPr id="13" name="TextBox 12"/>
          <p:cNvSpPr txBox="1"/>
          <p:nvPr/>
        </p:nvSpPr>
        <p:spPr>
          <a:xfrm>
            <a:off x="9729297" y="4914792"/>
            <a:ext cx="2060002" cy="1477328"/>
          </a:xfrm>
          <a:prstGeom prst="rect">
            <a:avLst/>
          </a:prstGeom>
          <a:noFill/>
        </p:spPr>
        <p:txBody>
          <a:bodyPr wrap="square" rtlCol="0">
            <a:spAutoFit/>
          </a:bodyPr>
          <a:lstStyle/>
          <a:p>
            <a:pPr algn="ctr"/>
            <a:r>
              <a:rPr lang="en-US" dirty="0" smtClean="0"/>
              <a:t>Harness Maker</a:t>
            </a:r>
          </a:p>
          <a:p>
            <a:pPr algn="ctr"/>
            <a:r>
              <a:rPr lang="en-US" dirty="0" smtClean="0"/>
              <a:t>Joaquin Bussalleu</a:t>
            </a:r>
          </a:p>
          <a:p>
            <a:pPr algn="ctr"/>
            <a:r>
              <a:rPr lang="en-US" dirty="0" smtClean="0"/>
              <a:t>Rambia del Carmen,</a:t>
            </a:r>
          </a:p>
          <a:p>
            <a:pPr algn="ctr"/>
            <a:r>
              <a:rPr lang="en-US" dirty="0" smtClean="0"/>
              <a:t>Number 4,</a:t>
            </a:r>
          </a:p>
          <a:p>
            <a:pPr algn="ctr"/>
            <a:r>
              <a:rPr lang="en-US" dirty="0" smtClean="0"/>
              <a:t>Vich (Spain)</a:t>
            </a:r>
            <a:endParaRPr lang="en-US" dirty="0"/>
          </a:p>
        </p:txBody>
      </p:sp>
    </p:spTree>
    <p:extLst>
      <p:ext uri="{BB962C8B-B14F-4D97-AF65-F5344CB8AC3E}">
        <p14:creationId xmlns:p14="http://schemas.microsoft.com/office/powerpoint/2010/main" val="11408882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txBox="1">
            <a:spLocks/>
          </p:cNvSpPr>
          <p:nvPr/>
        </p:nvSpPr>
        <p:spPr>
          <a:xfrm>
            <a:off x="432313" y="402798"/>
            <a:ext cx="7169326" cy="604206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dirty="0" smtClean="0">
                <a:latin typeface="Times New Roman" panose="02020603050405020304" pitchFamily="18" charset="0"/>
                <a:cs typeface="Times New Roman" panose="02020603050405020304" pitchFamily="18" charset="0"/>
              </a:rPr>
              <a:t>So to summarize…</a:t>
            </a:r>
          </a:p>
          <a:p>
            <a:pPr marL="457200" lvl="0" indent="-457200" algn="l">
              <a:lnSpc>
                <a:spcPct val="100000"/>
              </a:lnSpc>
              <a:spcBef>
                <a:spcPts val="0"/>
              </a:spcBef>
              <a:buFont typeface="Wingdings" panose="05000000000000000000" pitchFamily="2" charset="2"/>
              <a:buChar char="Ø"/>
            </a:pPr>
            <a:r>
              <a:rPr lang="en-US" sz="2800" b="1" dirty="0" smtClean="0">
                <a:solidFill>
                  <a:prstClr val="black"/>
                </a:solidFill>
                <a:latin typeface="Times New Roman" panose="02020603050405020304" pitchFamily="18" charset="0"/>
                <a:ea typeface="+mn-ea"/>
                <a:cs typeface="Times New Roman" panose="02020603050405020304" pitchFamily="18" charset="0"/>
              </a:rPr>
              <a:t>Multiple “Titanic” covers have been found, putting initial rebuttals to rest that they were intentionally “manufactured”</a:t>
            </a:r>
          </a:p>
          <a:p>
            <a:pPr marL="457200" lvl="0" indent="-457200" algn="l">
              <a:lnSpc>
                <a:spcPct val="100000"/>
              </a:lnSpc>
              <a:spcBef>
                <a:spcPts val="0"/>
              </a:spcBef>
              <a:buFont typeface="Wingdings" panose="05000000000000000000" pitchFamily="2" charset="2"/>
              <a:buChar char="Ø"/>
            </a:pPr>
            <a:r>
              <a:rPr lang="en-US" sz="2800" b="1" dirty="0" smtClean="0">
                <a:solidFill>
                  <a:prstClr val="black"/>
                </a:solidFill>
                <a:latin typeface="Times New Roman" panose="02020603050405020304" pitchFamily="18" charset="0"/>
                <a:ea typeface="+mn-ea"/>
                <a:cs typeface="Times New Roman" panose="02020603050405020304" pitchFamily="18" charset="0"/>
              </a:rPr>
              <a:t>A theory exists why the “Titanic” marking was used before the ship actually sailed</a:t>
            </a:r>
          </a:p>
          <a:p>
            <a:pPr marL="457200" lvl="0" indent="-457200" algn="l">
              <a:lnSpc>
                <a:spcPct val="100000"/>
              </a:lnSpc>
              <a:spcBef>
                <a:spcPts val="0"/>
              </a:spcBef>
              <a:buFont typeface="Wingdings" panose="05000000000000000000" pitchFamily="2" charset="2"/>
              <a:buChar char="Ø"/>
            </a:pPr>
            <a:r>
              <a:rPr lang="en-US" sz="2800" b="1" dirty="0" smtClean="0">
                <a:solidFill>
                  <a:prstClr val="black"/>
                </a:solidFill>
                <a:latin typeface="Times New Roman" panose="02020603050405020304" pitchFamily="18" charset="0"/>
                <a:ea typeface="+mn-ea"/>
                <a:cs typeface="Times New Roman" panose="02020603050405020304" pitchFamily="18" charset="0"/>
              </a:rPr>
              <a:t>Probable ship crossings for all </a:t>
            </a:r>
            <a:r>
              <a:rPr lang="en-US" sz="2800" b="1" dirty="0" smtClean="0">
                <a:solidFill>
                  <a:prstClr val="black"/>
                </a:solidFill>
                <a:latin typeface="Times New Roman" panose="02020603050405020304" pitchFamily="18" charset="0"/>
                <a:ea typeface="+mn-ea"/>
                <a:cs typeface="Times New Roman" panose="02020603050405020304" pitchFamily="18" charset="0"/>
              </a:rPr>
              <a:t>21 </a:t>
            </a:r>
            <a:r>
              <a:rPr lang="en-US" sz="2800" b="1" dirty="0" smtClean="0">
                <a:solidFill>
                  <a:prstClr val="black"/>
                </a:solidFill>
                <a:latin typeface="Times New Roman" panose="02020603050405020304" pitchFamily="18" charset="0"/>
                <a:ea typeface="+mn-ea"/>
                <a:cs typeface="Times New Roman" panose="02020603050405020304" pitchFamily="18" charset="0"/>
              </a:rPr>
              <a:t>known covers have been researched and documented based on cover markings and New York City trans-Atlantic arrival dates</a:t>
            </a:r>
          </a:p>
          <a:p>
            <a:pPr marL="457200" lvl="0" indent="-457200" algn="l">
              <a:lnSpc>
                <a:spcPct val="100000"/>
              </a:lnSpc>
              <a:spcBef>
                <a:spcPts val="0"/>
              </a:spcBef>
              <a:buFont typeface="Wingdings" panose="05000000000000000000" pitchFamily="2" charset="2"/>
              <a:buChar char="Ø"/>
            </a:pPr>
            <a:r>
              <a:rPr lang="en-US" sz="2800" b="1" dirty="0" smtClean="0">
                <a:solidFill>
                  <a:prstClr val="black"/>
                </a:solidFill>
                <a:latin typeface="Times New Roman" panose="02020603050405020304" pitchFamily="18" charset="0"/>
                <a:ea typeface="+mn-ea"/>
                <a:cs typeface="Times New Roman" panose="02020603050405020304" pitchFamily="18" charset="0"/>
              </a:rPr>
              <a:t>All Winter Company markings have been explained</a:t>
            </a:r>
          </a:p>
          <a:p>
            <a:pPr marL="457200" lvl="0" indent="-457200" algn="l">
              <a:lnSpc>
                <a:spcPct val="100000"/>
              </a:lnSpc>
              <a:spcBef>
                <a:spcPts val="0"/>
              </a:spcBef>
              <a:buFont typeface="Wingdings" panose="05000000000000000000" pitchFamily="2" charset="2"/>
              <a:buChar char="Ø"/>
            </a:pPr>
            <a:r>
              <a:rPr lang="en-US" sz="2800" b="1" dirty="0">
                <a:solidFill>
                  <a:prstClr val="black"/>
                </a:solidFill>
                <a:latin typeface="Times New Roman" panose="02020603050405020304" pitchFamily="18" charset="0"/>
                <a:ea typeface="+mn-ea"/>
                <a:cs typeface="Times New Roman" panose="02020603050405020304" pitchFamily="18" charset="0"/>
              </a:rPr>
              <a:t>There is a plausible reason why so many Winter covers </a:t>
            </a:r>
            <a:r>
              <a:rPr lang="en-US" sz="2800" b="1" dirty="0" smtClean="0">
                <a:solidFill>
                  <a:prstClr val="black"/>
                </a:solidFill>
                <a:latin typeface="Times New Roman" panose="02020603050405020304" pitchFamily="18" charset="0"/>
                <a:ea typeface="+mn-ea"/>
                <a:cs typeface="Times New Roman" panose="02020603050405020304" pitchFamily="18" charset="0"/>
              </a:rPr>
              <a:t>have been found</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8370" y="3423832"/>
            <a:ext cx="3850596" cy="291686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8370" y="572487"/>
            <a:ext cx="3850596" cy="2468169"/>
          </a:xfrm>
          <a:prstGeom prst="rect">
            <a:avLst/>
          </a:prstGeom>
        </p:spPr>
      </p:pic>
    </p:spTree>
    <p:extLst>
      <p:ext uri="{BB962C8B-B14F-4D97-AF65-F5344CB8AC3E}">
        <p14:creationId xmlns:p14="http://schemas.microsoft.com/office/powerpoint/2010/main" val="1752663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4740" y="440676"/>
            <a:ext cx="6643173" cy="3051672"/>
          </a:xfrm>
        </p:spPr>
        <p:txBody>
          <a:bodyPr>
            <a:noAutofit/>
          </a:bodyPr>
          <a:lstStyle/>
          <a:p>
            <a:pPr algn="l"/>
            <a:r>
              <a:rPr lang="en-US" sz="2800" b="1" dirty="0" smtClean="0">
                <a:latin typeface="Times New Roman" panose="02020603050405020304" pitchFamily="18" charset="0"/>
                <a:cs typeface="Times New Roman" panose="02020603050405020304" pitchFamily="18" charset="0"/>
              </a:rPr>
              <a:t>The cover was rather ratty, but surprisingly full of dated post, transit and receiving marks.</a:t>
            </a:r>
            <a:br>
              <a:rPr lang="en-US" sz="2800" b="1" dirty="0" smtClean="0">
                <a:latin typeface="Times New Roman" panose="02020603050405020304" pitchFamily="18" charset="0"/>
                <a:cs typeface="Times New Roman" panose="02020603050405020304" pitchFamily="18" charset="0"/>
              </a:rPr>
            </a:br>
            <a:r>
              <a:rPr lang="en-US" sz="2200" b="1" dirty="0" smtClean="0">
                <a:latin typeface="Times New Roman" panose="02020603050405020304" pitchFamily="18" charset="0"/>
                <a:cs typeface="Times New Roman" panose="02020603050405020304" pitchFamily="18" charset="0"/>
              </a:rPr>
              <a:t/>
            </a:r>
            <a:br>
              <a:rPr lang="en-US" sz="2200" b="1" dirty="0" smtClean="0">
                <a:latin typeface="Times New Roman" panose="02020603050405020304" pitchFamily="18" charset="0"/>
                <a:cs typeface="Times New Roman" panose="02020603050405020304" pitchFamily="18" charset="0"/>
              </a:rPr>
            </a:br>
            <a:r>
              <a:rPr lang="en-US" sz="2800" b="1" dirty="0" smtClean="0">
                <a:latin typeface="Times New Roman" panose="02020603050405020304" pitchFamily="18" charset="0"/>
                <a:cs typeface="Times New Roman" panose="02020603050405020304" pitchFamily="18" charset="0"/>
              </a:rPr>
              <a:t>The French scalloped cancellations dated 3/3/12 were used on train mail of that era, these from the short 40 mile Chars to Serqueux line running northwest of Paris.</a:t>
            </a:r>
            <a:endParaRPr lang="en-US" sz="2800" b="1" dirty="0">
              <a:latin typeface="Times New Roman" panose="02020603050405020304" pitchFamily="18" charset="0"/>
              <a:cs typeface="Times New Roman" panose="02020603050405020304" pitchFamily="18"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196447758"/>
              </p:ext>
            </p:extLst>
          </p:nvPr>
        </p:nvGraphicFramePr>
        <p:xfrm>
          <a:off x="7817116" y="440675"/>
          <a:ext cx="3480100" cy="1740665"/>
        </p:xfrm>
        <a:graphic>
          <a:graphicData uri="http://schemas.openxmlformats.org/presentationml/2006/ole">
            <mc:AlternateContent xmlns:mc="http://schemas.openxmlformats.org/markup-compatibility/2006">
              <mc:Choice xmlns:v="urn:schemas-microsoft-com:vml" Requires="v">
                <p:oleObj spid="_x0000_s1082" r:id="rId4" imgW="4494960" imgH="2247480" progId="">
                  <p:embed/>
                </p:oleObj>
              </mc:Choice>
              <mc:Fallback>
                <p:oleObj r:id="rId4" imgW="4494960" imgH="2247480" progId="">
                  <p:embed/>
                  <p:pic>
                    <p:nvPicPr>
                      <p:cNvPr id="0" name=""/>
                      <p:cNvPicPr/>
                      <p:nvPr/>
                    </p:nvPicPr>
                    <p:blipFill>
                      <a:blip r:embed="rId5"/>
                      <a:stretch>
                        <a:fillRect/>
                      </a:stretch>
                    </p:blipFill>
                    <p:spPr>
                      <a:xfrm>
                        <a:off x="7817116" y="440675"/>
                        <a:ext cx="3480100" cy="1740665"/>
                      </a:xfrm>
                      <a:prstGeom prst="rect">
                        <a:avLst/>
                      </a:prstGeom>
                    </p:spPr>
                  </p:pic>
                </p:oleObj>
              </mc:Fallback>
            </mc:AlternateContent>
          </a:graphicData>
        </a:graphic>
      </p:graphicFrame>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2194" y="2279803"/>
            <a:ext cx="4029821" cy="4109980"/>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4740" y="3809199"/>
            <a:ext cx="4054209" cy="2596765"/>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60135" y="3806847"/>
            <a:ext cx="4153359" cy="2599117"/>
          </a:xfrm>
          <a:prstGeom prst="rect">
            <a:avLst/>
          </a:prstGeom>
        </p:spPr>
      </p:pic>
    </p:spTree>
    <p:extLst>
      <p:ext uri="{BB962C8B-B14F-4D97-AF65-F5344CB8AC3E}">
        <p14:creationId xmlns:p14="http://schemas.microsoft.com/office/powerpoint/2010/main" val="16578655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67633" y="453516"/>
            <a:ext cx="4098273" cy="5993785"/>
          </a:xfrm>
        </p:spPr>
        <p:txBody>
          <a:bodyPr>
            <a:noAutofit/>
          </a:bodyPr>
          <a:lstStyle/>
          <a:p>
            <a:pPr algn="l"/>
            <a:r>
              <a:rPr lang="en-US" sz="2800" b="1" dirty="0" smtClean="0">
                <a:latin typeface="Times New Roman" panose="02020603050405020304" pitchFamily="18" charset="0"/>
                <a:cs typeface="Times New Roman" panose="02020603050405020304" pitchFamily="18" charset="0"/>
              </a:rPr>
              <a:t>I hope you enjoyed this brief look at Titanic covers that “missed the boat.”</a:t>
            </a:r>
            <a:br>
              <a:rPr lang="en-US" sz="2800" b="1" dirty="0" smtClean="0">
                <a:latin typeface="Times New Roman" panose="02020603050405020304" pitchFamily="18" charset="0"/>
                <a:cs typeface="Times New Roman" panose="02020603050405020304" pitchFamily="18" charset="0"/>
              </a:rPr>
            </a:br>
            <a:r>
              <a:rPr lang="en-US" sz="1000" b="1" dirty="0">
                <a:latin typeface="Times New Roman" panose="02020603050405020304" pitchFamily="18" charset="0"/>
                <a:cs typeface="Times New Roman" panose="02020603050405020304" pitchFamily="18" charset="0"/>
              </a:rPr>
              <a:t/>
            </a:r>
            <a:br>
              <a:rPr lang="en-US" sz="1000" b="1" dirty="0">
                <a:latin typeface="Times New Roman" panose="02020603050405020304" pitchFamily="18" charset="0"/>
                <a:cs typeface="Times New Roman" panose="02020603050405020304" pitchFamily="18" charset="0"/>
              </a:rPr>
            </a:br>
            <a:r>
              <a:rPr lang="en-US" sz="2800" b="1" dirty="0" smtClean="0">
                <a:latin typeface="Times New Roman" panose="02020603050405020304" pitchFamily="18" charset="0"/>
                <a:cs typeface="Times New Roman" panose="02020603050405020304" pitchFamily="18" charset="0"/>
              </a:rPr>
              <a:t>For those interested, I would encourage you to visit my web site dedicated to the background and census of these </a:t>
            </a:r>
            <a:r>
              <a:rPr lang="en-US" sz="2800" b="1" dirty="0">
                <a:latin typeface="Times New Roman" panose="02020603050405020304" pitchFamily="18" charset="0"/>
                <a:cs typeface="Times New Roman" panose="02020603050405020304" pitchFamily="18" charset="0"/>
              </a:rPr>
              <a:t>covers.</a:t>
            </a:r>
            <a:br>
              <a:rPr lang="en-US" sz="2800" b="1" dirty="0">
                <a:latin typeface="Times New Roman" panose="02020603050405020304" pitchFamily="18" charset="0"/>
                <a:cs typeface="Times New Roman" panose="02020603050405020304" pitchFamily="18" charset="0"/>
              </a:rPr>
            </a:br>
            <a:r>
              <a:rPr lang="en-US" sz="2200" b="1" dirty="0" smtClean="0">
                <a:latin typeface="Times New Roman" panose="02020603050405020304" pitchFamily="18" charset="0"/>
                <a:cs typeface="Times New Roman" panose="02020603050405020304" pitchFamily="18" charset="0"/>
                <a:hlinkClick r:id="rId3"/>
              </a:rPr>
              <a:t>www.titaniccovers.com</a:t>
            </a:r>
            <a:r>
              <a:rPr lang="en-US" sz="2200" b="1" dirty="0" smtClean="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
            </a:r>
            <a:br>
              <a:rPr lang="en-US" sz="2800" b="1" dirty="0" smtClean="0">
                <a:latin typeface="Times New Roman" panose="02020603050405020304" pitchFamily="18" charset="0"/>
                <a:cs typeface="Times New Roman" panose="02020603050405020304" pitchFamily="18" charset="0"/>
              </a:rPr>
            </a:br>
            <a:r>
              <a:rPr lang="en-US" sz="1000" b="1" dirty="0">
                <a:latin typeface="Times New Roman" panose="02020603050405020304" pitchFamily="18" charset="0"/>
                <a:cs typeface="Times New Roman" panose="02020603050405020304" pitchFamily="18" charset="0"/>
              </a:rPr>
              <a:t/>
            </a:r>
            <a:br>
              <a:rPr lang="en-US" sz="1000" b="1" dirty="0">
                <a:latin typeface="Times New Roman" panose="02020603050405020304" pitchFamily="18" charset="0"/>
                <a:cs typeface="Times New Roman" panose="02020603050405020304" pitchFamily="18" charset="0"/>
              </a:rPr>
            </a:br>
            <a:r>
              <a:rPr lang="en-US" sz="2800" b="1" dirty="0" smtClean="0">
                <a:latin typeface="Times New Roman" panose="02020603050405020304" pitchFamily="18" charset="0"/>
                <a:cs typeface="Times New Roman" panose="02020603050405020304" pitchFamily="18" charset="0"/>
              </a:rPr>
              <a:t>There is definitely more to learn about these fascinating pieces of postal history.</a:t>
            </a:r>
            <a:endParaRPr lang="en-US" sz="28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2687" y="453516"/>
            <a:ext cx="7100970" cy="5993785"/>
          </a:xfrm>
          <a:prstGeom prst="rect">
            <a:avLst/>
          </a:prstGeom>
        </p:spPr>
      </p:pic>
    </p:spTree>
    <p:extLst>
      <p:ext uri="{BB962C8B-B14F-4D97-AF65-F5344CB8AC3E}">
        <p14:creationId xmlns:p14="http://schemas.microsoft.com/office/powerpoint/2010/main" val="910328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4740" y="440675"/>
            <a:ext cx="5750807" cy="5949108"/>
          </a:xfrm>
        </p:spPr>
        <p:txBody>
          <a:bodyPr>
            <a:noAutofit/>
          </a:bodyPr>
          <a:lstStyle/>
          <a:p>
            <a:pPr algn="l"/>
            <a:r>
              <a:rPr lang="en-US" sz="2800" b="1" dirty="0" smtClean="0">
                <a:latin typeface="Times New Roman" panose="02020603050405020304" pitchFamily="18" charset="0"/>
                <a:cs typeface="Times New Roman" panose="02020603050405020304" pitchFamily="18" charset="0"/>
              </a:rPr>
              <a:t>The back-stamped receiving marks show that this letter ended up in a Paris post office at 4:30 AM the following day, Monday, 3/4/12.</a:t>
            </a:r>
            <a:br>
              <a:rPr lang="en-US" sz="2800" b="1" dirty="0" smtClean="0">
                <a:latin typeface="Times New Roman" panose="02020603050405020304" pitchFamily="18" charset="0"/>
                <a:cs typeface="Times New Roman" panose="02020603050405020304" pitchFamily="18" charset="0"/>
              </a:rPr>
            </a:br>
            <a:r>
              <a:rPr lang="en-US" sz="2800" b="1" dirty="0" smtClean="0">
                <a:latin typeface="Times New Roman" panose="02020603050405020304" pitchFamily="18" charset="0"/>
                <a:cs typeface="Times New Roman" panose="02020603050405020304" pitchFamily="18" charset="0"/>
              </a:rPr>
              <a:t/>
            </a:r>
            <a:br>
              <a:rPr lang="en-US" sz="2800" b="1" dirty="0" smtClean="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
            </a:r>
            <a:br>
              <a:rPr lang="en-US" sz="2800" b="1" dirty="0">
                <a:latin typeface="Times New Roman" panose="02020603050405020304" pitchFamily="18" charset="0"/>
                <a:cs typeface="Times New Roman" panose="02020603050405020304" pitchFamily="18" charset="0"/>
              </a:rPr>
            </a:br>
            <a:r>
              <a:rPr lang="en-US" sz="2800" b="1" dirty="0" smtClean="0">
                <a:latin typeface="Times New Roman" panose="02020603050405020304" pitchFamily="18" charset="0"/>
                <a:cs typeface="Times New Roman" panose="02020603050405020304" pitchFamily="18" charset="0"/>
              </a:rPr>
              <a:t/>
            </a:r>
            <a:br>
              <a:rPr lang="en-US" sz="2800" b="1" dirty="0" smtClean="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
            </a:r>
            <a:br>
              <a:rPr lang="en-US" sz="2800" b="1" dirty="0">
                <a:latin typeface="Times New Roman" panose="02020603050405020304" pitchFamily="18" charset="0"/>
                <a:cs typeface="Times New Roman" panose="02020603050405020304" pitchFamily="18" charset="0"/>
              </a:rPr>
            </a:br>
            <a:r>
              <a:rPr lang="en-US" sz="2800" b="1" dirty="0" smtClean="0">
                <a:latin typeface="Times New Roman" panose="02020603050405020304" pitchFamily="18" charset="0"/>
                <a:cs typeface="Times New Roman" panose="02020603050405020304" pitchFamily="18" charset="0"/>
              </a:rPr>
              <a:t/>
            </a:r>
            <a:br>
              <a:rPr lang="en-US" sz="2800" b="1" dirty="0" smtClean="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
            </a:r>
            <a:br>
              <a:rPr lang="en-US" sz="2800" b="1" dirty="0">
                <a:latin typeface="Times New Roman" panose="02020603050405020304" pitchFamily="18" charset="0"/>
                <a:cs typeface="Times New Roman" panose="02020603050405020304" pitchFamily="18" charset="0"/>
              </a:rPr>
            </a:br>
            <a:r>
              <a:rPr lang="en-US" sz="2800" b="1" dirty="0" smtClean="0">
                <a:latin typeface="Times New Roman" panose="02020603050405020304" pitchFamily="18" charset="0"/>
                <a:cs typeface="Times New Roman" panose="02020603050405020304" pitchFamily="18" charset="0"/>
              </a:rPr>
              <a:t/>
            </a:r>
            <a:br>
              <a:rPr lang="en-US" sz="2800" b="1" dirty="0" smtClean="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
            </a:r>
            <a:br>
              <a:rPr lang="en-US" sz="2800" b="1" dirty="0">
                <a:latin typeface="Times New Roman" panose="02020603050405020304" pitchFamily="18" charset="0"/>
                <a:cs typeface="Times New Roman" panose="02020603050405020304" pitchFamily="18" charset="0"/>
              </a:rPr>
            </a:br>
            <a:r>
              <a:rPr lang="en-US" sz="2800" b="1" dirty="0" smtClean="0">
                <a:latin typeface="Times New Roman" panose="02020603050405020304" pitchFamily="18" charset="0"/>
                <a:cs typeface="Times New Roman" panose="02020603050405020304" pitchFamily="18" charset="0"/>
              </a:rPr>
              <a:t/>
            </a:r>
            <a:br>
              <a:rPr lang="en-US" sz="2800" b="1" dirty="0" smtClean="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
            </a:r>
            <a:br>
              <a:rPr lang="en-US" sz="2800" b="1" dirty="0">
                <a:latin typeface="Times New Roman" panose="02020603050405020304" pitchFamily="18" charset="0"/>
                <a:cs typeface="Times New Roman" panose="02020603050405020304" pitchFamily="18" charset="0"/>
              </a:rPr>
            </a:br>
            <a:endParaRPr lang="en-US" sz="28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4919" y="2137273"/>
            <a:ext cx="5384993" cy="4252510"/>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124668139"/>
              </p:ext>
            </p:extLst>
          </p:nvPr>
        </p:nvGraphicFramePr>
        <p:xfrm>
          <a:off x="6314919" y="440675"/>
          <a:ext cx="3127685" cy="1564395"/>
        </p:xfrm>
        <a:graphic>
          <a:graphicData uri="http://schemas.openxmlformats.org/presentationml/2006/ole">
            <mc:AlternateContent xmlns:mc="http://schemas.openxmlformats.org/markup-compatibility/2006">
              <mc:Choice xmlns:v="urn:schemas-microsoft-com:vml" Requires="v">
                <p:oleObj spid="_x0000_s2104" r:id="rId5" imgW="4494960" imgH="2247480" progId="">
                  <p:embed/>
                </p:oleObj>
              </mc:Choice>
              <mc:Fallback>
                <p:oleObj r:id="rId5" imgW="4494960" imgH="2247480" progId="">
                  <p:embed/>
                  <p:pic>
                    <p:nvPicPr>
                      <p:cNvPr id="0" name=""/>
                      <p:cNvPicPr/>
                      <p:nvPr/>
                    </p:nvPicPr>
                    <p:blipFill>
                      <a:blip r:embed="rId6"/>
                      <a:stretch>
                        <a:fillRect/>
                      </a:stretch>
                    </p:blipFill>
                    <p:spPr>
                      <a:xfrm>
                        <a:off x="6314919" y="440675"/>
                        <a:ext cx="3127685" cy="1564395"/>
                      </a:xfrm>
                      <a:prstGeom prst="rect">
                        <a:avLst/>
                      </a:prstGeom>
                    </p:spPr>
                  </p:pic>
                </p:oleObj>
              </mc:Fallback>
            </mc:AlternateContent>
          </a:graphicData>
        </a:graphic>
      </p:graphicFrame>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4740" y="2588963"/>
            <a:ext cx="5409283" cy="3800820"/>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46535" y="436082"/>
            <a:ext cx="1553377" cy="1568988"/>
          </a:xfrm>
          <a:prstGeom prst="rect">
            <a:avLst/>
          </a:prstGeom>
        </p:spPr>
      </p:pic>
    </p:spTree>
    <p:extLst>
      <p:ext uri="{BB962C8B-B14F-4D97-AF65-F5344CB8AC3E}">
        <p14:creationId xmlns:p14="http://schemas.microsoft.com/office/powerpoint/2010/main" val="4043588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41522" y="440675"/>
            <a:ext cx="11193137" cy="5431316"/>
          </a:xfrm>
        </p:spPr>
        <p:txBody>
          <a:bodyPr>
            <a:normAutofit fontScale="90000"/>
          </a:bodyPr>
          <a:lstStyle/>
          <a:p>
            <a:pPr algn="l"/>
            <a:r>
              <a:rPr lang="en-US" sz="3100" b="1" dirty="0" smtClean="0">
                <a:latin typeface="Times New Roman" panose="02020603050405020304" pitchFamily="18" charset="0"/>
                <a:cs typeface="Times New Roman" panose="02020603050405020304" pitchFamily="18" charset="0"/>
              </a:rPr>
              <a:t>What happened between March 4-18 when it arrived in Washington, DC is supposition, uncovered through 30+ years of detective work!</a:t>
            </a:r>
            <a:br>
              <a:rPr lang="en-US" sz="3100" b="1" dirty="0" smtClean="0">
                <a:latin typeface="Times New Roman" panose="02020603050405020304" pitchFamily="18" charset="0"/>
                <a:cs typeface="Times New Roman" panose="02020603050405020304" pitchFamily="18" charset="0"/>
              </a:rPr>
            </a:br>
            <a:r>
              <a:rPr lang="en-US" sz="1600" b="1" dirty="0" smtClean="0">
                <a:latin typeface="Times New Roman" panose="02020603050405020304" pitchFamily="18" charset="0"/>
                <a:cs typeface="Times New Roman" panose="02020603050405020304" pitchFamily="18" charset="0"/>
              </a:rPr>
              <a:t/>
            </a:r>
            <a:br>
              <a:rPr lang="en-US" sz="1600" b="1" dirty="0" smtClean="0">
                <a:latin typeface="Times New Roman" panose="02020603050405020304" pitchFamily="18" charset="0"/>
                <a:cs typeface="Times New Roman" panose="02020603050405020304" pitchFamily="18" charset="0"/>
              </a:rPr>
            </a:br>
            <a:r>
              <a:rPr lang="en-US" sz="3100" b="1" dirty="0" smtClean="0">
                <a:latin typeface="Times New Roman" panose="02020603050405020304" pitchFamily="18" charset="0"/>
                <a:cs typeface="Times New Roman" panose="02020603050405020304" pitchFamily="18" charset="0"/>
              </a:rPr>
              <a:t>The letter was franked with 25 centimes, enough for the standard surface letter rate to America.  Overseas-bound mail from throughout France was brought to Paris where it was prepared and bagged for transit.</a:t>
            </a:r>
            <a:br>
              <a:rPr lang="en-US" sz="3100" b="1" dirty="0" smtClean="0">
                <a:latin typeface="Times New Roman" panose="02020603050405020304" pitchFamily="18" charset="0"/>
                <a:cs typeface="Times New Roman" panose="02020603050405020304" pitchFamily="18" charset="0"/>
              </a:rPr>
            </a:br>
            <a:r>
              <a:rPr lang="en-US" sz="1600" b="1" dirty="0" smtClean="0">
                <a:latin typeface="Times New Roman" panose="02020603050405020304" pitchFamily="18" charset="0"/>
                <a:cs typeface="Times New Roman" panose="02020603050405020304" pitchFamily="18" charset="0"/>
              </a:rPr>
              <a:t/>
            </a:r>
            <a:br>
              <a:rPr lang="en-US" sz="1600" b="1" dirty="0" smtClean="0">
                <a:latin typeface="Times New Roman" panose="02020603050405020304" pitchFamily="18" charset="0"/>
                <a:cs typeface="Times New Roman" panose="02020603050405020304" pitchFamily="18" charset="0"/>
              </a:rPr>
            </a:br>
            <a:r>
              <a:rPr lang="en-US" sz="3100" b="1" dirty="0" smtClean="0">
                <a:latin typeface="Times New Roman" panose="02020603050405020304" pitchFamily="18" charset="0"/>
                <a:cs typeface="Times New Roman" panose="02020603050405020304" pitchFamily="18" charset="0"/>
              </a:rPr>
              <a:t>It was common practice to write or stamp the name of the ship a letter was to be carried on somewhere on the envelope.  The san-serif TITANIC violet marking was proven to be of the same font and size as that used on letters posted on its sister ship, White Star Line’s RMS Olympic, by Dutch </a:t>
            </a:r>
            <a:r>
              <a:rPr lang="en-US" sz="3100" b="1" dirty="0">
                <a:latin typeface="Times New Roman" panose="02020603050405020304" pitchFamily="18" charset="0"/>
                <a:cs typeface="Times New Roman" panose="02020603050405020304" pitchFamily="18" charset="0"/>
              </a:rPr>
              <a:t>typographer David van </a:t>
            </a:r>
            <a:r>
              <a:rPr lang="en-US" sz="3100" b="1" dirty="0" smtClean="0">
                <a:latin typeface="Times New Roman" panose="02020603050405020304" pitchFamily="18" charset="0"/>
                <a:cs typeface="Times New Roman" panose="02020603050405020304" pitchFamily="18" charset="0"/>
              </a:rPr>
              <a:t>Dalen.  It is not certain whether the ship’s name was applied to mail at the central Paris collecting station or later at the ship’s port of departure.</a:t>
            </a:r>
            <a:endParaRPr lang="en-US" sz="28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3255931" y="5871991"/>
            <a:ext cx="2542168" cy="601495"/>
          </a:xfrm>
          <a:prstGeom prst="rect">
            <a:avLst/>
          </a:prstGeom>
        </p:spPr>
      </p:pic>
      <p:graphicFrame>
        <p:nvGraphicFramePr>
          <p:cNvPr id="4" name="Object 3"/>
          <p:cNvGraphicFramePr>
            <a:graphicFrameLocks noChangeAspect="1"/>
          </p:cNvGraphicFramePr>
          <p:nvPr>
            <p:extLst>
              <p:ext uri="{D42A27DB-BD31-4B8C-83A1-F6EECF244321}">
                <p14:modId xmlns:p14="http://schemas.microsoft.com/office/powerpoint/2010/main" val="2042657877"/>
              </p:ext>
            </p:extLst>
          </p:nvPr>
        </p:nvGraphicFramePr>
        <p:xfrm>
          <a:off x="6204264" y="5871990"/>
          <a:ext cx="2876251" cy="601495"/>
        </p:xfrm>
        <a:graphic>
          <a:graphicData uri="http://schemas.openxmlformats.org/presentationml/2006/ole">
            <mc:AlternateContent xmlns:mc="http://schemas.openxmlformats.org/markup-compatibility/2006">
              <mc:Choice xmlns:v="urn:schemas-microsoft-com:vml" Requires="v">
                <p:oleObj spid="_x0000_s3125" r:id="rId5" imgW="9777600" imgH="2044440" progId="">
                  <p:embed/>
                </p:oleObj>
              </mc:Choice>
              <mc:Fallback>
                <p:oleObj r:id="rId5" imgW="9777600" imgH="2044440" progId="">
                  <p:embed/>
                  <p:pic>
                    <p:nvPicPr>
                      <p:cNvPr id="0" name=""/>
                      <p:cNvPicPr/>
                      <p:nvPr/>
                    </p:nvPicPr>
                    <p:blipFill>
                      <a:blip r:embed="rId6"/>
                      <a:stretch>
                        <a:fillRect/>
                      </a:stretch>
                    </p:blipFill>
                    <p:spPr>
                      <a:xfrm>
                        <a:off x="6204264" y="5871990"/>
                        <a:ext cx="2876251" cy="601495"/>
                      </a:xfrm>
                      <a:prstGeom prst="rect">
                        <a:avLst/>
                      </a:prstGeom>
                    </p:spPr>
                  </p:pic>
                </p:oleObj>
              </mc:Fallback>
            </mc:AlternateContent>
          </a:graphicData>
        </a:graphic>
      </p:graphicFrame>
    </p:spTree>
    <p:extLst>
      <p:ext uri="{BB962C8B-B14F-4D97-AF65-F5344CB8AC3E}">
        <p14:creationId xmlns:p14="http://schemas.microsoft.com/office/powerpoint/2010/main" val="2342278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06775" y="440674"/>
            <a:ext cx="11193137" cy="1222873"/>
          </a:xfrm>
        </p:spPr>
        <p:txBody>
          <a:bodyPr>
            <a:noAutofit/>
          </a:bodyPr>
          <a:lstStyle/>
          <a:p>
            <a:pPr algn="l"/>
            <a:r>
              <a:rPr lang="en-US" sz="2800" b="1" dirty="0" smtClean="0">
                <a:latin typeface="Times New Roman" panose="02020603050405020304" pitchFamily="18" charset="0"/>
                <a:cs typeface="Times New Roman" panose="02020603050405020304" pitchFamily="18" charset="0"/>
              </a:rPr>
              <a:t>Various shipping lines had specific ports they docked at.  The letter would have left France at Cherbourg if it departed on the White Star Line.</a:t>
            </a:r>
            <a:endParaRPr lang="en-US" sz="28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2368" y="1474883"/>
            <a:ext cx="7981950" cy="4914900"/>
          </a:xfrm>
          <a:prstGeom prst="rect">
            <a:avLst/>
          </a:prstGeom>
        </p:spPr>
      </p:pic>
      <p:sp>
        <p:nvSpPr>
          <p:cNvPr id="5" name="TextBox 4"/>
          <p:cNvSpPr txBox="1"/>
          <p:nvPr/>
        </p:nvSpPr>
        <p:spPr>
          <a:xfrm>
            <a:off x="10223652" y="5558786"/>
            <a:ext cx="1476259" cy="830997"/>
          </a:xfrm>
          <a:prstGeom prst="rect">
            <a:avLst/>
          </a:prstGeom>
          <a:noFill/>
        </p:spPr>
        <p:txBody>
          <a:bodyPr wrap="square" rtlCol="0">
            <a:spAutoFit/>
          </a:bodyPr>
          <a:lstStyle/>
          <a:p>
            <a:r>
              <a:rPr lang="en-US" sz="1200" dirty="0" smtClean="0"/>
              <a:t>From a Danish travel brochure of 1912 White Star planned sailings.</a:t>
            </a:r>
            <a:endParaRPr lang="en-US" sz="1200" dirty="0"/>
          </a:p>
        </p:txBody>
      </p:sp>
    </p:spTree>
    <p:extLst>
      <p:ext uri="{BB962C8B-B14F-4D97-AF65-F5344CB8AC3E}">
        <p14:creationId xmlns:p14="http://schemas.microsoft.com/office/powerpoint/2010/main" val="108725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06776" y="440675"/>
            <a:ext cx="5702955" cy="2379676"/>
          </a:xfrm>
        </p:spPr>
        <p:txBody>
          <a:bodyPr>
            <a:noAutofit/>
          </a:bodyPr>
          <a:lstStyle/>
          <a:p>
            <a:pPr algn="l"/>
            <a:r>
              <a:rPr lang="en-US" sz="2800" b="1" dirty="0" smtClean="0">
                <a:latin typeface="Times New Roman" panose="02020603050405020304" pitchFamily="18" charset="0"/>
                <a:cs typeface="Times New Roman" panose="02020603050405020304" pitchFamily="18" charset="0"/>
              </a:rPr>
              <a:t>Other trans-Atlantic lines favored other French ports.  The North German Lloyd and Hamburg-American Lines preferred Cherbourg; the French CTG line docked at La Havre and Bordeaux.</a:t>
            </a:r>
            <a:endParaRPr lang="en-US" sz="28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775" y="3009867"/>
            <a:ext cx="11193137" cy="340457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6770" y="559557"/>
            <a:ext cx="3593142" cy="226079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5438" y="559558"/>
            <a:ext cx="1968501" cy="2260791"/>
          </a:xfrm>
          <a:prstGeom prst="rect">
            <a:avLst/>
          </a:prstGeom>
        </p:spPr>
      </p:pic>
    </p:spTree>
    <p:extLst>
      <p:ext uri="{BB962C8B-B14F-4D97-AF65-F5344CB8AC3E}">
        <p14:creationId xmlns:p14="http://schemas.microsoft.com/office/powerpoint/2010/main" val="1706314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06775" y="440674"/>
            <a:ext cx="11193137" cy="3175983"/>
          </a:xfrm>
        </p:spPr>
        <p:txBody>
          <a:bodyPr>
            <a:normAutofit/>
          </a:bodyPr>
          <a:lstStyle/>
          <a:p>
            <a:pPr algn="l"/>
            <a:r>
              <a:rPr lang="en-US" sz="2800" b="1" dirty="0" smtClean="0">
                <a:latin typeface="Times New Roman" panose="02020603050405020304" pitchFamily="18" charset="0"/>
                <a:cs typeface="Times New Roman" panose="02020603050405020304" pitchFamily="18" charset="0"/>
              </a:rPr>
              <a:t>A typical trans-Atlantic crossing to New York City would have taken 5 days from these major ports, assuming no stopovers.  So the cover’s DC arrival mark provides a clue.  The ship it travelled on probably arrived in New York City on Sunday, March 17, the day before it reached the Washington post office by train per the back-stamp.</a:t>
            </a:r>
            <a:br>
              <a:rPr lang="en-US" sz="2800" b="1" dirty="0" smtClean="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
            </a:r>
            <a:br>
              <a:rPr lang="en-US" sz="2800" b="1" dirty="0">
                <a:latin typeface="Times New Roman" panose="02020603050405020304" pitchFamily="18" charset="0"/>
                <a:cs typeface="Times New Roman" panose="02020603050405020304" pitchFamily="18" charset="0"/>
              </a:rPr>
            </a:br>
            <a:r>
              <a:rPr lang="en-US" sz="2800" b="1" dirty="0" smtClean="0">
                <a:latin typeface="Times New Roman" panose="02020603050405020304" pitchFamily="18" charset="0"/>
                <a:cs typeface="Times New Roman" panose="02020603050405020304" pitchFamily="18" charset="0"/>
              </a:rPr>
              <a:t>From that information we know the ship should have left its last European port on or before Tuesday, March 12.</a:t>
            </a:r>
            <a:endParaRPr lang="en-US" sz="28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1675" y="4105027"/>
            <a:ext cx="1895740" cy="1914792"/>
          </a:xfrm>
          <a:prstGeom prst="rect">
            <a:avLst/>
          </a:prstGeom>
        </p:spPr>
      </p:pic>
      <p:pic>
        <p:nvPicPr>
          <p:cNvPr id="5" name="Picture 4"/>
          <p:cNvPicPr>
            <a:picLocks noChangeAspect="1"/>
          </p:cNvPicPr>
          <p:nvPr/>
        </p:nvPicPr>
        <p:blipFill>
          <a:blip r:embed="rId4"/>
          <a:stretch>
            <a:fillRect/>
          </a:stretch>
        </p:blipFill>
        <p:spPr>
          <a:xfrm>
            <a:off x="4182451" y="4105027"/>
            <a:ext cx="6191162" cy="1914792"/>
          </a:xfrm>
          <a:prstGeom prst="rect">
            <a:avLst/>
          </a:prstGeom>
        </p:spPr>
      </p:pic>
    </p:spTree>
    <p:extLst>
      <p:ext uri="{BB962C8B-B14F-4D97-AF65-F5344CB8AC3E}">
        <p14:creationId xmlns:p14="http://schemas.microsoft.com/office/powerpoint/2010/main" val="58024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4740" y="440675"/>
            <a:ext cx="4564931" cy="5949108"/>
          </a:xfrm>
        </p:spPr>
        <p:txBody>
          <a:bodyPr>
            <a:noAutofit/>
          </a:bodyPr>
          <a:lstStyle/>
          <a:p>
            <a:pPr algn="l"/>
            <a:r>
              <a:rPr lang="en-US" sz="2800" b="1" dirty="0" smtClean="0">
                <a:latin typeface="Times New Roman" panose="02020603050405020304" pitchFamily="18" charset="0"/>
                <a:cs typeface="Times New Roman" panose="02020603050405020304" pitchFamily="18" charset="0"/>
              </a:rPr>
              <a:t>Ship arrivals were very well documented in the newspapers of the day.  An online search of the “Morton Allan Directory of European Passenger Steamship Arrivals” book covering 1904-1926 resulted in the chart seen here.  Most likely the cover departed via Cherbourg: North German Lloyd’s “Main,” Bremen-Southampton- Cherbourg-New York City.</a:t>
            </a:r>
            <a:br>
              <a:rPr lang="en-US" sz="2800" b="1" dirty="0" smtClean="0">
                <a:latin typeface="Times New Roman" panose="02020603050405020304" pitchFamily="18" charset="0"/>
                <a:cs typeface="Times New Roman" panose="02020603050405020304" pitchFamily="18" charset="0"/>
              </a:rPr>
            </a:br>
            <a:r>
              <a:rPr lang="en-US" sz="1400" b="1" dirty="0" smtClean="0">
                <a:latin typeface="Times New Roman" panose="02020603050405020304" pitchFamily="18" charset="0"/>
                <a:cs typeface="Times New Roman" panose="02020603050405020304" pitchFamily="18" charset="0"/>
              </a:rPr>
              <a:t/>
            </a:r>
            <a:br>
              <a:rPr lang="en-US" sz="1400" b="1" dirty="0" smtClean="0">
                <a:latin typeface="Times New Roman" panose="02020603050405020304" pitchFamily="18" charset="0"/>
                <a:cs typeface="Times New Roman" panose="02020603050405020304" pitchFamily="18" charset="0"/>
              </a:rPr>
            </a:br>
            <a:r>
              <a:rPr lang="en-US" sz="1600" b="1" dirty="0" smtClean="0">
                <a:latin typeface="Times New Roman" panose="02020603050405020304" pitchFamily="18" charset="0"/>
                <a:cs typeface="Times New Roman" panose="02020603050405020304" pitchFamily="18" charset="0"/>
                <a:hlinkClick r:id="rId3"/>
              </a:rPr>
              <a:t>http://www.cimorelli.com/safe/shipmenu.htm</a:t>
            </a:r>
            <a:r>
              <a:rPr lang="en-US" sz="1600" b="1" dirty="0" smtClean="0">
                <a:latin typeface="Times New Roman" panose="02020603050405020304" pitchFamily="18" charset="0"/>
                <a:cs typeface="Times New Roman" panose="02020603050405020304" pitchFamily="18" charset="0"/>
              </a:rPr>
              <a:t> </a:t>
            </a:r>
            <a:endParaRPr lang="en-US" sz="16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1361" y="440675"/>
            <a:ext cx="6476356" cy="5949108"/>
          </a:xfrm>
          <a:prstGeom prst="rect">
            <a:avLst/>
          </a:prstGeom>
        </p:spPr>
      </p:pic>
    </p:spTree>
    <p:extLst>
      <p:ext uri="{BB962C8B-B14F-4D97-AF65-F5344CB8AC3E}">
        <p14:creationId xmlns:p14="http://schemas.microsoft.com/office/powerpoint/2010/main" val="19660833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1704</TotalTime>
  <Words>1761</Words>
  <Application>Microsoft Office PowerPoint</Application>
  <PresentationFormat>Widescreen</PresentationFormat>
  <Paragraphs>102</Paragraphs>
  <Slides>30</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0</vt:i4>
      </vt:variant>
      <vt:variant>
        <vt:lpstr>Slide Titles</vt:lpstr>
      </vt:variant>
      <vt:variant>
        <vt:i4>30</vt:i4>
      </vt:variant>
    </vt:vector>
  </HeadingPairs>
  <TitlesOfParts>
    <vt:vector size="36" baseType="lpstr">
      <vt:lpstr>Arial</vt:lpstr>
      <vt:lpstr>Calibri</vt:lpstr>
      <vt:lpstr>Calibri Light</vt:lpstr>
      <vt:lpstr>Times New Roman</vt:lpstr>
      <vt:lpstr>Wingdings</vt:lpstr>
      <vt:lpstr>Office Theme</vt:lpstr>
      <vt:lpstr>My Titanic Cover that Missed the Boat</vt:lpstr>
      <vt:lpstr>This story began back in 1986 when I attended the annual STEPEX Stamp Show near Elmira, NY.  A sign on a dealer’s box caught my eye—“Better Junk-$10 Each.”  I started looking over the covers and the one below definitely got my attention.</vt:lpstr>
      <vt:lpstr>The cover was rather ratty, but surprisingly full of dated post, transit and receiving marks.  The French scalloped cancellations dated 3/3/12 were used on train mail of that era, these from the short 40 mile Chars to Serqueux line running northwest of Paris.</vt:lpstr>
      <vt:lpstr>The back-stamped receiving marks show that this letter ended up in a Paris post office at 4:30 AM the following day, Monday, 3/4/12.           </vt:lpstr>
      <vt:lpstr>What happened between March 4-18 when it arrived in Washington, DC is supposition, uncovered through 30+ years of detective work!  The letter was franked with 25 centimes, enough for the standard surface letter rate to America.  Overseas-bound mail from throughout France was brought to Paris where it was prepared and bagged for transit.  It was common practice to write or stamp the name of the ship a letter was to be carried on somewhere on the envelope.  The san-serif TITANIC violet marking was proven to be of the same font and size as that used on letters posted on its sister ship, White Star Line’s RMS Olympic, by Dutch typographer David van Dalen.  It is not certain whether the ship’s name was applied to mail at the central Paris collecting station or later at the ship’s port of departure.</vt:lpstr>
      <vt:lpstr>Various shipping lines had specific ports they docked at.  The letter would have left France at Cherbourg if it departed on the White Star Line.</vt:lpstr>
      <vt:lpstr>Other trans-Atlantic lines favored other French ports.  The North German Lloyd and Hamburg-American Lines preferred Cherbourg; the French CTG line docked at La Havre and Bordeaux.</vt:lpstr>
      <vt:lpstr>A typical trans-Atlantic crossing to New York City would have taken 5 days from these major ports, assuming no stopovers.  So the cover’s DC arrival mark provides a clue.  The ship it travelled on probably arrived in New York City on Sunday, March 17, the day before it reached the Washington post office by train per the back-stamp.  From that information we know the ship should have left its last European port on or before Tuesday, March 12.</vt:lpstr>
      <vt:lpstr>Ship arrivals were very well documented in the newspapers of the day.  An online search of the “Morton Allan Directory of European Passenger Steamship Arrivals” book covering 1904-1926 resulted in the chart seen here.  Most likely the cover departed via Cherbourg: North German Lloyd’s “Main,” Bremen-Southampton- Cherbourg-New York City.  http://www.cimorelli.com/safe/shipmenu.htm </vt:lpstr>
      <vt:lpstr>PowerPoint Presentation</vt:lpstr>
      <vt:lpstr>PowerPoint Presentation</vt:lpstr>
      <vt:lpstr>White Star’s Olympic and Titanic were built at the Harland and Wolff’s North Shipyard in Belfast, Northern Ireland.  As no attempt had ever been made to build ships of their size before, it was a learning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of the current cover Summary Table…</vt:lpstr>
      <vt:lpstr>Two non-French covers bear unique TITANIC serif font handstamps.</vt:lpstr>
      <vt:lpstr>PowerPoint Presentation</vt:lpstr>
      <vt:lpstr>Earlier mail sent to the company gave clues to the six digit numbers seen stamped on the Titanic covers.  These docket numbers were applied by the company on receipt to identify each correspondence and its contents and apparently kept filed should they be needed for later use.  This apparently changed from manuscript to a handstamp between 1910-11.  The Winter’s purple “RECEIVED” handstamp is also found on every mail piece before, during and after 1912.</vt:lpstr>
      <vt:lpstr>Why was this TITANIC cover saved?  The novelty of the TITANIC markings on some covers may have saved them from destruction when the company disposed of their envelope files.  By that time the world knew of the fate of its maiden voyage and its passengers.  Perhaps they were horded by Winter employees and kept as souvenirs or sold through philatelic channels.</vt:lpstr>
      <vt:lpstr>PowerPoint Presentation</vt:lpstr>
      <vt:lpstr>PowerPoint Presentation</vt:lpstr>
      <vt:lpstr>Most of the 20 covers were mailed in plain envelopes, however a few are on business advertising covers.</vt:lpstr>
      <vt:lpstr>PowerPoint Presentation</vt:lpstr>
      <vt:lpstr>I hope you enjoyed this brief look at Titanic covers that “missed the boat.”  For those interested, I would encourage you to visit my web site dedicated to the background and census of these covers. www.titaniccovers.com   There is definitely more to learn about these fascinating pieces of postal history.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Titanic Cover that Missed the Boat</dc:title>
  <dc:creator>Tom Fortunato</dc:creator>
  <cp:lastModifiedBy>Tom Fortunato</cp:lastModifiedBy>
  <cp:revision>120</cp:revision>
  <dcterms:created xsi:type="dcterms:W3CDTF">2020-06-17T20:48:04Z</dcterms:created>
  <dcterms:modified xsi:type="dcterms:W3CDTF">2022-09-22T15:18:49Z</dcterms:modified>
</cp:coreProperties>
</file>