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90"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4" r:id="rId27"/>
    <p:sldId id="283" r:id="rId28"/>
    <p:sldId id="285" r:id="rId29"/>
    <p:sldId id="286" r:id="rId30"/>
    <p:sldId id="287" r:id="rId31"/>
    <p:sldId id="288" r:id="rId32"/>
    <p:sldId id="28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87" d="100"/>
          <a:sy n="87" d="100"/>
        </p:scale>
        <p:origin x="120"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16AA83-D295-47F6-8129-3E721EF23D4A}"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1FA2A-B51B-42E2-8208-40A6507472D2}" type="slidenum">
              <a:rPr lang="en-US" smtClean="0"/>
              <a:t>‹#›</a:t>
            </a:fld>
            <a:endParaRPr lang="en-US"/>
          </a:p>
        </p:txBody>
      </p:sp>
    </p:spTree>
    <p:extLst>
      <p:ext uri="{BB962C8B-B14F-4D97-AF65-F5344CB8AC3E}">
        <p14:creationId xmlns:p14="http://schemas.microsoft.com/office/powerpoint/2010/main" val="618761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16AA83-D295-47F6-8129-3E721EF23D4A}"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1FA2A-B51B-42E2-8208-40A6507472D2}" type="slidenum">
              <a:rPr lang="en-US" smtClean="0"/>
              <a:t>‹#›</a:t>
            </a:fld>
            <a:endParaRPr lang="en-US"/>
          </a:p>
        </p:txBody>
      </p:sp>
    </p:spTree>
    <p:extLst>
      <p:ext uri="{BB962C8B-B14F-4D97-AF65-F5344CB8AC3E}">
        <p14:creationId xmlns:p14="http://schemas.microsoft.com/office/powerpoint/2010/main" val="289305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16AA83-D295-47F6-8129-3E721EF23D4A}"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1FA2A-B51B-42E2-8208-40A6507472D2}" type="slidenum">
              <a:rPr lang="en-US" smtClean="0"/>
              <a:t>‹#›</a:t>
            </a:fld>
            <a:endParaRPr lang="en-US"/>
          </a:p>
        </p:txBody>
      </p:sp>
    </p:spTree>
    <p:extLst>
      <p:ext uri="{BB962C8B-B14F-4D97-AF65-F5344CB8AC3E}">
        <p14:creationId xmlns:p14="http://schemas.microsoft.com/office/powerpoint/2010/main" val="84781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16AA83-D295-47F6-8129-3E721EF23D4A}"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1FA2A-B51B-42E2-8208-40A6507472D2}" type="slidenum">
              <a:rPr lang="en-US" smtClean="0"/>
              <a:t>‹#›</a:t>
            </a:fld>
            <a:endParaRPr lang="en-US"/>
          </a:p>
        </p:txBody>
      </p:sp>
    </p:spTree>
    <p:extLst>
      <p:ext uri="{BB962C8B-B14F-4D97-AF65-F5344CB8AC3E}">
        <p14:creationId xmlns:p14="http://schemas.microsoft.com/office/powerpoint/2010/main" val="3044928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16AA83-D295-47F6-8129-3E721EF23D4A}"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1FA2A-B51B-42E2-8208-40A6507472D2}" type="slidenum">
              <a:rPr lang="en-US" smtClean="0"/>
              <a:t>‹#›</a:t>
            </a:fld>
            <a:endParaRPr lang="en-US"/>
          </a:p>
        </p:txBody>
      </p:sp>
    </p:spTree>
    <p:extLst>
      <p:ext uri="{BB962C8B-B14F-4D97-AF65-F5344CB8AC3E}">
        <p14:creationId xmlns:p14="http://schemas.microsoft.com/office/powerpoint/2010/main" val="3198264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16AA83-D295-47F6-8129-3E721EF23D4A}" type="datetimeFigureOut">
              <a:rPr lang="en-US" smtClean="0"/>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1FA2A-B51B-42E2-8208-40A6507472D2}" type="slidenum">
              <a:rPr lang="en-US" smtClean="0"/>
              <a:t>‹#›</a:t>
            </a:fld>
            <a:endParaRPr lang="en-US"/>
          </a:p>
        </p:txBody>
      </p:sp>
    </p:spTree>
    <p:extLst>
      <p:ext uri="{BB962C8B-B14F-4D97-AF65-F5344CB8AC3E}">
        <p14:creationId xmlns:p14="http://schemas.microsoft.com/office/powerpoint/2010/main" val="3587346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16AA83-D295-47F6-8129-3E721EF23D4A}" type="datetimeFigureOut">
              <a:rPr lang="en-US" smtClean="0"/>
              <a:t>3/10/2022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E1FA2A-B51B-42E2-8208-40A6507472D2}" type="slidenum">
              <a:rPr lang="en-US" smtClean="0"/>
              <a:t>‹#›</a:t>
            </a:fld>
            <a:endParaRPr lang="en-US"/>
          </a:p>
        </p:txBody>
      </p:sp>
    </p:spTree>
    <p:extLst>
      <p:ext uri="{BB962C8B-B14F-4D97-AF65-F5344CB8AC3E}">
        <p14:creationId xmlns:p14="http://schemas.microsoft.com/office/powerpoint/2010/main" val="3760069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16AA83-D295-47F6-8129-3E721EF23D4A}" type="datetimeFigureOut">
              <a:rPr lang="en-US" smtClean="0"/>
              <a:t>3/10/2022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E1FA2A-B51B-42E2-8208-40A6507472D2}" type="slidenum">
              <a:rPr lang="en-US" smtClean="0"/>
              <a:t>‹#›</a:t>
            </a:fld>
            <a:endParaRPr lang="en-US"/>
          </a:p>
        </p:txBody>
      </p:sp>
    </p:spTree>
    <p:extLst>
      <p:ext uri="{BB962C8B-B14F-4D97-AF65-F5344CB8AC3E}">
        <p14:creationId xmlns:p14="http://schemas.microsoft.com/office/powerpoint/2010/main" val="3715873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6AA83-D295-47F6-8129-3E721EF23D4A}" type="datetimeFigureOut">
              <a:rPr lang="en-US" smtClean="0"/>
              <a:t>3/10/2022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E1FA2A-B51B-42E2-8208-40A6507472D2}" type="slidenum">
              <a:rPr lang="en-US" smtClean="0"/>
              <a:t>‹#›</a:t>
            </a:fld>
            <a:endParaRPr lang="en-US"/>
          </a:p>
        </p:txBody>
      </p:sp>
    </p:spTree>
    <p:extLst>
      <p:ext uri="{BB962C8B-B14F-4D97-AF65-F5344CB8AC3E}">
        <p14:creationId xmlns:p14="http://schemas.microsoft.com/office/powerpoint/2010/main" val="2649001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16AA83-D295-47F6-8129-3E721EF23D4A}" type="datetimeFigureOut">
              <a:rPr lang="en-US" smtClean="0"/>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1FA2A-B51B-42E2-8208-40A6507472D2}" type="slidenum">
              <a:rPr lang="en-US" smtClean="0"/>
              <a:t>‹#›</a:t>
            </a:fld>
            <a:endParaRPr lang="en-US"/>
          </a:p>
        </p:txBody>
      </p:sp>
    </p:spTree>
    <p:extLst>
      <p:ext uri="{BB962C8B-B14F-4D97-AF65-F5344CB8AC3E}">
        <p14:creationId xmlns:p14="http://schemas.microsoft.com/office/powerpoint/2010/main" val="1318609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16AA83-D295-47F6-8129-3E721EF23D4A}" type="datetimeFigureOut">
              <a:rPr lang="en-US" smtClean="0"/>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1FA2A-B51B-42E2-8208-40A6507472D2}" type="slidenum">
              <a:rPr lang="en-US" smtClean="0"/>
              <a:t>‹#›</a:t>
            </a:fld>
            <a:endParaRPr lang="en-US"/>
          </a:p>
        </p:txBody>
      </p:sp>
    </p:spTree>
    <p:extLst>
      <p:ext uri="{BB962C8B-B14F-4D97-AF65-F5344CB8AC3E}">
        <p14:creationId xmlns:p14="http://schemas.microsoft.com/office/powerpoint/2010/main" val="4260171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16AA83-D295-47F6-8129-3E721EF23D4A}" type="datetimeFigureOut">
              <a:rPr lang="en-US" smtClean="0"/>
              <a:t>3/10/2022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E1FA2A-B51B-42E2-8208-40A6507472D2}" type="slidenum">
              <a:rPr lang="en-US" smtClean="0"/>
              <a:t>‹#›</a:t>
            </a:fld>
            <a:endParaRPr lang="en-US"/>
          </a:p>
        </p:txBody>
      </p:sp>
    </p:spTree>
    <p:extLst>
      <p:ext uri="{BB962C8B-B14F-4D97-AF65-F5344CB8AC3E}">
        <p14:creationId xmlns:p14="http://schemas.microsoft.com/office/powerpoint/2010/main" val="3171943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9.emf"/><Relationship Id="rId5"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emf"/></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34.emf"/><Relationship Id="rId4" Type="http://schemas.openxmlformats.org/officeDocument/2006/relationships/image" Target="../media/image33.emf"/></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0.emf"/></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play.google.com/books/reader?id=Z7lCAAAAYAAJ&amp;hl=en&amp;pg=GBS.PP7" TargetMode="External"/><Relationship Id="rId7" Type="http://schemas.openxmlformats.org/officeDocument/2006/relationships/image" Target="../media/image45.em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2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6.jpg"/><Relationship Id="rId4" Type="http://schemas.openxmlformats.org/officeDocument/2006/relationships/image" Target="../media/image55.jp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1.emf"/><Relationship Id="rId5" Type="http://schemas.openxmlformats.org/officeDocument/2006/relationships/image" Target="../media/image60.jpg"/><Relationship Id="rId4" Type="http://schemas.openxmlformats.org/officeDocument/2006/relationships/image" Target="../media/image59.jp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6.gif"/><Relationship Id="rId5" Type="http://schemas.openxmlformats.org/officeDocument/2006/relationships/image" Target="../media/image65.jpg"/><Relationship Id="rId4" Type="http://schemas.openxmlformats.org/officeDocument/2006/relationships/image" Target="../media/image64.jpg"/></Relationships>
</file>

<file path=ppt/slides/_rels/slide32.xml.rels><?xml version="1.0" encoding="UTF-8" standalone="yes"?>
<Relationships xmlns="http://schemas.openxmlformats.org/package/2006/relationships"><Relationship Id="rId3" Type="http://schemas.openxmlformats.org/officeDocument/2006/relationships/hyperlink" Target="https://roccitylibrary.org/digital-collections/" TargetMode="External"/><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hyperlink" Target="https://books.google.com/books?id=rCauCAAAQBAJ&amp;printsec=frontcover#v=onepage&amp;q&amp;f=fals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0.emf"/><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70803" y="507720"/>
            <a:ext cx="8097672" cy="2589828"/>
          </a:xfrm>
        </p:spPr>
        <p:txBody>
          <a:bodyPr>
            <a:noAutofit/>
          </a:bodyPr>
          <a:lstStyle/>
          <a:p>
            <a:r>
              <a:rPr lang="en-US" dirty="0" smtClean="0">
                <a:latin typeface="Algerian" panose="04020705040A02060702" pitchFamily="82" charset="0"/>
                <a:ea typeface="Adobe Gothic Std B" panose="020B0800000000000000" pitchFamily="34" charset="-128"/>
              </a:rPr>
              <a:t>Rochester Trivia</a:t>
            </a:r>
            <a:br>
              <a:rPr lang="en-US" dirty="0" smtClean="0">
                <a:latin typeface="Algerian" panose="04020705040A02060702" pitchFamily="82" charset="0"/>
                <a:ea typeface="Adobe Gothic Std B" panose="020B0800000000000000" pitchFamily="34" charset="-128"/>
              </a:rPr>
            </a:br>
            <a:r>
              <a:rPr lang="en-US" dirty="0" smtClean="0">
                <a:latin typeface="Algerian" panose="04020705040A02060702" pitchFamily="82" charset="0"/>
                <a:ea typeface="Adobe Gothic Std B" panose="020B0800000000000000" pitchFamily="34" charset="-128"/>
              </a:rPr>
              <a:t>Using</a:t>
            </a:r>
            <a:br>
              <a:rPr lang="en-US" dirty="0" smtClean="0">
                <a:latin typeface="Algerian" panose="04020705040A02060702" pitchFamily="82" charset="0"/>
                <a:ea typeface="Adobe Gothic Std B" panose="020B0800000000000000" pitchFamily="34" charset="-128"/>
              </a:rPr>
            </a:br>
            <a:r>
              <a:rPr lang="en-US" dirty="0" smtClean="0">
                <a:latin typeface="Algerian" panose="04020705040A02060702" pitchFamily="82" charset="0"/>
                <a:ea typeface="Adobe Gothic Std B" panose="020B0800000000000000" pitchFamily="34" charset="-128"/>
              </a:rPr>
              <a:t>Advertising Covers</a:t>
            </a:r>
            <a:endParaRPr lang="en-US" dirty="0">
              <a:latin typeface="Algerian" panose="04020705040A02060702" pitchFamily="82" charset="0"/>
              <a:ea typeface="Adobe Gothic Std B" panose="020B0800000000000000" pitchFamily="34" charset="-128"/>
            </a:endParaRPr>
          </a:p>
        </p:txBody>
      </p:sp>
      <p:sp>
        <p:nvSpPr>
          <p:cNvPr id="3" name="Subtitle 2"/>
          <p:cNvSpPr>
            <a:spLocks noGrp="1"/>
          </p:cNvSpPr>
          <p:nvPr>
            <p:ph type="subTitle" idx="1"/>
          </p:nvPr>
        </p:nvSpPr>
        <p:spPr>
          <a:xfrm>
            <a:off x="4458872" y="4792008"/>
            <a:ext cx="7010400" cy="1504666"/>
          </a:xfrm>
        </p:spPr>
        <p:txBody>
          <a:bodyPr>
            <a:noAutofit/>
          </a:bodyPr>
          <a:lstStyle/>
          <a:p>
            <a:r>
              <a:rPr lang="en-US" sz="3000" dirty="0" smtClean="0">
                <a:latin typeface="Algerian" panose="04020705040A02060702" pitchFamily="82" charset="0"/>
              </a:rPr>
              <a:t>A </a:t>
            </a:r>
            <a:r>
              <a:rPr lang="en-US" sz="3000" dirty="0" smtClean="0">
                <a:latin typeface="Algerian" panose="04020705040A02060702" pitchFamily="82" charset="0"/>
              </a:rPr>
              <a:t>2022 </a:t>
            </a:r>
            <a:r>
              <a:rPr lang="en-US" sz="3000" dirty="0" smtClean="0">
                <a:latin typeface="Algerian" panose="04020705040A02060702" pitchFamily="82" charset="0"/>
              </a:rPr>
              <a:t>presentation for the</a:t>
            </a:r>
          </a:p>
          <a:p>
            <a:r>
              <a:rPr lang="en-US" sz="3000" dirty="0" smtClean="0">
                <a:latin typeface="Algerian" panose="04020705040A02060702" pitchFamily="82" charset="0"/>
              </a:rPr>
              <a:t>Rochester Philatelic Association</a:t>
            </a:r>
          </a:p>
          <a:p>
            <a:r>
              <a:rPr lang="en-US" sz="3000" dirty="0" smtClean="0">
                <a:latin typeface="Algerian" panose="04020705040A02060702" pitchFamily="82" charset="0"/>
              </a:rPr>
              <a:t>By Tom Fortunato</a:t>
            </a:r>
            <a:endParaRPr lang="en-US" sz="3000" dirty="0">
              <a:latin typeface="Algerian" panose="04020705040A02060702" pitchFamily="82" charset="0"/>
            </a:endParaRPr>
          </a:p>
        </p:txBody>
      </p:sp>
    </p:spTree>
    <p:extLst>
      <p:ext uri="{BB962C8B-B14F-4D97-AF65-F5344CB8AC3E}">
        <p14:creationId xmlns:p14="http://schemas.microsoft.com/office/powerpoint/2010/main" val="1395723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5928" y="506776"/>
            <a:ext cx="10984529" cy="5944135"/>
          </a:xfrm>
        </p:spPr>
        <p:txBody>
          <a:bodyPr>
            <a:noAutofit/>
          </a:bodyPr>
          <a:lstStyle/>
          <a:p>
            <a:r>
              <a:rPr lang="en-US" sz="2800" b="1" dirty="0" smtClean="0">
                <a:latin typeface="Times New Roman" panose="02020603050405020304" pitchFamily="18" charset="0"/>
                <a:cs typeface="Times New Roman" panose="02020603050405020304" pitchFamily="18" charset="0"/>
              </a:rPr>
              <a:t>Cutler Manufacturing Company</a:t>
            </a: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1800" b="1" dirty="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Shoot, no, chute!</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2465" y="1131829"/>
            <a:ext cx="8651453" cy="4694027"/>
          </a:xfrm>
          <a:prstGeom prst="rect">
            <a:avLst/>
          </a:prstGeom>
        </p:spPr>
      </p:pic>
    </p:spTree>
    <p:extLst>
      <p:ext uri="{BB962C8B-B14F-4D97-AF65-F5344CB8AC3E}">
        <p14:creationId xmlns:p14="http://schemas.microsoft.com/office/powerpoint/2010/main" val="1028809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5928" y="506777"/>
            <a:ext cx="10984529" cy="3189530"/>
          </a:xfrm>
        </p:spPr>
        <p:txBody>
          <a:bodyPr>
            <a:noAutofit/>
          </a:bodyPr>
          <a:lstStyle/>
          <a:p>
            <a:pPr algn="l"/>
            <a:r>
              <a:rPr lang="en-US" sz="2800" b="1" dirty="0" smtClean="0">
                <a:latin typeface="Times New Roman" panose="02020603050405020304" pitchFamily="18" charset="0"/>
                <a:cs typeface="Times New Roman" panose="02020603050405020304" pitchFamily="18" charset="0"/>
              </a:rPr>
              <a:t>Vintage decorative bronze plaques can still be found around the country on walls that used Cutler Mail Chutes.  The concept was patented by James Goold Cutler in 1884 as a way to collect mail from multi-floor buildings.   He had formerly designed several structures, including the Elwood Building at Four Corners in 1879 and Kimball Tobacco Factory on Court St in 1880.  The National Fire Protection Association banned the use of mail chutes for buildings built after 1997.</a:t>
            </a:r>
            <a:endParaRPr lang="en-US" sz="28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5394020" y="3782389"/>
            <a:ext cx="2497453" cy="2308324"/>
          </a:xfrm>
          <a:prstGeom prst="rect">
            <a:avLst/>
          </a:prstGeom>
          <a:noFill/>
        </p:spPr>
        <p:txBody>
          <a:bodyPr wrap="square" rtlCol="0">
            <a:spAutoFit/>
          </a:bodyPr>
          <a:lstStyle/>
          <a:p>
            <a:r>
              <a:rPr lang="en-US" sz="1600" b="1" dirty="0" smtClean="0">
                <a:latin typeface="Times New Roman" panose="02020603050405020304" pitchFamily="18" charset="0"/>
                <a:cs typeface="Times New Roman" panose="02020603050405020304" pitchFamily="18" charset="0"/>
              </a:rPr>
              <a:t>Interesting facts: James Goold Cutler was the mayor of Rochester from 1904-1907.  He was eulogized by former President Taft and former NY Governor/Secretary of State Charles Hughes when he died in 1927.</a:t>
            </a:r>
            <a:endParaRPr lang="en-US" sz="16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7284" y="3662627"/>
            <a:ext cx="2302525" cy="262700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6311" y="3625425"/>
            <a:ext cx="1678559" cy="2648635"/>
          </a:xfrm>
          <a:prstGeom prst="rect">
            <a:avLst/>
          </a:prstGeom>
        </p:spPr>
      </p:pic>
      <p:sp>
        <p:nvSpPr>
          <p:cNvPr id="10" name="TextBox 9"/>
          <p:cNvSpPr txBox="1"/>
          <p:nvPr/>
        </p:nvSpPr>
        <p:spPr>
          <a:xfrm>
            <a:off x="6623373" y="6007604"/>
            <a:ext cx="1486413" cy="307777"/>
          </a:xfrm>
          <a:prstGeom prst="rect">
            <a:avLst/>
          </a:prstGeom>
          <a:noFill/>
        </p:spPr>
        <p:txBody>
          <a:bodyPr wrap="square" rtlCol="0">
            <a:spAutoFit/>
          </a:bodyPr>
          <a:lstStyle/>
          <a:p>
            <a:r>
              <a:rPr lang="en-US" sz="1400" b="1" dirty="0" smtClean="0">
                <a:latin typeface="Times New Roman" panose="02020603050405020304" pitchFamily="18" charset="0"/>
                <a:cs typeface="Times New Roman" panose="02020603050405020304" pitchFamily="18" charset="0"/>
              </a:rPr>
              <a:t>Elwood Building</a:t>
            </a:r>
            <a:endParaRPr lang="en-US" sz="14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928" y="3662627"/>
            <a:ext cx="1883418" cy="2622251"/>
          </a:xfrm>
          <a:prstGeom prst="rect">
            <a:avLst/>
          </a:prstGeom>
        </p:spPr>
      </p:pic>
      <p:pic>
        <p:nvPicPr>
          <p:cNvPr id="2" name="Picture 1"/>
          <p:cNvPicPr>
            <a:picLocks noChangeAspect="1"/>
          </p:cNvPicPr>
          <p:nvPr/>
        </p:nvPicPr>
        <p:blipFill>
          <a:blip r:embed="rId6"/>
          <a:stretch>
            <a:fillRect/>
          </a:stretch>
        </p:blipFill>
        <p:spPr>
          <a:xfrm>
            <a:off x="10112242" y="3625425"/>
            <a:ext cx="1478215" cy="2622252"/>
          </a:xfrm>
          <a:prstGeom prst="rect">
            <a:avLst/>
          </a:prstGeom>
        </p:spPr>
      </p:pic>
    </p:spTree>
    <p:extLst>
      <p:ext uri="{BB962C8B-B14F-4D97-AF65-F5344CB8AC3E}">
        <p14:creationId xmlns:p14="http://schemas.microsoft.com/office/powerpoint/2010/main" val="401860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5928" y="506776"/>
            <a:ext cx="10984529" cy="5944135"/>
          </a:xfrm>
        </p:spPr>
        <p:txBody>
          <a:bodyPr>
            <a:noAutofit/>
          </a:bodyPr>
          <a:lstStyle/>
          <a:p>
            <a:r>
              <a:rPr lang="en-US" sz="2800" b="1" dirty="0">
                <a:latin typeface="Times New Roman" panose="02020603050405020304" pitchFamily="18" charset="0"/>
                <a:cs typeface="Times New Roman" panose="02020603050405020304" pitchFamily="18" charset="0"/>
              </a:rPr>
              <a:t>William </a:t>
            </a:r>
            <a:r>
              <a:rPr lang="en-US" sz="2800" b="1" dirty="0" smtClean="0">
                <a:latin typeface="Times New Roman" panose="02020603050405020304" pitchFamily="18" charset="0"/>
                <a:cs typeface="Times New Roman" panose="02020603050405020304" pitchFamily="18" charset="0"/>
              </a:rPr>
              <a:t>S. </a:t>
            </a:r>
            <a:r>
              <a:rPr lang="en-US" sz="2800" b="1" dirty="0">
                <a:latin typeface="Times New Roman" panose="02020603050405020304" pitchFamily="18" charset="0"/>
                <a:cs typeface="Times New Roman" panose="02020603050405020304" pitchFamily="18" charset="0"/>
              </a:rPr>
              <a:t>Kimball and </a:t>
            </a:r>
            <a:r>
              <a:rPr lang="en-US" sz="2800" b="1" dirty="0" smtClean="0">
                <a:latin typeface="Times New Roman" panose="02020603050405020304" pitchFamily="18" charset="0"/>
                <a:cs typeface="Times New Roman" panose="02020603050405020304" pitchFamily="18" charset="0"/>
              </a:rPr>
              <a:t>Company/American </a:t>
            </a:r>
            <a:r>
              <a:rPr lang="en-US" sz="2800" b="1" dirty="0">
                <a:latin typeface="Times New Roman" panose="02020603050405020304" pitchFamily="18" charset="0"/>
                <a:cs typeface="Times New Roman" panose="02020603050405020304" pitchFamily="18" charset="0"/>
              </a:rPr>
              <a:t>Tobacco </a:t>
            </a:r>
            <a:r>
              <a:rPr lang="en-US" sz="2800" b="1" dirty="0" smtClean="0">
                <a:latin typeface="Times New Roman" panose="02020603050405020304" pitchFamily="18" charset="0"/>
                <a:cs typeface="Times New Roman" panose="02020603050405020304" pitchFamily="18" charset="0"/>
              </a:rPr>
              <a:t>Company</a:t>
            </a:r>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1800" b="1" dirty="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What is the connection of tobacco and the god of commerce?</a:t>
            </a:r>
            <a:endParaRPr lang="en-US" sz="28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0967" y="1157508"/>
            <a:ext cx="8434450" cy="4642670"/>
          </a:xfrm>
          <a:prstGeom prst="rect">
            <a:avLst/>
          </a:prstGeom>
        </p:spPr>
      </p:pic>
    </p:spTree>
    <p:extLst>
      <p:ext uri="{BB962C8B-B14F-4D97-AF65-F5344CB8AC3E}">
        <p14:creationId xmlns:p14="http://schemas.microsoft.com/office/powerpoint/2010/main" val="1107156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5928" y="506777"/>
            <a:ext cx="10984529" cy="3189530"/>
          </a:xfrm>
        </p:spPr>
        <p:txBody>
          <a:bodyPr>
            <a:noAutofit/>
          </a:bodyPr>
          <a:lstStyle/>
          <a:p>
            <a:pPr algn="l"/>
            <a:r>
              <a:rPr lang="en-US" sz="2800" b="1" dirty="0" smtClean="0">
                <a:latin typeface="Times New Roman" panose="02020603050405020304" pitchFamily="18" charset="0"/>
                <a:cs typeface="Times New Roman" panose="02020603050405020304" pitchFamily="18" charset="0"/>
              </a:rPr>
              <a:t>One of the country’s largest cigarette manufacturers was here in Rochester.  The William S. </a:t>
            </a:r>
            <a:r>
              <a:rPr lang="en-US" sz="2800" b="1" dirty="0">
                <a:latin typeface="Times New Roman" panose="02020603050405020304" pitchFamily="18" charset="0"/>
                <a:cs typeface="Times New Roman" panose="02020603050405020304" pitchFamily="18" charset="0"/>
              </a:rPr>
              <a:t>Kimball and Company’s </a:t>
            </a:r>
            <a:r>
              <a:rPr lang="en-US" sz="2800" b="1" dirty="0" smtClean="0">
                <a:latin typeface="Times New Roman" panose="02020603050405020304" pitchFamily="18" charset="0"/>
                <a:cs typeface="Times New Roman" panose="02020603050405020304" pitchFamily="18" charset="0"/>
              </a:rPr>
              <a:t>Peerless </a:t>
            </a:r>
            <a:r>
              <a:rPr lang="en-US" sz="2800" b="1" dirty="0">
                <a:latin typeface="Times New Roman" panose="02020603050405020304" pitchFamily="18" charset="0"/>
                <a:cs typeface="Times New Roman" panose="02020603050405020304" pitchFamily="18" charset="0"/>
              </a:rPr>
              <a:t>Tobacco Company </a:t>
            </a:r>
            <a:r>
              <a:rPr lang="en-US" sz="2800" b="1" dirty="0" smtClean="0">
                <a:latin typeface="Times New Roman" panose="02020603050405020304" pitchFamily="18" charset="0"/>
                <a:cs typeface="Times New Roman" panose="02020603050405020304" pitchFamily="18" charset="0"/>
              </a:rPr>
              <a:t>began in 1867.  Use of </a:t>
            </a:r>
            <a:r>
              <a:rPr lang="en-US" sz="2800" b="1" dirty="0">
                <a:latin typeface="Times New Roman" panose="02020603050405020304" pitchFamily="18" charset="0"/>
                <a:cs typeface="Times New Roman" panose="02020603050405020304" pitchFamily="18" charset="0"/>
              </a:rPr>
              <a:t>a mechanized cigarette-cutting </a:t>
            </a:r>
            <a:r>
              <a:rPr lang="en-US" sz="2800" b="1" dirty="0" smtClean="0">
                <a:latin typeface="Times New Roman" panose="02020603050405020304" pitchFamily="18" charset="0"/>
                <a:cs typeface="Times New Roman" panose="02020603050405020304" pitchFamily="18" charset="0"/>
              </a:rPr>
              <a:t>machine helped the firm produce over 750 million Peerless cigarettes per year, which had over 1,000 employees.  In 1890 Kimball merged with four major tobacco producers forming the American Tobacco Company, later disbanded for anti-trust measures in 1911.  Peerless was sold off to F. F. Adams in Milwaukee and continued the brand.</a:t>
            </a:r>
            <a:endParaRPr lang="en-US" sz="28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5335493" y="3805877"/>
            <a:ext cx="2520809" cy="2308324"/>
          </a:xfrm>
          <a:prstGeom prst="rect">
            <a:avLst/>
          </a:prstGeom>
          <a:noFill/>
        </p:spPr>
        <p:txBody>
          <a:bodyPr wrap="square" rtlCol="0">
            <a:spAutoFit/>
          </a:bodyPr>
          <a:lstStyle/>
          <a:p>
            <a:r>
              <a:rPr lang="en-US" sz="1600" b="1" dirty="0" smtClean="0">
                <a:latin typeface="Times New Roman" panose="02020603050405020304" pitchFamily="18" charset="0"/>
                <a:cs typeface="Times New Roman" panose="02020603050405020304" pitchFamily="18" charset="0"/>
              </a:rPr>
              <a:t>Interesting fact: Kimball’s brother-in-law, Guernsey S. Mitchell, designed the 21 foot 700 pound copper statue of Mercury, God of Commerce.  Placed atop a company smokestack in January 1881, it stood for 70 years.</a:t>
            </a:r>
            <a:endParaRPr lang="en-US" sz="16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114" y="3658699"/>
            <a:ext cx="1471340" cy="2604546"/>
          </a:xfrm>
          <a:prstGeom prst="rect">
            <a:avLst/>
          </a:prstGeom>
        </p:spPr>
      </p:pic>
      <p:pic>
        <p:nvPicPr>
          <p:cNvPr id="2" name="Picture 1"/>
          <p:cNvPicPr>
            <a:picLocks noChangeAspect="1"/>
          </p:cNvPicPr>
          <p:nvPr/>
        </p:nvPicPr>
        <p:blipFill>
          <a:blip r:embed="rId4"/>
          <a:stretch>
            <a:fillRect/>
          </a:stretch>
        </p:blipFill>
        <p:spPr>
          <a:xfrm>
            <a:off x="7856302" y="3658699"/>
            <a:ext cx="1960809" cy="262190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928" y="3658699"/>
            <a:ext cx="3238959" cy="261926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0365" y="3656834"/>
            <a:ext cx="1242390" cy="2606411"/>
          </a:xfrm>
          <a:prstGeom prst="rect">
            <a:avLst/>
          </a:prstGeom>
        </p:spPr>
      </p:pic>
    </p:spTree>
    <p:extLst>
      <p:ext uri="{BB962C8B-B14F-4D97-AF65-F5344CB8AC3E}">
        <p14:creationId xmlns:p14="http://schemas.microsoft.com/office/powerpoint/2010/main" val="53286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5928" y="506776"/>
            <a:ext cx="10984529" cy="5944135"/>
          </a:xfrm>
        </p:spPr>
        <p:txBody>
          <a:bodyPr>
            <a:noAutofit/>
          </a:bodyPr>
          <a:lstStyle/>
          <a:p>
            <a:r>
              <a:rPr lang="en-US" sz="2800" b="1" dirty="0">
                <a:latin typeface="Times New Roman" panose="02020603050405020304" pitchFamily="18" charset="0"/>
                <a:cs typeface="Times New Roman" panose="02020603050405020304" pitchFamily="18" charset="0"/>
              </a:rPr>
              <a:t>Vacuum Oil </a:t>
            </a:r>
            <a:r>
              <a:rPr lang="en-US" sz="2800" b="1" dirty="0" smtClean="0">
                <a:latin typeface="Times New Roman" panose="02020603050405020304" pitchFamily="18" charset="0"/>
                <a:cs typeface="Times New Roman" panose="02020603050405020304" pitchFamily="18" charset="0"/>
              </a:rPr>
              <a:t>Company</a:t>
            </a: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1800" b="1" dirty="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What famous oil company did this firm become?</a:t>
            </a:r>
            <a:endParaRPr lang="en-US" sz="28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928" y="1013552"/>
            <a:ext cx="6398718" cy="355125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4891" y="2453011"/>
            <a:ext cx="6385566" cy="3543989"/>
          </a:xfrm>
          <a:prstGeom prst="rect">
            <a:avLst/>
          </a:prstGeom>
        </p:spPr>
      </p:pic>
    </p:spTree>
    <p:extLst>
      <p:ext uri="{BB962C8B-B14F-4D97-AF65-F5344CB8AC3E}">
        <p14:creationId xmlns:p14="http://schemas.microsoft.com/office/powerpoint/2010/main" val="2237741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5928" y="506777"/>
            <a:ext cx="10984529" cy="3189530"/>
          </a:xfrm>
        </p:spPr>
        <p:txBody>
          <a:bodyPr>
            <a:noAutofit/>
          </a:bodyPr>
          <a:lstStyle/>
          <a:p>
            <a:pPr algn="l"/>
            <a:r>
              <a:rPr lang="en-US" sz="2800" b="1" dirty="0" smtClean="0">
                <a:latin typeface="Times New Roman" panose="02020603050405020304" pitchFamily="18" charset="0"/>
                <a:cs typeface="Times New Roman" panose="02020603050405020304" pitchFamily="18" charset="0"/>
              </a:rPr>
              <a:t>Matthew Ewing patented a </a:t>
            </a:r>
            <a:r>
              <a:rPr lang="en-US" sz="2800" b="1" dirty="0">
                <a:latin typeface="Times New Roman" panose="02020603050405020304" pitchFamily="18" charset="0"/>
                <a:cs typeface="Times New Roman" panose="02020603050405020304" pitchFamily="18" charset="0"/>
              </a:rPr>
              <a:t>process </a:t>
            </a:r>
            <a:r>
              <a:rPr lang="en-US" sz="2800" b="1" dirty="0" smtClean="0">
                <a:latin typeface="Times New Roman" panose="02020603050405020304" pitchFamily="18" charset="0"/>
                <a:cs typeface="Times New Roman" panose="02020603050405020304" pitchFamily="18" charset="0"/>
              </a:rPr>
              <a:t>converting crude </a:t>
            </a:r>
            <a:r>
              <a:rPr lang="en-US" sz="2800" b="1" dirty="0">
                <a:latin typeface="Times New Roman" panose="02020603050405020304" pitchFamily="18" charset="0"/>
                <a:cs typeface="Times New Roman" panose="02020603050405020304" pitchFamily="18" charset="0"/>
              </a:rPr>
              <a:t>oil </a:t>
            </a:r>
            <a:r>
              <a:rPr lang="en-US" sz="2800" b="1" dirty="0" smtClean="0">
                <a:latin typeface="Times New Roman" panose="02020603050405020304" pitchFamily="18" charset="0"/>
                <a:cs typeface="Times New Roman" panose="02020603050405020304" pitchFamily="18" charset="0"/>
              </a:rPr>
              <a:t>into kerosene</a:t>
            </a:r>
            <a:r>
              <a:rPr lang="en-US" sz="2800" b="1" dirty="0">
                <a:latin typeface="Times New Roman" panose="02020603050405020304" pitchFamily="18" charset="0"/>
                <a:cs typeface="Times New Roman" panose="02020603050405020304" pitchFamily="18" charset="0"/>
              </a:rPr>
              <a:t>, with the residual oil usable as </a:t>
            </a:r>
            <a:r>
              <a:rPr lang="en-US" sz="2800" b="1" dirty="0" smtClean="0">
                <a:latin typeface="Times New Roman" panose="02020603050405020304" pitchFamily="18" charset="0"/>
                <a:cs typeface="Times New Roman" panose="02020603050405020304" pitchFamily="18" charset="0"/>
              </a:rPr>
              <a:t>a leather refinisher (saddle harnesses, shoes, etc.) and lubricant (machines, trains and eventually cars), creating Vacuum Oil Works in 1866.  John D. Rockefeller’s Standard Oil bought controlling interest in the firm in 1879, keeping the refining factory on Flint and Exchange </a:t>
            </a:r>
            <a:r>
              <a:rPr lang="en-US" sz="2800" b="1" dirty="0" smtClean="0">
                <a:latin typeface="Times New Roman" panose="02020603050405020304" pitchFamily="18" charset="0"/>
                <a:cs typeface="Times New Roman" panose="02020603050405020304" pitchFamily="18" charset="0"/>
              </a:rPr>
              <a:t>Street operational </a:t>
            </a:r>
            <a:r>
              <a:rPr lang="en-US" sz="2800" b="1" dirty="0" smtClean="0">
                <a:latin typeface="Times New Roman" panose="02020603050405020304" pitchFamily="18" charset="0"/>
                <a:cs typeface="Times New Roman" panose="02020603050405020304" pitchFamily="18" charset="0"/>
              </a:rPr>
              <a:t>until 1935.  The two companies eventually merged.  Initial environmental cleanup of 7 of the site’s 40 acres was estimated at $17 million in 2015.</a:t>
            </a:r>
            <a:endParaRPr lang="en-US" sz="28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825775" y="4053547"/>
            <a:ext cx="1460091" cy="2062103"/>
          </a:xfrm>
          <a:prstGeom prst="rect">
            <a:avLst/>
          </a:prstGeom>
          <a:noFill/>
        </p:spPr>
        <p:txBody>
          <a:bodyPr wrap="square" rtlCol="0">
            <a:spAutoFit/>
          </a:bodyPr>
          <a:lstStyle/>
          <a:p>
            <a:r>
              <a:rPr lang="en-US" sz="1600" b="1" dirty="0" smtClean="0">
                <a:latin typeface="Times New Roman" panose="02020603050405020304" pitchFamily="18" charset="0"/>
                <a:cs typeface="Times New Roman" panose="02020603050405020304" pitchFamily="18" charset="0"/>
              </a:rPr>
              <a:t>Interesting fact: Vacuum Oil’s gargoyle symbol of 1907 morphed into the well known Mobile gas Pegasus.</a:t>
            </a:r>
            <a:endParaRPr lang="en-US" sz="16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9466" y="3884460"/>
            <a:ext cx="1670991" cy="2400279"/>
          </a:xfrm>
          <a:prstGeom prst="rect">
            <a:avLst/>
          </a:prstGeom>
        </p:spPr>
      </p:pic>
      <p:pic>
        <p:nvPicPr>
          <p:cNvPr id="7" name="Picture 6"/>
          <p:cNvPicPr>
            <a:picLocks noChangeAspect="1"/>
          </p:cNvPicPr>
          <p:nvPr/>
        </p:nvPicPr>
        <p:blipFill>
          <a:blip r:embed="rId4">
            <a:lum bright="8000"/>
          </a:blip>
          <a:stretch>
            <a:fillRect/>
          </a:stretch>
        </p:blipFill>
        <p:spPr>
          <a:xfrm>
            <a:off x="605928" y="3884460"/>
            <a:ext cx="2082188" cy="240433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2103" y="3884460"/>
            <a:ext cx="1617137" cy="2400279"/>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5523" y="3884460"/>
            <a:ext cx="3465338" cy="2400279"/>
          </a:xfrm>
          <a:prstGeom prst="rect">
            <a:avLst/>
          </a:prstGeom>
        </p:spPr>
      </p:pic>
    </p:spTree>
    <p:extLst>
      <p:ext uri="{BB962C8B-B14F-4D97-AF65-F5344CB8AC3E}">
        <p14:creationId xmlns:p14="http://schemas.microsoft.com/office/powerpoint/2010/main" val="3579397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5928" y="506776"/>
            <a:ext cx="10984529" cy="5944135"/>
          </a:xfrm>
        </p:spPr>
        <p:txBody>
          <a:bodyPr>
            <a:noAutofit/>
          </a:bodyPr>
          <a:lstStyle/>
          <a:p>
            <a:r>
              <a:rPr lang="en-US" sz="2800" b="1" dirty="0">
                <a:latin typeface="Times New Roman" panose="02020603050405020304" pitchFamily="18" charset="0"/>
                <a:cs typeface="Times New Roman" panose="02020603050405020304" pitchFamily="18" charset="0"/>
              </a:rPr>
              <a:t>Buffalo, Rochester and Pittsburgh </a:t>
            </a:r>
            <a:r>
              <a:rPr lang="en-US" sz="2800" b="1" dirty="0" smtClean="0">
                <a:latin typeface="Times New Roman" panose="02020603050405020304" pitchFamily="18" charset="0"/>
                <a:cs typeface="Times New Roman" panose="02020603050405020304" pitchFamily="18" charset="0"/>
              </a:rPr>
              <a:t>Railroad Company</a:t>
            </a: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1800" b="1" dirty="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It remains a Rochester landmark.</a:t>
            </a:r>
            <a:endParaRPr lang="en-US" sz="28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2138" y="1108478"/>
            <a:ext cx="8092107" cy="4740730"/>
          </a:xfrm>
          <a:prstGeom prst="rect">
            <a:avLst/>
          </a:prstGeom>
        </p:spPr>
      </p:pic>
    </p:spTree>
    <p:extLst>
      <p:ext uri="{BB962C8B-B14F-4D97-AF65-F5344CB8AC3E}">
        <p14:creationId xmlns:p14="http://schemas.microsoft.com/office/powerpoint/2010/main" val="904899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5928" y="506777"/>
            <a:ext cx="10984529" cy="3189530"/>
          </a:xfrm>
        </p:spPr>
        <p:txBody>
          <a:bodyPr>
            <a:noAutofit/>
          </a:bodyPr>
          <a:lstStyle/>
          <a:p>
            <a:pPr algn="l"/>
            <a:r>
              <a:rPr lang="en-US" sz="2800" b="1" dirty="0" smtClean="0">
                <a:latin typeface="Times New Roman" panose="02020603050405020304" pitchFamily="18" charset="0"/>
                <a:cs typeface="Times New Roman" panose="02020603050405020304" pitchFamily="18" charset="0"/>
              </a:rPr>
              <a:t>Railroads played a major part in Rochester’s growth.  </a:t>
            </a:r>
            <a:r>
              <a:rPr lang="en-US" sz="2800" b="1" dirty="0">
                <a:latin typeface="Times New Roman" panose="02020603050405020304" pitchFamily="18" charset="0"/>
                <a:cs typeface="Times New Roman" panose="02020603050405020304" pitchFamily="18" charset="0"/>
              </a:rPr>
              <a:t>The Buffalo, Rochester and Pittsburgh </a:t>
            </a:r>
            <a:r>
              <a:rPr lang="en-US" sz="2800" b="1" dirty="0" smtClean="0">
                <a:latin typeface="Times New Roman" panose="02020603050405020304" pitchFamily="18" charset="0"/>
                <a:cs typeface="Times New Roman" panose="02020603050405020304" pitchFamily="18" charset="0"/>
              </a:rPr>
              <a:t>Railroad had lines from Pennsylvania all the way to Charlotte, primarily as a way of transporting coal to the cities of Rochester, Buffalo and via ferry to Cobourg, Ontario.  It formed in 1885 by taking possession of </a:t>
            </a:r>
            <a:r>
              <a:rPr lang="en-US" sz="2800" b="1" dirty="0">
                <a:latin typeface="Times New Roman" panose="02020603050405020304" pitchFamily="18" charset="0"/>
                <a:cs typeface="Times New Roman" panose="02020603050405020304" pitchFamily="18" charset="0"/>
              </a:rPr>
              <a:t>the failed Rochester &amp; State Line </a:t>
            </a:r>
            <a:r>
              <a:rPr lang="en-US" sz="2800" b="1" dirty="0" smtClean="0">
                <a:latin typeface="Times New Roman" panose="02020603050405020304" pitchFamily="18" charset="0"/>
                <a:cs typeface="Times New Roman" panose="02020603050405020304" pitchFamily="18" charset="0"/>
              </a:rPr>
              <a:t>Railroad.  By the time BR&amp;P was bought out by the B&amp;O Line in 1932 its coal, freight and passenger system had expanded into Indiana and throughout western and central Pennsylvania.</a:t>
            </a:r>
            <a:endParaRPr lang="en-US" sz="28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6285072" y="3976412"/>
            <a:ext cx="1735208" cy="2308324"/>
          </a:xfrm>
          <a:prstGeom prst="rect">
            <a:avLst/>
          </a:prstGeom>
          <a:noFill/>
        </p:spPr>
        <p:txBody>
          <a:bodyPr wrap="square" rtlCol="0">
            <a:spAutoFit/>
          </a:bodyPr>
          <a:lstStyle/>
          <a:p>
            <a:r>
              <a:rPr lang="en-US" sz="1600" b="1" dirty="0" smtClean="0">
                <a:latin typeface="Times New Roman" panose="02020603050405020304" pitchFamily="18" charset="0"/>
                <a:cs typeface="Times New Roman" panose="02020603050405020304" pitchFamily="18" charset="0"/>
              </a:rPr>
              <a:t>Interesting fact: Next time you dine at Nick </a:t>
            </a:r>
            <a:r>
              <a:rPr lang="en-US" sz="1600" b="1" dirty="0" err="1" smtClean="0">
                <a:latin typeface="Times New Roman" panose="02020603050405020304" pitchFamily="18" charset="0"/>
                <a:cs typeface="Times New Roman" panose="02020603050405020304" pitchFamily="18" charset="0"/>
              </a:rPr>
              <a:t>Tahou’s</a:t>
            </a:r>
            <a:r>
              <a:rPr lang="en-US" sz="1600" b="1" dirty="0" smtClean="0">
                <a:latin typeface="Times New Roman" panose="02020603050405020304" pitchFamily="18" charset="0"/>
                <a:cs typeface="Times New Roman" panose="02020603050405020304" pitchFamily="18" charset="0"/>
              </a:rPr>
              <a:t> on 320 West Main Street, remember that you’re in BR&amp;P’s former headquarters!</a:t>
            </a:r>
            <a:endParaRPr lang="en-US" sz="16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605928" y="3884459"/>
            <a:ext cx="3602515" cy="2400279"/>
          </a:xfrm>
          <a:prstGeom prst="rect">
            <a:avLst/>
          </a:prstGeom>
        </p:spPr>
      </p:pic>
      <p:pic>
        <p:nvPicPr>
          <p:cNvPr id="6" name="Picture 5"/>
          <p:cNvPicPr>
            <a:picLocks noChangeAspect="1"/>
          </p:cNvPicPr>
          <p:nvPr/>
        </p:nvPicPr>
        <p:blipFill>
          <a:blip r:embed="rId4"/>
          <a:stretch>
            <a:fillRect/>
          </a:stretch>
        </p:blipFill>
        <p:spPr>
          <a:xfrm>
            <a:off x="8020280" y="3884457"/>
            <a:ext cx="3570177" cy="2400279"/>
          </a:xfrm>
          <a:prstGeom prst="rect">
            <a:avLst/>
          </a:prstGeom>
        </p:spPr>
      </p:pic>
      <p:pic>
        <p:nvPicPr>
          <p:cNvPr id="8" name="Picture 7"/>
          <p:cNvPicPr>
            <a:picLocks noChangeAspect="1"/>
          </p:cNvPicPr>
          <p:nvPr/>
        </p:nvPicPr>
        <p:blipFill>
          <a:blip r:embed="rId5"/>
          <a:stretch>
            <a:fillRect/>
          </a:stretch>
        </p:blipFill>
        <p:spPr>
          <a:xfrm>
            <a:off x="4452546" y="3893999"/>
            <a:ext cx="1738934" cy="2473150"/>
          </a:xfrm>
          <a:prstGeom prst="rect">
            <a:avLst/>
          </a:prstGeom>
        </p:spPr>
      </p:pic>
    </p:spTree>
    <p:extLst>
      <p:ext uri="{BB962C8B-B14F-4D97-AF65-F5344CB8AC3E}">
        <p14:creationId xmlns:p14="http://schemas.microsoft.com/office/powerpoint/2010/main" val="2395054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5928" y="506776"/>
            <a:ext cx="10984529" cy="5944135"/>
          </a:xfrm>
        </p:spPr>
        <p:txBody>
          <a:bodyPr>
            <a:noAutofit/>
          </a:bodyPr>
          <a:lstStyle/>
          <a:p>
            <a:r>
              <a:rPr lang="en-US" sz="2800" b="1" dirty="0">
                <a:latin typeface="Times New Roman" panose="02020603050405020304" pitchFamily="18" charset="0"/>
                <a:cs typeface="Times New Roman" panose="02020603050405020304" pitchFamily="18" charset="0"/>
              </a:rPr>
              <a:t>Henry </a:t>
            </a:r>
            <a:r>
              <a:rPr lang="en-US" sz="2800" b="1" dirty="0" smtClean="0">
                <a:latin typeface="Times New Roman" panose="02020603050405020304" pitchFamily="18" charset="0"/>
                <a:cs typeface="Times New Roman" panose="02020603050405020304" pitchFamily="18" charset="0"/>
              </a:rPr>
              <a:t>R. </a:t>
            </a:r>
            <a:r>
              <a:rPr lang="en-US" sz="2800" b="1" dirty="0">
                <a:latin typeface="Times New Roman" panose="02020603050405020304" pitchFamily="18" charset="0"/>
                <a:cs typeface="Times New Roman" panose="02020603050405020304" pitchFamily="18" charset="0"/>
              </a:rPr>
              <a:t>Selden</a:t>
            </a:r>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1800" b="1" dirty="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A prominent lawyer, judge and politician involved in Rochester affairs.</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0713" y="1093691"/>
            <a:ext cx="8734957" cy="4770304"/>
          </a:xfrm>
          <a:prstGeom prst="rect">
            <a:avLst/>
          </a:prstGeom>
        </p:spPr>
      </p:pic>
    </p:spTree>
    <p:extLst>
      <p:ext uri="{BB962C8B-B14F-4D97-AF65-F5344CB8AC3E}">
        <p14:creationId xmlns:p14="http://schemas.microsoft.com/office/powerpoint/2010/main" val="4123920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5928" y="506777"/>
            <a:ext cx="10984529" cy="3189530"/>
          </a:xfrm>
        </p:spPr>
        <p:txBody>
          <a:bodyPr>
            <a:noAutofit/>
          </a:bodyPr>
          <a:lstStyle/>
          <a:p>
            <a:pPr algn="l"/>
            <a:r>
              <a:rPr lang="en-US" sz="2800" b="1" dirty="0" smtClean="0">
                <a:latin typeface="Times New Roman" panose="02020603050405020304" pitchFamily="18" charset="0"/>
                <a:cs typeface="Times New Roman" panose="02020603050405020304" pitchFamily="18" charset="0"/>
              </a:rPr>
              <a:t>Twenty year old Henry </a:t>
            </a:r>
            <a:r>
              <a:rPr lang="en-US" sz="2800" b="1" dirty="0">
                <a:latin typeface="Times New Roman" panose="02020603050405020304" pitchFamily="18" charset="0"/>
                <a:cs typeface="Times New Roman" panose="02020603050405020304" pitchFamily="18" charset="0"/>
              </a:rPr>
              <a:t>R. </a:t>
            </a:r>
            <a:r>
              <a:rPr lang="en-US" sz="2800" b="1" dirty="0" smtClean="0">
                <a:latin typeface="Times New Roman" panose="02020603050405020304" pitchFamily="18" charset="0"/>
                <a:cs typeface="Times New Roman" panose="02020603050405020304" pitchFamily="18" charset="0"/>
              </a:rPr>
              <a:t>Selden moved to Rochester in </a:t>
            </a:r>
            <a:r>
              <a:rPr lang="en-US" sz="2800" b="1" dirty="0" smtClean="0">
                <a:latin typeface="Times New Roman" panose="02020603050405020304" pitchFamily="18" charset="0"/>
                <a:cs typeface="Times New Roman" panose="02020603050405020304" pitchFamily="18" charset="0"/>
              </a:rPr>
              <a:t>1825 </a:t>
            </a:r>
            <a:r>
              <a:rPr lang="en-US" sz="2800" b="1" dirty="0" smtClean="0">
                <a:latin typeface="Times New Roman" panose="02020603050405020304" pitchFamily="18" charset="0"/>
                <a:cs typeface="Times New Roman" panose="02020603050405020304" pitchFamily="18" charset="0"/>
              </a:rPr>
              <a:t>to join relatives where he entered the Bar in 1830 and became very involved in the Abolitionist Movement.  He ran for Lt. Governor and won a 2 year term from 1857-58.  In 1859 Selden advised Frederick Douglass to flee to Canada, getting tipped that the governor planned to extradite him to Virginia.  He had a short term as a judge with the </a:t>
            </a:r>
            <a:r>
              <a:rPr lang="en-US" sz="2800" b="1" dirty="0">
                <a:latin typeface="Times New Roman" panose="02020603050405020304" pitchFamily="18" charset="0"/>
                <a:cs typeface="Times New Roman" panose="02020603050405020304" pitchFamily="18" charset="0"/>
              </a:rPr>
              <a:t>NYS Court of </a:t>
            </a:r>
            <a:r>
              <a:rPr lang="en-US" sz="2800" b="1" dirty="0" smtClean="0">
                <a:latin typeface="Times New Roman" panose="02020603050405020304" pitchFamily="18" charset="0"/>
                <a:cs typeface="Times New Roman" panose="02020603050405020304" pitchFamily="18" charset="0"/>
              </a:rPr>
              <a:t>Appeals, then was elected as a state Assemblyman for Monroe County.  His most famous legal case defending Susan B. Anthony who had voted</a:t>
            </a:r>
            <a:endParaRPr lang="en-US" sz="28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357609" y="3807323"/>
            <a:ext cx="1850833" cy="2554545"/>
          </a:xfrm>
          <a:prstGeom prst="rect">
            <a:avLst/>
          </a:prstGeom>
          <a:noFill/>
        </p:spPr>
        <p:txBody>
          <a:bodyPr wrap="square" rtlCol="0">
            <a:spAutoFit/>
          </a:bodyPr>
          <a:lstStyle/>
          <a:p>
            <a:r>
              <a:rPr lang="en-US" sz="1600" b="1" dirty="0" smtClean="0">
                <a:latin typeface="Times New Roman" panose="02020603050405020304" pitchFamily="18" charset="0"/>
                <a:cs typeface="Times New Roman" panose="02020603050405020304" pitchFamily="18" charset="0"/>
              </a:rPr>
              <a:t>Interesting fact: Selden was offered the Republican VP nomination slot with Abraham Lincoln in the 1860 campaign, but turned it down due to worsening health issues.</a:t>
            </a:r>
            <a:endParaRPr lang="en-US" sz="16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928" y="3884456"/>
            <a:ext cx="1647789" cy="2400280"/>
          </a:xfrm>
          <a:prstGeom prst="rect">
            <a:avLst/>
          </a:prstGeom>
        </p:spPr>
      </p:pic>
      <p:sp>
        <p:nvSpPr>
          <p:cNvPr id="5" name="TextBox 4"/>
          <p:cNvSpPr txBox="1"/>
          <p:nvPr/>
        </p:nvSpPr>
        <p:spPr>
          <a:xfrm>
            <a:off x="4208443" y="3622846"/>
            <a:ext cx="7382014" cy="2677656"/>
          </a:xfrm>
          <a:prstGeom prst="rect">
            <a:avLst/>
          </a:prstGeom>
          <a:noFill/>
        </p:spPr>
        <p:txBody>
          <a:bodyPr wrap="square" rtlCol="0">
            <a:spAutoFit/>
          </a:bodyPr>
          <a:lstStyle/>
          <a:p>
            <a:r>
              <a:rPr lang="en-US" sz="2800" b="1" dirty="0" smtClean="0">
                <a:solidFill>
                  <a:prstClr val="black"/>
                </a:solidFill>
                <a:latin typeface="Times New Roman" panose="02020603050405020304" pitchFamily="18" charset="0"/>
                <a:cs typeface="Times New Roman" panose="02020603050405020304" pitchFamily="18" charset="0"/>
              </a:rPr>
              <a:t>in the recent national election under his advice.  Anthony had been arrested for not having the right to vote.  Her case took place in the Canandaigua Court House </a:t>
            </a:r>
            <a:r>
              <a:rPr lang="en-US" sz="2800" b="1" dirty="0">
                <a:solidFill>
                  <a:prstClr val="black"/>
                </a:solidFill>
                <a:latin typeface="Times New Roman" panose="02020603050405020304" pitchFamily="18" charset="0"/>
                <a:cs typeface="Times New Roman" panose="02020603050405020304" pitchFamily="18" charset="0"/>
              </a:rPr>
              <a:t>June 17-18, </a:t>
            </a:r>
            <a:r>
              <a:rPr lang="en-US" sz="2800" b="1" dirty="0" smtClean="0">
                <a:solidFill>
                  <a:prstClr val="black"/>
                </a:solidFill>
                <a:latin typeface="Times New Roman" panose="02020603050405020304" pitchFamily="18" charset="0"/>
                <a:cs typeface="Times New Roman" panose="02020603050405020304" pitchFamily="18" charset="0"/>
              </a:rPr>
              <a:t>1873 and </a:t>
            </a:r>
            <a:r>
              <a:rPr lang="en-US" sz="2800" b="1" dirty="0">
                <a:solidFill>
                  <a:prstClr val="black"/>
                </a:solidFill>
                <a:latin typeface="Times New Roman" panose="02020603050405020304" pitchFamily="18" charset="0"/>
                <a:cs typeface="Times New Roman" panose="02020603050405020304" pitchFamily="18" charset="0"/>
              </a:rPr>
              <a:t>eventually </a:t>
            </a:r>
            <a:r>
              <a:rPr lang="en-US" sz="2800" b="1" dirty="0" smtClean="0">
                <a:solidFill>
                  <a:prstClr val="black"/>
                </a:solidFill>
                <a:latin typeface="Times New Roman" panose="02020603050405020304" pitchFamily="18" charset="0"/>
                <a:cs typeface="Times New Roman" panose="02020603050405020304" pitchFamily="18" charset="0"/>
              </a:rPr>
              <a:t>sentenced </a:t>
            </a:r>
            <a:r>
              <a:rPr lang="en-US" sz="2800" b="1" dirty="0">
                <a:solidFill>
                  <a:prstClr val="black"/>
                </a:solidFill>
                <a:latin typeface="Times New Roman" panose="02020603050405020304" pitchFamily="18" charset="0"/>
                <a:cs typeface="Times New Roman" panose="02020603050405020304" pitchFamily="18" charset="0"/>
              </a:rPr>
              <a:t>to pay a fine of $100 plus costs</a:t>
            </a:r>
            <a:r>
              <a:rPr lang="en-US" sz="2800" b="1" dirty="0" smtClean="0">
                <a:solidFill>
                  <a:prstClr val="black"/>
                </a:solidFill>
                <a:latin typeface="Times New Roman" panose="02020603050405020304" pitchFamily="18" charset="0"/>
                <a:cs typeface="Times New Roman" panose="02020603050405020304" pitchFamily="18" charset="0"/>
              </a:rPr>
              <a:t>.  No appeal was allowed.</a:t>
            </a:r>
            <a:endParaRPr lang="en-US" dirty="0"/>
          </a:p>
        </p:txBody>
      </p:sp>
    </p:spTree>
    <p:extLst>
      <p:ext uri="{BB962C8B-B14F-4D97-AF65-F5344CB8AC3E}">
        <p14:creationId xmlns:p14="http://schemas.microsoft.com/office/powerpoint/2010/main" val="2492544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5928" y="506776"/>
            <a:ext cx="10984529" cy="5944135"/>
          </a:xfrm>
        </p:spPr>
        <p:txBody>
          <a:bodyPr>
            <a:noAutofit/>
          </a:bodyPr>
          <a:lstStyle/>
          <a:p>
            <a:pPr algn="l"/>
            <a:r>
              <a:rPr lang="en-US" sz="2800" b="1" dirty="0" smtClean="0">
                <a:latin typeface="Times New Roman" panose="02020603050405020304" pitchFamily="18" charset="0"/>
                <a:cs typeface="Times New Roman" panose="02020603050405020304" pitchFamily="18" charset="0"/>
              </a:rPr>
              <a:t>Rochester, NY was first settled in 1789 by Ebenezer Allen whose grist mill on the Genesee River supported the area’s Seneca Indians.  His 100 acre tract was sold to three Maryland entrepreneurs who later offered lots for sale in 1811.  The village of Rochesterville was established in 1817, renamed Rochester in 1822 and incorporated as a city in 1834.  The population grew because of the area’s abundant flour mills and the transportation resources of the Erie Canal and railroads moving those goods to markets across the country.  The latter half of the century saw growth in the shoe and clothing industries, as well as nursery and mail-order seed companies.  Engineering and industrial production of all kinds highlighted the early twentieth century, especially in cameras and optics.</a:t>
            </a:r>
          </a:p>
          <a:p>
            <a:pPr algn="l"/>
            <a:endParaRPr lang="en-US" sz="1600" b="1" dirty="0" smtClean="0">
              <a:latin typeface="Times New Roman" panose="02020603050405020304" pitchFamily="18" charset="0"/>
              <a:cs typeface="Times New Roman" panose="02020603050405020304" pitchFamily="18" charset="0"/>
            </a:endParaRPr>
          </a:p>
          <a:p>
            <a:pPr algn="l"/>
            <a:r>
              <a:rPr lang="en-US" sz="2800" b="1" dirty="0" smtClean="0">
                <a:latin typeface="Times New Roman" panose="02020603050405020304" pitchFamily="18" charset="0"/>
                <a:cs typeface="Times New Roman" panose="02020603050405020304" pitchFamily="18" charset="0"/>
              </a:rPr>
              <a:t>This presentation highlights a few of those businesses, the people and interesting stories about them that perhaps you never knew.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8422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5928" y="506776"/>
            <a:ext cx="10984529" cy="5944135"/>
          </a:xfrm>
        </p:spPr>
        <p:txBody>
          <a:bodyPr>
            <a:noAutofit/>
          </a:bodyPr>
          <a:lstStyle/>
          <a:p>
            <a:r>
              <a:rPr lang="en-US" sz="2800" b="1" dirty="0" smtClean="0">
                <a:latin typeface="Times New Roman" panose="02020603050405020304" pitchFamily="18" charset="0"/>
                <a:cs typeface="Times New Roman" panose="02020603050405020304" pitchFamily="18" charset="0"/>
              </a:rPr>
              <a:t>        Western </a:t>
            </a:r>
            <a:r>
              <a:rPr lang="en-US" sz="2800" b="1" dirty="0">
                <a:latin typeface="Times New Roman" panose="02020603050405020304" pitchFamily="18" charset="0"/>
                <a:cs typeface="Times New Roman" panose="02020603050405020304" pitchFamily="18" charset="0"/>
              </a:rPr>
              <a:t>Union Telegraph    </a:t>
            </a:r>
            <a:r>
              <a:rPr lang="en-US" sz="2800" b="1" dirty="0" smtClean="0">
                <a:latin typeface="Times New Roman" panose="02020603050405020304" pitchFamily="18" charset="0"/>
                <a:cs typeface="Times New Roman" panose="02020603050405020304" pitchFamily="18" charset="0"/>
              </a:rPr>
              <a:t>  Hiram </a:t>
            </a:r>
            <a:r>
              <a:rPr lang="en-US" sz="2800" b="1" dirty="0">
                <a:latin typeface="Times New Roman" panose="02020603050405020304" pitchFamily="18" charset="0"/>
                <a:cs typeface="Times New Roman" panose="02020603050405020304" pitchFamily="18" charset="0"/>
              </a:rPr>
              <a:t>Sibley and </a:t>
            </a:r>
            <a:r>
              <a:rPr lang="en-US" sz="2800" b="1" dirty="0" smtClean="0">
                <a:latin typeface="Times New Roman" panose="02020603050405020304" pitchFamily="18" charset="0"/>
                <a:cs typeface="Times New Roman" panose="02020603050405020304" pitchFamily="18" charset="0"/>
              </a:rPr>
              <a:t>Company</a:t>
            </a: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1800" b="1" dirty="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How are these two companies linked?</a:t>
            </a:r>
            <a:endParaRPr lang="en-US" sz="28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928" y="1081872"/>
            <a:ext cx="6456597" cy="348103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3003" y="2533879"/>
            <a:ext cx="5957454" cy="3398704"/>
          </a:xfrm>
          <a:prstGeom prst="rect">
            <a:avLst/>
          </a:prstGeom>
        </p:spPr>
      </p:pic>
    </p:spTree>
    <p:extLst>
      <p:ext uri="{BB962C8B-B14F-4D97-AF65-F5344CB8AC3E}">
        <p14:creationId xmlns:p14="http://schemas.microsoft.com/office/powerpoint/2010/main" val="3753272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5928" y="506777"/>
            <a:ext cx="10984529" cy="3189530"/>
          </a:xfrm>
        </p:spPr>
        <p:txBody>
          <a:bodyPr>
            <a:noAutofit/>
          </a:bodyPr>
          <a:lstStyle/>
          <a:p>
            <a:pPr algn="l"/>
            <a:r>
              <a:rPr lang="en-US" sz="2800" b="1" dirty="0" smtClean="0">
                <a:latin typeface="Times New Roman" panose="02020603050405020304" pitchFamily="18" charset="0"/>
                <a:cs typeface="Times New Roman" panose="02020603050405020304" pitchFamily="18" charset="0"/>
              </a:rPr>
              <a:t>A visit with Samuel Morse sparked Hiram Sibley’s interest in the telegraph.  With his encouragement Congress funded the first telegraph line in 1844.  He and other Rochesterians purchased 11 small telegraph firms in 1851, forming </a:t>
            </a:r>
            <a:r>
              <a:rPr lang="en-US" sz="2800" b="1" dirty="0">
                <a:latin typeface="Times New Roman" panose="02020603050405020304" pitchFamily="18" charset="0"/>
                <a:cs typeface="Times New Roman" panose="02020603050405020304" pitchFamily="18" charset="0"/>
              </a:rPr>
              <a:t>the </a:t>
            </a:r>
            <a:r>
              <a:rPr lang="en-US" sz="2800" b="1" dirty="0" smtClean="0">
                <a:latin typeface="Times New Roman" panose="02020603050405020304" pitchFamily="18" charset="0"/>
                <a:cs typeface="Times New Roman" panose="02020603050405020304" pitchFamily="18" charset="0"/>
              </a:rPr>
              <a:t>New </a:t>
            </a:r>
            <a:r>
              <a:rPr lang="en-US" sz="2800" b="1" dirty="0">
                <a:latin typeface="Times New Roman" panose="02020603050405020304" pitchFamily="18" charset="0"/>
                <a:cs typeface="Times New Roman" panose="02020603050405020304" pitchFamily="18" charset="0"/>
              </a:rPr>
              <a:t>York and Mississippi Valley Printing Telegraph </a:t>
            </a:r>
            <a:r>
              <a:rPr lang="en-US" sz="2800" b="1" dirty="0" smtClean="0">
                <a:latin typeface="Times New Roman" panose="02020603050405020304" pitchFamily="18" charset="0"/>
                <a:cs typeface="Times New Roman" panose="02020603050405020304" pitchFamily="18" charset="0"/>
              </a:rPr>
              <a:t>Company with a line running from Buffalo to St. Louis.  It was renamed Western Union Telegraph Company in 1856 with Sibley as president.  Their transcontinental line was completed in 1861, making the firm the leader in the industry.  He left in 1869.</a:t>
            </a:r>
            <a:endParaRPr lang="en-US" sz="28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9561599" y="3813340"/>
            <a:ext cx="2028858" cy="2554545"/>
          </a:xfrm>
          <a:prstGeom prst="rect">
            <a:avLst/>
          </a:prstGeom>
          <a:noFill/>
        </p:spPr>
        <p:txBody>
          <a:bodyPr wrap="square" rtlCol="0">
            <a:spAutoFit/>
          </a:bodyPr>
          <a:lstStyle/>
          <a:p>
            <a:r>
              <a:rPr lang="en-US" sz="1600" b="1" dirty="0" smtClean="0">
                <a:latin typeface="Times New Roman" panose="02020603050405020304" pitchFamily="18" charset="0"/>
                <a:cs typeface="Times New Roman" panose="02020603050405020304" pitchFamily="18" charset="0"/>
              </a:rPr>
              <a:t>Interesting facts: Sibley was elected sheriff of Monroe County in 1843.  At one point Sibley was the county’s richest citizen.  On his death his fortune was estimated to be over $10 million.</a:t>
            </a:r>
            <a:endParaRPr lang="en-US" sz="16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156" y="3813340"/>
            <a:ext cx="1871967" cy="2513230"/>
          </a:xfrm>
          <a:prstGeom prst="rect">
            <a:avLst/>
          </a:prstGeom>
        </p:spPr>
      </p:pic>
      <p:pic>
        <p:nvPicPr>
          <p:cNvPr id="5" name="Picture 4"/>
          <p:cNvPicPr>
            <a:picLocks noChangeAspect="1"/>
          </p:cNvPicPr>
          <p:nvPr/>
        </p:nvPicPr>
        <p:blipFill>
          <a:blip r:embed="rId4"/>
          <a:stretch>
            <a:fillRect/>
          </a:stretch>
        </p:blipFill>
        <p:spPr>
          <a:xfrm>
            <a:off x="5247032" y="3813340"/>
            <a:ext cx="2146584" cy="2513230"/>
          </a:xfrm>
          <a:prstGeom prst="rect">
            <a:avLst/>
          </a:prstGeom>
        </p:spPr>
      </p:pic>
      <p:sp>
        <p:nvSpPr>
          <p:cNvPr id="7" name="TextBox 6"/>
          <p:cNvSpPr txBox="1"/>
          <p:nvPr/>
        </p:nvSpPr>
        <p:spPr>
          <a:xfrm>
            <a:off x="605928" y="3946570"/>
            <a:ext cx="4527932" cy="2246769"/>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Sibley moved on to other interests after WU, notably farm seed development and nurseries, owning farmlands across the globe.</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5692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5928" y="506776"/>
            <a:ext cx="10984529" cy="5944135"/>
          </a:xfrm>
        </p:spPr>
        <p:txBody>
          <a:bodyPr>
            <a:noAutofit/>
          </a:bodyPr>
          <a:lstStyle/>
          <a:p>
            <a:r>
              <a:rPr lang="en-US" sz="2800" b="1" dirty="0" smtClean="0">
                <a:latin typeface="Times New Roman" panose="02020603050405020304" pitchFamily="18" charset="0"/>
                <a:cs typeface="Times New Roman" panose="02020603050405020304" pitchFamily="18" charset="0"/>
              </a:rPr>
              <a:t>Randolph </a:t>
            </a:r>
            <a:r>
              <a:rPr lang="en-US" sz="2800" b="1" dirty="0">
                <a:latin typeface="Times New Roman" panose="02020603050405020304" pitchFamily="18" charset="0"/>
                <a:cs typeface="Times New Roman" panose="02020603050405020304" pitchFamily="18" charset="0"/>
              </a:rPr>
              <a:t>Huntington</a:t>
            </a:r>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1800" b="1" dirty="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How’s your Latin?  “Stirps Arabica </a:t>
            </a:r>
            <a:r>
              <a:rPr lang="en-US" sz="2800" b="1" dirty="0" err="1" smtClean="0">
                <a:latin typeface="Times New Roman" panose="02020603050405020304" pitchFamily="18" charset="0"/>
                <a:cs typeface="Times New Roman" panose="02020603050405020304" pitchFamily="18" charset="0"/>
              </a:rPr>
              <a:t>Vicit</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842" y="1207306"/>
            <a:ext cx="7952700" cy="4543073"/>
          </a:xfrm>
          <a:prstGeom prst="rect">
            <a:avLst/>
          </a:prstGeom>
        </p:spPr>
      </p:pic>
    </p:spTree>
    <p:extLst>
      <p:ext uri="{BB962C8B-B14F-4D97-AF65-F5344CB8AC3E}">
        <p14:creationId xmlns:p14="http://schemas.microsoft.com/office/powerpoint/2010/main" val="2021098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5928" y="506776"/>
            <a:ext cx="10984529" cy="3624459"/>
          </a:xfrm>
        </p:spPr>
        <p:txBody>
          <a:bodyPr>
            <a:noAutofit/>
          </a:bodyPr>
          <a:lstStyle/>
          <a:p>
            <a:pPr algn="l"/>
            <a:r>
              <a:rPr lang="en-US" sz="2800" b="1" dirty="0" smtClean="0">
                <a:latin typeface="Times New Roman" panose="02020603050405020304" pitchFamily="18" charset="0"/>
                <a:cs typeface="Times New Roman" panose="02020603050405020304" pitchFamily="18" charset="0"/>
              </a:rPr>
              <a:t>“An Arabic wins.”  Ralph Huntington, a druggist by trade, was considered the world’s leading expert of Arabian horses in his day.  His specialty from 1877-1893 was in breeding Arabic horses with descendants of the American trotting horse “Henry Clay” to create a better lineage of saddle and road horse.  He was married in Bloomfield  in 1865 and resided in Rochester from 1876-1891, leaving for Oyster Bay, Long Island.  His treasurer, Francis Weeks, embezzled over $100,000 shortly there after, forcing Huntington into bankruptcy in 1893 with his remaining 84 horses auctioned off the following year.</a:t>
            </a:r>
            <a:endParaRPr lang="en-US" sz="2800" b="1" dirty="0">
              <a:latin typeface="Times New Roman" panose="02020603050405020304" pitchFamily="18" charset="0"/>
              <a:cs typeface="Times New Roman" panose="02020603050405020304" pitchFamily="18" charset="0"/>
            </a:endParaRPr>
          </a:p>
          <a:p>
            <a:pPr algn="l"/>
            <a:r>
              <a:rPr lang="en-US" sz="2800" b="1" dirty="0" smtClean="0">
                <a:latin typeface="Times New Roman" panose="02020603050405020304" pitchFamily="18" charset="0"/>
                <a:cs typeface="Times New Roman" panose="02020603050405020304" pitchFamily="18" charset="0"/>
              </a:rPr>
              <a:t> </a:t>
            </a:r>
          </a:p>
        </p:txBody>
      </p:sp>
      <p:sp>
        <p:nvSpPr>
          <p:cNvPr id="9" name="TextBox 8"/>
          <p:cNvSpPr txBox="1"/>
          <p:nvPr/>
        </p:nvSpPr>
        <p:spPr>
          <a:xfrm>
            <a:off x="8659259" y="4131236"/>
            <a:ext cx="3008317" cy="2062103"/>
          </a:xfrm>
          <a:prstGeom prst="rect">
            <a:avLst/>
          </a:prstGeom>
          <a:noFill/>
        </p:spPr>
        <p:txBody>
          <a:bodyPr wrap="square" rtlCol="0">
            <a:spAutoFit/>
          </a:bodyPr>
          <a:lstStyle/>
          <a:p>
            <a:r>
              <a:rPr lang="en-US" sz="1600" b="1" dirty="0" smtClean="0">
                <a:latin typeface="Times New Roman" panose="02020603050405020304" pitchFamily="18" charset="0"/>
                <a:cs typeface="Times New Roman" panose="02020603050405020304" pitchFamily="18" charset="0"/>
              </a:rPr>
              <a:t>Interesting fact: Read his 1885 book, “History </a:t>
            </a:r>
            <a:r>
              <a:rPr lang="en-US" sz="1600" b="1" dirty="0">
                <a:latin typeface="Times New Roman" panose="02020603050405020304" pitchFamily="18" charset="0"/>
                <a:cs typeface="Times New Roman" panose="02020603050405020304" pitchFamily="18" charset="0"/>
              </a:rPr>
              <a:t>in Brief of Leopard and Linden, General Grant’s Arabian </a:t>
            </a:r>
            <a:r>
              <a:rPr lang="en-US" sz="1600" b="1" dirty="0" smtClean="0">
                <a:latin typeface="Times New Roman" panose="02020603050405020304" pitchFamily="18" charset="0"/>
                <a:cs typeface="Times New Roman" panose="02020603050405020304" pitchFamily="18" charset="0"/>
              </a:rPr>
              <a:t>Stallions” online </a:t>
            </a:r>
            <a:r>
              <a:rPr lang="en-US" sz="1600" b="1" dirty="0">
                <a:latin typeface="Times New Roman" panose="02020603050405020304" pitchFamily="18" charset="0"/>
                <a:cs typeface="Times New Roman" panose="02020603050405020304" pitchFamily="18" charset="0"/>
              </a:rPr>
              <a:t>at </a:t>
            </a:r>
            <a:r>
              <a:rPr lang="en-US" sz="1600" b="1" dirty="0" smtClean="0">
                <a:latin typeface="Times New Roman" panose="02020603050405020304" pitchFamily="18" charset="0"/>
                <a:cs typeface="Times New Roman" panose="02020603050405020304" pitchFamily="18" charset="0"/>
              </a:rPr>
              <a:t>Google Play: </a:t>
            </a:r>
            <a:r>
              <a:rPr lang="en-US" sz="1600" dirty="0" smtClean="0">
                <a:latin typeface="Times New Roman" panose="02020603050405020304" pitchFamily="18" charset="0"/>
                <a:cs typeface="Times New Roman" panose="02020603050405020304" pitchFamily="18" charset="0"/>
                <a:hlinkClick r:id="rId3"/>
              </a:rPr>
              <a:t>https</a:t>
            </a:r>
            <a:r>
              <a:rPr lang="en-US" sz="1600" dirty="0">
                <a:latin typeface="Times New Roman" panose="02020603050405020304" pitchFamily="18" charset="0"/>
                <a:cs typeface="Times New Roman" panose="02020603050405020304" pitchFamily="18" charset="0"/>
                <a:hlinkClick r:id="rId3"/>
              </a:rPr>
              <a:t>://</a:t>
            </a:r>
            <a:r>
              <a:rPr lang="en-US" sz="1600" dirty="0" smtClean="0">
                <a:latin typeface="Times New Roman" panose="02020603050405020304" pitchFamily="18" charset="0"/>
                <a:cs typeface="Times New Roman" panose="02020603050405020304" pitchFamily="18" charset="0"/>
                <a:hlinkClick r:id="rId3"/>
              </a:rPr>
              <a:t>play.google.com/books/reader?id=Z7lCAAAAYAAJ&amp;hl=en&amp;pg=GBS.PP7</a:t>
            </a:r>
            <a:r>
              <a:rPr lang="en-US" sz="1600" dirty="0" smtClean="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4602" y="4131235"/>
            <a:ext cx="987538" cy="217041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05928" y="4125579"/>
            <a:ext cx="2176069" cy="217607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972728" y="4124638"/>
            <a:ext cx="2175208" cy="2178815"/>
          </a:xfrm>
          <a:prstGeom prst="rect">
            <a:avLst/>
          </a:prstGeom>
        </p:spPr>
      </p:pic>
      <p:pic>
        <p:nvPicPr>
          <p:cNvPr id="12" name="Picture 11"/>
          <p:cNvPicPr>
            <a:picLocks noChangeAspect="1"/>
          </p:cNvPicPr>
          <p:nvPr/>
        </p:nvPicPr>
        <p:blipFill>
          <a:blip r:embed="rId7"/>
          <a:stretch>
            <a:fillRect/>
          </a:stretch>
        </p:blipFill>
        <p:spPr>
          <a:xfrm>
            <a:off x="5338668" y="4125579"/>
            <a:ext cx="2104489" cy="2176069"/>
          </a:xfrm>
          <a:prstGeom prst="rect">
            <a:avLst/>
          </a:prstGeom>
        </p:spPr>
      </p:pic>
    </p:spTree>
    <p:extLst>
      <p:ext uri="{BB962C8B-B14F-4D97-AF65-F5344CB8AC3E}">
        <p14:creationId xmlns:p14="http://schemas.microsoft.com/office/powerpoint/2010/main" val="2132596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064" y="1106417"/>
            <a:ext cx="5444236" cy="3002875"/>
          </a:xfrm>
          <a:prstGeom prst="rect">
            <a:avLst/>
          </a:prstGeom>
        </p:spPr>
      </p:pic>
      <p:sp>
        <p:nvSpPr>
          <p:cNvPr id="3" name="Subtitle 2"/>
          <p:cNvSpPr>
            <a:spLocks noGrp="1"/>
          </p:cNvSpPr>
          <p:nvPr>
            <p:ph type="subTitle" idx="1"/>
          </p:nvPr>
        </p:nvSpPr>
        <p:spPr>
          <a:xfrm>
            <a:off x="605928" y="506776"/>
            <a:ext cx="10984529" cy="5944135"/>
          </a:xfrm>
        </p:spPr>
        <p:txBody>
          <a:bodyPr>
            <a:noAutofit/>
          </a:bodyPr>
          <a:lstStyle/>
          <a:p>
            <a:r>
              <a:rPr lang="en-US" sz="2800" b="1" dirty="0" smtClean="0">
                <a:latin typeface="Times New Roman" panose="02020603050405020304" pitchFamily="18" charset="0"/>
                <a:cs typeface="Times New Roman" panose="02020603050405020304" pitchFamily="18" charset="0"/>
              </a:rPr>
              <a:t>S. F. </a:t>
            </a:r>
            <a:r>
              <a:rPr lang="en-US" sz="2800" b="1" dirty="0">
                <a:latin typeface="Times New Roman" panose="02020603050405020304" pitchFamily="18" charset="0"/>
                <a:cs typeface="Times New Roman" panose="02020603050405020304" pitchFamily="18" charset="0"/>
              </a:rPr>
              <a:t>Hess and </a:t>
            </a:r>
            <a:r>
              <a:rPr lang="en-US" sz="2800" b="1" dirty="0" smtClean="0">
                <a:latin typeface="Times New Roman" panose="02020603050405020304" pitchFamily="18" charset="0"/>
                <a:cs typeface="Times New Roman" panose="02020603050405020304" pitchFamily="18" charset="0"/>
              </a:rPr>
              <a:t>Company</a:t>
            </a: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1800" b="1" dirty="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Another major tobacco manufacturer in Rochester.</a:t>
            </a:r>
            <a:endParaRPr lang="en-US" sz="28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979" y="1106416"/>
            <a:ext cx="4863218" cy="270542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0515" y="3205908"/>
            <a:ext cx="5063750" cy="2754216"/>
          </a:xfrm>
          <a:prstGeom prst="rect">
            <a:avLst/>
          </a:prstGeom>
        </p:spPr>
      </p:pic>
    </p:spTree>
    <p:extLst>
      <p:ext uri="{BB962C8B-B14F-4D97-AF65-F5344CB8AC3E}">
        <p14:creationId xmlns:p14="http://schemas.microsoft.com/office/powerpoint/2010/main" val="2893565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5928" y="506777"/>
            <a:ext cx="10984529" cy="3189530"/>
          </a:xfrm>
        </p:spPr>
        <p:txBody>
          <a:bodyPr>
            <a:noAutofit/>
          </a:bodyPr>
          <a:lstStyle/>
          <a:p>
            <a:pPr algn="l"/>
            <a:r>
              <a:rPr lang="en-US" sz="2800" b="1" dirty="0">
                <a:latin typeface="Times New Roman" panose="02020603050405020304" pitchFamily="18" charset="0"/>
                <a:cs typeface="Times New Roman" panose="02020603050405020304" pitchFamily="18" charset="0"/>
              </a:rPr>
              <a:t>S. F. Hess </a:t>
            </a:r>
            <a:r>
              <a:rPr lang="en-US" sz="2800" b="1" dirty="0" smtClean="0">
                <a:latin typeface="Times New Roman" panose="02020603050405020304" pitchFamily="18" charset="0"/>
                <a:cs typeface="Times New Roman" panose="02020603050405020304" pitchFamily="18" charset="0"/>
              </a:rPr>
              <a:t>&amp; Company of the Premium Tobacco Works began in 1838.  In </a:t>
            </a:r>
            <a:r>
              <a:rPr lang="en-US" sz="2800" b="1" dirty="0">
                <a:latin typeface="Times New Roman" panose="02020603050405020304" pitchFamily="18" charset="0"/>
                <a:cs typeface="Times New Roman" panose="02020603050405020304" pitchFamily="18" charset="0"/>
              </a:rPr>
              <a:t>1880 Rochester produced 8.6 million cigars and 91.5 million cigarettes. </a:t>
            </a:r>
            <a:r>
              <a:rPr lang="en-US" sz="2800" b="1" dirty="0" smtClean="0">
                <a:latin typeface="Times New Roman" panose="02020603050405020304" pitchFamily="18" charset="0"/>
                <a:cs typeface="Times New Roman" panose="02020603050405020304" pitchFamily="18" charset="0"/>
              </a:rPr>
              <a:t> Hess invented an improved tobacco bailer to assist in his company’s productivity that brought his workforce to over 300 employees by that time, mostly women and girls per industry norms. Hess sold their trademark “Seal Skin” cigars ($3.75 per box of 50) and several cigarette brands.  </a:t>
            </a:r>
            <a:r>
              <a:rPr lang="en-US" sz="2800" b="1" dirty="0">
                <a:latin typeface="Times New Roman" panose="02020603050405020304" pitchFamily="18" charset="0"/>
                <a:cs typeface="Times New Roman" panose="02020603050405020304" pitchFamily="18" charset="0"/>
              </a:rPr>
              <a:t>The company was sold to </a:t>
            </a:r>
            <a:r>
              <a:rPr lang="en-US" sz="2800" b="1" dirty="0" smtClean="0">
                <a:latin typeface="Times New Roman" panose="02020603050405020304" pitchFamily="18" charset="0"/>
                <a:cs typeface="Times New Roman" panose="02020603050405020304" pitchFamily="18" charset="0"/>
              </a:rPr>
              <a:t>the American </a:t>
            </a:r>
            <a:r>
              <a:rPr lang="en-US" sz="2800" b="1" dirty="0">
                <a:latin typeface="Times New Roman" panose="02020603050405020304" pitchFamily="18" charset="0"/>
                <a:cs typeface="Times New Roman" panose="02020603050405020304" pitchFamily="18" charset="0"/>
              </a:rPr>
              <a:t>Tobacco </a:t>
            </a:r>
            <a:r>
              <a:rPr lang="en-US" sz="2800" b="1" dirty="0" smtClean="0">
                <a:latin typeface="Times New Roman" panose="02020603050405020304" pitchFamily="18" charset="0"/>
                <a:cs typeface="Times New Roman" panose="02020603050405020304" pitchFamily="18" charset="0"/>
              </a:rPr>
              <a:t>Company in 1890, but continued producing through 1905.</a:t>
            </a:r>
            <a:endParaRPr lang="en-US" sz="28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748270" y="3813340"/>
            <a:ext cx="2335576" cy="2554545"/>
          </a:xfrm>
          <a:prstGeom prst="rect">
            <a:avLst/>
          </a:prstGeom>
          <a:noFill/>
        </p:spPr>
        <p:txBody>
          <a:bodyPr wrap="square" rtlCol="0">
            <a:spAutoFit/>
          </a:bodyPr>
          <a:lstStyle/>
          <a:p>
            <a:r>
              <a:rPr lang="en-US" sz="1600" b="1" dirty="0" smtClean="0">
                <a:latin typeface="Times New Roman" panose="02020603050405020304" pitchFamily="18" charset="0"/>
                <a:cs typeface="Times New Roman" panose="02020603050405020304" pitchFamily="18" charset="0"/>
              </a:rPr>
              <a:t>Interesting fact: Hess was among the first cigarette companies in the US to insert printed advertising stiffeners </a:t>
            </a:r>
            <a:r>
              <a:rPr lang="en-US" sz="1600" b="1" dirty="0">
                <a:latin typeface="Times New Roman" panose="02020603050405020304" pitchFamily="18" charset="0"/>
                <a:cs typeface="Times New Roman" panose="02020603050405020304" pitchFamily="18" charset="0"/>
              </a:rPr>
              <a:t>to </a:t>
            </a:r>
            <a:r>
              <a:rPr lang="en-US" sz="1600" b="1" dirty="0" smtClean="0">
                <a:latin typeface="Times New Roman" panose="02020603050405020304" pitchFamily="18" charset="0"/>
                <a:cs typeface="Times New Roman" panose="02020603050405020304" pitchFamily="18" charset="0"/>
              </a:rPr>
              <a:t>prevent packages </a:t>
            </a:r>
            <a:r>
              <a:rPr lang="en-US" sz="1600" b="1" dirty="0">
                <a:latin typeface="Times New Roman" panose="02020603050405020304" pitchFamily="18" charset="0"/>
                <a:cs typeface="Times New Roman" panose="02020603050405020304" pitchFamily="18" charset="0"/>
              </a:rPr>
              <a:t>from </a:t>
            </a:r>
            <a:r>
              <a:rPr lang="en-US" sz="1600" b="1" dirty="0" smtClean="0">
                <a:latin typeface="Times New Roman" panose="02020603050405020304" pitchFamily="18" charset="0"/>
                <a:cs typeface="Times New Roman" panose="02020603050405020304" pitchFamily="18" charset="0"/>
              </a:rPr>
              <a:t>crushing.  Their 3 1888 card series showed Newsboys, California and Big League players.  </a:t>
            </a:r>
            <a:endParaRPr lang="en-US" sz="16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928" y="3813340"/>
            <a:ext cx="4109291" cy="255454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4885" y="3813340"/>
            <a:ext cx="1325572" cy="255454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3846" y="3813340"/>
            <a:ext cx="1332463" cy="2554544"/>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1673" y="3813340"/>
            <a:ext cx="1456988" cy="2554544"/>
          </a:xfrm>
          <a:prstGeom prst="rect">
            <a:avLst/>
          </a:prstGeom>
        </p:spPr>
      </p:pic>
    </p:spTree>
    <p:extLst>
      <p:ext uri="{BB962C8B-B14F-4D97-AF65-F5344CB8AC3E}">
        <p14:creationId xmlns:p14="http://schemas.microsoft.com/office/powerpoint/2010/main" val="1204941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5928" y="506776"/>
            <a:ext cx="10984529" cy="5944135"/>
          </a:xfrm>
        </p:spPr>
        <p:txBody>
          <a:bodyPr>
            <a:noAutofit/>
          </a:bodyPr>
          <a:lstStyle/>
          <a:p>
            <a:r>
              <a:rPr lang="en-US" sz="2800" b="1" dirty="0">
                <a:latin typeface="Times New Roman" panose="02020603050405020304" pitchFamily="18" charset="0"/>
                <a:cs typeface="Times New Roman" panose="02020603050405020304" pitchFamily="18" charset="0"/>
              </a:rPr>
              <a:t>Selden Motor Vehicle Company</a:t>
            </a: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1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Did Henry Ford really invent the automobile?</a:t>
            </a:r>
          </a:p>
        </p:txBody>
      </p:sp>
      <p:pic>
        <p:nvPicPr>
          <p:cNvPr id="5" name="Picture 4"/>
          <p:cNvPicPr>
            <a:picLocks noChangeAspect="1"/>
          </p:cNvPicPr>
          <p:nvPr/>
        </p:nvPicPr>
        <p:blipFill>
          <a:blip r:embed="rId3"/>
          <a:stretch>
            <a:fillRect/>
          </a:stretch>
        </p:blipFill>
        <p:spPr>
          <a:xfrm>
            <a:off x="1831244" y="1046328"/>
            <a:ext cx="8533895" cy="4865029"/>
          </a:xfrm>
          <a:prstGeom prst="rect">
            <a:avLst/>
          </a:prstGeom>
        </p:spPr>
      </p:pic>
    </p:spTree>
    <p:extLst>
      <p:ext uri="{BB962C8B-B14F-4D97-AF65-F5344CB8AC3E}">
        <p14:creationId xmlns:p14="http://schemas.microsoft.com/office/powerpoint/2010/main" val="2820037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5928" y="506777"/>
            <a:ext cx="10984529" cy="3189530"/>
          </a:xfrm>
        </p:spPr>
        <p:txBody>
          <a:bodyPr>
            <a:noAutofit/>
          </a:bodyPr>
          <a:lstStyle/>
          <a:p>
            <a:pPr algn="l"/>
            <a:r>
              <a:rPr lang="en-US" sz="2800" b="1" dirty="0" smtClean="0">
                <a:latin typeface="Times New Roman" panose="02020603050405020304" pitchFamily="18" charset="0"/>
                <a:cs typeface="Times New Roman" panose="02020603050405020304" pitchFamily="18" charset="0"/>
              </a:rPr>
              <a:t>Rochester lawyer turned inventor George Baldwin Selden designed a “road locomotive” to be powered by a gasoline engine in 1877.  His patent took 18 years before approval.  The Electric </a:t>
            </a:r>
            <a:r>
              <a:rPr lang="en-US" sz="2800" b="1" dirty="0">
                <a:latin typeface="Times New Roman" panose="02020603050405020304" pitchFamily="18" charset="0"/>
                <a:cs typeface="Times New Roman" panose="02020603050405020304" pitchFamily="18" charset="0"/>
              </a:rPr>
              <a:t>Vehicle Company of Hartford </a:t>
            </a:r>
            <a:r>
              <a:rPr lang="en-US" sz="2800" b="1" dirty="0" smtClean="0">
                <a:latin typeface="Times New Roman" panose="02020603050405020304" pitchFamily="18" charset="0"/>
                <a:cs typeface="Times New Roman" panose="02020603050405020304" pitchFamily="18" charset="0"/>
              </a:rPr>
              <a:t>paid Selden </a:t>
            </a:r>
            <a:r>
              <a:rPr lang="en-US" sz="2800" b="1" dirty="0">
                <a:latin typeface="Times New Roman" panose="02020603050405020304" pitchFamily="18" charset="0"/>
                <a:cs typeface="Times New Roman" panose="02020603050405020304" pitchFamily="18" charset="0"/>
              </a:rPr>
              <a:t>$10,000 for the </a:t>
            </a:r>
            <a:r>
              <a:rPr lang="en-US" sz="2800" b="1" dirty="0" smtClean="0">
                <a:latin typeface="Times New Roman" panose="02020603050405020304" pitchFamily="18" charset="0"/>
                <a:cs typeface="Times New Roman" panose="02020603050405020304" pitchFamily="18" charset="0"/>
              </a:rPr>
              <a:t>patent rights and a royalty </a:t>
            </a:r>
            <a:r>
              <a:rPr lang="en-US" sz="2800" b="1" dirty="0">
                <a:latin typeface="Times New Roman" panose="02020603050405020304" pitchFamily="18" charset="0"/>
                <a:cs typeface="Times New Roman" panose="02020603050405020304" pitchFamily="18" charset="0"/>
              </a:rPr>
              <a:t>for every </a:t>
            </a:r>
            <a:r>
              <a:rPr lang="en-US" sz="2800" b="1" dirty="0" smtClean="0">
                <a:latin typeface="Times New Roman" panose="02020603050405020304" pitchFamily="18" charset="0"/>
                <a:cs typeface="Times New Roman" panose="02020603050405020304" pitchFamily="18" charset="0"/>
              </a:rPr>
              <a:t>gas powered car they produced.  Selden started his own auto firm in 1906 selling 850 cars by 1908.  Henry Ford fought the patent for years in the court, eventually winning in 1911.  Selden eventually converted to manufacturing trucks until he sold the business in 1930.</a:t>
            </a:r>
            <a:endParaRPr lang="en-US" sz="28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913947" y="3813340"/>
            <a:ext cx="2387701" cy="2554545"/>
          </a:xfrm>
          <a:prstGeom prst="rect">
            <a:avLst/>
          </a:prstGeom>
          <a:noFill/>
        </p:spPr>
        <p:txBody>
          <a:bodyPr wrap="square" rtlCol="0">
            <a:spAutoFit/>
          </a:bodyPr>
          <a:lstStyle/>
          <a:p>
            <a:r>
              <a:rPr lang="en-US" sz="1600" b="1" dirty="0" smtClean="0">
                <a:latin typeface="Times New Roman" panose="02020603050405020304" pitchFamily="18" charset="0"/>
                <a:cs typeface="Times New Roman" panose="02020603050405020304" pitchFamily="18" charset="0"/>
              </a:rPr>
              <a:t>Interesting fact: Cars produced by Cadillac</a:t>
            </a:r>
            <a:r>
              <a:rPr lang="en-US" sz="1600" b="1" dirty="0">
                <a:latin typeface="Times New Roman" panose="02020603050405020304" pitchFamily="18" charset="0"/>
                <a:cs typeface="Times New Roman" panose="02020603050405020304" pitchFamily="18" charset="0"/>
              </a:rPr>
              <a:t>, </a:t>
            </a:r>
            <a:r>
              <a:rPr lang="en-US" sz="1600" b="1" dirty="0" smtClean="0">
                <a:latin typeface="Times New Roman" panose="02020603050405020304" pitchFamily="18" charset="0"/>
                <a:cs typeface="Times New Roman" panose="02020603050405020304" pitchFamily="18" charset="0"/>
              </a:rPr>
              <a:t>Packard</a:t>
            </a:r>
            <a:r>
              <a:rPr lang="en-US" sz="1600" b="1" dirty="0">
                <a:latin typeface="Times New Roman" panose="02020603050405020304" pitchFamily="18" charset="0"/>
                <a:cs typeface="Times New Roman" panose="02020603050405020304" pitchFamily="18" charset="0"/>
              </a:rPr>
              <a:t>, </a:t>
            </a:r>
            <a:r>
              <a:rPr lang="en-US" sz="1600" b="1" dirty="0" smtClean="0">
                <a:latin typeface="Times New Roman" panose="02020603050405020304" pitchFamily="18" charset="0"/>
                <a:cs typeface="Times New Roman" panose="02020603050405020304" pitchFamily="18" charset="0"/>
              </a:rPr>
              <a:t>Buick, Peerless and others around the turn of the century had labels proving they took license under the patent.  Henry Ford refused, claiming his 1893 auto was the first of its kind.</a:t>
            </a:r>
            <a:endParaRPr lang="en-US" sz="16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928" y="3813340"/>
            <a:ext cx="3210337" cy="255454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1648" y="3813340"/>
            <a:ext cx="3185345" cy="253948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5918" y="3813340"/>
            <a:ext cx="1894539" cy="2539488"/>
          </a:xfrm>
          <a:prstGeom prst="rect">
            <a:avLst/>
          </a:prstGeom>
        </p:spPr>
      </p:pic>
    </p:spTree>
    <p:extLst>
      <p:ext uri="{BB962C8B-B14F-4D97-AF65-F5344CB8AC3E}">
        <p14:creationId xmlns:p14="http://schemas.microsoft.com/office/powerpoint/2010/main" val="300612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5928" y="506776"/>
            <a:ext cx="10984529" cy="5944135"/>
          </a:xfrm>
        </p:spPr>
        <p:txBody>
          <a:bodyPr>
            <a:noAutofit/>
          </a:bodyPr>
          <a:lstStyle/>
          <a:p>
            <a:r>
              <a:rPr lang="en-US" sz="2800" b="1" dirty="0">
                <a:latin typeface="Times New Roman" panose="02020603050405020304" pitchFamily="18" charset="0"/>
                <a:cs typeface="Times New Roman" panose="02020603050405020304" pitchFamily="18" charset="0"/>
              </a:rPr>
              <a:t>US Standard Voting Machine </a:t>
            </a:r>
            <a:r>
              <a:rPr lang="en-US" sz="2800" b="1" dirty="0" smtClean="0">
                <a:latin typeface="Times New Roman" panose="02020603050405020304" pitchFamily="18" charset="0"/>
                <a:cs typeface="Times New Roman" panose="02020603050405020304" pitchFamily="18" charset="0"/>
              </a:rPr>
              <a:t>Company</a:t>
            </a: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1800" b="1" dirty="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It all started in Rochester.</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7294" y="1216553"/>
            <a:ext cx="7981795" cy="4524579"/>
          </a:xfrm>
          <a:prstGeom prst="rect">
            <a:avLst/>
          </a:prstGeom>
        </p:spPr>
      </p:pic>
    </p:spTree>
    <p:extLst>
      <p:ext uri="{BB962C8B-B14F-4D97-AF65-F5344CB8AC3E}">
        <p14:creationId xmlns:p14="http://schemas.microsoft.com/office/powerpoint/2010/main" val="1925738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5928" y="506777"/>
            <a:ext cx="10984529" cy="3189530"/>
          </a:xfrm>
        </p:spPr>
        <p:txBody>
          <a:bodyPr>
            <a:noAutofit/>
          </a:bodyPr>
          <a:lstStyle/>
          <a:p>
            <a:pPr algn="l"/>
            <a:r>
              <a:rPr lang="en-US" sz="2800" b="1" dirty="0" smtClean="0">
                <a:latin typeface="Times New Roman" panose="02020603050405020304" pitchFamily="18" charset="0"/>
                <a:cs typeface="Times New Roman" panose="02020603050405020304" pitchFamily="18" charset="0"/>
              </a:rPr>
              <a:t>The gear and lever </a:t>
            </a:r>
            <a:r>
              <a:rPr lang="en-US" sz="2800" b="1" dirty="0">
                <a:latin typeface="Times New Roman" panose="02020603050405020304" pitchFamily="18" charset="0"/>
                <a:cs typeface="Times New Roman" panose="02020603050405020304" pitchFamily="18" charset="0"/>
              </a:rPr>
              <a:t>voting machine was patented by inventor </a:t>
            </a:r>
            <a:r>
              <a:rPr lang="en-US" sz="2800" b="1" dirty="0" smtClean="0">
                <a:latin typeface="Times New Roman" panose="02020603050405020304" pitchFamily="18" charset="0"/>
                <a:cs typeface="Times New Roman" panose="02020603050405020304" pitchFamily="18" charset="0"/>
              </a:rPr>
              <a:t>Jacob H. Myers in 1889 and first manufactured </a:t>
            </a:r>
            <a:r>
              <a:rPr lang="en-US" sz="2800" b="1" dirty="0">
                <a:latin typeface="Times New Roman" panose="02020603050405020304" pitchFamily="18" charset="0"/>
                <a:cs typeface="Times New Roman" panose="02020603050405020304" pitchFamily="18" charset="0"/>
              </a:rPr>
              <a:t>by the Standard Voting Machine Company with improvements by Alfred J. Gillespie </a:t>
            </a:r>
            <a:r>
              <a:rPr lang="en-US" sz="2800" b="1" dirty="0" smtClean="0">
                <a:latin typeface="Times New Roman" panose="02020603050405020304" pitchFamily="18" charset="0"/>
                <a:cs typeface="Times New Roman" panose="02020603050405020304" pitchFamily="18" charset="0"/>
              </a:rPr>
              <a:t>in 1895.  The concept was simple: pull the handle that draws the curtain closed; turn a lever over the candidate of choice exposing a red X; pull the handle back and the vote registers while resetting the lever and opening the curtain.  Counts appear in the rear of the machine.  By 1930 every US major city used them.  Rochester did until 2010.</a:t>
            </a:r>
            <a:endParaRPr lang="en-US" sz="28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5564774" y="3624183"/>
            <a:ext cx="2147033" cy="2800767"/>
          </a:xfrm>
          <a:prstGeom prst="rect">
            <a:avLst/>
          </a:prstGeom>
          <a:noFill/>
        </p:spPr>
        <p:txBody>
          <a:bodyPr wrap="square" rtlCol="0">
            <a:spAutoFit/>
          </a:bodyPr>
          <a:lstStyle/>
          <a:p>
            <a:r>
              <a:rPr lang="en-US" sz="1600" b="1" dirty="0" smtClean="0">
                <a:latin typeface="Times New Roman" panose="02020603050405020304" pitchFamily="18" charset="0"/>
                <a:cs typeface="Times New Roman" panose="02020603050405020304" pitchFamily="18" charset="0"/>
              </a:rPr>
              <a:t>Interesting fact: State and local municipalities found investing in these machines to be cost effective and time saving, especially once women received the right to vote and potentially doubling voter turnout.</a:t>
            </a:r>
            <a:endParaRPr lang="en-US" sz="16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928" y="3696305"/>
            <a:ext cx="1845798" cy="265652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8548" y="3696304"/>
            <a:ext cx="2879404" cy="265652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8629" y="3696304"/>
            <a:ext cx="1811130" cy="2656521"/>
          </a:xfrm>
          <a:prstGeom prst="rect">
            <a:avLst/>
          </a:prstGeom>
        </p:spPr>
      </p:pic>
      <p:pic>
        <p:nvPicPr>
          <p:cNvPr id="11" name="Picture 10"/>
          <p:cNvPicPr>
            <a:picLocks noChangeAspect="1"/>
          </p:cNvPicPr>
          <p:nvPr/>
        </p:nvPicPr>
        <p:blipFill>
          <a:blip r:embed="rId6"/>
          <a:stretch>
            <a:fillRect/>
          </a:stretch>
        </p:blipFill>
        <p:spPr>
          <a:xfrm>
            <a:off x="9758484" y="3696303"/>
            <a:ext cx="1831973" cy="2656521"/>
          </a:xfrm>
          <a:prstGeom prst="rect">
            <a:avLst/>
          </a:prstGeom>
        </p:spPr>
      </p:pic>
    </p:spTree>
    <p:extLst>
      <p:ext uri="{BB962C8B-B14F-4D97-AF65-F5344CB8AC3E}">
        <p14:creationId xmlns:p14="http://schemas.microsoft.com/office/powerpoint/2010/main" val="2301823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5928" y="506776"/>
            <a:ext cx="10984529" cy="5944135"/>
          </a:xfrm>
        </p:spPr>
        <p:txBody>
          <a:bodyPr>
            <a:noAutofit/>
          </a:bodyPr>
          <a:lstStyle/>
          <a:p>
            <a:pPr algn="l"/>
            <a:r>
              <a:rPr lang="en-US" sz="2000" b="1" dirty="0" smtClean="0">
                <a:latin typeface="Times New Roman" panose="02020603050405020304" pitchFamily="18" charset="0"/>
                <a:cs typeface="Times New Roman" panose="02020603050405020304" pitchFamily="18" charset="0"/>
              </a:rPr>
              <a:t>Highlighting the following people and companies from Rochester past…</a:t>
            </a:r>
          </a:p>
          <a:p>
            <a:pPr marL="573088" indent="-231775" algn="l">
              <a:buFont typeface="Arial" panose="020B0604020202020204" pitchFamily="34" charset="0"/>
              <a:buChar char="•"/>
            </a:pPr>
            <a:r>
              <a:rPr lang="en-US" sz="2000" b="1" dirty="0" smtClean="0">
                <a:latin typeface="Times New Roman" panose="02020603050405020304" pitchFamily="18" charset="0"/>
                <a:cs typeface="Times New Roman" panose="02020603050405020304" pitchFamily="18" charset="0"/>
              </a:rPr>
              <a:t>American </a:t>
            </a:r>
            <a:r>
              <a:rPr lang="en-US" sz="2000" b="1" dirty="0">
                <a:latin typeface="Times New Roman" panose="02020603050405020304" pitchFamily="18" charset="0"/>
                <a:cs typeface="Times New Roman" panose="02020603050405020304" pitchFamily="18" charset="0"/>
              </a:rPr>
              <a:t>Chemical Manufacturing and Mining </a:t>
            </a:r>
            <a:r>
              <a:rPr lang="en-US" sz="2000" b="1" dirty="0" smtClean="0">
                <a:latin typeface="Times New Roman" panose="02020603050405020304" pitchFamily="18" charset="0"/>
                <a:cs typeface="Times New Roman" panose="02020603050405020304" pitchFamily="18" charset="0"/>
              </a:rPr>
              <a:t>Company</a:t>
            </a:r>
          </a:p>
          <a:p>
            <a:pPr marL="573088" indent="-231775" algn="l">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Ward’s Natural Science</a:t>
            </a:r>
          </a:p>
          <a:p>
            <a:pPr marL="573088" indent="-231775" algn="l">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Pure Gold Manufacturing Company</a:t>
            </a:r>
          </a:p>
          <a:p>
            <a:pPr marL="573088" indent="-231775" algn="l">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Cutler Manufacturing Company</a:t>
            </a:r>
          </a:p>
          <a:p>
            <a:pPr marL="573088" indent="-231775" algn="l">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William S. Kimball and Company/American Tobacco Company</a:t>
            </a:r>
          </a:p>
          <a:p>
            <a:pPr marL="573088" indent="-231775" algn="l">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Vacuum Oil Company</a:t>
            </a:r>
          </a:p>
          <a:p>
            <a:pPr marL="573088" indent="-231775" algn="l">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Buffalo, Rochester and Pittsburgh Railroad Company</a:t>
            </a:r>
          </a:p>
          <a:p>
            <a:pPr marL="573088" indent="-231775" algn="l">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Henry R. Selden</a:t>
            </a:r>
          </a:p>
          <a:p>
            <a:pPr marL="573088" indent="-231775" algn="l">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Western Union </a:t>
            </a:r>
            <a:r>
              <a:rPr lang="en-US" sz="2000" b="1" dirty="0" smtClean="0">
                <a:latin typeface="Times New Roman" panose="02020603050405020304" pitchFamily="18" charset="0"/>
                <a:cs typeface="Times New Roman" panose="02020603050405020304" pitchFamily="18" charset="0"/>
              </a:rPr>
              <a:t>Telegraph &amp; Hiram </a:t>
            </a:r>
            <a:r>
              <a:rPr lang="en-US" sz="2000" b="1" dirty="0">
                <a:latin typeface="Times New Roman" panose="02020603050405020304" pitchFamily="18" charset="0"/>
                <a:cs typeface="Times New Roman" panose="02020603050405020304" pitchFamily="18" charset="0"/>
              </a:rPr>
              <a:t>Sibley and Company</a:t>
            </a:r>
          </a:p>
          <a:p>
            <a:pPr marL="573088" indent="-231775" algn="l">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Randolph Huntington</a:t>
            </a:r>
          </a:p>
          <a:p>
            <a:pPr marL="573088" indent="-231775" algn="l">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S. F. Hess and Company</a:t>
            </a:r>
          </a:p>
          <a:p>
            <a:pPr marL="573088" indent="-231775" algn="l">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Selden Motor Vehicle Company</a:t>
            </a:r>
          </a:p>
          <a:p>
            <a:pPr marL="573088" indent="-231775" algn="l">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US Standard Voting Machine </a:t>
            </a:r>
            <a:r>
              <a:rPr lang="en-US" sz="2000" b="1" dirty="0" smtClean="0">
                <a:latin typeface="Times New Roman" panose="02020603050405020304" pitchFamily="18" charset="0"/>
                <a:cs typeface="Times New Roman" panose="02020603050405020304" pitchFamily="18" charset="0"/>
              </a:rPr>
              <a:t>Company</a:t>
            </a:r>
          </a:p>
          <a:p>
            <a:pPr marL="573088" indent="-231775" algn="l">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William W. </a:t>
            </a:r>
            <a:r>
              <a:rPr lang="en-US" sz="2000" b="1" dirty="0" err="1">
                <a:latin typeface="Times New Roman" panose="02020603050405020304" pitchFamily="18" charset="0"/>
                <a:cs typeface="Times New Roman" panose="02020603050405020304" pitchFamily="18" charset="0"/>
              </a:rPr>
              <a:t>Osgoodby</a:t>
            </a:r>
            <a:endParaRPr lang="en-US" sz="2000" b="1" dirty="0">
              <a:latin typeface="Times New Roman" panose="02020603050405020304" pitchFamily="18" charset="0"/>
              <a:cs typeface="Times New Roman" panose="02020603050405020304" pitchFamily="18" charset="0"/>
            </a:endParaRPr>
          </a:p>
          <a:p>
            <a:pPr algn="l"/>
            <a:endParaRPr lang="en-US" b="1" dirty="0" smtClean="0">
              <a:latin typeface="Times New Roman" panose="02020603050405020304" pitchFamily="18" charset="0"/>
              <a:cs typeface="Times New Roman" panose="02020603050405020304" pitchFamily="18" charset="0"/>
            </a:endParaRPr>
          </a:p>
          <a:p>
            <a:pPr algn="l"/>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24275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5928" y="506776"/>
            <a:ext cx="10984529" cy="5944135"/>
          </a:xfrm>
        </p:spPr>
        <p:txBody>
          <a:bodyPr>
            <a:noAutofit/>
          </a:bodyPr>
          <a:lstStyle/>
          <a:p>
            <a:r>
              <a:rPr lang="en-US" sz="2800" b="1" dirty="0">
                <a:latin typeface="Times New Roman" panose="02020603050405020304" pitchFamily="18" charset="0"/>
                <a:cs typeface="Times New Roman" panose="02020603050405020304" pitchFamily="18" charset="0"/>
              </a:rPr>
              <a:t>William </a:t>
            </a:r>
            <a:r>
              <a:rPr lang="en-US" sz="2800" b="1" dirty="0" smtClean="0">
                <a:latin typeface="Times New Roman" panose="02020603050405020304" pitchFamily="18" charset="0"/>
                <a:cs typeface="Times New Roman" panose="02020603050405020304" pitchFamily="18" charset="0"/>
              </a:rPr>
              <a:t>W. </a:t>
            </a:r>
            <a:r>
              <a:rPr lang="en-US" sz="2800" b="1" dirty="0" err="1" smtClean="0">
                <a:latin typeface="Times New Roman" panose="02020603050405020304" pitchFamily="18" charset="0"/>
                <a:cs typeface="Times New Roman" panose="02020603050405020304" pitchFamily="18" charset="0"/>
              </a:rPr>
              <a:t>Osgoodby</a:t>
            </a:r>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1800" b="1" dirty="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Legal/court </a:t>
            </a:r>
            <a:r>
              <a:rPr lang="en-US" sz="2800" b="1" dirty="0">
                <a:latin typeface="Times New Roman" panose="02020603050405020304" pitchFamily="18" charset="0"/>
                <a:cs typeface="Times New Roman" panose="02020603050405020304" pitchFamily="18" charset="0"/>
              </a:rPr>
              <a:t>stenographer.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2985" y="1161909"/>
            <a:ext cx="8230414" cy="4633867"/>
          </a:xfrm>
          <a:prstGeom prst="rect">
            <a:avLst/>
          </a:prstGeom>
        </p:spPr>
      </p:pic>
    </p:spTree>
    <p:extLst>
      <p:ext uri="{BB962C8B-B14F-4D97-AF65-F5344CB8AC3E}">
        <p14:creationId xmlns:p14="http://schemas.microsoft.com/office/powerpoint/2010/main" val="919895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5928" y="506777"/>
            <a:ext cx="10984529" cy="3189530"/>
          </a:xfrm>
        </p:spPr>
        <p:txBody>
          <a:bodyPr>
            <a:noAutofit/>
          </a:bodyPr>
          <a:lstStyle/>
          <a:p>
            <a:pPr algn="l"/>
            <a:r>
              <a:rPr lang="en-US" sz="2800" b="1" dirty="0" smtClean="0">
                <a:latin typeface="Times New Roman" panose="02020603050405020304" pitchFamily="18" charset="0"/>
                <a:cs typeface="Times New Roman" panose="02020603050405020304" pitchFamily="18" charset="0"/>
              </a:rPr>
              <a:t>William W. </a:t>
            </a:r>
            <a:r>
              <a:rPr lang="en-US" sz="2800" b="1" dirty="0" err="1" smtClean="0">
                <a:latin typeface="Times New Roman" panose="02020603050405020304" pitchFamily="18" charset="0"/>
                <a:cs typeface="Times New Roman" panose="02020603050405020304" pitchFamily="18" charset="0"/>
              </a:rPr>
              <a:t>Osgoodby’s</a:t>
            </a:r>
            <a:r>
              <a:rPr lang="en-US" sz="2800" b="1" dirty="0" smtClean="0">
                <a:latin typeface="Times New Roman" panose="02020603050405020304" pitchFamily="18" charset="0"/>
                <a:cs typeface="Times New Roman" panose="02020603050405020304" pitchFamily="18" charset="0"/>
              </a:rPr>
              <a:t> obituary lauded him as a veteran shorthand expert and world’s most experienced court stenographer.  The Rochester native born in 1834 began studying shorthand at age 14 and by 21 was a newspaper reporter.  He left for Michigan in 1856 where he eventually reported on state House affairs and studied the law, passing the New York Bar on his return in 1859.  From 1862-1913 he was the state’s Supreme Court stenographer.  Over time he developed a new form of phonetic shorthand that became used worldwide.</a:t>
            </a:r>
            <a:endParaRPr lang="en-US" sz="28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686801" y="4182537"/>
            <a:ext cx="1353819" cy="1815882"/>
          </a:xfrm>
          <a:prstGeom prst="rect">
            <a:avLst/>
          </a:prstGeom>
          <a:noFill/>
        </p:spPr>
        <p:txBody>
          <a:bodyPr wrap="square" rtlCol="0">
            <a:spAutoFit/>
          </a:bodyPr>
          <a:lstStyle/>
          <a:p>
            <a:r>
              <a:rPr lang="en-US" sz="1600" b="1" dirty="0" smtClean="0">
                <a:latin typeface="Times New Roman" panose="02020603050405020304" pitchFamily="18" charset="0"/>
                <a:cs typeface="Times New Roman" panose="02020603050405020304" pitchFamily="18" charset="0"/>
              </a:rPr>
              <a:t>Interesting fact: William </a:t>
            </a:r>
            <a:r>
              <a:rPr lang="en-US" sz="1600" b="1" dirty="0" err="1" smtClean="0">
                <a:latin typeface="Times New Roman" panose="02020603050405020304" pitchFamily="18" charset="0"/>
                <a:cs typeface="Times New Roman" panose="02020603050405020304" pitchFamily="18" charset="0"/>
              </a:rPr>
              <a:t>Osgoodby</a:t>
            </a:r>
            <a:r>
              <a:rPr lang="en-US" sz="1600" b="1" dirty="0" smtClean="0">
                <a:latin typeface="Times New Roman" panose="02020603050405020304" pitchFamily="18" charset="0"/>
                <a:cs typeface="Times New Roman" panose="02020603050405020304" pitchFamily="18" charset="0"/>
              </a:rPr>
              <a:t> was the first Rochesterian to own a typewriter.</a:t>
            </a:r>
            <a:endParaRPr lang="en-US" sz="16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605928" y="3695994"/>
            <a:ext cx="1983036" cy="270204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1474" y="3695994"/>
            <a:ext cx="3558983" cy="270204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9579" y="3695995"/>
            <a:ext cx="1853657" cy="270204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0084" y="3643046"/>
            <a:ext cx="1951535" cy="2808258"/>
          </a:xfrm>
          <a:prstGeom prst="rect">
            <a:avLst/>
          </a:prstGeom>
        </p:spPr>
      </p:pic>
    </p:spTree>
    <p:extLst>
      <p:ext uri="{BB962C8B-B14F-4D97-AF65-F5344CB8AC3E}">
        <p14:creationId xmlns:p14="http://schemas.microsoft.com/office/powerpoint/2010/main" val="5607925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5928" y="506776"/>
            <a:ext cx="10984529" cy="5761821"/>
          </a:xfrm>
        </p:spPr>
        <p:txBody>
          <a:bodyPr>
            <a:noAutofit/>
          </a:bodyPr>
          <a:lstStyle/>
          <a:p>
            <a:pPr algn="l"/>
            <a:r>
              <a:rPr lang="en-US" sz="2800" b="1" dirty="0" smtClean="0">
                <a:latin typeface="Times New Roman" panose="02020603050405020304" pitchFamily="18" charset="0"/>
                <a:cs typeface="Times New Roman" panose="02020603050405020304" pitchFamily="18" charset="0"/>
              </a:rPr>
              <a:t>I hope you’ve enjoyed this brief look at the Rochester that once was.</a:t>
            </a:r>
          </a:p>
          <a:p>
            <a:pPr algn="l"/>
            <a:endParaRPr lang="en-US" sz="1800" b="1" dirty="0" smtClean="0">
              <a:latin typeface="Times New Roman" panose="02020603050405020304" pitchFamily="18" charset="0"/>
              <a:cs typeface="Times New Roman" panose="02020603050405020304" pitchFamily="18" charset="0"/>
            </a:endParaRPr>
          </a:p>
          <a:p>
            <a:pPr algn="l"/>
            <a:r>
              <a:rPr lang="en-US" sz="2800" b="1" dirty="0" smtClean="0">
                <a:latin typeface="Times New Roman" panose="02020603050405020304" pitchFamily="18" charset="0"/>
                <a:cs typeface="Times New Roman" panose="02020603050405020304" pitchFamily="18" charset="0"/>
              </a:rPr>
              <a:t>Covers displayed come from my digital collection of more than 800 Rochester advertising covers documented over many years, part of a larger project mapping the city through the businesses once there.</a:t>
            </a:r>
            <a:endParaRPr lang="en-US" sz="2800" b="1" dirty="0">
              <a:latin typeface="Times New Roman" panose="02020603050405020304" pitchFamily="18" charset="0"/>
              <a:cs typeface="Times New Roman" panose="02020603050405020304" pitchFamily="18" charset="0"/>
            </a:endParaRPr>
          </a:p>
          <a:p>
            <a:pPr algn="l"/>
            <a:endParaRPr lang="en-US" sz="1800" b="1" dirty="0" smtClean="0">
              <a:latin typeface="Times New Roman" panose="02020603050405020304" pitchFamily="18" charset="0"/>
              <a:cs typeface="Times New Roman" panose="02020603050405020304" pitchFamily="18" charset="0"/>
            </a:endParaRPr>
          </a:p>
          <a:p>
            <a:pPr algn="l"/>
            <a:r>
              <a:rPr lang="en-US" sz="2800" b="1" dirty="0" smtClean="0">
                <a:latin typeface="Times New Roman" panose="02020603050405020304" pitchFamily="18" charset="0"/>
                <a:cs typeface="Times New Roman" panose="02020603050405020304" pitchFamily="18" charset="0"/>
              </a:rPr>
              <a:t>All of the information used in this presentation was found on the Internet from a variety of sources.  I especially want to point interested viewers to two invaluable historical resources:</a:t>
            </a:r>
          </a:p>
          <a:p>
            <a:pPr marL="457200" indent="-457200" algn="l">
              <a:buFont typeface="Arial" panose="020B0604020202020204" pitchFamily="34" charset="0"/>
              <a:buChar char="•"/>
            </a:pPr>
            <a:r>
              <a:rPr lang="en-US" sz="2800" b="1" dirty="0" smtClean="0">
                <a:latin typeface="Times New Roman" panose="02020603050405020304" pitchFamily="18" charset="0"/>
                <a:cs typeface="Times New Roman" panose="02020603050405020304" pitchFamily="18" charset="0"/>
              </a:rPr>
              <a:t>The digital collection of the Rochester </a:t>
            </a:r>
            <a:r>
              <a:rPr lang="en-US" sz="2800" b="1" dirty="0">
                <a:latin typeface="Times New Roman" panose="02020603050405020304" pitchFamily="18" charset="0"/>
                <a:cs typeface="Times New Roman" panose="02020603050405020304" pitchFamily="18" charset="0"/>
              </a:rPr>
              <a:t>Public </a:t>
            </a:r>
            <a:r>
              <a:rPr lang="en-US" sz="2800" b="1" dirty="0" smtClean="0">
                <a:latin typeface="Times New Roman" panose="02020603050405020304" pitchFamily="18" charset="0"/>
                <a:cs typeface="Times New Roman" panose="02020603050405020304" pitchFamily="18" charset="0"/>
              </a:rPr>
              <a:t>Library </a:t>
            </a:r>
            <a:r>
              <a:rPr lang="en-US" sz="1800" b="1" dirty="0">
                <a:latin typeface="Times New Roman" panose="02020603050405020304" pitchFamily="18" charset="0"/>
                <a:cs typeface="Times New Roman" panose="02020603050405020304" pitchFamily="18" charset="0"/>
                <a:hlinkClick r:id="rId3"/>
              </a:rPr>
              <a:t>https://roccitylibrary.org/digital-collections</a:t>
            </a:r>
            <a:r>
              <a:rPr lang="en-US" sz="1800" b="1" dirty="0" smtClean="0">
                <a:latin typeface="Times New Roman" panose="02020603050405020304" pitchFamily="18" charset="0"/>
                <a:cs typeface="Times New Roman" panose="02020603050405020304" pitchFamily="18" charset="0"/>
                <a:hlinkClick r:id="rId3"/>
              </a:rPr>
              <a:t>/</a:t>
            </a:r>
            <a:endParaRPr lang="en-US" sz="1800" b="1" dirty="0" smtClean="0">
              <a:latin typeface="Times New Roman" panose="02020603050405020304" pitchFamily="18" charset="0"/>
              <a:cs typeface="Times New Roman" panose="02020603050405020304" pitchFamily="18" charset="0"/>
            </a:endParaRPr>
          </a:p>
          <a:p>
            <a:pPr marL="457200" indent="-457200" algn="l">
              <a:buFont typeface="Arial" panose="020B0604020202020204" pitchFamily="34" charset="0"/>
              <a:buChar char="•"/>
            </a:pPr>
            <a:r>
              <a:rPr lang="en-US" sz="2800" b="1" dirty="0" smtClean="0">
                <a:latin typeface="Times New Roman" panose="02020603050405020304" pitchFamily="18" charset="0"/>
                <a:cs typeface="Times New Roman" panose="02020603050405020304" pitchFamily="18" charset="0"/>
              </a:rPr>
              <a:t>The Rochester historical books of Donovan Shilling, especially “Made in </a:t>
            </a:r>
            <a:r>
              <a:rPr lang="en-US" sz="2800" b="1" dirty="0">
                <a:latin typeface="Times New Roman" panose="02020603050405020304" pitchFamily="18" charset="0"/>
                <a:cs typeface="Times New Roman" panose="02020603050405020304" pitchFamily="18" charset="0"/>
              </a:rPr>
              <a:t>Rochester</a:t>
            </a:r>
            <a:r>
              <a:rPr lang="en-US" sz="2800" b="1" dirty="0" smtClean="0">
                <a:latin typeface="Times New Roman" panose="02020603050405020304" pitchFamily="18" charset="0"/>
                <a:cs typeface="Times New Roman" panose="02020603050405020304" pitchFamily="18" charset="0"/>
              </a:rPr>
              <a:t>” - preview </a:t>
            </a:r>
            <a:r>
              <a:rPr lang="en-US" sz="2800" b="1" dirty="0">
                <a:latin typeface="Times New Roman" panose="02020603050405020304" pitchFamily="18" charset="0"/>
                <a:cs typeface="Times New Roman" panose="02020603050405020304" pitchFamily="18" charset="0"/>
              </a:rPr>
              <a:t>select pages here: </a:t>
            </a:r>
            <a:r>
              <a:rPr lang="en-US" sz="1800" b="1" dirty="0">
                <a:latin typeface="Times New Roman" panose="02020603050405020304" pitchFamily="18" charset="0"/>
                <a:cs typeface="Times New Roman" panose="02020603050405020304" pitchFamily="18" charset="0"/>
                <a:hlinkClick r:id="rId4"/>
              </a:rPr>
              <a:t>https://</a:t>
            </a:r>
            <a:r>
              <a:rPr lang="en-US" sz="1800" b="1" dirty="0" smtClean="0">
                <a:latin typeface="Times New Roman" panose="02020603050405020304" pitchFamily="18" charset="0"/>
                <a:cs typeface="Times New Roman" panose="02020603050405020304" pitchFamily="18" charset="0"/>
                <a:hlinkClick r:id="rId4"/>
              </a:rPr>
              <a:t>books.google.com/books?id=rCauCAAAQBAJ&amp;printsec=frontcover#v=onepage&amp;q&amp;f=false</a:t>
            </a:r>
            <a:r>
              <a:rPr lang="en-US" sz="1800" b="1" dirty="0" smtClean="0">
                <a:latin typeface="Times New Roman" panose="02020603050405020304" pitchFamily="18" charset="0"/>
                <a:cs typeface="Times New Roman" panose="02020603050405020304" pitchFamily="18" charset="0"/>
              </a:rPr>
              <a:t> </a:t>
            </a:r>
            <a:endParaRPr lang="en-US" sz="1800" b="1" dirty="0">
              <a:latin typeface="Times New Roman" panose="02020603050405020304" pitchFamily="18" charset="0"/>
              <a:cs typeface="Times New Roman" panose="02020603050405020304" pitchFamily="18" charset="0"/>
            </a:endParaRPr>
          </a:p>
          <a:p>
            <a:pPr algn="l"/>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4166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5928" y="506776"/>
            <a:ext cx="10984529" cy="5944135"/>
          </a:xfrm>
        </p:spPr>
        <p:txBody>
          <a:bodyPr>
            <a:noAutofit/>
          </a:bodyPr>
          <a:lstStyle/>
          <a:p>
            <a:r>
              <a:rPr lang="en-US" sz="2800" b="1" dirty="0" smtClean="0">
                <a:latin typeface="Times New Roman" panose="02020603050405020304" pitchFamily="18" charset="0"/>
                <a:cs typeface="Times New Roman" panose="02020603050405020304" pitchFamily="18" charset="0"/>
              </a:rPr>
              <a:t>American Chemical Manufacturing and Mining Company</a:t>
            </a: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1800" b="1" dirty="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What is this company’s connection to the expression,</a:t>
            </a:r>
          </a:p>
          <a:p>
            <a:r>
              <a:rPr lang="en-US" sz="2800" b="1" dirty="0" smtClean="0">
                <a:latin typeface="Times New Roman" panose="02020603050405020304" pitchFamily="18" charset="0"/>
                <a:cs typeface="Times New Roman" panose="02020603050405020304" pitchFamily="18" charset="0"/>
              </a:rPr>
              <a:t>“You don’t know ‘$&amp;!+’ from </a:t>
            </a:r>
            <a:r>
              <a:rPr lang="en-US" sz="2800" b="1" dirty="0" err="1" smtClean="0">
                <a:latin typeface="Times New Roman" panose="02020603050405020304" pitchFamily="18" charset="0"/>
                <a:cs typeface="Times New Roman" panose="02020603050405020304" pitchFamily="18" charset="0"/>
              </a:rPr>
              <a:t>shinola</a:t>
            </a:r>
            <a:r>
              <a:rPr lang="en-US" sz="2800" b="1" dirty="0" smtClean="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2290676" y="1196240"/>
            <a:ext cx="7615032" cy="4191008"/>
          </a:xfrm>
          <a:prstGeom prst="rect">
            <a:avLst/>
          </a:prstGeom>
        </p:spPr>
      </p:pic>
    </p:spTree>
    <p:extLst>
      <p:ext uri="{BB962C8B-B14F-4D97-AF65-F5344CB8AC3E}">
        <p14:creationId xmlns:p14="http://schemas.microsoft.com/office/powerpoint/2010/main" val="3086920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5928" y="506777"/>
            <a:ext cx="10984529" cy="3189530"/>
          </a:xfrm>
        </p:spPr>
        <p:txBody>
          <a:bodyPr>
            <a:noAutofit/>
          </a:bodyPr>
          <a:lstStyle/>
          <a:p>
            <a:pPr algn="l"/>
            <a:r>
              <a:rPr lang="en-US" sz="2800" b="1" dirty="0" smtClean="0">
                <a:latin typeface="Times New Roman" panose="02020603050405020304" pitchFamily="18" charset="0"/>
                <a:cs typeface="Times New Roman" panose="02020603050405020304" pitchFamily="18" charset="0"/>
              </a:rPr>
              <a:t>Located on 6 Jay Street the American Chemical Manufacturing and Mining Company produced a variety of items, but its most famous product was a black wax polish first made around 1880 created by employee George </a:t>
            </a:r>
            <a:r>
              <a:rPr lang="en-US" sz="2800" b="1" dirty="0" err="1" smtClean="0">
                <a:latin typeface="Times New Roman" panose="02020603050405020304" pitchFamily="18" charset="0"/>
                <a:cs typeface="Times New Roman" panose="02020603050405020304" pitchFamily="18" charset="0"/>
              </a:rPr>
              <a:t>Melancthon</a:t>
            </a:r>
            <a:r>
              <a:rPr lang="en-US" sz="2800" b="1" dirty="0" smtClean="0">
                <a:latin typeface="Times New Roman" panose="02020603050405020304" pitchFamily="18" charset="0"/>
                <a:cs typeface="Times New Roman" panose="02020603050405020304" pitchFamily="18" charset="0"/>
              </a:rPr>
              <a:t> Wetmore.  Shinola became a worldwide success.  He later became its president in 1917 and renamed the business The Shinola Company.  He died in 1923 and the company was sold off and moved away.  WWII soldiers made the “</a:t>
            </a:r>
            <a:r>
              <a:rPr lang="en-US" sz="2800" b="1" dirty="0" err="1" smtClean="0">
                <a:latin typeface="Times New Roman" panose="02020603050405020304" pitchFamily="18" charset="0"/>
                <a:cs typeface="Times New Roman" panose="02020603050405020304" pitchFamily="18" charset="0"/>
              </a:rPr>
              <a:t>shinola</a:t>
            </a:r>
            <a:r>
              <a:rPr lang="en-US" sz="2800" b="1" dirty="0" smtClean="0">
                <a:latin typeface="Times New Roman" panose="02020603050405020304" pitchFamily="18" charset="0"/>
                <a:cs typeface="Times New Roman" panose="02020603050405020304" pitchFamily="18" charset="0"/>
              </a:rPr>
              <a:t>” phrase popular, having been forced to use it often during their service tour.</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6301" y="3702471"/>
            <a:ext cx="4784156" cy="262190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113" y="3696306"/>
            <a:ext cx="3106758" cy="2628073"/>
          </a:xfrm>
          <a:prstGeom prst="rect">
            <a:avLst/>
          </a:prstGeom>
        </p:spPr>
      </p:pic>
      <p:sp>
        <p:nvSpPr>
          <p:cNvPr id="5" name="TextBox 4"/>
          <p:cNvSpPr txBox="1"/>
          <p:nvPr/>
        </p:nvSpPr>
        <p:spPr>
          <a:xfrm>
            <a:off x="3944039" y="3769834"/>
            <a:ext cx="2862262" cy="2554545"/>
          </a:xfrm>
          <a:prstGeom prst="rect">
            <a:avLst/>
          </a:prstGeom>
          <a:noFill/>
        </p:spPr>
        <p:txBody>
          <a:bodyPr wrap="square" rtlCol="0">
            <a:spAutoFit/>
          </a:bodyPr>
          <a:lstStyle/>
          <a:p>
            <a:r>
              <a:rPr lang="en-US" sz="1600" b="1" dirty="0" smtClean="0">
                <a:latin typeface="Times New Roman" panose="02020603050405020304" pitchFamily="18" charset="0"/>
                <a:cs typeface="Times New Roman" panose="02020603050405020304" pitchFamily="18" charset="0"/>
              </a:rPr>
              <a:t>Interesting fact: Comedian George Carlin used the phrase in his banned shtick, "Filthy Words," aka "Seven Dirty Words," source of the 1978 broadcasting free speech case FCC v. Pacifica Foundation, a 1st Amendment constitutional decision by the Supreme Court of the United States.</a:t>
            </a:r>
            <a:endParaRPr 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0317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5928" y="506776"/>
            <a:ext cx="10984529" cy="5944135"/>
          </a:xfrm>
        </p:spPr>
        <p:txBody>
          <a:bodyPr>
            <a:noAutofit/>
          </a:bodyPr>
          <a:lstStyle/>
          <a:p>
            <a:r>
              <a:rPr lang="en-US" sz="2800" b="1" dirty="0" smtClean="0">
                <a:latin typeface="Times New Roman" panose="02020603050405020304" pitchFamily="18" charset="0"/>
                <a:cs typeface="Times New Roman" panose="02020603050405020304" pitchFamily="18" charset="0"/>
              </a:rPr>
              <a:t>Ward’s Natural Science</a:t>
            </a: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1800" b="1" dirty="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What “act” linked Ward’s with the Barnum and Bailey Circus?</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5781" y="1191064"/>
            <a:ext cx="8364821" cy="4575557"/>
          </a:xfrm>
          <a:prstGeom prst="rect">
            <a:avLst/>
          </a:prstGeom>
        </p:spPr>
      </p:pic>
    </p:spTree>
    <p:extLst>
      <p:ext uri="{BB962C8B-B14F-4D97-AF65-F5344CB8AC3E}">
        <p14:creationId xmlns:p14="http://schemas.microsoft.com/office/powerpoint/2010/main" val="3072517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5928" y="506777"/>
            <a:ext cx="10984529" cy="3189530"/>
          </a:xfrm>
        </p:spPr>
        <p:txBody>
          <a:bodyPr>
            <a:noAutofit/>
          </a:bodyPr>
          <a:lstStyle/>
          <a:p>
            <a:pPr algn="l"/>
            <a:r>
              <a:rPr lang="en-US" sz="2800" b="1" dirty="0" smtClean="0">
                <a:latin typeface="Times New Roman" panose="02020603050405020304" pitchFamily="18" charset="0"/>
                <a:cs typeface="Times New Roman" panose="02020603050405020304" pitchFamily="18" charset="0"/>
              </a:rPr>
              <a:t>Founded by Henry Augustus Ward in 1862 and still around today, this company supplies the worldwide scientific community and educational institutions with specimens and kits dealing with biology, chemistry, earth science and much more.  Ward travelled the world collecting specimens of all kinds, especially meteorites.  When friend P. T. Barnum’s elephant Jumbo died after being hit by a train, Ward was commissioned to mount its skeleton and skin so that it might continue to be part of the circus for years to come.  It took two years to finish.</a:t>
            </a:r>
            <a:endParaRPr lang="en-US" sz="28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713822" y="3714406"/>
            <a:ext cx="2862262" cy="2062103"/>
          </a:xfrm>
          <a:prstGeom prst="rect">
            <a:avLst/>
          </a:prstGeom>
          <a:noFill/>
        </p:spPr>
        <p:txBody>
          <a:bodyPr wrap="square" rtlCol="0">
            <a:spAutoFit/>
          </a:bodyPr>
          <a:lstStyle/>
          <a:p>
            <a:r>
              <a:rPr lang="en-US" sz="1600" b="1" dirty="0" smtClean="0">
                <a:latin typeface="Times New Roman" panose="02020603050405020304" pitchFamily="18" charset="0"/>
                <a:cs typeface="Times New Roman" panose="02020603050405020304" pitchFamily="18" charset="0"/>
              </a:rPr>
              <a:t>Interesting fact:  Henry Ward was the first automobile casualty in Buffalo, NY having been hit by a car on July 4, 1906, dying later that day.  His brain was donated to the Wilder Brain Collection at Cornell University. </a:t>
            </a:r>
            <a:endParaRPr lang="en-US" sz="16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605928" y="3696307"/>
            <a:ext cx="1885987" cy="2621522"/>
          </a:xfrm>
          <a:prstGeom prst="rect">
            <a:avLst/>
          </a:prstGeom>
        </p:spPr>
      </p:pic>
      <p:sp>
        <p:nvSpPr>
          <p:cNvPr id="7" name="TextBox 6"/>
          <p:cNvSpPr txBox="1"/>
          <p:nvPr/>
        </p:nvSpPr>
        <p:spPr>
          <a:xfrm>
            <a:off x="2491915" y="5794609"/>
            <a:ext cx="1958899" cy="523220"/>
          </a:xfrm>
          <a:prstGeom prst="rect">
            <a:avLst/>
          </a:prstGeom>
          <a:noFill/>
        </p:spPr>
        <p:txBody>
          <a:bodyPr wrap="square" rtlCol="0">
            <a:spAutoFit/>
          </a:bodyPr>
          <a:lstStyle/>
          <a:p>
            <a:r>
              <a:rPr lang="en-US" sz="1400" b="1" dirty="0" smtClean="0">
                <a:latin typeface="Times New Roman" panose="02020603050405020304" pitchFamily="18" charset="0"/>
                <a:cs typeface="Times New Roman" panose="02020603050405020304" pitchFamily="18" charset="0"/>
              </a:rPr>
              <a:t>Henry Ward (left) with Buffalo Bill Cody</a:t>
            </a:r>
            <a:endParaRPr lang="en-US" sz="1400" b="1"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9741" y="3747120"/>
            <a:ext cx="2062276" cy="161809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0775" y="4797275"/>
            <a:ext cx="1939681" cy="1520554"/>
          </a:xfrm>
          <a:prstGeom prst="rect">
            <a:avLst/>
          </a:prstGeom>
        </p:spPr>
      </p:pic>
      <p:pic>
        <p:nvPicPr>
          <p:cNvPr id="12" name="Picture 11"/>
          <p:cNvPicPr>
            <a:picLocks noChangeAspect="1"/>
          </p:cNvPicPr>
          <p:nvPr/>
        </p:nvPicPr>
        <p:blipFill>
          <a:blip r:embed="rId6"/>
          <a:stretch>
            <a:fillRect/>
          </a:stretch>
        </p:blipFill>
        <p:spPr>
          <a:xfrm>
            <a:off x="5744390" y="3696306"/>
            <a:ext cx="1869039" cy="2622165"/>
          </a:xfrm>
          <a:prstGeom prst="rect">
            <a:avLst/>
          </a:prstGeom>
        </p:spPr>
      </p:pic>
    </p:spTree>
    <p:extLst>
      <p:ext uri="{BB962C8B-B14F-4D97-AF65-F5344CB8AC3E}">
        <p14:creationId xmlns:p14="http://schemas.microsoft.com/office/powerpoint/2010/main" val="1350727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5928" y="506776"/>
            <a:ext cx="10984529" cy="5944135"/>
          </a:xfrm>
        </p:spPr>
        <p:txBody>
          <a:bodyPr>
            <a:noAutofit/>
          </a:bodyPr>
          <a:lstStyle/>
          <a:p>
            <a:r>
              <a:rPr lang="en-US" sz="2800" b="1" dirty="0" smtClean="0">
                <a:latin typeface="Times New Roman" panose="02020603050405020304" pitchFamily="18" charset="0"/>
                <a:cs typeface="Times New Roman" panose="02020603050405020304" pitchFamily="18" charset="0"/>
              </a:rPr>
              <a:t>Pure Gold Manufacturing Company</a:t>
            </a: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1800" b="1" dirty="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Are you familiar with this company’s renowned sister product?</a:t>
            </a:r>
            <a:endParaRPr lang="en-US" sz="28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3891" y="1183044"/>
            <a:ext cx="8008602" cy="4591598"/>
          </a:xfrm>
          <a:prstGeom prst="rect">
            <a:avLst/>
          </a:prstGeom>
        </p:spPr>
      </p:pic>
    </p:spTree>
    <p:extLst>
      <p:ext uri="{BB962C8B-B14F-4D97-AF65-F5344CB8AC3E}">
        <p14:creationId xmlns:p14="http://schemas.microsoft.com/office/powerpoint/2010/main" val="3159828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5928" y="506777"/>
            <a:ext cx="10984529" cy="3189530"/>
          </a:xfrm>
        </p:spPr>
        <p:txBody>
          <a:bodyPr>
            <a:noAutofit/>
          </a:bodyPr>
          <a:lstStyle/>
          <a:p>
            <a:pPr algn="l"/>
            <a:r>
              <a:rPr lang="en-US" sz="2800" b="1" dirty="0" smtClean="0">
                <a:latin typeface="Times New Roman" panose="02020603050405020304" pitchFamily="18" charset="0"/>
                <a:cs typeface="Times New Roman" panose="02020603050405020304" pitchFamily="18" charset="0"/>
              </a:rPr>
              <a:t>The Pure Gold Manufacturing Company was owned the R. T. French Company.  French's Cream Salad Brand Mustard debuted as a salad garnish at the 1904 St. Louis World’s Fair, which also hosted the Olympics.  The French family sold the business to the British firm Reckitt &amp; Colman in 1926, but the French’s headquarters remained in Rochester until 1987 when it moved along with its test kitchens to Chester, New Jersey.  McCormick's spice company currently owns the brand after having undergone several corporate buyouts.</a:t>
            </a:r>
            <a:endParaRPr lang="en-US" sz="28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605928" y="3696307"/>
            <a:ext cx="3654145" cy="269454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5528" y="3696307"/>
            <a:ext cx="2754929" cy="2695450"/>
          </a:xfrm>
          <a:prstGeom prst="rect">
            <a:avLst/>
          </a:prstGeom>
        </p:spPr>
      </p:pic>
      <p:sp>
        <p:nvSpPr>
          <p:cNvPr id="9" name="TextBox 8"/>
          <p:cNvSpPr txBox="1"/>
          <p:nvPr/>
        </p:nvSpPr>
        <p:spPr>
          <a:xfrm>
            <a:off x="6850444" y="3836310"/>
            <a:ext cx="1914655" cy="2554545"/>
          </a:xfrm>
          <a:prstGeom prst="rect">
            <a:avLst/>
          </a:prstGeom>
          <a:noFill/>
        </p:spPr>
        <p:txBody>
          <a:bodyPr wrap="square" rtlCol="0">
            <a:spAutoFit/>
          </a:bodyPr>
          <a:lstStyle/>
          <a:p>
            <a:r>
              <a:rPr lang="en-US" sz="1600" b="1" dirty="0" smtClean="0">
                <a:latin typeface="Times New Roman" panose="02020603050405020304" pitchFamily="18" charset="0"/>
                <a:cs typeface="Times New Roman" panose="02020603050405020304" pitchFamily="18" charset="0"/>
              </a:rPr>
              <a:t>Interesting fact: While the Brits invented a process for making instant mashed potatoes in WWII, it was the R T French company that mass produced it for the first time starting in 1946. </a:t>
            </a:r>
            <a:endParaRPr lang="en-US" sz="1600" b="1"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0930" y="3696307"/>
            <a:ext cx="2379085" cy="2694548"/>
          </a:xfrm>
          <a:prstGeom prst="rect">
            <a:avLst/>
          </a:prstGeom>
        </p:spPr>
      </p:pic>
    </p:spTree>
    <p:extLst>
      <p:ext uri="{BB962C8B-B14F-4D97-AF65-F5344CB8AC3E}">
        <p14:creationId xmlns:p14="http://schemas.microsoft.com/office/powerpoint/2010/main" val="27985671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1762</TotalTime>
  <Words>2481</Words>
  <Application>Microsoft Office PowerPoint</Application>
  <PresentationFormat>Widescreen</PresentationFormat>
  <Paragraphs>230</Paragraphs>
  <Slides>32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Adobe Gothic Std B</vt:lpstr>
      <vt:lpstr>Algerian</vt:lpstr>
      <vt:lpstr>Arial</vt:lpstr>
      <vt:lpstr>Calibri</vt:lpstr>
      <vt:lpstr>Calibri Light</vt:lpstr>
      <vt:lpstr>Times New Roman</vt:lpstr>
      <vt:lpstr>Office Theme</vt:lpstr>
      <vt:lpstr>Rochester Trivia Using Advertising Covers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Rochester Trivia Using Advertising Covers</dc:title>
  <dc:creator>Tom Fortunato</dc:creator>
  <cp:lastModifiedBy>Tom Fortunato</cp:lastModifiedBy>
  <cp:revision>139</cp:revision>
  <dcterms:created xsi:type="dcterms:W3CDTF">2020-07-07T14:31:49Z</dcterms:created>
  <dcterms:modified xsi:type="dcterms:W3CDTF">2022-03-11T02:47:50Z</dcterms:modified>
</cp:coreProperties>
</file>