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5" r:id="rId5"/>
    <p:sldId id="262" r:id="rId6"/>
    <p:sldId id="299" r:id="rId7"/>
    <p:sldId id="277" r:id="rId8"/>
    <p:sldId id="302" r:id="rId9"/>
    <p:sldId id="310" r:id="rId10"/>
    <p:sldId id="300" r:id="rId11"/>
    <p:sldId id="301" r:id="rId12"/>
    <p:sldId id="286" r:id="rId13"/>
    <p:sldId id="290" r:id="rId14"/>
    <p:sldId id="307" r:id="rId15"/>
    <p:sldId id="289" r:id="rId16"/>
    <p:sldId id="291" r:id="rId17"/>
    <p:sldId id="292" r:id="rId18"/>
    <p:sldId id="270" r:id="rId19"/>
    <p:sldId id="281" r:id="rId20"/>
    <p:sldId id="278" r:id="rId21"/>
    <p:sldId id="279" r:id="rId22"/>
    <p:sldId id="280" r:id="rId23"/>
    <p:sldId id="271" r:id="rId24"/>
    <p:sldId id="268" r:id="rId25"/>
    <p:sldId id="304" r:id="rId26"/>
    <p:sldId id="305" r:id="rId27"/>
    <p:sldId id="267" r:id="rId28"/>
    <p:sldId id="269" r:id="rId29"/>
    <p:sldId id="276" r:id="rId30"/>
    <p:sldId id="296" r:id="rId31"/>
    <p:sldId id="297" r:id="rId32"/>
    <p:sldId id="298" r:id="rId33"/>
    <p:sldId id="274" r:id="rId34"/>
    <p:sldId id="287" r:id="rId35"/>
    <p:sldId id="283" r:id="rId36"/>
    <p:sldId id="306" r:id="rId37"/>
    <p:sldId id="282" r:id="rId38"/>
    <p:sldId id="284" r:id="rId39"/>
    <p:sldId id="275" r:id="rId40"/>
    <p:sldId id="294" r:id="rId41"/>
    <p:sldId id="311" r:id="rId42"/>
    <p:sldId id="312" r:id="rId43"/>
    <p:sldId id="31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0" autoAdjust="0"/>
    <p:restoredTop sz="94660"/>
  </p:normalViewPr>
  <p:slideViewPr>
    <p:cSldViewPr snapToGrid="0">
      <p:cViewPr varScale="1">
        <p:scale>
          <a:sx n="87" d="100"/>
          <a:sy n="87" d="100"/>
        </p:scale>
        <p:origin x="12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B5C993-F899-4052-BC33-F25FCB9E5CB0}" type="datetimeFigureOut">
              <a:rPr lang="en-US" smtClean="0"/>
              <a:t>8/8/2020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13498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B5C993-F899-4052-BC33-F25FCB9E5CB0}" type="datetimeFigureOut">
              <a:rPr lang="en-US" smtClean="0"/>
              <a:t>8/8/2020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389172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B5C993-F899-4052-BC33-F25FCB9E5CB0}" type="datetimeFigureOut">
              <a:rPr lang="en-US" smtClean="0"/>
              <a:t>8/8/2020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4078974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B5C993-F899-4052-BC33-F25FCB9E5CB0}" type="datetimeFigureOut">
              <a:rPr lang="en-US" smtClean="0"/>
              <a:t>8/8/2020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147217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B5C993-F899-4052-BC33-F25FCB9E5CB0}" type="datetimeFigureOut">
              <a:rPr lang="en-US" smtClean="0"/>
              <a:t>8/8/2020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419056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B5C993-F899-4052-BC33-F25FCB9E5CB0}" type="datetimeFigureOut">
              <a:rPr lang="en-US" smtClean="0"/>
              <a:t>8/8/2020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50118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B5C993-F899-4052-BC33-F25FCB9E5CB0}" type="datetimeFigureOut">
              <a:rPr lang="en-US" smtClean="0"/>
              <a:t>8/8/2020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349138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B5C993-F899-4052-BC33-F25FCB9E5CB0}" type="datetimeFigureOut">
              <a:rPr lang="en-US" smtClean="0"/>
              <a:t>8/8/2020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70255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B5C993-F899-4052-BC33-F25FCB9E5CB0}" type="datetimeFigureOut">
              <a:rPr lang="en-US" smtClean="0"/>
              <a:t>8/8/2020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399059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B5C993-F899-4052-BC33-F25FCB9E5CB0}" type="datetimeFigureOut">
              <a:rPr lang="en-US" smtClean="0"/>
              <a:t>8/8/2020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103731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B5C993-F899-4052-BC33-F25FCB9E5CB0}" type="datetimeFigureOut">
              <a:rPr lang="en-US" smtClean="0"/>
              <a:t>8/8/2020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0424B-801F-4986-BA5B-DEBC5FC6F1A7}" type="slidenum">
              <a:rPr lang="en-US" smtClean="0"/>
              <a:t>‹#›</a:t>
            </a:fld>
            <a:endParaRPr lang="en-US"/>
          </a:p>
        </p:txBody>
      </p:sp>
    </p:spTree>
    <p:extLst>
      <p:ext uri="{BB962C8B-B14F-4D97-AF65-F5344CB8AC3E}">
        <p14:creationId xmlns:p14="http://schemas.microsoft.com/office/powerpoint/2010/main" val="58221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5C993-F899-4052-BC33-F25FCB9E5CB0}" type="datetimeFigureOut">
              <a:rPr lang="en-US" smtClean="0"/>
              <a:t>8/8/2020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0424B-801F-4986-BA5B-DEBC5FC6F1A7}" type="slidenum">
              <a:rPr lang="en-US" smtClean="0"/>
              <a:t>‹#›</a:t>
            </a:fld>
            <a:endParaRPr lang="en-US"/>
          </a:p>
        </p:txBody>
      </p:sp>
    </p:spTree>
    <p:extLst>
      <p:ext uri="{BB962C8B-B14F-4D97-AF65-F5344CB8AC3E}">
        <p14:creationId xmlns:p14="http://schemas.microsoft.com/office/powerpoint/2010/main" val="22416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ocwiki.org/Walter_B._Duffy"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hyperlink" Target="https://www.rochestercitynewspaper.com/rochester/county-plans-to-buy-city-office-building/Content?oid=4329088"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s://www.emporis.com/buildings/125105/powers-building-rochester-ny-usa"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hyperlink" Target="https://www.libraryweb.org/rochimag/architecture/SpecificBuildings/Powers/Powers.htm"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hyperlink" Target="http://www.powersbuilding.com/index2.asp?page=history.asp.html"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yelp.com/biz/the-powers-building-rochester" TargetMode="External"/><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waymarking.com/waymarks/wmDDKE_Powers_Building_Rochester_NY" TargetMode="External"/><Relationship Id="rId7" Type="http://schemas.openxmlformats.org/officeDocument/2006/relationships/image" Target="../media/image42.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g"/><Relationship Id="rId7" Type="http://schemas.openxmlformats.org/officeDocument/2006/relationships/image" Target="../media/image48.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hyperlink" Target="https://freethought-trail.org/trail-map/location:powers-hotel/" TargetMode="External"/><Relationship Id="rId9"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hyperlink" Target="https://www.emporis.com/buildings/125098/union-trust-building-rochester-ny-usa"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hyperlink" Target="http://afsco.clarosa.info/buildings/union-trust-building"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books.google.com/books?id=B3JqQhv0TFAC&amp;pg=PA78&amp;lpg=PA78&amp;dq=%22German+Insurance+Company+Building%22+Rochester&amp;source=bl&amp;ots=mnvPSipIcc&amp;sig=ACfU3U3svee-4toQuapWvrlXHVw6cwTb6Q&amp;hl=en&amp;sa=X&amp;ved=2ahUKEwj89qu9-ovrAhWqTd8KHQdKA3g4ChDoATACegQIBxAB#v=onepage&amp;q=%22German%20Insurance%20Company%20Building%22%20Rochester&amp;f=false"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hyperlink" Target="https://books.google.com/books?id=xC9FAAAAYAAJ&amp;pg=PA113&amp;lpg=PA113&amp;dq=%22German+Insurance+Company+Building%22+Rochester&amp;source=bl&amp;ots=vpV9VPDS4c&amp;sig=ACfU3U0cNcp1713XUP8TY7AWjZ2SzvAULw&amp;hl=en&amp;sa=X&amp;ved=2ahUKEwjR05GL_IvrAhWFneAKHQq3DD84ChDoATADegQICxAB#v=onepage&amp;q=%22German%20Insurance%20Company%20Building%22%20Rochester&amp;f=fals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ational-currency.com/bank/national-bank-of-rochester-2/"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3.jp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hyperlink" Target="https://www.emporis.com/buildings/221772/ellwanger-barry-building-rochester-ny-usa"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0.jp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hyperlink" Target="https://rbscp.lib.rochester.edu/finding-aids/BBE47"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26.xml.rels><?xml version="1.0" encoding="UTF-8" standalone="yes"?>
<Relationships xmlns="http://schemas.openxmlformats.org/package/2006/relationships"><Relationship Id="rId3" Type="http://schemas.openxmlformats.org/officeDocument/2006/relationships/hyperlink" Target="https://www.highlandparkconservancy.org/" TargetMode="External"/><Relationship Id="rId7" Type="http://schemas.openxmlformats.org/officeDocument/2006/relationships/image" Target="../media/image75.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hyperlink" Target="https://images3.loopnet.com/d2/PfPMM5Z_VIHIZZckeyuPMSa07Ce_XQrJ5RB69qeTJ8I/document.pdf" TargetMode="External"/><Relationship Id="rId7" Type="http://schemas.openxmlformats.org/officeDocument/2006/relationships/image" Target="../media/image82.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9.xml.rels><?xml version="1.0" encoding="UTF-8" standalone="yes"?>
<Relationships xmlns="http://schemas.openxmlformats.org/package/2006/relationships"><Relationship Id="rId3" Type="http://schemas.openxmlformats.org/officeDocument/2006/relationships/hyperlink" Target="https://www.emporis.com/buildings/125104/wilder-building-rochester-ny-usa"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Wilder_Building"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hyperlink" Target="https://rfalconcam.com/falconwatching/?p=1514" TargetMode="External"/><Relationship Id="rId4" Type="http://schemas.openxmlformats.org/officeDocument/2006/relationships/image" Target="../media/image90.jpg"/></Relationships>
</file>

<file path=ppt/slides/_rels/slide3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hyperlink" Target="http://www.wilderbuilding.com/" TargetMode="External"/><Relationship Id="rId7" Type="http://schemas.openxmlformats.org/officeDocument/2006/relationships/image" Target="../media/image95.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33.xml.rels><?xml version="1.0" encoding="UTF-8" standalone="yes"?>
<Relationships xmlns="http://schemas.openxmlformats.org/package/2006/relationships"><Relationship Id="rId3" Type="http://schemas.openxmlformats.org/officeDocument/2006/relationships/hyperlink" Target="https://www.emporis.com/buildings/125131/granite-building-rochester-ny-usa"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www.democratandchronicle.com/story/news/local/rocroots/places/2016/10/13/rocroots-granite-building/92005376/" TargetMode="External"/><Relationship Id="rId7" Type="http://schemas.openxmlformats.org/officeDocument/2006/relationships/image" Target="../media/image103.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hyperlink" Target="http://media.democratandchronicle.com/retrofitting-rochester/sibley-firegranite-building"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7.jpg"/><Relationship Id="rId5" Type="http://schemas.openxmlformats.org/officeDocument/2006/relationships/image" Target="../media/image106.emf"/><Relationship Id="rId4" Type="http://schemas.openxmlformats.org/officeDocument/2006/relationships/image" Target="../media/image105.jpg"/></Relationships>
</file>

<file path=ppt/slides/_rels/slide3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jpeg"/></Relationships>
</file>

<file path=ppt/slides/_rels/slide38.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hyperlink" Target="https://www.rochestercitynewspaper.com/rochester/main-street-reborn/Content?oid=4649282" TargetMode="External"/><Relationship Id="rId7" Type="http://schemas.openxmlformats.org/officeDocument/2006/relationships/image" Target="../media/image119.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image" Target="../media/image117.jpg"/><Relationship Id="rId4" Type="http://schemas.openxmlformats.org/officeDocument/2006/relationships/image" Target="../media/image116.jpg"/><Relationship Id="rId9" Type="http://schemas.openxmlformats.org/officeDocument/2006/relationships/image" Target="../media/image121.jpg"/></Relationships>
</file>

<file path=ppt/slides/_rels/slide39.xml.rels><?xml version="1.0" encoding="UTF-8" standalone="yes"?>
<Relationships xmlns="http://schemas.openxmlformats.org/package/2006/relationships"><Relationship Id="rId3" Type="http://schemas.openxmlformats.org/officeDocument/2006/relationships/hyperlink" Target="https://www.emporis.com/buildings/1518341/triangle-building-rochester-ny-usa"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4.jpg"/><Relationship Id="rId5" Type="http://schemas.openxmlformats.org/officeDocument/2006/relationships/image" Target="../media/image123.emf"/><Relationship Id="rId4" Type="http://schemas.openxmlformats.org/officeDocument/2006/relationships/image" Target="../media/image122.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media.democratandchronicle.com/retrofitting-rochester/sibley-triangle-building" TargetMode="External"/><Relationship Id="rId7" Type="http://schemas.openxmlformats.org/officeDocument/2006/relationships/image" Target="../media/image12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7.jpg"/><Relationship Id="rId5" Type="http://schemas.openxmlformats.org/officeDocument/2006/relationships/image" Target="../media/image126.jpg"/><Relationship Id="rId4" Type="http://schemas.openxmlformats.org/officeDocument/2006/relationships/image" Target="../media/image125.jpg"/></Relationships>
</file>

<file path=ppt/slides/_rels/slide4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29.jp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g"/><Relationship Id="rId9" Type="http://schemas.openxmlformats.org/officeDocument/2006/relationships/image" Target="../media/image10.jpeg"/></Relationships>
</file>

<file path=ppt/slides/_rels/slide4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29.jp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g"/><Relationship Id="rId9"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7.jpeg"/><Relationship Id="rId3" Type="http://schemas.openxmlformats.org/officeDocument/2006/relationships/slide" Target="slide7.xml"/><Relationship Id="rId7" Type="http://schemas.openxmlformats.org/officeDocument/2006/relationships/slide" Target="slide29.xml"/><Relationship Id="rId12" Type="http://schemas.openxmlformats.org/officeDocument/2006/relationships/hyperlink" Target="http://www.lowerfalls.org/100acrestour/" TargetMode="External"/><Relationship Id="rId17" Type="http://schemas.openxmlformats.org/officeDocument/2006/relationships/image" Target="../media/image11.jpeg"/><Relationship Id="rId2" Type="http://schemas.openxmlformats.org/officeDocument/2006/relationships/image" Target="../media/image3.png"/><Relationship Id="rId16"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slide" Target="slide24.xml"/><Relationship Id="rId11" Type="http://schemas.openxmlformats.org/officeDocument/2006/relationships/image" Target="../media/image6.jpeg"/><Relationship Id="rId5" Type="http://schemas.openxmlformats.org/officeDocument/2006/relationships/slide" Target="slide18.xml"/><Relationship Id="rId15" Type="http://schemas.openxmlformats.org/officeDocument/2006/relationships/image" Target="../media/image9.jpeg"/><Relationship Id="rId10" Type="http://schemas.openxmlformats.org/officeDocument/2006/relationships/image" Target="../media/image5.jpg"/><Relationship Id="rId4" Type="http://schemas.openxmlformats.org/officeDocument/2006/relationships/slide" Target="slide12.xml"/><Relationship Id="rId9" Type="http://schemas.openxmlformats.org/officeDocument/2006/relationships/slide" Target="slide39.xml"/><Relationship Id="rId1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www.rochestersubway.com/topics/2009/04/rochester_state_and_main/#more-241" TargetMode="Externa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hyperlink" Target="https://www.emporis.com/buildings/221776/city-place-rochester-ny-usa"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s://www.rochestersubway.com/topics/2012/12/santa-is-real-and-here-is-proof/"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hyperlink" Target="https://books.google.com/books?id=2-Y7AQAAMAAJ&amp;pg=PA52&amp;lpg=PA52&amp;dq=Duffy-Powers+department+store+Rochester&amp;source=bl&amp;ots=WJLx741eUD&amp;sig=ACfU3U1perWeuG84fPeKEYgtZrn-ff3ETg&amp;hl=en&amp;sa=X&amp;ved=2ahUKEwjh58jQkIrrAhXQAp0JHWVMDow4HhDoATABegQIBhAB#v=onepage&amp;q=Duffy-Powers%20department%20store%20Rochester&amp;f=false"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204716"/>
            <a:ext cx="10994833" cy="6013204"/>
          </a:xfrm>
        </p:spPr>
        <p:txBody>
          <a:bodyPr lIns="0" tIns="0" rIns="0" bIns="0">
            <a:normAutofit/>
          </a:bodyPr>
          <a:lstStyle/>
          <a:p>
            <a:r>
              <a:rPr lang="en-US" b="1" dirty="0" smtClean="0">
                <a:latin typeface="Calibri" panose="020F0502020204030204" pitchFamily="34" charset="0"/>
                <a:cs typeface="Calibri" panose="020F0502020204030204" pitchFamily="34" charset="0"/>
              </a:rPr>
              <a:t>Rochester’s Landmark Buildings</a:t>
            </a:r>
            <a:br>
              <a:rPr lang="en-US" b="1" dirty="0" smtClean="0">
                <a:latin typeface="Calibri" panose="020F0502020204030204" pitchFamily="34" charset="0"/>
                <a:cs typeface="Calibri" panose="020F0502020204030204" pitchFamily="34" charset="0"/>
              </a:rPr>
            </a:br>
            <a:r>
              <a:rPr lang="en-US" sz="2400" b="1" dirty="0" smtClean="0">
                <a:latin typeface="Calibri" panose="020F0502020204030204" pitchFamily="34" charset="0"/>
                <a:cs typeface="Calibri" panose="020F0502020204030204" pitchFamily="34" charset="0"/>
              </a:rPr>
              <a:t>(and their stories)</a:t>
            </a:r>
            <a:br>
              <a:rPr lang="en-US" sz="2400" b="1" dirty="0" smtClean="0">
                <a:latin typeface="Calibri" panose="020F0502020204030204" pitchFamily="34" charset="0"/>
                <a:cs typeface="Calibri" panose="020F0502020204030204" pitchFamily="34" charset="0"/>
              </a:rPr>
            </a:br>
            <a:r>
              <a:rPr lang="en-US" b="1" dirty="0" smtClean="0">
                <a:latin typeface="Calibri" panose="020F0502020204030204" pitchFamily="34" charset="0"/>
                <a:cs typeface="Calibri" panose="020F0502020204030204" pitchFamily="34" charset="0"/>
              </a:rPr>
              <a:t/>
            </a:r>
            <a:br>
              <a:rPr lang="en-US" b="1" dirty="0" smtClean="0">
                <a:latin typeface="Calibri" panose="020F0502020204030204" pitchFamily="34" charset="0"/>
                <a:cs typeface="Calibri" panose="020F0502020204030204" pitchFamily="34" charset="0"/>
              </a:rPr>
            </a:br>
            <a:r>
              <a:rPr lang="en-US" sz="1000" b="1" dirty="0" smtClean="0">
                <a:latin typeface="Calibri" panose="020F0502020204030204" pitchFamily="34" charset="0"/>
                <a:cs typeface="Calibri" panose="020F0502020204030204" pitchFamily="34" charset="0"/>
              </a:rPr>
              <a:t/>
            </a:r>
            <a:br>
              <a:rPr lang="en-US" sz="1000" b="1" dirty="0" smtClean="0">
                <a:latin typeface="Calibri" panose="020F0502020204030204" pitchFamily="34" charset="0"/>
                <a:cs typeface="Calibri" panose="020F0502020204030204" pitchFamily="34" charset="0"/>
              </a:rPr>
            </a:br>
            <a:r>
              <a:rPr lang="en-US" sz="6400" b="1" dirty="0" smtClean="0">
                <a:latin typeface="Calibri" panose="020F0502020204030204" pitchFamily="34" charset="0"/>
                <a:cs typeface="Calibri" panose="020F0502020204030204" pitchFamily="34" charset="0"/>
              </a:rPr>
              <a:t/>
            </a:r>
            <a:br>
              <a:rPr lang="en-US" sz="6400" b="1" dirty="0" smtClean="0">
                <a:latin typeface="Calibri" panose="020F0502020204030204" pitchFamily="34" charset="0"/>
                <a:cs typeface="Calibri" panose="020F0502020204030204" pitchFamily="34" charset="0"/>
              </a:rPr>
            </a:br>
            <a:r>
              <a:rPr lang="en-US" sz="6400" b="1" dirty="0">
                <a:latin typeface="Calibri" panose="020F0502020204030204" pitchFamily="34" charset="0"/>
                <a:cs typeface="Calibri" panose="020F0502020204030204" pitchFamily="34" charset="0"/>
              </a:rPr>
              <a:t/>
            </a:r>
            <a:br>
              <a:rPr lang="en-US" sz="6400" b="1" dirty="0">
                <a:latin typeface="Calibri" panose="020F0502020204030204" pitchFamily="34" charset="0"/>
                <a:cs typeface="Calibri" panose="020F0502020204030204" pitchFamily="34" charset="0"/>
              </a:rPr>
            </a:br>
            <a:r>
              <a:rPr lang="en-US" sz="4800" b="1" dirty="0" smtClean="0">
                <a:latin typeface="Calibri" panose="020F0502020204030204" pitchFamily="34" charset="0"/>
                <a:cs typeface="Calibri" panose="020F0502020204030204" pitchFamily="34" charset="0"/>
              </a:rPr>
              <a:t/>
            </a:r>
            <a:br>
              <a:rPr lang="en-US" sz="4800" b="1" dirty="0" smtClean="0">
                <a:latin typeface="Calibri" panose="020F0502020204030204" pitchFamily="34" charset="0"/>
                <a:cs typeface="Calibri" panose="020F0502020204030204" pitchFamily="34" charset="0"/>
              </a:rPr>
            </a:br>
            <a:r>
              <a:rPr lang="en-US" sz="4800" b="1" dirty="0">
                <a:latin typeface="Calibri" panose="020F0502020204030204" pitchFamily="34" charset="0"/>
                <a:cs typeface="Calibri" panose="020F0502020204030204" pitchFamily="34" charset="0"/>
              </a:rPr>
              <a:t/>
            </a:r>
            <a:br>
              <a:rPr lang="en-US" sz="4800" b="1" dirty="0">
                <a:latin typeface="Calibri" panose="020F0502020204030204" pitchFamily="34" charset="0"/>
                <a:cs typeface="Calibri" panose="020F0502020204030204" pitchFamily="34" charset="0"/>
              </a:rPr>
            </a:br>
            <a:r>
              <a:rPr lang="en-US" sz="3000" b="1" dirty="0">
                <a:latin typeface="Calibri" panose="020F0502020204030204" pitchFamily="34" charset="0"/>
                <a:cs typeface="Calibri" panose="020F0502020204030204" pitchFamily="34" charset="0"/>
              </a:rPr>
              <a:t/>
            </a:r>
            <a:br>
              <a:rPr lang="en-US" sz="3000" b="1" dirty="0">
                <a:latin typeface="Calibri" panose="020F0502020204030204" pitchFamily="34" charset="0"/>
                <a:cs typeface="Calibri" panose="020F0502020204030204" pitchFamily="34" charset="0"/>
              </a:rPr>
            </a:br>
            <a:r>
              <a:rPr lang="en-US" sz="2400" b="1" dirty="0" smtClean="0">
                <a:latin typeface="Calibri" panose="020F0502020204030204" pitchFamily="34" charset="0"/>
                <a:cs typeface="Calibri" panose="020F0502020204030204" pitchFamily="34" charset="0"/>
              </a:rPr>
              <a:t>by Tom Fortunato                A presentation for the Rochester Philatelic Association, 2020</a:t>
            </a:r>
            <a:endParaRPr lang="en-US" sz="2400" b="1"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2046" y="1607079"/>
            <a:ext cx="1753342" cy="1753342"/>
          </a:xfrm>
          <a:prstGeom prst="rect">
            <a:avLst/>
          </a:prstGeom>
        </p:spPr>
      </p:pic>
    </p:spTree>
    <p:extLst>
      <p:ext uri="{BB962C8B-B14F-4D97-AF65-F5344CB8AC3E}">
        <p14:creationId xmlns:p14="http://schemas.microsoft.com/office/powerpoint/2010/main" val="18875169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Duffy-Powers Company</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went out of business in 1932</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during the Great Depression.</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The building remained vacant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until 1940 when Kodak bought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it to work on a secret project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for the Navy creating radio</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proximity fuses that helped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to improve bombing shell</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accuracy.  During the 1960s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Rochester Institute of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Technology used it as part of</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its campus.</a:t>
            </a: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Duffy </a:t>
            </a:r>
            <a:r>
              <a:rPr lang="en-US" b="1" dirty="0" smtClean="0">
                <a:hlinkClick r:id="rId3"/>
              </a:rPr>
              <a:t>Biography</a:t>
            </a:r>
            <a:r>
              <a:rPr lang="en-US" b="1" dirty="0" smtClean="0"/>
              <a:t>                                                                                                            </a:t>
            </a:r>
            <a:r>
              <a:rPr lang="en-US" b="1" dirty="0" smtClean="0"/>
              <a:t>Duffy-Powers </a:t>
            </a:r>
            <a:r>
              <a:rPr lang="en-US" b="1" dirty="0"/>
              <a:t>Building, 50 West Main St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301" y="572875"/>
            <a:ext cx="5528477" cy="362806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896" y="4485934"/>
            <a:ext cx="4317439" cy="1451040"/>
          </a:xfrm>
          <a:prstGeom prst="rect">
            <a:avLst/>
          </a:prstGeom>
        </p:spPr>
      </p:pic>
    </p:spTree>
    <p:extLst>
      <p:ext uri="{BB962C8B-B14F-4D97-AF65-F5344CB8AC3E}">
        <p14:creationId xmlns:p14="http://schemas.microsoft.com/office/powerpoint/2010/main" val="3015288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It’s now named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City Place and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mostly occupied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by Monroe County</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department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offices.</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9819"/>
            <a:ext cx="10994833" cy="276999"/>
          </a:xfrm>
          <a:prstGeom prst="rect">
            <a:avLst/>
          </a:prstGeom>
          <a:noFill/>
        </p:spPr>
        <p:txBody>
          <a:bodyPr wrap="square" lIns="0" tIns="0" rIns="0" bIns="0" rtlCol="0" anchor="b" anchorCtr="0">
            <a:spAutoFit/>
          </a:bodyPr>
          <a:lstStyle/>
          <a:p>
            <a:pPr algn="r"/>
            <a:r>
              <a:rPr lang="en-US" b="1" dirty="0" smtClean="0">
                <a:hlinkClick r:id="rId3"/>
              </a:rPr>
              <a:t>County Purchase</a:t>
            </a:r>
            <a:r>
              <a:rPr lang="en-US" b="1" dirty="0" smtClean="0"/>
              <a:t>                                                                                                           Duffy-Powers </a:t>
            </a:r>
            <a:r>
              <a:rPr lang="en-US" b="1" dirty="0"/>
              <a:t>Building, 50 West Main St</a:t>
            </a:r>
          </a:p>
        </p:txBody>
      </p:sp>
      <p:pic>
        <p:nvPicPr>
          <p:cNvPr id="4" name="Picture 3"/>
          <p:cNvPicPr>
            <a:picLocks noChangeAspect="1"/>
          </p:cNvPicPr>
          <p:nvPr/>
        </p:nvPicPr>
        <p:blipFill>
          <a:blip r:embed="rId4"/>
          <a:stretch>
            <a:fillRect/>
          </a:stretch>
        </p:blipFill>
        <p:spPr>
          <a:xfrm>
            <a:off x="616945" y="3220278"/>
            <a:ext cx="6514422" cy="30042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7876" y="567387"/>
            <a:ext cx="3157597" cy="248742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3761" y="567387"/>
            <a:ext cx="4388018" cy="5657141"/>
          </a:xfrm>
          <a:prstGeom prst="rect">
            <a:avLst/>
          </a:prstGeom>
        </p:spPr>
      </p:pic>
    </p:spTree>
    <p:extLst>
      <p:ext uri="{BB962C8B-B14F-4D97-AF65-F5344CB8AC3E}">
        <p14:creationId xmlns:p14="http://schemas.microsoft.com/office/powerpoint/2010/main" val="2476864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First known as the Powers Block, then the</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Powers Building, the anchor of Rochester’s</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Four Corners is probably the most historic</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of any property in the city.  The facts at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the left detail just a few fascinating tidbits.</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Emporis</a:t>
            </a:r>
            <a:r>
              <a:rPr lang="en-US" b="1" dirty="0" smtClean="0"/>
              <a:t>                                                                             Powers Building, 16 West Main St/Powers Hotel, 36 West Main St</a:t>
            </a:r>
            <a:endParaRPr lang="en-US"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9410" y="2966979"/>
            <a:ext cx="4902368" cy="32575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9130" y="3572550"/>
            <a:ext cx="2137410" cy="204640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945" y="568055"/>
            <a:ext cx="3749315" cy="5651653"/>
          </a:xfrm>
          <a:prstGeom prst="rect">
            <a:avLst/>
          </a:prstGeom>
        </p:spPr>
      </p:pic>
    </p:spTree>
    <p:extLst>
      <p:ext uri="{BB962C8B-B14F-4D97-AF65-F5344CB8AC3E}">
        <p14:creationId xmlns:p14="http://schemas.microsoft.com/office/powerpoint/2010/main" val="3121531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This was another</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design by architect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Andrew Jackson</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Warner, completed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in 1869 with</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additions made</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through 1888 by</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owner Daniel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Powers including a</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triple roof and an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observation tower</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to make it the city’s</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tallest building.</a:t>
            </a: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Sentinel of the Four Corners</a:t>
            </a:r>
            <a:r>
              <a:rPr lang="en-US" b="1" dirty="0" smtClean="0"/>
              <a:t>                                         Powers </a:t>
            </a:r>
            <a:r>
              <a:rPr lang="en-US" b="1" dirty="0"/>
              <a:t>Building, 16 West Main </a:t>
            </a:r>
            <a:r>
              <a:rPr lang="en-US" b="1" dirty="0" smtClean="0"/>
              <a:t>St/Powers </a:t>
            </a:r>
            <a:r>
              <a:rPr lang="en-US" b="1" dirty="0"/>
              <a:t>Hotel, 36 West Main </a:t>
            </a:r>
            <a:r>
              <a:rPr lang="en-US" b="1" dirty="0" smtClean="0"/>
              <a:t>St</a:t>
            </a:r>
            <a:endParaRPr lang="en-US" b="1" dirty="0"/>
          </a:p>
        </p:txBody>
      </p:sp>
      <p:pic>
        <p:nvPicPr>
          <p:cNvPr id="7" name="Picture 6"/>
          <p:cNvPicPr>
            <a:picLocks noChangeAspect="1"/>
          </p:cNvPicPr>
          <p:nvPr/>
        </p:nvPicPr>
        <p:blipFill>
          <a:blip r:embed="rId4"/>
          <a:stretch>
            <a:fillRect/>
          </a:stretch>
        </p:blipFill>
        <p:spPr>
          <a:xfrm>
            <a:off x="616945" y="572876"/>
            <a:ext cx="3576488" cy="566010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0537" y="595312"/>
            <a:ext cx="3590925" cy="5667375"/>
          </a:xfrm>
          <a:prstGeom prst="rect">
            <a:avLst/>
          </a:prstGeom>
        </p:spPr>
      </p:pic>
    </p:spTree>
    <p:extLst>
      <p:ext uri="{BB962C8B-B14F-4D97-AF65-F5344CB8AC3E}">
        <p14:creationId xmlns:p14="http://schemas.microsoft.com/office/powerpoint/2010/main" val="2389699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Per the Powers Building web site</a:t>
            </a:r>
            <a:r>
              <a:rPr lang="en-US" sz="3200" b="1" dirty="0">
                <a:latin typeface="Calibri" panose="020F0502020204030204" pitchFamily="34" charset="0"/>
                <a:cs typeface="Calibri" panose="020F0502020204030204" pitchFamily="34" charset="0"/>
              </a:rPr>
              <a:t>, “The building was the first in upstate New York to have a passenger elevator (then called a vertical railroad), gas illumination and marble floors. In 1861 it became the first commercial structure in Rochester to have electricity, utilizing its own power generating boilers</a:t>
            </a:r>
            <a:r>
              <a:rPr lang="en-US" sz="3200" b="1" dirty="0" smtClean="0">
                <a:latin typeface="Calibri" panose="020F0502020204030204" pitchFamily="34" charset="0"/>
                <a:cs typeface="Calibri" panose="020F0502020204030204" pitchFamily="34" charset="0"/>
              </a:rPr>
              <a:t>.”  Stationer</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company </a:t>
            </a:r>
            <a:r>
              <a:rPr lang="en-US" sz="3200" b="1" dirty="0" err="1" smtClean="0">
                <a:latin typeface="Calibri" panose="020F0502020204030204" pitchFamily="34" charset="0"/>
                <a:cs typeface="Calibri" panose="020F0502020204030204" pitchFamily="34" charset="0"/>
              </a:rPr>
              <a:t>Scrantom’s</a:t>
            </a:r>
            <a:r>
              <a:rPr lang="en-US" sz="3200" b="1" dirty="0" smtClean="0">
                <a:latin typeface="Calibri" panose="020F0502020204030204" pitchFamily="34" charset="0"/>
                <a:cs typeface="Calibri" panose="020F0502020204030204" pitchFamily="34" charset="0"/>
              </a:rPr>
              <a:t> was its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1</a:t>
            </a:r>
            <a:r>
              <a:rPr lang="en-US" sz="3200" b="1" baseline="30000" dirty="0" smtClean="0">
                <a:latin typeface="Calibri" panose="020F0502020204030204" pitchFamily="34" charset="0"/>
                <a:cs typeface="Calibri" panose="020F0502020204030204" pitchFamily="34" charset="0"/>
              </a:rPr>
              <a:t>st</a:t>
            </a:r>
            <a:r>
              <a:rPr lang="en-US" sz="3200" b="1" dirty="0" smtClean="0">
                <a:latin typeface="Calibri" panose="020F0502020204030204" pitchFamily="34" charset="0"/>
                <a:cs typeface="Calibri" panose="020F0502020204030204" pitchFamily="34" charset="0"/>
              </a:rPr>
              <a:t> level floor tenant for years.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4" y="6224529"/>
            <a:ext cx="10994834" cy="276999"/>
          </a:xfrm>
          <a:prstGeom prst="rect">
            <a:avLst/>
          </a:prstGeom>
          <a:noFill/>
        </p:spPr>
        <p:txBody>
          <a:bodyPr wrap="square" lIns="0" tIns="0" rIns="0" bIns="0" rtlCol="0" anchor="b" anchorCtr="0">
            <a:spAutoFit/>
          </a:bodyPr>
          <a:lstStyle/>
          <a:p>
            <a:pPr algn="r"/>
            <a:r>
              <a:rPr lang="en-US" b="1" dirty="0" smtClean="0">
                <a:hlinkClick r:id="rId3"/>
              </a:rPr>
              <a:t>Powers Building.com</a:t>
            </a:r>
            <a:r>
              <a:rPr lang="en-US" b="1" dirty="0" smtClean="0"/>
              <a:t>                                                     Powers </a:t>
            </a:r>
            <a:r>
              <a:rPr lang="en-US" b="1" dirty="0"/>
              <a:t>Building, 16 West Main </a:t>
            </a:r>
            <a:r>
              <a:rPr lang="en-US" b="1" dirty="0" smtClean="0"/>
              <a:t>St/Powers </a:t>
            </a:r>
            <a:r>
              <a:rPr lang="en-US" b="1" dirty="0"/>
              <a:t>Hotel, 36 West Main </a:t>
            </a:r>
            <a:r>
              <a:rPr lang="en-US" b="1" dirty="0" smtClean="0"/>
              <a:t>St</a:t>
            </a:r>
            <a:endParaRPr lang="en-US"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44" y="2834640"/>
            <a:ext cx="5555255" cy="338988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5080" y="3591705"/>
            <a:ext cx="2891790" cy="2632824"/>
          </a:xfrm>
          <a:prstGeom prst="rect">
            <a:avLst/>
          </a:prstGeom>
        </p:spPr>
      </p:pic>
      <p:sp>
        <p:nvSpPr>
          <p:cNvPr id="10" name="TextBox 9"/>
          <p:cNvSpPr txBox="1"/>
          <p:nvPr/>
        </p:nvSpPr>
        <p:spPr>
          <a:xfrm>
            <a:off x="9371914" y="5116533"/>
            <a:ext cx="2239864" cy="1107996"/>
          </a:xfrm>
          <a:prstGeom prst="rect">
            <a:avLst/>
          </a:prstGeom>
          <a:noFill/>
        </p:spPr>
        <p:txBody>
          <a:bodyPr wrap="square" lIns="0" tIns="0" rIns="0" bIns="0" rtlCol="0" anchor="b" anchorCtr="0">
            <a:spAutoFit/>
          </a:bodyPr>
          <a:lstStyle/>
          <a:p>
            <a:r>
              <a:rPr lang="en-US" b="1" i="1" dirty="0" smtClean="0"/>
              <a:t>Text from a 1911 post card given away at the Rochester Exposition Grounds.</a:t>
            </a:r>
            <a:endParaRPr lang="en-US" b="1" i="1" dirty="0"/>
          </a:p>
        </p:txBody>
      </p:sp>
      <p:pic>
        <p:nvPicPr>
          <p:cNvPr id="11" name="Picture 10"/>
          <p:cNvPicPr>
            <a:picLocks noChangeAspect="1"/>
          </p:cNvPicPr>
          <p:nvPr/>
        </p:nvPicPr>
        <p:blipFill>
          <a:blip r:embed="rId6"/>
          <a:stretch>
            <a:fillRect/>
          </a:stretch>
        </p:blipFill>
        <p:spPr>
          <a:xfrm>
            <a:off x="9371914" y="3613602"/>
            <a:ext cx="2242032" cy="1502931"/>
          </a:xfrm>
          <a:prstGeom prst="rect">
            <a:avLst/>
          </a:prstGeom>
        </p:spPr>
      </p:pic>
    </p:spTree>
    <p:extLst>
      <p:ext uri="{BB962C8B-B14F-4D97-AF65-F5344CB8AC3E}">
        <p14:creationId xmlns:p14="http://schemas.microsoft.com/office/powerpoint/2010/main" val="2835561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More tenants.</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4529"/>
            <a:ext cx="10994833" cy="285453"/>
          </a:xfrm>
          <a:prstGeom prst="rect">
            <a:avLst/>
          </a:prstGeom>
          <a:noFill/>
        </p:spPr>
        <p:txBody>
          <a:bodyPr wrap="square" lIns="0" tIns="0" rIns="0" bIns="0" rtlCol="0" anchor="b" anchorCtr="0">
            <a:spAutoFit/>
          </a:bodyPr>
          <a:lstStyle/>
          <a:p>
            <a:pPr algn="r"/>
            <a:r>
              <a:rPr lang="en-US" b="1" dirty="0" smtClean="0">
                <a:hlinkClick r:id="rId3"/>
              </a:rPr>
              <a:t>Yelp! Building Reviews</a:t>
            </a:r>
            <a:r>
              <a:rPr lang="en-US" b="1" dirty="0" smtClean="0"/>
              <a:t>                                                   Powers </a:t>
            </a:r>
            <a:r>
              <a:rPr lang="en-US" b="1" dirty="0"/>
              <a:t>Building, 16 West Main </a:t>
            </a:r>
            <a:r>
              <a:rPr lang="en-US" b="1" dirty="0" smtClean="0"/>
              <a:t>St/Powers </a:t>
            </a:r>
            <a:r>
              <a:rPr lang="en-US" b="1" dirty="0"/>
              <a:t>Hotel, 36 West Main St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609" y="572876"/>
            <a:ext cx="5370744" cy="292474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44" y="1045848"/>
            <a:ext cx="5612678" cy="316039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1608" y="2586039"/>
            <a:ext cx="5348758" cy="2925771"/>
          </a:xfrm>
          <a:prstGeom prst="rect">
            <a:avLst/>
          </a:prstGeom>
        </p:spPr>
      </p:pic>
      <p:pic>
        <p:nvPicPr>
          <p:cNvPr id="7" name="Picture 6"/>
          <p:cNvPicPr>
            <a:picLocks noChangeAspect="1"/>
          </p:cNvPicPr>
          <p:nvPr/>
        </p:nvPicPr>
        <p:blipFill>
          <a:blip r:embed="rId7"/>
          <a:stretch>
            <a:fillRect/>
          </a:stretch>
        </p:blipFill>
        <p:spPr>
          <a:xfrm>
            <a:off x="603992" y="2803736"/>
            <a:ext cx="5625630" cy="3345150"/>
          </a:xfrm>
          <a:prstGeom prst="rect">
            <a:avLst/>
          </a:prstGeom>
        </p:spPr>
      </p:pic>
      <p:pic>
        <p:nvPicPr>
          <p:cNvPr id="8" name="Picture 7"/>
          <p:cNvPicPr>
            <a:picLocks noChangeAspect="1"/>
          </p:cNvPicPr>
          <p:nvPr/>
        </p:nvPicPr>
        <p:blipFill>
          <a:blip r:embed="rId8"/>
          <a:stretch>
            <a:fillRect/>
          </a:stretch>
        </p:blipFill>
        <p:spPr>
          <a:xfrm>
            <a:off x="7818120" y="4104219"/>
            <a:ext cx="3783330" cy="2120310"/>
          </a:xfrm>
          <a:prstGeom prst="rect">
            <a:avLst/>
          </a:prstGeom>
        </p:spPr>
      </p:pic>
    </p:spTree>
    <p:extLst>
      <p:ext uri="{BB962C8B-B14F-4D97-AF65-F5344CB8AC3E}">
        <p14:creationId xmlns:p14="http://schemas.microsoft.com/office/powerpoint/2010/main" val="2741861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Power</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Building and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environs today.</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4529"/>
            <a:ext cx="10994833" cy="285453"/>
          </a:xfrm>
          <a:prstGeom prst="rect">
            <a:avLst/>
          </a:prstGeom>
          <a:noFill/>
        </p:spPr>
        <p:txBody>
          <a:bodyPr wrap="square" lIns="0" tIns="0" rIns="0" bIns="0" rtlCol="0" anchor="b" anchorCtr="0">
            <a:spAutoFit/>
          </a:bodyPr>
          <a:lstStyle/>
          <a:p>
            <a:pPr algn="r"/>
            <a:r>
              <a:rPr lang="en-US" b="1" dirty="0" err="1" smtClean="0">
                <a:hlinkClick r:id="rId3"/>
              </a:rPr>
              <a:t>WayMarking</a:t>
            </a:r>
            <a:r>
              <a:rPr lang="en-US" b="1" dirty="0" smtClean="0">
                <a:hlinkClick r:id="rId3"/>
              </a:rPr>
              <a:t> Page</a:t>
            </a:r>
            <a:r>
              <a:rPr lang="en-US" b="1" dirty="0" smtClean="0"/>
              <a:t>                                                           Powers </a:t>
            </a:r>
            <a:r>
              <a:rPr lang="en-US" b="1" dirty="0"/>
              <a:t>Building, 16 West Main </a:t>
            </a:r>
            <a:r>
              <a:rPr lang="en-US" b="1" dirty="0" smtClean="0"/>
              <a:t>St/Powers </a:t>
            </a:r>
            <a:r>
              <a:rPr lang="en-US" b="1" dirty="0"/>
              <a:t>Hotel, 36 West Main St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945" y="2720337"/>
            <a:ext cx="5486675" cy="35041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332" y="2720339"/>
            <a:ext cx="5383446" cy="350418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9373" y="572876"/>
            <a:ext cx="2802405" cy="2726607"/>
          </a:xfrm>
          <a:prstGeom prst="rect">
            <a:avLst/>
          </a:prstGeom>
        </p:spPr>
      </p:pic>
      <p:pic>
        <p:nvPicPr>
          <p:cNvPr id="8" name="Picture 7"/>
          <p:cNvPicPr>
            <a:picLocks noChangeAspect="1"/>
          </p:cNvPicPr>
          <p:nvPr/>
        </p:nvPicPr>
        <p:blipFill>
          <a:blip r:embed="rId7"/>
          <a:stretch>
            <a:fillRect/>
          </a:stretch>
        </p:blipFill>
        <p:spPr>
          <a:xfrm>
            <a:off x="3333942" y="572874"/>
            <a:ext cx="2758434" cy="203346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4980" y="572875"/>
            <a:ext cx="3129681" cy="2033461"/>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94177" y="2720338"/>
            <a:ext cx="2632039" cy="1837821"/>
          </a:xfrm>
          <a:prstGeom prst="rect">
            <a:avLst/>
          </a:prstGeom>
        </p:spPr>
      </p:pic>
    </p:spTree>
    <p:extLst>
      <p:ext uri="{BB962C8B-B14F-4D97-AF65-F5344CB8AC3E}">
        <p14:creationId xmlns:p14="http://schemas.microsoft.com/office/powerpoint/2010/main" val="216047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747" y="3223260"/>
            <a:ext cx="5293032" cy="3001269"/>
          </a:xfrm>
          <a:prstGeom prst="rect">
            <a:avLst/>
          </a:prstGeom>
        </p:spPr>
      </p:pic>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Powers Hotel was next door, now</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known as the Executive Building.</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4" y="6232983"/>
            <a:ext cx="10994834" cy="276999"/>
          </a:xfrm>
          <a:prstGeom prst="rect">
            <a:avLst/>
          </a:prstGeom>
          <a:noFill/>
        </p:spPr>
        <p:txBody>
          <a:bodyPr wrap="square" lIns="0" tIns="0" rIns="0" bIns="0" rtlCol="0" anchor="b" anchorCtr="0">
            <a:spAutoFit/>
          </a:bodyPr>
          <a:lstStyle/>
          <a:p>
            <a:pPr algn="r"/>
            <a:r>
              <a:rPr lang="en-US" b="1" dirty="0" smtClean="0">
                <a:hlinkClick r:id="rId4"/>
              </a:rPr>
              <a:t>Powers Hotel History</a:t>
            </a:r>
            <a:r>
              <a:rPr lang="en-US" b="1" dirty="0" smtClean="0"/>
              <a:t>                                                     Powers </a:t>
            </a:r>
            <a:r>
              <a:rPr lang="en-US" b="1" dirty="0"/>
              <a:t>Building, 16 West Main </a:t>
            </a:r>
            <a:r>
              <a:rPr lang="en-US" b="1" dirty="0" smtClean="0"/>
              <a:t>St/Powers </a:t>
            </a:r>
            <a:r>
              <a:rPr lang="en-US" b="1" dirty="0"/>
              <a:t>Hotel, 36 West Main St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809" y="1028469"/>
            <a:ext cx="1250483" cy="282261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961" y="3430375"/>
            <a:ext cx="5572098" cy="279415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4886" y="572876"/>
            <a:ext cx="4046893" cy="2558944"/>
          </a:xfrm>
          <a:prstGeom prst="rect">
            <a:avLst/>
          </a:prstGeom>
        </p:spPr>
      </p:pic>
      <p:pic>
        <p:nvPicPr>
          <p:cNvPr id="6" name="Picture 5"/>
          <p:cNvPicPr>
            <a:picLocks noChangeAspect="1"/>
          </p:cNvPicPr>
          <p:nvPr/>
        </p:nvPicPr>
        <p:blipFill>
          <a:blip r:embed="rId8"/>
          <a:stretch>
            <a:fillRect/>
          </a:stretch>
        </p:blipFill>
        <p:spPr>
          <a:xfrm>
            <a:off x="616944" y="1436391"/>
            <a:ext cx="3168429" cy="1993983"/>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7216" y="1449174"/>
            <a:ext cx="2286000" cy="1981200"/>
          </a:xfrm>
          <a:prstGeom prst="rect">
            <a:avLst/>
          </a:prstGeom>
        </p:spPr>
      </p:pic>
    </p:spTree>
    <p:extLst>
      <p:ext uri="{BB962C8B-B14F-4D97-AF65-F5344CB8AC3E}">
        <p14:creationId xmlns:p14="http://schemas.microsoft.com/office/powerpoint/2010/main" val="2215761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Commonly called the German Insurance Building,</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this </a:t>
            </a:r>
            <a:r>
              <a:rPr lang="en-US" sz="3200" b="1" dirty="0">
                <a:latin typeface="Calibri" panose="020F0502020204030204" pitchFamily="34" charset="0"/>
                <a:cs typeface="Calibri" panose="020F0502020204030204" pitchFamily="34" charset="0"/>
              </a:rPr>
              <a:t>10 story </a:t>
            </a:r>
            <a:r>
              <a:rPr lang="en-US" sz="3200" b="1" dirty="0" smtClean="0">
                <a:latin typeface="Calibri" panose="020F0502020204030204" pitchFamily="34" charset="0"/>
                <a:cs typeface="Calibri" panose="020F0502020204030204" pitchFamily="34" charset="0"/>
              </a:rPr>
              <a:t>edifice of red </a:t>
            </a:r>
            <a:r>
              <a:rPr lang="en-US" sz="3200" b="1" dirty="0">
                <a:latin typeface="Calibri" panose="020F0502020204030204" pitchFamily="34" charset="0"/>
                <a:cs typeface="Calibri" panose="020F0502020204030204" pitchFamily="34" charset="0"/>
              </a:rPr>
              <a:t>brick </a:t>
            </a:r>
            <a:r>
              <a:rPr lang="en-US" sz="3200" b="1" dirty="0" smtClean="0">
                <a:latin typeface="Calibri" panose="020F0502020204030204" pitchFamily="34" charset="0"/>
                <a:cs typeface="Calibri" panose="020F0502020204030204" pitchFamily="34" charset="0"/>
              </a:rPr>
              <a:t>with Italianate/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Romanesque styling was </a:t>
            </a:r>
            <a:r>
              <a:rPr lang="en-US" sz="3200" b="1" dirty="0">
                <a:latin typeface="Calibri" panose="020F0502020204030204" pitchFamily="34" charset="0"/>
                <a:cs typeface="Calibri" panose="020F0502020204030204" pitchFamily="34" charset="0"/>
              </a:rPr>
              <a:t>finished in </a:t>
            </a:r>
            <a:r>
              <a:rPr lang="en-US" sz="3200" b="1" dirty="0" smtClean="0">
                <a:latin typeface="Calibri" panose="020F0502020204030204" pitchFamily="34" charset="0"/>
                <a:cs typeface="Calibri" panose="020F0502020204030204" pitchFamily="34" charset="0"/>
              </a:rPr>
              <a:t>1888.  Like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the Ellwanger and Barry Building</a:t>
            </a: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Andrew Jackson</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Warner was its </a:t>
            </a:r>
            <a:r>
              <a:rPr lang="en-US" sz="3200" b="1" dirty="0">
                <a:latin typeface="Calibri" panose="020F0502020204030204" pitchFamily="34" charset="0"/>
                <a:cs typeface="Calibri" panose="020F0502020204030204" pitchFamily="34" charset="0"/>
              </a:rPr>
              <a:t>architect</a:t>
            </a:r>
            <a:r>
              <a:rPr lang="en-US" sz="3200" b="1" dirty="0" smtClean="0">
                <a:latin typeface="Calibri" panose="020F0502020204030204" pitchFamily="34" charset="0"/>
                <a:cs typeface="Calibri" panose="020F0502020204030204" pitchFamily="34" charset="0"/>
              </a:rPr>
              <a:t>.  But the building under-</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went a major reconstruction in 1904,</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doubling its size and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shifting its façade formerly</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overlooking an empty lot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on Irving Place (as seen</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here on both photos) 90</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degrees to face Main</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Street instead.</a:t>
            </a: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Emporis</a:t>
            </a:r>
            <a:r>
              <a:rPr lang="en-US" b="1" dirty="0" smtClean="0"/>
              <a:t>                                                                                                German </a:t>
            </a:r>
            <a:r>
              <a:rPr lang="en-US" b="1" dirty="0"/>
              <a:t>Insurance Company </a:t>
            </a:r>
            <a:r>
              <a:rPr lang="en-US" b="1" dirty="0" smtClean="0"/>
              <a:t>Building, 19 West Main St</a:t>
            </a:r>
            <a:endParaRPr lang="en-US"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2598" y="572876"/>
            <a:ext cx="2459180" cy="2170324"/>
          </a:xfrm>
          <a:prstGeom prst="rect">
            <a:avLst/>
          </a:prstGeom>
        </p:spPr>
      </p:pic>
      <p:pic>
        <p:nvPicPr>
          <p:cNvPr id="9" name="Picture 8"/>
          <p:cNvPicPr>
            <a:picLocks noChangeAspect="1"/>
          </p:cNvPicPr>
          <p:nvPr/>
        </p:nvPicPr>
        <p:blipFill>
          <a:blip r:embed="rId5"/>
          <a:stretch>
            <a:fillRect/>
          </a:stretch>
        </p:blipFill>
        <p:spPr>
          <a:xfrm>
            <a:off x="6926580" y="2948940"/>
            <a:ext cx="4685198" cy="327558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20" y="3210572"/>
            <a:ext cx="1585316" cy="3022411"/>
          </a:xfrm>
          <a:prstGeom prst="rect">
            <a:avLst/>
          </a:prstGeom>
        </p:spPr>
      </p:pic>
    </p:spTree>
    <p:extLst>
      <p:ext uri="{BB962C8B-B14F-4D97-AF65-F5344CB8AC3E}">
        <p14:creationId xmlns:p14="http://schemas.microsoft.com/office/powerpoint/2010/main" val="4044859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30775"/>
            <a:ext cx="11098805"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Here’s how the building looked after its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make-over.  Note the two columns at the</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doorway entrance, a</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new addition to the</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design by the second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builders</a:t>
            </a:r>
            <a:r>
              <a:rPr lang="en-US" sz="3200" b="1" dirty="0">
                <a:latin typeface="Calibri" panose="020F0502020204030204" pitchFamily="34" charset="0"/>
                <a:cs typeface="Calibri" panose="020F0502020204030204" pitchFamily="34" charset="0"/>
              </a:rPr>
              <a:t>, A. </a:t>
            </a:r>
            <a:r>
              <a:rPr lang="en-US" sz="3200" b="1" dirty="0" err="1" smtClean="0">
                <a:latin typeface="Calibri" panose="020F0502020204030204" pitchFamily="34" charset="0"/>
                <a:cs typeface="Calibri" panose="020F0502020204030204" pitchFamily="34" charset="0"/>
              </a:rPr>
              <a:t>Friederich</a:t>
            </a: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&amp; Sons, which by the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way was constructing</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the Rochester Trust </a:t>
            </a:r>
            <a:r>
              <a:rPr lang="en-US" sz="3200" b="1" dirty="0" smtClean="0">
                <a:latin typeface="Calibri" panose="020F0502020204030204" pitchFamily="34" charset="0"/>
                <a:cs typeface="Calibri" panose="020F0502020204030204" pitchFamily="34" charset="0"/>
              </a:rPr>
              <a:t>&amp;</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Safe </a:t>
            </a:r>
            <a:r>
              <a:rPr lang="en-US" sz="3200" b="1" dirty="0">
                <a:latin typeface="Calibri" panose="020F0502020204030204" pitchFamily="34" charset="0"/>
                <a:cs typeface="Calibri" panose="020F0502020204030204" pitchFamily="34" charset="0"/>
              </a:rPr>
              <a:t>Deposit Co. </a:t>
            </a:r>
            <a:r>
              <a:rPr lang="en-US" sz="3200" b="1" dirty="0" smtClean="0">
                <a:latin typeface="Calibri" panose="020F0502020204030204" pitchFamily="34" charset="0"/>
                <a:cs typeface="Calibri" panose="020F0502020204030204" pitchFamily="34" charset="0"/>
              </a:rPr>
              <a:t>next</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door at the same time</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as seen on the left of</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both postcards here.</a:t>
            </a: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588452" y="6270562"/>
            <a:ext cx="10994833" cy="276999"/>
          </a:xfrm>
          <a:prstGeom prst="rect">
            <a:avLst/>
          </a:prstGeom>
          <a:noFill/>
        </p:spPr>
        <p:txBody>
          <a:bodyPr wrap="square" lIns="0" tIns="0" rIns="0" bIns="0" rtlCol="0" anchor="ctr" anchorCtr="0">
            <a:spAutoFit/>
          </a:bodyPr>
          <a:lstStyle/>
          <a:p>
            <a:pPr algn="r"/>
            <a:r>
              <a:rPr lang="en-US" b="1" dirty="0" smtClean="0">
                <a:hlinkClick r:id="rId3"/>
              </a:rPr>
              <a:t>Building History</a:t>
            </a:r>
            <a:r>
              <a:rPr lang="en-US" b="1" dirty="0" smtClean="0"/>
              <a:t>                                                                                 Rochester German Insurance Building, </a:t>
            </a:r>
            <a:r>
              <a:rPr lang="en-US" b="1" dirty="0"/>
              <a:t>19 West Main St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778" y="1407860"/>
            <a:ext cx="3190182" cy="4774568"/>
          </a:xfrm>
          <a:prstGeom prst="rect">
            <a:avLst/>
          </a:prstGeom>
        </p:spPr>
      </p:pic>
      <p:pic>
        <p:nvPicPr>
          <p:cNvPr id="7" name="Picture 6"/>
          <p:cNvPicPr>
            <a:picLocks noChangeAspect="1"/>
          </p:cNvPicPr>
          <p:nvPr/>
        </p:nvPicPr>
        <p:blipFill>
          <a:blip r:embed="rId5"/>
          <a:stretch>
            <a:fillRect/>
          </a:stretch>
        </p:blipFill>
        <p:spPr>
          <a:xfrm>
            <a:off x="616945" y="530774"/>
            <a:ext cx="3633135" cy="5651654"/>
          </a:xfrm>
          <a:prstGeom prst="rect">
            <a:avLst/>
          </a:prstGeom>
        </p:spPr>
      </p:pic>
    </p:spTree>
    <p:extLst>
      <p:ext uri="{BB962C8B-B14F-4D97-AF65-F5344CB8AC3E}">
        <p14:creationId xmlns:p14="http://schemas.microsoft.com/office/powerpoint/2010/main" val="2211381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City of Rochester, NY has a rich architectural history seen through its buildings of today and images of the past.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Iconic companies and wealthy businessmen often built skyscrapers downtown that took their name, including Kodak, Xerox and Bausch &amp; Lomb.  The buildings are still here while their original occupants are gone.  Here are seven classic structures still on the city skyline you may not be so familiar with.  Next time you drive by you’ll know more about them.</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This brief presentation uses advertising covers, postcards and photos to make the reader aware of what was and still is in the Flower City.  Enjoy!  Let’s start out with an easy quiz…</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5568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German Insurance Company set up offices in major US cities across the country.  Rochester’s firm </a:t>
            </a:r>
            <a:r>
              <a:rPr lang="en-US" sz="3200" b="1" dirty="0">
                <a:latin typeface="Calibri" panose="020F0502020204030204" pitchFamily="34" charset="0"/>
                <a:cs typeface="Calibri" panose="020F0502020204030204" pitchFamily="34" charset="0"/>
              </a:rPr>
              <a:t>was founded by </a:t>
            </a:r>
            <a:r>
              <a:rPr lang="en-US" sz="3200" b="1" dirty="0" smtClean="0">
                <a:latin typeface="Calibri" panose="020F0502020204030204" pitchFamily="34" charset="0"/>
                <a:cs typeface="Calibri" panose="020F0502020204030204" pitchFamily="34" charset="0"/>
              </a:rPr>
              <a:t>a number of successful German-born Rochester businessmen.  It was incorporated in 1872, specializing in insuring livestock and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buildings.  The company was absorbed by the German-American Insurance Company in May,</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1911.</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45352"/>
            <a:ext cx="10994833" cy="276999"/>
          </a:xfrm>
          <a:prstGeom prst="rect">
            <a:avLst/>
          </a:prstGeom>
          <a:noFill/>
        </p:spPr>
        <p:txBody>
          <a:bodyPr wrap="square" lIns="0" tIns="0" rIns="0" bIns="0" rtlCol="0" anchor="b" anchorCtr="0">
            <a:spAutoFit/>
          </a:bodyPr>
          <a:lstStyle/>
          <a:p>
            <a:pPr algn="r"/>
            <a:r>
              <a:rPr lang="en-US" b="1" dirty="0" smtClean="0">
                <a:hlinkClick r:id="rId3"/>
              </a:rPr>
              <a:t>History and Commerce of Rochester 1894</a:t>
            </a:r>
            <a:r>
              <a:rPr lang="en-US" b="1" dirty="0" smtClean="0"/>
              <a:t>                                    German </a:t>
            </a:r>
            <a:r>
              <a:rPr lang="en-US" b="1" dirty="0"/>
              <a:t>Insurance Company Building, 19 West Main St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6410" y="2875229"/>
            <a:ext cx="6045368" cy="33493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689" y="3794760"/>
            <a:ext cx="3637978" cy="2429769"/>
          </a:xfrm>
          <a:prstGeom prst="rect">
            <a:avLst/>
          </a:prstGeom>
        </p:spPr>
      </p:pic>
    </p:spTree>
    <p:extLst>
      <p:ext uri="{BB962C8B-B14F-4D97-AF65-F5344CB8AC3E}">
        <p14:creationId xmlns:p14="http://schemas.microsoft.com/office/powerpoint/2010/main" val="3678532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16945" y="594581"/>
            <a:ext cx="6275070" cy="3578662"/>
          </a:xfrm>
          <a:prstGeom prst="rect">
            <a:avLst/>
          </a:prstGeom>
        </p:spPr>
      </p:pic>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The 10 story building had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many occupants over the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years.</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4" y="6246234"/>
            <a:ext cx="10994834" cy="276999"/>
          </a:xfrm>
          <a:prstGeom prst="rect">
            <a:avLst/>
          </a:prstGeom>
          <a:noFill/>
        </p:spPr>
        <p:txBody>
          <a:bodyPr wrap="square" lIns="0" tIns="0" rIns="0" bIns="0" rtlCol="0" anchor="b" anchorCtr="0">
            <a:spAutoFit/>
          </a:bodyPr>
          <a:lstStyle/>
          <a:p>
            <a:pPr algn="r"/>
            <a:r>
              <a:rPr lang="en-US" b="1" dirty="0" smtClean="0">
                <a:hlinkClick r:id="rId4"/>
              </a:rPr>
              <a:t>Industries of Rochester 1888</a:t>
            </a:r>
            <a:r>
              <a:rPr lang="en-US" b="1" dirty="0" smtClean="0"/>
              <a:t>                                                            German </a:t>
            </a:r>
            <a:r>
              <a:rPr lang="en-US" b="1" dirty="0"/>
              <a:t>Insurance Company </a:t>
            </a:r>
            <a:r>
              <a:rPr lang="en-US" b="1" dirty="0" smtClean="0"/>
              <a:t>Building, 19 West Main St</a:t>
            </a:r>
            <a:endParaRPr lang="en-US" b="1"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3367" y="1995764"/>
            <a:ext cx="5878411" cy="339919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050" y="3211830"/>
            <a:ext cx="5496728" cy="2983230"/>
          </a:xfrm>
          <a:prstGeom prst="rect">
            <a:avLst/>
          </a:prstGeom>
        </p:spPr>
      </p:pic>
      <p:pic>
        <p:nvPicPr>
          <p:cNvPr id="7" name="Picture 6"/>
          <p:cNvPicPr>
            <a:picLocks noChangeAspect="1"/>
          </p:cNvPicPr>
          <p:nvPr/>
        </p:nvPicPr>
        <p:blipFill>
          <a:blip r:embed="rId7"/>
          <a:stretch>
            <a:fillRect/>
          </a:stretch>
        </p:blipFill>
        <p:spPr>
          <a:xfrm>
            <a:off x="616944" y="3211830"/>
            <a:ext cx="5534317" cy="2983230"/>
          </a:xfrm>
          <a:prstGeom prst="rect">
            <a:avLst/>
          </a:prstGeom>
        </p:spPr>
      </p:pic>
    </p:spTree>
    <p:extLst>
      <p:ext uri="{BB962C8B-B14F-4D97-AF65-F5344CB8AC3E}">
        <p14:creationId xmlns:p14="http://schemas.microsoft.com/office/powerpoint/2010/main" val="636301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A dizzying number of banks occupied parts of the German Insurance Company Building in the early teens due to mergers and acquisitions.  The German American Bank, the Flour City National Bank and the Commercial Bank all called 19 Main St West home for a brief time, until they merged into the National Bank of Rochester, which then became headquarters of the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Lincoln National Bank.</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World War I soldiers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walk by the building</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in this photo, c. 1918.</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Note the bank’s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signage in the upper</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left above the column.</a:t>
            </a: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4530"/>
            <a:ext cx="10994833" cy="282288"/>
          </a:xfrm>
          <a:prstGeom prst="rect">
            <a:avLst/>
          </a:prstGeom>
          <a:noFill/>
        </p:spPr>
        <p:txBody>
          <a:bodyPr wrap="square" lIns="0" tIns="0" rIns="0" bIns="0" rtlCol="0" anchor="b" anchorCtr="0">
            <a:spAutoFit/>
          </a:bodyPr>
          <a:lstStyle/>
          <a:p>
            <a:pPr algn="r"/>
            <a:r>
              <a:rPr lang="en-US" b="1" dirty="0" smtClean="0">
                <a:hlinkClick r:id="rId3"/>
              </a:rPr>
              <a:t>Rochester Bank Currencies</a:t>
            </a:r>
            <a:r>
              <a:rPr lang="en-US" b="1" dirty="0" smtClean="0"/>
              <a:t>                                                               German </a:t>
            </a:r>
            <a:r>
              <a:rPr lang="en-US" b="1" dirty="0"/>
              <a:t>Insurance Company </a:t>
            </a:r>
            <a:r>
              <a:rPr lang="en-US" b="1" dirty="0" smtClean="0"/>
              <a:t>Building, 19 West Main St</a:t>
            </a:r>
            <a:endParaRPr lang="en-US"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420" y="3235225"/>
            <a:ext cx="4948088" cy="29893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4061" y="3235225"/>
            <a:ext cx="1987718" cy="2989304"/>
          </a:xfrm>
          <a:prstGeom prst="rect">
            <a:avLst/>
          </a:prstGeom>
        </p:spPr>
      </p:pic>
    </p:spTree>
    <p:extLst>
      <p:ext uri="{BB962C8B-B14F-4D97-AF65-F5344CB8AC3E}">
        <p14:creationId xmlns:p14="http://schemas.microsoft.com/office/powerpoint/2010/main" val="3091369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a:latin typeface="Calibri" panose="020F0502020204030204" pitchFamily="34" charset="0"/>
                <a:cs typeface="Calibri" panose="020F0502020204030204" pitchFamily="34" charset="0"/>
              </a:rPr>
              <a:t>In 1925 the </a:t>
            </a:r>
            <a:r>
              <a:rPr lang="en-US" sz="3200" b="1" dirty="0" smtClean="0">
                <a:latin typeface="Calibri" panose="020F0502020204030204" pitchFamily="34" charset="0"/>
                <a:cs typeface="Calibri" panose="020F0502020204030204" pitchFamily="34" charset="0"/>
              </a:rPr>
              <a:t>Genesee Valley Union </a:t>
            </a:r>
            <a:r>
              <a:rPr lang="en-US" sz="3200" b="1" dirty="0">
                <a:latin typeface="Calibri" panose="020F0502020204030204" pitchFamily="34" charset="0"/>
                <a:cs typeface="Calibri" panose="020F0502020204030204" pitchFamily="34" charset="0"/>
              </a:rPr>
              <a:t>Trust </a:t>
            </a:r>
            <a:r>
              <a:rPr lang="en-US" sz="3200" b="1" dirty="0" smtClean="0">
                <a:latin typeface="Calibri" panose="020F0502020204030204" pitchFamily="34" charset="0"/>
                <a:cs typeface="Calibri" panose="020F0502020204030204" pitchFamily="34" charset="0"/>
              </a:rPr>
              <a:t>Company, another bank, </a:t>
            </a:r>
            <a:r>
              <a:rPr lang="en-US" sz="3200" b="1" dirty="0">
                <a:latin typeface="Calibri" panose="020F0502020204030204" pitchFamily="34" charset="0"/>
                <a:cs typeface="Calibri" panose="020F0502020204030204" pitchFamily="34" charset="0"/>
              </a:rPr>
              <a:t>moved into the building and that is the name now over the door.</a:t>
            </a: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01024" y="6224529"/>
            <a:ext cx="11010754" cy="285453"/>
          </a:xfrm>
          <a:prstGeom prst="rect">
            <a:avLst/>
          </a:prstGeom>
          <a:noFill/>
        </p:spPr>
        <p:txBody>
          <a:bodyPr wrap="square" lIns="0" tIns="0" rIns="0" bIns="0" rtlCol="0" anchor="b" anchorCtr="0">
            <a:spAutoFit/>
          </a:bodyPr>
          <a:lstStyle/>
          <a:p>
            <a:pPr algn="r"/>
            <a:r>
              <a:rPr lang="en-US" b="1" dirty="0"/>
              <a:t>German Insurance Company </a:t>
            </a:r>
            <a:r>
              <a:rPr lang="en-US" b="1" dirty="0" smtClean="0"/>
              <a:t>Building, 19 West Main St</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45" y="1457436"/>
            <a:ext cx="6024386" cy="3161054"/>
          </a:xfrm>
          <a:prstGeom prst="rect">
            <a:avLst/>
          </a:prstGeom>
        </p:spPr>
      </p:pic>
      <p:pic>
        <p:nvPicPr>
          <p:cNvPr id="7" name="Picture 6"/>
          <p:cNvPicPr>
            <a:picLocks noChangeAspect="1"/>
          </p:cNvPicPr>
          <p:nvPr/>
        </p:nvPicPr>
        <p:blipFill>
          <a:blip r:embed="rId4">
            <a:lum bright="9000"/>
          </a:blip>
          <a:stretch>
            <a:fillRect/>
          </a:stretch>
        </p:blipFill>
        <p:spPr>
          <a:xfrm>
            <a:off x="6696262" y="1457435"/>
            <a:ext cx="1552852" cy="2438917"/>
          </a:xfrm>
          <a:prstGeom prst="rect">
            <a:avLst/>
          </a:prstGeom>
        </p:spPr>
      </p:pic>
      <p:pic>
        <p:nvPicPr>
          <p:cNvPr id="8" name="Picture 7"/>
          <p:cNvPicPr>
            <a:picLocks noChangeAspect="1"/>
          </p:cNvPicPr>
          <p:nvPr/>
        </p:nvPicPr>
        <p:blipFill>
          <a:blip r:embed="rId5"/>
          <a:stretch>
            <a:fillRect/>
          </a:stretch>
        </p:blipFill>
        <p:spPr>
          <a:xfrm>
            <a:off x="3924680" y="3988106"/>
            <a:ext cx="4324434" cy="2236421"/>
          </a:xfrm>
          <a:prstGeom prst="rect">
            <a:avLst/>
          </a:prstGeom>
        </p:spPr>
      </p:pic>
      <p:pic>
        <p:nvPicPr>
          <p:cNvPr id="9" name="Picture 8"/>
          <p:cNvPicPr>
            <a:picLocks noChangeAspect="1"/>
          </p:cNvPicPr>
          <p:nvPr/>
        </p:nvPicPr>
        <p:blipFill>
          <a:blip r:embed="rId6"/>
          <a:stretch>
            <a:fillRect/>
          </a:stretch>
        </p:blipFill>
        <p:spPr>
          <a:xfrm>
            <a:off x="601024" y="4290245"/>
            <a:ext cx="3268726" cy="193428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4045" y="1457435"/>
            <a:ext cx="3252804" cy="4767093"/>
          </a:xfrm>
          <a:prstGeom prst="rect">
            <a:avLst/>
          </a:prstGeom>
        </p:spPr>
      </p:pic>
    </p:spTree>
    <p:extLst>
      <p:ext uri="{BB962C8B-B14F-4D97-AF65-F5344CB8AC3E}">
        <p14:creationId xmlns:p14="http://schemas.microsoft.com/office/powerpoint/2010/main" val="1996601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Ellwanger and Barry Building was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completed in 1888 as an 8 story steel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building with a brick and masonry façade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in the Romanesque revival style. Its interior</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was describes as, “resplendent in </a:t>
            </a:r>
            <a:r>
              <a:rPr lang="en-US" sz="3200" b="1" dirty="0" smtClean="0">
                <a:latin typeface="Calibri" panose="020F0502020204030204" pitchFamily="34" charset="0"/>
                <a:cs typeface="Calibri" panose="020F0502020204030204" pitchFamily="34" charset="0"/>
              </a:rPr>
              <a:t>silver</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bronze </a:t>
            </a:r>
            <a:r>
              <a:rPr lang="en-US" sz="3200" b="1" dirty="0">
                <a:latin typeface="Calibri" panose="020F0502020204030204" pitchFamily="34" charset="0"/>
                <a:cs typeface="Calibri" panose="020F0502020204030204" pitchFamily="34" charset="0"/>
              </a:rPr>
              <a:t>which blends artistically with </a:t>
            </a:r>
            <a:r>
              <a:rPr lang="en-US" sz="3200" b="1" dirty="0" smtClean="0">
                <a:latin typeface="Calibri" panose="020F0502020204030204" pitchFamily="34" charset="0"/>
                <a:cs typeface="Calibri" panose="020F0502020204030204" pitchFamily="34" charset="0"/>
              </a:rPr>
              <a:t>the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yellow </a:t>
            </a:r>
            <a:r>
              <a:rPr lang="en-US" sz="3200" b="1" dirty="0">
                <a:latin typeface="Calibri" panose="020F0502020204030204" pitchFamily="34" charset="0"/>
                <a:cs typeface="Calibri" panose="020F0502020204030204" pitchFamily="34" charset="0"/>
              </a:rPr>
              <a:t>and blue tiled floors and the </a:t>
            </a:r>
            <a:r>
              <a:rPr lang="en-US" sz="3200" b="1" dirty="0" smtClean="0">
                <a:latin typeface="Calibri" panose="020F0502020204030204" pitchFamily="34" charset="0"/>
                <a:cs typeface="Calibri" panose="020F0502020204030204" pitchFamily="34" charset="0"/>
              </a:rPr>
              <a:t>bright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walls </a:t>
            </a:r>
            <a:r>
              <a:rPr lang="en-US" sz="3200" b="1" dirty="0">
                <a:latin typeface="Calibri" panose="020F0502020204030204" pitchFamily="34" charset="0"/>
                <a:cs typeface="Calibri" panose="020F0502020204030204" pitchFamily="34" charset="0"/>
              </a:rPr>
              <a:t>with their </a:t>
            </a:r>
            <a:r>
              <a:rPr lang="en-US" sz="3200" b="1" dirty="0" smtClean="0">
                <a:latin typeface="Calibri" panose="020F0502020204030204" pitchFamily="34" charset="0"/>
                <a:cs typeface="Calibri" panose="020F0502020204030204" pitchFamily="34" charset="0"/>
              </a:rPr>
              <a:t>imitation</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brick </a:t>
            </a:r>
            <a:r>
              <a:rPr lang="en-US" sz="3200" b="1" dirty="0">
                <a:latin typeface="Calibri" panose="020F0502020204030204" pitchFamily="34" charset="0"/>
                <a:cs typeface="Calibri" panose="020F0502020204030204" pitchFamily="34" charset="0"/>
              </a:rPr>
              <a:t>penciling in </a:t>
            </a:r>
            <a:r>
              <a:rPr lang="en-US" sz="3200" b="1" dirty="0" smtClean="0">
                <a:latin typeface="Calibri" panose="020F0502020204030204" pitchFamily="34" charset="0"/>
                <a:cs typeface="Calibri" panose="020F0502020204030204" pitchFamily="34" charset="0"/>
              </a:rPr>
              <a:t>bright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red </a:t>
            </a:r>
            <a:r>
              <a:rPr lang="en-US" sz="3200" b="1" dirty="0">
                <a:latin typeface="Calibri" panose="020F0502020204030204" pitchFamily="34" charset="0"/>
                <a:cs typeface="Calibri" panose="020F0502020204030204" pitchFamily="34" charset="0"/>
              </a:rPr>
              <a:t>lines</a:t>
            </a:r>
            <a:r>
              <a:rPr lang="en-US" sz="3200" b="1" dirty="0" smtClean="0">
                <a:latin typeface="Calibri" panose="020F0502020204030204" pitchFamily="34" charset="0"/>
                <a:cs typeface="Calibri" panose="020F0502020204030204" pitchFamily="34" charset="0"/>
              </a:rPr>
              <a:t>.”   Andrew</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Jackson Warner was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its architect.</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4529"/>
            <a:ext cx="10994833" cy="285453"/>
          </a:xfrm>
          <a:prstGeom prst="rect">
            <a:avLst/>
          </a:prstGeom>
          <a:noFill/>
        </p:spPr>
        <p:txBody>
          <a:bodyPr wrap="square" lIns="0" tIns="0" rIns="0" bIns="0" rtlCol="0" anchor="b" anchorCtr="0">
            <a:spAutoFit/>
          </a:bodyPr>
          <a:lstStyle/>
          <a:p>
            <a:pPr algn="r"/>
            <a:r>
              <a:rPr lang="en-US" b="1" dirty="0" smtClean="0">
                <a:hlinkClick r:id="rId3"/>
              </a:rPr>
              <a:t>Emporis</a:t>
            </a:r>
            <a:r>
              <a:rPr lang="en-US" b="1" dirty="0" smtClean="0"/>
              <a:t>                                                                                                                         Ellwanger </a:t>
            </a:r>
            <a:r>
              <a:rPr lang="en-US" b="1" dirty="0"/>
              <a:t>and Barry </a:t>
            </a:r>
            <a:r>
              <a:rPr lang="en-US" b="1" dirty="0" smtClean="0"/>
              <a:t>Building, 39 State St</a:t>
            </a:r>
            <a:endParaRPr lang="en-US"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883" y="572875"/>
            <a:ext cx="3561895" cy="565165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3490" y="3661138"/>
            <a:ext cx="2869882" cy="2563390"/>
          </a:xfrm>
          <a:prstGeom prst="rect">
            <a:avLst/>
          </a:prstGeom>
        </p:spPr>
      </p:pic>
    </p:spTree>
    <p:extLst>
      <p:ext uri="{BB962C8B-B14F-4D97-AF65-F5344CB8AC3E}">
        <p14:creationId xmlns:p14="http://schemas.microsoft.com/office/powerpoint/2010/main" val="169640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It was built by its namesake business, the Ellwanger </a:t>
            </a:r>
            <a:r>
              <a:rPr lang="en-US" sz="3200" b="1" dirty="0">
                <a:latin typeface="Calibri" panose="020F0502020204030204" pitchFamily="34" charset="0"/>
                <a:cs typeface="Calibri" panose="020F0502020204030204" pitchFamily="34" charset="0"/>
              </a:rPr>
              <a:t>and </a:t>
            </a:r>
            <a:r>
              <a:rPr lang="en-US" sz="3200" b="1" dirty="0" smtClean="0">
                <a:latin typeface="Calibri" panose="020F0502020204030204" pitchFamily="34" charset="0"/>
                <a:cs typeface="Calibri" panose="020F0502020204030204" pitchFamily="34" charset="0"/>
              </a:rPr>
              <a:t>Barry Nursery Company, the international horticulture company.</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George Ellwanger was </a:t>
            </a:r>
            <a:r>
              <a:rPr lang="en-US" sz="3200" b="1" dirty="0">
                <a:latin typeface="Calibri" panose="020F0502020204030204" pitchFamily="34" charset="0"/>
                <a:cs typeface="Calibri" panose="020F0502020204030204" pitchFamily="34" charset="0"/>
              </a:rPr>
              <a:t>a horticulturist native of </a:t>
            </a:r>
            <a:r>
              <a:rPr lang="en-US" sz="3200" b="1" dirty="0" smtClean="0">
                <a:latin typeface="Calibri" panose="020F0502020204030204" pitchFamily="34" charset="0"/>
                <a:cs typeface="Calibri" panose="020F0502020204030204" pitchFamily="34" charset="0"/>
              </a:rPr>
              <a:t>Wurttemberg, Germany, who started up the Rochester business in 1840 with Belfast, </a:t>
            </a:r>
            <a:r>
              <a:rPr lang="en-US" sz="3200" b="1" dirty="0">
                <a:latin typeface="Calibri" panose="020F0502020204030204" pitchFamily="34" charset="0"/>
                <a:cs typeface="Calibri" panose="020F0502020204030204" pitchFamily="34" charset="0"/>
              </a:rPr>
              <a:t>Ireland native Patrick </a:t>
            </a:r>
            <a:r>
              <a:rPr lang="en-US" sz="3200" b="1" dirty="0" smtClean="0">
                <a:latin typeface="Calibri" panose="020F0502020204030204" pitchFamily="34" charset="0"/>
                <a:cs typeface="Calibri" panose="020F0502020204030204" pitchFamily="34" charset="0"/>
              </a:rPr>
              <a:t>Barry.  Besides their large land</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holdings on Mt Hope Ave.,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the company expanded into</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real estate and home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developments in later years,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amassing a fortune as the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city boomed in the latter</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half of the 1800’s.</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t>  </a:t>
            </a:r>
            <a:r>
              <a:rPr lang="en-US" b="1" dirty="0" smtClean="0">
                <a:hlinkClick r:id="rId3"/>
              </a:rPr>
              <a:t>U of R Company Paper Collection</a:t>
            </a:r>
            <a:r>
              <a:rPr lang="en-US" b="1" dirty="0" smtClean="0"/>
              <a:t>                                                                          Ellwanger </a:t>
            </a:r>
            <a:r>
              <a:rPr lang="en-US" b="1" dirty="0"/>
              <a:t>and Barry </a:t>
            </a:r>
            <a:r>
              <a:rPr lang="en-US" b="1" dirty="0" smtClean="0"/>
              <a:t>Building, 39 State St</a:t>
            </a:r>
            <a:endParaRPr lang="en-US"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45" y="2868930"/>
            <a:ext cx="5921274" cy="3355599"/>
          </a:xfrm>
          <a:prstGeom prst="rect">
            <a:avLst/>
          </a:prstGeom>
        </p:spPr>
      </p:pic>
    </p:spTree>
    <p:extLst>
      <p:ext uri="{BB962C8B-B14F-4D97-AF65-F5344CB8AC3E}">
        <p14:creationId xmlns:p14="http://schemas.microsoft.com/office/powerpoint/2010/main" val="4283554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firm’s best subdivision was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the 19.63 acre Highland Park,</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later donated to the City in</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1887 and described by them</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as, “the finest and healthiest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part of the city.”</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Highland Park Conservatory</a:t>
            </a:r>
            <a:r>
              <a:rPr lang="en-US" b="1" dirty="0" smtClean="0"/>
              <a:t>                                                                                      Ellwanger </a:t>
            </a:r>
            <a:r>
              <a:rPr lang="en-US" b="1" dirty="0"/>
              <a:t>and Barry </a:t>
            </a:r>
            <a:r>
              <a:rPr lang="en-US" b="1" dirty="0" smtClean="0"/>
              <a:t>Building, 39 State St</a:t>
            </a:r>
            <a:endParaRPr lang="en-US"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2466" y="572876"/>
            <a:ext cx="3639312" cy="285292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740" y="3543299"/>
            <a:ext cx="6834038" cy="268122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0212" y="572876"/>
            <a:ext cx="1893625" cy="28529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945" y="3539079"/>
            <a:ext cx="4028173" cy="2685449"/>
          </a:xfrm>
          <a:prstGeom prst="rect">
            <a:avLst/>
          </a:prstGeom>
        </p:spPr>
      </p:pic>
    </p:spTree>
    <p:extLst>
      <p:ext uri="{BB962C8B-B14F-4D97-AF65-F5344CB8AC3E}">
        <p14:creationId xmlns:p14="http://schemas.microsoft.com/office/powerpoint/2010/main" val="38218462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Philatelists will note one of the building’s tenant was the Covert Stamp Company, owned by Paul Wild, 1916 Rochester Philatelic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Association president and treasurer from 1919-1940.  Per the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covers below he had at least</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two different office locations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there.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4940490" y="6224529"/>
            <a:ext cx="6671288" cy="285453"/>
          </a:xfrm>
          <a:prstGeom prst="rect">
            <a:avLst/>
          </a:prstGeom>
          <a:noFill/>
        </p:spPr>
        <p:txBody>
          <a:bodyPr wrap="square" lIns="0" tIns="0" rIns="0" bIns="0" rtlCol="0" anchor="b" anchorCtr="0">
            <a:spAutoFit/>
          </a:bodyPr>
          <a:lstStyle/>
          <a:p>
            <a:pPr algn="r"/>
            <a:r>
              <a:rPr lang="en-US" b="1" dirty="0"/>
              <a:t>Ellwanger and Barry </a:t>
            </a:r>
            <a:r>
              <a:rPr lang="en-US" b="1" dirty="0" smtClean="0"/>
              <a:t>Building, 39 State St</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45" y="1974271"/>
            <a:ext cx="5772425" cy="32689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126" y="3398701"/>
            <a:ext cx="5071652" cy="282582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45" y="3459673"/>
            <a:ext cx="4949190" cy="2764856"/>
          </a:xfrm>
          <a:prstGeom prst="rect">
            <a:avLst/>
          </a:prstGeom>
        </p:spPr>
      </p:pic>
    </p:spTree>
    <p:extLst>
      <p:ext uri="{BB962C8B-B14F-4D97-AF65-F5344CB8AC3E}">
        <p14:creationId xmlns:p14="http://schemas.microsoft.com/office/powerpoint/2010/main" val="83233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Renovated in 1985, the original yellow and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blue </a:t>
            </a:r>
            <a:r>
              <a:rPr lang="en-US" sz="3200" b="1" dirty="0">
                <a:latin typeface="Calibri" panose="020F0502020204030204" pitchFamily="34" charset="0"/>
                <a:cs typeface="Calibri" panose="020F0502020204030204" pitchFamily="34" charset="0"/>
              </a:rPr>
              <a:t>tiled </a:t>
            </a:r>
            <a:r>
              <a:rPr lang="en-US" sz="3200" b="1" dirty="0" smtClean="0">
                <a:latin typeface="Calibri" panose="020F0502020204030204" pitchFamily="34" charset="0"/>
                <a:cs typeface="Calibri" panose="020F0502020204030204" pitchFamily="34" charset="0"/>
              </a:rPr>
              <a:t>floors, if still there, were replaced.</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Buckingham Property offering</a:t>
            </a:r>
            <a:r>
              <a:rPr lang="en-US" b="1" dirty="0" smtClean="0"/>
              <a:t>                                                                                 Ellwanger and Barry Building, 39 State St</a:t>
            </a:r>
            <a:endParaRPr lang="en-US"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345" y="1502399"/>
            <a:ext cx="3140217" cy="47221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8645" y="572876"/>
            <a:ext cx="2474446" cy="303900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3677" y="3803981"/>
            <a:ext cx="4644465" cy="242900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1100" y="1487553"/>
            <a:ext cx="3208007" cy="2114551"/>
          </a:xfrm>
          <a:prstGeom prst="rect">
            <a:avLst/>
          </a:prstGeom>
        </p:spPr>
      </p:pic>
    </p:spTree>
    <p:extLst>
      <p:ext uri="{BB962C8B-B14F-4D97-AF65-F5344CB8AC3E}">
        <p14:creationId xmlns:p14="http://schemas.microsoft.com/office/powerpoint/2010/main" val="18706199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Wilder Building had a prime spot at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1 East Main Street when completed in 1887.</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It was designed by architects Warner &amp;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Brockett and at 11 stories is considered</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Rochester’s first skyscraper.</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4529"/>
            <a:ext cx="10994833" cy="285453"/>
          </a:xfrm>
          <a:prstGeom prst="rect">
            <a:avLst/>
          </a:prstGeom>
          <a:noFill/>
        </p:spPr>
        <p:txBody>
          <a:bodyPr wrap="square" lIns="0" tIns="0" rIns="0" bIns="0" rtlCol="0" anchor="b" anchorCtr="0">
            <a:spAutoFit/>
          </a:bodyPr>
          <a:lstStyle/>
          <a:p>
            <a:pPr algn="r"/>
            <a:r>
              <a:rPr lang="en-US" b="1" dirty="0" smtClean="0">
                <a:hlinkClick r:id="rId3"/>
              </a:rPr>
              <a:t>Emporis</a:t>
            </a:r>
            <a:r>
              <a:rPr lang="en-US" b="1" dirty="0" smtClean="0"/>
              <a:t>                                                                                                                                           Wilder Building, 1 East Main St</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7423" y="572876"/>
            <a:ext cx="3564356" cy="56516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048" y="3896139"/>
            <a:ext cx="2630996" cy="232838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944" y="3128903"/>
            <a:ext cx="3514725" cy="3095625"/>
          </a:xfrm>
          <a:prstGeom prst="rect">
            <a:avLst/>
          </a:prstGeom>
        </p:spPr>
      </p:pic>
    </p:spTree>
    <p:extLst>
      <p:ext uri="{BB962C8B-B14F-4D97-AF65-F5344CB8AC3E}">
        <p14:creationId xmlns:p14="http://schemas.microsoft.com/office/powerpoint/2010/main" val="1317545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How many of these Rochester sites can you identify from 1937?</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Look at                                                                                         Answers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each                                                                                              appear</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letter                                                                                            on the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and                                                                                               next</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identify                                                                                        slide.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the                                                                                                They are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landmark                                                                                     all still</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shown.                                                                                         around!</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123" y="1141710"/>
            <a:ext cx="7578476" cy="5082819"/>
          </a:xfrm>
          <a:prstGeom prst="rect">
            <a:avLst/>
          </a:prstGeom>
        </p:spPr>
      </p:pic>
    </p:spTree>
    <p:extLst>
      <p:ext uri="{BB962C8B-B14F-4D97-AF65-F5344CB8AC3E}">
        <p14:creationId xmlns:p14="http://schemas.microsoft.com/office/powerpoint/2010/main" val="3106621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Early tenants.</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4529"/>
            <a:ext cx="10994833" cy="285453"/>
          </a:xfrm>
          <a:prstGeom prst="rect">
            <a:avLst/>
          </a:prstGeom>
          <a:noFill/>
        </p:spPr>
        <p:txBody>
          <a:bodyPr wrap="square" lIns="0" tIns="0" rIns="0" bIns="0" rtlCol="0" anchor="b" anchorCtr="0">
            <a:spAutoFit/>
          </a:bodyPr>
          <a:lstStyle/>
          <a:p>
            <a:pPr algn="r"/>
            <a:r>
              <a:rPr lang="en-US" b="1" dirty="0" smtClean="0">
                <a:hlinkClick r:id="rId3"/>
              </a:rPr>
              <a:t>Wikipedia Listing</a:t>
            </a:r>
            <a:r>
              <a:rPr lang="en-US" b="1" dirty="0" smtClean="0"/>
              <a:t>                                                                                                                           Wilder </a:t>
            </a:r>
            <a:r>
              <a:rPr lang="en-US" b="1" dirty="0"/>
              <a:t>Building, 1 East Main St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45" y="2009161"/>
            <a:ext cx="6009142" cy="35757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0943" y="572876"/>
            <a:ext cx="6223600" cy="353489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0943" y="2834408"/>
            <a:ext cx="6223600" cy="3390122"/>
          </a:xfrm>
          <a:prstGeom prst="rect">
            <a:avLst/>
          </a:prstGeom>
        </p:spPr>
      </p:pic>
    </p:spTree>
    <p:extLst>
      <p:ext uri="{BB962C8B-B14F-4D97-AF65-F5344CB8AC3E}">
        <p14:creationId xmlns:p14="http://schemas.microsoft.com/office/powerpoint/2010/main" val="9544988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And a few more.</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616945" y="572875"/>
            <a:ext cx="6580237" cy="35566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5849" y="1900338"/>
            <a:ext cx="5897024" cy="3276673"/>
          </a:xfrm>
          <a:prstGeom prst="rect">
            <a:avLst/>
          </a:prstGeom>
        </p:spPr>
      </p:pic>
      <p:sp>
        <p:nvSpPr>
          <p:cNvPr id="3" name="TextBox 2"/>
          <p:cNvSpPr txBox="1"/>
          <p:nvPr/>
        </p:nvSpPr>
        <p:spPr>
          <a:xfrm>
            <a:off x="616945" y="6224529"/>
            <a:ext cx="10994833" cy="285453"/>
          </a:xfrm>
          <a:prstGeom prst="rect">
            <a:avLst/>
          </a:prstGeom>
          <a:noFill/>
        </p:spPr>
        <p:txBody>
          <a:bodyPr wrap="square" lIns="0" tIns="0" rIns="0" bIns="0" rtlCol="0" anchor="b" anchorCtr="0">
            <a:spAutoFit/>
          </a:bodyPr>
          <a:lstStyle/>
          <a:p>
            <a:pPr algn="r"/>
            <a:r>
              <a:rPr lang="en-US" b="1" dirty="0" smtClean="0">
                <a:hlinkClick r:id="rId5"/>
              </a:rPr>
              <a:t>Falcon Watch 2011</a:t>
            </a:r>
            <a:r>
              <a:rPr lang="en-US" b="1" dirty="0" smtClean="0"/>
              <a:t>                                                                                                                        Wilder </a:t>
            </a:r>
            <a:r>
              <a:rPr lang="en-US" b="1" dirty="0"/>
              <a:t>Building, 1 East Main St</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9497" y="3147853"/>
            <a:ext cx="5542282" cy="3076677"/>
          </a:xfrm>
          <a:prstGeom prst="rect">
            <a:avLst/>
          </a:prstGeom>
        </p:spPr>
      </p:pic>
    </p:spTree>
    <p:extLst>
      <p:ext uri="{BB962C8B-B14F-4D97-AF65-F5344CB8AC3E}">
        <p14:creationId xmlns:p14="http://schemas.microsoft.com/office/powerpoint/2010/main" val="7370994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Wilder Building today.</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4529"/>
            <a:ext cx="10994833" cy="285453"/>
          </a:xfrm>
          <a:prstGeom prst="rect">
            <a:avLst/>
          </a:prstGeom>
          <a:noFill/>
        </p:spPr>
        <p:txBody>
          <a:bodyPr wrap="square" lIns="0" tIns="0" rIns="0" bIns="0" rtlCol="0" anchor="b" anchorCtr="0">
            <a:spAutoFit/>
          </a:bodyPr>
          <a:lstStyle/>
          <a:p>
            <a:pPr algn="r"/>
            <a:r>
              <a:rPr lang="en-US" b="1" dirty="0" smtClean="0">
                <a:hlinkClick r:id="rId3"/>
              </a:rPr>
              <a:t>Wilder Offices</a:t>
            </a:r>
            <a:r>
              <a:rPr lang="en-US" b="1" dirty="0" smtClean="0"/>
              <a:t>                                                                                                                                Wilder </a:t>
            </a:r>
            <a:r>
              <a:rPr lang="en-US" b="1" dirty="0"/>
              <a:t>Building, 1 East Main St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7153" y="571500"/>
            <a:ext cx="2714625" cy="349115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51" y="2609840"/>
            <a:ext cx="4210297" cy="36146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7153" y="4171950"/>
            <a:ext cx="2714625" cy="205257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7790" y="572876"/>
            <a:ext cx="3617759" cy="193029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944" y="1097315"/>
            <a:ext cx="3866702" cy="5127214"/>
          </a:xfrm>
          <a:prstGeom prst="rect">
            <a:avLst/>
          </a:prstGeom>
        </p:spPr>
      </p:pic>
    </p:spTree>
    <p:extLst>
      <p:ext uri="{BB962C8B-B14F-4D97-AF65-F5344CB8AC3E}">
        <p14:creationId xmlns:p14="http://schemas.microsoft.com/office/powerpoint/2010/main" val="29709872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Finished in 1894 and designed by J. Foster</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Warner, the 12 story Granite Building was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covered in brick and masonry.  Granite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was used extensively inside and out,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hence its name, including its massive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four story front columns.  It was touted as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being fully fireproof, an innovation at the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time, housing the Sibley</a:t>
            </a:r>
            <a:r>
              <a:rPr lang="en-US" sz="3200" b="1" dirty="0">
                <a:latin typeface="Calibri" panose="020F0502020204030204" pitchFamily="34" charset="0"/>
                <a:cs typeface="Calibri" panose="020F0502020204030204" pitchFamily="34" charset="0"/>
              </a:rPr>
              <a:t>, Lindsay </a:t>
            </a:r>
            <a:r>
              <a:rPr lang="en-US" sz="3200" b="1" dirty="0" smtClean="0">
                <a:latin typeface="Calibri" panose="020F0502020204030204" pitchFamily="34" charset="0"/>
                <a:cs typeface="Calibri" panose="020F0502020204030204" pitchFamily="34" charset="0"/>
              </a:rPr>
              <a:t>and </a:t>
            </a:r>
            <a:r>
              <a:rPr lang="en-US" sz="3200" b="1" dirty="0" err="1" smtClean="0">
                <a:latin typeface="Calibri" panose="020F0502020204030204" pitchFamily="34" charset="0"/>
                <a:cs typeface="Calibri" panose="020F0502020204030204" pitchFamily="34" charset="0"/>
              </a:rPr>
              <a:t>Curr</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department store.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r>
              <a:rPr lang="en-US" b="1" dirty="0" smtClean="0">
                <a:hlinkClick r:id="rId3"/>
              </a:rPr>
              <a:t>Emporis</a:t>
            </a:r>
            <a:r>
              <a:rPr lang="en-US" b="1" dirty="0" smtClean="0"/>
              <a:t>                                                                                                                                     </a:t>
            </a:r>
            <a:r>
              <a:rPr lang="en-US" b="1" dirty="0"/>
              <a:t>Granite </a:t>
            </a:r>
            <a:r>
              <a:rPr lang="en-US" b="1" dirty="0" smtClean="0"/>
              <a:t>Building, 130 East Main St</a:t>
            </a:r>
            <a:endParaRPr lang="en-US" b="1" dirty="0"/>
          </a:p>
        </p:txBody>
      </p:sp>
      <p:sp>
        <p:nvSpPr>
          <p:cNvPr id="5" name="TextBox 4"/>
          <p:cNvSpPr txBox="1"/>
          <p:nvPr/>
        </p:nvSpPr>
        <p:spPr>
          <a:xfrm>
            <a:off x="11064240" y="4967229"/>
            <a:ext cx="844718" cy="285453"/>
          </a:xfrm>
          <a:prstGeom prst="rect">
            <a:avLst/>
          </a:prstGeom>
          <a:noFill/>
        </p:spPr>
        <p:txBody>
          <a:bodyPr wrap="square" lIns="0" tIns="0" rIns="0" bIns="0" rtlCol="0" anchor="b" anchorCtr="0">
            <a:spAutoFit/>
          </a:bodyPr>
          <a:lstStyle/>
          <a:p>
            <a:pPr algn="r"/>
            <a:endParaRPr lang="en-US"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611" y="4103978"/>
            <a:ext cx="2347171" cy="212900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45" y="4566600"/>
            <a:ext cx="3812179" cy="165792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5270" y="572876"/>
            <a:ext cx="3736508" cy="5655880"/>
          </a:xfrm>
          <a:prstGeom prst="rect">
            <a:avLst/>
          </a:prstGeom>
        </p:spPr>
      </p:pic>
    </p:spTree>
    <p:extLst>
      <p:ext uri="{BB962C8B-B14F-4D97-AF65-F5344CB8AC3E}">
        <p14:creationId xmlns:p14="http://schemas.microsoft.com/office/powerpoint/2010/main" val="2318400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While the lower levels were dedicated to Sibley’s, upper floors were leased to other Rochester businesses, including that of the building’s architect whose office was on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the top floor.</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ROC Roots</a:t>
            </a:r>
            <a:r>
              <a:rPr lang="en-US" b="1" dirty="0" smtClean="0"/>
              <a:t>                                                                                                                                 Granite </a:t>
            </a:r>
            <a:r>
              <a:rPr lang="en-US" b="1" dirty="0"/>
              <a:t>Building, 130 East Main St</a:t>
            </a:r>
          </a:p>
        </p:txBody>
      </p:sp>
      <p:pic>
        <p:nvPicPr>
          <p:cNvPr id="11" name="Picture 10"/>
          <p:cNvPicPr>
            <a:picLocks noChangeAspect="1"/>
          </p:cNvPicPr>
          <p:nvPr/>
        </p:nvPicPr>
        <p:blipFill>
          <a:blip r:embed="rId4"/>
          <a:stretch>
            <a:fillRect/>
          </a:stretch>
        </p:blipFill>
        <p:spPr>
          <a:xfrm>
            <a:off x="7487633" y="1454462"/>
            <a:ext cx="4124145" cy="257351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4925" y="2570656"/>
            <a:ext cx="5200651" cy="2876653"/>
          </a:xfrm>
          <a:prstGeom prst="rect">
            <a:avLst/>
          </a:prstGeom>
        </p:spPr>
      </p:pic>
      <p:pic>
        <p:nvPicPr>
          <p:cNvPr id="13" name="Picture 12"/>
          <p:cNvPicPr>
            <a:picLocks noChangeAspect="1"/>
          </p:cNvPicPr>
          <p:nvPr/>
        </p:nvPicPr>
        <p:blipFill>
          <a:blip r:embed="rId6"/>
          <a:stretch>
            <a:fillRect/>
          </a:stretch>
        </p:blipFill>
        <p:spPr>
          <a:xfrm>
            <a:off x="7726680" y="4027973"/>
            <a:ext cx="3885098" cy="2196556"/>
          </a:xfrm>
          <a:prstGeom prst="rect">
            <a:avLst/>
          </a:prstGeom>
        </p:spPr>
      </p:pic>
      <p:pic>
        <p:nvPicPr>
          <p:cNvPr id="14" name="Picture 13"/>
          <p:cNvPicPr>
            <a:picLocks noChangeAspect="1"/>
          </p:cNvPicPr>
          <p:nvPr/>
        </p:nvPicPr>
        <p:blipFill>
          <a:blip r:embed="rId7"/>
          <a:stretch>
            <a:fillRect/>
          </a:stretch>
        </p:blipFill>
        <p:spPr>
          <a:xfrm>
            <a:off x="616944" y="2332225"/>
            <a:ext cx="4846595" cy="3892304"/>
          </a:xfrm>
          <a:prstGeom prst="rect">
            <a:avLst/>
          </a:prstGeom>
        </p:spPr>
      </p:pic>
      <p:pic>
        <p:nvPicPr>
          <p:cNvPr id="15" name="Picture 14"/>
          <p:cNvPicPr>
            <a:picLocks noChangeAspect="1"/>
          </p:cNvPicPr>
          <p:nvPr/>
        </p:nvPicPr>
        <p:blipFill>
          <a:blip r:embed="rId8"/>
          <a:stretch>
            <a:fillRect/>
          </a:stretch>
        </p:blipFill>
        <p:spPr>
          <a:xfrm>
            <a:off x="5630815" y="4805192"/>
            <a:ext cx="1964479" cy="1419337"/>
          </a:xfrm>
          <a:prstGeom prst="rect">
            <a:avLst/>
          </a:prstGeom>
        </p:spPr>
      </p:pic>
    </p:spTree>
    <p:extLst>
      <p:ext uri="{BB962C8B-B14F-4D97-AF65-F5344CB8AC3E}">
        <p14:creationId xmlns:p14="http://schemas.microsoft.com/office/powerpoint/2010/main" val="508003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1.5 acres                                                                The building was put</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burnt over                                                             to the test when a</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40 hours,                                                               fire at the Rochester</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8 buildings,                                                           Dry Goods Company</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3 houses                                                                started at 5 AM on</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incinerated                                                           February 26, 1904</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destroying several</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blocks of Main St.  It</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left the shell intact</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but incinerated the</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contents.  Sibley’s</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                                                                                built at a new locale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down the street.</a:t>
            </a: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The Fire</a:t>
            </a:r>
            <a:r>
              <a:rPr lang="en-US" b="1" dirty="0" smtClean="0"/>
              <a:t>                                                                                                                                      </a:t>
            </a:r>
            <a:r>
              <a:rPr lang="en-US" b="1" dirty="0" smtClean="0"/>
              <a:t>Granite </a:t>
            </a:r>
            <a:r>
              <a:rPr lang="en-US" b="1" dirty="0"/>
              <a:t>Building, 130 East Main St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45" y="3257550"/>
            <a:ext cx="4850727" cy="2966979"/>
          </a:xfrm>
          <a:prstGeom prst="rect">
            <a:avLst/>
          </a:prstGeom>
        </p:spPr>
      </p:pic>
      <p:pic>
        <p:nvPicPr>
          <p:cNvPr id="4" name="Picture 3"/>
          <p:cNvPicPr>
            <a:picLocks noChangeAspect="1"/>
          </p:cNvPicPr>
          <p:nvPr/>
        </p:nvPicPr>
        <p:blipFill>
          <a:blip r:embed="rId5"/>
          <a:stretch>
            <a:fillRect/>
          </a:stretch>
        </p:blipFill>
        <p:spPr>
          <a:xfrm>
            <a:off x="2826799" y="572876"/>
            <a:ext cx="2112392" cy="325617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4930" y="1318596"/>
            <a:ext cx="2726269" cy="4351077"/>
          </a:xfrm>
          <a:prstGeom prst="rect">
            <a:avLst/>
          </a:prstGeom>
        </p:spPr>
      </p:pic>
    </p:spTree>
    <p:extLst>
      <p:ext uri="{BB962C8B-B14F-4D97-AF65-F5344CB8AC3E}">
        <p14:creationId xmlns:p14="http://schemas.microsoft.com/office/powerpoint/2010/main" val="31824538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structure was quickly rebuilt.</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4529"/>
            <a:ext cx="10994833" cy="285453"/>
          </a:xfrm>
          <a:prstGeom prst="rect">
            <a:avLst/>
          </a:prstGeom>
          <a:noFill/>
        </p:spPr>
        <p:txBody>
          <a:bodyPr wrap="square" lIns="0" tIns="0" rIns="0" bIns="0" rtlCol="0" anchor="b" anchorCtr="0">
            <a:spAutoFit/>
          </a:bodyPr>
          <a:lstStyle/>
          <a:p>
            <a:pPr algn="r"/>
            <a:r>
              <a:rPr lang="en-US" b="1" dirty="0"/>
              <a:t>Granite Building, 130 East Main St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458" y="572875"/>
            <a:ext cx="3521687" cy="565165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409" y="1068797"/>
            <a:ext cx="6230660" cy="3286033"/>
          </a:xfrm>
          <a:prstGeom prst="rect">
            <a:avLst/>
          </a:prstGeom>
        </p:spPr>
      </p:pic>
      <p:pic>
        <p:nvPicPr>
          <p:cNvPr id="9" name="Picture 8"/>
          <p:cNvPicPr>
            <a:picLocks noChangeAspect="1"/>
          </p:cNvPicPr>
          <p:nvPr/>
        </p:nvPicPr>
        <p:blipFill>
          <a:blip r:embed="rId5"/>
          <a:stretch>
            <a:fillRect/>
          </a:stretch>
        </p:blipFill>
        <p:spPr>
          <a:xfrm>
            <a:off x="616944" y="2215520"/>
            <a:ext cx="5536471" cy="307657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5027" y="3497580"/>
            <a:ext cx="5055064" cy="2700066"/>
          </a:xfrm>
          <a:prstGeom prst="rect">
            <a:avLst/>
          </a:prstGeom>
        </p:spPr>
      </p:pic>
    </p:spTree>
    <p:extLst>
      <p:ext uri="{BB962C8B-B14F-4D97-AF65-F5344CB8AC3E}">
        <p14:creationId xmlns:p14="http://schemas.microsoft.com/office/powerpoint/2010/main" val="30216868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A latter assortment of</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insurance companies with</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offices at the Granite Building.</a:t>
            </a: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4529"/>
            <a:ext cx="10994833" cy="285453"/>
          </a:xfrm>
          <a:prstGeom prst="rect">
            <a:avLst/>
          </a:prstGeom>
          <a:noFill/>
        </p:spPr>
        <p:txBody>
          <a:bodyPr wrap="square" lIns="0" tIns="0" rIns="0" bIns="0" rtlCol="0" anchor="b" anchorCtr="0">
            <a:spAutoFit/>
          </a:bodyPr>
          <a:lstStyle/>
          <a:p>
            <a:pPr algn="r"/>
            <a:r>
              <a:rPr lang="en-US" b="1" dirty="0"/>
              <a:t>Granite Building, 130 East Main St</a:t>
            </a:r>
          </a:p>
        </p:txBody>
      </p:sp>
      <p:pic>
        <p:nvPicPr>
          <p:cNvPr id="8" name="Picture 7"/>
          <p:cNvPicPr>
            <a:picLocks noChangeAspect="1"/>
          </p:cNvPicPr>
          <p:nvPr/>
        </p:nvPicPr>
        <p:blipFill>
          <a:blip r:embed="rId3"/>
          <a:stretch>
            <a:fillRect/>
          </a:stretch>
        </p:blipFill>
        <p:spPr>
          <a:xfrm>
            <a:off x="616945" y="572876"/>
            <a:ext cx="5346655" cy="288365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411" y="568609"/>
            <a:ext cx="4741367" cy="2830093"/>
          </a:xfrm>
          <a:prstGeom prst="rect">
            <a:avLst/>
          </a:prstGeom>
        </p:spPr>
      </p:pic>
      <p:pic>
        <p:nvPicPr>
          <p:cNvPr id="9" name="Picture 8"/>
          <p:cNvPicPr>
            <a:picLocks noChangeAspect="1"/>
          </p:cNvPicPr>
          <p:nvPr/>
        </p:nvPicPr>
        <p:blipFill>
          <a:blip r:embed="rId5"/>
          <a:stretch>
            <a:fillRect/>
          </a:stretch>
        </p:blipFill>
        <p:spPr>
          <a:xfrm>
            <a:off x="1449619" y="1974221"/>
            <a:ext cx="5420792" cy="293509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5010" y="3017520"/>
            <a:ext cx="5816768" cy="3207009"/>
          </a:xfrm>
          <a:prstGeom prst="rect">
            <a:avLst/>
          </a:prstGeom>
        </p:spPr>
      </p:pic>
    </p:spTree>
    <p:extLst>
      <p:ext uri="{BB962C8B-B14F-4D97-AF65-F5344CB8AC3E}">
        <p14:creationId xmlns:p14="http://schemas.microsoft.com/office/powerpoint/2010/main" val="40383668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Granite Building</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today, recently sold</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to CGI.</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24529"/>
            <a:ext cx="10994833" cy="285453"/>
          </a:xfrm>
          <a:prstGeom prst="rect">
            <a:avLst/>
          </a:prstGeom>
          <a:noFill/>
        </p:spPr>
        <p:txBody>
          <a:bodyPr wrap="square" lIns="0" tIns="0" rIns="0" bIns="0" rtlCol="0" anchor="b" anchorCtr="0">
            <a:spAutoFit/>
          </a:bodyPr>
          <a:lstStyle/>
          <a:p>
            <a:pPr algn="r"/>
            <a:r>
              <a:rPr lang="en-US" b="1" dirty="0" smtClean="0">
                <a:hlinkClick r:id="rId3"/>
              </a:rPr>
              <a:t>Main Street Reborn</a:t>
            </a:r>
            <a:r>
              <a:rPr lang="en-US" b="1" dirty="0" smtClean="0"/>
              <a:t>                                                                                                                 Granite </a:t>
            </a:r>
            <a:r>
              <a:rPr lang="en-US" b="1" dirty="0"/>
              <a:t>Building, 130 East Main St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4770" y="3530082"/>
            <a:ext cx="4047008" cy="269926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9322" y="572876"/>
            <a:ext cx="3752456" cy="28575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7584" y="583148"/>
            <a:ext cx="3195902" cy="28472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9135" y="3530082"/>
            <a:ext cx="4314222" cy="2704719"/>
          </a:xfrm>
          <a:prstGeom prst="rect">
            <a:avLst/>
          </a:prstGeom>
        </p:spPr>
      </p:pic>
      <p:pic>
        <p:nvPicPr>
          <p:cNvPr id="11" name="Picture 10"/>
          <p:cNvPicPr>
            <a:picLocks noChangeAspect="1"/>
          </p:cNvPicPr>
          <p:nvPr/>
        </p:nvPicPr>
        <p:blipFill>
          <a:blip r:embed="rId8"/>
          <a:stretch>
            <a:fillRect/>
          </a:stretch>
        </p:blipFill>
        <p:spPr>
          <a:xfrm>
            <a:off x="616945" y="2032917"/>
            <a:ext cx="3774803" cy="264236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945" y="4793240"/>
            <a:ext cx="2410777" cy="1433700"/>
          </a:xfrm>
          <a:prstGeom prst="rect">
            <a:avLst/>
          </a:prstGeom>
        </p:spPr>
      </p:pic>
    </p:spTree>
    <p:extLst>
      <p:ext uri="{BB962C8B-B14F-4D97-AF65-F5344CB8AC3E}">
        <p14:creationId xmlns:p14="http://schemas.microsoft.com/office/powerpoint/2010/main" val="480602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The Sibley Triangle Building, completed in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1897, was a flatiron design of 5 stories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covered in Indiana limestone on the lower 2</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floors with red brick above, designed by J.</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Foster Warner.  Hiram Watson Sibley had it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built to honor his father, Hiram Sibley.</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Emporis</a:t>
            </a:r>
            <a:r>
              <a:rPr lang="en-US" b="1" dirty="0" smtClean="0"/>
              <a:t>                                                                                                                                  Sibley Triangle Building, 20 East Ave</a:t>
            </a:r>
            <a:endParaRPr lang="en-US"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945" y="3425514"/>
            <a:ext cx="5182087" cy="2807469"/>
          </a:xfrm>
          <a:prstGeom prst="rect">
            <a:avLst/>
          </a:prstGeom>
        </p:spPr>
      </p:pic>
      <p:pic>
        <p:nvPicPr>
          <p:cNvPr id="6" name="Picture 5"/>
          <p:cNvPicPr>
            <a:picLocks noChangeAspect="1"/>
          </p:cNvPicPr>
          <p:nvPr/>
        </p:nvPicPr>
        <p:blipFill>
          <a:blip r:embed="rId5"/>
          <a:stretch>
            <a:fillRect/>
          </a:stretch>
        </p:blipFill>
        <p:spPr>
          <a:xfrm>
            <a:off x="8119430" y="572876"/>
            <a:ext cx="3492347" cy="56516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1442" y="3949033"/>
            <a:ext cx="1995578" cy="1760430"/>
          </a:xfrm>
          <a:prstGeom prst="rect">
            <a:avLst/>
          </a:prstGeom>
        </p:spPr>
      </p:pic>
    </p:spTree>
    <p:extLst>
      <p:ext uri="{BB962C8B-B14F-4D97-AF65-F5344CB8AC3E}">
        <p14:creationId xmlns:p14="http://schemas.microsoft.com/office/powerpoint/2010/main" val="3087531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1075945"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How did you do?</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2200" b="1" dirty="0" smtClean="0">
                <a:solidFill>
                  <a:srgbClr val="FF0000"/>
                </a:solidFill>
                <a:latin typeface="Calibri" panose="020F0502020204030204" pitchFamily="34" charset="0"/>
                <a:cs typeface="Calibri" panose="020F0502020204030204" pitchFamily="34" charset="0"/>
              </a:rPr>
              <a:t>R </a:t>
            </a:r>
            <a:r>
              <a:rPr lang="en-US" sz="2200" b="1" dirty="0" smtClean="0">
                <a:latin typeface="Calibri" panose="020F0502020204030204" pitchFamily="34" charset="0"/>
                <a:cs typeface="Calibri" panose="020F0502020204030204" pitchFamily="34" charset="0"/>
              </a:rPr>
              <a:t>Eastman                                                                                                                                 </a:t>
            </a:r>
            <a:r>
              <a:rPr lang="en-US" sz="2200" b="1" dirty="0" smtClean="0">
                <a:solidFill>
                  <a:srgbClr val="FF0000"/>
                </a:solidFill>
                <a:latin typeface="Calibri" panose="020F0502020204030204" pitchFamily="34" charset="0"/>
                <a:cs typeface="Calibri" panose="020F0502020204030204" pitchFamily="34" charset="0"/>
              </a:rPr>
              <a:t>S </a:t>
            </a:r>
            <a:r>
              <a:rPr lang="en-US" sz="2200" b="1" dirty="0" smtClean="0">
                <a:latin typeface="Calibri" panose="020F0502020204030204" pitchFamily="34" charset="0"/>
                <a:cs typeface="Calibri" panose="020F0502020204030204" pitchFamily="34" charset="0"/>
              </a:rPr>
              <a:t>Cumberland</a:t>
            </a:r>
            <a:br>
              <a:rPr lang="en-US" sz="2200" b="1" dirty="0" smtClean="0">
                <a:latin typeface="Calibri" panose="020F0502020204030204" pitchFamily="34" charset="0"/>
                <a:cs typeface="Calibri" panose="020F0502020204030204" pitchFamily="34" charset="0"/>
              </a:rPr>
            </a:br>
            <a:r>
              <a:rPr lang="en-US" sz="2200" b="1" dirty="0" smtClean="0">
                <a:latin typeface="Calibri" panose="020F0502020204030204" pitchFamily="34" charset="0"/>
                <a:cs typeface="Calibri" panose="020F0502020204030204" pitchFamily="34" charset="0"/>
              </a:rPr>
              <a:t>    Theater                                                                                                                                     Post Office </a:t>
            </a:r>
            <a:br>
              <a:rPr lang="en-US" sz="2200" b="1" dirty="0" smtClean="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
            </a:r>
            <a:br>
              <a:rPr lang="en-US" sz="2200" b="1" dirty="0">
                <a:latin typeface="Calibri" panose="020F0502020204030204" pitchFamily="34" charset="0"/>
                <a:cs typeface="Calibri" panose="020F0502020204030204" pitchFamily="34" charset="0"/>
              </a:rPr>
            </a:br>
            <a:r>
              <a:rPr lang="en-US" sz="2200" b="1" dirty="0" smtClean="0">
                <a:solidFill>
                  <a:srgbClr val="FF0000"/>
                </a:solidFill>
                <a:latin typeface="Calibri" panose="020F0502020204030204" pitchFamily="34" charset="0"/>
                <a:cs typeface="Calibri" panose="020F0502020204030204" pitchFamily="34" charset="0"/>
              </a:rPr>
              <a:t>O</a:t>
            </a:r>
            <a:r>
              <a:rPr lang="en-US" sz="2200" b="1" dirty="0" smtClean="0">
                <a:latin typeface="Calibri" panose="020F0502020204030204" pitchFamily="34" charset="0"/>
                <a:cs typeface="Calibri" panose="020F0502020204030204" pitchFamily="34" charset="0"/>
              </a:rPr>
              <a:t> U of R                                                                                                                                     </a:t>
            </a:r>
            <a:r>
              <a:rPr lang="en-US" sz="2200" b="1" dirty="0" smtClean="0">
                <a:solidFill>
                  <a:srgbClr val="FF0000"/>
                </a:solidFill>
                <a:latin typeface="Calibri" panose="020F0502020204030204" pitchFamily="34" charset="0"/>
                <a:cs typeface="Calibri" panose="020F0502020204030204" pitchFamily="34" charset="0"/>
              </a:rPr>
              <a:t>T </a:t>
            </a:r>
            <a:r>
              <a:rPr lang="en-US" sz="2200" b="1" dirty="0" smtClean="0">
                <a:latin typeface="Calibri" panose="020F0502020204030204" pitchFamily="34" charset="0"/>
                <a:cs typeface="Calibri" panose="020F0502020204030204" pitchFamily="34" charset="0"/>
              </a:rPr>
              <a:t>Driving Park</a:t>
            </a:r>
            <a:br>
              <a:rPr lang="en-US" sz="2200" b="1" dirty="0" smtClean="0">
                <a:latin typeface="Calibri" panose="020F0502020204030204" pitchFamily="34" charset="0"/>
                <a:cs typeface="Calibri" panose="020F0502020204030204" pitchFamily="34" charset="0"/>
              </a:rPr>
            </a:br>
            <a:r>
              <a:rPr lang="en-US" sz="2200" b="1" dirty="0" smtClean="0">
                <a:latin typeface="Calibri" panose="020F0502020204030204" pitchFamily="34" charset="0"/>
                <a:cs typeface="Calibri" panose="020F0502020204030204" pitchFamily="34" charset="0"/>
              </a:rPr>
              <a:t>    Library                                                                                                                                       Bridge</a:t>
            </a:r>
            <a:br>
              <a:rPr lang="en-US" sz="2200" b="1" dirty="0" smtClean="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
            </a:r>
            <a:br>
              <a:rPr lang="en-US" sz="2200" b="1" dirty="0">
                <a:latin typeface="Calibri" panose="020F0502020204030204" pitchFamily="34" charset="0"/>
                <a:cs typeface="Calibri" panose="020F0502020204030204" pitchFamily="34" charset="0"/>
              </a:rPr>
            </a:br>
            <a:r>
              <a:rPr lang="en-US" sz="2200" b="1" dirty="0" smtClean="0">
                <a:solidFill>
                  <a:srgbClr val="FF0000"/>
                </a:solidFill>
                <a:latin typeface="Calibri" panose="020F0502020204030204" pitchFamily="34" charset="0"/>
                <a:cs typeface="Calibri" panose="020F0502020204030204" pitchFamily="34" charset="0"/>
              </a:rPr>
              <a:t>C</a:t>
            </a:r>
            <a:r>
              <a:rPr lang="en-US" sz="2200" b="1" dirty="0" smtClean="0">
                <a:latin typeface="Calibri" panose="020F0502020204030204" pitchFamily="34" charset="0"/>
                <a:cs typeface="Calibri" panose="020F0502020204030204" pitchFamily="34" charset="0"/>
              </a:rPr>
              <a:t> Highland                                                                                                                                </a:t>
            </a:r>
            <a:r>
              <a:rPr lang="en-US" sz="2200" b="1" dirty="0" smtClean="0">
                <a:solidFill>
                  <a:srgbClr val="FF0000"/>
                </a:solidFill>
                <a:latin typeface="Calibri" panose="020F0502020204030204" pitchFamily="34" charset="0"/>
                <a:cs typeface="Calibri" panose="020F0502020204030204" pitchFamily="34" charset="0"/>
              </a:rPr>
              <a:t>E</a:t>
            </a:r>
            <a:r>
              <a:rPr lang="en-US" sz="2200" b="1" dirty="0" smtClean="0">
                <a:latin typeface="Calibri" panose="020F0502020204030204" pitchFamily="34" charset="0"/>
                <a:cs typeface="Calibri" panose="020F0502020204030204" pitchFamily="34" charset="0"/>
              </a:rPr>
              <a:t> Charlotte</a:t>
            </a:r>
            <a:br>
              <a:rPr lang="en-US" sz="2200" b="1" dirty="0" smtClean="0">
                <a:latin typeface="Calibri" panose="020F0502020204030204" pitchFamily="34" charset="0"/>
                <a:cs typeface="Calibri" panose="020F0502020204030204" pitchFamily="34" charset="0"/>
              </a:rPr>
            </a:br>
            <a:r>
              <a:rPr lang="en-US" sz="2200" b="1" dirty="0" smtClean="0">
                <a:latin typeface="Calibri" panose="020F0502020204030204" pitchFamily="34" charset="0"/>
                <a:cs typeface="Calibri" panose="020F0502020204030204" pitchFamily="34" charset="0"/>
              </a:rPr>
              <a:t>   Park                                                                                                                                            Bath House</a:t>
            </a:r>
            <a:br>
              <a:rPr lang="en-US" sz="2200" b="1" dirty="0" smtClean="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
            </a:r>
            <a:br>
              <a:rPr lang="en-US" sz="2200" b="1" dirty="0">
                <a:latin typeface="Calibri" panose="020F0502020204030204" pitchFamily="34" charset="0"/>
                <a:cs typeface="Calibri" panose="020F0502020204030204" pitchFamily="34" charset="0"/>
              </a:rPr>
            </a:br>
            <a:r>
              <a:rPr lang="en-US" sz="2200" b="1" dirty="0" smtClean="0">
                <a:solidFill>
                  <a:srgbClr val="FF0000"/>
                </a:solidFill>
                <a:latin typeface="Calibri" panose="020F0502020204030204" pitchFamily="34" charset="0"/>
                <a:cs typeface="Calibri" panose="020F0502020204030204" pitchFamily="34" charset="0"/>
              </a:rPr>
              <a:t>H</a:t>
            </a:r>
            <a:r>
              <a:rPr lang="en-US" sz="2200" b="1" dirty="0" smtClean="0">
                <a:latin typeface="Calibri" panose="020F0502020204030204" pitchFamily="34" charset="0"/>
                <a:cs typeface="Calibri" panose="020F0502020204030204" pitchFamily="34" charset="0"/>
              </a:rPr>
              <a:t> Public                                                                                                                                     </a:t>
            </a:r>
            <a:r>
              <a:rPr lang="en-US" sz="2200" b="1" dirty="0" smtClean="0">
                <a:solidFill>
                  <a:srgbClr val="FF0000"/>
                </a:solidFill>
                <a:latin typeface="Calibri" panose="020F0502020204030204" pitchFamily="34" charset="0"/>
                <a:cs typeface="Calibri" panose="020F0502020204030204" pitchFamily="34" charset="0"/>
              </a:rPr>
              <a:t>R </a:t>
            </a:r>
            <a:r>
              <a:rPr lang="en-US" sz="2200" b="1" dirty="0" smtClean="0">
                <a:latin typeface="Calibri" panose="020F0502020204030204" pitchFamily="34" charset="0"/>
                <a:cs typeface="Calibri" panose="020F0502020204030204" pitchFamily="34" charset="0"/>
              </a:rPr>
              <a:t>Auditorium</a:t>
            </a:r>
            <a:br>
              <a:rPr lang="en-US" sz="2200" b="1" dirty="0" smtClean="0">
                <a:latin typeface="Calibri" panose="020F0502020204030204" pitchFamily="34" charset="0"/>
                <a:cs typeface="Calibri" panose="020F0502020204030204" pitchFamily="34" charset="0"/>
              </a:rPr>
            </a:br>
            <a:r>
              <a:rPr lang="en-US" sz="2200" b="1" dirty="0" smtClean="0">
                <a:latin typeface="Calibri" panose="020F0502020204030204" pitchFamily="34" charset="0"/>
                <a:cs typeface="Calibri" panose="020F0502020204030204" pitchFamily="34" charset="0"/>
              </a:rPr>
              <a:t>    Library                                                                                                                                       Theater</a:t>
            </a:r>
            <a:br>
              <a:rPr lang="en-US" sz="2200" b="1" dirty="0" smtClean="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
            </a:r>
            <a:br>
              <a:rPr lang="en-US" sz="2200" b="1" dirty="0">
                <a:latin typeface="Calibri" panose="020F0502020204030204" pitchFamily="34" charset="0"/>
                <a:cs typeface="Calibri" panose="020F0502020204030204" pitchFamily="34" charset="0"/>
              </a:rPr>
            </a:br>
            <a:r>
              <a:rPr lang="en-US" sz="2200" b="1" dirty="0" smtClean="0">
                <a:solidFill>
                  <a:srgbClr val="FF0000"/>
                </a:solidFill>
                <a:latin typeface="Calibri" panose="020F0502020204030204" pitchFamily="34" charset="0"/>
                <a:cs typeface="Calibri" panose="020F0502020204030204" pitchFamily="34" charset="0"/>
              </a:rPr>
              <a:t>E</a:t>
            </a:r>
            <a:r>
              <a:rPr lang="en-US" sz="2200" b="1" dirty="0" smtClean="0">
                <a:latin typeface="Calibri" panose="020F0502020204030204" pitchFamily="34" charset="0"/>
                <a:cs typeface="Calibri" panose="020F0502020204030204" pitchFamily="34" charset="0"/>
              </a:rPr>
              <a:t> Veteran’s</a:t>
            </a:r>
            <a:br>
              <a:rPr lang="en-US" sz="2200" b="1" dirty="0" smtClean="0">
                <a:latin typeface="Calibri" panose="020F0502020204030204" pitchFamily="34" charset="0"/>
                <a:cs typeface="Calibri" panose="020F0502020204030204" pitchFamily="34" charset="0"/>
              </a:rPr>
            </a:br>
            <a:r>
              <a:rPr lang="en-US" sz="2200" b="1" dirty="0" smtClean="0">
                <a:latin typeface="Calibri" panose="020F0502020204030204" pitchFamily="34" charset="0"/>
                <a:cs typeface="Calibri" panose="020F0502020204030204" pitchFamily="34" charset="0"/>
              </a:rPr>
              <a:t>   Memorial</a:t>
            </a:r>
            <a:br>
              <a:rPr lang="en-US" sz="2200" b="1" dirty="0" smtClean="0">
                <a:latin typeface="Calibri" panose="020F0502020204030204" pitchFamily="34" charset="0"/>
                <a:cs typeface="Calibri" panose="020F0502020204030204" pitchFamily="34" charset="0"/>
              </a:rPr>
            </a:br>
            <a:r>
              <a:rPr lang="en-US" sz="2200" b="1" dirty="0" smtClean="0">
                <a:latin typeface="Calibri" panose="020F0502020204030204" pitchFamily="34" charset="0"/>
                <a:cs typeface="Calibri" panose="020F0502020204030204" pitchFamily="34" charset="0"/>
              </a:rPr>
              <a:t>   Bridge</a:t>
            </a:r>
            <a:br>
              <a:rPr lang="en-US" sz="2200" b="1" dirty="0" smtClean="0">
                <a:latin typeface="Calibri" panose="020F0502020204030204" pitchFamily="34" charset="0"/>
                <a:cs typeface="Calibri" panose="020F0502020204030204" pitchFamily="34" charset="0"/>
              </a:rPr>
            </a:br>
            <a:endParaRPr lang="en-US" sz="1700" b="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123" y="1141710"/>
            <a:ext cx="7578476" cy="5082819"/>
          </a:xfrm>
          <a:prstGeom prst="rect">
            <a:avLst/>
          </a:prstGeom>
        </p:spPr>
      </p:pic>
    </p:spTree>
    <p:extLst>
      <p:ext uri="{BB962C8B-B14F-4D97-AF65-F5344CB8AC3E}">
        <p14:creationId xmlns:p14="http://schemas.microsoft.com/office/powerpoint/2010/main" val="39486210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Its eye-catching shape still turns heads to this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day.  Controversy remains about its address--</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Is it 20 East Avenue or 335 East Main Street?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Recent tenants included the NYS Health Dept.</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D&amp;C Article</a:t>
            </a:r>
            <a:r>
              <a:rPr lang="en-US" b="1" dirty="0" smtClean="0"/>
              <a:t>                                                                                                                            Sibley </a:t>
            </a:r>
            <a:r>
              <a:rPr lang="en-US" b="1" dirty="0"/>
              <a:t>Triangle Building, 20 East Ave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7706" y="572876"/>
            <a:ext cx="3144072" cy="355966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45" y="2449448"/>
            <a:ext cx="3661410" cy="377508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7559" y="2449448"/>
            <a:ext cx="3730942" cy="377508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2847" y="3494268"/>
            <a:ext cx="2193789" cy="2730261"/>
          </a:xfrm>
          <a:prstGeom prst="rect">
            <a:avLst/>
          </a:prstGeom>
        </p:spPr>
      </p:pic>
    </p:spTree>
    <p:extLst>
      <p:ext uri="{BB962C8B-B14F-4D97-AF65-F5344CB8AC3E}">
        <p14:creationId xmlns:p14="http://schemas.microsoft.com/office/powerpoint/2010/main" val="2084188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45" y="1457333"/>
            <a:ext cx="10965456" cy="3945977"/>
          </a:xfrm>
          <a:prstGeom prst="rect">
            <a:avLst/>
          </a:prstGeom>
        </p:spPr>
      </p:pic>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OK, it’s Quiz Time!</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Match each building with its correct map number.</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2000" b="1" dirty="0" smtClean="0">
                <a:latin typeface="Calibri" panose="020F0502020204030204" pitchFamily="34" charset="0"/>
                <a:cs typeface="Calibri" panose="020F0502020204030204" pitchFamily="34" charset="0"/>
              </a:rPr>
              <a:t/>
            </a:r>
            <a:br>
              <a:rPr lang="en-US" sz="20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4600" b="1" dirty="0">
                <a:latin typeface="Calibri" panose="020F0502020204030204" pitchFamily="34" charset="0"/>
                <a:cs typeface="Calibri" panose="020F0502020204030204" pitchFamily="34" charset="0"/>
              </a:rPr>
              <a:t/>
            </a:r>
            <a:br>
              <a:rPr lang="en-US" sz="46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1000" b="1" dirty="0" smtClean="0">
                <a:latin typeface="Calibri" panose="020F0502020204030204" pitchFamily="34" charset="0"/>
                <a:cs typeface="Calibri" panose="020F0502020204030204" pitchFamily="34" charset="0"/>
              </a:rPr>
              <a:t/>
            </a:r>
            <a:br>
              <a:rPr lang="en-US" sz="10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t>
            </a:r>
            <a:r>
              <a:rPr lang="en-US" sz="2100" b="1" dirty="0" smtClean="0">
                <a:latin typeface="Calibri" panose="020F0502020204030204" pitchFamily="34" charset="0"/>
                <a:cs typeface="Calibri" panose="020F0502020204030204" pitchFamily="34" charset="0"/>
              </a:rPr>
              <a:t>1 </a:t>
            </a:r>
            <a:r>
              <a:rPr lang="en-US" sz="2100" b="1" dirty="0">
                <a:latin typeface="Calibri" panose="020F0502020204030204" pitchFamily="34" charset="0"/>
                <a:cs typeface="Calibri" panose="020F0502020204030204" pitchFamily="34" charset="0"/>
              </a:rPr>
              <a:t>Duffy-Powers </a:t>
            </a:r>
            <a:r>
              <a:rPr lang="en-US" sz="2100" b="1" dirty="0" smtClean="0">
                <a:latin typeface="Calibri" panose="020F0502020204030204" pitchFamily="34" charset="0"/>
                <a:cs typeface="Calibri" panose="020F0502020204030204" pitchFamily="34" charset="0"/>
              </a:rPr>
              <a:t>Building     2 </a:t>
            </a:r>
            <a:r>
              <a:rPr lang="en-US" sz="2100" b="1" dirty="0">
                <a:latin typeface="Calibri" panose="020F0502020204030204" pitchFamily="34" charset="0"/>
                <a:cs typeface="Calibri" panose="020F0502020204030204" pitchFamily="34" charset="0"/>
              </a:rPr>
              <a:t>Powers </a:t>
            </a:r>
            <a:r>
              <a:rPr lang="en-US" sz="2100" b="1" dirty="0" smtClean="0">
                <a:latin typeface="Calibri" panose="020F0502020204030204" pitchFamily="34" charset="0"/>
                <a:cs typeface="Calibri" panose="020F0502020204030204" pitchFamily="34" charset="0"/>
              </a:rPr>
              <a:t>Building/Hotel    3 </a:t>
            </a:r>
            <a:r>
              <a:rPr lang="en-US" sz="2100" b="1" dirty="0">
                <a:latin typeface="Calibri" panose="020F0502020204030204" pitchFamily="34" charset="0"/>
                <a:cs typeface="Calibri" panose="020F0502020204030204" pitchFamily="34" charset="0"/>
              </a:rPr>
              <a:t>German Insurance Company </a:t>
            </a:r>
            <a:r>
              <a:rPr lang="en-US" sz="2100" b="1" dirty="0" smtClean="0">
                <a:latin typeface="Calibri" panose="020F0502020204030204" pitchFamily="34" charset="0"/>
                <a:cs typeface="Calibri" panose="020F0502020204030204" pitchFamily="34" charset="0"/>
              </a:rPr>
              <a:t>Building</a:t>
            </a:r>
            <a:r>
              <a:rPr lang="en-US" sz="2100" b="1" dirty="0">
                <a:latin typeface="Calibri" panose="020F0502020204030204" pitchFamily="34" charset="0"/>
                <a:cs typeface="Calibri" panose="020F0502020204030204" pitchFamily="34" charset="0"/>
              </a:rPr>
              <a:t/>
            </a:r>
            <a:br>
              <a:rPr lang="en-US" sz="2100" b="1" dirty="0">
                <a:latin typeface="Calibri" panose="020F0502020204030204" pitchFamily="34" charset="0"/>
                <a:cs typeface="Calibri" panose="020F0502020204030204" pitchFamily="34" charset="0"/>
              </a:rPr>
            </a:br>
            <a:r>
              <a:rPr lang="en-US" sz="2100" b="1" dirty="0" smtClean="0">
                <a:latin typeface="Calibri" panose="020F0502020204030204" pitchFamily="34" charset="0"/>
                <a:cs typeface="Calibri" panose="020F0502020204030204" pitchFamily="34" charset="0"/>
              </a:rPr>
              <a:t>  4 </a:t>
            </a:r>
            <a:r>
              <a:rPr lang="en-US" sz="2100" b="1" dirty="0">
                <a:latin typeface="Calibri" panose="020F0502020204030204" pitchFamily="34" charset="0"/>
                <a:cs typeface="Calibri" panose="020F0502020204030204" pitchFamily="34" charset="0"/>
              </a:rPr>
              <a:t>Ellwanger and Barry </a:t>
            </a:r>
            <a:r>
              <a:rPr lang="en-US" sz="2100" b="1" dirty="0" smtClean="0">
                <a:latin typeface="Calibri" panose="020F0502020204030204" pitchFamily="34" charset="0"/>
                <a:cs typeface="Calibri" panose="020F0502020204030204" pitchFamily="34" charset="0"/>
              </a:rPr>
              <a:t>Building    5 </a:t>
            </a:r>
            <a:r>
              <a:rPr lang="en-US" sz="2100" b="1" dirty="0">
                <a:latin typeface="Calibri" panose="020F0502020204030204" pitchFamily="34" charset="0"/>
                <a:cs typeface="Calibri" panose="020F0502020204030204" pitchFamily="34" charset="0"/>
              </a:rPr>
              <a:t>Wilder </a:t>
            </a:r>
            <a:r>
              <a:rPr lang="en-US" sz="2100" b="1" dirty="0" smtClean="0">
                <a:latin typeface="Calibri" panose="020F0502020204030204" pitchFamily="34" charset="0"/>
                <a:cs typeface="Calibri" panose="020F0502020204030204" pitchFamily="34" charset="0"/>
              </a:rPr>
              <a:t>Building    6 </a:t>
            </a:r>
            <a:r>
              <a:rPr lang="en-US" sz="2100" b="1" dirty="0">
                <a:latin typeface="Calibri" panose="020F0502020204030204" pitchFamily="34" charset="0"/>
                <a:cs typeface="Calibri" panose="020F0502020204030204" pitchFamily="34" charset="0"/>
              </a:rPr>
              <a:t>Granite </a:t>
            </a:r>
            <a:r>
              <a:rPr lang="en-US" sz="2100" b="1" dirty="0" smtClean="0">
                <a:latin typeface="Calibri" panose="020F0502020204030204" pitchFamily="34" charset="0"/>
                <a:cs typeface="Calibri" panose="020F0502020204030204" pitchFamily="34" charset="0"/>
              </a:rPr>
              <a:t>Building    7 Sibley Triangle Building</a:t>
            </a:r>
            <a:endParaRPr lang="en-US" sz="21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530" y="1457333"/>
            <a:ext cx="1391067" cy="173121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5112" y="1438169"/>
            <a:ext cx="1394675" cy="173121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8921" y="3681673"/>
            <a:ext cx="1391067" cy="173121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9741" y="1457331"/>
            <a:ext cx="1391067" cy="173122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8056" y="3691255"/>
            <a:ext cx="1391067" cy="173121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945" y="1447751"/>
            <a:ext cx="1394675" cy="1731219"/>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9787" y="3691256"/>
            <a:ext cx="1362614" cy="1731218"/>
          </a:xfrm>
          <a:prstGeom prst="rect">
            <a:avLst/>
          </a:prstGeom>
        </p:spPr>
      </p:pic>
    </p:spTree>
    <p:extLst>
      <p:ext uri="{BB962C8B-B14F-4D97-AF65-F5344CB8AC3E}">
        <p14:creationId xmlns:p14="http://schemas.microsoft.com/office/powerpoint/2010/main" val="13306123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45" y="1457333"/>
            <a:ext cx="10965456" cy="3945977"/>
          </a:xfrm>
          <a:prstGeom prst="rect">
            <a:avLst/>
          </a:prstGeom>
        </p:spPr>
      </p:pic>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How well did you do?</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2000" b="1" dirty="0" smtClean="0">
                <a:latin typeface="Calibri" panose="020F0502020204030204" pitchFamily="34" charset="0"/>
                <a:cs typeface="Calibri" panose="020F0502020204030204" pitchFamily="34" charset="0"/>
              </a:rPr>
              <a:t/>
            </a:r>
            <a:br>
              <a:rPr lang="en-US" sz="20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4600" b="1" dirty="0">
                <a:latin typeface="Calibri" panose="020F0502020204030204" pitchFamily="34" charset="0"/>
                <a:cs typeface="Calibri" panose="020F0502020204030204" pitchFamily="34" charset="0"/>
              </a:rPr>
              <a:t/>
            </a:r>
            <a:br>
              <a:rPr lang="en-US" sz="46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1000" b="1" dirty="0" smtClean="0">
                <a:latin typeface="Calibri" panose="020F0502020204030204" pitchFamily="34" charset="0"/>
                <a:cs typeface="Calibri" panose="020F0502020204030204" pitchFamily="34" charset="0"/>
              </a:rPr>
              <a:t/>
            </a:r>
            <a:br>
              <a:rPr lang="en-US" sz="10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t>
            </a:r>
            <a:r>
              <a:rPr lang="en-US" sz="2100" b="1" dirty="0" smtClean="0">
                <a:latin typeface="Calibri" panose="020F0502020204030204" pitchFamily="34" charset="0"/>
                <a:cs typeface="Calibri" panose="020F0502020204030204" pitchFamily="34" charset="0"/>
              </a:rPr>
              <a:t>1 </a:t>
            </a:r>
            <a:r>
              <a:rPr lang="en-US" sz="2100" b="1" dirty="0">
                <a:latin typeface="Calibri" panose="020F0502020204030204" pitchFamily="34" charset="0"/>
                <a:cs typeface="Calibri" panose="020F0502020204030204" pitchFamily="34" charset="0"/>
              </a:rPr>
              <a:t>Duffy-Powers </a:t>
            </a:r>
            <a:r>
              <a:rPr lang="en-US" sz="2100" b="1" dirty="0" smtClean="0">
                <a:latin typeface="Calibri" panose="020F0502020204030204" pitchFamily="34" charset="0"/>
                <a:cs typeface="Calibri" panose="020F0502020204030204" pitchFamily="34" charset="0"/>
              </a:rPr>
              <a:t>Building     2 </a:t>
            </a:r>
            <a:r>
              <a:rPr lang="en-US" sz="2100" b="1" dirty="0">
                <a:latin typeface="Calibri" panose="020F0502020204030204" pitchFamily="34" charset="0"/>
                <a:cs typeface="Calibri" panose="020F0502020204030204" pitchFamily="34" charset="0"/>
              </a:rPr>
              <a:t>Powers </a:t>
            </a:r>
            <a:r>
              <a:rPr lang="en-US" sz="2100" b="1" dirty="0" smtClean="0">
                <a:latin typeface="Calibri" panose="020F0502020204030204" pitchFamily="34" charset="0"/>
                <a:cs typeface="Calibri" panose="020F0502020204030204" pitchFamily="34" charset="0"/>
              </a:rPr>
              <a:t>Building/Hotel    3 </a:t>
            </a:r>
            <a:r>
              <a:rPr lang="en-US" sz="2100" b="1" dirty="0">
                <a:latin typeface="Calibri" panose="020F0502020204030204" pitchFamily="34" charset="0"/>
                <a:cs typeface="Calibri" panose="020F0502020204030204" pitchFamily="34" charset="0"/>
              </a:rPr>
              <a:t>German Insurance Company </a:t>
            </a:r>
            <a:r>
              <a:rPr lang="en-US" sz="2100" b="1" dirty="0" smtClean="0">
                <a:latin typeface="Calibri" panose="020F0502020204030204" pitchFamily="34" charset="0"/>
                <a:cs typeface="Calibri" panose="020F0502020204030204" pitchFamily="34" charset="0"/>
              </a:rPr>
              <a:t>Building</a:t>
            </a:r>
            <a:r>
              <a:rPr lang="en-US" sz="2100" b="1" dirty="0">
                <a:latin typeface="Calibri" panose="020F0502020204030204" pitchFamily="34" charset="0"/>
                <a:cs typeface="Calibri" panose="020F0502020204030204" pitchFamily="34" charset="0"/>
              </a:rPr>
              <a:t/>
            </a:r>
            <a:br>
              <a:rPr lang="en-US" sz="2100" b="1" dirty="0">
                <a:latin typeface="Calibri" panose="020F0502020204030204" pitchFamily="34" charset="0"/>
                <a:cs typeface="Calibri" panose="020F0502020204030204" pitchFamily="34" charset="0"/>
              </a:rPr>
            </a:br>
            <a:r>
              <a:rPr lang="en-US" sz="2100" b="1" dirty="0" smtClean="0">
                <a:latin typeface="Calibri" panose="020F0502020204030204" pitchFamily="34" charset="0"/>
                <a:cs typeface="Calibri" panose="020F0502020204030204" pitchFamily="34" charset="0"/>
              </a:rPr>
              <a:t>  4 </a:t>
            </a:r>
            <a:r>
              <a:rPr lang="en-US" sz="2100" b="1" dirty="0">
                <a:latin typeface="Calibri" panose="020F0502020204030204" pitchFamily="34" charset="0"/>
                <a:cs typeface="Calibri" panose="020F0502020204030204" pitchFamily="34" charset="0"/>
              </a:rPr>
              <a:t>Ellwanger and Barry </a:t>
            </a:r>
            <a:r>
              <a:rPr lang="en-US" sz="2100" b="1" dirty="0" smtClean="0">
                <a:latin typeface="Calibri" panose="020F0502020204030204" pitchFamily="34" charset="0"/>
                <a:cs typeface="Calibri" panose="020F0502020204030204" pitchFamily="34" charset="0"/>
              </a:rPr>
              <a:t>Building    5 </a:t>
            </a:r>
            <a:r>
              <a:rPr lang="en-US" sz="2100" b="1" dirty="0">
                <a:latin typeface="Calibri" panose="020F0502020204030204" pitchFamily="34" charset="0"/>
                <a:cs typeface="Calibri" panose="020F0502020204030204" pitchFamily="34" charset="0"/>
              </a:rPr>
              <a:t>Wilder </a:t>
            </a:r>
            <a:r>
              <a:rPr lang="en-US" sz="2100" b="1" dirty="0" smtClean="0">
                <a:latin typeface="Calibri" panose="020F0502020204030204" pitchFamily="34" charset="0"/>
                <a:cs typeface="Calibri" panose="020F0502020204030204" pitchFamily="34" charset="0"/>
              </a:rPr>
              <a:t>Building    6 </a:t>
            </a:r>
            <a:r>
              <a:rPr lang="en-US" sz="2100" b="1" dirty="0">
                <a:latin typeface="Calibri" panose="020F0502020204030204" pitchFamily="34" charset="0"/>
                <a:cs typeface="Calibri" panose="020F0502020204030204" pitchFamily="34" charset="0"/>
              </a:rPr>
              <a:t>Granite </a:t>
            </a:r>
            <a:r>
              <a:rPr lang="en-US" sz="2100" b="1" dirty="0" smtClean="0">
                <a:latin typeface="Calibri" panose="020F0502020204030204" pitchFamily="34" charset="0"/>
                <a:cs typeface="Calibri" panose="020F0502020204030204" pitchFamily="34" charset="0"/>
              </a:rPr>
              <a:t>Building    7 Sibley Triangle Building</a:t>
            </a:r>
            <a:endParaRPr lang="en-US" sz="21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530" y="1457333"/>
            <a:ext cx="1391067" cy="173121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5112" y="1438169"/>
            <a:ext cx="1394675" cy="173121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8921" y="3681673"/>
            <a:ext cx="1391067" cy="173121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9741" y="1457331"/>
            <a:ext cx="1391067" cy="173122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8056" y="3691255"/>
            <a:ext cx="1391067" cy="173121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945" y="1447751"/>
            <a:ext cx="1394675" cy="1731219"/>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9787" y="3691256"/>
            <a:ext cx="1362614" cy="1731218"/>
          </a:xfrm>
          <a:prstGeom prst="rect">
            <a:avLst/>
          </a:prstGeom>
        </p:spPr>
      </p:pic>
      <p:sp>
        <p:nvSpPr>
          <p:cNvPr id="6" name="TextBox 5"/>
          <p:cNvSpPr txBox="1"/>
          <p:nvPr/>
        </p:nvSpPr>
        <p:spPr>
          <a:xfrm>
            <a:off x="587568" y="5375343"/>
            <a:ext cx="10965456" cy="369332"/>
          </a:xfrm>
          <a:prstGeom prst="rect">
            <a:avLst/>
          </a:prstGeom>
          <a:noFill/>
        </p:spPr>
        <p:txBody>
          <a:bodyPr wrap="square" rtlCol="0">
            <a:spAutoFit/>
          </a:bodyPr>
          <a:lstStyle/>
          <a:p>
            <a:r>
              <a:rPr lang="en-US" b="1" dirty="0" smtClean="0">
                <a:solidFill>
                  <a:srgbClr val="FF0000"/>
                </a:solidFill>
              </a:rPr>
              <a:t>                                                                                                                  2                                      6                                      1</a:t>
            </a:r>
            <a:endParaRPr lang="en-US" b="1" dirty="0">
              <a:solidFill>
                <a:srgbClr val="FF0000"/>
              </a:solidFill>
            </a:endParaRPr>
          </a:p>
        </p:txBody>
      </p:sp>
      <p:sp>
        <p:nvSpPr>
          <p:cNvPr id="13" name="TextBox 12"/>
          <p:cNvSpPr txBox="1"/>
          <p:nvPr/>
        </p:nvSpPr>
        <p:spPr>
          <a:xfrm>
            <a:off x="587568" y="1103865"/>
            <a:ext cx="10965456" cy="369332"/>
          </a:xfrm>
          <a:prstGeom prst="rect">
            <a:avLst/>
          </a:prstGeom>
          <a:noFill/>
        </p:spPr>
        <p:txBody>
          <a:bodyPr wrap="square" rtlCol="0">
            <a:spAutoFit/>
          </a:bodyPr>
          <a:lstStyle/>
          <a:p>
            <a:r>
              <a:rPr lang="en-US" b="1" dirty="0" smtClean="0">
                <a:solidFill>
                  <a:srgbClr val="FF0000"/>
                </a:solidFill>
              </a:rPr>
              <a:t>           5                                  7                                                                                 </a:t>
            </a:r>
            <a:r>
              <a:rPr lang="en-US" b="1" dirty="0" smtClean="0">
                <a:solidFill>
                  <a:srgbClr val="FF0000"/>
                </a:solidFill>
              </a:rPr>
              <a:t>4                                   3</a:t>
            </a:r>
            <a:endParaRPr lang="en-US" b="1" dirty="0">
              <a:solidFill>
                <a:srgbClr val="FF0000"/>
              </a:solidFill>
            </a:endParaRPr>
          </a:p>
        </p:txBody>
      </p:sp>
    </p:spTree>
    <p:extLst>
      <p:ext uri="{BB962C8B-B14F-4D97-AF65-F5344CB8AC3E}">
        <p14:creationId xmlns:p14="http://schemas.microsoft.com/office/powerpoint/2010/main" val="32411300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204716"/>
            <a:ext cx="10994833" cy="6013204"/>
          </a:xfrm>
        </p:spPr>
        <p:txBody>
          <a:bodyPr lIns="0" tIns="0" rIns="0" bIns="0">
            <a:normAutofit/>
          </a:bodyPr>
          <a:lstStyle/>
          <a:p>
            <a:r>
              <a:rPr lang="en-US" b="1" dirty="0" smtClean="0">
                <a:latin typeface="Calibri" panose="020F0502020204030204" pitchFamily="34" charset="0"/>
                <a:cs typeface="Calibri" panose="020F0502020204030204" pitchFamily="34" charset="0"/>
              </a:rPr>
              <a:t>Many thanks for watching!</a:t>
            </a:r>
            <a:br>
              <a:rPr lang="en-US" b="1" dirty="0" smtClean="0">
                <a:latin typeface="Calibri" panose="020F0502020204030204" pitchFamily="34" charset="0"/>
                <a:cs typeface="Calibri" panose="020F0502020204030204" pitchFamily="34" charset="0"/>
              </a:rPr>
            </a:br>
            <a:r>
              <a:rPr lang="en-US" sz="2400" b="1" dirty="0" smtClean="0">
                <a:latin typeface="Calibri" panose="020F0502020204030204" pitchFamily="34" charset="0"/>
                <a:cs typeface="Calibri" panose="020F0502020204030204" pitchFamily="34" charset="0"/>
              </a:rPr>
              <a:t/>
            </a:r>
            <a:br>
              <a:rPr lang="en-US" sz="2400" b="1" dirty="0" smtClean="0">
                <a:latin typeface="Calibri" panose="020F0502020204030204" pitchFamily="34" charset="0"/>
                <a:cs typeface="Calibri" panose="020F0502020204030204" pitchFamily="34" charset="0"/>
              </a:rPr>
            </a:br>
            <a:r>
              <a:rPr lang="en-US" b="1" dirty="0" smtClean="0">
                <a:latin typeface="Calibri" panose="020F0502020204030204" pitchFamily="34" charset="0"/>
                <a:cs typeface="Calibri" panose="020F0502020204030204" pitchFamily="34" charset="0"/>
              </a:rPr>
              <a:t/>
            </a:r>
            <a:br>
              <a:rPr lang="en-US" b="1" dirty="0" smtClean="0">
                <a:latin typeface="Calibri" panose="020F0502020204030204" pitchFamily="34" charset="0"/>
                <a:cs typeface="Calibri" panose="020F0502020204030204" pitchFamily="34" charset="0"/>
              </a:rPr>
            </a:br>
            <a:r>
              <a:rPr lang="en-US" sz="1000" b="1" dirty="0" smtClean="0">
                <a:latin typeface="Calibri" panose="020F0502020204030204" pitchFamily="34" charset="0"/>
                <a:cs typeface="Calibri" panose="020F0502020204030204" pitchFamily="34" charset="0"/>
              </a:rPr>
              <a:t/>
            </a:r>
            <a:br>
              <a:rPr lang="en-US" sz="1000" b="1" dirty="0" smtClean="0">
                <a:latin typeface="Calibri" panose="020F0502020204030204" pitchFamily="34" charset="0"/>
                <a:cs typeface="Calibri" panose="020F0502020204030204" pitchFamily="34" charset="0"/>
              </a:rPr>
            </a:br>
            <a:r>
              <a:rPr lang="en-US" sz="6400" b="1" dirty="0" smtClean="0">
                <a:latin typeface="Calibri" panose="020F0502020204030204" pitchFamily="34" charset="0"/>
                <a:cs typeface="Calibri" panose="020F0502020204030204" pitchFamily="34" charset="0"/>
              </a:rPr>
              <a:t/>
            </a:r>
            <a:br>
              <a:rPr lang="en-US" sz="6400" b="1" dirty="0" smtClean="0">
                <a:latin typeface="Calibri" panose="020F0502020204030204" pitchFamily="34" charset="0"/>
                <a:cs typeface="Calibri" panose="020F0502020204030204" pitchFamily="34" charset="0"/>
              </a:rPr>
            </a:br>
            <a:r>
              <a:rPr lang="en-US" sz="6400" b="1" dirty="0">
                <a:latin typeface="Calibri" panose="020F0502020204030204" pitchFamily="34" charset="0"/>
                <a:cs typeface="Calibri" panose="020F0502020204030204" pitchFamily="34" charset="0"/>
              </a:rPr>
              <a:t/>
            </a:r>
            <a:br>
              <a:rPr lang="en-US" sz="6400" b="1" dirty="0">
                <a:latin typeface="Calibri" panose="020F0502020204030204" pitchFamily="34" charset="0"/>
                <a:cs typeface="Calibri" panose="020F0502020204030204" pitchFamily="34" charset="0"/>
              </a:rPr>
            </a:br>
            <a:r>
              <a:rPr lang="en-US" sz="4800" b="1" dirty="0" smtClean="0">
                <a:latin typeface="Calibri" panose="020F0502020204030204" pitchFamily="34" charset="0"/>
                <a:cs typeface="Calibri" panose="020F0502020204030204" pitchFamily="34" charset="0"/>
              </a:rPr>
              <a:t/>
            </a:r>
            <a:br>
              <a:rPr lang="en-US" sz="4800" b="1" dirty="0" smtClean="0">
                <a:latin typeface="Calibri" panose="020F0502020204030204" pitchFamily="34" charset="0"/>
                <a:cs typeface="Calibri" panose="020F0502020204030204" pitchFamily="34" charset="0"/>
              </a:rPr>
            </a:br>
            <a:r>
              <a:rPr lang="en-US" sz="4800" b="1" dirty="0">
                <a:latin typeface="Calibri" panose="020F0502020204030204" pitchFamily="34" charset="0"/>
                <a:cs typeface="Calibri" panose="020F0502020204030204" pitchFamily="34" charset="0"/>
              </a:rPr>
              <a:t/>
            </a:r>
            <a:br>
              <a:rPr lang="en-US" sz="4800" b="1" dirty="0">
                <a:latin typeface="Calibri" panose="020F0502020204030204" pitchFamily="34" charset="0"/>
                <a:cs typeface="Calibri" panose="020F0502020204030204" pitchFamily="34" charset="0"/>
              </a:rPr>
            </a:br>
            <a:r>
              <a:rPr lang="en-US" sz="3000" b="1" dirty="0">
                <a:latin typeface="Calibri" panose="020F0502020204030204" pitchFamily="34" charset="0"/>
                <a:cs typeface="Calibri" panose="020F0502020204030204" pitchFamily="34" charset="0"/>
              </a:rPr>
              <a:t/>
            </a:r>
            <a:br>
              <a:rPr lang="en-US" sz="3000" b="1" dirty="0">
                <a:latin typeface="Calibri" panose="020F0502020204030204" pitchFamily="34" charset="0"/>
                <a:cs typeface="Calibri" panose="020F0502020204030204" pitchFamily="34" charset="0"/>
              </a:rPr>
            </a:br>
            <a:endParaRPr lang="en-US" sz="2400" b="1"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2046" y="1607079"/>
            <a:ext cx="1753342" cy="1753342"/>
          </a:xfrm>
          <a:prstGeom prst="rect">
            <a:avLst/>
          </a:prstGeom>
        </p:spPr>
      </p:pic>
    </p:spTree>
    <p:extLst>
      <p:ext uri="{BB962C8B-B14F-4D97-AF65-F5344CB8AC3E}">
        <p14:creationId xmlns:p14="http://schemas.microsoft.com/office/powerpoint/2010/main" val="4040565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Buildings in this presentation include:</a:t>
            </a:r>
            <a:br>
              <a:rPr lang="en-US" sz="3200" b="1" dirty="0" smtClean="0">
                <a:latin typeface="Calibri" panose="020F0502020204030204" pitchFamily="34" charset="0"/>
                <a:cs typeface="Calibri" panose="020F0502020204030204" pitchFamily="34" charset="0"/>
              </a:rPr>
            </a:br>
            <a:r>
              <a:rPr lang="en-US" sz="1000" b="1" dirty="0" smtClean="0">
                <a:latin typeface="Calibri" panose="020F0502020204030204" pitchFamily="34" charset="0"/>
                <a:cs typeface="Calibri" panose="020F0502020204030204" pitchFamily="34" charset="0"/>
              </a:rPr>
              <a:t/>
            </a:r>
            <a:br>
              <a:rPr lang="en-US" sz="10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West Main St Area</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hlinkClick r:id="rId3" action="ppaction://hlinksldjump"/>
              </a:rPr>
              <a:t>Duffy-Powers </a:t>
            </a:r>
            <a:r>
              <a:rPr lang="en-US" sz="3200" b="1" dirty="0" smtClean="0">
                <a:latin typeface="Calibri" panose="020F0502020204030204" pitchFamily="34" charset="0"/>
                <a:cs typeface="Calibri" panose="020F0502020204030204" pitchFamily="34" charset="0"/>
                <a:hlinkClick r:id="rId3" action="ppaction://hlinksldjump"/>
              </a:rPr>
              <a:t>Building</a:t>
            </a: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hlinkClick r:id="rId4" action="ppaction://hlinksldjump"/>
              </a:rPr>
              <a:t>Powers </a:t>
            </a:r>
            <a:r>
              <a:rPr lang="en-US" sz="3200" b="1" dirty="0" smtClean="0">
                <a:latin typeface="Calibri" panose="020F0502020204030204" pitchFamily="34" charset="0"/>
                <a:cs typeface="Calibri" panose="020F0502020204030204" pitchFamily="34" charset="0"/>
                <a:hlinkClick r:id="rId4" action="ppaction://hlinksldjump"/>
              </a:rPr>
              <a:t>Building/Hotel</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hlinkClick r:id="rId5" action="ppaction://hlinksldjump"/>
              </a:rPr>
              <a:t>German Insurance Company </a:t>
            </a:r>
            <a:r>
              <a:rPr lang="en-US" sz="3200" b="1" dirty="0" smtClean="0">
                <a:latin typeface="Calibri" panose="020F0502020204030204" pitchFamily="34" charset="0"/>
                <a:cs typeface="Calibri" panose="020F0502020204030204" pitchFamily="34" charset="0"/>
                <a:hlinkClick r:id="rId5" action="ppaction://hlinksldjump"/>
              </a:rPr>
              <a:t>Building</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hlinkClick r:id="rId6" action="ppaction://hlinksldjump"/>
              </a:rPr>
              <a:t>Ellwanger and Barry </a:t>
            </a:r>
            <a:r>
              <a:rPr lang="en-US" sz="3200" b="1" dirty="0" smtClean="0">
                <a:latin typeface="Calibri" panose="020F0502020204030204" pitchFamily="34" charset="0"/>
                <a:cs typeface="Calibri" panose="020F0502020204030204" pitchFamily="34" charset="0"/>
                <a:hlinkClick r:id="rId6" action="ppaction://hlinksldjump"/>
              </a:rPr>
              <a:t>Building</a:t>
            </a: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1000" b="1" dirty="0" smtClean="0">
                <a:latin typeface="Calibri" panose="020F0502020204030204" pitchFamily="34" charset="0"/>
                <a:cs typeface="Calibri" panose="020F0502020204030204" pitchFamily="34" charset="0"/>
              </a:rPr>
              <a:t/>
            </a:r>
            <a:br>
              <a:rPr lang="en-US" sz="10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East Main St Area</a:t>
            </a:r>
            <a:r>
              <a:rPr lang="en-US" sz="3200" b="1" u="sng" dirty="0">
                <a:latin typeface="Calibri" panose="020F0502020204030204" pitchFamily="34" charset="0"/>
                <a:cs typeface="Calibri" panose="020F0502020204030204" pitchFamily="34" charset="0"/>
              </a:rPr>
              <a:t/>
            </a:r>
            <a:br>
              <a:rPr lang="en-US" sz="3200" b="1" u="sng"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hlinkClick r:id="rId7" action="ppaction://hlinksldjump"/>
              </a:rPr>
              <a:t>Wilder Building</a:t>
            </a: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hlinkClick r:id="rId8" action="ppaction://hlinksldjump"/>
              </a:rPr>
              <a:t>Granite Building</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hlinkClick r:id="rId9" action="ppaction://hlinksldjump"/>
              </a:rPr>
              <a:t>Sibley Triangle </a:t>
            </a:r>
            <a:r>
              <a:rPr lang="en-US" sz="3200" b="1" dirty="0">
                <a:latin typeface="Calibri" panose="020F0502020204030204" pitchFamily="34" charset="0"/>
                <a:cs typeface="Calibri" panose="020F0502020204030204" pitchFamily="34" charset="0"/>
                <a:hlinkClick r:id="rId9" action="ppaction://hlinksldjump"/>
              </a:rPr>
              <a:t>Building</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
            </a:r>
            <a:br>
              <a:rPr lang="en-US" sz="1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These classic buildings are all in central downtown, most around the “Four Corners” intersection of Main and State streets.</a:t>
            </a:r>
            <a:endParaRPr lang="en-US" sz="28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8955" y="3398701"/>
            <a:ext cx="1391067" cy="1731218"/>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17102" y="1173219"/>
            <a:ext cx="1394675" cy="1731218"/>
          </a:xfrm>
          <a:prstGeom prst="rect">
            <a:avLst/>
          </a:prstGeom>
        </p:spPr>
      </p:pic>
      <p:sp>
        <p:nvSpPr>
          <p:cNvPr id="6" name="TextBox 5"/>
          <p:cNvSpPr txBox="1"/>
          <p:nvPr/>
        </p:nvSpPr>
        <p:spPr>
          <a:xfrm>
            <a:off x="616945" y="6224529"/>
            <a:ext cx="10994833" cy="285453"/>
          </a:xfrm>
          <a:prstGeom prst="rect">
            <a:avLst/>
          </a:prstGeom>
          <a:noFill/>
        </p:spPr>
        <p:txBody>
          <a:bodyPr wrap="square" lIns="0" tIns="0" rIns="0" bIns="0" rtlCol="0" anchor="b" anchorCtr="0">
            <a:spAutoFit/>
          </a:bodyPr>
          <a:lstStyle/>
          <a:p>
            <a:r>
              <a:rPr lang="en-US" b="1" dirty="0" smtClean="0">
                <a:hlinkClick r:id="rId12"/>
              </a:rPr>
              <a:t>100 Acre Plot Tour</a:t>
            </a:r>
            <a:r>
              <a:rPr lang="en-US" dirty="0" smtClean="0"/>
              <a:t>        </a:t>
            </a:r>
            <a:r>
              <a:rPr lang="en-US" dirty="0" smtClean="0">
                <a:sym typeface="Wingdings" panose="05000000000000000000" pitchFamily="2" charset="2"/>
              </a:rPr>
              <a:t></a:t>
            </a:r>
            <a:r>
              <a:rPr lang="en-US" dirty="0" smtClean="0"/>
              <a:t> </a:t>
            </a:r>
            <a:r>
              <a:rPr lang="en-US" b="1" i="1" dirty="0" smtClean="0"/>
              <a:t>Look for web links like this throughout the presentation to learn more about the buildings.</a:t>
            </a:r>
            <a:endParaRPr lang="en-US" b="1" i="1" dirty="0"/>
          </a:p>
        </p:txBody>
      </p:sp>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9935" y="3398700"/>
            <a:ext cx="1391067" cy="1731219"/>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20710" y="3398700"/>
            <a:ext cx="1391067" cy="1731220"/>
          </a:xfrm>
          <a:prstGeom prst="rect">
            <a:avLst/>
          </a:prstGeom>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47467" y="1173218"/>
            <a:ext cx="1391067" cy="1731219"/>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72641" y="3398701"/>
            <a:ext cx="1394675" cy="1731219"/>
          </a:xfrm>
          <a:prstGeom prst="rect">
            <a:avLst/>
          </a:prstGeom>
        </p:spPr>
      </p:pic>
      <p:pic>
        <p:nvPicPr>
          <p:cNvPr id="11" name="Picture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02677" y="1173219"/>
            <a:ext cx="1362614" cy="1731218"/>
          </a:xfrm>
          <a:prstGeom prst="rect">
            <a:avLst/>
          </a:prstGeom>
        </p:spPr>
      </p:pic>
    </p:spTree>
    <p:extLst>
      <p:ext uri="{BB962C8B-B14F-4D97-AF65-F5344CB8AC3E}">
        <p14:creationId xmlns:p14="http://schemas.microsoft.com/office/powerpoint/2010/main" val="4154794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a:latin typeface="Calibri" panose="020F0502020204030204" pitchFamily="34" charset="0"/>
                <a:cs typeface="Calibri" panose="020F0502020204030204" pitchFamily="34" charset="0"/>
              </a:rPr>
              <a:t>Four Corners, looking north toward State </a:t>
            </a:r>
            <a:r>
              <a:rPr lang="en-US" sz="3200" b="1" dirty="0" smtClean="0">
                <a:latin typeface="Calibri" panose="020F0502020204030204" pitchFamily="34" charset="0"/>
                <a:cs typeface="Calibri" panose="020F0502020204030204" pitchFamily="34" charset="0"/>
              </a:rPr>
              <a:t>Street, then and now.</a:t>
            </a:r>
            <a:br>
              <a:rPr lang="en-US" sz="3200" b="1" dirty="0" smtClean="0">
                <a:latin typeface="Calibri" panose="020F0502020204030204" pitchFamily="34" charset="0"/>
                <a:cs typeface="Calibri" panose="020F0502020204030204" pitchFamily="34" charset="0"/>
              </a:rPr>
            </a:br>
            <a:r>
              <a:rPr lang="en-US" sz="1600" b="1" dirty="0">
                <a:latin typeface="Calibri" panose="020F0502020204030204" pitchFamily="34" charset="0"/>
                <a:cs typeface="Calibri" panose="020F0502020204030204" pitchFamily="34" charset="0"/>
              </a:rPr>
              <a:t/>
            </a:r>
            <a:br>
              <a:rPr lang="en-US" sz="16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It’s not too hard to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imagine yourself walking</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the Rochester streets in</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the early 1900’s.</a:t>
            </a:r>
            <a:br>
              <a:rPr lang="en-US" sz="3200" b="1" dirty="0" smtClean="0">
                <a:latin typeface="Calibri" panose="020F0502020204030204" pitchFamily="34" charset="0"/>
                <a:cs typeface="Calibri" panose="020F0502020204030204" pitchFamily="34" charset="0"/>
              </a:rPr>
            </a:br>
            <a:r>
              <a:rPr lang="en-US" sz="1600" b="1" dirty="0">
                <a:latin typeface="Calibri" panose="020F0502020204030204" pitchFamily="34" charset="0"/>
                <a:cs typeface="Calibri" panose="020F0502020204030204" pitchFamily="34" charset="0"/>
              </a:rPr>
              <a:t/>
            </a:r>
            <a:br>
              <a:rPr lang="en-US" sz="16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279" y="1216966"/>
            <a:ext cx="6207499" cy="4638231"/>
          </a:xfrm>
          <a:prstGeom prst="rect">
            <a:avLst/>
          </a:prstGeom>
        </p:spPr>
      </p:pic>
      <p:sp>
        <p:nvSpPr>
          <p:cNvPr id="5" name="TextBox 4"/>
          <p:cNvSpPr txBox="1"/>
          <p:nvPr/>
        </p:nvSpPr>
        <p:spPr>
          <a:xfrm>
            <a:off x="1107726" y="5935207"/>
            <a:ext cx="3211830" cy="369332"/>
          </a:xfrm>
          <a:prstGeom prst="rect">
            <a:avLst/>
          </a:prstGeom>
          <a:noFill/>
        </p:spPr>
        <p:txBody>
          <a:bodyPr wrap="square" rtlCol="0">
            <a:spAutoFit/>
          </a:bodyPr>
          <a:lstStyle/>
          <a:p>
            <a:r>
              <a:rPr lang="en-US" b="1" dirty="0" smtClean="0"/>
              <a:t>Looking east down Main Street.</a:t>
            </a:r>
            <a:endParaRPr lang="en-US"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944" y="3203437"/>
            <a:ext cx="4193395" cy="2651760"/>
          </a:xfrm>
          <a:prstGeom prst="rect">
            <a:avLst/>
          </a:prstGeom>
        </p:spPr>
      </p:pic>
      <p:sp>
        <p:nvSpPr>
          <p:cNvPr id="6" name="TextBox 5"/>
          <p:cNvSpPr txBox="1"/>
          <p:nvPr/>
        </p:nvSpPr>
        <p:spPr>
          <a:xfrm>
            <a:off x="7196032" y="5895202"/>
            <a:ext cx="2623991" cy="369332"/>
          </a:xfrm>
          <a:prstGeom prst="rect">
            <a:avLst/>
          </a:prstGeom>
          <a:noFill/>
        </p:spPr>
        <p:txBody>
          <a:bodyPr wrap="square" rtlCol="0">
            <a:spAutoFit/>
          </a:bodyPr>
          <a:lstStyle/>
          <a:p>
            <a:r>
              <a:rPr lang="en-US" b="1" dirty="0" smtClean="0">
                <a:hlinkClick r:id="rId5"/>
              </a:rPr>
              <a:t>from "Rochester Subway"</a:t>
            </a:r>
            <a:endParaRPr lang="en-US" b="1" dirty="0"/>
          </a:p>
        </p:txBody>
      </p:sp>
    </p:spTree>
    <p:extLst>
      <p:ext uri="{BB962C8B-B14F-4D97-AF65-F5344CB8AC3E}">
        <p14:creationId xmlns:p14="http://schemas.microsoft.com/office/powerpoint/2010/main" val="3448810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                                                                                     First stop on West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Main Street is the</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Duffy-Powers Co.</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Building, formerly   </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Duffy-</a:t>
            </a:r>
            <a:r>
              <a:rPr lang="en-US" sz="3200" b="1" dirty="0" err="1" smtClean="0">
                <a:latin typeface="Calibri" panose="020F0502020204030204" pitchFamily="34" charset="0"/>
                <a:cs typeface="Calibri" panose="020F0502020204030204" pitchFamily="34" charset="0"/>
              </a:rPr>
              <a:t>McInnerney</a:t>
            </a:r>
            <a:r>
              <a:rPr lang="en-US" sz="3200" b="1" dirty="0" smtClean="0">
                <a:latin typeface="Calibri" panose="020F0502020204030204" pitchFamily="34" charset="0"/>
                <a:cs typeface="Calibri" panose="020F0502020204030204" pitchFamily="34" charset="0"/>
              </a:rPr>
              <a:t>,</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finished in 1904.</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Emporis</a:t>
            </a:r>
            <a:r>
              <a:rPr lang="en-US" b="1" dirty="0" smtClean="0"/>
              <a:t>                                                                                                                           Duffy-Powers Building, 50 West Main St</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9348" y="3524644"/>
            <a:ext cx="3072430" cy="26860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45" y="572876"/>
            <a:ext cx="3581914" cy="56516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872" y="581330"/>
            <a:ext cx="3544463" cy="5651653"/>
          </a:xfrm>
          <a:prstGeom prst="rect">
            <a:avLst/>
          </a:prstGeom>
        </p:spPr>
      </p:pic>
    </p:spTree>
    <p:extLst>
      <p:ext uri="{BB962C8B-B14F-4D97-AF65-F5344CB8AC3E}">
        <p14:creationId xmlns:p14="http://schemas.microsoft.com/office/powerpoint/2010/main" val="4213760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Businessmen James Duffy and Thomas Henry  McInnerney built the 7 story structure to house their department store, the second largest in the state.  The </a:t>
            </a:r>
            <a:r>
              <a:rPr lang="en-US" sz="3200" b="1" dirty="0">
                <a:latin typeface="Calibri" panose="020F0502020204030204" pitchFamily="34" charset="0"/>
                <a:cs typeface="Calibri" panose="020F0502020204030204" pitchFamily="34" charset="0"/>
              </a:rPr>
              <a:t>top 7</a:t>
            </a:r>
            <a:r>
              <a:rPr lang="en-US" sz="3200" b="1" baseline="30000" dirty="0">
                <a:latin typeface="Calibri" panose="020F0502020204030204" pitchFamily="34" charset="0"/>
                <a:cs typeface="Calibri" panose="020F0502020204030204" pitchFamily="34" charset="0"/>
              </a:rPr>
              <a:t>th</a:t>
            </a:r>
            <a:r>
              <a:rPr lang="en-US" sz="3200" b="1" dirty="0">
                <a:latin typeface="Calibri" panose="020F0502020204030204" pitchFamily="34" charset="0"/>
                <a:cs typeface="Calibri" panose="020F0502020204030204" pitchFamily="34" charset="0"/>
              </a:rPr>
              <a:t> floor </a:t>
            </a:r>
            <a:r>
              <a:rPr lang="en-US" sz="3200" b="1" dirty="0" smtClean="0">
                <a:latin typeface="Calibri" panose="020F0502020204030204" pitchFamily="34" charset="0"/>
                <a:cs typeface="Calibri" panose="020F0502020204030204" pitchFamily="34" charset="0"/>
              </a:rPr>
              <a:t>800-seat </a:t>
            </a:r>
            <a:r>
              <a:rPr lang="en-US" sz="3200" b="1" dirty="0">
                <a:latin typeface="Calibri" panose="020F0502020204030204" pitchFamily="34" charset="0"/>
                <a:cs typeface="Calibri" panose="020F0502020204030204" pitchFamily="34" charset="0"/>
              </a:rPr>
              <a:t>restaurant was a unique attraction to the original department store versus rival Sibley’s. </a:t>
            </a:r>
            <a:r>
              <a:rPr lang="en-US" sz="3200" b="1" dirty="0" smtClean="0">
                <a:latin typeface="Calibri" panose="020F0502020204030204" pitchFamily="34" charset="0"/>
                <a:cs typeface="Calibri" panose="020F0502020204030204" pitchFamily="34" charset="0"/>
              </a:rPr>
              <a:t> It was also the first Rochester building to be electrified, using Edison light bulbs.</a:t>
            </a: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smtClean="0">
                <a:hlinkClick r:id="rId3"/>
              </a:rPr>
              <a:t>Building Story</a:t>
            </a:r>
            <a:r>
              <a:rPr lang="en-US" b="1" dirty="0" smtClean="0"/>
              <a:t>                                                                                                                Duffy-Powers </a:t>
            </a:r>
            <a:r>
              <a:rPr lang="en-US" b="1" dirty="0"/>
              <a:t>Building, 50 West Main St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0326" y="2915478"/>
            <a:ext cx="6021452" cy="330905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45" y="3313043"/>
            <a:ext cx="4821099" cy="2919940"/>
          </a:xfrm>
          <a:prstGeom prst="rect">
            <a:avLst/>
          </a:prstGeom>
        </p:spPr>
      </p:pic>
    </p:spTree>
    <p:extLst>
      <p:ext uri="{BB962C8B-B14F-4D97-AF65-F5344CB8AC3E}">
        <p14:creationId xmlns:p14="http://schemas.microsoft.com/office/powerpoint/2010/main" val="3970361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6945" y="572876"/>
            <a:ext cx="10994833" cy="5651653"/>
          </a:xfrm>
        </p:spPr>
        <p:txBody>
          <a:bodyPr lIns="0" tIns="0" rIns="0" bIns="0">
            <a:noAutofit/>
          </a:bodyPr>
          <a:lstStyle/>
          <a:p>
            <a:pPr algn="l"/>
            <a:r>
              <a:rPr lang="en-US" sz="3200" b="1" dirty="0" smtClean="0">
                <a:latin typeface="Calibri" panose="020F0502020204030204" pitchFamily="34" charset="0"/>
                <a:cs typeface="Calibri" panose="020F0502020204030204" pitchFamily="34" charset="0"/>
              </a:rPr>
              <a:t>On </a:t>
            </a:r>
            <a:r>
              <a:rPr lang="en-US" sz="3200" b="1" dirty="0">
                <a:latin typeface="Calibri" panose="020F0502020204030204" pitchFamily="34" charset="0"/>
                <a:cs typeface="Calibri" panose="020F0502020204030204" pitchFamily="34" charset="0"/>
              </a:rPr>
              <a:t>July 17, 1911 the building and business converted to the Duffy-Powers Company, with Walter Powers buying out McInnerney</a:t>
            </a:r>
            <a:r>
              <a:rPr lang="en-US" sz="3200" b="1" dirty="0" smtClean="0">
                <a:latin typeface="Calibri" panose="020F0502020204030204" pitchFamily="34" charset="0"/>
                <a:cs typeface="Calibri" panose="020F0502020204030204" pitchFamily="34" charset="0"/>
              </a:rPr>
              <a:t>.  It </a:t>
            </a:r>
            <a:r>
              <a:rPr lang="en-US" sz="3200" b="1" dirty="0">
                <a:latin typeface="Calibri" panose="020F0502020204030204" pitchFamily="34" charset="0"/>
                <a:cs typeface="Calibri" panose="020F0502020204030204" pitchFamily="34" charset="0"/>
              </a:rPr>
              <a:t>was the first department store that clerks cashed out customers who picked </a:t>
            </a:r>
            <a:r>
              <a:rPr lang="en-US" sz="3200" b="1" dirty="0" smtClean="0">
                <a:latin typeface="Calibri" panose="020F0502020204030204" pitchFamily="34" charset="0"/>
                <a:cs typeface="Calibri" panose="020F0502020204030204" pitchFamily="34" charset="0"/>
              </a:rPr>
              <a:t>out their </a:t>
            </a:r>
            <a:r>
              <a:rPr lang="en-US" sz="3200" b="1" dirty="0">
                <a:latin typeface="Calibri" panose="020F0502020204030204" pitchFamily="34" charset="0"/>
                <a:cs typeface="Calibri" panose="020F0502020204030204" pitchFamily="34" charset="0"/>
              </a:rPr>
              <a:t>own merchandise rather than having clerks bring items to the customer.</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
            </a:r>
            <a:br>
              <a:rPr lang="en-US" sz="3200" b="1" dirty="0" smtClean="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616945" y="6232983"/>
            <a:ext cx="10994833" cy="276999"/>
          </a:xfrm>
          <a:prstGeom prst="rect">
            <a:avLst/>
          </a:prstGeom>
          <a:noFill/>
        </p:spPr>
        <p:txBody>
          <a:bodyPr wrap="square" lIns="0" tIns="0" rIns="0" bIns="0" rtlCol="0" anchor="b" anchorCtr="0">
            <a:spAutoFit/>
          </a:bodyPr>
          <a:lstStyle/>
          <a:p>
            <a:pPr algn="r"/>
            <a:r>
              <a:rPr lang="en-US" b="1" dirty="0">
                <a:hlinkClick r:id="rId3"/>
              </a:rPr>
              <a:t>The Store that Came Back</a:t>
            </a:r>
            <a:r>
              <a:rPr lang="en-US" b="1" dirty="0"/>
              <a:t>                                                                                           Duffy-Powers Building, 50 West Main St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903" y="2782957"/>
            <a:ext cx="5476875" cy="34415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45" y="2782958"/>
            <a:ext cx="4551403" cy="3450026"/>
          </a:xfrm>
          <a:prstGeom prst="rect">
            <a:avLst/>
          </a:prstGeom>
        </p:spPr>
      </p:pic>
    </p:spTree>
    <p:extLst>
      <p:ext uri="{BB962C8B-B14F-4D97-AF65-F5344CB8AC3E}">
        <p14:creationId xmlns:p14="http://schemas.microsoft.com/office/powerpoint/2010/main" val="1174974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3102</TotalTime>
  <Words>932</Words>
  <Application>Microsoft Office PowerPoint</Application>
  <PresentationFormat>Widescreen</PresentationFormat>
  <Paragraphs>83</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Wingdings</vt:lpstr>
      <vt:lpstr>Office Theme</vt:lpstr>
      <vt:lpstr>Rochester’s Landmark Buildings (and their stories)        by Tom Fortunato                A presentation for the Rochester Philatelic Association, 2020</vt:lpstr>
      <vt:lpstr>The City of Rochester, NY has a rich architectural history seen through its buildings of today and images of the past.    Iconic companies and wealthy businessmen often built skyscrapers downtown that took their name, including Kodak, Xerox and Bausch &amp; Lomb.  The buildings are still here while their original occupants are gone.  Here are seven classic structures still on the city skyline you may not be so familiar with.  Next time you drive by you’ll know more about them.  This brief presentation uses advertising covers, postcards and photos to make the reader aware of what was and still is in the Flower City.  Enjoy!  Let’s start out with an easy quiz…</vt:lpstr>
      <vt:lpstr>How many of these Rochester sites can you identify from 1937?   Look at                                                                                         Answers each                                                                                              appear letter                                                                                            on the and                                                                                               next identify                                                                                        slide.  the                                                                                                They are landmark                                                                                     all still shown.                                                                                         around!  </vt:lpstr>
      <vt:lpstr>How did you do?  R Eastman                                                                                                                                 S Cumberland     Theater                                                                                                                                     Post Office   O U of R                                                                                                                                     T Driving Park     Library                                                                                                                                       Bridge  C Highland                                                                                                                                E Charlotte    Park                                                                                                                                            Bath House  H Public                                                                                                                                     R Auditorium     Library                                                                                                                                       Theater  E Veteran’s    Memorial    Bridge </vt:lpstr>
      <vt:lpstr>Buildings in this presentation include:      West Main St Area • Duffy-Powers Building • Powers Building/Hotel • German Insurance Company Building • Ellwanger and Barry Building     East Main St Area • Wilder Building • Granite Building • Sibley Triangle Building  These classic buildings are all in central downtown, most around the “Four Corners” intersection of Main and State streets.</vt:lpstr>
      <vt:lpstr>Four Corners, looking north toward State Street, then and now.  It’s not too hard to  imagine yourself walking the Rochester streets in the early 1900’s.        </vt:lpstr>
      <vt:lpstr>                                                                                     First stop on West                                                                                      Main Street is the                                                                                      Duffy-Powers Co.                                                                                      Building, formerly                                                                                         Duffy-McInnerney,                                                                                      finished in 1904.       </vt:lpstr>
      <vt:lpstr>Businessmen James Duffy and Thomas Henry  McInnerney built the 7 story structure to house their department store, the second largest in the state.  The top 7th floor 800-seat restaurant was a unique attraction to the original department store versus rival Sibley’s.  It was also the first Rochester building to be electrified, using Edison light bulbs.       </vt:lpstr>
      <vt:lpstr>On July 17, 1911 the building and business converted to the Duffy-Powers Company, with Walter Powers buying out McInnerney.  It was the first department store that clerks cashed out customers who picked out their own merchandise rather than having clerks bring items to the customer.        </vt:lpstr>
      <vt:lpstr>The Duffy-Powers Company went out of business in 1932 during the Great Depression. The building remained vacant until 1940 when Kodak bought it to work on a secret project for the Navy creating radio proximity fuses that helped to improve bombing shell accuracy.  During the 1960s Rochester Institute of  Technology used it as part of its campus.</vt:lpstr>
      <vt:lpstr>It’s now named City Place and mostly occupied by Monroe County department  offices.       </vt:lpstr>
      <vt:lpstr>                                         First known as the Powers Block, then the                                          Powers Building, the anchor of Rochester’s                                          Four Corners is probably the most historic                                          of any property in the city.  The facts at                                          the left detail just a few fascinating tidbits.        </vt:lpstr>
      <vt:lpstr>                                                                                  This was another                                                                                   design by architect                                                                                   Andrew Jackson                                                                                   Warner, completed                                                                                   in 1869 with                                                                                   additions made                                                                                   through 1888 by                                                                                   owner Daniel                                                                                     Powers including a                                                                                   triple roof and an                                                                                    observation tower                                                                                   to make it the city’s                                                                                   tallest building.</vt:lpstr>
      <vt:lpstr>Per the Powers Building web site, “The building was the first in upstate New York to have a passenger elevator (then called a vertical railroad), gas illumination and marble floors. In 1861 it became the first commercial structure in Rochester to have electricity, utilizing its own power generating boilers.”  Stationer                                                               company Scrantom’s was its                                                               1st level floor tenant for years.      </vt:lpstr>
      <vt:lpstr>More tenants.            </vt:lpstr>
      <vt:lpstr>The Power Building and environs today.          </vt:lpstr>
      <vt:lpstr>The Powers Hotel was next door, now known as the Executive Building.           </vt:lpstr>
      <vt:lpstr>Commonly called the German Insurance Building, this 10 story edifice of red brick with Italianate/ Romanesque styling was finished in 1888.  Like  the Ellwanger and Barry Building, Andrew Jackson Warner was its architect.  But the building under- went a major reconstruction in 1904, doubling its size and shifting its façade formerly overlooking an empty lot on Irving Place (as seen here on both photos) 90 degrees to face Main Street instead.</vt:lpstr>
      <vt:lpstr>                                          Here’s how the building looked after its                                           make-over.  Note the two columns at the                                                                                doorway entrance, a                                                                                new addition to the                                                                                design by the second                                                                                builders, A. Friederich                                                                                &amp; Sons, which by the                                                                                way was constructing                                                                                the Rochester Trust &amp;                                                                                Safe Deposit Co. next                                                                                door at the same time                                                                                as seen on the left of                                                                                both postcards here.</vt:lpstr>
      <vt:lpstr>The German Insurance Company set up offices in major US cities across the country.  Rochester’s firm was founded by a number of successful German-born Rochester businessmen.  It was incorporated in 1872, specializing in insuring livestock and buildings.  The company was absorbed by the German-American Insurance Company in May, 1911.      </vt:lpstr>
      <vt:lpstr>                                                                      The 10 story building had                                                                       many occupants over the                                                                       years.          </vt:lpstr>
      <vt:lpstr>           A dizzying number of banks occupied parts of the German Insurance Company Building in the early teens due to mergers and acquisitions.  The German American Bank, the Flour City National Bank and the Commercial Bank all called 19 Main St West home for a brief time, until they merged into the National Bank of Rochester, which then became headquarters of the Lincoln National Bank. World War I soldiers walk by the building in this photo, c. 1918. Note the bank’s signage in the upper left above the column.</vt:lpstr>
      <vt:lpstr>In 1925 the Genesee Valley Union Trust Company, another bank, moved into the building and that is the name now over the door.           </vt:lpstr>
      <vt:lpstr>The Ellwanger and Barry Building was  completed in 1888 as an 8 story steel  building with a brick and masonry façade in the Romanesque revival style. Its interior was describes as, “resplendent in silver bronze which blends artistically with the yellow and blue tiled floors and the bright walls with their imitation brick penciling in bright red lines.”   Andrew Jackson Warner was  its architect. </vt:lpstr>
      <vt:lpstr>It was built by its namesake business, the Ellwanger and Barry Nursery Company, the international horticulture company. George Ellwanger was a horticulturist native of Wurttemberg, Germany, who started up the Rochester business in 1840 with Belfast, Ireland native Patrick Barry.  Besides their large land                                                                   holdings on Mt Hope Ave.,                                                                    the company expanded into                                                                   real estate and home                                                                   developments in later years,                                                                     amassing a fortune as the                                                                       city boomed in the latter                                                                   half of the 1800’s. </vt:lpstr>
      <vt:lpstr>The firm’s best subdivision was  the 19.63 acre Highland Park, later donated to the City in 1887 and described by them as, “the finest and healthiest part of the city.”       </vt:lpstr>
      <vt:lpstr>Philatelists will note one of the building’s tenant was the Covert Stamp Company, owned by Paul Wild, 1916 Rochester Philatelic  Association president and treasurer from 1919-1940.  Per the                                                                  covers below he had at least                                                                  two different office locations                                                                  there.           </vt:lpstr>
      <vt:lpstr>Renovated in 1985, the original yellow and  blue tiled floors, if still there, were replaced.           </vt:lpstr>
      <vt:lpstr>The Wilder Building had a prime spot at 1 East Main Street when completed in 1887. It was designed by architects Warner &amp;  Brockett and at 11 stories is considered Rochester’s first skyscraper.        </vt:lpstr>
      <vt:lpstr>Early tenants.            </vt:lpstr>
      <vt:lpstr>                                                                                         And a few more.            </vt:lpstr>
      <vt:lpstr>The Wilder Building today.            </vt:lpstr>
      <vt:lpstr>Finished in 1894 and designed by J. Foster Warner, the 12 story Granite Building was  covered in brick and masonry.  Granite was used extensively inside and out, hence its name, including its massive  four story front columns.  It was touted as being fully fireproof, an innovation at the time, housing the Sibley, Lindsay and Curr department store.    </vt:lpstr>
      <vt:lpstr>While the lower levels were dedicated to Sibley’s, upper floors were leased to other Rochester businesses, including that of the building’s architect whose office was on  the top floor.         </vt:lpstr>
      <vt:lpstr> 1.5 acres                                                                The building was put  burnt over                                                             to the test when a  40 hours,                                                               fire at the Rochester  8 buildings,                                                           Dry Goods Company  3 houses                                                                started at 5 AM on  incinerated                                                           February 26, 1904                                                                                  destroying several                                                                                  blocks of Main St.  It                                                                                  left the shell intact                                                                                  but incinerated the                                                                                  contents.  Sibley’s                                                                                  built at a new locale                                                                                  down the street.</vt:lpstr>
      <vt:lpstr>The structure was quickly rebuilt.            </vt:lpstr>
      <vt:lpstr>    A latter assortment of insurance companies with offices at the Granite Building.</vt:lpstr>
      <vt:lpstr>The Granite Building today, recently sold to CGI.          </vt:lpstr>
      <vt:lpstr>The Sibley Triangle Building, completed in  1897, was a flatiron design of 5 stories  covered in Indiana limestone on the lower 2 floors with red brick above, designed by J. Foster Warner.  Hiram Watson Sibley had it built to honor his father, Hiram Sibley.       </vt:lpstr>
      <vt:lpstr>Its eye-catching shape still turns heads to this day.  Controversy remains about its address-- Is it 20 East Avenue or 335 East Main Street? Recent tenants included the NYS Health Dept.         </vt:lpstr>
      <vt:lpstr>                                                  OK, it’s Quiz Time!                Match each building with its correct map number.               1 Duffy-Powers Building     2 Powers Building/Hotel    3 German Insurance Company Building   4 Ellwanger and Barry Building    5 Wilder Building    6 Granite Building    7 Sibley Triangle Building</vt:lpstr>
      <vt:lpstr>                                               How well did you do?                 1 Duffy-Powers Building     2 Powers Building/Hotel    3 German Insurance Company Building   4 Ellwanger and Barry Building    5 Wilder Building    6 Granite Building    7 Sibley Triangle Building</vt:lpstr>
      <vt:lpstr>Many thanks for watching!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Fortunato</dc:creator>
  <cp:lastModifiedBy>Tom Fortunato</cp:lastModifiedBy>
  <cp:revision>232</cp:revision>
  <dcterms:created xsi:type="dcterms:W3CDTF">2020-08-03T20:13:24Z</dcterms:created>
  <dcterms:modified xsi:type="dcterms:W3CDTF">2020-08-08T23:15:21Z</dcterms:modified>
</cp:coreProperties>
</file>