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4"/>
  </p:notesMasterIdLst>
  <p:sldIdLst>
    <p:sldId id="256" r:id="rId2"/>
    <p:sldId id="346" r:id="rId3"/>
    <p:sldId id="340" r:id="rId4"/>
    <p:sldId id="258" r:id="rId5"/>
    <p:sldId id="310" r:id="rId6"/>
    <p:sldId id="291" r:id="rId7"/>
    <p:sldId id="277" r:id="rId8"/>
    <p:sldId id="269" r:id="rId9"/>
    <p:sldId id="336" r:id="rId10"/>
    <p:sldId id="300" r:id="rId11"/>
    <p:sldId id="315" r:id="rId12"/>
    <p:sldId id="341" r:id="rId13"/>
    <p:sldId id="259" r:id="rId14"/>
    <p:sldId id="311" r:id="rId15"/>
    <p:sldId id="261" r:id="rId16"/>
    <p:sldId id="264" r:id="rId17"/>
    <p:sldId id="262" r:id="rId18"/>
    <p:sldId id="263" r:id="rId19"/>
    <p:sldId id="335" r:id="rId20"/>
    <p:sldId id="297" r:id="rId21"/>
    <p:sldId id="339" r:id="rId22"/>
    <p:sldId id="270" r:id="rId23"/>
    <p:sldId id="260" r:id="rId24"/>
    <p:sldId id="272" r:id="rId25"/>
    <p:sldId id="274" r:id="rId26"/>
    <p:sldId id="278" r:id="rId27"/>
    <p:sldId id="314" r:id="rId28"/>
    <p:sldId id="279" r:id="rId29"/>
    <p:sldId id="323" r:id="rId30"/>
    <p:sldId id="295" r:id="rId31"/>
    <p:sldId id="337" r:id="rId32"/>
    <p:sldId id="292" r:id="rId33"/>
    <p:sldId id="293" r:id="rId34"/>
    <p:sldId id="342" r:id="rId35"/>
    <p:sldId id="266" r:id="rId36"/>
    <p:sldId id="267" r:id="rId37"/>
    <p:sldId id="268" r:id="rId38"/>
    <p:sldId id="265" r:id="rId39"/>
    <p:sldId id="276" r:id="rId40"/>
    <p:sldId id="280" r:id="rId41"/>
    <p:sldId id="281" r:id="rId42"/>
    <p:sldId id="299" r:id="rId43"/>
    <p:sldId id="298" r:id="rId44"/>
    <p:sldId id="313" r:id="rId45"/>
    <p:sldId id="282" r:id="rId46"/>
    <p:sldId id="283" r:id="rId47"/>
    <p:sldId id="284" r:id="rId48"/>
    <p:sldId id="285" r:id="rId49"/>
    <p:sldId id="286" r:id="rId50"/>
    <p:sldId id="288" r:id="rId51"/>
    <p:sldId id="289" r:id="rId52"/>
    <p:sldId id="290" r:id="rId53"/>
    <p:sldId id="296" r:id="rId54"/>
    <p:sldId id="345" r:id="rId55"/>
    <p:sldId id="344" r:id="rId56"/>
    <p:sldId id="257" r:id="rId57"/>
    <p:sldId id="275" r:id="rId58"/>
    <p:sldId id="294" r:id="rId59"/>
    <p:sldId id="301" r:id="rId60"/>
    <p:sldId id="302" r:id="rId61"/>
    <p:sldId id="338" r:id="rId62"/>
    <p:sldId id="303" r:id="rId63"/>
    <p:sldId id="318" r:id="rId64"/>
    <p:sldId id="304" r:id="rId65"/>
    <p:sldId id="305" r:id="rId66"/>
    <p:sldId id="320" r:id="rId67"/>
    <p:sldId id="306" r:id="rId68"/>
    <p:sldId id="321" r:id="rId69"/>
    <p:sldId id="307" r:id="rId70"/>
    <p:sldId id="308" r:id="rId71"/>
    <p:sldId id="322" r:id="rId72"/>
    <p:sldId id="343" r:id="rId73"/>
    <p:sldId id="317" r:id="rId74"/>
    <p:sldId id="328" r:id="rId75"/>
    <p:sldId id="324" r:id="rId76"/>
    <p:sldId id="325" r:id="rId77"/>
    <p:sldId id="326" r:id="rId78"/>
    <p:sldId id="327" r:id="rId79"/>
    <p:sldId id="331" r:id="rId80"/>
    <p:sldId id="329" r:id="rId81"/>
    <p:sldId id="330" r:id="rId82"/>
    <p:sldId id="332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5050"/>
    <a:srgbClr val="FFFF00"/>
    <a:srgbClr val="CCFF99"/>
    <a:srgbClr val="CCFF33"/>
    <a:srgbClr val="00CC66"/>
    <a:srgbClr val="00CCFF"/>
    <a:srgbClr val="66FFCC"/>
    <a:srgbClr val="66FF3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13424-F367-4C69-A667-A94639EB3600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038B3-C4B9-4758-955F-889A23B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A09277-C38C-4E6B-A868-762DDE5F7A86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268A19-7BDC-43C2-9853-C12C08474B8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91.jpg"/><Relationship Id="rId7" Type="http://schemas.openxmlformats.org/officeDocument/2006/relationships/image" Target="../media/image109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14.jpg"/><Relationship Id="rId7" Type="http://schemas.openxmlformats.org/officeDocument/2006/relationships/image" Target="../media/image118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Relationship Id="rId9" Type="http://schemas.openxmlformats.org/officeDocument/2006/relationships/image" Target="../media/image120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336" y="838200"/>
            <a:ext cx="8229600" cy="18288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Hiking Peru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Its Stamps and coins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715000"/>
            <a:ext cx="2109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Steve Eisinger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November 2017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22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44018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3962400"/>
            <a:ext cx="2488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Small village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c</a:t>
            </a:r>
            <a:r>
              <a:rPr lang="en-US" sz="2800" b="1" dirty="0" smtClean="0">
                <a:solidFill>
                  <a:srgbClr val="0070C0"/>
                </a:solidFill>
              </a:rPr>
              <a:t>entral square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3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94" y="613422"/>
            <a:ext cx="6830005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038600"/>
            <a:ext cx="23519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Little tricycle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</a:rPr>
              <a:t>axis seen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All over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876800"/>
            <a:ext cx="3589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CCFF"/>
                </a:solidFill>
              </a:rPr>
              <a:t>Inca Ruins</a:t>
            </a:r>
            <a:endParaRPr lang="en-US" sz="5400" b="1" dirty="0">
              <a:solidFill>
                <a:srgbClr val="00CC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19" y="1371600"/>
            <a:ext cx="3584643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" y="152400"/>
            <a:ext cx="9144000" cy="5138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5715000"/>
            <a:ext cx="6811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Inca Ruins and Spring Outside of Cusco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38819"/>
            <a:ext cx="38534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5105400"/>
            <a:ext cx="2589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The Incas </a:t>
            </a:r>
          </a:p>
          <a:p>
            <a:r>
              <a:rPr lang="en-US" sz="2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r</a:t>
            </a:r>
            <a:r>
              <a:rPr lang="en-US" sz="24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evered water</a:t>
            </a:r>
          </a:p>
          <a:p>
            <a:r>
              <a:rPr lang="en-US" sz="2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nd were masters</a:t>
            </a:r>
          </a:p>
          <a:p>
            <a:r>
              <a:rPr lang="en-US" sz="2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t using it</a:t>
            </a:r>
            <a:endParaRPr lang="en-US" sz="24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000"/>
            <a:ext cx="4618640" cy="36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1438"/>
            <a:ext cx="46186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621939"/>
            <a:ext cx="30780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Big rocks at</a:t>
            </a:r>
          </a:p>
          <a:p>
            <a:r>
              <a:rPr lang="en-US" sz="2800" b="1" dirty="0" err="1" smtClean="0">
                <a:solidFill>
                  <a:srgbClr val="00B050"/>
                </a:solidFill>
              </a:rPr>
              <a:t>Sacsayhuaman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r>
              <a:rPr lang="en-US" sz="2800" b="1" dirty="0" smtClean="0">
                <a:solidFill>
                  <a:srgbClr val="00B050"/>
                </a:solidFill>
              </a:rPr>
              <a:t>Ruins near Cuzco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3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484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71790"/>
            <a:ext cx="5096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Standing on the fortress walls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1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5206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63338"/>
            <a:ext cx="931857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plain where the wedding party is standing is filled-in land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where a deep valley once existed</a:t>
            </a:r>
            <a:r>
              <a:rPr lang="en-US" sz="2800" b="1" dirty="0" smtClean="0">
                <a:solidFill>
                  <a:srgbClr val="FF0000"/>
                </a:solidFill>
              </a:rPr>
              <a:t>.  </a:t>
            </a:r>
            <a:r>
              <a:rPr lang="en-US" sz="2400" b="1" dirty="0" smtClean="0">
                <a:solidFill>
                  <a:srgbClr val="FF0000"/>
                </a:solidFill>
              </a:rPr>
              <a:t>Rocks were quarried  on the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other side and dragged across the plain to the fortress behind us.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73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93"/>
            <a:ext cx="9144000" cy="51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5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447800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Ollantaytambo</a:t>
            </a:r>
            <a:endParaRPr lang="en-US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9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71" y="1524000"/>
            <a:ext cx="4601078" cy="5059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372" y="76200"/>
            <a:ext cx="4126451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Peru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Pop 31 million</a:t>
            </a:r>
          </a:p>
          <a:p>
            <a:endParaRPr lang="en-US" sz="2800" b="1" dirty="0">
              <a:solidFill>
                <a:srgbClr val="FFFF99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Large country</a:t>
            </a:r>
          </a:p>
          <a:p>
            <a:endParaRPr lang="en-US" sz="2800" b="1" dirty="0">
              <a:solidFill>
                <a:srgbClr val="FFFF99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Two </a:t>
            </a:r>
            <a:r>
              <a:rPr lang="en-US" sz="2800" b="1" dirty="0" smtClean="0">
                <a:solidFill>
                  <a:srgbClr val="FFFF99"/>
                </a:solidFill>
              </a:rPr>
              <a:t>languages and two</a:t>
            </a:r>
          </a:p>
          <a:p>
            <a:r>
              <a:rPr lang="en-US" sz="2800" b="1" dirty="0" smtClean="0">
                <a:solidFill>
                  <a:srgbClr val="FFFF99"/>
                </a:solidFill>
              </a:rPr>
              <a:t>cultures : </a:t>
            </a:r>
            <a:r>
              <a:rPr lang="en-US" sz="2800" b="1" dirty="0" smtClean="0">
                <a:solidFill>
                  <a:srgbClr val="FFFF99"/>
                </a:solidFill>
              </a:rPr>
              <a:t>(</a:t>
            </a:r>
            <a:r>
              <a:rPr lang="en-US" sz="2800" b="1" dirty="0" smtClean="0">
                <a:solidFill>
                  <a:srgbClr val="FFFF99"/>
                </a:solidFill>
              </a:rPr>
              <a:t>Spanish and </a:t>
            </a:r>
            <a:endParaRPr lang="en-US" sz="2800" b="1" dirty="0" smtClean="0">
              <a:solidFill>
                <a:srgbClr val="FFFF99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Quechua</a:t>
            </a:r>
            <a:r>
              <a:rPr lang="en-US" sz="2800" b="1" dirty="0" smtClean="0">
                <a:solidFill>
                  <a:srgbClr val="FFFF99"/>
                </a:solidFill>
              </a:rPr>
              <a:t>)</a:t>
            </a:r>
          </a:p>
          <a:p>
            <a:endParaRPr lang="en-US" sz="2800" b="1" dirty="0">
              <a:solidFill>
                <a:srgbClr val="FFFF99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Bio- and Geo-diverse</a:t>
            </a:r>
          </a:p>
          <a:p>
            <a:endParaRPr lang="en-US" sz="2800" b="1" dirty="0">
              <a:solidFill>
                <a:srgbClr val="FFFF99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Democracy</a:t>
            </a:r>
          </a:p>
          <a:p>
            <a:endParaRPr lang="en-US" sz="2800" b="1" dirty="0">
              <a:solidFill>
                <a:srgbClr val="FFFF99"/>
              </a:solidFill>
            </a:endParaRPr>
          </a:p>
          <a:p>
            <a:r>
              <a:rPr lang="en-US" sz="2800" b="1" dirty="0" smtClean="0">
                <a:solidFill>
                  <a:srgbClr val="FFFF99"/>
                </a:solidFill>
              </a:rPr>
              <a:t>Developing economy</a:t>
            </a:r>
          </a:p>
          <a:p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3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203986"/>
            <a:ext cx="9144000" cy="6450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32" y="381000"/>
            <a:ext cx="2682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Inca grain storage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acility up on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he mountain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8881" y="932924"/>
            <a:ext cx="2775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Where would you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</a:rPr>
              <a:t>tore corn?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4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800600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66FF33"/>
                </a:solidFill>
              </a:rPr>
              <a:t>On the Trail</a:t>
            </a:r>
            <a:endParaRPr lang="en-US" sz="5400" b="1" dirty="0">
              <a:solidFill>
                <a:srgbClr val="66FF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7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8534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3048000"/>
            <a:ext cx="31422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Starting down the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trail, built by the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 Incas.– we are at 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13,000 feet</a:t>
            </a:r>
            <a:endParaRPr lang="en-US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73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5691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0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4152669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0500"/>
            <a:ext cx="35544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2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93"/>
            <a:ext cx="9144000" cy="51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140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60795"/>
            <a:ext cx="866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Farmstead high in the Andes; Quechua spoken here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5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950"/>
            <a:ext cx="75652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5773" y="75721"/>
            <a:ext cx="17315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   Our</a:t>
            </a:r>
          </a:p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excellent</a:t>
            </a:r>
          </a:p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head</a:t>
            </a:r>
          </a:p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Guide, </a:t>
            </a:r>
          </a:p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Manolo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24400" y="2743200"/>
            <a:ext cx="11049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8781160">
            <a:off x="4460945" y="2460559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184"/>
            <a:ext cx="9144000" cy="6063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2189" y="4742273"/>
            <a:ext cx="1282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Dog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194912" y="5029200"/>
            <a:ext cx="1072288" cy="195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86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440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057400"/>
            <a:ext cx="25506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High up—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near 14,000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feet; check out 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weather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9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676400"/>
            <a:ext cx="23391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66FFCC"/>
                </a:solidFill>
              </a:rPr>
              <a:t>Cities </a:t>
            </a:r>
          </a:p>
          <a:p>
            <a:r>
              <a:rPr lang="en-US" sz="5400" b="1" dirty="0" smtClean="0">
                <a:solidFill>
                  <a:srgbClr val="66FFCC"/>
                </a:solidFill>
              </a:rPr>
              <a:t>and </a:t>
            </a:r>
          </a:p>
          <a:p>
            <a:r>
              <a:rPr lang="en-US" sz="5400" b="1" dirty="0" smtClean="0">
                <a:solidFill>
                  <a:srgbClr val="66FFCC"/>
                </a:solidFill>
              </a:rPr>
              <a:t>Towns</a:t>
            </a:r>
            <a:endParaRPr lang="en-US" sz="5400" b="1" dirty="0">
              <a:solidFill>
                <a:srgbClr val="66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75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1566"/>
            <a:ext cx="3887405" cy="6346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10926"/>
            <a:ext cx="4770320" cy="44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43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06" y="152400"/>
            <a:ext cx="4415037" cy="663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38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2" y="304800"/>
            <a:ext cx="9144000" cy="5140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1848737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562600"/>
            <a:ext cx="7819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The llama– National Mascot, seen everywhere </a:t>
            </a:r>
          </a:p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in the mountains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17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" y="228600"/>
            <a:ext cx="9144000" cy="5140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86565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Our lodge coming into view after a long, high,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Wet hike.  Note the uphill approach at 13,000 feet!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24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724400"/>
            <a:ext cx="4185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CC66"/>
                </a:solidFill>
              </a:rPr>
              <a:t>On the Road</a:t>
            </a:r>
            <a:endParaRPr lang="en-US" sz="5400" b="1" dirty="0">
              <a:solidFill>
                <a:srgbClr val="00CC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3400"/>
            <a:ext cx="2466975" cy="184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48000"/>
            <a:ext cx="32194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38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" y="228600"/>
            <a:ext cx="9144000" cy="5570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067302"/>
            <a:ext cx="601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Traditional weaving demonstration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29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2" y="0"/>
            <a:ext cx="7369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61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066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57200"/>
            <a:ext cx="373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Guinea pigs—dinner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57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0" y="239424"/>
            <a:ext cx="5491002" cy="3085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716477"/>
            <a:ext cx="32319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Peru boasts 3,500</a:t>
            </a: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varieties of potato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721056"/>
            <a:ext cx="5248614" cy="2973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2819400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Corn too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334000"/>
            <a:ext cx="1784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One of our </a:t>
            </a:r>
          </a:p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Drivers,</a:t>
            </a:r>
          </a:p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Roberto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85209">
            <a:off x="1981200" y="6164997"/>
            <a:ext cx="2362200" cy="79801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85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1981199"/>
            <a:ext cx="8982974" cy="4486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09600"/>
            <a:ext cx="51732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Inca agricultural terraces high 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above the valley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9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" y="1524000"/>
            <a:ext cx="9144000" cy="5071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33400"/>
            <a:ext cx="7609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Magnificent Cathedral in Cusco Square</a:t>
            </a:r>
            <a:endParaRPr lang="en-US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41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692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221469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Famous Inca terracing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3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7951465" cy="4482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7" y="3657600"/>
            <a:ext cx="421870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2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74"/>
            <a:ext cx="9144000" cy="6277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45143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Red plastic flag means—a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</a:rPr>
              <a:t>oadside bar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59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354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867400"/>
            <a:ext cx="740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Drinking home-made corn beer—pretty good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41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2220"/>
            <a:ext cx="5949673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295400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Lunch Stops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5410200" cy="30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7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35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95590"/>
            <a:ext cx="7018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Museum in the Sacred Valley of the Incas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35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549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019800"/>
            <a:ext cx="722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Some of the best dioramas I have ever seen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84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512"/>
            <a:ext cx="9144000" cy="53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06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046"/>
            <a:ext cx="9144000" cy="47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80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231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Cusco Square again—note: it is another cathedral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50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9" y="0"/>
            <a:ext cx="483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04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402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16" y="6019800"/>
            <a:ext cx="867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Many cultures are represented here before the Incas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81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607"/>
            <a:ext cx="9144000" cy="54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" y="762000"/>
            <a:ext cx="9030165" cy="575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6008" y="3115777"/>
            <a:ext cx="77109" cy="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047"/>
            <a:ext cx="9144000" cy="51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76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4876800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CFF99"/>
                </a:solidFill>
              </a:rPr>
              <a:t>Lodging</a:t>
            </a:r>
            <a:endParaRPr lang="en-US" sz="5400" b="1" dirty="0">
              <a:solidFill>
                <a:srgbClr val="CCFF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144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4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4814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599" y="5782632"/>
            <a:ext cx="525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Elegant lobby of our first hotel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4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140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88" y="5791200"/>
            <a:ext cx="9066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First Mountain Lodge, owned by National Geographic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54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93"/>
            <a:ext cx="9144000" cy="51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93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09"/>
            <a:ext cx="9144000" cy="5809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24009"/>
            <a:ext cx="29209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Second Five Star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hotel lobby—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Urubamba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4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" y="1066800"/>
            <a:ext cx="9144000" cy="540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89746"/>
            <a:ext cx="6801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Great indoor small town market scene—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            not for the tourists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00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19184"/>
            <a:ext cx="3445668" cy="4305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66" y="2438400"/>
            <a:ext cx="48974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270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362200"/>
            <a:ext cx="66864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CCFF66"/>
                </a:solidFill>
              </a:rPr>
              <a:t>Aguas</a:t>
            </a:r>
            <a:r>
              <a:rPr lang="en-US" sz="5400" b="1" dirty="0" smtClean="0">
                <a:solidFill>
                  <a:srgbClr val="CCFF66"/>
                </a:solidFill>
              </a:rPr>
              <a:t> </a:t>
            </a:r>
            <a:r>
              <a:rPr lang="en-US" sz="5400" b="1" dirty="0" err="1" smtClean="0">
                <a:solidFill>
                  <a:srgbClr val="CCFF66"/>
                </a:solidFill>
              </a:rPr>
              <a:t>Calientes</a:t>
            </a:r>
            <a:r>
              <a:rPr lang="en-US" sz="5400" b="1" dirty="0" smtClean="0">
                <a:solidFill>
                  <a:srgbClr val="CCFF66"/>
                </a:solidFill>
              </a:rPr>
              <a:t> and</a:t>
            </a:r>
          </a:p>
          <a:p>
            <a:r>
              <a:rPr lang="en-US" sz="5400" b="1" dirty="0" smtClean="0">
                <a:solidFill>
                  <a:srgbClr val="CCFF66"/>
                </a:solidFill>
              </a:rPr>
              <a:t> Machu Picchu</a:t>
            </a:r>
            <a:endParaRPr lang="en-US" sz="5400" b="1" dirty="0">
              <a:solidFill>
                <a:srgbClr val="CC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76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5" y="228600"/>
            <a:ext cx="3825613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0" y="3884762"/>
            <a:ext cx="4075564" cy="2744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33600"/>
            <a:ext cx="3271520" cy="437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609600"/>
            <a:ext cx="2941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Great rail trip to </a:t>
            </a:r>
          </a:p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Machu Picchu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628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209800"/>
            <a:ext cx="5918200" cy="443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346341"/>
            <a:ext cx="25715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Personal</a:t>
            </a:r>
          </a:p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Guide to the</a:t>
            </a:r>
          </a:p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Tea Plantation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980420"/>
            <a:ext cx="433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Aguas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Calientes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Heliport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5210532">
            <a:off x="4601702" y="2746595"/>
            <a:ext cx="251708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447800" y="5162223"/>
            <a:ext cx="18166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55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81000"/>
            <a:ext cx="46736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71500"/>
            <a:ext cx="3124200" cy="3996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114800"/>
            <a:ext cx="42771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They let in 4,000 tourists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</a:rPr>
              <a:t> day to Machu Picchu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505" y="2209800"/>
            <a:ext cx="27606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Not so crowded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On hike to the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Sun Gate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71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3760"/>
            <a:ext cx="4876800" cy="6515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7000"/>
            <a:ext cx="2419350" cy="1885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533400"/>
            <a:ext cx="3248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Machu </a:t>
            </a:r>
            <a:r>
              <a:rPr lang="en-US" sz="3200" b="1" dirty="0" smtClean="0">
                <a:solidFill>
                  <a:srgbClr val="FF0000"/>
                </a:solidFill>
              </a:rPr>
              <a:t>Picchu—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my photo and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Stamp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5105399"/>
            <a:ext cx="2969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Taken from trail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to Sun Gate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631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8" y="609600"/>
            <a:ext cx="7952090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5715000"/>
            <a:ext cx="4945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Teddy, </a:t>
            </a:r>
            <a:r>
              <a:rPr lang="en-US" sz="2800" dirty="0" smtClean="0">
                <a:solidFill>
                  <a:srgbClr val="00B0F0"/>
                </a:solidFill>
              </a:rPr>
              <a:t>superb assistant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56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3663050" cy="3298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28981"/>
            <a:ext cx="2638054" cy="524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2438400" cy="286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1434" y="1981200"/>
            <a:ext cx="1340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Control 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Gate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3016" y="4800600"/>
            <a:ext cx="1346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Perilous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trail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9947" y="3336972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Inca draw-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bridge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712748" y="3814436"/>
            <a:ext cx="1600200" cy="182880"/>
          </a:xfrm>
          <a:prstGeom prst="rightArrow">
            <a:avLst>
              <a:gd name="adj1" fmla="val 61321"/>
              <a:gd name="adj2" fmla="val 50000"/>
            </a:avLst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5821" y="152400"/>
            <a:ext cx="2092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Trail to the 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Inca Bridge</a:t>
            </a:r>
            <a:endParaRPr lang="en-US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360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7264400" cy="575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30096"/>
            <a:ext cx="8037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View from Inca Bridge Trail; it’s 3000 feet down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44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295400"/>
            <a:ext cx="70104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630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Storm coming in over Machu Picchu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60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35218" y="32613"/>
            <a:ext cx="28087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Check out the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Baby Llamas in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The slings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92695"/>
            <a:ext cx="7712813" cy="52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414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7" y="230417"/>
            <a:ext cx="8058323" cy="5636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139190"/>
            <a:ext cx="3461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World Heritage Site</a:t>
            </a:r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44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3" y="152400"/>
            <a:ext cx="4522563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0" y="4494363"/>
            <a:ext cx="4148347" cy="2333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37" y="3429000"/>
            <a:ext cx="3985847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0937" y="1066800"/>
            <a:ext cx="4522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Road from </a:t>
            </a:r>
            <a:r>
              <a:rPr lang="en-US" sz="2400" b="1" dirty="0" err="1" smtClean="0">
                <a:solidFill>
                  <a:schemeClr val="bg2"/>
                </a:solidFill>
              </a:rPr>
              <a:t>Aguas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Calientes</a:t>
            </a:r>
            <a:endParaRPr lang="en-US" sz="2400" b="1" dirty="0" smtClean="0">
              <a:solidFill>
                <a:schemeClr val="bg2"/>
              </a:solidFill>
            </a:endParaRPr>
          </a:p>
          <a:p>
            <a:r>
              <a:rPr lang="en-US" sz="2400" b="1" dirty="0" smtClean="0">
                <a:solidFill>
                  <a:schemeClr val="bg2"/>
                </a:solidFill>
              </a:rPr>
              <a:t>to Machu Picchu, and </a:t>
            </a:r>
            <a:r>
              <a:rPr lang="en-US" sz="2400" b="1" dirty="0" err="1" smtClean="0">
                <a:solidFill>
                  <a:schemeClr val="bg2"/>
                </a:solidFill>
              </a:rPr>
              <a:t>pics</a:t>
            </a:r>
            <a:r>
              <a:rPr lang="en-US" sz="2400" b="1" dirty="0" smtClean="0">
                <a:solidFill>
                  <a:schemeClr val="bg2"/>
                </a:solidFill>
              </a:rPr>
              <a:t> of    </a:t>
            </a:r>
          </a:p>
          <a:p>
            <a:r>
              <a:rPr lang="en-US" sz="2400" b="1" dirty="0" smtClean="0">
                <a:solidFill>
                  <a:schemeClr val="bg2"/>
                </a:solidFill>
              </a:rPr>
              <a:t>bus ride down from the </a:t>
            </a:r>
          </a:p>
          <a:p>
            <a:r>
              <a:rPr lang="en-US" sz="2400" b="1" dirty="0" smtClean="0">
                <a:solidFill>
                  <a:schemeClr val="bg2"/>
                </a:solidFill>
              </a:rPr>
              <a:t>shotgun seat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854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823983"/>
            <a:ext cx="50706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Coins, Stamps, </a:t>
            </a:r>
          </a:p>
          <a:p>
            <a:r>
              <a:rPr lang="en-US" sz="5400" b="1" dirty="0" smtClean="0">
                <a:solidFill>
                  <a:srgbClr val="FFFF00"/>
                </a:solidFill>
              </a:rPr>
              <a:t>and Gold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67200"/>
            <a:ext cx="2143125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19" y="3965096"/>
            <a:ext cx="209550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7184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880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572000" cy="2660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661"/>
            <a:ext cx="1981200" cy="2797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3256290"/>
            <a:ext cx="2725071" cy="3247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4" y="2590800"/>
            <a:ext cx="2161574" cy="419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1828800"/>
            <a:ext cx="41168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Ancient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artifacts </a:t>
            </a:r>
          </a:p>
          <a:p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        and </a:t>
            </a:r>
          </a:p>
          <a:p>
            <a:r>
              <a:rPr lang="en-US" sz="2800" dirty="0">
                <a:solidFill>
                  <a:srgbClr val="FFC000"/>
                </a:solidFill>
              </a:rPr>
              <a:t>	</a:t>
            </a:r>
            <a:r>
              <a:rPr lang="en-US" sz="2800" dirty="0" smtClean="0">
                <a:solidFill>
                  <a:srgbClr val="FFC000"/>
                </a:solidFill>
              </a:rPr>
              <a:t>gold that I brought</a:t>
            </a:r>
          </a:p>
          <a:p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          back from Peru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331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14600"/>
            <a:ext cx="4950407" cy="417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" y="152400"/>
            <a:ext cx="4433064" cy="3893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105" y="4724400"/>
            <a:ext cx="3833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Peru as Spanish Colony—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1816 8 </a:t>
            </a:r>
            <a:r>
              <a:rPr lang="en-US" sz="2400" b="1" dirty="0" err="1" smtClean="0">
                <a:solidFill>
                  <a:srgbClr val="FFFF00"/>
                </a:solidFill>
              </a:rPr>
              <a:t>Reales</a:t>
            </a:r>
            <a:r>
              <a:rPr lang="en-US" sz="2400" b="1" dirty="0" smtClean="0">
                <a:solidFill>
                  <a:srgbClr val="FFFF00"/>
                </a:solidFill>
              </a:rPr>
              <a:t> minted in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Lima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190" y="281796"/>
            <a:ext cx="45512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Weight 27.07 </a:t>
            </a:r>
            <a:r>
              <a:rPr lang="en-US" sz="2400" b="1" dirty="0" err="1" smtClean="0">
                <a:solidFill>
                  <a:srgbClr val="FFFF00"/>
                </a:solidFill>
              </a:rPr>
              <a:t>gms</a:t>
            </a:r>
            <a:r>
              <a:rPr lang="en-US" sz="2400" b="1" dirty="0" smtClean="0">
                <a:solidFill>
                  <a:srgbClr val="FFFF00"/>
                </a:solidFill>
              </a:rPr>
              <a:t>; 0.8960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Fineness; ASW 0.7797 </a:t>
            </a:r>
            <a:r>
              <a:rPr lang="en-US" sz="2400" b="1" dirty="0" err="1" smtClean="0">
                <a:solidFill>
                  <a:srgbClr val="FFFF00"/>
                </a:solidFill>
              </a:rPr>
              <a:t>toz</a:t>
            </a:r>
            <a:r>
              <a:rPr lang="en-US" sz="2400" b="1" dirty="0" smtClean="0">
                <a:solidFill>
                  <a:srgbClr val="FFFF00"/>
                </a:solidFill>
              </a:rPr>
              <a:t>;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Obverse: Ferdinand in Draped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Laureate Bust; Reverse: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Crowned Arms and Pillars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057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52400"/>
            <a:ext cx="4676468" cy="4108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97" y="152400"/>
            <a:ext cx="4416403" cy="4108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83599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2D050"/>
                </a:solidFill>
              </a:rPr>
              <a:t>Peru One Sol depicting National Arms and Seated </a:t>
            </a:r>
          </a:p>
          <a:p>
            <a:r>
              <a:rPr lang="en-US" sz="2800" dirty="0" smtClean="0">
                <a:solidFill>
                  <a:srgbClr val="92D050"/>
                </a:solidFill>
              </a:rPr>
              <a:t>Liberty; .900 fine; ASW 0.7234 troy ounces.  Catalog</a:t>
            </a:r>
          </a:p>
          <a:p>
            <a:r>
              <a:rPr lang="en-US" sz="2800" dirty="0" smtClean="0">
                <a:solidFill>
                  <a:srgbClr val="92D050"/>
                </a:solidFill>
              </a:rPr>
              <a:t> Value $11 and up.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0"/>
            <a:ext cx="6725646" cy="4997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92947"/>
            <a:ext cx="618470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Honoring an Indigenous Leader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Who Lead Rebellion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Against the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Spaniards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478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7" y="137765"/>
            <a:ext cx="7620000" cy="4702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244861"/>
            <a:ext cx="172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Llama or 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Vicuna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5747" y="5253487"/>
            <a:ext cx="2712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Radiant Sun or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Radiant Flower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006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6459613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1981200"/>
            <a:ext cx="1544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Modern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Coinage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225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3086100" cy="1476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81512"/>
            <a:ext cx="2143125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57996"/>
            <a:ext cx="209550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66775"/>
            <a:ext cx="2143125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2247900" cy="202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72025"/>
            <a:ext cx="2952750" cy="1552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257550"/>
            <a:ext cx="3028950" cy="1514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2794" y="5410200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Coins of Peru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4755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791200"/>
            <a:ext cx="453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Church built on Inca ruins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045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8536"/>
            <a:ext cx="4700016" cy="3835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0"/>
            <a:ext cx="4791456" cy="3442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1288095"/>
            <a:ext cx="429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Typical Peruvian Stamps</a:t>
            </a:r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43947"/>
            <a:ext cx="42963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Inca themes</a:t>
            </a:r>
          </a:p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Industry and Agriculture</a:t>
            </a:r>
          </a:p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Heroes and Dignitaries</a:t>
            </a:r>
          </a:p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Monuments</a:t>
            </a:r>
          </a:p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Buildings</a:t>
            </a:r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057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17" y="86354"/>
            <a:ext cx="1981200" cy="2305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7200"/>
            <a:ext cx="240030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581275"/>
            <a:ext cx="1866900" cy="245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354"/>
            <a:ext cx="1790700" cy="256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7" y="2719387"/>
            <a:ext cx="2562225" cy="179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662237"/>
            <a:ext cx="2476500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36800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37" y="5219700"/>
            <a:ext cx="1876425" cy="1428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5183671"/>
            <a:ext cx="31293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Selected Peruvian</a:t>
            </a:r>
          </a:p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Stamps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562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990600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The End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34" y="3048000"/>
            <a:ext cx="412229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57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086" y="-14997"/>
            <a:ext cx="68686" cy="4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7393381" cy="604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6" y="56601"/>
            <a:ext cx="7393381" cy="6046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5751653"/>
            <a:ext cx="2432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Buying Coins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764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pex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51974</TotalTime>
  <Words>567</Words>
  <Application>Microsoft Office PowerPoint</Application>
  <PresentationFormat>On-screen Show (4:3)</PresentationFormat>
  <Paragraphs>174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Apex</vt:lpstr>
      <vt:lpstr>Hiking Peru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eisinger</dc:creator>
  <cp:lastModifiedBy>eisinger</cp:lastModifiedBy>
  <cp:revision>171</cp:revision>
  <dcterms:created xsi:type="dcterms:W3CDTF">2017-09-05T22:29:22Z</dcterms:created>
  <dcterms:modified xsi:type="dcterms:W3CDTF">2017-12-14T13:39:33Z</dcterms:modified>
</cp:coreProperties>
</file>