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1" r:id="rId3"/>
    <p:sldId id="292" r:id="rId4"/>
    <p:sldId id="293" r:id="rId5"/>
    <p:sldId id="270" r:id="rId6"/>
    <p:sldId id="294" r:id="rId7"/>
    <p:sldId id="295" r:id="rId8"/>
    <p:sldId id="267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7" r:id="rId21"/>
    <p:sldId id="288" r:id="rId22"/>
    <p:sldId id="283" r:id="rId23"/>
    <p:sldId id="284" r:id="rId24"/>
    <p:sldId id="285" r:id="rId25"/>
    <p:sldId id="289" r:id="rId26"/>
    <p:sldId id="291" r:id="rId27"/>
    <p:sldId id="26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3" autoAdjust="0"/>
    <p:restoredTop sz="91952" autoAdjust="0"/>
  </p:normalViewPr>
  <p:slideViewPr>
    <p:cSldViewPr snapToGrid="0">
      <p:cViewPr varScale="1">
        <p:scale>
          <a:sx n="79" d="100"/>
          <a:sy n="79" d="100"/>
        </p:scale>
        <p:origin x="522" y="96"/>
      </p:cViewPr>
      <p:guideLst/>
    </p:cSldViewPr>
  </p:slideViewPr>
  <p:outlineViewPr>
    <p:cViewPr>
      <p:scale>
        <a:sx n="33" d="100"/>
        <a:sy n="33" d="100"/>
      </p:scale>
      <p:origin x="0" y="-294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1446" y="-3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3DD71-C672-413A-860D-6CD810DC10C6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CE5C0-BA9F-4001-8DEB-8F020B034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9560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B13BF-EA36-4A76-8F3A-C1A9EA8E2C3A}" type="datetimeFigureOut">
              <a:rPr lang="en-US" smtClean="0"/>
              <a:t>5/3/2024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71343-A98D-4651-8533-C2742416C7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8956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71343-A98D-4651-8533-C2742416C74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10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71343-A98D-4651-8533-C2742416C74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2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71343-A98D-4651-8533-C2742416C74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18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71343-A98D-4651-8533-C2742416C74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07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71343-A98D-4651-8533-C2742416C74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87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71343-A98D-4651-8533-C2742416C74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10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71343-A98D-4651-8533-C2742416C74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376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71343-A98D-4651-8533-C2742416C74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6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F1AF-D4ED-4FEE-940A-7C5EEC4999C4}" type="datetime1">
              <a:rPr lang="en-US" smtClean="0"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3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4BFE-981F-466D-8874-3D1C121B2655}" type="datetime1">
              <a:rPr lang="en-US" smtClean="0"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2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7E88-6307-4BD1-B2CD-88ED8C4C7063}" type="datetime1">
              <a:rPr lang="en-US" smtClean="0"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7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D627B-340A-4520-9FA6-8D12D9647635}" type="datetime1">
              <a:rPr lang="en-US" smtClean="0"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3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891A-99EF-4BEA-A7CE-2FE7B3E57DD2}" type="datetime1">
              <a:rPr lang="en-US" smtClean="0"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5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44B0-AE89-4985-85EA-AA438A420797}" type="datetime1">
              <a:rPr lang="en-US" smtClean="0"/>
              <a:t>5/3/2024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6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BD28-9F8A-4173-A3D2-F5D7E8CAF31D}" type="datetime1">
              <a:rPr lang="en-US" smtClean="0"/>
              <a:t>5/3/2024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2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8C1A-EC66-473C-993D-879675488420}" type="datetime1">
              <a:rPr lang="en-US" smtClean="0"/>
              <a:t>5/3/2024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4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A2D9-4504-4929-A817-E170B46A8845}" type="datetime1">
              <a:rPr lang="en-US" smtClean="0"/>
              <a:t>5/3/2024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9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0A939-B63D-48DD-AD7D-F7EB07D2EDF6}" type="datetime1">
              <a:rPr lang="en-US" smtClean="0"/>
              <a:t>5/3/2024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AAA99-C6A1-439F-AC0F-3C06B3D98BA5}" type="datetime1">
              <a:rPr lang="en-US" smtClean="0"/>
              <a:t>5/3/2024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7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1E1C9-866B-4FEC-B20F-A9B58E2F8DD2}" type="datetime1">
              <a:rPr lang="en-US" smtClean="0"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5838A-E247-4DE6-A651-AEB941358A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0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8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43303"/>
            <a:ext cx="9144000" cy="2276971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4400" dirty="0">
                <a:latin typeface="Lucida Handwriting" panose="03010101010101010101" pitchFamily="66" charset="0"/>
                <a:cs typeface="Arial" panose="020B0604020202020204" pitchFamily="34" charset="0"/>
              </a:rPr>
              <a:t>A PASSION AND COLLECTION</a:t>
            </a:r>
            <a:br>
              <a:rPr lang="en-US" sz="4400" dirty="0">
                <a:latin typeface="Lucida Handwriting" panose="03010101010101010101" pitchFamily="66" charset="0"/>
                <a:cs typeface="Arial" panose="020B0604020202020204" pitchFamily="34" charset="0"/>
              </a:rPr>
            </a:br>
            <a:r>
              <a:rPr lang="en-US" sz="4400" dirty="0">
                <a:latin typeface="Lucida Handwriting" panose="03010101010101010101" pitchFamily="66" charset="0"/>
                <a:cs typeface="Arial" panose="020B0604020202020204" pitchFamily="34" charset="0"/>
              </a:rPr>
              <a:t> SPANNING 70 YEARS</a:t>
            </a:r>
            <a:br>
              <a:rPr lang="en-US" sz="4400" dirty="0"/>
            </a:b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BY</a:t>
            </a:r>
          </a:p>
          <a:p>
            <a:r>
              <a:rPr lang="en-US" b="1" dirty="0"/>
              <a:t>REINHARD DANGER</a:t>
            </a:r>
            <a:br>
              <a:rPr lang="en-US" b="1" dirty="0"/>
            </a:br>
            <a:r>
              <a:rPr lang="en-US" b="1" dirty="0"/>
              <a:t>Developed  May 2024</a:t>
            </a: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6A0E2E1-CE8F-E674-AA19-0318265365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96987"/>
              </p:ext>
            </p:extLst>
          </p:nvPr>
        </p:nvGraphicFramePr>
        <p:xfrm>
          <a:off x="8394446" y="2482596"/>
          <a:ext cx="18145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814008" imgH="3426983" progId="">
                  <p:embed/>
                </p:oleObj>
              </mc:Choice>
              <mc:Fallback>
                <p:oleObj r:id="rId3" imgW="1814008" imgH="3426983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94446" y="2482596"/>
                        <a:ext cx="18145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673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 </a:t>
            </a:r>
            <a:r>
              <a:rPr lang="en-US" sz="4000" b="1" dirty="0"/>
              <a:t>CANADA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1 Stock Album, 64 pages</a:t>
            </a:r>
          </a:p>
          <a:p>
            <a:pPr lvl="1"/>
            <a:r>
              <a:rPr lang="en-US" sz="2600" dirty="0"/>
              <a:t>Including Saint Pierre et Miquelon</a:t>
            </a:r>
          </a:p>
          <a:p>
            <a:pPr lvl="1"/>
            <a:r>
              <a:rPr lang="en-US" sz="2600" dirty="0"/>
              <a:t>Organized by Catalog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10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536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AMERICAS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3 Stock Albums, 64 pages each</a:t>
            </a:r>
          </a:p>
          <a:p>
            <a:pPr lvl="1"/>
            <a:r>
              <a:rPr lang="en-US" sz="2600" dirty="0"/>
              <a:t>Countries in alphabetical order</a:t>
            </a:r>
          </a:p>
          <a:p>
            <a:pPr lvl="1"/>
            <a:r>
              <a:rPr lang="en-US" sz="2600" dirty="0"/>
              <a:t>United Nations Stamps</a:t>
            </a:r>
          </a:p>
          <a:p>
            <a:pPr lvl="1"/>
            <a:endParaRPr lang="en-US" sz="2600" dirty="0"/>
          </a:p>
          <a:p>
            <a:r>
              <a:rPr lang="en-US" sz="2600" dirty="0"/>
              <a:t>6 Brazil Annual Stamp Albums</a:t>
            </a:r>
          </a:p>
          <a:p>
            <a:pPr lvl="1"/>
            <a:r>
              <a:rPr lang="en-US" sz="2600" dirty="0"/>
              <a:t>1981 – 1985</a:t>
            </a:r>
          </a:p>
          <a:p>
            <a:pPr marL="457200" lvl="1" indent="0">
              <a:buNone/>
            </a:pPr>
            <a:endParaRPr lang="en-US" sz="2600" dirty="0"/>
          </a:p>
          <a:p>
            <a:r>
              <a:rPr lang="en-US" sz="2600" dirty="0"/>
              <a:t>2 Very Large Nicaraguan Stamp Albums</a:t>
            </a:r>
          </a:p>
          <a:p>
            <a:pPr lvl="1"/>
            <a:r>
              <a:rPr lang="en-US" sz="2600" dirty="0"/>
              <a:t>1890 – 1976 all hinged</a:t>
            </a:r>
          </a:p>
          <a:p>
            <a:pPr lvl="1"/>
            <a:r>
              <a:rPr lang="en-US" sz="2600" dirty="0"/>
              <a:t>Organized by Catalog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11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6063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808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DENMARK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3208"/>
            <a:ext cx="10515600" cy="5023203"/>
          </a:xfrm>
        </p:spPr>
        <p:txBody>
          <a:bodyPr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600" dirty="0"/>
              <a:t>3 Stock Albums, 64 pages each</a:t>
            </a:r>
          </a:p>
          <a:p>
            <a:pPr marL="685800" lvl="2">
              <a:spcBef>
                <a:spcPts val="1000"/>
              </a:spcBef>
            </a:pPr>
            <a:r>
              <a:rPr lang="en-US" sz="2600" dirty="0"/>
              <a:t>1860 - 2020</a:t>
            </a:r>
          </a:p>
          <a:p>
            <a:pPr lvl="1"/>
            <a:r>
              <a:rPr lang="en-US" sz="2600" dirty="0"/>
              <a:t>Including 30 years of annual Christmas Stamp sheets</a:t>
            </a:r>
          </a:p>
          <a:p>
            <a:pPr lvl="1"/>
            <a:r>
              <a:rPr lang="en-US" sz="2600" dirty="0"/>
              <a:t>Organized by Catalog</a:t>
            </a:r>
          </a:p>
          <a:p>
            <a:r>
              <a:rPr lang="en-US" sz="2600" dirty="0"/>
              <a:t>10 Small First Day Cover Albums</a:t>
            </a:r>
          </a:p>
          <a:p>
            <a:pPr lvl="1"/>
            <a:r>
              <a:rPr lang="en-US" sz="2600" dirty="0"/>
              <a:t>1979 – 1995</a:t>
            </a:r>
          </a:p>
          <a:p>
            <a:r>
              <a:rPr lang="en-US" sz="2600" dirty="0"/>
              <a:t>1 Large Album, 24 pages</a:t>
            </a:r>
          </a:p>
          <a:p>
            <a:pPr lvl="1"/>
            <a:r>
              <a:rPr lang="en-US" sz="2600" dirty="0"/>
              <a:t>Greenland</a:t>
            </a:r>
          </a:p>
          <a:p>
            <a:pPr lvl="1"/>
            <a:r>
              <a:rPr lang="en-US" sz="2600" dirty="0"/>
              <a:t>Iceland</a:t>
            </a:r>
          </a:p>
          <a:p>
            <a:pPr lvl="1"/>
            <a:r>
              <a:rPr lang="en-US" sz="2600" dirty="0"/>
              <a:t>Danish Virgins Islands</a:t>
            </a:r>
          </a:p>
          <a:p>
            <a:pPr lvl="1"/>
            <a:r>
              <a:rPr lang="en-US" sz="2600" dirty="0"/>
              <a:t>Faroe Islands</a:t>
            </a:r>
          </a:p>
          <a:p>
            <a:pPr lvl="1"/>
            <a:r>
              <a:rPr lang="en-US" sz="2600" dirty="0"/>
              <a:t>Organized by Catalog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843" y="2873562"/>
            <a:ext cx="5433514" cy="348278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12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64945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3285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GERMANY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1550"/>
            <a:ext cx="10515600" cy="4765413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600" dirty="0"/>
              <a:t>7 Stock Albums, 64 pages each </a:t>
            </a:r>
          </a:p>
          <a:p>
            <a:pPr lvl="1"/>
            <a:r>
              <a:rPr lang="en-US" sz="2600" dirty="0"/>
              <a:t>1849 – 2020</a:t>
            </a:r>
          </a:p>
          <a:p>
            <a:pPr lvl="1"/>
            <a:r>
              <a:rPr lang="en-US" sz="2600" dirty="0"/>
              <a:t>Including:</a:t>
            </a:r>
          </a:p>
          <a:p>
            <a:pPr lvl="2"/>
            <a:r>
              <a:rPr lang="en-US" sz="2600" dirty="0"/>
              <a:t>East Germany (2)</a:t>
            </a:r>
          </a:p>
          <a:p>
            <a:pPr lvl="2"/>
            <a:r>
              <a:rPr lang="en-US" sz="2600" dirty="0"/>
              <a:t>Berlin</a:t>
            </a:r>
          </a:p>
          <a:p>
            <a:pPr lvl="2"/>
            <a:r>
              <a:rPr lang="en-US" sz="2600" dirty="0"/>
              <a:t>Colonies</a:t>
            </a:r>
          </a:p>
          <a:p>
            <a:pPr lvl="2"/>
            <a:r>
              <a:rPr lang="en-US" sz="2600" dirty="0"/>
              <a:t>Old German States</a:t>
            </a:r>
            <a:br>
              <a:rPr lang="en-US" sz="2600" dirty="0"/>
            </a:br>
            <a:endParaRPr lang="en-US" sz="2600" dirty="0"/>
          </a:p>
          <a:p>
            <a:r>
              <a:rPr lang="en-US" sz="2600" dirty="0"/>
              <a:t>1 Stock Album Danzig, 16 pages</a:t>
            </a:r>
          </a:p>
          <a:p>
            <a:pPr lvl="2"/>
            <a:r>
              <a:rPr lang="en-US" sz="2600" dirty="0"/>
              <a:t>1920 - 1939</a:t>
            </a:r>
          </a:p>
          <a:p>
            <a:pPr lvl="2"/>
            <a:r>
              <a:rPr lang="en-US" sz="2600" dirty="0"/>
              <a:t>Organized by Catalog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5846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197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ITALY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0730"/>
            <a:ext cx="4428744" cy="4988259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3 Stock Albums, 64 pages each</a:t>
            </a:r>
          </a:p>
          <a:p>
            <a:pPr lvl="1"/>
            <a:r>
              <a:rPr lang="en-US" sz="2600" dirty="0"/>
              <a:t>Including Old Italy, Colonies</a:t>
            </a:r>
          </a:p>
          <a:p>
            <a:pPr lvl="1"/>
            <a:r>
              <a:rPr lang="en-US" sz="2600" dirty="0"/>
              <a:t>1850 – 2020</a:t>
            </a:r>
          </a:p>
          <a:p>
            <a:pPr lvl="1"/>
            <a:r>
              <a:rPr lang="en-US" sz="2600" dirty="0"/>
              <a:t>Many years complete</a:t>
            </a:r>
          </a:p>
          <a:p>
            <a:pPr lvl="1"/>
            <a:r>
              <a:rPr lang="en-US" sz="2600" dirty="0"/>
              <a:t>Organized by Catalog</a:t>
            </a:r>
          </a:p>
          <a:p>
            <a:pPr lvl="1"/>
            <a:endParaRPr lang="en-US" sz="2600" dirty="0"/>
          </a:p>
          <a:p>
            <a:r>
              <a:rPr lang="en-US" sz="2600" dirty="0"/>
              <a:t>2 Preprinted </a:t>
            </a:r>
            <a:r>
              <a:rPr lang="en-US" sz="2600" dirty="0" err="1"/>
              <a:t>Hingeless</a:t>
            </a:r>
            <a:r>
              <a:rPr lang="en-US" sz="2600" dirty="0"/>
              <a:t> Albums Republic </a:t>
            </a:r>
            <a:r>
              <a:rPr lang="en-US" sz="2600" dirty="0" err="1"/>
              <a:t>Italiana</a:t>
            </a:r>
            <a:endParaRPr lang="en-US" sz="2600" dirty="0"/>
          </a:p>
          <a:p>
            <a:pPr lvl="1"/>
            <a:r>
              <a:rPr lang="en-US" sz="2600" dirty="0"/>
              <a:t>From 1955 – 1995 Complete</a:t>
            </a:r>
          </a:p>
          <a:p>
            <a:pPr lvl="1"/>
            <a:r>
              <a:rPr lang="en-US" sz="2600" dirty="0"/>
              <a:t> New individual and never hinged Stamps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32463" y="1202382"/>
            <a:ext cx="1745201" cy="1308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5714" y="3335884"/>
            <a:ext cx="3218686" cy="2414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03875" y="3352638"/>
            <a:ext cx="3218688" cy="2414016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14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987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Vatican / San Marino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2571"/>
            <a:ext cx="10515600" cy="4694392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Vatican</a:t>
            </a:r>
          </a:p>
          <a:p>
            <a:pPr lvl="1"/>
            <a:r>
              <a:rPr lang="en-US" sz="2600" dirty="0"/>
              <a:t>1 Stock Album, 64 pages</a:t>
            </a:r>
          </a:p>
          <a:p>
            <a:pPr lvl="1"/>
            <a:r>
              <a:rPr lang="en-US" sz="2600" dirty="0"/>
              <a:t>1930’s – 2020 assorted</a:t>
            </a:r>
          </a:p>
          <a:p>
            <a:pPr lvl="1"/>
            <a:r>
              <a:rPr lang="en-US" sz="2600" dirty="0"/>
              <a:t>Complete 1959 -2000</a:t>
            </a:r>
          </a:p>
          <a:p>
            <a:pPr lvl="1"/>
            <a:r>
              <a:rPr lang="en-US" sz="2600" dirty="0"/>
              <a:t>Organized by Catalog</a:t>
            </a:r>
          </a:p>
          <a:p>
            <a:pPr marL="457200" lvl="1" indent="0">
              <a:buNone/>
            </a:pPr>
            <a:endParaRPr lang="en-US" sz="2600" dirty="0"/>
          </a:p>
          <a:p>
            <a:r>
              <a:rPr lang="en-US" sz="2600" dirty="0"/>
              <a:t>San Marino</a:t>
            </a:r>
          </a:p>
          <a:p>
            <a:pPr lvl="1"/>
            <a:r>
              <a:rPr lang="en-US" sz="2600" dirty="0"/>
              <a:t>1 Stock Album, 64 pages</a:t>
            </a:r>
          </a:p>
          <a:p>
            <a:pPr lvl="1"/>
            <a:r>
              <a:rPr lang="en-US" sz="2600" dirty="0"/>
              <a:t>1 Stock Album, 24 pages</a:t>
            </a:r>
          </a:p>
          <a:p>
            <a:pPr lvl="1"/>
            <a:r>
              <a:rPr lang="en-US" sz="2600" dirty="0"/>
              <a:t>1920’s – 2020 assorted</a:t>
            </a:r>
          </a:p>
          <a:p>
            <a:pPr lvl="1"/>
            <a:r>
              <a:rPr lang="en-US" sz="2600" dirty="0"/>
              <a:t>Complete sets from 1947 – 2020</a:t>
            </a:r>
          </a:p>
          <a:p>
            <a:pPr lvl="1"/>
            <a:r>
              <a:rPr lang="en-US" sz="2600" dirty="0"/>
              <a:t>Organized by Catalog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93" y="1726730"/>
            <a:ext cx="4048346" cy="4206074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15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9470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EUROPEAN COUNTRIES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4 Stock Albums, 64 pages each</a:t>
            </a:r>
          </a:p>
          <a:p>
            <a:pPr lvl="1"/>
            <a:r>
              <a:rPr lang="en-US" sz="2600" dirty="0"/>
              <a:t>1800’s – 2020</a:t>
            </a:r>
          </a:p>
          <a:p>
            <a:pPr lvl="1"/>
            <a:r>
              <a:rPr lang="en-US" sz="2600" dirty="0"/>
              <a:t>Alphabetical order, A – U and France</a:t>
            </a:r>
          </a:p>
          <a:p>
            <a:pPr lvl="1"/>
            <a:r>
              <a:rPr lang="en-US" sz="2600" dirty="0"/>
              <a:t>Organized by Catalog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67016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ADDITIONAL EUROPEAN COUNTRY ALBUMS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AUSTRIA</a:t>
            </a:r>
          </a:p>
          <a:p>
            <a:pPr lvl="1"/>
            <a:r>
              <a:rPr lang="en-US" sz="2600" dirty="0"/>
              <a:t>1 Stock Album, 24 pages </a:t>
            </a:r>
          </a:p>
          <a:p>
            <a:pPr lvl="1"/>
            <a:r>
              <a:rPr lang="en-US" sz="2600" dirty="0"/>
              <a:t>1800’s – 2020 assorted</a:t>
            </a:r>
          </a:p>
          <a:p>
            <a:pPr lvl="1"/>
            <a:endParaRPr lang="en-US" sz="2600" dirty="0"/>
          </a:p>
          <a:p>
            <a:r>
              <a:rPr lang="en-US" sz="2600" dirty="0"/>
              <a:t>NORWAY</a:t>
            </a:r>
          </a:p>
          <a:p>
            <a:pPr lvl="1"/>
            <a:r>
              <a:rPr lang="en-US" sz="2600" dirty="0"/>
              <a:t>1 Stock Album, 36 pages</a:t>
            </a:r>
          </a:p>
          <a:p>
            <a:pPr lvl="1"/>
            <a:r>
              <a:rPr lang="en-US" sz="2600" dirty="0"/>
              <a:t>1800’s – 2020 assorted</a:t>
            </a:r>
          </a:p>
          <a:p>
            <a:pPr lvl="1"/>
            <a:r>
              <a:rPr lang="en-US" sz="2600" dirty="0"/>
              <a:t>Organized by Catalog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8707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ADDITIONAL EUROPEAN COUNTRY ALBUMS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8284"/>
            <a:ext cx="10515600" cy="4818680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r>
              <a:rPr lang="en-US" sz="2600" dirty="0"/>
              <a:t>FINLAND</a:t>
            </a:r>
          </a:p>
          <a:p>
            <a:pPr lvl="1"/>
            <a:r>
              <a:rPr lang="en-US" sz="2600" dirty="0"/>
              <a:t>1 Stock Album, 24 pages</a:t>
            </a:r>
          </a:p>
          <a:p>
            <a:pPr lvl="1"/>
            <a:r>
              <a:rPr lang="en-US" sz="2600" dirty="0"/>
              <a:t>1917 – 2020 assorted</a:t>
            </a:r>
          </a:p>
          <a:p>
            <a:pPr lvl="1"/>
            <a:r>
              <a:rPr lang="en-US" sz="2600" dirty="0"/>
              <a:t>Organized by Catalog</a:t>
            </a:r>
          </a:p>
          <a:p>
            <a:pPr lvl="1"/>
            <a:endParaRPr lang="en-US" sz="2600" dirty="0"/>
          </a:p>
          <a:p>
            <a:r>
              <a:rPr lang="en-US" sz="2600" dirty="0"/>
              <a:t>SWEDEN</a:t>
            </a:r>
          </a:p>
          <a:p>
            <a:pPr lvl="1"/>
            <a:r>
              <a:rPr lang="en-US" sz="2600" dirty="0"/>
              <a:t>1 Stock Album, 48 pages </a:t>
            </a:r>
          </a:p>
          <a:p>
            <a:pPr lvl="1"/>
            <a:r>
              <a:rPr lang="en-US" sz="2600" dirty="0"/>
              <a:t>1800’s – 2020 assorted</a:t>
            </a:r>
          </a:p>
          <a:p>
            <a:pPr lvl="1"/>
            <a:r>
              <a:rPr lang="en-US" sz="2600" dirty="0"/>
              <a:t>Organized by Catalog</a:t>
            </a:r>
          </a:p>
          <a:p>
            <a:pPr lvl="1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90078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ADDITIONAL EUROPEAN COUNTRY ALBUMS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HUNGARY</a:t>
            </a:r>
          </a:p>
          <a:p>
            <a:pPr lvl="1"/>
            <a:r>
              <a:rPr lang="en-US" sz="2600" dirty="0"/>
              <a:t>1 Stock Album, 36 pages</a:t>
            </a:r>
          </a:p>
          <a:p>
            <a:pPr lvl="1"/>
            <a:r>
              <a:rPr lang="en-US" sz="2600" dirty="0"/>
              <a:t>1800’s – 2020 assorted</a:t>
            </a:r>
          </a:p>
          <a:p>
            <a:pPr lvl="1"/>
            <a:endParaRPr lang="en-US" sz="2600" dirty="0"/>
          </a:p>
          <a:p>
            <a:r>
              <a:rPr lang="en-US" sz="2600" dirty="0"/>
              <a:t>SWITZERLAND</a:t>
            </a:r>
          </a:p>
          <a:p>
            <a:pPr lvl="1"/>
            <a:r>
              <a:rPr lang="en-US" sz="2600" dirty="0"/>
              <a:t>1 Special Album, 90 pages</a:t>
            </a:r>
          </a:p>
          <a:p>
            <a:pPr lvl="1"/>
            <a:r>
              <a:rPr lang="en-US" sz="2600" dirty="0"/>
              <a:t>1862 – 1966 </a:t>
            </a:r>
          </a:p>
          <a:p>
            <a:pPr lvl="1"/>
            <a:r>
              <a:rPr lang="en-US" sz="2600" dirty="0"/>
              <a:t>Organized by Catalog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08394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463" y="575037"/>
            <a:ext cx="4807156" cy="2993787"/>
          </a:xfrm>
        </p:spPr>
        <p:txBody>
          <a:bodyPr>
            <a:noAutofit/>
          </a:bodyPr>
          <a:lstStyle/>
          <a:p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 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>
                <a:latin typeface="+mn-lt"/>
              </a:rPr>
              <a:t>The year was 1953.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I was 7 years old.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I received my first Stamp and rest is History….</a:t>
            </a:r>
            <a:endParaRPr lang="en-US" sz="400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463" y="4168588"/>
            <a:ext cx="5157537" cy="1853876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*Encouraged by History Teacher, Mr.  Poulsen, in Denmark, because he knew I loved history and geography.</a:t>
            </a:r>
          </a:p>
          <a:p>
            <a:r>
              <a:rPr lang="en-US" sz="2600" dirty="0"/>
              <a:t> *My first Stamp was a Danish Stamp with King Frederik IX.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2317D-2E8B-17B1-7536-AD2A3F6DD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383" y="835536"/>
            <a:ext cx="4606272" cy="519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7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ADDITIONAL EUROPEAN COUNTRY ALBUMS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2470"/>
            <a:ext cx="10515600" cy="4793880"/>
          </a:xfrm>
        </p:spPr>
        <p:txBody>
          <a:bodyPr>
            <a:normAutofit/>
          </a:bodyPr>
          <a:lstStyle/>
          <a:p>
            <a:r>
              <a:rPr lang="en-US" sz="2600" dirty="0"/>
              <a:t>UNITED KINDOM</a:t>
            </a:r>
          </a:p>
          <a:p>
            <a:pPr lvl="1"/>
            <a:r>
              <a:rPr lang="en-US" sz="2600" dirty="0"/>
              <a:t>1 Stock Album, 36 pages</a:t>
            </a:r>
          </a:p>
          <a:p>
            <a:pPr lvl="2"/>
            <a:r>
              <a:rPr lang="en-US" sz="2600" dirty="0"/>
              <a:t>1800’s – 2020 assorted</a:t>
            </a:r>
          </a:p>
          <a:p>
            <a:pPr lvl="2"/>
            <a:r>
              <a:rPr lang="en-US" sz="2600" dirty="0"/>
              <a:t>Includes Gibraltar and Guernsey</a:t>
            </a:r>
          </a:p>
          <a:p>
            <a:pPr lvl="1"/>
            <a:r>
              <a:rPr lang="en-US" sz="2600" dirty="0"/>
              <a:t>1 Stock Album, 30 Pages </a:t>
            </a:r>
          </a:p>
          <a:p>
            <a:pPr lvl="2"/>
            <a:r>
              <a:rPr lang="en-US" sz="2600" dirty="0"/>
              <a:t>Coronation Issue 1937</a:t>
            </a:r>
          </a:p>
          <a:p>
            <a:pPr lvl="2"/>
            <a:r>
              <a:rPr lang="en-US" sz="2600" dirty="0"/>
              <a:t>All new, never hinged Stamps</a:t>
            </a:r>
          </a:p>
          <a:p>
            <a:pPr lvl="2"/>
            <a:r>
              <a:rPr lang="en-US" sz="2600" dirty="0"/>
              <a:t>Queen Elizabeth and King George VI</a:t>
            </a:r>
          </a:p>
          <a:p>
            <a:pPr lvl="3"/>
            <a:r>
              <a:rPr lang="en-US" sz="2600" dirty="0"/>
              <a:t>All British Colonies (45)</a:t>
            </a:r>
          </a:p>
          <a:p>
            <a:pPr lvl="2"/>
            <a:r>
              <a:rPr lang="en-US" sz="2600" dirty="0"/>
              <a:t>Newfoundland. King George VI (11)</a:t>
            </a:r>
          </a:p>
          <a:p>
            <a:pPr lvl="2"/>
            <a:r>
              <a:rPr lang="en-US" sz="2600" dirty="0"/>
              <a:t>Coronation Issue 1937 King George VI. All British Colonies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05743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287"/>
            <a:ext cx="10515600" cy="90552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ADDITIONAL EUROPEAN COUNTRY ALBUMS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6645"/>
            <a:ext cx="10515600" cy="5692413"/>
          </a:xfrm>
        </p:spPr>
        <p:txBody>
          <a:bodyPr>
            <a:noAutofit/>
          </a:bodyPr>
          <a:lstStyle/>
          <a:p>
            <a:r>
              <a:rPr lang="en-US" sz="2600" dirty="0"/>
              <a:t>UNITED KINDOM</a:t>
            </a:r>
          </a:p>
          <a:p>
            <a:pPr lvl="1"/>
            <a:r>
              <a:rPr lang="en-US" sz="2600" dirty="0"/>
              <a:t>Coronation Issue Queen Elizabeth II 1953</a:t>
            </a:r>
          </a:p>
          <a:p>
            <a:pPr lvl="1"/>
            <a:r>
              <a:rPr lang="en-US" sz="2600" dirty="0"/>
              <a:t>All British Colonies (58), 44 Assorted </a:t>
            </a:r>
          </a:p>
          <a:p>
            <a:r>
              <a:rPr lang="en-US" sz="2600" dirty="0"/>
              <a:t>Peace Issue 1945 -46</a:t>
            </a:r>
          </a:p>
          <a:p>
            <a:pPr lvl="1"/>
            <a:r>
              <a:rPr lang="en-US" sz="2600" dirty="0"/>
              <a:t>King George VI and Parliament Buildings, London</a:t>
            </a:r>
          </a:p>
          <a:p>
            <a:pPr lvl="1"/>
            <a:r>
              <a:rPr lang="en-US" sz="2600" dirty="0"/>
              <a:t>All British Colonies (45)</a:t>
            </a:r>
          </a:p>
          <a:p>
            <a:r>
              <a:rPr lang="en-US" sz="2600" dirty="0"/>
              <a:t>Many assorted Victory Issues 1946</a:t>
            </a:r>
          </a:p>
          <a:p>
            <a:r>
              <a:rPr lang="en-US" sz="2600" dirty="0"/>
              <a:t>Winston Leonard Spencer Churchill</a:t>
            </a:r>
          </a:p>
          <a:p>
            <a:pPr lvl="1"/>
            <a:r>
              <a:rPr lang="en-US" sz="2600" dirty="0"/>
              <a:t>1874 – 1965</a:t>
            </a:r>
          </a:p>
          <a:p>
            <a:pPr lvl="1"/>
            <a:r>
              <a:rPr lang="en-US" sz="2600" dirty="0"/>
              <a:t>All British Colonies (45)</a:t>
            </a:r>
          </a:p>
          <a:p>
            <a:pPr lvl="1"/>
            <a:r>
              <a:rPr lang="en-US" sz="2600" dirty="0"/>
              <a:t>Many other Colonial Stamps</a:t>
            </a:r>
          </a:p>
          <a:p>
            <a:r>
              <a:rPr lang="en-US" sz="2600" dirty="0"/>
              <a:t>80</a:t>
            </a:r>
            <a:r>
              <a:rPr lang="en-US" sz="2600" baseline="30000" dirty="0"/>
              <a:t>th</a:t>
            </a:r>
            <a:r>
              <a:rPr lang="en-US" sz="2600" dirty="0"/>
              <a:t> Birthday of HM Queen Elizabeth the Queen Mother</a:t>
            </a:r>
          </a:p>
          <a:p>
            <a:pPr lvl="1"/>
            <a:r>
              <a:rPr lang="en-US" sz="2600" dirty="0"/>
              <a:t>All British Colonies (30)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32179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JAPAN</a:t>
            </a:r>
          </a:p>
          <a:p>
            <a:pPr lvl="1"/>
            <a:r>
              <a:rPr lang="en-US" sz="2600" dirty="0"/>
              <a:t>1 Stock Album, 24 pages</a:t>
            </a:r>
          </a:p>
          <a:p>
            <a:pPr lvl="1"/>
            <a:r>
              <a:rPr lang="en-US" sz="2600" dirty="0"/>
              <a:t>1880’s – 2020</a:t>
            </a:r>
          </a:p>
          <a:p>
            <a:pPr lvl="1"/>
            <a:r>
              <a:rPr lang="en-US" sz="2600" dirty="0"/>
              <a:t>1 Album postage Stamps of Japan</a:t>
            </a:r>
          </a:p>
          <a:p>
            <a:pPr lvl="1"/>
            <a:r>
              <a:rPr lang="en-US" sz="2600" dirty="0"/>
              <a:t>Organized by Catalog</a:t>
            </a:r>
          </a:p>
          <a:p>
            <a:pPr lvl="1"/>
            <a:endParaRPr lang="en-US" sz="2600" dirty="0"/>
          </a:p>
          <a:p>
            <a:r>
              <a:rPr lang="en-US" sz="2600" dirty="0"/>
              <a:t>SOLOMAN ISLAND</a:t>
            </a:r>
          </a:p>
          <a:p>
            <a:pPr lvl="1"/>
            <a:r>
              <a:rPr lang="en-US" sz="2600" dirty="0"/>
              <a:t>Special Book, 45 pages</a:t>
            </a:r>
          </a:p>
          <a:p>
            <a:pPr lvl="1"/>
            <a:r>
              <a:rPr lang="en-US" sz="2600" dirty="0"/>
              <a:t>The Americas Cup in Stamps 1987 </a:t>
            </a:r>
          </a:p>
          <a:p>
            <a:pPr lvl="1"/>
            <a:r>
              <a:rPr lang="en-US" sz="2600" dirty="0"/>
              <a:t>Organized by Catalog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71" y="2133536"/>
            <a:ext cx="4877542" cy="381616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99979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ASIA cont..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549153" cy="4351338"/>
          </a:xfrm>
        </p:spPr>
        <p:txBody>
          <a:bodyPr>
            <a:normAutofit/>
          </a:bodyPr>
          <a:lstStyle/>
          <a:p>
            <a:r>
              <a:rPr lang="en-US" sz="2600" dirty="0"/>
              <a:t>ASIAN COUNTRIES</a:t>
            </a:r>
          </a:p>
          <a:p>
            <a:pPr lvl="1"/>
            <a:r>
              <a:rPr lang="en-US" sz="2600" dirty="0"/>
              <a:t>3 Stock Albums, 64 pages each</a:t>
            </a:r>
          </a:p>
          <a:p>
            <a:pPr lvl="1"/>
            <a:r>
              <a:rPr lang="en-US" sz="2600" dirty="0"/>
              <a:t>1800’s – 2020</a:t>
            </a:r>
            <a:br>
              <a:rPr lang="en-US" sz="2600" dirty="0"/>
            </a:br>
            <a:r>
              <a:rPr lang="en-US" sz="2600" dirty="0"/>
              <a:t>Alphabetical Order A – Y</a:t>
            </a:r>
          </a:p>
          <a:p>
            <a:pPr marL="457200" lvl="1" indent="0">
              <a:buNone/>
            </a:pPr>
            <a:endParaRPr lang="en-US" sz="2600" dirty="0"/>
          </a:p>
          <a:p>
            <a:r>
              <a:rPr lang="en-US" sz="2600" dirty="0"/>
              <a:t>AUSTRALIA – SOUTH PACIFIC ISLANDS</a:t>
            </a:r>
          </a:p>
          <a:p>
            <a:pPr lvl="1"/>
            <a:r>
              <a:rPr lang="en-US" sz="2600" dirty="0"/>
              <a:t>1 Stock Album, 64 pages</a:t>
            </a:r>
          </a:p>
          <a:p>
            <a:pPr lvl="1"/>
            <a:r>
              <a:rPr lang="en-US" sz="2600" dirty="0"/>
              <a:t>1800’s – 2020 assorted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06" y="1690688"/>
            <a:ext cx="4720094" cy="435133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08593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AFRICA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ts val="1000"/>
              </a:spcBef>
            </a:pPr>
            <a:r>
              <a:rPr lang="en-US" sz="2600" dirty="0"/>
              <a:t>2 Stock Albums, 64 pages each</a:t>
            </a:r>
          </a:p>
          <a:p>
            <a:pPr marL="800100" lvl="2" indent="-342900">
              <a:spcBef>
                <a:spcPts val="1000"/>
              </a:spcBef>
            </a:pPr>
            <a:r>
              <a:rPr lang="en-US" sz="2600" dirty="0"/>
              <a:t>1880’s – 2020 assorted</a:t>
            </a:r>
          </a:p>
          <a:p>
            <a:pPr marL="800100" lvl="2" indent="-342900">
              <a:spcBef>
                <a:spcPts val="1000"/>
              </a:spcBef>
            </a:pPr>
            <a:r>
              <a:rPr lang="en-US" sz="2600" dirty="0"/>
              <a:t>Alphabetical Order A - Y</a:t>
            </a:r>
          </a:p>
          <a:p>
            <a:pPr marL="800100" lvl="2" indent="-342900">
              <a:spcBef>
                <a:spcPts val="1000"/>
              </a:spcBef>
            </a:pPr>
            <a:r>
              <a:rPr lang="en-US" sz="2600" dirty="0"/>
              <a:t>Colonies and Countries</a:t>
            </a:r>
          </a:p>
          <a:p>
            <a:pPr marL="342900" lvl="1" indent="-342900">
              <a:spcBef>
                <a:spcPts val="1000"/>
              </a:spcBef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27954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Stamps Organized by Catalogs</a:t>
            </a:r>
          </a:p>
          <a:p>
            <a:pPr lvl="1"/>
            <a:r>
              <a:rPr lang="en-US" sz="2600" dirty="0"/>
              <a:t>Italy</a:t>
            </a:r>
          </a:p>
          <a:p>
            <a:pPr lvl="1"/>
            <a:r>
              <a:rPr lang="en-US" sz="2600" dirty="0"/>
              <a:t>Vatican</a:t>
            </a:r>
          </a:p>
          <a:p>
            <a:pPr lvl="1"/>
            <a:r>
              <a:rPr lang="en-US" sz="2600" dirty="0"/>
              <a:t>San Marino</a:t>
            </a:r>
          </a:p>
          <a:p>
            <a:pPr lvl="1"/>
            <a:r>
              <a:rPr lang="en-US" sz="2600" dirty="0"/>
              <a:t>Denmark, Iceland, Faroe Islands, Greenland, Danish Virgin Islands</a:t>
            </a:r>
          </a:p>
          <a:p>
            <a:pPr lvl="1"/>
            <a:r>
              <a:rPr lang="en-US" sz="2600" dirty="0"/>
              <a:t>Germany</a:t>
            </a:r>
          </a:p>
          <a:p>
            <a:pPr lvl="1"/>
            <a:r>
              <a:rPr lang="en-US" sz="2600" dirty="0"/>
              <a:t>Scandinavian and Baltic Countries</a:t>
            </a:r>
          </a:p>
          <a:p>
            <a:pPr lvl="1"/>
            <a:r>
              <a:rPr lang="en-US" sz="2600" dirty="0"/>
              <a:t>USA, Mexico, Canada</a:t>
            </a:r>
          </a:p>
          <a:p>
            <a:pPr lvl="1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5441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IN CLOSING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24" y="1292781"/>
            <a:ext cx="10515600" cy="5063569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sz="2800" dirty="0"/>
              <a:t>*I am no longer collecting Stamps issued after 2020.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 *I am focusing on completing missing sections of my current collection. 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*I always want to continue to learn something new, so if I find something interesting, I will study it and may keep the Stamp or may pass it along.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*Friends and Family will send me Stamps from many location around the world. </a:t>
            </a: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*During the year I may collect Stamps and put them in a box.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*It is my winter hobby, I move all items I have collected over the year and take over the dining table to sort.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*I want to thank my wife, Pamela for supporting me in my passion of collecting and researching. </a:t>
            </a:r>
            <a:br>
              <a:rPr lang="en-US" sz="2000" dirty="0"/>
            </a:b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91213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790" y="292964"/>
            <a:ext cx="10515600" cy="2463684"/>
          </a:xfrm>
        </p:spPr>
        <p:txBody>
          <a:bodyPr/>
          <a:lstStyle/>
          <a:p>
            <a:pPr algn="ctr"/>
            <a:r>
              <a:rPr lang="en-US" sz="4000" b="1" dirty="0"/>
              <a:t>THANK YOU!</a:t>
            </a:r>
            <a:br>
              <a:rPr lang="en-US" sz="4000" b="1" dirty="0"/>
            </a:br>
            <a:r>
              <a:rPr lang="en-US" sz="4000" b="1" dirty="0"/>
              <a:t>QUESTIONS / COMMENTS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23" y="1958601"/>
            <a:ext cx="6020753" cy="428550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27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78410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0144"/>
            <a:ext cx="10515600" cy="66863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a typeface="Calibri" panose="020F0502020204030204" pitchFamily="34" charset="0"/>
                <a:cs typeface="Calibri" panose="020F0502020204030204" pitchFamily="34" charset="0"/>
              </a:rPr>
              <a:t>Why Do I Enjoy Stamp Collecting?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400" y="1058778"/>
            <a:ext cx="10631400" cy="5297572"/>
          </a:xfrm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en-US" sz="2600" dirty="0">
                <a:ea typeface="Calibri" panose="020F0502020204030204" pitchFamily="34" charset="0"/>
                <a:cs typeface="Calibri" panose="020F0502020204030204" pitchFamily="34" charset="0"/>
              </a:rPr>
              <a:t>*I love to research different Countries, see what is on the Stamp and what the Stamp is telling me. </a:t>
            </a:r>
            <a:br>
              <a:rPr lang="en-US" sz="2600" dirty="0"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dirty="0">
                <a:ea typeface="Calibri" panose="020F0502020204030204" pitchFamily="34" charset="0"/>
                <a:cs typeface="Calibri" panose="020F0502020204030204" pitchFamily="34" charset="0"/>
              </a:rPr>
              <a:t>*My first Stamp had the face of a King on it, so I researched who he was, why he was King, what about his family etc.  </a:t>
            </a:r>
            <a:br>
              <a:rPr lang="en-US" sz="2600" dirty="0"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dirty="0">
                <a:ea typeface="Calibri" panose="020F0502020204030204" pitchFamily="34" charset="0"/>
                <a:cs typeface="Calibri" panose="020F0502020204030204" pitchFamily="34" charset="0"/>
              </a:rPr>
              <a:t>*Another example, while I was still living in Denmark, my first Stamp from another Country, was American. It was an airmail 15 cent Stamp, with a plane on it.  I researched the plane, named a C28.  </a:t>
            </a:r>
          </a:p>
          <a:p>
            <a:pPr marL="0" indent="0">
              <a:buNone/>
            </a:pPr>
            <a:r>
              <a:rPr lang="en-US" sz="2600" dirty="0">
                <a:ea typeface="Calibri" panose="020F0502020204030204" pitchFamily="34" charset="0"/>
                <a:cs typeface="Calibri" panose="020F0502020204030204" pitchFamily="34" charset="0"/>
              </a:rPr>
              <a:t>*I learned the year it was used and where it came from etc.  </a:t>
            </a:r>
            <a:br>
              <a:rPr lang="en-US" sz="2600" dirty="0"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br>
              <a:rPr lang="en-US" sz="26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dirty="0">
                <a:ea typeface="Calibri" panose="020F0502020204030204" pitchFamily="34" charset="0"/>
                <a:cs typeface="Calibri" panose="020F0502020204030204" pitchFamily="34" charset="0"/>
              </a:rPr>
              <a:t>*What did I do with my first Stamps? I GLUED them into a notebook!! Remember, I was only 7!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E1F7ACE-D26F-BC06-2F83-104D2F4259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737113"/>
              </p:ext>
            </p:extLst>
          </p:nvPr>
        </p:nvGraphicFramePr>
        <p:xfrm>
          <a:off x="8874312" y="4046456"/>
          <a:ext cx="2373508" cy="1560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703531" imgH="1778710" progId="">
                  <p:embed/>
                </p:oleObj>
              </mc:Choice>
              <mc:Fallback>
                <p:oleObj r:id="rId3" imgW="2703531" imgH="177871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74312" y="4046456"/>
                        <a:ext cx="2373508" cy="1560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493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16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Which Stamps do I Collect?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8000"/>
            <a:ext cx="10631400" cy="516835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600" dirty="0"/>
              <a:t>*In the beginning I collected anything I could, but focused on Denmark.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dirty="0"/>
              <a:t>*Then I moved to German Stamps because they were easily accessible.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dirty="0"/>
              <a:t>*Then moved to collecting Scandinavian Countries.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dirty="0"/>
              <a:t>*When I lived in Switzerland, I collected Stamps from there.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dirty="0"/>
              <a:t>*When I came to the US, of course I wanted to get those Stamps.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dirty="0"/>
              <a:t>*Before Countries actually became Countries, I collected Colonies.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600" dirty="0"/>
              <a:t>*Now, even today, I collect from any Country. 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7583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How do I Choose?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631400" cy="3828763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600" dirty="0"/>
              <a:t>*There is no way I could collect all Stamps from all Countries. </a:t>
            </a:r>
            <a:br>
              <a:rPr lang="en-US" sz="2600" dirty="0"/>
            </a:br>
            <a:endParaRPr lang="en-US" sz="2600" dirty="0"/>
          </a:p>
          <a:p>
            <a:pPr marL="0" indent="0">
              <a:buNone/>
            </a:pPr>
            <a:r>
              <a:rPr lang="en-US" sz="2600" dirty="0"/>
              <a:t>*When</a:t>
            </a:r>
            <a:r>
              <a:rPr lang="en-US" sz="2600" baseline="0" dirty="0"/>
              <a:t> I find</a:t>
            </a:r>
            <a:r>
              <a:rPr lang="en-US" sz="2600" dirty="0"/>
              <a:t> a S</a:t>
            </a:r>
            <a:r>
              <a:rPr lang="en-US" sz="2600" baseline="0" dirty="0"/>
              <a:t>tamp interesting, by the way it looks, colors, the way it is designed</a:t>
            </a:r>
            <a:r>
              <a:rPr lang="en-US" sz="2600" dirty="0"/>
              <a:t> and what is on it, I will begin to research it. </a:t>
            </a:r>
            <a:br>
              <a:rPr lang="en-US" sz="2600" baseline="0" dirty="0"/>
            </a:br>
            <a:endParaRPr lang="en-US" sz="2600" baseline="0" dirty="0"/>
          </a:p>
          <a:p>
            <a:pPr marL="0" indent="0">
              <a:buNone/>
            </a:pPr>
            <a:r>
              <a:rPr lang="en-US" sz="2600" dirty="0"/>
              <a:t>*Then I will</a:t>
            </a:r>
            <a:r>
              <a:rPr lang="en-US" sz="2600" baseline="0" dirty="0"/>
              <a:t> keep it</a:t>
            </a:r>
            <a:r>
              <a:rPr lang="en-US" sz="2600" dirty="0"/>
              <a:t> in my collection to study it further. </a:t>
            </a:r>
            <a:r>
              <a:rPr lang="en-US" sz="2600" baseline="0" dirty="0"/>
              <a:t> 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5015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053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Where do I find Stamps for my Collection?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9785"/>
            <a:ext cx="10631400" cy="49570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*I visit Antique Stores to check out post card collections and Stamp collections.</a:t>
            </a:r>
            <a:br>
              <a:rPr lang="en-US" dirty="0"/>
            </a:b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*If I find  a Stamp of interest, on a postcard, I will remove it and add it to my collection.  </a:t>
            </a:r>
            <a:br>
              <a:rPr lang="en-US" dirty="0"/>
            </a:b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*When I travel, I will visit the local Post Offices.</a:t>
            </a:r>
            <a:br>
              <a:rPr lang="en-US" dirty="0"/>
            </a:b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*I have been gifted collections.</a:t>
            </a:r>
            <a:br>
              <a:rPr lang="en-US" dirty="0"/>
            </a:b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* Being a member of the Rochester Philatelic Association, there are always opportunities to share, trade or purchase Stamps that interest me.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0732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7427"/>
            <a:ext cx="10515600" cy="92466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Welcome to My Inventory…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9785"/>
            <a:ext cx="10631400" cy="49570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877" y="2209842"/>
            <a:ext cx="5181723" cy="3209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32" y="1413960"/>
            <a:ext cx="4962692" cy="48328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6479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392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UNITED STATES OF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9050"/>
            <a:ext cx="10515600" cy="4971303"/>
          </a:xfrm>
        </p:spPr>
        <p:txBody>
          <a:bodyPr>
            <a:normAutofit fontScale="62500" lnSpcReduction="20000"/>
          </a:bodyPr>
          <a:lstStyle/>
          <a:p>
            <a:r>
              <a:rPr lang="en-US" sz="4200" dirty="0"/>
              <a:t>6 Stock Albums, 64 pages each</a:t>
            </a:r>
          </a:p>
          <a:p>
            <a:pPr lvl="1"/>
            <a:r>
              <a:rPr lang="en-US" sz="4200" dirty="0"/>
              <a:t>Dating from 1861 through and including 2020</a:t>
            </a:r>
          </a:p>
          <a:p>
            <a:pPr lvl="1"/>
            <a:r>
              <a:rPr lang="en-US" sz="4200" dirty="0"/>
              <a:t>Organized by Catalog</a:t>
            </a:r>
          </a:p>
          <a:p>
            <a:pPr lvl="1"/>
            <a:r>
              <a:rPr lang="en-US" sz="4200" dirty="0"/>
              <a:t>Including Hawaii, Panama Canal, Puerto Rico and Philippines</a:t>
            </a:r>
            <a:br>
              <a:rPr lang="en-US" sz="4200" dirty="0"/>
            </a:br>
            <a:endParaRPr lang="en-US" sz="4200" dirty="0"/>
          </a:p>
          <a:p>
            <a:r>
              <a:rPr lang="en-US" sz="4200" dirty="0"/>
              <a:t>Small Stock Album, 24 pages</a:t>
            </a:r>
          </a:p>
          <a:p>
            <a:pPr lvl="1"/>
            <a:r>
              <a:rPr lang="en-US" sz="4200" dirty="0"/>
              <a:t>Assorted First Day Covers</a:t>
            </a:r>
          </a:p>
          <a:p>
            <a:pPr lvl="1"/>
            <a:r>
              <a:rPr lang="en-US" sz="4200" dirty="0"/>
              <a:t>Envelopes and Cards  </a:t>
            </a:r>
          </a:p>
          <a:p>
            <a:pPr lvl="1"/>
            <a:endParaRPr lang="en-US" sz="4200" dirty="0"/>
          </a:p>
          <a:p>
            <a:r>
              <a:rPr lang="en-US" sz="4200" dirty="0"/>
              <a:t>Special Albums</a:t>
            </a:r>
          </a:p>
          <a:p>
            <a:pPr lvl="1"/>
            <a:r>
              <a:rPr lang="en-US" sz="4200" dirty="0"/>
              <a:t>Kennedy Memorial Album</a:t>
            </a:r>
          </a:p>
          <a:p>
            <a:pPr lvl="1"/>
            <a:r>
              <a:rPr lang="en-US" sz="4200" dirty="0"/>
              <a:t>American Commemorative Album 1893 – 1965</a:t>
            </a:r>
          </a:p>
          <a:p>
            <a:pPr lvl="1"/>
            <a:r>
              <a:rPr lang="en-US" sz="4200" dirty="0"/>
              <a:t>First Day Album Covers 1979 – 1981</a:t>
            </a:r>
          </a:p>
          <a:p>
            <a:pPr lvl="1"/>
            <a:r>
              <a:rPr lang="en-US" sz="4200" dirty="0"/>
              <a:t>Assorted First Day Album Covers 1945 - 2016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9366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UNITED 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Special Album </a:t>
            </a:r>
          </a:p>
          <a:p>
            <a:pPr lvl="1"/>
            <a:r>
              <a:rPr lang="en-US" sz="2600" dirty="0"/>
              <a:t>1951 – 1965</a:t>
            </a:r>
          </a:p>
          <a:p>
            <a:pPr lvl="1"/>
            <a:r>
              <a:rPr lang="en-US" sz="2600" dirty="0"/>
              <a:t>Organized by Catalog</a:t>
            </a:r>
          </a:p>
          <a:p>
            <a:endParaRPr lang="en-US" sz="2600" dirty="0"/>
          </a:p>
          <a:p>
            <a:r>
              <a:rPr lang="en-US" sz="2600" dirty="0"/>
              <a:t>Large First Day Album </a:t>
            </a:r>
          </a:p>
          <a:p>
            <a:pPr lvl="1"/>
            <a:r>
              <a:rPr lang="en-US" sz="2600" dirty="0"/>
              <a:t>1959 – 1971</a:t>
            </a:r>
          </a:p>
          <a:p>
            <a:pPr lvl="1"/>
            <a:r>
              <a:rPr lang="en-US" sz="2600" dirty="0"/>
              <a:t>Organized by Catalog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838A-E247-4DE6-A651-AEB941358AED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7157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</TotalTime>
  <Words>1423</Words>
  <Application>Microsoft Office PowerPoint</Application>
  <PresentationFormat>Widescreen</PresentationFormat>
  <Paragraphs>282</Paragraphs>
  <Slides>27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Lucida Handwriting</vt:lpstr>
      <vt:lpstr>Office Theme</vt:lpstr>
      <vt:lpstr>   A PASSION AND COLLECTION  SPANNING 70 YEARS  </vt:lpstr>
      <vt:lpstr>       The year was 1953.  I was 7 years old. I received my first Stamp and rest is History….</vt:lpstr>
      <vt:lpstr>Why Do I Enjoy Stamp Collecting?</vt:lpstr>
      <vt:lpstr>Which Stamps do I Collect?</vt:lpstr>
      <vt:lpstr>How do I Choose?</vt:lpstr>
      <vt:lpstr>Where do I find Stamps for my Collection?</vt:lpstr>
      <vt:lpstr>Welcome to My Inventory…</vt:lpstr>
      <vt:lpstr>UNITED STATES OF AMERICA</vt:lpstr>
      <vt:lpstr>UNITED NATIONS</vt:lpstr>
      <vt:lpstr> CANADA</vt:lpstr>
      <vt:lpstr>AMERICAS</vt:lpstr>
      <vt:lpstr>DENMARK</vt:lpstr>
      <vt:lpstr>GERMANY</vt:lpstr>
      <vt:lpstr>ITALY</vt:lpstr>
      <vt:lpstr>Vatican / San Marino</vt:lpstr>
      <vt:lpstr>EUROPEAN COUNTRIES</vt:lpstr>
      <vt:lpstr>ADDITIONAL EUROPEAN COUNTRY ALBUMS</vt:lpstr>
      <vt:lpstr>ADDITIONAL EUROPEAN COUNTRY ALBUMS</vt:lpstr>
      <vt:lpstr>ADDITIONAL EUROPEAN COUNTRY ALBUMS</vt:lpstr>
      <vt:lpstr>ADDITIONAL EUROPEAN COUNTRY ALBUMS</vt:lpstr>
      <vt:lpstr>ADDITIONAL EUROPEAN COUNTRY ALBUMS</vt:lpstr>
      <vt:lpstr>ASIA</vt:lpstr>
      <vt:lpstr>ASIA cont..</vt:lpstr>
      <vt:lpstr>AFRICA </vt:lpstr>
      <vt:lpstr>NOTES</vt:lpstr>
      <vt:lpstr>IN CLOSING </vt:lpstr>
      <vt:lpstr>THANK YOU! QUESTIONS / COMMENTS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STAMP CLUB PRESENTATION</dc:title>
  <dc:creator>Cindy</dc:creator>
  <cp:lastModifiedBy>Tom Fortunato</cp:lastModifiedBy>
  <cp:revision>160</cp:revision>
  <dcterms:created xsi:type="dcterms:W3CDTF">2023-09-24T20:16:15Z</dcterms:created>
  <dcterms:modified xsi:type="dcterms:W3CDTF">2024-05-03T14:57:18Z</dcterms:modified>
</cp:coreProperties>
</file>