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6" r:id="rId3"/>
    <p:sldId id="258" r:id="rId4"/>
    <p:sldId id="259" r:id="rId5"/>
    <p:sldId id="263" r:id="rId6"/>
    <p:sldId id="264" r:id="rId7"/>
    <p:sldId id="265" r:id="rId8"/>
    <p:sldId id="300" r:id="rId9"/>
    <p:sldId id="262" r:id="rId10"/>
    <p:sldId id="274" r:id="rId11"/>
    <p:sldId id="276" r:id="rId12"/>
    <p:sldId id="275" r:id="rId13"/>
    <p:sldId id="266" r:id="rId14"/>
    <p:sldId id="277" r:id="rId15"/>
    <p:sldId id="267" r:id="rId16"/>
    <p:sldId id="272" r:id="rId17"/>
    <p:sldId id="285" r:id="rId18"/>
    <p:sldId id="284" r:id="rId19"/>
    <p:sldId id="279" r:id="rId20"/>
    <p:sldId id="283" r:id="rId21"/>
    <p:sldId id="282" r:id="rId22"/>
    <p:sldId id="281" r:id="rId23"/>
    <p:sldId id="280" r:id="rId24"/>
    <p:sldId id="288" r:id="rId25"/>
    <p:sldId id="278" r:id="rId26"/>
    <p:sldId id="286" r:id="rId27"/>
    <p:sldId id="287" r:id="rId28"/>
    <p:sldId id="289" r:id="rId29"/>
    <p:sldId id="271" r:id="rId30"/>
    <p:sldId id="290" r:id="rId31"/>
    <p:sldId id="270" r:id="rId32"/>
    <p:sldId id="294" r:id="rId33"/>
    <p:sldId id="273" r:id="rId34"/>
    <p:sldId id="269" r:id="rId35"/>
    <p:sldId id="296" r:id="rId36"/>
    <p:sldId id="293" r:id="rId37"/>
    <p:sldId id="295" r:id="rId38"/>
    <p:sldId id="299" r:id="rId39"/>
    <p:sldId id="297" r:id="rId40"/>
    <p:sldId id="298" r:id="rId41"/>
    <p:sldId id="291" r:id="rId42"/>
    <p:sldId id="292" r:id="rId43"/>
    <p:sldId id="301" r:id="rId44"/>
    <p:sldId id="268" r:id="rId45"/>
    <p:sldId id="302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17C"/>
    <a:srgbClr val="DDBA3B"/>
    <a:srgbClr val="E5D033"/>
    <a:srgbClr val="EBD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06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3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6BE0D-6E10-4199-9659-A5D17A1CBBEF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216D6-0337-4542-8E42-C2514889F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216D6-0337-4542-8E42-C2514889F6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6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7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2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2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1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3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4F948-E264-4B28-ABC3-0346D2168FE6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BDEA4-9DDF-43D7-A89E-77AD80D53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59" y="1553377"/>
            <a:ext cx="4931319" cy="2929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7157" y="1719760"/>
            <a:ext cx="1077302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THE</a:t>
            </a:r>
            <a:endParaRPr lang="en-US" sz="30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1493" y="1719760"/>
            <a:ext cx="255723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ON STAMPS</a:t>
            </a:r>
            <a:endParaRPr lang="en-US" sz="30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7018" y="4508428"/>
            <a:ext cx="353796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by Luis Greiff, Jr.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0094" y="4987075"/>
            <a:ext cx="76318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for the Rochester Philatelic Association, January, 2018</a:t>
            </a:r>
            <a:endParaRPr lang="en-US" sz="20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4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Cuba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41" y="1867277"/>
            <a:ext cx="5598716" cy="36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40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Dominica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5" y="1867277"/>
            <a:ext cx="5343181" cy="36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37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France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23" y="1806601"/>
            <a:ext cx="5585552" cy="36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5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Great Britain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30" y="1867277"/>
            <a:ext cx="6180102" cy="36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27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Great Britain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48" y="1867276"/>
            <a:ext cx="4129023" cy="245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18" y="3295838"/>
            <a:ext cx="43910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10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Great Britain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58" y="1807717"/>
            <a:ext cx="5071881" cy="1621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83" y="3526299"/>
            <a:ext cx="3986229" cy="2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1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Grenada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46" y="2492890"/>
            <a:ext cx="3515911" cy="2401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43" y="1867277"/>
            <a:ext cx="2863908" cy="36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4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Hungary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57" y="1867277"/>
            <a:ext cx="4627084" cy="360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16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Ireland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3" y="1867276"/>
            <a:ext cx="6179145" cy="3641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63" y="2422057"/>
            <a:ext cx="1607586" cy="25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Isle of Man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61" y="1867277"/>
            <a:ext cx="3624550" cy="36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83" y="1374006"/>
            <a:ext cx="5466203" cy="4146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7104" y="1461870"/>
            <a:ext cx="3767769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Perhaps the most famous train</a:t>
            </a:r>
          </a:p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in both reality</a:t>
            </a:r>
          </a:p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and fiction, the Orient Express</a:t>
            </a:r>
          </a:p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ran through Europe’s</a:t>
            </a:r>
          </a:p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greatest</a:t>
            </a:r>
          </a:p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cities.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32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Lesotho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58" y="1867277"/>
            <a:ext cx="5714082" cy="36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Mongolia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37" y="2310641"/>
            <a:ext cx="4012639" cy="2691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76" y="2310640"/>
            <a:ext cx="4012499" cy="26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25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Mongolia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07" y="1867277"/>
            <a:ext cx="4886984" cy="36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5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Mongolia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27" y="2237920"/>
            <a:ext cx="3880215" cy="2893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22497"/>
            <a:ext cx="3898959" cy="28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29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Niger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85" y="1867277"/>
            <a:ext cx="5111827" cy="36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88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North Korea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09" y="2590195"/>
            <a:ext cx="2497073" cy="1904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15" y="2590195"/>
            <a:ext cx="2523092" cy="1904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40" y="2590195"/>
            <a:ext cx="2501434" cy="19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40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North Korea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47" y="2538529"/>
            <a:ext cx="2849715" cy="2276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99" y="1867277"/>
            <a:ext cx="4523904" cy="361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26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Palau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66" y="1867277"/>
            <a:ext cx="3657992" cy="3641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32922"/>
            <a:ext cx="3854104" cy="230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2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Romania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43" y="2265068"/>
            <a:ext cx="3156389" cy="2725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43" y="2265068"/>
            <a:ext cx="4593725" cy="27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9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St. Vincent &amp; the Grenadines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42" y="1867277"/>
            <a:ext cx="3135345" cy="364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74" y="2384931"/>
            <a:ext cx="3667553" cy="27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29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5686" y="1874728"/>
            <a:ext cx="6940627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This presentation is just a small sample of the stamps and souvenir sheets depicting the many facets of the Orient Express.</a:t>
            </a:r>
          </a:p>
          <a:p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  <a:p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Pages are presented in alphabetical order of the issuing country.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24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Serbia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66" y="2044207"/>
            <a:ext cx="3788263" cy="3182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62" y="2044207"/>
            <a:ext cx="3802820" cy="31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7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Sierra Leone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36" y="1867277"/>
            <a:ext cx="5372326" cy="36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25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Sierra Leone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10" y="1867277"/>
            <a:ext cx="5387119" cy="36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64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Sierra Leone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21" y="1867277"/>
            <a:ext cx="5388340" cy="36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76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Sierra Leone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26" y="1867277"/>
            <a:ext cx="5491237" cy="36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76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Sierra Leone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66" y="2174964"/>
            <a:ext cx="3892055" cy="300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88" y="2174964"/>
            <a:ext cx="3941321" cy="300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8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Sierra Leone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4" y="2167242"/>
            <a:ext cx="3962730" cy="301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01" y="2167242"/>
            <a:ext cx="3937547" cy="301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89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Switzerland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66" y="1867277"/>
            <a:ext cx="5056742" cy="36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99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Uganda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46" y="1877497"/>
            <a:ext cx="2215915" cy="167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08" y="3786906"/>
            <a:ext cx="2209874" cy="167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79" y="1887716"/>
            <a:ext cx="2172198" cy="165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lum contrast="2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76" y="3807345"/>
            <a:ext cx="2176045" cy="1656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36" y="3784602"/>
            <a:ext cx="2209874" cy="16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95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Uganda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572" y="1867277"/>
            <a:ext cx="2206943" cy="1676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65" y="1867277"/>
            <a:ext cx="2196347" cy="1676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75" y="3830086"/>
            <a:ext cx="2205980" cy="1676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49" y="3830087"/>
            <a:ext cx="2215699" cy="1676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lum contras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42" y="3830086"/>
            <a:ext cx="2205981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Austria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919015"/>
              </p:ext>
            </p:extLst>
          </p:nvPr>
        </p:nvGraphicFramePr>
        <p:xfrm>
          <a:off x="3052005" y="1867277"/>
          <a:ext cx="6087987" cy="362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r:id="rId4" imgW="12494880" imgH="7441200" progId="">
                  <p:embed/>
                </p:oleObj>
              </mc:Choice>
              <mc:Fallback>
                <p:oleObj r:id="rId4" imgW="12494880" imgH="7441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2005" y="1867277"/>
                        <a:ext cx="6087987" cy="3625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3241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Uganda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53" y="2060154"/>
            <a:ext cx="3901724" cy="3162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33" y="2060154"/>
            <a:ext cx="3923794" cy="31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5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Yugoslavia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61" y="2360276"/>
            <a:ext cx="7945269" cy="25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36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Yugoslavia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71" y="2503714"/>
            <a:ext cx="7984120" cy="23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99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Yugoslavia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10" y="2276203"/>
            <a:ext cx="4588546" cy="2736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25" y="2276203"/>
            <a:ext cx="3000943" cy="27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5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Zambia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8" y="1867277"/>
            <a:ext cx="5192487" cy="36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5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4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7372" y="1601167"/>
            <a:ext cx="3581400" cy="37394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3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And yes, the Orient Express had its</a:t>
            </a:r>
          </a:p>
          <a:p>
            <a:pPr algn="ctr"/>
            <a:r>
              <a:rPr lang="en-US" sz="23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own </a:t>
            </a:r>
            <a:r>
              <a:rPr lang="en-US" sz="2300" b="1" dirty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stamps</a:t>
            </a:r>
            <a:r>
              <a:rPr lang="en-US" sz="23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!</a:t>
            </a:r>
          </a:p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 </a:t>
            </a:r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½ pence postage </a:t>
            </a:r>
            <a:r>
              <a:rPr lang="en-US" sz="2000" b="1" dirty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and additional fee for </a:t>
            </a:r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a</a:t>
            </a:r>
          </a:p>
          <a:p>
            <a:pPr algn="ctr"/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 </a:t>
            </a:r>
            <a:r>
              <a:rPr lang="en-US" sz="2000" b="1" dirty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letter sent by the Orient Express, cancelled </a:t>
            </a:r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by</a:t>
            </a:r>
          </a:p>
          <a:p>
            <a:pPr algn="ctr"/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the British </a:t>
            </a:r>
            <a:r>
              <a:rPr lang="en-US" sz="2000" b="1" dirty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Post </a:t>
            </a:r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Office</a:t>
            </a:r>
          </a:p>
          <a:p>
            <a:pPr algn="ctr"/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in Constantinople, Nov.</a:t>
            </a:r>
          </a:p>
          <a:p>
            <a:pPr algn="ctr"/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20</a:t>
            </a:r>
            <a:r>
              <a:rPr lang="en-US" sz="2000" b="1" dirty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, </a:t>
            </a:r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1889, </a:t>
            </a:r>
            <a:r>
              <a:rPr lang="en-US" sz="2000" b="1" dirty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addressed </a:t>
            </a:r>
            <a:endParaRPr lang="en-US" sz="2000" b="1" dirty="0" smtClean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to </a:t>
            </a:r>
            <a:r>
              <a:rPr lang="en-US" sz="2000" b="1" dirty="0" err="1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Tilsit</a:t>
            </a:r>
            <a:r>
              <a:rPr lang="en-US" sz="2000" b="1" dirty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 (East Prussia)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84" y="1719942"/>
            <a:ext cx="4738769" cy="35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45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4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6343" y="2625022"/>
            <a:ext cx="5399314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000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The End</a:t>
            </a:r>
            <a:endParaRPr lang="en-US" sz="9000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9658" y="4874486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Design and Layout by</a:t>
            </a:r>
          </a:p>
          <a:p>
            <a:pPr algn="ctr"/>
            <a:r>
              <a:rPr lang="en-US" sz="20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Tom Fortunato</a:t>
            </a:r>
            <a:endParaRPr lang="en-US" sz="20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5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2525" y="1344057"/>
            <a:ext cx="700694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Bosnia &amp; Herzegovina (Serbia Adm.)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6" y="1867277"/>
            <a:ext cx="4666488" cy="359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90" y="1867277"/>
            <a:ext cx="2304251" cy="1725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90" y="3734554"/>
            <a:ext cx="2304251" cy="17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9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Bulgaria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83" y="2579440"/>
            <a:ext cx="7896631" cy="21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Chad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54" y="1867277"/>
            <a:ext cx="4517732" cy="36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8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9007" y="1344057"/>
            <a:ext cx="651398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Congo (Democratic Republic)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24" y="1867277"/>
            <a:ext cx="4615543" cy="3636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85" y="2437273"/>
            <a:ext cx="3248829" cy="249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0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9243" y="1344057"/>
            <a:ext cx="62135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E8D17C"/>
                </a:solidFill>
                <a:latin typeface="Lucida Fax" panose="02060602050505020204" pitchFamily="18" charset="0"/>
              </a:rPr>
              <a:t>Cook Islands</a:t>
            </a:r>
            <a:endParaRPr lang="en-US" sz="2800" b="1" dirty="0">
              <a:ln/>
              <a:solidFill>
                <a:srgbClr val="E8D17C"/>
              </a:solidFill>
              <a:latin typeface="Lucida Fax" panose="02060602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020" y="1867277"/>
            <a:ext cx="4792983" cy="36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28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200</Words>
  <Application>Microsoft Office PowerPoint</Application>
  <PresentationFormat>Custom</PresentationFormat>
  <Paragraphs>66</Paragraphs>
  <Slides>46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Fortunato</dc:creator>
  <cp:lastModifiedBy>Thomas M. Fortunato</cp:lastModifiedBy>
  <cp:revision>57</cp:revision>
  <dcterms:created xsi:type="dcterms:W3CDTF">2017-12-15T04:29:41Z</dcterms:created>
  <dcterms:modified xsi:type="dcterms:W3CDTF">2017-12-31T01:29:46Z</dcterms:modified>
</cp:coreProperties>
</file>