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20" r:id="rId2"/>
    <p:sldId id="324" r:id="rId3"/>
    <p:sldId id="301" r:id="rId4"/>
    <p:sldId id="303" r:id="rId5"/>
    <p:sldId id="338" r:id="rId6"/>
    <p:sldId id="304" r:id="rId7"/>
    <p:sldId id="302" r:id="rId8"/>
    <p:sldId id="354" r:id="rId9"/>
    <p:sldId id="322" r:id="rId10"/>
    <p:sldId id="279" r:id="rId11"/>
    <p:sldId id="271" r:id="rId12"/>
    <p:sldId id="335" r:id="rId13"/>
    <p:sldId id="270" r:id="rId14"/>
    <p:sldId id="274" r:id="rId15"/>
    <p:sldId id="296" r:id="rId16"/>
    <p:sldId id="334" r:id="rId17"/>
    <p:sldId id="267" r:id="rId18"/>
    <p:sldId id="336" r:id="rId19"/>
    <p:sldId id="258" r:id="rId20"/>
    <p:sldId id="269" r:id="rId21"/>
    <p:sldId id="331" r:id="rId22"/>
    <p:sldId id="332" r:id="rId23"/>
    <p:sldId id="277" r:id="rId24"/>
    <p:sldId id="298" r:id="rId25"/>
    <p:sldId id="297" r:id="rId26"/>
    <p:sldId id="350" r:id="rId27"/>
    <p:sldId id="299" r:id="rId28"/>
    <p:sldId id="300" r:id="rId29"/>
    <p:sldId id="341" r:id="rId30"/>
    <p:sldId id="325" r:id="rId31"/>
    <p:sldId id="287" r:id="rId32"/>
    <p:sldId id="268" r:id="rId33"/>
    <p:sldId id="306" r:id="rId34"/>
    <p:sldId id="259" r:id="rId35"/>
    <p:sldId id="276" r:id="rId36"/>
    <p:sldId id="295" r:id="rId37"/>
    <p:sldId id="275" r:id="rId38"/>
    <p:sldId id="352" r:id="rId39"/>
    <p:sldId id="356" r:id="rId40"/>
    <p:sldId id="294" r:id="rId41"/>
    <p:sldId id="292" r:id="rId42"/>
    <p:sldId id="312" r:id="rId43"/>
    <p:sldId id="293" r:id="rId44"/>
    <p:sldId id="291" r:id="rId45"/>
    <p:sldId id="282" r:id="rId46"/>
    <p:sldId id="280" r:id="rId47"/>
    <p:sldId id="337" r:id="rId48"/>
    <p:sldId id="353" r:id="rId49"/>
    <p:sldId id="256" r:id="rId50"/>
    <p:sldId id="266" r:id="rId51"/>
    <p:sldId id="265" r:id="rId52"/>
    <p:sldId id="357" r:id="rId53"/>
    <p:sldId id="273" r:id="rId54"/>
    <p:sldId id="264" r:id="rId55"/>
    <p:sldId id="272" r:id="rId56"/>
    <p:sldId id="321" r:id="rId57"/>
    <p:sldId id="281" r:id="rId58"/>
    <p:sldId id="284" r:id="rId59"/>
    <p:sldId id="286" r:id="rId60"/>
    <p:sldId id="283" r:id="rId61"/>
    <p:sldId id="285" r:id="rId62"/>
    <p:sldId id="278" r:id="rId63"/>
    <p:sldId id="318" r:id="rId64"/>
    <p:sldId id="358" r:id="rId65"/>
    <p:sldId id="323" r:id="rId66"/>
    <p:sldId id="329" r:id="rId67"/>
    <p:sldId id="330" r:id="rId68"/>
    <p:sldId id="340" r:id="rId69"/>
    <p:sldId id="319" r:id="rId70"/>
    <p:sldId id="346" r:id="rId71"/>
    <p:sldId id="347" r:id="rId72"/>
    <p:sldId id="348" r:id="rId73"/>
    <p:sldId id="313" r:id="rId74"/>
    <p:sldId id="314" r:id="rId75"/>
    <p:sldId id="315" r:id="rId76"/>
    <p:sldId id="316" r:id="rId77"/>
    <p:sldId id="327" r:id="rId78"/>
    <p:sldId id="326" r:id="rId79"/>
    <p:sldId id="309" r:id="rId80"/>
    <p:sldId id="349" r:id="rId81"/>
    <p:sldId id="345" r:id="rId82"/>
    <p:sldId id="307" r:id="rId83"/>
    <p:sldId id="310" r:id="rId84"/>
    <p:sldId id="308" r:id="rId85"/>
    <p:sldId id="311" r:id="rId86"/>
    <p:sldId id="305" r:id="rId87"/>
    <p:sldId id="343" r:id="rId88"/>
    <p:sldId id="328" r:id="rId89"/>
    <p:sldId id="342" r:id="rId90"/>
    <p:sldId id="333" r:id="rId91"/>
    <p:sldId id="339" r:id="rId92"/>
    <p:sldId id="351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23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DA5C-5647-4AF2-B9FC-B0B26CEE4AA9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C057-1BDC-4215-9F41-F84B0CD69DB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DA5C-5647-4AF2-B9FC-B0B26CEE4AA9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C057-1BDC-4215-9F41-F84B0CD69D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DA5C-5647-4AF2-B9FC-B0B26CEE4AA9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C057-1BDC-4215-9F41-F84B0CD69D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DA5C-5647-4AF2-B9FC-B0B26CEE4AA9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C057-1BDC-4215-9F41-F84B0CD69DB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DA5C-5647-4AF2-B9FC-B0B26CEE4AA9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C057-1BDC-4215-9F41-F84B0CD69D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DA5C-5647-4AF2-B9FC-B0B26CEE4AA9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C057-1BDC-4215-9F41-F84B0CD69D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DA5C-5647-4AF2-B9FC-B0B26CEE4AA9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C057-1BDC-4215-9F41-F84B0CD69D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DA5C-5647-4AF2-B9FC-B0B26CEE4AA9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C057-1BDC-4215-9F41-F84B0CD69D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DA5C-5647-4AF2-B9FC-B0B26CEE4AA9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C057-1BDC-4215-9F41-F84B0CD69D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DA5C-5647-4AF2-B9FC-B0B26CEE4AA9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C057-1BDC-4215-9F41-F84B0CD69D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DA5C-5647-4AF2-B9FC-B0B26CEE4AA9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C057-1BDC-4215-9F41-F84B0CD69D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04BFDA5C-5647-4AF2-B9FC-B0B26CEE4AA9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EF3C057-1BDC-4215-9F41-F84B0CD69DB3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Steven Eisinger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October 2015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772400" cy="26098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Confusing,  Obscure,  Bizarre,  and Defunct Countries—Their Coins and Stamps</a:t>
            </a:r>
            <a:endParaRPr lang="en-US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089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85800"/>
            <a:ext cx="5951346" cy="43592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3962400"/>
            <a:ext cx="2019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West Africa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62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04800"/>
            <a:ext cx="5764503" cy="621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828800"/>
            <a:ext cx="2019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Cape Verde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41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376" y="228600"/>
            <a:ext cx="4978400" cy="373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24200"/>
            <a:ext cx="4673600" cy="350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1295400"/>
            <a:ext cx="1101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Cape 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7400" y="4750806"/>
            <a:ext cx="1102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Verde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83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443116"/>
            <a:ext cx="7003518" cy="58814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4419600"/>
            <a:ext cx="2019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Cape Verde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179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44" y="152400"/>
            <a:ext cx="5715000" cy="3516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215" y="4945359"/>
            <a:ext cx="1418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Gambia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194" y="3200400"/>
            <a:ext cx="5384406" cy="346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08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4199"/>
            <a:ext cx="6629400" cy="6241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2212197"/>
            <a:ext cx="12330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Sierra 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Leone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97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458200" cy="43050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5410200"/>
            <a:ext cx="2246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West Africa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69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46032"/>
            <a:ext cx="4964723" cy="426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4495800"/>
            <a:ext cx="128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Liberia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03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0"/>
            <a:ext cx="6882395" cy="403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24200"/>
            <a:ext cx="5181600" cy="34523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8400" y="5002785"/>
            <a:ext cx="128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Liberia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410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9248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Liberia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7" y="1676400"/>
            <a:ext cx="846770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50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The Problem of the Caucasus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772400" cy="26098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Confusing,  Obscure,  Bizarre,  and Defunct Countries—Their Coins and Stamps</a:t>
            </a:r>
            <a:endParaRPr lang="en-US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56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24" y="533400"/>
            <a:ext cx="5732719" cy="5850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2200" y="1981200"/>
            <a:ext cx="26463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Liberian 1941 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Two Cent Piece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19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177" y="228600"/>
            <a:ext cx="4854223" cy="327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0"/>
            <a:ext cx="8538072" cy="2834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1366391"/>
            <a:ext cx="18485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Images of 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Ghana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80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025888" cy="381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7400" y="1226840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Ghana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041612"/>
            <a:ext cx="3119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Coins and Stamps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378" y="2819400"/>
            <a:ext cx="4951469" cy="391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69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0"/>
            <a:ext cx="4007470" cy="2836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52400"/>
            <a:ext cx="6051848" cy="466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55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579"/>
            <a:ext cx="7485159" cy="638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30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41975"/>
            <a:ext cx="6806314" cy="5663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686" y="457200"/>
            <a:ext cx="1850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Cameroon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730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8458200" cy="43050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5410200"/>
            <a:ext cx="2246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West Africa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24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4644609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3657600"/>
            <a:ext cx="2557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Belgian Congo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28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3" y="304800"/>
            <a:ext cx="7848600" cy="5204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0327" y="5867400"/>
            <a:ext cx="6999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Katanga—Breakaway from 1960-1963.  RIP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577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817" y="579336"/>
            <a:ext cx="3468183" cy="46325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347368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6018217"/>
            <a:ext cx="3344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African Colonialism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530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269918"/>
            <a:ext cx="7180430" cy="62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85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Guinea and Guiana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(And Papua New Guinea)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772400" cy="26098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Confusing,  Obscure,  Bizarre,  and Defunct Countries—Their Coins and Stamps</a:t>
            </a:r>
            <a:endParaRPr lang="en-US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66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28600"/>
            <a:ext cx="860043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                                  AFRICA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French Guinea                                </a:t>
            </a:r>
            <a:r>
              <a:rPr lang="en-US" sz="2800" b="1" dirty="0" err="1" smtClean="0">
                <a:solidFill>
                  <a:srgbClr val="FFC000"/>
                </a:solidFill>
              </a:rPr>
              <a:t>Guinea</a:t>
            </a:r>
            <a:endParaRPr lang="en-US" sz="2800" b="1" dirty="0" smtClean="0">
              <a:solidFill>
                <a:srgbClr val="FFC000"/>
              </a:solidFill>
            </a:endParaRPr>
          </a:p>
          <a:p>
            <a:r>
              <a:rPr lang="en-US" sz="2800" b="1" dirty="0" smtClean="0">
                <a:solidFill>
                  <a:srgbClr val="FFC000"/>
                </a:solidFill>
              </a:rPr>
              <a:t>Portuguese Guinea		            Guinea Bissau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Spanish Guinea;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 (Rio Muni; Fernando Po)               Equatorial Guinea</a:t>
            </a:r>
          </a:p>
          <a:p>
            <a:endParaRPr lang="en-US" sz="2800" b="1" dirty="0">
              <a:solidFill>
                <a:srgbClr val="FFC000"/>
              </a:solidFill>
            </a:endParaRPr>
          </a:p>
          <a:p>
            <a:r>
              <a:rPr lang="en-US" sz="2800" b="1" dirty="0" smtClean="0">
                <a:solidFill>
                  <a:srgbClr val="FFC000"/>
                </a:solidFill>
              </a:rPr>
              <a:t>                  </a:t>
            </a:r>
            <a:r>
              <a:rPr lang="en-US" sz="2800" b="1" dirty="0" smtClean="0">
                <a:solidFill>
                  <a:srgbClr val="00B050"/>
                </a:solidFill>
              </a:rPr>
              <a:t>SOUTH  AMERICA—THE GUIANAS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Spanish Guiana                     Guayana region in Venezuela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British Guiana                        Guyana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Dutch Guiana                         Suriname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French Guiana                       French Guiana (</a:t>
            </a:r>
            <a:r>
              <a:rPr lang="en-US" sz="2800" b="1" dirty="0">
                <a:solidFill>
                  <a:srgbClr val="00B050"/>
                </a:solidFill>
              </a:rPr>
              <a:t>O</a:t>
            </a:r>
            <a:r>
              <a:rPr lang="en-US" sz="2800" b="1" dirty="0" smtClean="0">
                <a:solidFill>
                  <a:srgbClr val="00B050"/>
                </a:solidFill>
              </a:rPr>
              <a:t>verseas Dept.)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Portuguese Guiana               Amapa State of Brazil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91853" y="6106181"/>
            <a:ext cx="2834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Papua New Guinea</a:t>
            </a:r>
            <a:endParaRPr lang="en-US" sz="2800" b="1" dirty="0">
              <a:solidFill>
                <a:srgbClr val="00B0F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514600" y="914400"/>
            <a:ext cx="2209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124200" y="1371600"/>
            <a:ext cx="1676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962400" y="2209800"/>
            <a:ext cx="838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819400" y="3505200"/>
            <a:ext cx="1295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667000" y="3962400"/>
            <a:ext cx="1295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514600" y="4343400"/>
            <a:ext cx="1447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667000" y="4800600"/>
            <a:ext cx="1295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314700" y="5181600"/>
            <a:ext cx="6477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971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5486400" cy="34508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5854" y="4813012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Guinea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40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1" y="304800"/>
            <a:ext cx="7524749" cy="5459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6096000"/>
            <a:ext cx="3552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Guinea market scene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571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062" y="-228600"/>
            <a:ext cx="79248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Guinea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2" y="1371600"/>
            <a:ext cx="8382000" cy="49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73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2843598"/>
            <a:ext cx="7966765" cy="39903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8600"/>
            <a:ext cx="4077123" cy="28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79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"/>
            <a:ext cx="8610600" cy="47216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6096000"/>
            <a:ext cx="72523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Portuguese Guinea becomes Guinea Bissau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766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2400"/>
            <a:ext cx="3875315" cy="2743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2" y="2189078"/>
            <a:ext cx="5300948" cy="452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99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14608"/>
            <a:ext cx="5867400" cy="524251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990600" y="3124200"/>
            <a:ext cx="3048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28600" y="2983055"/>
            <a:ext cx="758952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5800" y="6034878"/>
            <a:ext cx="7863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Equatorial Guinea– close but not on the Equator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0400" y="2412644"/>
            <a:ext cx="129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Equator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04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28600"/>
            <a:ext cx="860043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                                  AFRICA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French Guinea                                </a:t>
            </a:r>
            <a:r>
              <a:rPr lang="en-US" sz="2800" b="1" dirty="0" err="1" smtClean="0">
                <a:solidFill>
                  <a:srgbClr val="FFC000"/>
                </a:solidFill>
              </a:rPr>
              <a:t>Guinea</a:t>
            </a:r>
            <a:endParaRPr lang="en-US" sz="2800" b="1" dirty="0" smtClean="0">
              <a:solidFill>
                <a:srgbClr val="FFC000"/>
              </a:solidFill>
            </a:endParaRPr>
          </a:p>
          <a:p>
            <a:r>
              <a:rPr lang="en-US" sz="2800" b="1" dirty="0" smtClean="0">
                <a:solidFill>
                  <a:srgbClr val="FFC000"/>
                </a:solidFill>
              </a:rPr>
              <a:t>Portuguese Guinea		            Guinea Bissau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Spanish Guinea;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 (Rio Muni; Fernando Po)               Equatorial Guinea</a:t>
            </a:r>
          </a:p>
          <a:p>
            <a:endParaRPr lang="en-US" sz="2800" b="1" dirty="0">
              <a:solidFill>
                <a:srgbClr val="FFC000"/>
              </a:solidFill>
            </a:endParaRPr>
          </a:p>
          <a:p>
            <a:r>
              <a:rPr lang="en-US" sz="2800" b="1" dirty="0" smtClean="0">
                <a:solidFill>
                  <a:srgbClr val="FFC000"/>
                </a:solidFill>
              </a:rPr>
              <a:t>                  </a:t>
            </a:r>
            <a:r>
              <a:rPr lang="en-US" sz="2800" b="1" dirty="0" smtClean="0">
                <a:solidFill>
                  <a:srgbClr val="00B050"/>
                </a:solidFill>
              </a:rPr>
              <a:t>SOUTH  AMERICA—THE GUIANAS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Spanish Guiana                     Guayana region in Venezuela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British Guiana                        Guyana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Dutch Guiana                         Suriname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French Guiana                       French Guiana (</a:t>
            </a:r>
            <a:r>
              <a:rPr lang="en-US" sz="2800" b="1" dirty="0">
                <a:solidFill>
                  <a:srgbClr val="00B050"/>
                </a:solidFill>
              </a:rPr>
              <a:t>O</a:t>
            </a:r>
            <a:r>
              <a:rPr lang="en-US" sz="2800" b="1" dirty="0" smtClean="0">
                <a:solidFill>
                  <a:srgbClr val="00B050"/>
                </a:solidFill>
              </a:rPr>
              <a:t>verseas Dept.)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Portuguese Guiana               Amapa State of Brazil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91853" y="6106181"/>
            <a:ext cx="2834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Papua New Guinea</a:t>
            </a:r>
            <a:endParaRPr lang="en-US" sz="2800" b="1" dirty="0">
              <a:solidFill>
                <a:srgbClr val="00B0F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514600" y="914400"/>
            <a:ext cx="2209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124200" y="1371600"/>
            <a:ext cx="1676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962400" y="2209800"/>
            <a:ext cx="838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819400" y="3505200"/>
            <a:ext cx="1295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667000" y="3962400"/>
            <a:ext cx="1295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514600" y="4343400"/>
            <a:ext cx="1447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667000" y="4800600"/>
            <a:ext cx="1295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314700" y="5181600"/>
            <a:ext cx="6477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650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lum brigh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34" y="228600"/>
            <a:ext cx="4400550" cy="586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362200"/>
            <a:ext cx="5395023" cy="403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4062" y="774412"/>
            <a:ext cx="1455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Georgia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100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20" y="557214"/>
            <a:ext cx="756458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554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92904"/>
            <a:ext cx="7778536" cy="51397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9522" y="228600"/>
            <a:ext cx="70310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Assorted Guyanese stamps from past and 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present countries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279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7200"/>
            <a:ext cx="3865776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5429"/>
            <a:ext cx="408252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058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57200"/>
            <a:ext cx="4419599" cy="50678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304800"/>
            <a:ext cx="26853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C000"/>
                </a:solidFill>
              </a:rPr>
              <a:t>Inini</a:t>
            </a:r>
            <a:r>
              <a:rPr lang="en-US" sz="3200" b="1" dirty="0" smtClean="0">
                <a:solidFill>
                  <a:srgbClr val="FFC000"/>
                </a:solidFill>
              </a:rPr>
              <a:t>—an inland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division of 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French Guyana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64" y="2133600"/>
            <a:ext cx="2741487" cy="422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438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06649"/>
            <a:ext cx="4267200" cy="42557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5686957" cy="312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413272"/>
            <a:ext cx="34403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Assorted Guyanese 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coins from past and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present countries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1334" y="489448"/>
            <a:ext cx="4225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Essequibo and </a:t>
            </a:r>
            <a:r>
              <a:rPr lang="en-US" sz="3200" b="1" dirty="0" err="1" smtClean="0">
                <a:solidFill>
                  <a:srgbClr val="FF0000"/>
                </a:solidFill>
              </a:rPr>
              <a:t>Demarary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019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3401"/>
            <a:ext cx="7536872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643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838200"/>
            <a:ext cx="5334000" cy="53578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962834"/>
            <a:ext cx="291618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The  Island of New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Guinea is divided 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into the country of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Papua New Guinea 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to the east, and a 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part of Indonesia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to the west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2159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5308600" cy="3185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4114800"/>
            <a:ext cx="28937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People of Papua 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New Guinea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971800"/>
            <a:ext cx="55001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866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61855"/>
            <a:ext cx="2432472" cy="2759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72" y="228600"/>
            <a:ext cx="6553200" cy="3625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114800"/>
            <a:ext cx="7696200" cy="244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875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Mauritania, Mauritius, and Martinique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772400" cy="26098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Confusing,  Obscure,  Bizarre,  and Defunct Countries—Their Coins and Stamps</a:t>
            </a:r>
            <a:endParaRPr lang="en-US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24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8349259" cy="419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5029200"/>
            <a:ext cx="3607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Stamps from Georgia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12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33400"/>
            <a:ext cx="5145945" cy="5752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2514600"/>
            <a:ext cx="1867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Mauritania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719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29000"/>
            <a:ext cx="6623245" cy="31889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030" y="178987"/>
            <a:ext cx="4654884" cy="30976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1371600"/>
            <a:ext cx="1867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Mauritania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043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8454699" cy="5259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6046547"/>
            <a:ext cx="4931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Stamp and Coin of Mauritania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211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0" y="381000"/>
            <a:ext cx="6874351" cy="6144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58200" y="533400"/>
            <a:ext cx="76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M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A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URITIUS</a:t>
            </a:r>
            <a:endParaRPr lang="en-US" sz="3200" b="1" dirty="0">
              <a:solidFill>
                <a:srgbClr val="FFC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629400" y="2667000"/>
            <a:ext cx="1524000" cy="786274"/>
          </a:xfrm>
          <a:prstGeom prst="straightConnector1">
            <a:avLst/>
          </a:prstGeom>
          <a:ln w="76200"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972800" y="32766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8026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2400"/>
            <a:ext cx="5715000" cy="4286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91000"/>
            <a:ext cx="7066608" cy="24780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1447800"/>
            <a:ext cx="1680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Mauritius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019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09601"/>
            <a:ext cx="3375848" cy="3800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53839"/>
            <a:ext cx="3161363" cy="35119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4876800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Mauritius #1 and #2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817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3614735"/>
            <a:ext cx="8001000" cy="2986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6" y="261257"/>
            <a:ext cx="4653644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61257"/>
            <a:ext cx="4191001" cy="15297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0099" y="2133600"/>
            <a:ext cx="1885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Martinique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220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"/>
            <a:ext cx="8686800" cy="52203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6096000"/>
            <a:ext cx="2121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The “</a:t>
            </a:r>
            <a:r>
              <a:rPr lang="en-US" sz="3200" b="1" dirty="0" err="1" smtClean="0">
                <a:solidFill>
                  <a:srgbClr val="C00000"/>
                </a:solidFill>
              </a:rPr>
              <a:t>Stans</a:t>
            </a:r>
            <a:r>
              <a:rPr lang="en-US" sz="3200" b="1" dirty="0" smtClean="0">
                <a:solidFill>
                  <a:srgbClr val="C00000"/>
                </a:solidFill>
              </a:rPr>
              <a:t>”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18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8077200" cy="5435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6076328"/>
            <a:ext cx="7344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Uzbekistan         Afghanistan            Pakistan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003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7043273" cy="64118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722" y="1371600"/>
            <a:ext cx="19447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President</a:t>
            </a:r>
          </a:p>
          <a:p>
            <a:r>
              <a:rPr lang="en-US" sz="3200" b="1" dirty="0" err="1" smtClean="0">
                <a:solidFill>
                  <a:srgbClr val="FFC000"/>
                </a:solidFill>
              </a:rPr>
              <a:t>Niyazov</a:t>
            </a:r>
            <a:endParaRPr lang="en-US" sz="3200" b="1" dirty="0" smtClean="0">
              <a:solidFill>
                <a:srgbClr val="FFC000"/>
              </a:solidFill>
            </a:endParaRPr>
          </a:p>
          <a:p>
            <a:r>
              <a:rPr lang="en-US" sz="3200" b="1" dirty="0" smtClean="0">
                <a:solidFill>
                  <a:srgbClr val="FFC000"/>
                </a:solidFill>
              </a:rPr>
              <a:t>(deceased)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863505" y="1723614"/>
            <a:ext cx="978408" cy="86563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19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1" y="304800"/>
            <a:ext cx="8311339" cy="63389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762000"/>
            <a:ext cx="1887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Azerbaijan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5373179"/>
            <a:ext cx="1455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Georgia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15161" y="424190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Armenia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5796" y="5157735"/>
            <a:ext cx="17203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C000"/>
                </a:solidFill>
              </a:rPr>
              <a:t>Nagorno</a:t>
            </a:r>
            <a:r>
              <a:rPr lang="en-US" sz="3200" b="1" dirty="0" smtClean="0">
                <a:solidFill>
                  <a:srgbClr val="FFC000"/>
                </a:solidFill>
              </a:rPr>
              <a:t>-</a:t>
            </a:r>
          </a:p>
          <a:p>
            <a:r>
              <a:rPr lang="en-US" sz="3200" b="1" dirty="0" err="1" smtClean="0">
                <a:solidFill>
                  <a:srgbClr val="FFC000"/>
                </a:solidFill>
              </a:rPr>
              <a:t>Karabakh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004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66211"/>
            <a:ext cx="8846658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990600"/>
            <a:ext cx="7024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    Kazakhstan                               Tajikistan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777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2" y="387877"/>
            <a:ext cx="8321089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447800"/>
            <a:ext cx="2144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TATARSTAN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62427" y="5245005"/>
            <a:ext cx="2144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KURDISTAN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340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75" y="228600"/>
            <a:ext cx="8229108" cy="54978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6108412"/>
            <a:ext cx="6692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Great Mosque in Samarkand, Uzbekistan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532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4102"/>
            <a:ext cx="7848600" cy="66254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044930"/>
            <a:ext cx="6828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Uzbekistan borders on the dying Aral Sea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721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8686800" cy="52203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6096000"/>
            <a:ext cx="2121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The “</a:t>
            </a:r>
            <a:r>
              <a:rPr lang="en-US" sz="3200" b="1" dirty="0" err="1" smtClean="0">
                <a:solidFill>
                  <a:srgbClr val="C00000"/>
                </a:solidFill>
              </a:rPr>
              <a:t>Stans</a:t>
            </a:r>
            <a:r>
              <a:rPr lang="en-US" sz="3200" b="1" dirty="0" smtClean="0">
                <a:solidFill>
                  <a:srgbClr val="C00000"/>
                </a:solidFill>
              </a:rPr>
              <a:t>”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18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Tibet    Herm Island     Saint Pierre et Miquelon 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  </a:t>
            </a:r>
            <a:r>
              <a:rPr lang="en-US" sz="2800" b="1" dirty="0" err="1" smtClean="0">
                <a:solidFill>
                  <a:srgbClr val="C00000"/>
                </a:solidFill>
              </a:rPr>
              <a:t>Tannu</a:t>
            </a:r>
            <a:r>
              <a:rPr lang="en-US" sz="2800" b="1" dirty="0" smtClean="0">
                <a:solidFill>
                  <a:srgbClr val="C00000"/>
                </a:solidFill>
              </a:rPr>
              <a:t> Tuva      </a:t>
            </a:r>
            <a:r>
              <a:rPr lang="en-US" sz="2800" b="1" dirty="0" err="1" smtClean="0">
                <a:solidFill>
                  <a:srgbClr val="C00000"/>
                </a:solidFill>
              </a:rPr>
              <a:t>Transnistria</a:t>
            </a:r>
            <a:r>
              <a:rPr lang="en-US" sz="2800" b="1" dirty="0" smtClean="0">
                <a:solidFill>
                  <a:srgbClr val="C00000"/>
                </a:solidFill>
              </a:rPr>
              <a:t>  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KUT    Straits Settlements   Tunisia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North </a:t>
            </a:r>
            <a:r>
              <a:rPr lang="en-US" sz="2800" b="1" dirty="0" err="1" smtClean="0">
                <a:solidFill>
                  <a:srgbClr val="C00000"/>
                </a:solidFill>
              </a:rPr>
              <a:t>Ingermanland</a:t>
            </a:r>
            <a:r>
              <a:rPr lang="en-US" sz="2800" b="1" dirty="0" smtClean="0">
                <a:solidFill>
                  <a:srgbClr val="C00000"/>
                </a:solidFill>
              </a:rPr>
              <a:t>    Italian Socialist Republic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772400" cy="26098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Confusing,  Obscure,  Bizarre,  and Defunct Countries—Their Coins and Stamps</a:t>
            </a:r>
            <a:endParaRPr lang="en-US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598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6360"/>
            <a:ext cx="7802880" cy="6659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48400" y="533400"/>
            <a:ext cx="222208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Penang</a:t>
            </a:r>
          </a:p>
          <a:p>
            <a:r>
              <a:rPr lang="en-US" sz="2400" b="1" dirty="0" err="1" smtClean="0">
                <a:solidFill>
                  <a:srgbClr val="FFC000"/>
                </a:solidFill>
              </a:rPr>
              <a:t>Dinding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r>
              <a:rPr lang="en-US" sz="2400" b="1" dirty="0" smtClean="0">
                <a:solidFill>
                  <a:srgbClr val="FFC000"/>
                </a:solidFill>
              </a:rPr>
              <a:t>Malacca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Singapore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Labuan</a:t>
            </a:r>
          </a:p>
          <a:p>
            <a:endParaRPr lang="en-US" sz="2400" b="1" dirty="0">
              <a:solidFill>
                <a:srgbClr val="FFC000"/>
              </a:solidFill>
            </a:endParaRPr>
          </a:p>
          <a:p>
            <a:endParaRPr lang="en-US" sz="2400" b="1" dirty="0" smtClean="0">
              <a:solidFill>
                <a:srgbClr val="FFC000"/>
              </a:solidFill>
            </a:endParaRPr>
          </a:p>
          <a:p>
            <a:r>
              <a:rPr lang="en-US" sz="2400" b="1" dirty="0" smtClean="0">
                <a:solidFill>
                  <a:srgbClr val="FFC000"/>
                </a:solidFill>
              </a:rPr>
              <a:t>Christmas Island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2565400"/>
            <a:ext cx="189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Cocos Islands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5880099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C00000"/>
                </a:solidFill>
              </a:rPr>
              <a:t>Straits Settlements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6725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190608" cy="5152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6019800"/>
            <a:ext cx="5127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Singapore Harbor in the 1940’s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864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29000"/>
            <a:ext cx="8686800" cy="2024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6096000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Straits Settlements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96" y="67901"/>
            <a:ext cx="3334777" cy="3361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982" y="76200"/>
            <a:ext cx="3210996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599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905000"/>
            <a:ext cx="1762273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7" y="1229578"/>
            <a:ext cx="1792127" cy="21399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4" y="4588305"/>
            <a:ext cx="1851642" cy="1536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820" y="4388075"/>
            <a:ext cx="2990584" cy="1936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75" y="5181600"/>
            <a:ext cx="3931504" cy="1234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28600"/>
            <a:ext cx="4585366" cy="1466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55313"/>
            <a:ext cx="2450657" cy="3196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3837" y="397093"/>
            <a:ext cx="1192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Which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126" y="3746212"/>
            <a:ext cx="1475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Country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2600" y="2743200"/>
            <a:ext cx="968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Is it?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05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685800"/>
            <a:ext cx="8119457" cy="4876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914400"/>
            <a:ext cx="15247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</a:rPr>
              <a:t>Nagorno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r>
              <a:rPr lang="en-US" sz="2800" b="1" dirty="0" err="1" smtClean="0">
                <a:solidFill>
                  <a:srgbClr val="C00000"/>
                </a:solidFill>
              </a:rPr>
              <a:t>Karabakh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0" y="571500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Armenia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594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48" y="177526"/>
            <a:ext cx="3810000" cy="384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112462"/>
            <a:ext cx="4727448" cy="4257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5105400"/>
            <a:ext cx="1336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Tunisia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12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"/>
            <a:ext cx="8686800" cy="4832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2633" y="6096000"/>
            <a:ext cx="5106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Typical Tunisian Stamp Design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034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7691"/>
            <a:ext cx="8774544" cy="5429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267418"/>
            <a:ext cx="6474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Tunisian Coins—one weird, one normal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197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7831182" cy="59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829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8" y="304800"/>
            <a:ext cx="7644384" cy="5733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6137883"/>
            <a:ext cx="4795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C000"/>
                </a:solidFill>
              </a:rPr>
              <a:t>Potala</a:t>
            </a:r>
            <a:r>
              <a:rPr lang="en-US" sz="3200" b="1" dirty="0" smtClean="0">
                <a:solidFill>
                  <a:srgbClr val="FFC000"/>
                </a:solidFill>
              </a:rPr>
              <a:t> Palace in Lhasa, Tibet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0427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04800"/>
            <a:ext cx="5002784" cy="3752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76600"/>
            <a:ext cx="4494784" cy="33710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685800"/>
            <a:ext cx="27350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Tibetan Monks in 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Debating Exercise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5105400"/>
            <a:ext cx="362766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Tibetan Pilgrims Praying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at the Wall of the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Monastery 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9285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567"/>
            <a:ext cx="4472740" cy="5963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460" y="2057399"/>
            <a:ext cx="3215440" cy="42872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5260885"/>
            <a:ext cx="2457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Everest at Dawn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1219200"/>
            <a:ext cx="2621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Me at Base Camp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585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5081436" cy="3040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3" y="3421267"/>
            <a:ext cx="5081436" cy="29733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901133"/>
            <a:ext cx="2982776" cy="3460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1066800"/>
            <a:ext cx="2932213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Tibet</a:t>
            </a:r>
          </a:p>
          <a:p>
            <a:endParaRPr lang="en-US" sz="3200" b="1" dirty="0">
              <a:solidFill>
                <a:srgbClr val="FFC000"/>
              </a:solidFill>
            </a:endParaRPr>
          </a:p>
          <a:p>
            <a:endParaRPr lang="en-US" sz="3200" b="1" dirty="0" smtClean="0">
              <a:solidFill>
                <a:srgbClr val="FFC000"/>
              </a:solidFill>
            </a:endParaRPr>
          </a:p>
          <a:p>
            <a:endParaRPr lang="en-US" sz="3200" b="1" dirty="0">
              <a:solidFill>
                <a:srgbClr val="FFC000"/>
              </a:solidFill>
            </a:endParaRPr>
          </a:p>
          <a:p>
            <a:endParaRPr lang="en-US" sz="3200" b="1" dirty="0" smtClean="0">
              <a:solidFill>
                <a:srgbClr val="FFC000"/>
              </a:solidFill>
            </a:endParaRPr>
          </a:p>
          <a:p>
            <a:endParaRPr lang="en-US" sz="3200" b="1" dirty="0">
              <a:solidFill>
                <a:srgbClr val="FFC000"/>
              </a:solidFill>
            </a:endParaRPr>
          </a:p>
          <a:p>
            <a:endParaRPr lang="en-US" sz="3200" b="1" dirty="0" smtClean="0">
              <a:solidFill>
                <a:srgbClr val="FFC000"/>
              </a:solidFill>
            </a:endParaRPr>
          </a:p>
          <a:p>
            <a:endParaRPr lang="en-US" sz="3200" b="1" dirty="0">
              <a:solidFill>
                <a:srgbClr val="FFC000"/>
              </a:solidFill>
            </a:endParaRPr>
          </a:p>
          <a:p>
            <a:endParaRPr lang="en-US" sz="3200" b="1" dirty="0" smtClean="0">
              <a:solidFill>
                <a:srgbClr val="FFC000"/>
              </a:solidFill>
            </a:endParaRPr>
          </a:p>
          <a:p>
            <a:endParaRPr lang="en-US" sz="3200" b="1" dirty="0">
              <a:solidFill>
                <a:srgbClr val="FFC000"/>
              </a:solidFill>
            </a:endParaRPr>
          </a:p>
          <a:p>
            <a:r>
              <a:rPr lang="en-US" sz="3200" b="1" dirty="0" smtClean="0">
                <a:solidFill>
                  <a:srgbClr val="FFC000"/>
                </a:solidFill>
              </a:rPr>
              <a:t>Coins and Stamp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032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4263189" cy="4612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9" y="2362200"/>
            <a:ext cx="3395311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530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4447386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86" y="990600"/>
            <a:ext cx="4243342" cy="31784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4654996"/>
            <a:ext cx="24481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Saint Pierre et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Miquelon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581400"/>
            <a:ext cx="4507560" cy="30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92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269918"/>
            <a:ext cx="7180430" cy="62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95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7239000" cy="5228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457200"/>
            <a:ext cx="6034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Stamps of Saint Pierre and Miquelon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393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65092"/>
            <a:ext cx="5665970" cy="37704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523" y="3505200"/>
            <a:ext cx="2723029" cy="205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304800"/>
            <a:ext cx="2111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Herm Island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5485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4876800" cy="32499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71" y="1447800"/>
            <a:ext cx="3769360" cy="5201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434840"/>
            <a:ext cx="2895600" cy="1737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325233"/>
            <a:ext cx="2111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Herm Island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6320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600"/>
            <a:ext cx="8606016" cy="56896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4800600"/>
            <a:ext cx="8464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Herm Island                                            Illegal Stamps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039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"/>
            <a:ext cx="8786694" cy="5877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4668" y="5966430"/>
            <a:ext cx="2022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Tannu Tuva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495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77424"/>
            <a:ext cx="4800599" cy="64640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600" y="4495800"/>
            <a:ext cx="32319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C000"/>
                </a:solidFill>
              </a:rPr>
              <a:t>Tannu</a:t>
            </a:r>
            <a:r>
              <a:rPr lang="en-US" sz="3200" b="1" dirty="0" smtClean="0">
                <a:solidFill>
                  <a:srgbClr val="FFC000"/>
                </a:solidFill>
              </a:rPr>
              <a:t> Tuva– 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Fraudulent Stamps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64" y="177424"/>
            <a:ext cx="5046635" cy="378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138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5497389" cy="5801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800" y="1066800"/>
            <a:ext cx="231742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C000"/>
                </a:solidFill>
              </a:rPr>
              <a:t>Transnistria</a:t>
            </a:r>
            <a:r>
              <a:rPr lang="en-US" sz="3200" b="1" dirty="0" smtClean="0">
                <a:solidFill>
                  <a:srgbClr val="FFC000"/>
                </a:solidFill>
              </a:rPr>
              <a:t>--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Frozen 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Conflict 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Country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33" y="3505200"/>
            <a:ext cx="2557361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21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33400"/>
            <a:ext cx="6870536" cy="449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9800" y="5216715"/>
            <a:ext cx="2093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C000"/>
                </a:solidFill>
              </a:rPr>
              <a:t>Transnistria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4924328"/>
            <a:ext cx="1548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Moldova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183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00800" y="3705493"/>
            <a:ext cx="24833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North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</a:rPr>
              <a:t>Ingermanland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38" y="76200"/>
            <a:ext cx="5715000" cy="1985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1"/>
          <a:stretch/>
        </p:blipFill>
        <p:spPr>
          <a:xfrm>
            <a:off x="168283" y="1905000"/>
            <a:ext cx="5943600" cy="477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540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1" b="124"/>
          <a:stretch/>
        </p:blipFill>
        <p:spPr>
          <a:xfrm>
            <a:off x="76200" y="152400"/>
            <a:ext cx="5715000" cy="6583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1981200"/>
            <a:ext cx="16610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Italian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Socialist 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Republic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86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The West Africa Problem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772400" cy="26098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Confusing,  Obscure,  Bizarre,  and Defunct Countries—Their Coins and Stamps</a:t>
            </a:r>
            <a:endParaRPr lang="en-US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9526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" t="4713" r="1145" b="2727"/>
          <a:stretch/>
        </p:blipFill>
        <p:spPr>
          <a:xfrm>
            <a:off x="228600" y="2362200"/>
            <a:ext cx="8625840" cy="3291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457200"/>
            <a:ext cx="37529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Italian Social Republic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(Republic of </a:t>
            </a:r>
            <a:r>
              <a:rPr lang="en-US" sz="3200" b="1" dirty="0" err="1" smtClean="0">
                <a:solidFill>
                  <a:srgbClr val="FFC000"/>
                </a:solidFill>
              </a:rPr>
              <a:t>Salo</a:t>
            </a:r>
            <a:r>
              <a:rPr lang="en-US" sz="3200" b="1" dirty="0" smtClean="0">
                <a:solidFill>
                  <a:srgbClr val="FFC000"/>
                </a:solidFill>
              </a:rPr>
              <a:t>)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29126"/>
            <a:ext cx="143256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380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" t="554" r="358" b="-129"/>
          <a:stretch/>
        </p:blipFill>
        <p:spPr>
          <a:xfrm>
            <a:off x="2120102" y="990600"/>
            <a:ext cx="512064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735" y="304800"/>
            <a:ext cx="4145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Italian Socialist Republic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184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Steven Eisinger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October 2015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772400" cy="26098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Confusing,  Obscure,  Bizarre,  and Defunct Countries—Their Coins and Stamps</a:t>
            </a:r>
            <a:endParaRPr lang="en-US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5181600"/>
            <a:ext cx="7138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Much, much more to come– on another day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smtClean="0">
                <a:solidFill>
                  <a:srgbClr val="00B0F0"/>
                </a:solidFill>
              </a:rPr>
              <a:t>                             The End</a:t>
            </a:r>
            <a:endParaRPr lang="en-US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031843"/>
      </p:ext>
    </p:extLst>
  </p:cSld>
  <p:clrMapOvr>
    <a:masterClrMapping/>
  </p:clrMapOvr>
</p:sld>
</file>

<file path=ppt/theme/theme1.xml><?xml version="1.0" encoding="utf-8"?>
<a:theme xmlns:a="http://schemas.openxmlformats.org/drawingml/2006/main" name="Horiz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>
    <a:lnDef>
      <a:spPr>
        <a:ln w="22225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18607</TotalTime>
  <Words>463</Words>
  <Application>Microsoft Office PowerPoint</Application>
  <PresentationFormat>On-screen Show (4:3)</PresentationFormat>
  <Paragraphs>185</Paragraphs>
  <Slides>92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5" baseType="lpstr">
      <vt:lpstr>Arial</vt:lpstr>
      <vt:lpstr>Arial Narrow</vt:lpstr>
      <vt:lpstr>Horizon</vt:lpstr>
      <vt:lpstr>Confusing,  Obscure,  Bizarre,  and Defunct Countries—Their Coins and Stamps</vt:lpstr>
      <vt:lpstr>Confusing,  Obscure,  Bizarre,  and Defunct Countries—Their Coins and Stamps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Confusing,  Obscure,  Bizarre,  and Defunct Countries—Their Coins and Stamps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Liberia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Confusing,  Obscure,  Bizarre,  and Defunct Countries—Their Coins and Stamps</vt:lpstr>
      <vt:lpstr>PowerPoint Presentation</vt:lpstr>
      <vt:lpstr>PowerPoint Presentation</vt:lpstr>
      <vt:lpstr>PowerPoint Presentation</vt:lpstr>
      <vt:lpstr>Guinea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Confusing,  Obscure,  Bizarre,  and Defunct Countries—Their Coins and Stamps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Confusing,  Obscure,  Bizarre,  and Defunct Countries—Their Coins and Stamps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Confusing,  Obscure,  Bizarre,  and Defunct Countries—Their Coins and Stamps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Confusing,  Obscure,  Bizarre,  and Defunct Countries—Their Coins and Stamps</dc:title>
  <dc:creator>Eisinger</dc:creator>
  <cp:lastModifiedBy>Tom Fortunato</cp:lastModifiedBy>
  <cp:revision>179</cp:revision>
  <dcterms:created xsi:type="dcterms:W3CDTF">2015-09-20T16:44:05Z</dcterms:created>
  <dcterms:modified xsi:type="dcterms:W3CDTF">2015-10-23T02:52:39Z</dcterms:modified>
</cp:coreProperties>
</file>