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71" r:id="rId4"/>
    <p:sldId id="286" r:id="rId5"/>
    <p:sldId id="276" r:id="rId6"/>
    <p:sldId id="277" r:id="rId7"/>
    <p:sldId id="272" r:id="rId8"/>
    <p:sldId id="281" r:id="rId9"/>
    <p:sldId id="282" r:id="rId10"/>
    <p:sldId id="283" r:id="rId11"/>
    <p:sldId id="284" r:id="rId12"/>
    <p:sldId id="263" r:id="rId13"/>
    <p:sldId id="264" r:id="rId14"/>
    <p:sldId id="262" r:id="rId15"/>
    <p:sldId id="261" r:id="rId16"/>
    <p:sldId id="265" r:id="rId17"/>
    <p:sldId id="260" r:id="rId18"/>
    <p:sldId id="273" r:id="rId19"/>
    <p:sldId id="291" r:id="rId20"/>
    <p:sldId id="292" r:id="rId21"/>
    <p:sldId id="285" r:id="rId22"/>
    <p:sldId id="279" r:id="rId23"/>
    <p:sldId id="290" r:id="rId24"/>
    <p:sldId id="268" r:id="rId25"/>
    <p:sldId id="259" r:id="rId26"/>
    <p:sldId id="269" r:id="rId27"/>
    <p:sldId id="288" r:id="rId28"/>
    <p:sldId id="274" r:id="rId29"/>
    <p:sldId id="287" r:id="rId30"/>
    <p:sldId id="293" r:id="rId31"/>
    <p:sldId id="278" r:id="rId32"/>
    <p:sldId id="275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64D59-20FE-4B08-A58F-AA7ACD34D19C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02716-CA56-466C-B1B4-815BADE0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50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02716-CA56-466C-B1B4-815BADE092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1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2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5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7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8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8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3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8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80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9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2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D1837-0555-4B91-8809-EB67A413933B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93DBE-5416-4B75-942B-8E3BBFE5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12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168781"/>
            <a:ext cx="7772400" cy="1089019"/>
          </a:xfrm>
        </p:spPr>
        <p:txBody>
          <a:bodyPr>
            <a:normAutofit fontScale="90000"/>
          </a:bodyPr>
          <a:lstStyle/>
          <a:p>
            <a:r>
              <a:rPr lang="en-US" sz="6600" b="1" dirty="0" smtClean="0">
                <a:solidFill>
                  <a:srgbClr val="002060"/>
                </a:solidFill>
              </a:rPr>
              <a:t>Number One and C1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1178" y="5221111"/>
            <a:ext cx="6400800" cy="762000"/>
          </a:xfrm>
        </p:spPr>
        <p:txBody>
          <a:bodyPr>
            <a:normAutofit fontScale="85000" lnSpcReduction="20000"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By Steve Eisinger</a:t>
            </a:r>
            <a:endParaRPr lang="en-US" sz="60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97862"/>
            <a:ext cx="2696536" cy="3179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34" y="733027"/>
            <a:ext cx="2573866" cy="34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7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5818" y="458014"/>
            <a:ext cx="2106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    Venezuela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Guyana State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United Nations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     Paraguay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18370691">
            <a:off x="6328458" y="1499697"/>
            <a:ext cx="402962" cy="1805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2127898">
            <a:off x="2501370" y="649603"/>
            <a:ext cx="487769" cy="2737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481824" y="2783923"/>
            <a:ext cx="334398" cy="642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23" y="3578217"/>
            <a:ext cx="8458200" cy="261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498907">
            <a:off x="303677" y="2064124"/>
            <a:ext cx="2752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Czechoslovakia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428584">
            <a:off x="6454561" y="2399042"/>
            <a:ext cx="1773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Viet </a:t>
            </a:r>
            <a:r>
              <a:rPr lang="en-US" sz="3200" b="1" dirty="0" smtClean="0">
                <a:solidFill>
                  <a:srgbClr val="FFC000"/>
                </a:solidFill>
              </a:rPr>
              <a:t>Nam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527478">
            <a:off x="3640448" y="2380826"/>
            <a:ext cx="1653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Thailand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0"/>
            <a:ext cx="8686800" cy="23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73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5120" y="381000"/>
            <a:ext cx="4916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Most Valuable Number One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772" y="1143000"/>
            <a:ext cx="76294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</a:rPr>
              <a:t>Country              Mint $         Used $             Total $</a:t>
            </a:r>
          </a:p>
          <a:p>
            <a:endParaRPr lang="en-US" sz="2400" b="1" u="sng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Mauritius	     1,250,000	   1,150,000	      2,400,000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Hawaii		        660,000	       250,000	          910,000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British Guiana	        275,000	             --	          275,000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New Zealand	        120,000	         15,000	          135,000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Bermuda	             --	       135,000	          135,000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Switzerland G	           60,000             40,000               100,000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Romania	           60,000	          25,000	             85,000	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Reunion	           39,000	          25,000	             64,000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Switzerland Z             20,000	          17,500                 37,500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Zanzibar	           25,000	            5,500	             30,500</a:t>
            </a:r>
          </a:p>
          <a:p>
            <a:r>
              <a:rPr lang="en-US" sz="2400" b="1" dirty="0" err="1" smtClean="0">
                <a:solidFill>
                  <a:srgbClr val="FFFF00"/>
                </a:solidFill>
              </a:rPr>
              <a:t>Kotah</a:t>
            </a:r>
            <a:r>
              <a:rPr lang="en-US" sz="2400" b="1" dirty="0" smtClean="0">
                <a:solidFill>
                  <a:srgbClr val="FFFF00"/>
                </a:solidFill>
              </a:rPr>
              <a:t> (India)	           20,000	            8,500	             28,500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Malaya Johore           20,000	            5,750                  25,750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9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08432"/>
            <a:ext cx="6888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                 </a:t>
            </a:r>
            <a:r>
              <a:rPr lang="en-US" sz="3200" b="1" dirty="0" smtClean="0">
                <a:solidFill>
                  <a:srgbClr val="00B0F0"/>
                </a:solidFill>
              </a:rPr>
              <a:t>More Valuable Number Ones—</a:t>
            </a:r>
          </a:p>
          <a:p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                       the Second Tier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755422"/>
            <a:ext cx="304493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FF00"/>
                </a:solidFill>
              </a:rPr>
              <a:t>Country	</a:t>
            </a:r>
            <a:r>
              <a:rPr lang="en-US" sz="2400" b="1" u="sng" dirty="0" smtClean="0">
                <a:solidFill>
                  <a:srgbClr val="FFFF00"/>
                </a:solidFill>
              </a:rPr>
              <a:t>     </a:t>
            </a:r>
            <a:r>
              <a:rPr lang="en-US" sz="2400" b="1" u="sng" dirty="0" smtClean="0">
                <a:solidFill>
                  <a:srgbClr val="FFFF00"/>
                </a:solidFill>
              </a:rPr>
              <a:t>$$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Tuscany	  19,750</a:t>
            </a:r>
          </a:p>
          <a:p>
            <a:r>
              <a:rPr lang="en-US" sz="2400" b="1" dirty="0" err="1" smtClean="0">
                <a:solidFill>
                  <a:srgbClr val="FFFF00"/>
                </a:solidFill>
              </a:rPr>
              <a:t>Poonch</a:t>
            </a:r>
            <a:r>
              <a:rPr lang="en-US" sz="2400" b="1" dirty="0" smtClean="0">
                <a:solidFill>
                  <a:srgbClr val="FFFF00"/>
                </a:solidFill>
              </a:rPr>
              <a:t> (</a:t>
            </a:r>
            <a:r>
              <a:rPr lang="en-US" sz="2400" b="1" dirty="0">
                <a:solidFill>
                  <a:srgbClr val="FFFF00"/>
                </a:solidFill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</a:rPr>
              <a:t>ndia)  18,000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Sardinia	  15,200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Sweden	  15,000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Saxony                14,500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Great Britain     11,320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French Congo	  11,250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New South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Wales		  </a:t>
            </a:r>
            <a:r>
              <a:rPr lang="en-US" sz="2400" b="1" dirty="0" smtClean="0">
                <a:solidFill>
                  <a:srgbClr val="FFFF00"/>
                </a:solidFill>
              </a:rPr>
              <a:t>10,250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1755422"/>
            <a:ext cx="307808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FF00"/>
                </a:solidFill>
              </a:rPr>
              <a:t>Country	      $$</a:t>
            </a:r>
            <a:r>
              <a:rPr lang="en-US" sz="2400" b="1" dirty="0" smtClean="0">
                <a:solidFill>
                  <a:srgbClr val="FFFF00"/>
                </a:solidFill>
              </a:rPr>
              <a:t>	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Italy (#17)	 </a:t>
            </a:r>
            <a:r>
              <a:rPr lang="en-US" sz="2400" b="1" dirty="0" smtClean="0">
                <a:solidFill>
                  <a:srgbClr val="FFFF00"/>
                </a:solidFill>
              </a:rPr>
              <a:t>   </a:t>
            </a:r>
            <a:r>
              <a:rPr lang="en-US" sz="2400" b="1" dirty="0" smtClean="0">
                <a:solidFill>
                  <a:srgbClr val="FFFF00"/>
                </a:solidFill>
              </a:rPr>
              <a:t>9,860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Uganda	 </a:t>
            </a:r>
            <a:r>
              <a:rPr lang="en-US" sz="2400" b="1" dirty="0" smtClean="0">
                <a:solidFill>
                  <a:srgbClr val="FFFF00"/>
                </a:solidFill>
              </a:rPr>
              <a:t>   </a:t>
            </a:r>
            <a:r>
              <a:rPr lang="en-US" sz="2400" b="1" dirty="0" smtClean="0">
                <a:solidFill>
                  <a:srgbClr val="FFFF00"/>
                </a:solidFill>
              </a:rPr>
              <a:t>9,500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Fiji                        </a:t>
            </a:r>
            <a:r>
              <a:rPr lang="en-US" sz="2400" b="1" dirty="0" smtClean="0">
                <a:solidFill>
                  <a:srgbClr val="FFFF00"/>
                </a:solidFill>
              </a:rPr>
              <a:t>  </a:t>
            </a:r>
            <a:r>
              <a:rPr lang="en-US" sz="2400" b="1" dirty="0" smtClean="0">
                <a:solidFill>
                  <a:srgbClr val="FFFF00"/>
                </a:solidFill>
              </a:rPr>
              <a:t>8,750</a:t>
            </a:r>
          </a:p>
          <a:p>
            <a:r>
              <a:rPr lang="en-US" sz="2400" b="1" dirty="0" err="1" smtClean="0">
                <a:solidFill>
                  <a:srgbClr val="FFFF00"/>
                </a:solidFill>
              </a:rPr>
              <a:t>Sungei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Ujong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(Malaya)	   </a:t>
            </a:r>
            <a:r>
              <a:rPr lang="en-US" sz="2400" b="1" dirty="0" smtClean="0">
                <a:solidFill>
                  <a:srgbClr val="FFFF00"/>
                </a:solidFill>
              </a:rPr>
              <a:t>  </a:t>
            </a:r>
            <a:r>
              <a:rPr lang="en-US" sz="2400" b="1" dirty="0" smtClean="0">
                <a:solidFill>
                  <a:srgbClr val="FFFF00"/>
                </a:solidFill>
              </a:rPr>
              <a:t>7,500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USA		   </a:t>
            </a:r>
            <a:r>
              <a:rPr lang="en-US" sz="2400" b="1" dirty="0" smtClean="0">
                <a:solidFill>
                  <a:srgbClr val="FFFF00"/>
                </a:solidFill>
              </a:rPr>
              <a:t>  </a:t>
            </a:r>
            <a:r>
              <a:rPr lang="en-US" sz="2400" b="1" dirty="0" smtClean="0">
                <a:solidFill>
                  <a:srgbClr val="FFFF00"/>
                </a:solidFill>
              </a:rPr>
              <a:t>7,150</a:t>
            </a:r>
          </a:p>
          <a:p>
            <a:r>
              <a:rPr lang="en-US" sz="2400" b="1" dirty="0" err="1" smtClean="0">
                <a:solidFill>
                  <a:srgbClr val="FFFF00"/>
                </a:solidFill>
              </a:rPr>
              <a:t>Charkari</a:t>
            </a:r>
            <a:r>
              <a:rPr lang="en-US" sz="2400" b="1" dirty="0" smtClean="0">
                <a:solidFill>
                  <a:srgbClr val="FFFF00"/>
                </a:solidFill>
              </a:rPr>
              <a:t> (India</a:t>
            </a:r>
            <a:r>
              <a:rPr lang="en-US" sz="2400" b="1" dirty="0" smtClean="0">
                <a:solidFill>
                  <a:srgbClr val="FFFF00"/>
                </a:solidFill>
              </a:rPr>
              <a:t>)   6,500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Schleswig </a:t>
            </a:r>
            <a:r>
              <a:rPr lang="en-US" sz="2400" b="1" dirty="0" err="1" smtClean="0">
                <a:solidFill>
                  <a:srgbClr val="FFFF00"/>
                </a:solidFill>
              </a:rPr>
              <a:t>Hol</a:t>
            </a:r>
            <a:r>
              <a:rPr lang="en-US" sz="2400" b="1" dirty="0" smtClean="0">
                <a:solidFill>
                  <a:srgbClr val="FFFF00"/>
                </a:solidFill>
              </a:rPr>
              <a:t>.   </a:t>
            </a:r>
            <a:r>
              <a:rPr lang="en-US" sz="2400" b="1" dirty="0" smtClean="0">
                <a:solidFill>
                  <a:srgbClr val="FFFF00"/>
                </a:solidFill>
              </a:rPr>
              <a:t>  </a:t>
            </a:r>
            <a:r>
              <a:rPr lang="en-US" sz="2400" b="1" dirty="0" smtClean="0">
                <a:solidFill>
                  <a:srgbClr val="FFFF00"/>
                </a:solidFill>
              </a:rPr>
              <a:t>5,825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Iceland	   </a:t>
            </a:r>
            <a:r>
              <a:rPr lang="en-US" sz="2400" b="1" dirty="0" smtClean="0">
                <a:solidFill>
                  <a:srgbClr val="FFFF00"/>
                </a:solidFill>
              </a:rPr>
              <a:t>  4,300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41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6821"/>
            <a:ext cx="4177140" cy="6272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710592"/>
            <a:ext cx="32736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Stamps from Samoa;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 Are They Genuine?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7579319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4648200"/>
            <a:ext cx="348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The Top Five for Value</a:t>
            </a:r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000" b="1" dirty="0" smtClean="0">
                <a:solidFill>
                  <a:srgbClr val="FFC000"/>
                </a:solidFill>
              </a:rPr>
              <a:t>               (my collection)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63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0" y="457200"/>
            <a:ext cx="85826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462844"/>
            <a:ext cx="1490133" cy="250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Second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Five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For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Value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(my collection)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39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762000"/>
            <a:ext cx="672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First Air Mail Stamps on the Scene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133600"/>
            <a:ext cx="368562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Italy			1917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Hungary		1918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Austria		1918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USA			1918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Mexico		1918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Newfoundland	1919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Columbia		1919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Germany		1919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2133600"/>
            <a:ext cx="368562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Japan			1919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Tunisia		1919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Belgian Congo	1920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Czechoslovakia	1920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Danzig		1920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Estonia		1920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Spain			1920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Syria			1920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12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7537" y="4191000"/>
            <a:ext cx="67520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USA PP8 20 cent Parcel Post Stamp issued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in 1913 is </a:t>
            </a:r>
            <a:r>
              <a:rPr lang="en-US" sz="2800" b="1" dirty="0" smtClean="0">
                <a:solidFill>
                  <a:srgbClr val="FFC000"/>
                </a:solidFill>
              </a:rPr>
              <a:t>the </a:t>
            </a:r>
            <a:r>
              <a:rPr lang="en-US" sz="2800" b="1" dirty="0" smtClean="0">
                <a:solidFill>
                  <a:srgbClr val="FFC000"/>
                </a:solidFill>
              </a:rPr>
              <a:t>first stamp anywhere in the 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world  to depict an airplane</a:t>
            </a:r>
            <a:r>
              <a:rPr lang="en-US" sz="2800" b="1" dirty="0" smtClean="0">
                <a:solidFill>
                  <a:srgbClr val="FFC000"/>
                </a:solidFill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It </a:t>
            </a:r>
            <a:r>
              <a:rPr lang="en-US" sz="2800" b="1" dirty="0" smtClean="0">
                <a:solidFill>
                  <a:srgbClr val="FFC000"/>
                </a:solidFill>
              </a:rPr>
              <a:t>catalogs for </a:t>
            </a:r>
            <a:r>
              <a:rPr lang="en-US" sz="2800" b="1" dirty="0" smtClean="0">
                <a:solidFill>
                  <a:srgbClr val="FFC000"/>
                </a:solidFill>
              </a:rPr>
              <a:t>$</a:t>
            </a:r>
            <a:r>
              <a:rPr lang="en-US" sz="2800" b="1" dirty="0" smtClean="0">
                <a:solidFill>
                  <a:srgbClr val="FFC000"/>
                </a:solidFill>
              </a:rPr>
              <a:t>120 in Mint and $30 in Used.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36" y="990600"/>
            <a:ext cx="839804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476985" cy="61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015067"/>
            <a:ext cx="36856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Great Britain	1840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Switzerland Z	1843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Switzerland G	1843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Brazil			1843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Switzerland B	1845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Mauritius		1847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USA			1847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Bermuda		1848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Bavaria		1849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1981200"/>
            <a:ext cx="36856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Austria		1850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New South Wales	1850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Prussia		1850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Spain			1850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Switzerland		1850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British Guiana	1850</a:t>
            </a: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Latest #1 issued: 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South Sudan	2011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762000"/>
            <a:ext cx="509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First Stamps on the Scene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04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502" y="457200"/>
            <a:ext cx="84642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Newfoundland #156 (1919) depicting </a:t>
            </a:r>
            <a:r>
              <a:rPr lang="en-US" sz="2800" b="1" dirty="0" err="1" smtClean="0">
                <a:solidFill>
                  <a:srgbClr val="FFC000"/>
                </a:solidFill>
              </a:rPr>
              <a:t>Alcock</a:t>
            </a:r>
            <a:r>
              <a:rPr lang="en-US" sz="2800" b="1" dirty="0" smtClean="0">
                <a:solidFill>
                  <a:srgbClr val="FFC000"/>
                </a:solidFill>
              </a:rPr>
              <a:t> and Brown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leaving </a:t>
            </a:r>
            <a:r>
              <a:rPr lang="en-US" sz="2800" b="1" dirty="0" smtClean="0">
                <a:solidFill>
                  <a:srgbClr val="FFC000"/>
                </a:solidFill>
              </a:rPr>
              <a:t>St. John’s for the first non-stop trans-Atlantic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flight</a:t>
            </a:r>
            <a:r>
              <a:rPr lang="en-US" sz="2800" b="1" dirty="0" smtClean="0">
                <a:solidFill>
                  <a:srgbClr val="FFC000"/>
                </a:solidFill>
              </a:rPr>
              <a:t>.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22437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2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457200"/>
            <a:ext cx="3381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Facts and Statistics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79029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     201 countries issued Air Mail stamps.  </a:t>
            </a: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         Total </a:t>
            </a:r>
            <a:r>
              <a:rPr lang="en-US" sz="2800" b="1" dirty="0" smtClean="0">
                <a:solidFill>
                  <a:srgbClr val="FFC000"/>
                </a:solidFill>
              </a:rPr>
              <a:t>$ Value for C1 in Mint is:	</a:t>
            </a:r>
            <a:r>
              <a:rPr lang="en-US" sz="2800" b="1" dirty="0" smtClean="0">
                <a:solidFill>
                  <a:srgbClr val="FFC000"/>
                </a:solidFill>
              </a:rPr>
              <a:t>         </a:t>
            </a:r>
            <a:r>
              <a:rPr lang="en-US" sz="2800" b="1" dirty="0" smtClean="0">
                <a:solidFill>
                  <a:srgbClr val="FFC000"/>
                </a:solidFill>
              </a:rPr>
              <a:t>$31,729</a:t>
            </a:r>
          </a:p>
          <a:p>
            <a:pPr lvl="1"/>
            <a:r>
              <a:rPr lang="en-US" sz="2800" b="1" dirty="0" smtClean="0">
                <a:solidFill>
                  <a:srgbClr val="FFC000"/>
                </a:solidFill>
              </a:rPr>
              <a:t>   Total </a:t>
            </a:r>
            <a:r>
              <a:rPr lang="en-US" sz="2800" b="1" dirty="0" smtClean="0">
                <a:solidFill>
                  <a:srgbClr val="FFC000"/>
                </a:solidFill>
              </a:rPr>
              <a:t>$ Value for C1 in Used is:	  </a:t>
            </a:r>
            <a:r>
              <a:rPr lang="en-US" sz="2800" b="1" dirty="0" smtClean="0">
                <a:solidFill>
                  <a:srgbClr val="FFC000"/>
                </a:solidFill>
              </a:rPr>
              <a:t>       </a:t>
            </a:r>
            <a:r>
              <a:rPr lang="en-US" sz="2800" b="1" dirty="0" smtClean="0">
                <a:solidFill>
                  <a:srgbClr val="FFC000"/>
                </a:solidFill>
              </a:rPr>
              <a:t>$21,427</a:t>
            </a:r>
          </a:p>
          <a:p>
            <a:pPr lvl="1"/>
            <a:endParaRPr lang="en-US" sz="2800" b="1" dirty="0" smtClean="0">
              <a:solidFill>
                <a:srgbClr val="FFC000"/>
              </a:solidFill>
            </a:endParaRPr>
          </a:p>
          <a:p>
            <a:pPr lvl="1"/>
            <a:endParaRPr lang="en-US" sz="2800" b="1" dirty="0" smtClean="0">
              <a:solidFill>
                <a:srgbClr val="FFC000"/>
              </a:solidFill>
            </a:endParaRPr>
          </a:p>
          <a:p>
            <a:pPr lvl="1"/>
            <a:r>
              <a:rPr lang="en-US" sz="2800" b="1" dirty="0" smtClean="0">
                <a:solidFill>
                  <a:srgbClr val="FFC000"/>
                </a:solidFill>
              </a:rPr>
              <a:t>   </a:t>
            </a:r>
            <a:r>
              <a:rPr lang="en-US" sz="2800" b="1" dirty="0" smtClean="0">
                <a:solidFill>
                  <a:srgbClr val="FFC000"/>
                </a:solidFill>
              </a:rPr>
              <a:t>Total Catalog Value, #1 and C1, </a:t>
            </a:r>
          </a:p>
          <a:p>
            <a:pPr lvl="1"/>
            <a:r>
              <a:rPr lang="en-US" sz="2800" b="1" dirty="0" smtClean="0">
                <a:solidFill>
                  <a:srgbClr val="FFC000"/>
                </a:solidFill>
              </a:rPr>
              <a:t>   </a:t>
            </a:r>
            <a:r>
              <a:rPr lang="en-US" sz="2800" b="1" dirty="0" smtClean="0">
                <a:solidFill>
                  <a:srgbClr val="FFC000"/>
                </a:solidFill>
              </a:rPr>
              <a:t>Mint and Used, is:			</a:t>
            </a:r>
            <a:r>
              <a:rPr lang="en-US" sz="2800" b="1" dirty="0" smtClean="0">
                <a:solidFill>
                  <a:srgbClr val="FFC000"/>
                </a:solidFill>
              </a:rPr>
              <a:t>   </a:t>
            </a:r>
            <a:r>
              <a:rPr lang="en-US" sz="2800" b="1" dirty="0" smtClean="0">
                <a:solidFill>
                  <a:srgbClr val="FFC000"/>
                </a:solidFill>
              </a:rPr>
              <a:t>$4,415,976</a:t>
            </a:r>
          </a:p>
        </p:txBody>
      </p:sp>
    </p:spTree>
    <p:extLst>
      <p:ext uri="{BB962C8B-B14F-4D97-AF65-F5344CB8AC3E}">
        <p14:creationId xmlns:p14="http://schemas.microsoft.com/office/powerpoint/2010/main" val="2343872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381000"/>
            <a:ext cx="3150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Most Valuable C1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10" y="1219200"/>
            <a:ext cx="6934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</a:rPr>
              <a:t>Country 		   Mint $		Used $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Newfoundland	25,000		16,000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Columbia		  3,500		  1,700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Switzerland		      110		  1,250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Reunion		      290		      250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Liberia		      250		      275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Chile			      400		        50     France		      200		      225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Japan			      260		        72 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Ryukyu		      150		        60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Syria			      160		        40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USA			        60		        30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05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48974"/>
            <a:ext cx="7467600" cy="5762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3541" y="317287"/>
            <a:ext cx="325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Overprint C1 Stamps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276600"/>
            <a:ext cx="7384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   Czechoslovakia                    Hungary		        Iceland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                           Monaco                  Netherlands Indies    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8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0" y="1003090"/>
            <a:ext cx="7507198" cy="5393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038" y="196434"/>
            <a:ext cx="5533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Early Air Mail Stamps of Europe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0644" y="1283392"/>
            <a:ext cx="106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Poland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744440"/>
            <a:ext cx="1228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Monaco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9111" y="1300290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Albania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8857" y="1302358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DDR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3779" y="1283391"/>
            <a:ext cx="1312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Romania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14" y="3505200"/>
            <a:ext cx="1352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Belgium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Germany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82478" y="3505200"/>
            <a:ext cx="1124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Finland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Estonia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701" y="5497099"/>
            <a:ext cx="155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Spain CB1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41375" y="6184391"/>
            <a:ext cx="1765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Luxembourg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1395" y="5266266"/>
            <a:ext cx="1879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Liechtenstein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8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0397" y="533400"/>
            <a:ext cx="6859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Great Early Air Mail Stamps from Africa</a:t>
            </a:r>
            <a:endParaRPr lang="en-US" sz="3200" b="1" dirty="0">
              <a:solidFill>
                <a:srgbClr val="00B0F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788548"/>
              </p:ext>
            </p:extLst>
          </p:nvPr>
        </p:nvGraphicFramePr>
        <p:xfrm>
          <a:off x="391082" y="1981200"/>
          <a:ext cx="8458200" cy="3416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3" imgW="10971360" imgH="4431600" progId="">
                  <p:embed/>
                </p:oleObj>
              </mc:Choice>
              <mc:Fallback>
                <p:oleObj r:id="rId3" imgW="10971360" imgH="4431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082" y="1981200"/>
                        <a:ext cx="8458200" cy="3416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2802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410968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  Germany                                   Ireland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                           Lithuania                                        Iceland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4" y="2971800"/>
            <a:ext cx="8690416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0613" y="609600"/>
            <a:ext cx="4256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Symbolism and Birds on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Early Air Mail Stamps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58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0547" y="253425"/>
            <a:ext cx="382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Canada Early Air Mail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914796"/>
            <a:ext cx="7467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                  C1			    C2			  C3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       C4						   C5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22975"/>
            <a:ext cx="8686800" cy="46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7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86380"/>
            <a:ext cx="8388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Number One			               Air Mail Stamps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90600"/>
            <a:ext cx="6539952" cy="5467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99" y="582168"/>
            <a:ext cx="891540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                          Saudi Arabia     UAR       </a:t>
            </a:r>
          </a:p>
          <a:p>
            <a:endParaRPr lang="en-US" sz="2400" b="1" dirty="0" smtClean="0">
              <a:solidFill>
                <a:srgbClr val="FFFF00"/>
              </a:solidFill>
            </a:endParaRPr>
          </a:p>
          <a:p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         Argentina                                              Papua</a:t>
            </a:r>
          </a:p>
          <a:p>
            <a:r>
              <a:rPr lang="en-US" sz="1000" b="1" dirty="0" smtClean="0">
                <a:solidFill>
                  <a:srgbClr val="FFFF00"/>
                </a:solidFill>
              </a:rPr>
              <a:t>      </a:t>
            </a:r>
            <a:endParaRPr lang="en-US" sz="10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                                     Bolivia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French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Guiana                                                                                                  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                                                     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From Chad                                          UN (2)  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to Rhine: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Common                                                                                           Nicaragua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Design</a:t>
            </a:r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Canada                                                                                              Mexico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                                                                   Cuba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9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5791200" y="2305615"/>
            <a:ext cx="28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Air Mail Common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Designs: French common C1-6 design for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African Colonies  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599"/>
            <a:ext cx="469838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81970"/>
            <a:ext cx="3381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Facts and Statistics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0619" y="1066800"/>
            <a:ext cx="7391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617 Stamp-Issuing Countries appear in Scott.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344 of them (or 56%) are defunct.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Total $ Value for  #1 in Mint is:		$2,816,434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Total $ Value for #1 in Used is:		$1,546,386</a:t>
            </a: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Total Catalog Value, #1, Mint and Used, is:</a:t>
            </a:r>
            <a:r>
              <a:rPr lang="en-US" sz="2800" b="1" dirty="0">
                <a:solidFill>
                  <a:srgbClr val="FFC000"/>
                </a:solidFill>
              </a:rPr>
              <a:t>	</a:t>
            </a:r>
            <a:r>
              <a:rPr lang="en-US" sz="2800" b="1" dirty="0" smtClean="0">
                <a:solidFill>
                  <a:srgbClr val="FFC000"/>
                </a:solidFill>
              </a:rPr>
              <a:t>	$4,362,820</a:t>
            </a:r>
          </a:p>
        </p:txBody>
      </p:sp>
    </p:spTree>
    <p:extLst>
      <p:ext uri="{BB962C8B-B14F-4D97-AF65-F5344CB8AC3E}">
        <p14:creationId xmlns:p14="http://schemas.microsoft.com/office/powerpoint/2010/main" val="3226808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9360" y="5867400"/>
            <a:ext cx="6801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French Common Design for Air Mail in Africa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5" y="609600"/>
            <a:ext cx="8050585" cy="51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73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3382" y="1066800"/>
            <a:ext cx="6705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rgbClr val="FFC000"/>
                </a:solidFill>
              </a:rPr>
              <a:t>In my Number 1—C1 collection are 310 entries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000" b="1" dirty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I </a:t>
            </a:r>
            <a:r>
              <a:rPr lang="en-US" sz="2800" b="1" dirty="0" smtClean="0">
                <a:solidFill>
                  <a:srgbClr val="FFC000"/>
                </a:solidFill>
              </a:rPr>
              <a:t>have 211 items in the #1 column or 34% of the world total.  The Catalog Value is: $11.6 K.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I have 97 entries in my C1 collection or 48% of the world total.  The Catalog value is $1.6 K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b="1" dirty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The total Catalog Value of my Number 1-C1 collection is $13.2 </a:t>
            </a:r>
            <a:r>
              <a:rPr lang="en-US" sz="2800" b="1" dirty="0" smtClean="0">
                <a:solidFill>
                  <a:srgbClr val="FFC000"/>
                </a:solidFill>
              </a:rPr>
              <a:t>K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71620"/>
            <a:ext cx="4507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My Number 1—C1 Collection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69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346513"/>
            <a:ext cx="817093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3399"/>
                </a:solidFill>
              </a:rPr>
              <a:t>I will buy #1 and C1 stamps.</a:t>
            </a:r>
          </a:p>
          <a:p>
            <a:endParaRPr lang="en-US" sz="4400" b="1" dirty="0">
              <a:solidFill>
                <a:srgbClr val="FF3399"/>
              </a:solidFill>
            </a:endParaRPr>
          </a:p>
          <a:p>
            <a:endParaRPr lang="en-US" sz="4400" b="1" dirty="0">
              <a:solidFill>
                <a:srgbClr val="FF3399"/>
              </a:solidFill>
            </a:endParaRPr>
          </a:p>
          <a:p>
            <a:endParaRPr lang="en-US" sz="6000" b="1" dirty="0" smtClean="0">
              <a:solidFill>
                <a:srgbClr val="FF3399"/>
              </a:solidFill>
            </a:endParaRPr>
          </a:p>
          <a:p>
            <a:pPr algn="ctr"/>
            <a:endParaRPr lang="en-US" sz="2000" b="1" dirty="0" smtClean="0">
              <a:solidFill>
                <a:srgbClr val="FF3399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3399"/>
                </a:solidFill>
              </a:rPr>
              <a:t>I </a:t>
            </a:r>
            <a:r>
              <a:rPr lang="en-US" sz="4400" b="1" dirty="0" smtClean="0">
                <a:solidFill>
                  <a:srgbClr val="FF3399"/>
                </a:solidFill>
              </a:rPr>
              <a:t>sell #1 and C1 </a:t>
            </a:r>
            <a:r>
              <a:rPr lang="en-US" sz="4400" b="1" dirty="0" smtClean="0">
                <a:solidFill>
                  <a:srgbClr val="FF3399"/>
                </a:solidFill>
              </a:rPr>
              <a:t>stamps.</a:t>
            </a:r>
          </a:p>
          <a:p>
            <a:pPr algn="ctr"/>
            <a:r>
              <a:rPr lang="en-US" sz="4400" b="1" dirty="0" smtClean="0">
                <a:solidFill>
                  <a:srgbClr val="FF3399"/>
                </a:solidFill>
              </a:rPr>
              <a:t>Show </a:t>
            </a:r>
            <a:r>
              <a:rPr lang="en-US" sz="4400" b="1" dirty="0" smtClean="0">
                <a:solidFill>
                  <a:srgbClr val="FF3399"/>
                </a:solidFill>
              </a:rPr>
              <a:t>me a stamp or make </a:t>
            </a:r>
          </a:p>
          <a:p>
            <a:pPr algn="ctr"/>
            <a:r>
              <a:rPr lang="en-US" sz="4400" b="1" dirty="0" smtClean="0">
                <a:solidFill>
                  <a:srgbClr val="FF3399"/>
                </a:solidFill>
              </a:rPr>
              <a:t>me </a:t>
            </a:r>
            <a:r>
              <a:rPr lang="en-US" sz="4400" b="1" dirty="0" smtClean="0">
                <a:solidFill>
                  <a:srgbClr val="FF3399"/>
                </a:solidFill>
              </a:rPr>
              <a:t>an offer</a:t>
            </a:r>
            <a:r>
              <a:rPr lang="en-US" sz="4400" b="1" dirty="0" smtClean="0">
                <a:solidFill>
                  <a:srgbClr val="FF3399"/>
                </a:solidFill>
              </a:rPr>
              <a:t>.</a:t>
            </a:r>
          </a:p>
          <a:p>
            <a:pPr algn="ctr"/>
            <a:endParaRPr lang="en-US" sz="1000" b="1" dirty="0" smtClean="0">
              <a:solidFill>
                <a:srgbClr val="FF3399"/>
              </a:solidFill>
            </a:endParaRPr>
          </a:p>
          <a:p>
            <a:r>
              <a:rPr lang="en-US" sz="4400" b="1" dirty="0" smtClean="0">
                <a:solidFill>
                  <a:srgbClr val="FF3399"/>
                </a:solidFill>
              </a:rPr>
              <a:t>The End.                    Steve Eisinger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88" y="1352179"/>
            <a:ext cx="1828800" cy="2156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19200"/>
            <a:ext cx="1823701" cy="24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32" y="228601"/>
            <a:ext cx="5821776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277553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Tunisia              1888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Cape of 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Good Hope	1853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Orange River	1868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Jamaica	1860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Costa Rica	1863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Sweden	1858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Netherlands	1852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Luxembourg	</a:t>
            </a:r>
            <a:r>
              <a:rPr lang="en-US" sz="2400" b="1" dirty="0" smtClean="0">
                <a:solidFill>
                  <a:srgbClr val="FFC000"/>
                </a:solidFill>
              </a:rPr>
              <a:t>1852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905000"/>
            <a:ext cx="1883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Old Stamps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93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43915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French Navigation and Commerce		     Italy Coat of Arms	                                      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Portugal </a:t>
            </a:r>
            <a:r>
              <a:rPr lang="en-US" sz="2400" b="1" dirty="0" smtClean="0">
                <a:solidFill>
                  <a:srgbClr val="FFC000"/>
                </a:solidFill>
              </a:rPr>
              <a:t>							                 Vasco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De Gama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French General </a:t>
            </a:r>
            <a:r>
              <a:rPr lang="en-US" sz="2400" b="1" dirty="0" err="1" smtClean="0">
                <a:solidFill>
                  <a:srgbClr val="FFC000"/>
                </a:solidFill>
              </a:rPr>
              <a:t>Faidherbe</a:t>
            </a:r>
            <a:r>
              <a:rPr lang="en-US" sz="2400" b="1" dirty="0" smtClean="0">
                <a:solidFill>
                  <a:srgbClr val="FFC000"/>
                </a:solidFill>
              </a:rPr>
              <a:t>                                   Portuguese Crown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76200"/>
            <a:ext cx="8199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More Interesting Number 1’s: Common Design Types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416102"/>
              </p:ext>
            </p:extLst>
          </p:nvPr>
        </p:nvGraphicFramePr>
        <p:xfrm>
          <a:off x="1676400" y="1143001"/>
          <a:ext cx="706755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3" imgW="8647560" imgH="6273000" progId="">
                  <p:embed/>
                </p:oleObj>
              </mc:Choice>
              <mc:Fallback>
                <p:oleObj r:id="rId3" imgW="8647560" imgH="6273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6400" y="1143001"/>
                        <a:ext cx="706755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864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088" y="152400"/>
            <a:ext cx="595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Even More Common Design Types</a:t>
            </a:r>
            <a:endParaRPr lang="en-US" sz="3200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129776" cy="5276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759767"/>
            <a:ext cx="812977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                    France	           France	            Great Britain</a:t>
            </a: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  <a:p>
            <a:endParaRPr lang="en-US" sz="10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Great Britain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Across								</a:t>
            </a:r>
            <a:r>
              <a:rPr lang="en-US" sz="2000" b="1" dirty="0" smtClean="0">
                <a:solidFill>
                  <a:srgbClr val="FFC000"/>
                </a:solidFill>
              </a:rPr>
              <a:t>	</a:t>
            </a:r>
          </a:p>
          <a:p>
            <a:r>
              <a:rPr lang="en-US" sz="800" b="1" dirty="0" smtClean="0">
                <a:solidFill>
                  <a:srgbClr val="FFC000"/>
                </a:solidFill>
              </a:rPr>
              <a:t>	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          Germany					Germany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9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81000"/>
            <a:ext cx="4402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More Facts and Statistics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964" y="1219200"/>
            <a:ext cx="765241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Russia has issued the most stamps.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Honduras has issued the most Air Mail Stamps.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Three countries issued only one stamp: </a:t>
            </a:r>
            <a:r>
              <a:rPr lang="en-US" sz="2800" b="1" dirty="0" err="1" smtClean="0">
                <a:solidFill>
                  <a:srgbClr val="FFC000"/>
                </a:solidFill>
              </a:rPr>
              <a:t>Jasdan</a:t>
            </a:r>
            <a:r>
              <a:rPr lang="en-US" sz="2800" b="1" dirty="0" smtClean="0">
                <a:solidFill>
                  <a:srgbClr val="FFC000"/>
                </a:solidFill>
              </a:rPr>
              <a:t>;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     </a:t>
            </a:r>
            <a:r>
              <a:rPr lang="en-US" sz="2800" b="1" dirty="0" err="1" smtClean="0">
                <a:solidFill>
                  <a:srgbClr val="FFC000"/>
                </a:solidFill>
              </a:rPr>
              <a:t>Jahalawar</a:t>
            </a:r>
            <a:r>
              <a:rPr lang="en-US" sz="2800" b="1" dirty="0" smtClean="0">
                <a:solidFill>
                  <a:srgbClr val="FFC000"/>
                </a:solidFill>
              </a:rPr>
              <a:t>, and </a:t>
            </a:r>
            <a:r>
              <a:rPr lang="en-US" sz="2800" b="1" dirty="0" err="1" smtClean="0">
                <a:solidFill>
                  <a:srgbClr val="FFC000"/>
                </a:solidFill>
              </a:rPr>
              <a:t>Tonk</a:t>
            </a:r>
            <a:r>
              <a:rPr lang="en-US" sz="2800" b="1" dirty="0" smtClean="0">
                <a:solidFill>
                  <a:srgbClr val="FFC000"/>
                </a:solidFill>
              </a:rPr>
              <a:t>.  </a:t>
            </a: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St. Lucia and Congo People’s Republic issued 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    only one Air Mail Stamp.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Great Britain did not issue an Air Mail stamp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    until 2003. </a:t>
            </a:r>
          </a:p>
        </p:txBody>
      </p:sp>
    </p:spTree>
    <p:extLst>
      <p:ext uri="{BB962C8B-B14F-4D97-AF65-F5344CB8AC3E}">
        <p14:creationId xmlns:p14="http://schemas.microsoft.com/office/powerpoint/2010/main" val="96859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713315"/>
            <a:ext cx="212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Holkar</a:t>
            </a:r>
            <a:r>
              <a:rPr lang="en-US" sz="2400" b="1" dirty="0" smtClean="0">
                <a:solidFill>
                  <a:srgbClr val="FFFF00"/>
                </a:solidFill>
              </a:rPr>
              <a:t> (Indore)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51771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     Las Bela				                      </a:t>
            </a:r>
            <a:r>
              <a:rPr lang="en-US" sz="2400" b="1" dirty="0" err="1" smtClean="0">
                <a:solidFill>
                  <a:srgbClr val="FFFF00"/>
                </a:solidFill>
              </a:rPr>
              <a:t>Alwar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382000" cy="34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5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8654" y="45720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Ukraine		     Ghana                                   Central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                                                                                            African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                                                                                          Republic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33610" cy="299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45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31357</TotalTime>
  <Words>517</Words>
  <Application>Microsoft Office PowerPoint</Application>
  <PresentationFormat>On-screen Show (4:3)</PresentationFormat>
  <Paragraphs>283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Number One and C1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#1</dc:title>
  <dc:creator>eisinger</dc:creator>
  <cp:lastModifiedBy>Tom Fortunato</cp:lastModifiedBy>
  <cp:revision>132</cp:revision>
  <cp:lastPrinted>2020-01-22T13:18:06Z</cp:lastPrinted>
  <dcterms:created xsi:type="dcterms:W3CDTF">2020-01-18T18:04:40Z</dcterms:created>
  <dcterms:modified xsi:type="dcterms:W3CDTF">2020-02-15T02:59:34Z</dcterms:modified>
</cp:coreProperties>
</file>