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79" r:id="rId2"/>
    <p:sldId id="280" r:id="rId3"/>
    <p:sldId id="293" r:id="rId4"/>
    <p:sldId id="281" r:id="rId5"/>
    <p:sldId id="256" r:id="rId6"/>
    <p:sldId id="257" r:id="rId7"/>
    <p:sldId id="262" r:id="rId8"/>
    <p:sldId id="259" r:id="rId9"/>
    <p:sldId id="306" r:id="rId10"/>
    <p:sldId id="263" r:id="rId11"/>
    <p:sldId id="267" r:id="rId12"/>
    <p:sldId id="266" r:id="rId13"/>
    <p:sldId id="264" r:id="rId14"/>
    <p:sldId id="265" r:id="rId15"/>
    <p:sldId id="268" r:id="rId16"/>
    <p:sldId id="270" r:id="rId17"/>
    <p:sldId id="296" r:id="rId18"/>
    <p:sldId id="269" r:id="rId19"/>
    <p:sldId id="271" r:id="rId20"/>
    <p:sldId id="272" r:id="rId21"/>
    <p:sldId id="282" r:id="rId22"/>
    <p:sldId id="299" r:id="rId23"/>
    <p:sldId id="284" r:id="rId24"/>
    <p:sldId id="283" r:id="rId25"/>
    <p:sldId id="273" r:id="rId26"/>
    <p:sldId id="278" r:id="rId27"/>
    <p:sldId id="307" r:id="rId28"/>
    <p:sldId id="285" r:id="rId29"/>
    <p:sldId id="286" r:id="rId30"/>
    <p:sldId id="289" r:id="rId31"/>
    <p:sldId id="291" r:id="rId32"/>
    <p:sldId id="302" r:id="rId33"/>
    <p:sldId id="290" r:id="rId34"/>
    <p:sldId id="304" r:id="rId35"/>
    <p:sldId id="28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0000FF"/>
    <a:srgbClr val="FFFFFF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1564" autoAdjust="0"/>
    <p:restoredTop sz="98336" autoAdjust="0"/>
  </p:normalViewPr>
  <p:slideViewPr>
    <p:cSldViewPr snapToGrid="0">
      <p:cViewPr varScale="1">
        <p:scale>
          <a:sx n="89" d="100"/>
          <a:sy n="89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994975-A963-409D-8464-421583769D1F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396C4-F22D-410E-AB96-D84EEE46B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96C4-F22D-410E-AB96-D84EEE46B6CC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10EE-D3D2-4F31-8E53-89B69553414D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229D-CB8D-4B7B-B354-24E9C4EDF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10EE-D3D2-4F31-8E53-89B69553414D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229D-CB8D-4B7B-B354-24E9C4EDF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10EE-D3D2-4F31-8E53-89B69553414D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229D-CB8D-4B7B-B354-24E9C4EDF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10EE-D3D2-4F31-8E53-89B69553414D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229D-CB8D-4B7B-B354-24E9C4EDF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10EE-D3D2-4F31-8E53-89B69553414D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229D-CB8D-4B7B-B354-24E9C4EDF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10EE-D3D2-4F31-8E53-89B69553414D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229D-CB8D-4B7B-B354-24E9C4EDF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10EE-D3D2-4F31-8E53-89B69553414D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229D-CB8D-4B7B-B354-24E9C4EDF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10EE-D3D2-4F31-8E53-89B69553414D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229D-CB8D-4B7B-B354-24E9C4EDF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10EE-D3D2-4F31-8E53-89B69553414D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229D-CB8D-4B7B-B354-24E9C4EDF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10EE-D3D2-4F31-8E53-89B69553414D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229D-CB8D-4B7B-B354-24E9C4EDF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10EE-D3D2-4F31-8E53-89B69553414D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229D-CB8D-4B7B-B354-24E9C4EDF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D10EE-D3D2-4F31-8E53-89B69553414D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1229D-CB8D-4B7B-B354-24E9C4EDF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12" Type="http://schemas.openxmlformats.org/officeDocument/2006/relationships/image" Target="../media/image104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10" Type="http://schemas.openxmlformats.org/officeDocument/2006/relationships/image" Target="../media/image152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54.png"/><Relationship Id="rId7" Type="http://schemas.openxmlformats.org/officeDocument/2006/relationships/image" Target="../media/image157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42.png"/><Relationship Id="rId9" Type="http://schemas.openxmlformats.org/officeDocument/2006/relationships/image" Target="../media/image1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38100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latin typeface="Algerian" pitchFamily="82" charset="0"/>
              </a:rPr>
              <a:t>Minerals on Stamps</a:t>
            </a:r>
            <a:endParaRPr lang="en-US" sz="5400">
              <a:latin typeface="Algerian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1447800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Andalus" pitchFamily="2" charset="-78"/>
                <a:cs typeface="Andalus" pitchFamily="2" charset="-78"/>
              </a:rPr>
              <a:t>Fred Haynes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Andalus" pitchFamily="2" charset="-78"/>
                <a:cs typeface="Andalus" pitchFamily="2" charset="-78"/>
              </a:rPr>
              <a:t>Sept. 23, </a:t>
            </a:r>
            <a:r>
              <a:rPr lang="en-US" sz="3600" b="1" smtClean="0">
                <a:solidFill>
                  <a:srgbClr val="FF0000"/>
                </a:solidFill>
                <a:latin typeface="Andalus" pitchFamily="2" charset="-78"/>
                <a:cs typeface="Andalus" pitchFamily="2" charset="-78"/>
              </a:rPr>
              <a:t>2021</a:t>
            </a:r>
            <a:endParaRPr lang="en-US" sz="3600" b="1">
              <a:solidFill>
                <a:srgbClr val="FF0000"/>
              </a:solidFill>
              <a:latin typeface="Andalus" pitchFamily="2" charset="-78"/>
              <a:cs typeface="Andalus" pitchFamily="2" charset="-78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1600200"/>
            <a:ext cx="2050256" cy="274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492870"/>
            <a:ext cx="2819400" cy="231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656114"/>
            <a:ext cx="2133600" cy="267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52400"/>
            <a:ext cx="4191000" cy="19812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Bell MT" pitchFamily="18" charset="0"/>
              </a:rPr>
              <a:t>Stamp Error </a:t>
            </a:r>
            <a:endParaRPr lang="en-US" sz="6600" b="1" dirty="0">
              <a:solidFill>
                <a:srgbClr val="FF0000"/>
              </a:solidFill>
              <a:latin typeface="Bell MT" pitchFamily="18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438400"/>
            <a:ext cx="2514600" cy="313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452960"/>
            <a:ext cx="2446719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2439856"/>
            <a:ext cx="2438400" cy="313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52400"/>
            <a:ext cx="2028914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3400" y="1905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BOLTWOODITE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565336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Scott #631, issued 11/16/89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29000" y="5653360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Scott #631A, issued 10/25/90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" y="5958160"/>
            <a:ext cx="1905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K(H</a:t>
            </a:r>
            <a:r>
              <a:rPr lang="en-US" baseline="-25000" dirty="0" smtClean="0"/>
              <a:t>3</a:t>
            </a:r>
            <a:r>
              <a:rPr lang="en-US" dirty="0" smtClean="0"/>
              <a:t>O)(UO</a:t>
            </a:r>
            <a:r>
              <a:rPr lang="en-US" baseline="-25000" dirty="0" smtClean="0"/>
              <a:t>2</a:t>
            </a:r>
            <a:r>
              <a:rPr lang="en-US" dirty="0" smtClean="0"/>
              <a:t>)(SiO</a:t>
            </a:r>
            <a:r>
              <a:rPr lang="en-US" baseline="-25000" dirty="0" smtClean="0"/>
              <a:t>4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Incorrect formula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10000" y="6034360"/>
            <a:ext cx="44958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Corrected formula  K</a:t>
            </a:r>
            <a:r>
              <a:rPr lang="en-US" baseline="-25000" dirty="0" smtClean="0"/>
              <a:t>2</a:t>
            </a:r>
            <a:r>
              <a:rPr lang="en-US" dirty="0" smtClean="0"/>
              <a:t>(UO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  <a:r>
              <a:rPr lang="en-US" baseline="-25000" dirty="0" smtClean="0"/>
              <a:t>2</a:t>
            </a:r>
            <a:r>
              <a:rPr lang="en-US" dirty="0" smtClean="0"/>
              <a:t>(SiO</a:t>
            </a:r>
            <a:r>
              <a:rPr lang="en-US" baseline="-25000" dirty="0" smtClean="0"/>
              <a:t>3</a:t>
            </a:r>
            <a:r>
              <a:rPr lang="en-US" dirty="0" smtClean="0"/>
              <a:t>)</a:t>
            </a:r>
            <a:r>
              <a:rPr lang="en-US" baseline="-25000" dirty="0" smtClean="0"/>
              <a:t>2</a:t>
            </a:r>
            <a:r>
              <a:rPr lang="en-US" dirty="0" smtClean="0"/>
              <a:t>(OH)</a:t>
            </a:r>
            <a:r>
              <a:rPr lang="en-US" baseline="-25000" dirty="0" smtClean="0"/>
              <a:t>2</a:t>
            </a:r>
            <a:r>
              <a:rPr lang="en-US" dirty="0" smtClean="0"/>
              <a:t>·5H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24600" y="5653360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Scott #685, issued 1/2/92</a:t>
            </a:r>
            <a:endParaRPr lang="en-US" sz="1400" b="1" dirty="0"/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152400"/>
            <a:ext cx="203747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934200" y="1981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BOLTWOODITE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28600"/>
            <a:ext cx="3352800" cy="5826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52600" y="2286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CANADA</a:t>
            </a:r>
            <a:endParaRPr lang="en-US" sz="40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8800" y="6054936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Scott #1436-1440, Sept. 21, 1992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95400"/>
            <a:ext cx="28194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14400" y="4105275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   Scott #582, Aug. 2, 1972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4648200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From a set of 4 commemorating national science conferences, this stamp depicts a normal fault in layered and folder rock, while commemorating the 24</a:t>
            </a:r>
            <a:r>
              <a:rPr lang="en-US" baseline="30000" smtClean="0"/>
              <a:t>th</a:t>
            </a:r>
            <a:r>
              <a:rPr lang="en-US" smtClean="0"/>
              <a:t> International Geological Congress, held in Montreal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9000"/>
          </a:blip>
          <a:srcRect/>
          <a:stretch>
            <a:fillRect/>
          </a:stretch>
        </p:blipFill>
        <p:spPr bwMode="auto">
          <a:xfrm>
            <a:off x="7315200" y="3810000"/>
            <a:ext cx="161819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bright="4000"/>
          </a:blip>
          <a:srcRect/>
          <a:stretch>
            <a:fillRect/>
          </a:stretch>
        </p:blipFill>
        <p:spPr bwMode="auto">
          <a:xfrm>
            <a:off x="1981200" y="3886200"/>
            <a:ext cx="1711350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81200" y="52578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Flamboro</a:t>
            </a:r>
            <a:r>
              <a:rPr lang="en-US" sz="1400" b="1" dirty="0" smtClean="0"/>
              <a:t> Quarry, Wentworth, Ontario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391400" y="52578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Jeffrey Mine, Asbestos, Quebec</a:t>
            </a:r>
            <a:endParaRPr lang="en-US" sz="14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lum bright="14000"/>
          </a:blip>
          <a:srcRect/>
          <a:stretch>
            <a:fillRect/>
          </a:stretch>
        </p:blipFill>
        <p:spPr bwMode="auto">
          <a:xfrm>
            <a:off x="228600" y="4038600"/>
            <a:ext cx="1639127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0" y="5257800"/>
            <a:ext cx="1447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Colonial Copper Mine, Cap D’Or, Nova Scotia</a:t>
            </a:r>
            <a:endParaRPr lang="en-US" sz="1400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lum bright="28000" contrast="43000"/>
          </a:blip>
          <a:srcRect r="19149"/>
          <a:stretch>
            <a:fillRect/>
          </a:stretch>
        </p:blipFill>
        <p:spPr bwMode="auto">
          <a:xfrm>
            <a:off x="5791200" y="3962400"/>
            <a:ext cx="14478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791200" y="5257800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Princess Mine, Hastings Co., Ontario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62400" y="52578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Gold, </a:t>
            </a:r>
            <a:r>
              <a:rPr lang="en-US" sz="1400" b="1" dirty="0" err="1" smtClean="0"/>
              <a:t>Klondyke</a:t>
            </a:r>
            <a:r>
              <a:rPr lang="en-US" sz="1400" b="1" dirty="0" smtClean="0"/>
              <a:t> District, Yukon</a:t>
            </a:r>
            <a:endParaRPr lang="en-US" sz="1400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799" y="3962400"/>
            <a:ext cx="193896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1447800"/>
            <a:ext cx="1783080" cy="133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5200" y="1447800"/>
            <a:ext cx="1783080" cy="134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29296" y="1448976"/>
            <a:ext cx="1783080" cy="132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920" y="1449107"/>
            <a:ext cx="1783080" cy="1352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3320" y="1447800"/>
            <a:ext cx="1783080" cy="134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228600" y="2895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Native Copper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057400" y="29072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Galena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810000" y="2895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Native Gold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638800" y="28956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Sodalite</a:t>
            </a:r>
            <a:r>
              <a:rPr lang="en-US" dirty="0" smtClean="0"/>
              <a:t> (polished)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391400" y="28956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Garnet (</a:t>
            </a:r>
            <a:r>
              <a:rPr lang="en-US" dirty="0" err="1" smtClean="0"/>
              <a:t>grossular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114800" y="1524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haroni" pitchFamily="2" charset="-79"/>
                <a:cs typeface="Aharoni" pitchFamily="2" charset="-79"/>
              </a:rPr>
              <a:t>CANADA</a:t>
            </a:r>
            <a:endParaRPr lang="en-US" sz="40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" y="76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Scott #1436-1440, Sept. 21, 1992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768721" cy="660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4356"/>
            <a:ext cx="4800600" cy="6535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10200" y="3048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Kenya – Scott # 98-112</a:t>
            </a:r>
          </a:p>
          <a:p>
            <a:pPr algn="ctr"/>
            <a:r>
              <a:rPr lang="en-US" sz="2400" dirty="0" smtClean="0"/>
              <a:t>December, 1977</a:t>
            </a:r>
            <a:endParaRPr 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256886"/>
            <a:ext cx="1981200" cy="2314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 flipV="1">
            <a:off x="5864197" y="4263998"/>
            <a:ext cx="2106930" cy="1709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19800" y="3581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Galena – </a:t>
            </a:r>
            <a:r>
              <a:rPr lang="en-US" dirty="0" err="1" smtClean="0"/>
              <a:t>PbS</a:t>
            </a:r>
            <a:r>
              <a:rPr lang="en-US" dirty="0" smtClean="0"/>
              <a:t> (cubic)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5500" y="3962400"/>
            <a:ext cx="1866900" cy="249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lum bright="-6000"/>
          </a:blip>
          <a:srcRect/>
          <a:stretch>
            <a:fillRect/>
          </a:stretch>
        </p:blipFill>
        <p:spPr bwMode="auto">
          <a:xfrm>
            <a:off x="5181600" y="1219200"/>
            <a:ext cx="36671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486400" y="3581400"/>
            <a:ext cx="3429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Tourmaline (var. </a:t>
            </a:r>
            <a:r>
              <a:rPr lang="en-US" dirty="0" err="1" smtClean="0"/>
              <a:t>Elbaite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7687888" y="4580314"/>
            <a:ext cx="1371601" cy="89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1" y="762001"/>
            <a:ext cx="2020505" cy="152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762000"/>
            <a:ext cx="2057400" cy="1534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762000"/>
            <a:ext cx="2057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467600" y="1219200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July 1999</a:t>
            </a:r>
          </a:p>
          <a:p>
            <a:r>
              <a:rPr lang="en-US" sz="1600" b="1" dirty="0" smtClean="0"/>
              <a:t>Scott 1230-32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191000" y="762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haroni" pitchFamily="2" charset="-79"/>
                <a:cs typeface="Aharoni" pitchFamily="2" charset="-79"/>
              </a:rPr>
              <a:t>PERU</a:t>
            </a:r>
            <a:endParaRPr lang="en-US" sz="40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3200400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July 2002</a:t>
            </a:r>
          </a:p>
          <a:p>
            <a:r>
              <a:rPr lang="en-US" sz="1600" b="1" dirty="0" smtClean="0"/>
              <a:t>Scott 1339-41</a:t>
            </a:r>
            <a:endParaRPr lang="en-US" sz="1600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lum bright="8000"/>
          </a:blip>
          <a:srcRect/>
          <a:stretch>
            <a:fillRect/>
          </a:stretch>
        </p:blipFill>
        <p:spPr bwMode="auto">
          <a:xfrm>
            <a:off x="1761910" y="2744989"/>
            <a:ext cx="2048090" cy="152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2744989"/>
            <a:ext cx="2057400" cy="153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2743200"/>
            <a:ext cx="2057400" cy="153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33400" y="22860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Galena – </a:t>
            </a:r>
            <a:r>
              <a:rPr lang="en-US" dirty="0" err="1" smtClean="0">
                <a:solidFill>
                  <a:srgbClr val="FF0000"/>
                </a:solidFill>
              </a:rPr>
              <a:t>Pb</a:t>
            </a:r>
            <a:r>
              <a:rPr lang="en-US" dirty="0" err="1" smtClean="0"/>
              <a:t>S</a:t>
            </a:r>
            <a:r>
              <a:rPr lang="en-US" dirty="0" smtClean="0"/>
              <a:t>                      </a:t>
            </a:r>
            <a:r>
              <a:rPr lang="en-US" dirty="0" err="1" smtClean="0"/>
              <a:t>Scheelite</a:t>
            </a:r>
            <a:r>
              <a:rPr lang="en-US" dirty="0" smtClean="0"/>
              <a:t> – </a:t>
            </a:r>
            <a:r>
              <a:rPr lang="en-US" smtClean="0"/>
              <a:t>Ca</a:t>
            </a:r>
            <a:r>
              <a:rPr lang="en-US" smtClean="0">
                <a:solidFill>
                  <a:srgbClr val="FF0000"/>
                </a:solidFill>
              </a:rPr>
              <a:t>W</a:t>
            </a:r>
            <a:r>
              <a:rPr lang="en-US" smtClean="0"/>
              <a:t>O</a:t>
            </a:r>
            <a:r>
              <a:rPr lang="en-US" baseline="-25000" smtClean="0"/>
              <a:t>4</a:t>
            </a:r>
            <a:r>
              <a:rPr lang="en-US" smtClean="0"/>
              <a:t>                Fossil  Bivalve     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28800" y="4268988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Chalcopyrite – </a:t>
            </a:r>
            <a:r>
              <a:rPr lang="en-US" dirty="0" smtClean="0">
                <a:solidFill>
                  <a:srgbClr val="FF0000"/>
                </a:solidFill>
              </a:rPr>
              <a:t>Cu</a:t>
            </a:r>
            <a:r>
              <a:rPr lang="en-US" dirty="0" smtClean="0"/>
              <a:t>FeS</a:t>
            </a:r>
            <a:r>
              <a:rPr lang="en-US" baseline="-25000" dirty="0" smtClean="0"/>
              <a:t>2</a:t>
            </a:r>
            <a:r>
              <a:rPr lang="en-US" dirty="0" smtClean="0"/>
              <a:t>         </a:t>
            </a:r>
            <a:r>
              <a:rPr lang="en-US" dirty="0" err="1" smtClean="0"/>
              <a:t>Sphalerite</a:t>
            </a:r>
            <a:r>
              <a:rPr lang="en-US" dirty="0" smtClean="0"/>
              <a:t> – </a:t>
            </a:r>
            <a:r>
              <a:rPr lang="en-US" dirty="0" err="1" smtClean="0">
                <a:solidFill>
                  <a:srgbClr val="FF0000"/>
                </a:solidFill>
              </a:rPr>
              <a:t>Zn</a:t>
            </a:r>
            <a:r>
              <a:rPr lang="en-US" dirty="0" err="1" smtClean="0"/>
              <a:t>S</a:t>
            </a:r>
            <a:r>
              <a:rPr lang="en-US" dirty="0" smtClean="0"/>
              <a:t>             </a:t>
            </a:r>
            <a:r>
              <a:rPr lang="en-US" dirty="0" err="1" smtClean="0"/>
              <a:t>Pyrargyrite</a:t>
            </a:r>
            <a:r>
              <a:rPr lang="en-US" dirty="0" smtClean="0"/>
              <a:t> – </a:t>
            </a:r>
            <a:r>
              <a:rPr lang="en-US" dirty="0" smtClean="0">
                <a:solidFill>
                  <a:srgbClr val="FF0000"/>
                </a:solidFill>
              </a:rPr>
              <a:t>Ag</a:t>
            </a:r>
            <a:r>
              <a:rPr lang="en-US" dirty="0" smtClean="0"/>
              <a:t>SbS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4800600"/>
            <a:ext cx="1981200" cy="148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19400" y="4800600"/>
            <a:ext cx="1981200" cy="14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05400" y="4800600"/>
            <a:ext cx="1995487" cy="148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33400" y="63246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Orpiment – </a:t>
            </a:r>
            <a:r>
              <a:rPr lang="en-US" dirty="0" smtClean="0">
                <a:solidFill>
                  <a:srgbClr val="FF0000"/>
                </a:solidFill>
              </a:rPr>
              <a:t>As</a:t>
            </a:r>
            <a:r>
              <a:rPr lang="en-US" baseline="-25000" dirty="0" smtClean="0"/>
              <a:t>2</a:t>
            </a:r>
            <a:r>
              <a:rPr lang="en-US" dirty="0" smtClean="0"/>
              <a:t>S3         </a:t>
            </a:r>
            <a:r>
              <a:rPr lang="en-US" dirty="0" err="1" smtClean="0"/>
              <a:t>Rhodochrosite</a:t>
            </a:r>
            <a:r>
              <a:rPr lang="en-US" dirty="0" smtClean="0"/>
              <a:t> – </a:t>
            </a:r>
            <a:r>
              <a:rPr lang="en-US" dirty="0" smtClean="0">
                <a:solidFill>
                  <a:srgbClr val="FF0000"/>
                </a:solidFill>
              </a:rPr>
              <a:t>Mn</a:t>
            </a:r>
            <a:r>
              <a:rPr lang="en-US" dirty="0" smtClean="0"/>
              <a:t>CO</a:t>
            </a:r>
            <a:r>
              <a:rPr lang="en-US" baseline="-25000" dirty="0" smtClean="0"/>
              <a:t>3</a:t>
            </a:r>
            <a:r>
              <a:rPr lang="en-US" dirty="0" smtClean="0"/>
              <a:t>    </a:t>
            </a:r>
            <a:r>
              <a:rPr lang="en-US" dirty="0" err="1" smtClean="0"/>
              <a:t>Huebnerite</a:t>
            </a:r>
            <a:r>
              <a:rPr lang="en-US" dirty="0" smtClean="0"/>
              <a:t> – Mn</a:t>
            </a:r>
            <a:r>
              <a:rPr lang="en-US" dirty="0" smtClean="0">
                <a:solidFill>
                  <a:srgbClr val="FF0000"/>
                </a:solidFill>
              </a:rPr>
              <a:t>W</a:t>
            </a:r>
            <a:r>
              <a:rPr lang="en-US" dirty="0" smtClean="0"/>
              <a:t>O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7391400" y="4876800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Jan. 2004</a:t>
            </a:r>
          </a:p>
          <a:p>
            <a:r>
              <a:rPr lang="en-US" sz="1600" b="1" dirty="0" smtClean="0"/>
              <a:t>Scott 1372-73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April 2006 Scott 1514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352800" y="206514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000" dirty="0" smtClean="0">
                <a:latin typeface="Aharoni" pitchFamily="2" charset="-79"/>
                <a:cs typeface="Aharoni" pitchFamily="2" charset="-79"/>
              </a:rPr>
              <a:t>SPAIN</a:t>
            </a:r>
            <a:endParaRPr lang="en-US" sz="40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533" y="957262"/>
            <a:ext cx="663586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76400" y="5257800"/>
            <a:ext cx="662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The center labels with the 4 stamps depicts the main floor of the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Museo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Geominero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Geomineral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Museum) in Madrid.  The museum is the home for over 8000 mineral specimens in 250 glass cabinets.  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4625" y="4114800"/>
            <a:ext cx="6200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Cinnabar – </a:t>
            </a:r>
            <a:r>
              <a:rPr lang="en-US" dirty="0" err="1" smtClean="0"/>
              <a:t>HgS</a:t>
            </a:r>
            <a:r>
              <a:rPr lang="en-US" dirty="0" smtClean="0"/>
              <a:t>                                                 </a:t>
            </a:r>
            <a:r>
              <a:rPr lang="en-US" dirty="0" err="1" smtClean="0"/>
              <a:t>Sphalerite</a:t>
            </a:r>
            <a:r>
              <a:rPr lang="en-US" dirty="0" smtClean="0"/>
              <a:t> – </a:t>
            </a:r>
            <a:r>
              <a:rPr lang="en-US" dirty="0" err="1" smtClean="0"/>
              <a:t>ZnS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  Pyrite  - FeS2 		 	              Galena - </a:t>
            </a:r>
            <a:r>
              <a:rPr lang="en-US" dirty="0" err="1" smtClean="0"/>
              <a:t>PbS</a:t>
            </a:r>
            <a:r>
              <a:rPr lang="en-US" dirty="0" smtClean="0"/>
              <a:t>           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977" y="304799"/>
            <a:ext cx="2417077" cy="2128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977" y="2709863"/>
            <a:ext cx="2417078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324600" y="206514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Scott  #2763a-d</a:t>
            </a:r>
          </a:p>
          <a:p>
            <a:r>
              <a:rPr lang="en-US" dirty="0" smtClean="0"/>
              <a:t>Feb., 1994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131501"/>
            <a:ext cx="2181225" cy="329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4112"/>
            <a:ext cx="2286000" cy="3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t="9196"/>
          <a:stretch>
            <a:fillRect/>
          </a:stretch>
        </p:blipFill>
        <p:spPr bwMode="auto">
          <a:xfrm>
            <a:off x="5257800" y="4114800"/>
            <a:ext cx="3581400" cy="225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926505"/>
            <a:ext cx="3733800" cy="257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0" y="135100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FF00"/>
                </a:solidFill>
              </a:rPr>
              <a:t>A</a:t>
            </a:r>
            <a:endParaRPr lang="en-US" b="1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57900" y="298073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FF00"/>
                </a:solidFill>
              </a:rPr>
              <a:t>B</a:t>
            </a:r>
            <a:endParaRPr lang="en-US" b="1">
              <a:solidFill>
                <a:srgbClr val="FFFF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981700" y="2438400"/>
            <a:ext cx="152400" cy="501134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134100" y="1720334"/>
            <a:ext cx="76200" cy="369332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429000" y="131501"/>
            <a:ext cx="22098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600" smtClean="0">
                <a:solidFill>
                  <a:schemeClr val="bg1">
                    <a:lumMod val="95000"/>
                  </a:schemeClr>
                </a:solidFill>
                <a:latin typeface="Aharoni" pitchFamily="2" charset="-79"/>
                <a:cs typeface="Aharoni" pitchFamily="2" charset="-79"/>
              </a:rPr>
              <a:t>ICELAND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3429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      Scott #862, 1998</a:t>
            </a:r>
          </a:p>
          <a:p>
            <a:r>
              <a:rPr lang="en-US" sz="1400" b="1" i="1" smtClean="0"/>
              <a:t>Stilbite from Teigarhorni (B)</a:t>
            </a:r>
            <a:endParaRPr lang="en-US" sz="14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781799" y="3423891"/>
            <a:ext cx="2362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       Scott #885, 1999</a:t>
            </a:r>
          </a:p>
          <a:p>
            <a:r>
              <a:rPr lang="en-US" sz="1400" b="1" i="1" smtClean="0"/>
              <a:t>Calcite from Helgustodum (A)</a:t>
            </a:r>
            <a:endParaRPr lang="en-US" sz="1400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4724400" y="6371974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Miner’s in Helgustodum silver mine, 19</a:t>
            </a:r>
            <a:r>
              <a:rPr lang="en-US" sz="1600" b="1" baseline="30000" smtClean="0"/>
              <a:t>th</a:t>
            </a:r>
            <a:r>
              <a:rPr lang="en-US" sz="1600" b="1" smtClean="0"/>
              <a:t> century</a:t>
            </a:r>
            <a:endParaRPr lang="en-US" sz="1600" b="1"/>
          </a:p>
        </p:txBody>
      </p:sp>
      <p:sp>
        <p:nvSpPr>
          <p:cNvPr id="19" name="TextBox 18"/>
          <p:cNvSpPr txBox="1"/>
          <p:nvPr/>
        </p:nvSpPr>
        <p:spPr>
          <a:xfrm>
            <a:off x="152400" y="4114800"/>
            <a:ext cx="4876800" cy="1938992"/>
          </a:xfrm>
          <a:prstGeom prst="rect">
            <a:avLst/>
          </a:prstGeom>
          <a:noFill/>
        </p:spPr>
        <p:txBody>
          <a:bodyPr wrap="square" lIns="9144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u="sng" smtClean="0"/>
              <a:t>Some interesting notes about Teigarhorni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tabLst>
                <a:tab pos="274320" algn="l"/>
              </a:tabLst>
            </a:pPr>
            <a:r>
              <a:rPr lang="en-US" smtClean="0"/>
              <a:t>  </a:t>
            </a:r>
            <a:r>
              <a:rPr lang="en-US" sz="2000" smtClean="0"/>
              <a:t>Zeolites from here considered world’s best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tabLst>
                <a:tab pos="274320" algn="l"/>
              </a:tabLst>
            </a:pPr>
            <a:r>
              <a:rPr lang="en-US" sz="2000" smtClean="0"/>
              <a:t>  Now a Historic Preservation Site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tabLst>
                <a:tab pos="274320" algn="l"/>
              </a:tabLst>
            </a:pPr>
            <a:r>
              <a:rPr lang="en-US" sz="2000" smtClean="0"/>
              <a:t>  Highest recorded temperature in Iceland</a:t>
            </a:r>
          </a:p>
          <a:p>
            <a:pPr>
              <a:spcBef>
                <a:spcPts val="600"/>
              </a:spcBef>
              <a:tabLst>
                <a:tab pos="274320" algn="l"/>
              </a:tabLst>
            </a:pPr>
            <a:r>
              <a:rPr lang="en-US" sz="2000" smtClean="0"/>
              <a:t>    was in Teigarhorni on June 22, 1939  </a:t>
            </a:r>
            <a:endParaRPr lang="en-US" sz="2000"/>
          </a:p>
        </p:txBody>
      </p:sp>
      <p:sp>
        <p:nvSpPr>
          <p:cNvPr id="20" name="TextBox 19"/>
          <p:cNvSpPr txBox="1"/>
          <p:nvPr/>
        </p:nvSpPr>
        <p:spPr>
          <a:xfrm>
            <a:off x="1752600" y="6096000"/>
            <a:ext cx="205740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30.5°C, 86.9°F</a:t>
            </a:r>
            <a:endParaRPr lang="en-US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  <p:bldP spid="19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6246072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934200" y="457200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haroni" pitchFamily="2" charset="-79"/>
                <a:cs typeface="Aharoni" pitchFamily="2" charset="-79"/>
              </a:rPr>
              <a:t>HONG KONG</a:t>
            </a:r>
            <a:endParaRPr lang="en-US" sz="40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1800" y="19050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Scott  #994-997</a:t>
            </a:r>
          </a:p>
          <a:p>
            <a:r>
              <a:rPr lang="en-US" dirty="0" smtClean="0"/>
              <a:t>Sept., 2002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4724400"/>
            <a:ext cx="419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rock outcrop portions of these stamps  were applied with a </a:t>
            </a:r>
            <a:r>
              <a:rPr lang="en-US" sz="2400" dirty="0" err="1" smtClean="0"/>
              <a:t>thermographic</a:t>
            </a:r>
            <a:r>
              <a:rPr lang="en-US" sz="2400" dirty="0" smtClean="0"/>
              <a:t> process, producing a shiny raised surface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4419600"/>
            <a:ext cx="1828800" cy="10464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endParaRPr lang="en-US" sz="800" dirty="0" smtClean="0">
              <a:solidFill>
                <a:srgbClr val="0000FF"/>
              </a:solidFill>
            </a:endParaRP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Siltstone</a:t>
            </a:r>
          </a:p>
          <a:p>
            <a:pPr algn="ctr"/>
            <a:r>
              <a:rPr lang="en-US" b="1" dirty="0" smtClean="0"/>
              <a:t>(Ping </a:t>
            </a:r>
            <a:r>
              <a:rPr lang="en-US" b="1" dirty="0" err="1" smtClean="0"/>
              <a:t>Chau</a:t>
            </a:r>
            <a:r>
              <a:rPr lang="en-US" b="1" dirty="0" smtClean="0"/>
              <a:t>)</a:t>
            </a:r>
          </a:p>
          <a:p>
            <a:pPr algn="ctr"/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781800" y="4419600"/>
            <a:ext cx="1828800" cy="10464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endParaRPr lang="en-US" sz="800" dirty="0" smtClean="0">
              <a:solidFill>
                <a:srgbClr val="0000FF"/>
              </a:solidFill>
            </a:endParaRP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Conglomerate</a:t>
            </a:r>
          </a:p>
          <a:p>
            <a:pPr algn="ctr"/>
            <a:r>
              <a:rPr lang="en-US" b="1" dirty="0" smtClean="0"/>
              <a:t>(Port Island)</a:t>
            </a:r>
          </a:p>
          <a:p>
            <a:pPr algn="ctr"/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953000" y="5468112"/>
            <a:ext cx="1828800" cy="10464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endParaRPr lang="en-US" sz="800" dirty="0" smtClean="0">
              <a:solidFill>
                <a:srgbClr val="0000FF"/>
              </a:solidFill>
            </a:endParaRP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Tuff</a:t>
            </a:r>
          </a:p>
          <a:p>
            <a:pPr algn="ctr"/>
            <a:r>
              <a:rPr lang="en-US" b="1" dirty="0" smtClean="0"/>
              <a:t>(Po Pin </a:t>
            </a:r>
            <a:r>
              <a:rPr lang="en-US" b="1" dirty="0" err="1" smtClean="0"/>
              <a:t>Chau</a:t>
            </a:r>
            <a:r>
              <a:rPr lang="en-US" b="1" dirty="0" smtClean="0"/>
              <a:t>)</a:t>
            </a:r>
          </a:p>
          <a:p>
            <a:pPr algn="ctr"/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781800" y="5468112"/>
            <a:ext cx="1828800" cy="10464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endParaRPr lang="en-US" sz="800" dirty="0" smtClean="0">
              <a:solidFill>
                <a:srgbClr val="0000FF"/>
              </a:solidFill>
            </a:endParaRP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Granite</a:t>
            </a:r>
          </a:p>
          <a:p>
            <a:pPr algn="ctr"/>
            <a:r>
              <a:rPr lang="en-US" b="1" dirty="0" smtClean="0"/>
              <a:t>(</a:t>
            </a:r>
            <a:r>
              <a:rPr lang="en-US" b="1" dirty="0" err="1" smtClean="0"/>
              <a:t>Lamma</a:t>
            </a:r>
            <a:r>
              <a:rPr lang="en-US" b="1" dirty="0" smtClean="0"/>
              <a:t> Island)</a:t>
            </a:r>
          </a:p>
          <a:p>
            <a:pPr algn="ctr"/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28600"/>
            <a:ext cx="3641592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3"/>
          <p:cNvSpPr txBox="1">
            <a:spLocks noGrp="1"/>
          </p:cNvSpPr>
          <p:nvPr>
            <p:ph idx="1"/>
          </p:nvPr>
        </p:nvSpPr>
        <p:spPr>
          <a:xfrm>
            <a:off x="152400" y="1524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000" dirty="0" smtClean="0">
                <a:latin typeface="Aharoni" pitchFamily="2" charset="-79"/>
                <a:cs typeface="Aharoni" pitchFamily="2" charset="-79"/>
              </a:rPr>
              <a:t>FLUORITE</a:t>
            </a:r>
            <a:endParaRPr lang="en-US" sz="40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08" y="3124200"/>
            <a:ext cx="3641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Fluorite from Penfield Quarry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3571689"/>
            <a:ext cx="3290887" cy="2829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14600" y="64008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Fluorite on dolomite, Walworth Quarry</a:t>
            </a:r>
            <a:endParaRPr 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964644"/>
            <a:ext cx="1513241" cy="180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24700" y="228600"/>
            <a:ext cx="13335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0342" y="4769051"/>
            <a:ext cx="1665641" cy="132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940342" y="6169223"/>
            <a:ext cx="1665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Algeria #713, 1983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2816423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Germany #1106, 1969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40342" y="2054423"/>
            <a:ext cx="1898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France, #2020, 1986</a:t>
            </a:r>
            <a:endParaRPr lang="en-US" sz="1400" b="1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5629" y="2667000"/>
            <a:ext cx="1289808" cy="162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959" y="3571689"/>
            <a:ext cx="1287506" cy="2064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8151854" y="2842736"/>
            <a:ext cx="9082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South-West Africa,</a:t>
            </a:r>
          </a:p>
          <a:p>
            <a:r>
              <a:rPr lang="en-US" sz="1400" b="1" dirty="0" smtClean="0"/>
              <a:t>#627, 1989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28601" y="5712023"/>
            <a:ext cx="1818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Thailand #1348, 1990 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04800"/>
            <a:ext cx="4519612" cy="319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9" y="76200"/>
            <a:ext cx="5533035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19400" y="350520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Scott # 1538-1541, June 13, 1974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91200" y="5257800"/>
            <a:ext cx="32537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All are Smithsonian samples designed by Leonard Buckley. First Day cover issued in Lincoln, NB at the 1974 National Gem and Mineral Show.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91200" y="3581400"/>
            <a:ext cx="3148012" cy="1569660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rgbClr val="FF0000"/>
                </a:solidFill>
              </a:rPr>
              <a:t>Petrified Wood </a:t>
            </a:r>
            <a:r>
              <a:rPr lang="en-US" sz="1600" smtClean="0"/>
              <a:t>– Arizona Petrified Forest</a:t>
            </a:r>
          </a:p>
          <a:p>
            <a:r>
              <a:rPr lang="en-US" sz="1600" b="1" smtClean="0">
                <a:solidFill>
                  <a:srgbClr val="FF0000"/>
                </a:solidFill>
              </a:rPr>
              <a:t>Tourmaline</a:t>
            </a:r>
            <a:r>
              <a:rPr lang="en-US" sz="1600" smtClean="0"/>
              <a:t>- San Diego County, CA</a:t>
            </a:r>
          </a:p>
          <a:p>
            <a:r>
              <a:rPr lang="en-US" sz="1600" b="1" smtClean="0">
                <a:solidFill>
                  <a:srgbClr val="FF0000"/>
                </a:solidFill>
              </a:rPr>
              <a:t>Rhodochrosite</a:t>
            </a:r>
            <a:r>
              <a:rPr lang="en-US" sz="1600" smtClean="0"/>
              <a:t> – Sweet Home Mine, Colorado</a:t>
            </a:r>
          </a:p>
          <a:p>
            <a:r>
              <a:rPr lang="en-US" sz="1600" b="1" smtClean="0">
                <a:solidFill>
                  <a:srgbClr val="FF0000"/>
                </a:solidFill>
              </a:rPr>
              <a:t>Amethyst </a:t>
            </a:r>
            <a:r>
              <a:rPr lang="en-US" sz="1600" smtClean="0"/>
              <a:t>– Due West, SC</a:t>
            </a: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04800" y="762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000" smtClean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MALACHITE</a:t>
            </a:r>
            <a:endParaRPr lang="en-US" sz="4000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337" y="952519"/>
            <a:ext cx="1490663" cy="20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707605"/>
            <a:ext cx="1490663" cy="223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4419600"/>
            <a:ext cx="1443860" cy="190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62000" y="3009881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 Zaire #1102, 1983</a:t>
            </a:r>
          </a:p>
          <a:p>
            <a:r>
              <a:rPr lang="en-US" sz="1400" b="1" i="1" smtClean="0"/>
              <a:t>Dem. Rep. of Congo</a:t>
            </a:r>
            <a:endParaRPr lang="en-US" sz="14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" y="59436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 Uganda #649, 1988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133600" y="6327403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 Morocco, #648, 1987</a:t>
            </a:r>
            <a:endParaRPr lang="en-US" sz="1400" b="1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76200"/>
            <a:ext cx="5105400" cy="345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4149146"/>
            <a:ext cx="2324564" cy="255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4344192"/>
            <a:ext cx="2362200" cy="1907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5791200" y="3533101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B050"/>
                </a:solidFill>
              </a:rPr>
              <a:t>Cu</a:t>
            </a:r>
            <a:r>
              <a:rPr lang="en-US" sz="3200" b="1" baseline="-25000" smtClean="0">
                <a:solidFill>
                  <a:srgbClr val="00B050"/>
                </a:solidFill>
              </a:rPr>
              <a:t>2</a:t>
            </a:r>
            <a:r>
              <a:rPr lang="en-US" sz="3200" b="1" smtClean="0">
                <a:solidFill>
                  <a:srgbClr val="00B050"/>
                </a:solidFill>
              </a:rPr>
              <a:t>CO</a:t>
            </a:r>
            <a:r>
              <a:rPr lang="en-US" sz="3200" b="1" baseline="-25000" smtClean="0">
                <a:solidFill>
                  <a:srgbClr val="00B050"/>
                </a:solidFill>
              </a:rPr>
              <a:t>3</a:t>
            </a:r>
            <a:r>
              <a:rPr lang="en-US" sz="3200" b="1" smtClean="0">
                <a:solidFill>
                  <a:srgbClr val="00B050"/>
                </a:solidFill>
              </a:rPr>
              <a:t>(OH)</a:t>
            </a:r>
            <a:r>
              <a:rPr lang="en-US" sz="3200" b="1" baseline="-25000" smtClean="0">
                <a:solidFill>
                  <a:srgbClr val="00B050"/>
                </a:solidFill>
              </a:rPr>
              <a:t>2</a:t>
            </a:r>
            <a:endParaRPr lang="en-US" sz="3200" b="1" baseline="-2500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55289"/>
            <a:ext cx="3429000" cy="390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38200" y="414149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October 6, 2006 in New York, NY</a:t>
            </a:r>
            <a:endParaRPr lang="en-US" b="1"/>
          </a:p>
        </p:txBody>
      </p:sp>
      <p:sp>
        <p:nvSpPr>
          <p:cNvPr id="7" name="TextBox 6"/>
          <p:cNvSpPr txBox="1"/>
          <p:nvPr/>
        </p:nvSpPr>
        <p:spPr>
          <a:xfrm>
            <a:off x="304800" y="4598690"/>
            <a:ext cx="8534400" cy="1923604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700" smtClean="0"/>
              <a:t>   Physicist Kenneth Libbrecht of Pasadena, CA photographed snowflakes inside a temperature regulated enclosure with a digital camera attached to a high resolution microscope.  </a:t>
            </a:r>
          </a:p>
          <a:p>
            <a:pPr>
              <a:buFont typeface="Arial" pitchFamily="34" charset="0"/>
              <a:buChar char="•"/>
            </a:pPr>
            <a:r>
              <a:rPr lang="en-US" sz="1700" smtClean="0"/>
              <a:t>   The crystals appear blue because Libbrecht illuminated them with a bluish white light.  The patterns are stellar  dendrites, which form branking arms and hexagaonally sectored plates. </a:t>
            </a:r>
          </a:p>
          <a:p>
            <a:pPr>
              <a:buFont typeface="Arial" pitchFamily="34" charset="0"/>
              <a:buChar char="•"/>
            </a:pPr>
            <a:r>
              <a:rPr lang="en-US" sz="1700" smtClean="0"/>
              <a:t>   Richard Sheath cut the flakes out digitally in designing the stamps for the post office.</a:t>
            </a:r>
          </a:p>
          <a:p>
            <a:pPr>
              <a:buFont typeface="Arial" pitchFamily="34" charset="0"/>
              <a:buChar char="•"/>
            </a:pPr>
            <a:r>
              <a:rPr lang="en-US" sz="1700" smtClean="0"/>
              <a:t>   The upper right snowflake was memorialized on film in Fairbanks, Alaska, the lower left in Houghton, Michigan and the other two in northern Ontario.</a:t>
            </a:r>
            <a:endParaRPr lang="en-US" sz="170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9049" y="255290"/>
            <a:ext cx="3666751" cy="390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800600" y="414149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Original photos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55289"/>
            <a:ext cx="3429000" cy="390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38200" y="414149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October 6, 2006 in New York, NY</a:t>
            </a:r>
            <a:endParaRPr lang="en-US" b="1"/>
          </a:p>
        </p:txBody>
      </p:sp>
      <p:sp>
        <p:nvSpPr>
          <p:cNvPr id="7" name="TextBox 6"/>
          <p:cNvSpPr txBox="1"/>
          <p:nvPr/>
        </p:nvSpPr>
        <p:spPr>
          <a:xfrm>
            <a:off x="304800" y="4598690"/>
            <a:ext cx="8534400" cy="1923604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700" smtClean="0"/>
              <a:t>   Physicist Kenneth Libbrecht of Pasadena, CA photographed snowflakes inside a temperature regulated enclosure with a digital camera attached to a high resolution microscope.  </a:t>
            </a:r>
          </a:p>
          <a:p>
            <a:pPr>
              <a:buFont typeface="Arial" pitchFamily="34" charset="0"/>
              <a:buChar char="•"/>
            </a:pPr>
            <a:r>
              <a:rPr lang="en-US" sz="1700" smtClean="0"/>
              <a:t>   The crystals appear blue because Libbrecht illuminated them with a bluish white light.  The patterns are stellar  dendrites, which form branking arms and hexagaonally sectored plates. </a:t>
            </a:r>
          </a:p>
          <a:p>
            <a:pPr>
              <a:buFont typeface="Arial" pitchFamily="34" charset="0"/>
              <a:buChar char="•"/>
            </a:pPr>
            <a:r>
              <a:rPr lang="en-US" sz="1700" smtClean="0"/>
              <a:t>   Richard Sheath cut the flakes out digitally in designing the stamps for the post office.</a:t>
            </a:r>
          </a:p>
          <a:p>
            <a:pPr>
              <a:buFont typeface="Arial" pitchFamily="34" charset="0"/>
              <a:buChar char="•"/>
            </a:pPr>
            <a:r>
              <a:rPr lang="en-US" sz="1700" smtClean="0"/>
              <a:t>   The upper right snowflake was memorialized on film in Fairbanks, Alaska, the lower left in Houghton, Michigan and the other two in northern Ontario.</a:t>
            </a:r>
            <a:endParaRPr lang="en-US" sz="170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9049" y="255290"/>
            <a:ext cx="3666751" cy="390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800600" y="414149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Original photos</a:t>
            </a:r>
            <a:endParaRPr lang="en-US" b="1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572000"/>
            <a:ext cx="8534400" cy="195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85800" y="6488668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October 1, 2013, presorted postage, sold in rolls of 10,000 coiled stamps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04800"/>
            <a:ext cx="355133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0" y="4419600"/>
            <a:ext cx="4724400" cy="87716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smtClean="0"/>
              <a:t>Libbrecht went to Kiruna in northern Sweden to photograph Swedish snowflakes for a series of five 12 kroner stamps issued on November 18, 2010</a:t>
            </a:r>
            <a:endParaRPr lang="en-US" sz="1700"/>
          </a:p>
        </p:txBody>
      </p:sp>
      <p:grpSp>
        <p:nvGrpSpPr>
          <p:cNvPr id="12" name="Group 11"/>
          <p:cNvGrpSpPr/>
          <p:nvPr/>
        </p:nvGrpSpPr>
        <p:grpSpPr>
          <a:xfrm>
            <a:off x="228600" y="381000"/>
            <a:ext cx="5054346" cy="3913627"/>
            <a:chOff x="228600" y="493776"/>
            <a:chExt cx="5054346" cy="3913627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" y="609600"/>
              <a:ext cx="4953000" cy="3797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4654296" y="493776"/>
              <a:ext cx="628650" cy="62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1371600" y="5791200"/>
            <a:ext cx="4038600" cy="61555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smtClean="0"/>
              <a:t>Not to be outdone, Austria issued stamps depicting 20 of Libbrecht’s creations.</a:t>
            </a:r>
            <a:endParaRPr lang="en-US" sz="17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4425" y="795338"/>
            <a:ext cx="691515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219200"/>
            <a:ext cx="2133600" cy="1533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0" y="62484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Snowflakes form when water vapor condenses directly into ice.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968785"/>
            <a:ext cx="3962778" cy="281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3924300" cy="279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3"/>
          <p:cNvSpPr txBox="1">
            <a:spLocks noGrp="1"/>
          </p:cNvSpPr>
          <p:nvPr>
            <p:ph idx="1"/>
          </p:nvPr>
        </p:nvSpPr>
        <p:spPr>
          <a:xfrm>
            <a:off x="5029200" y="0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smtClean="0">
                <a:solidFill>
                  <a:srgbClr val="0070C0"/>
                </a:solidFill>
                <a:latin typeface="Arial Black" pitchFamily="34" charset="0"/>
                <a:cs typeface="Aharoni" pitchFamily="2" charset="-79"/>
              </a:rPr>
              <a:t>Maxicards - Liechenstein</a:t>
            </a:r>
            <a:endParaRPr lang="en-US" sz="2800" dirty="0">
              <a:solidFill>
                <a:srgbClr val="0070C0"/>
              </a:solidFill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286000"/>
            <a:ext cx="3962400" cy="285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419600" y="11430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Scott #921 (Dec. 4, 1989)</a:t>
            </a:r>
          </a:p>
          <a:p>
            <a:r>
              <a:rPr lang="en-US" b="1" smtClean="0">
                <a:solidFill>
                  <a:srgbClr val="0070C0"/>
                </a:solidFill>
              </a:rPr>
              <a:t>Scepter quartz</a:t>
            </a:r>
            <a:endParaRPr lang="en-US" b="1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32004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Scott #922 (Dec. 4, 1989)</a:t>
            </a:r>
          </a:p>
          <a:p>
            <a:pPr algn="r"/>
            <a:r>
              <a:rPr lang="en-US" b="1" smtClean="0">
                <a:solidFill>
                  <a:srgbClr val="0070C0"/>
                </a:solidFill>
              </a:rPr>
              <a:t>Pyrite nodule</a:t>
            </a:r>
            <a:endParaRPr lang="en-US" b="1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58674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Scott #923 (Dec. 4, 1989)</a:t>
            </a:r>
          </a:p>
          <a:p>
            <a:r>
              <a:rPr lang="en-US" b="1" smtClean="0">
                <a:solidFill>
                  <a:srgbClr val="0070C0"/>
                </a:solidFill>
              </a:rPr>
              <a:t>Calcite rhombs</a:t>
            </a:r>
            <a:endParaRPr lang="en-US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9101" y="533400"/>
            <a:ext cx="3749099" cy="535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01" y="533400"/>
            <a:ext cx="3662760" cy="5329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1295400" y="0"/>
            <a:ext cx="517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smtClean="0">
                <a:solidFill>
                  <a:srgbClr val="0070C0"/>
                </a:solidFill>
                <a:latin typeface="Arial Black" pitchFamily="34" charset="0"/>
                <a:cs typeface="Aharoni" pitchFamily="2" charset="-79"/>
              </a:rPr>
              <a:t>Maxicards – South Africa</a:t>
            </a:r>
            <a:endParaRPr lang="en-US" sz="2800" dirty="0">
              <a:solidFill>
                <a:srgbClr val="0070C0"/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4599" y="152400"/>
            <a:ext cx="2362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       </a:t>
            </a:r>
            <a:r>
              <a:rPr lang="en-US" sz="1600" b="1" smtClean="0"/>
              <a:t>Scott #630-633, 1984</a:t>
            </a:r>
            <a:r>
              <a:rPr lang="en-US" sz="1600" b="1" i="1" smtClean="0"/>
              <a:t> </a:t>
            </a:r>
            <a:endParaRPr lang="en-US" sz="1600" b="1" i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5638800"/>
            <a:ext cx="4495800" cy="93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6200" y="12954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Cr</a:t>
            </a:r>
            <a:endParaRPr lang="en-US" sz="3600" b="1"/>
          </a:p>
        </p:txBody>
      </p:sp>
      <p:sp>
        <p:nvSpPr>
          <p:cNvPr id="12" name="TextBox 11"/>
          <p:cNvSpPr txBox="1"/>
          <p:nvPr/>
        </p:nvSpPr>
        <p:spPr>
          <a:xfrm>
            <a:off x="76200" y="39624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Ti</a:t>
            </a:r>
            <a:endParaRPr lang="en-US" sz="3600" b="1"/>
          </a:p>
        </p:txBody>
      </p:sp>
      <p:sp>
        <p:nvSpPr>
          <p:cNvPr id="13" name="TextBox 12"/>
          <p:cNvSpPr txBox="1"/>
          <p:nvPr/>
        </p:nvSpPr>
        <p:spPr>
          <a:xfrm>
            <a:off x="8458200" y="1524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V</a:t>
            </a:r>
            <a:endParaRPr lang="en-US" sz="3600" b="1"/>
          </a:p>
        </p:txBody>
      </p:sp>
      <p:sp>
        <p:nvSpPr>
          <p:cNvPr id="14" name="TextBox 13"/>
          <p:cNvSpPr txBox="1"/>
          <p:nvPr/>
        </p:nvSpPr>
        <p:spPr>
          <a:xfrm>
            <a:off x="8382000" y="41910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Mn</a:t>
            </a:r>
            <a:endParaRPr lang="en-US" sz="3600" b="1"/>
          </a:p>
        </p:txBody>
      </p:sp>
      <p:sp>
        <p:nvSpPr>
          <p:cNvPr id="15" name="TextBox 14"/>
          <p:cNvSpPr txBox="1"/>
          <p:nvPr/>
        </p:nvSpPr>
        <p:spPr>
          <a:xfrm>
            <a:off x="2667000" y="6550223"/>
            <a:ext cx="48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Production through 2000    Rank   Reserves    % in SA</a:t>
            </a:r>
            <a:endParaRPr lang="en-US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670" y="807869"/>
            <a:ext cx="1877951" cy="140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94" y="807869"/>
            <a:ext cx="1799485" cy="138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9659" y="816746"/>
            <a:ext cx="1818259" cy="13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193" y="4447712"/>
            <a:ext cx="2478589" cy="190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4510" y="825623"/>
            <a:ext cx="1803588" cy="135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3685" y="2192782"/>
            <a:ext cx="8629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           analcime                       mordenite                           “mesotype”                        aragonite</a:t>
            </a:r>
            <a:endParaRPr lang="en-US" sz="160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05755" y="4465467"/>
            <a:ext cx="1372352" cy="182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0488" y="2618913"/>
            <a:ext cx="1712813" cy="136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9555" y="2610035"/>
            <a:ext cx="1800604" cy="138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97374" y="2620266"/>
            <a:ext cx="1753341" cy="135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36498" y="4474345"/>
            <a:ext cx="1381582" cy="181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33789" y="4478214"/>
            <a:ext cx="2359797" cy="184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670488" y="3987550"/>
            <a:ext cx="8629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           rutile                        magnetite                       garnet (</a:t>
            </a:r>
            <a:r>
              <a:rPr lang="en-US" sz="1600" i="1" smtClean="0"/>
              <a:t>almandine</a:t>
            </a:r>
            <a:r>
              <a:rPr lang="en-US" sz="1600" smtClean="0"/>
              <a:t>)</a:t>
            </a:r>
            <a:endParaRPr lang="en-US" sz="1600"/>
          </a:p>
        </p:txBody>
      </p:sp>
      <p:sp>
        <p:nvSpPr>
          <p:cNvPr id="18" name="Rectangle 17"/>
          <p:cNvSpPr/>
          <p:nvPr/>
        </p:nvSpPr>
        <p:spPr>
          <a:xfrm>
            <a:off x="1162976" y="0"/>
            <a:ext cx="711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smtClean="0">
                <a:solidFill>
                  <a:schemeClr val="accent6">
                    <a:lumMod val="75000"/>
                  </a:schemeClr>
                </a:solidFill>
              </a:rPr>
              <a:t>terres australes et antarctiques françaises</a:t>
            </a:r>
            <a:endParaRPr lang="en-US" sz="28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200" y="6322376"/>
            <a:ext cx="8629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                     ilmenite                               epidote                   spinel                            sphene (titanite)    </a:t>
            </a:r>
            <a:endParaRPr lang="en-US" sz="1600"/>
          </a:p>
        </p:txBody>
      </p:sp>
      <p:sp>
        <p:nvSpPr>
          <p:cNvPr id="20" name="Rectangle 19"/>
          <p:cNvSpPr/>
          <p:nvPr/>
        </p:nvSpPr>
        <p:spPr>
          <a:xfrm>
            <a:off x="2130641" y="407023"/>
            <a:ext cx="5326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smtClean="0"/>
              <a:t>Territory of the French Southern and Antarctic Lands</a:t>
            </a:r>
            <a:endParaRPr lang="en-US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38200"/>
            <a:ext cx="1600200" cy="235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447800"/>
            <a:ext cx="2085975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838200"/>
            <a:ext cx="1598286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" y="3200400"/>
            <a:ext cx="198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/>
              <a:t>Columbite-Tantalite</a:t>
            </a:r>
          </a:p>
          <a:p>
            <a:pPr algn="ctr"/>
            <a:r>
              <a:rPr lang="en-US" sz="1600" b="1" smtClean="0">
                <a:solidFill>
                  <a:srgbClr val="0070C0"/>
                </a:solidFill>
              </a:rPr>
              <a:t>(Fe,Mn)Nb</a:t>
            </a:r>
            <a:r>
              <a:rPr lang="en-US" sz="1600" b="1" baseline="-25000" smtClean="0">
                <a:solidFill>
                  <a:srgbClr val="0070C0"/>
                </a:solidFill>
              </a:rPr>
              <a:t>2</a:t>
            </a:r>
            <a:r>
              <a:rPr lang="en-US" sz="1600" b="1" smtClean="0">
                <a:solidFill>
                  <a:srgbClr val="0070C0"/>
                </a:solidFill>
              </a:rPr>
              <a:t>O</a:t>
            </a:r>
            <a:r>
              <a:rPr lang="en-US" sz="1600" b="1" baseline="-25000" smtClean="0">
                <a:solidFill>
                  <a:srgbClr val="0070C0"/>
                </a:solidFill>
              </a:rPr>
              <a:t>6</a:t>
            </a:r>
          </a:p>
          <a:p>
            <a:pPr algn="ctr"/>
            <a:r>
              <a:rPr lang="en-US" sz="1400" b="1" smtClean="0"/>
              <a:t>Scott #599 (1988)</a:t>
            </a:r>
            <a:endParaRPr lang="en-US" sz="1400" b="1"/>
          </a:p>
        </p:txBody>
      </p:sp>
      <p:sp>
        <p:nvSpPr>
          <p:cNvPr id="8" name="TextBox 7"/>
          <p:cNvSpPr txBox="1"/>
          <p:nvPr/>
        </p:nvSpPr>
        <p:spPr>
          <a:xfrm>
            <a:off x="2819400" y="26670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Wolframite</a:t>
            </a:r>
          </a:p>
          <a:p>
            <a:pPr algn="ctr"/>
            <a:r>
              <a:rPr lang="en-US" sz="1600" b="1" smtClean="0">
                <a:solidFill>
                  <a:srgbClr val="0070C0"/>
                </a:solidFill>
              </a:rPr>
              <a:t>(Fe,Mn)WO</a:t>
            </a:r>
            <a:r>
              <a:rPr lang="en-US" sz="1600" b="1" baseline="-25000" smtClean="0">
                <a:solidFill>
                  <a:srgbClr val="0070C0"/>
                </a:solidFill>
              </a:rPr>
              <a:t>4</a:t>
            </a:r>
          </a:p>
          <a:p>
            <a:pPr algn="ctr"/>
            <a:r>
              <a:rPr lang="en-US" sz="1400" b="1" smtClean="0"/>
              <a:t>Scott #1106 (1971)</a:t>
            </a:r>
            <a:endParaRPr lang="en-US" sz="1400" b="1"/>
          </a:p>
        </p:txBody>
      </p:sp>
      <p:sp>
        <p:nvSpPr>
          <p:cNvPr id="10" name="TextBox 9"/>
          <p:cNvSpPr txBox="1"/>
          <p:nvPr/>
        </p:nvSpPr>
        <p:spPr>
          <a:xfrm>
            <a:off x="5029200" y="29718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Wavellite</a:t>
            </a:r>
          </a:p>
          <a:p>
            <a:pPr algn="ctr"/>
            <a:r>
              <a:rPr lang="en-US" sz="1600" b="1" smtClean="0">
                <a:solidFill>
                  <a:srgbClr val="0070C0"/>
                </a:solidFill>
              </a:rPr>
              <a:t>Al</a:t>
            </a:r>
            <a:r>
              <a:rPr lang="en-US" sz="1600" b="1" baseline="-25000" smtClean="0">
                <a:solidFill>
                  <a:srgbClr val="0070C0"/>
                </a:solidFill>
              </a:rPr>
              <a:t>3</a:t>
            </a:r>
            <a:r>
              <a:rPr lang="en-US" sz="1600" b="1" smtClean="0">
                <a:solidFill>
                  <a:srgbClr val="0070C0"/>
                </a:solidFill>
              </a:rPr>
              <a:t>(PO</a:t>
            </a:r>
            <a:r>
              <a:rPr lang="en-US" sz="1600" b="1" baseline="-25000" smtClean="0">
                <a:solidFill>
                  <a:srgbClr val="0070C0"/>
                </a:solidFill>
              </a:rPr>
              <a:t>4</a:t>
            </a:r>
            <a:r>
              <a:rPr lang="en-US" sz="1600" b="1" smtClean="0">
                <a:solidFill>
                  <a:srgbClr val="0070C0"/>
                </a:solidFill>
              </a:rPr>
              <a:t>)</a:t>
            </a:r>
            <a:r>
              <a:rPr lang="en-US" sz="1600" b="1" baseline="-25000" smtClean="0">
                <a:solidFill>
                  <a:srgbClr val="0070C0"/>
                </a:solidFill>
              </a:rPr>
              <a:t>2</a:t>
            </a:r>
            <a:r>
              <a:rPr lang="en-US" sz="1600" b="1" smtClean="0">
                <a:solidFill>
                  <a:srgbClr val="0070C0"/>
                </a:solidFill>
              </a:rPr>
              <a:t>(OH)</a:t>
            </a:r>
            <a:r>
              <a:rPr lang="en-US" sz="1600" b="1" baseline="-25000" smtClean="0">
                <a:solidFill>
                  <a:srgbClr val="0070C0"/>
                </a:solidFill>
              </a:rPr>
              <a:t>3</a:t>
            </a:r>
            <a:r>
              <a:rPr lang="en-US" sz="1600" b="1" smtClean="0">
                <a:solidFill>
                  <a:srgbClr val="0070C0"/>
                </a:solidFill>
              </a:rPr>
              <a:t>.5H</a:t>
            </a:r>
            <a:r>
              <a:rPr lang="en-US" sz="1600" b="1" baseline="-25000" smtClean="0">
                <a:solidFill>
                  <a:srgbClr val="0070C0"/>
                </a:solidFill>
              </a:rPr>
              <a:t>2</a:t>
            </a:r>
            <a:r>
              <a:rPr lang="en-US" sz="1600" b="1" smtClean="0">
                <a:solidFill>
                  <a:srgbClr val="0070C0"/>
                </a:solidFill>
              </a:rPr>
              <a:t>O</a:t>
            </a:r>
            <a:endParaRPr lang="en-US" sz="1600" b="1" baseline="-25000" smtClean="0">
              <a:solidFill>
                <a:srgbClr val="0070C0"/>
              </a:solidFill>
            </a:endParaRPr>
          </a:p>
          <a:p>
            <a:pPr algn="ctr"/>
            <a:r>
              <a:rPr lang="en-US" sz="1400" b="1" i="1" smtClean="0"/>
              <a:t>not recgonized</a:t>
            </a:r>
            <a:endParaRPr lang="en-US" sz="1400" b="1" i="1"/>
          </a:p>
        </p:txBody>
      </p:sp>
      <p:sp>
        <p:nvSpPr>
          <p:cNvPr id="12" name="Content Placeholder 3"/>
          <p:cNvSpPr txBox="1">
            <a:spLocks noGrp="1"/>
          </p:cNvSpPr>
          <p:nvPr>
            <p:ph idx="1"/>
          </p:nvPr>
        </p:nvSpPr>
        <p:spPr>
          <a:xfrm>
            <a:off x="533400" y="1524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80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cs typeface="Aharoni" pitchFamily="2" charset="-79"/>
              </a:rPr>
              <a:t>Unusual Minerals on Stamps</a:t>
            </a:r>
            <a:endParaRPr lang="en-US" sz="2800" dirty="0">
              <a:solidFill>
                <a:schemeClr val="accent4">
                  <a:lumMod val="7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838200"/>
            <a:ext cx="145655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315200" y="26670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Ethyrite</a:t>
            </a:r>
          </a:p>
          <a:p>
            <a:pPr algn="ctr"/>
            <a:r>
              <a:rPr lang="en-US" sz="1600" b="1" smtClean="0">
                <a:solidFill>
                  <a:srgbClr val="0070C0"/>
                </a:solidFill>
              </a:rPr>
              <a:t>Co</a:t>
            </a:r>
            <a:r>
              <a:rPr lang="en-US" sz="1600" b="1" baseline="-25000" smtClean="0">
                <a:solidFill>
                  <a:srgbClr val="0070C0"/>
                </a:solidFill>
              </a:rPr>
              <a:t>3</a:t>
            </a:r>
            <a:r>
              <a:rPr lang="en-US" sz="1600" b="1" smtClean="0">
                <a:solidFill>
                  <a:srgbClr val="0070C0"/>
                </a:solidFill>
              </a:rPr>
              <a:t>(AsO</a:t>
            </a:r>
            <a:r>
              <a:rPr lang="en-US" sz="1600" b="1" baseline="-25000" smtClean="0">
                <a:solidFill>
                  <a:srgbClr val="0070C0"/>
                </a:solidFill>
              </a:rPr>
              <a:t>4</a:t>
            </a:r>
            <a:r>
              <a:rPr lang="en-US" sz="1600" b="1" smtClean="0">
                <a:solidFill>
                  <a:srgbClr val="0070C0"/>
                </a:solidFill>
              </a:rPr>
              <a:t>)</a:t>
            </a:r>
            <a:r>
              <a:rPr lang="en-US" sz="1600" b="1" baseline="-25000" smtClean="0">
                <a:solidFill>
                  <a:srgbClr val="0070C0"/>
                </a:solidFill>
              </a:rPr>
              <a:t>2</a:t>
            </a:r>
            <a:r>
              <a:rPr lang="en-US" sz="1600" b="1" smtClean="0">
                <a:solidFill>
                  <a:srgbClr val="0070C0"/>
                </a:solidFill>
              </a:rPr>
              <a:t>.8H</a:t>
            </a:r>
            <a:r>
              <a:rPr lang="en-US" sz="1600" b="1" baseline="-25000" smtClean="0">
                <a:solidFill>
                  <a:srgbClr val="0070C0"/>
                </a:solidFill>
              </a:rPr>
              <a:t>2</a:t>
            </a:r>
            <a:r>
              <a:rPr lang="en-US" sz="1600" b="1" smtClean="0">
                <a:solidFill>
                  <a:srgbClr val="0070C0"/>
                </a:solidFill>
              </a:rPr>
              <a:t>O</a:t>
            </a:r>
            <a:endParaRPr lang="en-US" sz="1600" b="1" baseline="-25000" smtClean="0">
              <a:solidFill>
                <a:srgbClr val="0070C0"/>
              </a:solidFill>
            </a:endParaRPr>
          </a:p>
          <a:p>
            <a:pPr algn="ctr"/>
            <a:r>
              <a:rPr lang="en-US" sz="1400" b="1" smtClean="0"/>
              <a:t>Scott #1105 (1969)</a:t>
            </a:r>
            <a:endParaRPr lang="en-US" sz="1400" b="1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3810000"/>
            <a:ext cx="1447800" cy="183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7800" y="4038600"/>
            <a:ext cx="1695450" cy="152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5181600" y="5638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Collected by Fred Haynes</a:t>
            </a:r>
          </a:p>
          <a:p>
            <a:r>
              <a:rPr lang="en-US" sz="1200" smtClean="0"/>
              <a:t>National Limestone Quarry, Mount Pleasant Mills, PA </a:t>
            </a:r>
            <a:endParaRPr lang="en-US" sz="1200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7463" y="3810000"/>
            <a:ext cx="2090737" cy="203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" y="4114800"/>
            <a:ext cx="1676400" cy="1812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990600"/>
            <a:ext cx="1443037" cy="210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38400" y="31242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Scolecite</a:t>
            </a:r>
          </a:p>
          <a:p>
            <a:pPr algn="ctr"/>
            <a:r>
              <a:rPr lang="en-US" sz="1600" b="1" smtClean="0">
                <a:solidFill>
                  <a:srgbClr val="0070C0"/>
                </a:solidFill>
              </a:rPr>
              <a:t>CaAl</a:t>
            </a:r>
            <a:r>
              <a:rPr lang="en-US" sz="1600" b="1" baseline="-25000" smtClean="0">
                <a:solidFill>
                  <a:srgbClr val="0070C0"/>
                </a:solidFill>
              </a:rPr>
              <a:t>2</a:t>
            </a:r>
            <a:r>
              <a:rPr lang="en-US" sz="1600" b="1" smtClean="0">
                <a:solidFill>
                  <a:srgbClr val="0070C0"/>
                </a:solidFill>
              </a:rPr>
              <a:t>Si</a:t>
            </a:r>
            <a:r>
              <a:rPr lang="en-US" sz="1600" b="1" baseline="-25000" smtClean="0">
                <a:solidFill>
                  <a:srgbClr val="0070C0"/>
                </a:solidFill>
              </a:rPr>
              <a:t>3</a:t>
            </a:r>
            <a:r>
              <a:rPr lang="en-US" sz="1600" b="1" smtClean="0">
                <a:solidFill>
                  <a:srgbClr val="0070C0"/>
                </a:solidFill>
              </a:rPr>
              <a:t>O</a:t>
            </a:r>
            <a:r>
              <a:rPr lang="en-US" sz="1600" b="1" baseline="-25000" smtClean="0">
                <a:solidFill>
                  <a:srgbClr val="0070C0"/>
                </a:solidFill>
              </a:rPr>
              <a:t>10</a:t>
            </a:r>
            <a:r>
              <a:rPr lang="en-US" sz="1600" b="1" smtClean="0">
                <a:solidFill>
                  <a:srgbClr val="0070C0"/>
                </a:solidFill>
              </a:rPr>
              <a:t>.3H</a:t>
            </a:r>
            <a:r>
              <a:rPr lang="en-US" sz="1600" b="1" baseline="-25000" smtClean="0">
                <a:solidFill>
                  <a:srgbClr val="0070C0"/>
                </a:solidFill>
              </a:rPr>
              <a:t>2</a:t>
            </a:r>
            <a:r>
              <a:rPr lang="en-US" sz="1600" b="1" smtClean="0">
                <a:solidFill>
                  <a:srgbClr val="0070C0"/>
                </a:solidFill>
              </a:rPr>
              <a:t>O</a:t>
            </a:r>
            <a:endParaRPr lang="en-US" sz="1600" b="1" baseline="-25000" smtClean="0">
              <a:solidFill>
                <a:srgbClr val="0070C0"/>
              </a:solidFill>
            </a:endParaRPr>
          </a:p>
          <a:p>
            <a:pPr algn="ctr"/>
            <a:r>
              <a:rPr lang="en-US" sz="1400" b="1" i="1" smtClean="0"/>
              <a:t>Scott #863 (1998)</a:t>
            </a:r>
            <a:endParaRPr lang="en-US" sz="1400" b="1" i="1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6800"/>
            <a:ext cx="1905000" cy="1488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381000" y="152400"/>
            <a:ext cx="7010400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n-ea"/>
                <a:cs typeface="Aharoni" pitchFamily="2" charset="-79"/>
              </a:rPr>
              <a:t>Unusual Minerals on Stamps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Arial Black" pitchFamily="34" charset="0"/>
              <a:ea typeface="+mn-ea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25908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Cordierite</a:t>
            </a:r>
          </a:p>
          <a:p>
            <a:pPr algn="ctr"/>
            <a:r>
              <a:rPr lang="en-US" sz="1600" b="1" smtClean="0">
                <a:solidFill>
                  <a:srgbClr val="0070C0"/>
                </a:solidFill>
              </a:rPr>
              <a:t>(Fe,Mg)</a:t>
            </a:r>
            <a:r>
              <a:rPr lang="en-US" sz="1600" b="1" baseline="-25000" smtClean="0">
                <a:solidFill>
                  <a:srgbClr val="0070C0"/>
                </a:solidFill>
              </a:rPr>
              <a:t>2</a:t>
            </a:r>
            <a:r>
              <a:rPr lang="en-US" sz="1600" b="1" smtClean="0">
                <a:solidFill>
                  <a:srgbClr val="0070C0"/>
                </a:solidFill>
              </a:rPr>
              <a:t>Al</a:t>
            </a:r>
            <a:r>
              <a:rPr lang="en-US" sz="1600" b="1" baseline="-25000" smtClean="0">
                <a:solidFill>
                  <a:srgbClr val="0070C0"/>
                </a:solidFill>
              </a:rPr>
              <a:t>3</a:t>
            </a:r>
            <a:r>
              <a:rPr lang="en-US" sz="1600" b="1" smtClean="0">
                <a:solidFill>
                  <a:srgbClr val="0070C0"/>
                </a:solidFill>
              </a:rPr>
              <a:t>Si</a:t>
            </a:r>
            <a:r>
              <a:rPr lang="en-US" sz="1600" b="1" baseline="-25000" smtClean="0">
                <a:solidFill>
                  <a:srgbClr val="0070C0"/>
                </a:solidFill>
              </a:rPr>
              <a:t>5</a:t>
            </a:r>
            <a:r>
              <a:rPr lang="en-US" sz="1600" b="1" smtClean="0">
                <a:solidFill>
                  <a:srgbClr val="0070C0"/>
                </a:solidFill>
              </a:rPr>
              <a:t>AlO</a:t>
            </a:r>
            <a:r>
              <a:rPr lang="en-US" sz="1600" b="1" baseline="-25000" smtClean="0">
                <a:solidFill>
                  <a:srgbClr val="0070C0"/>
                </a:solidFill>
              </a:rPr>
              <a:t>18</a:t>
            </a:r>
          </a:p>
          <a:p>
            <a:pPr algn="ctr"/>
            <a:r>
              <a:rPr lang="en-US" sz="1400" b="1" i="1" smtClean="0"/>
              <a:t>Scott #194 (1994)</a:t>
            </a:r>
            <a:endParaRPr lang="en-US" sz="1400" b="1" i="1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91143" y="3795057"/>
            <a:ext cx="2209800" cy="163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4114800"/>
            <a:ext cx="2667000" cy="192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1121923"/>
            <a:ext cx="2514600" cy="181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3810000"/>
            <a:ext cx="161816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648200" y="28956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Crocoite</a:t>
            </a:r>
          </a:p>
          <a:p>
            <a:pPr algn="ctr"/>
            <a:r>
              <a:rPr lang="en-US" sz="1600" b="1" smtClean="0">
                <a:solidFill>
                  <a:srgbClr val="0070C0"/>
                </a:solidFill>
              </a:rPr>
              <a:t>PbCrO</a:t>
            </a:r>
            <a:r>
              <a:rPr lang="en-US" sz="1600" b="1" baseline="-25000" smtClean="0">
                <a:solidFill>
                  <a:srgbClr val="0070C0"/>
                </a:solidFill>
              </a:rPr>
              <a:t>4</a:t>
            </a:r>
          </a:p>
          <a:p>
            <a:pPr algn="ctr"/>
            <a:r>
              <a:rPr lang="en-US" sz="1400" b="1" i="1" smtClean="0"/>
              <a:t>not recognized</a:t>
            </a:r>
            <a:endParaRPr lang="en-US" sz="1400" b="1" i="1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5200" y="381000"/>
            <a:ext cx="1524000" cy="27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010400" y="31242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Dioptase</a:t>
            </a:r>
          </a:p>
          <a:p>
            <a:pPr algn="ctr"/>
            <a:r>
              <a:rPr lang="en-US" sz="1600" b="1" smtClean="0">
                <a:solidFill>
                  <a:srgbClr val="0070C0"/>
                </a:solidFill>
              </a:rPr>
              <a:t>CuSiO</a:t>
            </a:r>
            <a:r>
              <a:rPr lang="en-US" sz="1600" b="1" baseline="-25000" smtClean="0">
                <a:solidFill>
                  <a:srgbClr val="0070C0"/>
                </a:solidFill>
              </a:rPr>
              <a:t>3 </a:t>
            </a:r>
            <a:r>
              <a:rPr lang="en-US" sz="1600" b="1" smtClean="0">
                <a:solidFill>
                  <a:srgbClr val="0070C0"/>
                </a:solidFill>
              </a:rPr>
              <a:t>.H</a:t>
            </a:r>
            <a:r>
              <a:rPr lang="en-US" sz="1600" b="1" baseline="-25000" smtClean="0">
                <a:solidFill>
                  <a:srgbClr val="0070C0"/>
                </a:solidFill>
              </a:rPr>
              <a:t>2</a:t>
            </a:r>
            <a:r>
              <a:rPr lang="en-US" sz="1600" b="1" smtClean="0">
                <a:solidFill>
                  <a:srgbClr val="0070C0"/>
                </a:solidFill>
              </a:rPr>
              <a:t>O</a:t>
            </a:r>
            <a:endParaRPr lang="en-US" sz="1600" b="1" baseline="-25000" smtClean="0">
              <a:solidFill>
                <a:srgbClr val="0070C0"/>
              </a:solidFill>
            </a:endParaRPr>
          </a:p>
          <a:p>
            <a:pPr algn="ctr"/>
            <a:r>
              <a:rPr lang="en-US" sz="1400" b="1" i="1" smtClean="0"/>
              <a:t>Scott #679 (1991)</a:t>
            </a:r>
            <a:endParaRPr lang="en-US" sz="1400" b="1" i="1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86600" y="4038600"/>
            <a:ext cx="1804878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6620" y="685800"/>
            <a:ext cx="520220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rapezoid 4"/>
          <p:cNvSpPr/>
          <p:nvPr/>
        </p:nvSpPr>
        <p:spPr>
          <a:xfrm>
            <a:off x="914400" y="4114800"/>
            <a:ext cx="3352800" cy="1676400"/>
          </a:xfrm>
          <a:prstGeom prst="trapezoid">
            <a:avLst>
              <a:gd name="adj" fmla="val 92510"/>
            </a:avLst>
          </a:prstGeom>
          <a:solidFill>
            <a:srgbClr val="FFFFFF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/>
          <p:cNvSpPr/>
          <p:nvPr/>
        </p:nvSpPr>
        <p:spPr>
          <a:xfrm>
            <a:off x="4419600" y="4495800"/>
            <a:ext cx="4038600" cy="1366308"/>
          </a:xfrm>
          <a:prstGeom prst="trapezoid">
            <a:avLst>
              <a:gd name="adj" fmla="val 92510"/>
            </a:avLst>
          </a:prstGeom>
          <a:solidFill>
            <a:srgbClr val="FFFFFF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200" y="762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The Postage Stamp Tourmaline</a:t>
            </a:r>
            <a:endParaRPr lang="en-US" sz="3600" b="1" dirty="0">
              <a:solidFill>
                <a:srgbClr val="7030A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715000"/>
            <a:ext cx="8610600" cy="923330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One of the few specimens from a famous 1913 pocket that was not processed for gems. The 7 centimeter tourmaline offset by two equally attractive terminated quartz crystals found a permanent location on a US postage stamp and could be had for 10 cents in 1973.</a:t>
            </a:r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V="1">
            <a:off x="1676400" y="3657600"/>
            <a:ext cx="1752600" cy="137160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0600" y="37338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Tourmaline Queen Mine, </a:t>
            </a:r>
          </a:p>
          <a:p>
            <a:r>
              <a:rPr lang="en-US" smtClean="0"/>
              <a:t>San Diego, CA</a:t>
            </a:r>
            <a:endParaRPr lang="en-US"/>
          </a:p>
        </p:txBody>
      </p:sp>
      <p:sp>
        <p:nvSpPr>
          <p:cNvPr id="12" name="Right Triangle 11"/>
          <p:cNvSpPr/>
          <p:nvPr/>
        </p:nvSpPr>
        <p:spPr>
          <a:xfrm flipH="1" flipV="1">
            <a:off x="5181600" y="3657600"/>
            <a:ext cx="2133600" cy="137160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934200" y="2362200"/>
            <a:ext cx="175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Pen and ink drawing of “The Postage Stamp Tourmaline” by W. Wilson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05600" y="5029200"/>
            <a:ext cx="1981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smtClean="0"/>
              <a:t>From  T. Praszkier,  </a:t>
            </a:r>
          </a:p>
          <a:p>
            <a:r>
              <a:rPr lang="en-US" sz="1050" smtClean="0"/>
              <a:t>Minerals Magazine #5, 2012</a:t>
            </a:r>
            <a:endParaRPr lang="en-US" sz="10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21399"/>
            <a:ext cx="4038600" cy="2900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887164"/>
            <a:ext cx="3886200" cy="277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843" y="4552950"/>
            <a:ext cx="47625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1043" y="4552950"/>
            <a:ext cx="2857157" cy="189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57200" y="62126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accent3">
                    <a:lumMod val="75000"/>
                  </a:schemeClr>
                </a:solidFill>
              </a:rPr>
              <a:t>Emerald                        </a:t>
            </a:r>
            <a:r>
              <a:rPr lang="en-US" b="1" smtClean="0">
                <a:solidFill>
                  <a:srgbClr val="FF0000"/>
                </a:solidFill>
              </a:rPr>
              <a:t>Ruby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382166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2060"/>
                </a:solidFill>
              </a:rPr>
              <a:t> Sapphire</a:t>
            </a:r>
            <a:r>
              <a:rPr lang="en-US" b="1" smtClean="0">
                <a:solidFill>
                  <a:schemeClr val="accent3">
                    <a:lumMod val="75000"/>
                  </a:schemeClr>
                </a:solidFill>
              </a:rPr>
              <a:t>                        </a:t>
            </a:r>
            <a:r>
              <a:rPr lang="en-US" b="1" smtClean="0">
                <a:solidFill>
                  <a:schemeClr val="accent3">
                    <a:lumMod val="50000"/>
                  </a:schemeClr>
                </a:solidFill>
              </a:rPr>
              <a:t>Peridot</a:t>
            </a:r>
            <a:endParaRPr lang="en-US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2600" y="3581400"/>
            <a:ext cx="243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2060"/>
                </a:solidFill>
              </a:rPr>
              <a:t> </a:t>
            </a:r>
            <a:r>
              <a:rPr lang="en-US" sz="1400" b="1" smtClean="0">
                <a:solidFill>
                  <a:srgbClr val="002060"/>
                </a:solidFill>
              </a:rPr>
              <a:t>Blue Sapphire</a:t>
            </a:r>
            <a:r>
              <a:rPr lang="en-US" sz="1400" b="1" smtClean="0">
                <a:solidFill>
                  <a:schemeClr val="accent3">
                    <a:lumMod val="75000"/>
                  </a:schemeClr>
                </a:solidFill>
              </a:rPr>
              <a:t>       </a:t>
            </a:r>
            <a:r>
              <a:rPr lang="en-US" sz="1400" b="1" smtClean="0">
                <a:solidFill>
                  <a:schemeClr val="accent6">
                    <a:lumMod val="50000"/>
                  </a:schemeClr>
                </a:solidFill>
              </a:rPr>
              <a:t>Cat’s Eye</a:t>
            </a:r>
          </a:p>
          <a:p>
            <a:r>
              <a:rPr lang="en-US" sz="1400" b="1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1400" b="1" smtClean="0">
                <a:solidFill>
                  <a:srgbClr val="00B0F0"/>
                </a:solidFill>
              </a:rPr>
              <a:t>Star Sapphire          </a:t>
            </a:r>
            <a:r>
              <a:rPr lang="en-US" sz="1400" b="1" smtClean="0">
                <a:solidFill>
                  <a:srgbClr val="FF0000"/>
                </a:solidFill>
              </a:rPr>
              <a:t>Ruby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838200" y="76200"/>
            <a:ext cx="7010400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n-ea"/>
                <a:cs typeface="Aharoni" pitchFamily="2" charset="-79"/>
              </a:rPr>
              <a:t>Gems on Stamps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Arial Black" pitchFamily="34" charset="0"/>
              <a:ea typeface="+mn-ea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7574"/>
            <a:ext cx="151447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067574"/>
            <a:ext cx="15240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5725" y="1038999"/>
            <a:ext cx="15144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1067574"/>
            <a:ext cx="14954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1067574"/>
            <a:ext cx="15049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3246418"/>
            <a:ext cx="1524000" cy="1297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800" y="3246418"/>
            <a:ext cx="1524000" cy="128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6200" y="3251180"/>
            <a:ext cx="15240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62600" y="3246417"/>
            <a:ext cx="1507376" cy="129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2800" y="3246417"/>
            <a:ext cx="1524000" cy="1297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81000" y="2410599"/>
            <a:ext cx="853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          </a:t>
            </a:r>
            <a:r>
              <a:rPr lang="en-US" sz="2000" smtClean="0"/>
              <a:t>Beryl                    Quartz                 Garnet                Quartz                 Topaz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2715399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       </a:t>
            </a:r>
            <a:r>
              <a:rPr lang="en-US" sz="1600" i="1" smtClean="0"/>
              <a:t>Morganite                    Amethyst                      Pyrope                       Citrine                         Blue</a:t>
            </a: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914400" y="152400"/>
            <a:ext cx="7010400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n-ea"/>
                <a:cs typeface="Aharoni" pitchFamily="2" charset="-79"/>
              </a:rPr>
              <a:t>GEMS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n-ea"/>
                <a:cs typeface="Aharoni" pitchFamily="2" charset="-79"/>
              </a:rPr>
              <a:t> from Rhodesia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Arial Black" pitchFamily="34" charset="0"/>
              <a:ea typeface="+mn-ea"/>
              <a:cs typeface="Aharoni" pitchFamily="2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5029200"/>
            <a:ext cx="830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In April of 1980 Rhodesia finally achieved de jure sovereignty from the United Kingdom and was renamed Zimbabwe.   From 1965-1980 the landlocked country in southern Africa was an unrecognized state after unilaterally declaring itself free of the British Empire.   </a:t>
            </a:r>
          </a:p>
          <a:p>
            <a:endParaRPr lang="en-US" sz="1600" smtClean="0"/>
          </a:p>
          <a:p>
            <a:r>
              <a:rPr lang="en-US" smtClean="0"/>
              <a:t>As a result of the 1980 indepedence, this set of gem stamps was simply re-issued under the new name for the country.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57200" y="762000"/>
            <a:ext cx="2590800" cy="276999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Rhodesia Scott #393-397, Aug. 1978 </a:t>
            </a:r>
            <a:endParaRPr lang="en-US" sz="1200"/>
          </a:p>
        </p:txBody>
      </p:sp>
      <p:sp>
        <p:nvSpPr>
          <p:cNvPr id="17" name="TextBox 16"/>
          <p:cNvSpPr txBox="1"/>
          <p:nvPr/>
        </p:nvSpPr>
        <p:spPr>
          <a:xfrm>
            <a:off x="457200" y="4620399"/>
            <a:ext cx="2667000" cy="276999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Zimbabwe Scott #414-418, April, 1980 </a:t>
            </a:r>
            <a:endParaRPr lang="en-US" sz="1200"/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1066800" y="152400"/>
            <a:ext cx="70104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n-ea"/>
                <a:cs typeface="Aharoni" pitchFamily="2" charset="-79"/>
              </a:rPr>
              <a:t>GEMS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n-ea"/>
                <a:cs typeface="Aharoni" pitchFamily="2" charset="-79"/>
              </a:rPr>
              <a:t> from Rhodesia - Zimbabwe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Arial Black" pitchFamily="34" charset="0"/>
              <a:ea typeface="+mn-ea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838200"/>
            <a:ext cx="559100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152400" y="152400"/>
            <a:ext cx="7848600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n-ea"/>
                <a:cs typeface="Aharoni" pitchFamily="2" charset="-79"/>
              </a:rPr>
              <a:t>Southern </a:t>
            </a:r>
            <a:r>
              <a:rPr kumimoji="0" lang="en-US" sz="2400" b="0" i="0" u="none" strike="noStrike" kern="1200" cap="none" spc="0" normalizeH="0" noProof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n-ea"/>
                <a:cs typeface="Aharoni" pitchFamily="2" charset="-79"/>
              </a:rPr>
              <a:t>Rhodesia to Rhodesia to Zimbabwe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Arial Black" pitchFamily="34" charset="0"/>
              <a:ea typeface="+mn-ea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200" y="43434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South Africa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38400" y="26024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Namibia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90800" y="990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Angola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57600" y="2743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Botswana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91200" y="205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Mozambique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38600" y="1447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Zambia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98701" y="4800600"/>
            <a:ext cx="2855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Swaziland/Eswatini in 2018 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05400" y="4800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Lesotho</a:t>
            </a:r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953000" y="4343400"/>
            <a:ext cx="228600" cy="4572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V="1">
            <a:off x="5334001" y="3962400"/>
            <a:ext cx="1030357" cy="725557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72000" y="2176046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ZIMBABWE</a:t>
            </a:r>
            <a:endParaRPr lang="en-US" sz="1600" b="1"/>
          </a:p>
        </p:txBody>
      </p:sp>
      <p:sp>
        <p:nvSpPr>
          <p:cNvPr id="20" name="Oval 19"/>
          <p:cNvSpPr/>
          <p:nvPr/>
        </p:nvSpPr>
        <p:spPr>
          <a:xfrm>
            <a:off x="2966050" y="2286000"/>
            <a:ext cx="152400" cy="1554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899250" y="2133600"/>
            <a:ext cx="990600" cy="338554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smtClean="0">
                <a:latin typeface="Aharoni" pitchFamily="2" charset="-79"/>
                <a:cs typeface="Aharoni" pitchFamily="2" charset="-79"/>
              </a:rPr>
              <a:t>Tsumeb</a:t>
            </a:r>
            <a:endParaRPr lang="en-US" sz="1600" i="1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8050" y="5181600"/>
            <a:ext cx="1828800" cy="146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lum bright="14000" contrast="-3000"/>
          </a:blip>
          <a:stretch>
            <a:fillRect/>
          </a:stretch>
        </p:blipFill>
        <p:spPr bwMode="auto">
          <a:xfrm rot="18900000">
            <a:off x="276020" y="819407"/>
            <a:ext cx="1347209" cy="133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6250" y="2707949"/>
            <a:ext cx="1285875" cy="155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2050" y="4419599"/>
            <a:ext cx="1380565" cy="213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1250" y="3429000"/>
            <a:ext cx="193493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2650" y="5257800"/>
            <a:ext cx="1876939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48600" y="152400"/>
            <a:ext cx="11621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9000" y="1981200"/>
            <a:ext cx="1752600" cy="131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20" grpId="0" animBg="1"/>
      <p:bldP spid="20" grpId="1" animBg="1"/>
      <p:bldP spid="21" grpId="0" animBg="1"/>
      <p:bldP spid="2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838200" y="76200"/>
            <a:ext cx="7010400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n-ea"/>
                <a:cs typeface="Aharoni" pitchFamily="2" charset="-79"/>
              </a:rPr>
              <a:t>Diamonds and Diamond Mining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Arial Black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43000"/>
            <a:ext cx="1447800" cy="178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85800"/>
            <a:ext cx="2298749" cy="1623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500563"/>
            <a:ext cx="2456420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685800"/>
            <a:ext cx="263679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2667000"/>
            <a:ext cx="214103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2667000"/>
            <a:ext cx="209707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762000"/>
            <a:ext cx="1752600" cy="145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4200" y="4648200"/>
            <a:ext cx="2438400" cy="1868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4572000"/>
            <a:ext cx="2362200" cy="16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2400" y="29718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South-west Africa</a:t>
            </a:r>
            <a:endParaRPr lang="en-US" sz="1600" b="1"/>
          </a:p>
        </p:txBody>
      </p:sp>
      <p:sp>
        <p:nvSpPr>
          <p:cNvPr id="13" name="TextBox 12"/>
          <p:cNvSpPr txBox="1"/>
          <p:nvPr/>
        </p:nvSpPr>
        <p:spPr>
          <a:xfrm>
            <a:off x="2209800" y="22860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          Russia</a:t>
            </a:r>
            <a:endParaRPr lang="en-US" sz="1600" b="1"/>
          </a:p>
        </p:txBody>
      </p:sp>
      <p:sp>
        <p:nvSpPr>
          <p:cNvPr id="14" name="TextBox 13"/>
          <p:cNvSpPr txBox="1"/>
          <p:nvPr/>
        </p:nvSpPr>
        <p:spPr>
          <a:xfrm>
            <a:off x="4419600" y="22098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       Zimbabwe</a:t>
            </a:r>
            <a:endParaRPr lang="en-US" sz="1600" b="1"/>
          </a:p>
        </p:txBody>
      </p:sp>
      <p:sp>
        <p:nvSpPr>
          <p:cNvPr id="15" name="TextBox 14"/>
          <p:cNvSpPr txBox="1"/>
          <p:nvPr/>
        </p:nvSpPr>
        <p:spPr>
          <a:xfrm>
            <a:off x="6858000" y="22860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      Tanzania</a:t>
            </a:r>
            <a:endParaRPr lang="en-US" sz="1600" b="1"/>
          </a:p>
        </p:txBody>
      </p:sp>
      <p:sp>
        <p:nvSpPr>
          <p:cNvPr id="16" name="TextBox 15"/>
          <p:cNvSpPr txBox="1"/>
          <p:nvPr/>
        </p:nvSpPr>
        <p:spPr>
          <a:xfrm>
            <a:off x="2743200" y="41910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            Togo</a:t>
            </a:r>
            <a:endParaRPr lang="en-US" sz="1600" b="1"/>
          </a:p>
        </p:txBody>
      </p:sp>
      <p:sp>
        <p:nvSpPr>
          <p:cNvPr id="17" name="TextBox 16"/>
          <p:cNvSpPr txBox="1"/>
          <p:nvPr/>
        </p:nvSpPr>
        <p:spPr>
          <a:xfrm>
            <a:off x="5410200" y="40386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      Thailand</a:t>
            </a:r>
            <a:endParaRPr lang="en-US" sz="1600" b="1"/>
          </a:p>
        </p:txBody>
      </p:sp>
      <p:sp>
        <p:nvSpPr>
          <p:cNvPr id="18" name="TextBox 17"/>
          <p:cNvSpPr txBox="1"/>
          <p:nvPr/>
        </p:nvSpPr>
        <p:spPr>
          <a:xfrm>
            <a:off x="533400" y="62484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       Tanzania</a:t>
            </a:r>
            <a:endParaRPr lang="en-US" sz="1600" b="1"/>
          </a:p>
        </p:txBody>
      </p:sp>
      <p:sp>
        <p:nvSpPr>
          <p:cNvPr id="19" name="TextBox 18"/>
          <p:cNvSpPr txBox="1"/>
          <p:nvPr/>
        </p:nvSpPr>
        <p:spPr>
          <a:xfrm>
            <a:off x="3429000" y="6519446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         Namibia</a:t>
            </a:r>
            <a:endParaRPr lang="en-US" sz="1600" b="1"/>
          </a:p>
        </p:txBody>
      </p:sp>
      <p:sp>
        <p:nvSpPr>
          <p:cNvPr id="20" name="TextBox 19"/>
          <p:cNvSpPr txBox="1"/>
          <p:nvPr/>
        </p:nvSpPr>
        <p:spPr>
          <a:xfrm>
            <a:off x="6400800" y="62484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         Botswana</a:t>
            </a:r>
            <a:endParaRPr 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2590800" cy="7620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6000" b="1" smtClean="0">
                <a:solidFill>
                  <a:srgbClr val="FFCC00"/>
                </a:solidFill>
              </a:rPr>
              <a:t>GOLD</a:t>
            </a:r>
            <a:endParaRPr lang="en-US" sz="6000" b="1">
              <a:solidFill>
                <a:srgbClr val="FFCC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52400"/>
            <a:ext cx="236529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04800"/>
            <a:ext cx="2209800" cy="176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219200"/>
            <a:ext cx="222305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2057400"/>
            <a:ext cx="226841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2590800"/>
            <a:ext cx="2262187" cy="152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4419600"/>
            <a:ext cx="1524000" cy="2141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3810000"/>
            <a:ext cx="5173416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9" cstate="print">
            <a:lum bright="25000" contrast="25000"/>
          </a:blip>
          <a:srcRect/>
          <a:stretch>
            <a:fillRect/>
          </a:stretch>
        </p:blipFill>
        <p:spPr bwMode="auto">
          <a:xfrm>
            <a:off x="152399" y="2971800"/>
            <a:ext cx="370310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28600" y="3048000"/>
            <a:ext cx="16764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May, 1980</a:t>
            </a:r>
          </a:p>
          <a:p>
            <a:r>
              <a:rPr lang="en-US" smtClean="0">
                <a:solidFill>
                  <a:srgbClr val="FFFF00"/>
                </a:solidFill>
              </a:rPr>
              <a:t>In South Africa</a:t>
            </a:r>
          </a:p>
          <a:p>
            <a:r>
              <a:rPr lang="en-US" smtClean="0">
                <a:solidFill>
                  <a:srgbClr val="FFFF00"/>
                </a:solidFill>
              </a:rPr>
              <a:t>w/ 10 kg Au bar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599" y="3733800"/>
            <a:ext cx="233026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46005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7024" y="0"/>
            <a:ext cx="4856976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3376390"/>
            <a:ext cx="4191001" cy="348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464509"/>
            <a:ext cx="3048000" cy="339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85800" y="2286000"/>
            <a:ext cx="7696200" cy="1785104"/>
          </a:xfrm>
          <a:prstGeom prst="rect">
            <a:avLst/>
          </a:prstGeom>
          <a:solidFill>
            <a:srgbClr val="FFFFCC">
              <a:alpha val="4588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100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Thank you </a:t>
            </a:r>
            <a:endParaRPr lang="en-US" sz="1100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57800" y="159027"/>
            <a:ext cx="36576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GMJSU Checklist (sortable)</a:t>
            </a:r>
          </a:p>
          <a:p>
            <a:endParaRPr lang="en-US" sz="1600" smtClean="0"/>
          </a:p>
          <a:p>
            <a:endParaRPr lang="en-US" sz="1600" smtClean="0"/>
          </a:p>
          <a:p>
            <a:endParaRPr lang="en-US" sz="1600" smtClean="0"/>
          </a:p>
          <a:p>
            <a:endParaRPr lang="en-US" sz="2000" smtClean="0"/>
          </a:p>
          <a:p>
            <a:endParaRPr lang="en-US" sz="2000" smtClean="0"/>
          </a:p>
          <a:p>
            <a:endParaRPr lang="en-US" sz="2000" smtClean="0"/>
          </a:p>
          <a:p>
            <a:endParaRPr lang="en-US" sz="2000" smtClean="0"/>
          </a:p>
          <a:p>
            <a:endParaRPr lang="en-US" sz="1000" smtClean="0"/>
          </a:p>
          <a:p>
            <a:r>
              <a:rPr lang="en-US" sz="2000" smtClean="0"/>
              <a:t>The GMJSU checklist includes over 2700 entries.   Just over 1500 are identifed as MS (mineral specimens) or GS (gemstones).  The rest include mining stamps, some geology, and a few fossils, jewelry/ artifacts, and other related topics.   This list seems fairly complete for minerals, but is not inclusive for other items.</a:t>
            </a:r>
          </a:p>
          <a:p>
            <a:r>
              <a:rPr lang="en-US" sz="2000" smtClean="0"/>
              <a:t>UNFORTUNATELY THE LAST UPDATE WAS IN 2011 !!</a:t>
            </a:r>
            <a:endParaRPr lang="en-US" sz="200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4215" y="762000"/>
            <a:ext cx="373738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970" y="194310"/>
            <a:ext cx="4956810" cy="61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876800"/>
            <a:ext cx="822462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44958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Red Cloud Mine   </a:t>
            </a:r>
            <a:endParaRPr lang="en-US" sz="20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4038600" y="228600"/>
            <a:ext cx="458152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81000" y="538877"/>
            <a:ext cx="3048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PbMoO</a:t>
            </a:r>
            <a:r>
              <a:rPr lang="en-US" sz="5400" b="1" baseline="-25000" dirty="0" smtClean="0">
                <a:solidFill>
                  <a:schemeClr val="accent6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4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 is </a:t>
            </a:r>
          </a:p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LOVE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52400" y="4648200"/>
            <a:ext cx="4724400" cy="2057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72740" y="914400"/>
            <a:ext cx="2895600" cy="3505200"/>
          </a:xfrm>
          <a:prstGeom prst="rect">
            <a:avLst/>
          </a:prstGeom>
          <a:solidFill>
            <a:srgbClr val="CCC6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1340" y="1066800"/>
            <a:ext cx="2514600" cy="316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600200" y="0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David" pitchFamily="34" charset="-79"/>
                <a:cs typeface="David" pitchFamily="34" charset="-79"/>
              </a:rPr>
              <a:t> 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PbMoO</a:t>
            </a:r>
            <a:r>
              <a:rPr lang="en-US" sz="5400" b="1" baseline="-25000" dirty="0" smtClean="0">
                <a:solidFill>
                  <a:schemeClr val="accent6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4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 is LOVE</a:t>
            </a:r>
            <a:endParaRPr lang="en-US" sz="5400" b="1" dirty="0">
              <a:solidFill>
                <a:schemeClr val="accent6">
                  <a:lumMod val="75000"/>
                </a:schemeClr>
              </a:solidFill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066800"/>
            <a:ext cx="253746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953000" y="4495800"/>
            <a:ext cx="4038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Americans mined wulfenite and silver at the Red Cloud Mine in Arizona from the 1860’s until 1890, and then sporadically until 1941.   Red Cloud </a:t>
            </a:r>
            <a:r>
              <a:rPr lang="en-US" dirty="0" err="1" smtClean="0"/>
              <a:t>wulfenites</a:t>
            </a:r>
            <a:r>
              <a:rPr lang="en-US" dirty="0" smtClean="0"/>
              <a:t> are among the best in the world because of their deep orange-red colors and their unusual size and perfection.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829174"/>
            <a:ext cx="1371600" cy="173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7092" y="4836421"/>
            <a:ext cx="1371600" cy="173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15274" y="4828535"/>
            <a:ext cx="1371600" cy="171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172200" y="3886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ACTUAL SPECIMEN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28600" y="914400"/>
            <a:ext cx="2514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Four mineral stamps designed by Leonard Buckley from specimens in the Baird Auditorium of the Smithsonian Museum of Natural History.   Printed by offset/intaglio process and issued in panes of 40.   Issued Sept. 17, 1992 for domestic postage.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800"/>
            <a:ext cx="8700472" cy="285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David" pitchFamily="34" charset="-79"/>
                <a:cs typeface="David" pitchFamily="34" charset="-79"/>
              </a:rPr>
              <a:t> 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PbMoO</a:t>
            </a:r>
            <a:r>
              <a:rPr lang="en-US" sz="4800" b="1" baseline="-25000" dirty="0" smtClean="0">
                <a:solidFill>
                  <a:schemeClr val="accent6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4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 is LOVE</a:t>
            </a:r>
            <a:endParaRPr lang="en-US" sz="5400" b="1" dirty="0">
              <a:solidFill>
                <a:schemeClr val="accent6">
                  <a:lumMod val="75000"/>
                </a:schemeClr>
              </a:solidFill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52400"/>
            <a:ext cx="1828800" cy="139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419600"/>
            <a:ext cx="1600200" cy="221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4495800"/>
            <a:ext cx="2362200" cy="194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4572000"/>
            <a:ext cx="335826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8600" y="3048000"/>
            <a:ext cx="4572000" cy="335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80348"/>
            <a:ext cx="1828800" cy="2263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fdc_w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200400"/>
            <a:ext cx="4267200" cy="3028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0" y="-76200"/>
            <a:ext cx="579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David" pitchFamily="34" charset="-79"/>
                <a:cs typeface="David" pitchFamily="34" charset="-79"/>
              </a:rPr>
              <a:t> 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PbMoO</a:t>
            </a:r>
            <a:r>
              <a:rPr lang="en-US" sz="4400" b="1" baseline="-25000" dirty="0" smtClean="0">
                <a:solidFill>
                  <a:schemeClr val="accent6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4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 is LOVE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2999" y="2514600"/>
            <a:ext cx="4039163" cy="391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81000" y="838200"/>
            <a:ext cx="4343400" cy="20774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Mezica</a:t>
            </a:r>
            <a:r>
              <a:rPr lang="en-US" sz="1400" b="1" dirty="0" smtClean="0"/>
              <a:t> in Slovenia – World-Famous Wulfenite Locality</a:t>
            </a:r>
          </a:p>
          <a:p>
            <a:r>
              <a:rPr lang="en-US" sz="1400" b="1" dirty="0" smtClean="0"/>
              <a:t>by </a:t>
            </a:r>
            <a:r>
              <a:rPr lang="en-US" sz="1400" b="1" dirty="0" err="1" smtClean="0"/>
              <a:t>Dalibor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Valebil</a:t>
            </a:r>
            <a:r>
              <a:rPr lang="en-US" sz="1400" b="1" dirty="0" smtClean="0"/>
              <a:t> – Nat’l Mus., Prague, Czech Republic</a:t>
            </a:r>
          </a:p>
          <a:p>
            <a:endParaRPr lang="en-US" sz="1400" dirty="0"/>
          </a:p>
          <a:p>
            <a:r>
              <a:rPr lang="en-US" sz="1400" dirty="0" smtClean="0"/>
              <a:t>At the lead and zinc deposit between </a:t>
            </a:r>
            <a:r>
              <a:rPr lang="en-US" sz="1400" dirty="0" err="1" smtClean="0"/>
              <a:t>Mezica</a:t>
            </a:r>
            <a:r>
              <a:rPr lang="en-US" sz="1400" dirty="0" smtClean="0"/>
              <a:t> and </a:t>
            </a:r>
            <a:r>
              <a:rPr lang="en-US" sz="1400" dirty="0" err="1" smtClean="0"/>
              <a:t>Crna</a:t>
            </a:r>
            <a:r>
              <a:rPr lang="en-US" sz="1400" dirty="0" smtClean="0"/>
              <a:t> in Slovenia lead was mined from the 17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century until 1994.  Since the 19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century zinc was processed in addition to lead.  As a secondary ore</a:t>
            </a:r>
            <a:r>
              <a:rPr lang="en-US" sz="1400" smtClean="0"/>
              <a:t>, wulfenite </a:t>
            </a:r>
            <a:r>
              <a:rPr lang="en-US" sz="1400" dirty="0" smtClean="0"/>
              <a:t>was mined for its </a:t>
            </a:r>
            <a:r>
              <a:rPr lang="en-US" sz="1400" dirty="0" err="1" smtClean="0"/>
              <a:t>molybedenum</a:t>
            </a:r>
            <a:r>
              <a:rPr lang="en-US" sz="1400" dirty="0" smtClean="0"/>
              <a:t>.</a:t>
            </a:r>
          </a:p>
          <a:p>
            <a:endParaRPr lang="en-US" sz="400" dirty="0" smtClean="0"/>
          </a:p>
          <a:p>
            <a:r>
              <a:rPr lang="en-US" sz="1300" i="1" dirty="0" smtClean="0"/>
              <a:t>Extracted </a:t>
            </a:r>
            <a:r>
              <a:rPr lang="en-US" sz="1300" i="1" smtClean="0"/>
              <a:t>from Mineral Magazine 2005</a:t>
            </a:r>
            <a:r>
              <a:rPr lang="en-US" sz="1300" i="1" dirty="0" smtClean="0"/>
              <a:t>, v. 13 #2 pg. 105-112</a:t>
            </a:r>
            <a:endParaRPr lang="en-US" sz="13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" y="6400800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FDC of Scott #286, March 27, 1997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391400" y="609600"/>
            <a:ext cx="144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Yugoslavia Scott # 1501, part of set of 4, issued Sept. 10, 1980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029200" y="32766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1991-pres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8800" y="3505200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1941-1945, 1991-pres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00800" y="456753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1879-1917, 1993-pres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44958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1866-1918,  2003-pres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48600" y="5943600"/>
            <a:ext cx="9906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1991-pres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3600" y="53340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1874-1913, 2003-pres.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3200" y="58674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2</a:t>
            </a:r>
            <a:r>
              <a:rPr lang="en-US" sz="1200" b="1" dirty="0" smtClean="0">
                <a:solidFill>
                  <a:srgbClr val="FF0000"/>
                </a:solidFill>
              </a:rPr>
              <a:t>008-pres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6781800" y="5257800"/>
            <a:ext cx="3810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239000" y="5257800"/>
            <a:ext cx="6096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029200" y="64008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Yugoslavia 1918-2003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53000" y="2514600"/>
            <a:ext cx="4038600" cy="4191000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810577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0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David" pitchFamily="34" charset="-79"/>
                <a:cs typeface="David" pitchFamily="34" charset="-79"/>
              </a:rPr>
              <a:t> 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PbMoO</a:t>
            </a:r>
            <a:r>
              <a:rPr lang="en-US" sz="4800" b="1" baseline="-25000" dirty="0" smtClean="0">
                <a:solidFill>
                  <a:schemeClr val="accent6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4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David" pitchFamily="34" charset="-79"/>
                <a:cs typeface="David" pitchFamily="34" charset="-79"/>
              </a:rPr>
              <a:t> is LOVE</a:t>
            </a:r>
            <a:endParaRPr lang="en-US" sz="5400" b="1" dirty="0">
              <a:solidFill>
                <a:schemeClr val="accent6">
                  <a:lumMod val="75000"/>
                </a:schemeClr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3429000"/>
            <a:ext cx="299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</a:rPr>
              <a:t>Red Cloud Mine</a:t>
            </a:r>
          </a:p>
          <a:p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</a:rPr>
              <a:t>collected March, 1981</a:t>
            </a:r>
            <a:endParaRPr lang="en-US" sz="24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3352800"/>
            <a:ext cx="299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</a:rPr>
              <a:t>Geronimo Mine</a:t>
            </a:r>
          </a:p>
          <a:p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</a:rPr>
              <a:t>collected March, 1981</a:t>
            </a:r>
            <a:endParaRPr lang="en-US" sz="2400" b="1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029200"/>
            <a:ext cx="133617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5029200"/>
            <a:ext cx="133617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5029200"/>
            <a:ext cx="133617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029200"/>
            <a:ext cx="133617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5029200"/>
            <a:ext cx="133617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5029200"/>
            <a:ext cx="133617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1828</TotalTime>
  <Words>1577</Words>
  <Application>Microsoft Office PowerPoint</Application>
  <PresentationFormat>On-screen Show (4:3)</PresentationFormat>
  <Paragraphs>254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 PbMoO4 is LOVE</vt:lpstr>
      <vt:lpstr>Slide 8</vt:lpstr>
      <vt:lpstr>Slide 9</vt:lpstr>
      <vt:lpstr>Stamp Error 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GOLD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Fred Haynes</dc:creator>
  <cp:lastModifiedBy>Windows User</cp:lastModifiedBy>
  <cp:revision>184</cp:revision>
  <dcterms:created xsi:type="dcterms:W3CDTF">2013-10-10T00:37:20Z</dcterms:created>
  <dcterms:modified xsi:type="dcterms:W3CDTF">2021-09-23T18:00:01Z</dcterms:modified>
</cp:coreProperties>
</file>