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58" r:id="rId4"/>
    <p:sldId id="259" r:id="rId5"/>
    <p:sldId id="265" r:id="rId6"/>
    <p:sldId id="264" r:id="rId7"/>
    <p:sldId id="263" r:id="rId8"/>
    <p:sldId id="261" r:id="rId9"/>
    <p:sldId id="270" r:id="rId10"/>
    <p:sldId id="260" r:id="rId11"/>
    <p:sldId id="266" r:id="rId12"/>
    <p:sldId id="267" r:id="rId13"/>
    <p:sldId id="304" r:id="rId14"/>
    <p:sldId id="305" r:id="rId15"/>
    <p:sldId id="272" r:id="rId16"/>
    <p:sldId id="271" r:id="rId17"/>
    <p:sldId id="274" r:id="rId18"/>
    <p:sldId id="273" r:id="rId19"/>
    <p:sldId id="268" r:id="rId20"/>
    <p:sldId id="269" r:id="rId21"/>
    <p:sldId id="275" r:id="rId22"/>
    <p:sldId id="276" r:id="rId23"/>
    <p:sldId id="277" r:id="rId24"/>
    <p:sldId id="281" r:id="rId25"/>
    <p:sldId id="278" r:id="rId26"/>
    <p:sldId id="284" r:id="rId27"/>
    <p:sldId id="283" r:id="rId28"/>
    <p:sldId id="286" r:id="rId29"/>
    <p:sldId id="285" r:id="rId30"/>
    <p:sldId id="282" r:id="rId31"/>
    <p:sldId id="280" r:id="rId32"/>
    <p:sldId id="295" r:id="rId33"/>
    <p:sldId id="279" r:id="rId34"/>
    <p:sldId id="287" r:id="rId35"/>
    <p:sldId id="291" r:id="rId36"/>
    <p:sldId id="293" r:id="rId37"/>
    <p:sldId id="290" r:id="rId38"/>
    <p:sldId id="294" r:id="rId39"/>
    <p:sldId id="289" r:id="rId40"/>
    <p:sldId id="288" r:id="rId41"/>
    <p:sldId id="296" r:id="rId42"/>
    <p:sldId id="297" r:id="rId43"/>
    <p:sldId id="298" r:id="rId44"/>
    <p:sldId id="299" r:id="rId45"/>
    <p:sldId id="300" r:id="rId46"/>
    <p:sldId id="302" r:id="rId47"/>
    <p:sldId id="303" r:id="rId48"/>
    <p:sldId id="30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7" d="100"/>
          <a:sy n="87" d="100"/>
        </p:scale>
        <p:origin x="12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image" Target="../media/image82.wmf"/><Relationship Id="rId7" Type="http://schemas.openxmlformats.org/officeDocument/2006/relationships/image" Target="../media/image86.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90.wmf"/><Relationship Id="rId7" Type="http://schemas.openxmlformats.org/officeDocument/2006/relationships/image" Target="../media/image94.wmf"/><Relationship Id="rId2" Type="http://schemas.openxmlformats.org/officeDocument/2006/relationships/image" Target="../media/image89.wmf"/><Relationship Id="rId1" Type="http://schemas.openxmlformats.org/officeDocument/2006/relationships/image" Target="../media/image88.wmf"/><Relationship Id="rId6" Type="http://schemas.openxmlformats.org/officeDocument/2006/relationships/image" Target="../media/image93.wmf"/><Relationship Id="rId5" Type="http://schemas.openxmlformats.org/officeDocument/2006/relationships/image" Target="../media/image92.wmf"/><Relationship Id="rId4" Type="http://schemas.openxmlformats.org/officeDocument/2006/relationships/image" Target="../media/image9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 Id="rId5" Type="http://schemas.openxmlformats.org/officeDocument/2006/relationships/image" Target="../media/image100.wmf"/><Relationship Id="rId4" Type="http://schemas.openxmlformats.org/officeDocument/2006/relationships/image" Target="../media/image99.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6" Type="http://schemas.openxmlformats.org/officeDocument/2006/relationships/image" Target="../media/image108.wmf"/><Relationship Id="rId5" Type="http://schemas.openxmlformats.org/officeDocument/2006/relationships/image" Target="../media/image107.wmf"/><Relationship Id="rId4" Type="http://schemas.openxmlformats.org/officeDocument/2006/relationships/image" Target="../media/image10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6" Type="http://schemas.openxmlformats.org/officeDocument/2006/relationships/image" Target="../media/image124.wmf"/><Relationship Id="rId5" Type="http://schemas.openxmlformats.org/officeDocument/2006/relationships/image" Target="../media/image123.wmf"/><Relationship Id="rId4" Type="http://schemas.openxmlformats.org/officeDocument/2006/relationships/image" Target="../media/image12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image" Target="../media/image135.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 Id="rId4" Type="http://schemas.openxmlformats.org/officeDocument/2006/relationships/image" Target="../media/image136.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CA9E2-64C5-436A-9A68-2D040145AACA}"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3481-7306-417A-A4F5-A78178261798}" type="slidenum">
              <a:rPr lang="en-US" smtClean="0"/>
              <a:t>‹#›</a:t>
            </a:fld>
            <a:endParaRPr lang="en-US"/>
          </a:p>
        </p:txBody>
      </p:sp>
    </p:spTree>
    <p:extLst>
      <p:ext uri="{BB962C8B-B14F-4D97-AF65-F5344CB8AC3E}">
        <p14:creationId xmlns:p14="http://schemas.microsoft.com/office/powerpoint/2010/main" val="279620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a:t>
            </a:fld>
            <a:endParaRPr lang="en-US"/>
          </a:p>
        </p:txBody>
      </p:sp>
    </p:spTree>
    <p:extLst>
      <p:ext uri="{BB962C8B-B14F-4D97-AF65-F5344CB8AC3E}">
        <p14:creationId xmlns:p14="http://schemas.microsoft.com/office/powerpoint/2010/main" val="2929461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10</a:t>
            </a:fld>
            <a:endParaRPr lang="en-US"/>
          </a:p>
        </p:txBody>
      </p:sp>
    </p:spTree>
    <p:extLst>
      <p:ext uri="{BB962C8B-B14F-4D97-AF65-F5344CB8AC3E}">
        <p14:creationId xmlns:p14="http://schemas.microsoft.com/office/powerpoint/2010/main" val="977076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11</a:t>
            </a:fld>
            <a:endParaRPr lang="en-US"/>
          </a:p>
        </p:txBody>
      </p:sp>
    </p:spTree>
    <p:extLst>
      <p:ext uri="{BB962C8B-B14F-4D97-AF65-F5344CB8AC3E}">
        <p14:creationId xmlns:p14="http://schemas.microsoft.com/office/powerpoint/2010/main" val="377596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12</a:t>
            </a:fld>
            <a:endParaRPr lang="en-US"/>
          </a:p>
        </p:txBody>
      </p:sp>
    </p:spTree>
    <p:extLst>
      <p:ext uri="{BB962C8B-B14F-4D97-AF65-F5344CB8AC3E}">
        <p14:creationId xmlns:p14="http://schemas.microsoft.com/office/powerpoint/2010/main" val="3503239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13</a:t>
            </a:fld>
            <a:endParaRPr lang="en-US"/>
          </a:p>
        </p:txBody>
      </p:sp>
    </p:spTree>
    <p:extLst>
      <p:ext uri="{BB962C8B-B14F-4D97-AF65-F5344CB8AC3E}">
        <p14:creationId xmlns:p14="http://schemas.microsoft.com/office/powerpoint/2010/main" val="4112927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14</a:t>
            </a:fld>
            <a:endParaRPr lang="en-US"/>
          </a:p>
        </p:txBody>
      </p:sp>
    </p:spTree>
    <p:extLst>
      <p:ext uri="{BB962C8B-B14F-4D97-AF65-F5344CB8AC3E}">
        <p14:creationId xmlns:p14="http://schemas.microsoft.com/office/powerpoint/2010/main" val="1115901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15</a:t>
            </a:fld>
            <a:endParaRPr lang="en-US"/>
          </a:p>
        </p:txBody>
      </p:sp>
    </p:spTree>
    <p:extLst>
      <p:ext uri="{BB962C8B-B14F-4D97-AF65-F5344CB8AC3E}">
        <p14:creationId xmlns:p14="http://schemas.microsoft.com/office/powerpoint/2010/main" val="12689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16</a:t>
            </a:fld>
            <a:endParaRPr lang="en-US"/>
          </a:p>
        </p:txBody>
      </p:sp>
    </p:spTree>
    <p:extLst>
      <p:ext uri="{BB962C8B-B14F-4D97-AF65-F5344CB8AC3E}">
        <p14:creationId xmlns:p14="http://schemas.microsoft.com/office/powerpoint/2010/main" val="4262349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17</a:t>
            </a:fld>
            <a:endParaRPr lang="en-US"/>
          </a:p>
        </p:txBody>
      </p:sp>
    </p:spTree>
    <p:extLst>
      <p:ext uri="{BB962C8B-B14F-4D97-AF65-F5344CB8AC3E}">
        <p14:creationId xmlns:p14="http://schemas.microsoft.com/office/powerpoint/2010/main" val="3187485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18</a:t>
            </a:fld>
            <a:endParaRPr lang="en-US"/>
          </a:p>
        </p:txBody>
      </p:sp>
    </p:spTree>
    <p:extLst>
      <p:ext uri="{BB962C8B-B14F-4D97-AF65-F5344CB8AC3E}">
        <p14:creationId xmlns:p14="http://schemas.microsoft.com/office/powerpoint/2010/main" val="1752914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19</a:t>
            </a:fld>
            <a:endParaRPr lang="en-US"/>
          </a:p>
        </p:txBody>
      </p:sp>
    </p:spTree>
    <p:extLst>
      <p:ext uri="{BB962C8B-B14F-4D97-AF65-F5344CB8AC3E}">
        <p14:creationId xmlns:p14="http://schemas.microsoft.com/office/powerpoint/2010/main" val="4176739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a:t>
            </a:fld>
            <a:endParaRPr lang="en-US"/>
          </a:p>
        </p:txBody>
      </p:sp>
    </p:spTree>
    <p:extLst>
      <p:ext uri="{BB962C8B-B14F-4D97-AF65-F5344CB8AC3E}">
        <p14:creationId xmlns:p14="http://schemas.microsoft.com/office/powerpoint/2010/main" val="1577334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20</a:t>
            </a:fld>
            <a:endParaRPr lang="en-US"/>
          </a:p>
        </p:txBody>
      </p:sp>
    </p:spTree>
    <p:extLst>
      <p:ext uri="{BB962C8B-B14F-4D97-AF65-F5344CB8AC3E}">
        <p14:creationId xmlns:p14="http://schemas.microsoft.com/office/powerpoint/2010/main" val="930699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21</a:t>
            </a:fld>
            <a:endParaRPr lang="en-US"/>
          </a:p>
        </p:txBody>
      </p:sp>
    </p:spTree>
    <p:extLst>
      <p:ext uri="{BB962C8B-B14F-4D97-AF65-F5344CB8AC3E}">
        <p14:creationId xmlns:p14="http://schemas.microsoft.com/office/powerpoint/2010/main" val="146707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22</a:t>
            </a:fld>
            <a:endParaRPr lang="en-US"/>
          </a:p>
        </p:txBody>
      </p:sp>
    </p:spTree>
    <p:extLst>
      <p:ext uri="{BB962C8B-B14F-4D97-AF65-F5344CB8AC3E}">
        <p14:creationId xmlns:p14="http://schemas.microsoft.com/office/powerpoint/2010/main" val="329382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23</a:t>
            </a:fld>
            <a:endParaRPr lang="en-US"/>
          </a:p>
        </p:txBody>
      </p:sp>
    </p:spTree>
    <p:extLst>
      <p:ext uri="{BB962C8B-B14F-4D97-AF65-F5344CB8AC3E}">
        <p14:creationId xmlns:p14="http://schemas.microsoft.com/office/powerpoint/2010/main" val="2547979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24</a:t>
            </a:fld>
            <a:endParaRPr lang="en-US"/>
          </a:p>
        </p:txBody>
      </p:sp>
    </p:spTree>
    <p:extLst>
      <p:ext uri="{BB962C8B-B14F-4D97-AF65-F5344CB8AC3E}">
        <p14:creationId xmlns:p14="http://schemas.microsoft.com/office/powerpoint/2010/main" val="4008728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25</a:t>
            </a:fld>
            <a:endParaRPr lang="en-US"/>
          </a:p>
        </p:txBody>
      </p:sp>
    </p:spTree>
    <p:extLst>
      <p:ext uri="{BB962C8B-B14F-4D97-AF65-F5344CB8AC3E}">
        <p14:creationId xmlns:p14="http://schemas.microsoft.com/office/powerpoint/2010/main" val="2526610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26</a:t>
            </a:fld>
            <a:endParaRPr lang="en-US"/>
          </a:p>
        </p:txBody>
      </p:sp>
    </p:spTree>
    <p:extLst>
      <p:ext uri="{BB962C8B-B14F-4D97-AF65-F5344CB8AC3E}">
        <p14:creationId xmlns:p14="http://schemas.microsoft.com/office/powerpoint/2010/main" val="3394538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27</a:t>
            </a:fld>
            <a:endParaRPr lang="en-US"/>
          </a:p>
        </p:txBody>
      </p:sp>
    </p:spTree>
    <p:extLst>
      <p:ext uri="{BB962C8B-B14F-4D97-AF65-F5344CB8AC3E}">
        <p14:creationId xmlns:p14="http://schemas.microsoft.com/office/powerpoint/2010/main" val="3477542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28</a:t>
            </a:fld>
            <a:endParaRPr lang="en-US"/>
          </a:p>
        </p:txBody>
      </p:sp>
    </p:spTree>
    <p:extLst>
      <p:ext uri="{BB962C8B-B14F-4D97-AF65-F5344CB8AC3E}">
        <p14:creationId xmlns:p14="http://schemas.microsoft.com/office/powerpoint/2010/main" val="221413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29</a:t>
            </a:fld>
            <a:endParaRPr lang="en-US"/>
          </a:p>
        </p:txBody>
      </p:sp>
    </p:spTree>
    <p:extLst>
      <p:ext uri="{BB962C8B-B14F-4D97-AF65-F5344CB8AC3E}">
        <p14:creationId xmlns:p14="http://schemas.microsoft.com/office/powerpoint/2010/main" val="2140897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a:t>
            </a:fld>
            <a:endParaRPr lang="en-US"/>
          </a:p>
        </p:txBody>
      </p:sp>
    </p:spTree>
    <p:extLst>
      <p:ext uri="{BB962C8B-B14F-4D97-AF65-F5344CB8AC3E}">
        <p14:creationId xmlns:p14="http://schemas.microsoft.com/office/powerpoint/2010/main" val="1912229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30</a:t>
            </a:fld>
            <a:endParaRPr lang="en-US"/>
          </a:p>
        </p:txBody>
      </p:sp>
    </p:spTree>
    <p:extLst>
      <p:ext uri="{BB962C8B-B14F-4D97-AF65-F5344CB8AC3E}">
        <p14:creationId xmlns:p14="http://schemas.microsoft.com/office/powerpoint/2010/main" val="3669476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31</a:t>
            </a:fld>
            <a:endParaRPr lang="en-US"/>
          </a:p>
        </p:txBody>
      </p:sp>
    </p:spTree>
    <p:extLst>
      <p:ext uri="{BB962C8B-B14F-4D97-AF65-F5344CB8AC3E}">
        <p14:creationId xmlns:p14="http://schemas.microsoft.com/office/powerpoint/2010/main" val="2185543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32</a:t>
            </a:fld>
            <a:endParaRPr lang="en-US"/>
          </a:p>
        </p:txBody>
      </p:sp>
    </p:spTree>
    <p:extLst>
      <p:ext uri="{BB962C8B-B14F-4D97-AF65-F5344CB8AC3E}">
        <p14:creationId xmlns:p14="http://schemas.microsoft.com/office/powerpoint/2010/main" val="3367307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33</a:t>
            </a:fld>
            <a:endParaRPr lang="en-US"/>
          </a:p>
        </p:txBody>
      </p:sp>
    </p:spTree>
    <p:extLst>
      <p:ext uri="{BB962C8B-B14F-4D97-AF65-F5344CB8AC3E}">
        <p14:creationId xmlns:p14="http://schemas.microsoft.com/office/powerpoint/2010/main" val="593510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34</a:t>
            </a:fld>
            <a:endParaRPr lang="en-US"/>
          </a:p>
        </p:txBody>
      </p:sp>
    </p:spTree>
    <p:extLst>
      <p:ext uri="{BB962C8B-B14F-4D97-AF65-F5344CB8AC3E}">
        <p14:creationId xmlns:p14="http://schemas.microsoft.com/office/powerpoint/2010/main" val="1605479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35</a:t>
            </a:fld>
            <a:endParaRPr lang="en-US"/>
          </a:p>
        </p:txBody>
      </p:sp>
    </p:spTree>
    <p:extLst>
      <p:ext uri="{BB962C8B-B14F-4D97-AF65-F5344CB8AC3E}">
        <p14:creationId xmlns:p14="http://schemas.microsoft.com/office/powerpoint/2010/main" val="2008883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36</a:t>
            </a:fld>
            <a:endParaRPr lang="en-US"/>
          </a:p>
        </p:txBody>
      </p:sp>
    </p:spTree>
    <p:extLst>
      <p:ext uri="{BB962C8B-B14F-4D97-AF65-F5344CB8AC3E}">
        <p14:creationId xmlns:p14="http://schemas.microsoft.com/office/powerpoint/2010/main" val="2001426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37</a:t>
            </a:fld>
            <a:endParaRPr lang="en-US"/>
          </a:p>
        </p:txBody>
      </p:sp>
    </p:spTree>
    <p:extLst>
      <p:ext uri="{BB962C8B-B14F-4D97-AF65-F5344CB8AC3E}">
        <p14:creationId xmlns:p14="http://schemas.microsoft.com/office/powerpoint/2010/main" val="3154853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38</a:t>
            </a:fld>
            <a:endParaRPr lang="en-US"/>
          </a:p>
        </p:txBody>
      </p:sp>
    </p:spTree>
    <p:extLst>
      <p:ext uri="{BB962C8B-B14F-4D97-AF65-F5344CB8AC3E}">
        <p14:creationId xmlns:p14="http://schemas.microsoft.com/office/powerpoint/2010/main" val="1987545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39</a:t>
            </a:fld>
            <a:endParaRPr lang="en-US"/>
          </a:p>
        </p:txBody>
      </p:sp>
    </p:spTree>
    <p:extLst>
      <p:ext uri="{BB962C8B-B14F-4D97-AF65-F5344CB8AC3E}">
        <p14:creationId xmlns:p14="http://schemas.microsoft.com/office/powerpoint/2010/main" val="223243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a:t>
            </a:fld>
            <a:endParaRPr lang="en-US"/>
          </a:p>
        </p:txBody>
      </p:sp>
    </p:spTree>
    <p:extLst>
      <p:ext uri="{BB962C8B-B14F-4D97-AF65-F5344CB8AC3E}">
        <p14:creationId xmlns:p14="http://schemas.microsoft.com/office/powerpoint/2010/main" val="302013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40</a:t>
            </a:fld>
            <a:endParaRPr lang="en-US"/>
          </a:p>
        </p:txBody>
      </p:sp>
    </p:spTree>
    <p:extLst>
      <p:ext uri="{BB962C8B-B14F-4D97-AF65-F5344CB8AC3E}">
        <p14:creationId xmlns:p14="http://schemas.microsoft.com/office/powerpoint/2010/main" val="2871069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41</a:t>
            </a:fld>
            <a:endParaRPr lang="en-US"/>
          </a:p>
        </p:txBody>
      </p:sp>
    </p:spTree>
    <p:extLst>
      <p:ext uri="{BB962C8B-B14F-4D97-AF65-F5344CB8AC3E}">
        <p14:creationId xmlns:p14="http://schemas.microsoft.com/office/powerpoint/2010/main" val="3013441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42</a:t>
            </a:fld>
            <a:endParaRPr lang="en-US"/>
          </a:p>
        </p:txBody>
      </p:sp>
    </p:spTree>
    <p:extLst>
      <p:ext uri="{BB962C8B-B14F-4D97-AF65-F5344CB8AC3E}">
        <p14:creationId xmlns:p14="http://schemas.microsoft.com/office/powerpoint/2010/main" val="1422469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43</a:t>
            </a:fld>
            <a:endParaRPr lang="en-US"/>
          </a:p>
        </p:txBody>
      </p:sp>
    </p:spTree>
    <p:extLst>
      <p:ext uri="{BB962C8B-B14F-4D97-AF65-F5344CB8AC3E}">
        <p14:creationId xmlns:p14="http://schemas.microsoft.com/office/powerpoint/2010/main" val="186474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44</a:t>
            </a:fld>
            <a:endParaRPr lang="en-US"/>
          </a:p>
        </p:txBody>
      </p:sp>
    </p:spTree>
    <p:extLst>
      <p:ext uri="{BB962C8B-B14F-4D97-AF65-F5344CB8AC3E}">
        <p14:creationId xmlns:p14="http://schemas.microsoft.com/office/powerpoint/2010/main" val="3159178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45</a:t>
            </a:fld>
            <a:endParaRPr lang="en-US"/>
          </a:p>
        </p:txBody>
      </p:sp>
    </p:spTree>
    <p:extLst>
      <p:ext uri="{BB962C8B-B14F-4D97-AF65-F5344CB8AC3E}">
        <p14:creationId xmlns:p14="http://schemas.microsoft.com/office/powerpoint/2010/main" val="2995289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46</a:t>
            </a:fld>
            <a:endParaRPr lang="en-US"/>
          </a:p>
        </p:txBody>
      </p:sp>
    </p:spTree>
    <p:extLst>
      <p:ext uri="{BB962C8B-B14F-4D97-AF65-F5344CB8AC3E}">
        <p14:creationId xmlns:p14="http://schemas.microsoft.com/office/powerpoint/2010/main" val="3617045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47</a:t>
            </a:fld>
            <a:endParaRPr lang="en-US"/>
          </a:p>
        </p:txBody>
      </p:sp>
    </p:spTree>
    <p:extLst>
      <p:ext uri="{BB962C8B-B14F-4D97-AF65-F5344CB8AC3E}">
        <p14:creationId xmlns:p14="http://schemas.microsoft.com/office/powerpoint/2010/main" val="3635172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48</a:t>
            </a:fld>
            <a:endParaRPr lang="en-US"/>
          </a:p>
        </p:txBody>
      </p:sp>
    </p:spTree>
    <p:extLst>
      <p:ext uri="{BB962C8B-B14F-4D97-AF65-F5344CB8AC3E}">
        <p14:creationId xmlns:p14="http://schemas.microsoft.com/office/powerpoint/2010/main" val="453181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5</a:t>
            </a:fld>
            <a:endParaRPr lang="en-US"/>
          </a:p>
        </p:txBody>
      </p:sp>
    </p:spTree>
    <p:extLst>
      <p:ext uri="{BB962C8B-B14F-4D97-AF65-F5344CB8AC3E}">
        <p14:creationId xmlns:p14="http://schemas.microsoft.com/office/powerpoint/2010/main" val="300108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6</a:t>
            </a:fld>
            <a:endParaRPr lang="en-US"/>
          </a:p>
        </p:txBody>
      </p:sp>
    </p:spTree>
    <p:extLst>
      <p:ext uri="{BB962C8B-B14F-4D97-AF65-F5344CB8AC3E}">
        <p14:creationId xmlns:p14="http://schemas.microsoft.com/office/powerpoint/2010/main" val="687831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7</a:t>
            </a:fld>
            <a:endParaRPr lang="en-US"/>
          </a:p>
        </p:txBody>
      </p:sp>
    </p:spTree>
    <p:extLst>
      <p:ext uri="{BB962C8B-B14F-4D97-AF65-F5344CB8AC3E}">
        <p14:creationId xmlns:p14="http://schemas.microsoft.com/office/powerpoint/2010/main" val="3224591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8</a:t>
            </a:fld>
            <a:endParaRPr lang="en-US"/>
          </a:p>
        </p:txBody>
      </p:sp>
    </p:spTree>
    <p:extLst>
      <p:ext uri="{BB962C8B-B14F-4D97-AF65-F5344CB8AC3E}">
        <p14:creationId xmlns:p14="http://schemas.microsoft.com/office/powerpoint/2010/main" val="2706379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73481-7306-417A-A4F5-A78178261798}" type="slidenum">
              <a:rPr lang="en-US" smtClean="0"/>
              <a:t>9</a:t>
            </a:fld>
            <a:endParaRPr lang="en-US"/>
          </a:p>
        </p:txBody>
      </p:sp>
    </p:spTree>
    <p:extLst>
      <p:ext uri="{BB962C8B-B14F-4D97-AF65-F5344CB8AC3E}">
        <p14:creationId xmlns:p14="http://schemas.microsoft.com/office/powerpoint/2010/main" val="273159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A50DB2-B0F3-4735-B494-B4895983FAE0}"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360464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A4F70B-BE96-4E28-AADB-3034E5DEAAC3}"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1334444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822653-8666-4E13-A2B1-903A94BBF4A3}"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2769588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63297-3EB0-4540-A9FE-9216359FB160}"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289788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2523CA-6272-4ED9-B239-AC01B1F92AED}"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205259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9CE33F-FAC1-4553-96BB-D229F5D9E6F2}" type="datetime1">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306136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53507-5A7B-4B40-BDBF-7F67D70E6609}" type="datetime1">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356912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66060B-A5A4-4105-B31C-4072598CABB9}" type="datetime1">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3228220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EBF96-A515-4842-B110-86C270E67627}" type="datetime1">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244810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421500-4574-488E-9B8A-57B6A91F7E99}" type="datetime1">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369886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D5EAE-408D-4165-A63C-F2BCE455A500}" type="datetime1">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B7F4F-031A-4CC8-9C1A-98A38BD55130}" type="slidenum">
              <a:rPr lang="en-US" smtClean="0"/>
              <a:t>‹#›</a:t>
            </a:fld>
            <a:endParaRPr lang="en-US"/>
          </a:p>
        </p:txBody>
      </p:sp>
    </p:spTree>
    <p:extLst>
      <p:ext uri="{BB962C8B-B14F-4D97-AF65-F5344CB8AC3E}">
        <p14:creationId xmlns:p14="http://schemas.microsoft.com/office/powerpoint/2010/main" val="401267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0C80B-64B3-40CF-B293-207661EBF163}" type="datetime1">
              <a:rPr lang="en-US" smtClean="0"/>
              <a:t>6/12/2023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B7F4F-031A-4CC8-9C1A-98A38BD55130}" type="slidenum">
              <a:rPr lang="en-US" smtClean="0"/>
              <a:t>‹#›</a:t>
            </a:fld>
            <a:endParaRPr lang="en-US"/>
          </a:p>
        </p:txBody>
      </p:sp>
    </p:spTree>
    <p:extLst>
      <p:ext uri="{BB962C8B-B14F-4D97-AF65-F5344CB8AC3E}">
        <p14:creationId xmlns:p14="http://schemas.microsoft.com/office/powerpoint/2010/main" val="237260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png"/><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35.wmf"/><Relationship Id="rId5" Type="http://schemas.openxmlformats.org/officeDocument/2006/relationships/oleObject" Target="../embeddings/oleObject6.bin"/><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6.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37.emf"/><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jpg"/><Relationship Id="rId5" Type="http://schemas.microsoft.com/office/2007/relationships/hdphoto" Target="../media/hdphoto1.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png"/><Relationship Id="rId7"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0.xml"/><Relationship Id="rId7" Type="http://schemas.openxmlformats.org/officeDocument/2006/relationships/image" Target="../media/image54.jp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1.png"/><Relationship Id="rId9" Type="http://schemas.openxmlformats.org/officeDocument/2006/relationships/image" Target="../media/image51.w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22.xml"/><Relationship Id="rId7"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1.png"/><Relationship Id="rId9" Type="http://schemas.openxmlformats.org/officeDocument/2006/relationships/image" Target="../media/image58.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23.xml"/><Relationship Id="rId7" Type="http://schemas.openxmlformats.org/officeDocument/2006/relationships/image" Target="../media/image62.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image" Target="../media/image64.jpg"/><Relationship Id="rId4" Type="http://schemas.openxmlformats.org/officeDocument/2006/relationships/image" Target="../media/image1.png"/><Relationship Id="rId9" Type="http://schemas.openxmlformats.org/officeDocument/2006/relationships/image" Target="../media/image63.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65.wmf"/><Relationship Id="rId5" Type="http://schemas.openxmlformats.org/officeDocument/2006/relationships/oleObject" Target="../embeddings/oleObject12.bin"/><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66.wmf"/><Relationship Id="rId5" Type="http://schemas.openxmlformats.org/officeDocument/2006/relationships/oleObject" Target="../embeddings/oleObject13.bin"/><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68.wmf"/><Relationship Id="rId5" Type="http://schemas.openxmlformats.org/officeDocument/2006/relationships/oleObject" Target="../embeddings/oleObject14.bin"/><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69.wmf"/><Relationship Id="rId5" Type="http://schemas.openxmlformats.org/officeDocument/2006/relationships/oleObject" Target="../embeddings/oleObject15.bin"/><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70.wmf"/><Relationship Id="rId5" Type="http://schemas.openxmlformats.org/officeDocument/2006/relationships/oleObject" Target="../embeddings/oleObject16.bin"/><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1.w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17.bin"/><Relationship Id="rId5" Type="http://schemas.openxmlformats.org/officeDocument/2006/relationships/image" Target="../media/image72.jp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73.wmf"/><Relationship Id="rId5" Type="http://schemas.openxmlformats.org/officeDocument/2006/relationships/oleObject" Target="../embeddings/oleObject18.bin"/><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g"/></Relationships>
</file>

<file path=ppt/slides/_rels/slide33.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notesSlide" Target="../notesSlides/notesSlide33.xml"/><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oleObject" Target="../embeddings/oleObject24.bin"/><Relationship Id="rId18" Type="http://schemas.openxmlformats.org/officeDocument/2006/relationships/image" Target="../media/image86.wmf"/><Relationship Id="rId3" Type="http://schemas.openxmlformats.org/officeDocument/2006/relationships/notesSlide" Target="../notesSlides/notesSlide35.xml"/><Relationship Id="rId7" Type="http://schemas.openxmlformats.org/officeDocument/2006/relationships/oleObject" Target="../embeddings/oleObject21.bin"/><Relationship Id="rId12" Type="http://schemas.openxmlformats.org/officeDocument/2006/relationships/image" Target="../media/image83.wmf"/><Relationship Id="rId17" Type="http://schemas.openxmlformats.org/officeDocument/2006/relationships/oleObject" Target="../embeddings/oleObject26.bin"/><Relationship Id="rId2" Type="http://schemas.openxmlformats.org/officeDocument/2006/relationships/slideLayout" Target="../slideLayouts/slideLayout1.xml"/><Relationship Id="rId16" Type="http://schemas.openxmlformats.org/officeDocument/2006/relationships/image" Target="../media/image85.wmf"/><Relationship Id="rId20" Type="http://schemas.openxmlformats.org/officeDocument/2006/relationships/image" Target="../media/image87.wmf"/><Relationship Id="rId1" Type="http://schemas.openxmlformats.org/officeDocument/2006/relationships/vmlDrawing" Target="../drawings/vmlDrawing18.vml"/><Relationship Id="rId6" Type="http://schemas.openxmlformats.org/officeDocument/2006/relationships/image" Target="../media/image80.wmf"/><Relationship Id="rId11" Type="http://schemas.openxmlformats.org/officeDocument/2006/relationships/oleObject" Target="../embeddings/oleObject23.bin"/><Relationship Id="rId5" Type="http://schemas.openxmlformats.org/officeDocument/2006/relationships/oleObject" Target="../embeddings/oleObject20.bin"/><Relationship Id="rId15" Type="http://schemas.openxmlformats.org/officeDocument/2006/relationships/oleObject" Target="../embeddings/oleObject25.bin"/><Relationship Id="rId10" Type="http://schemas.openxmlformats.org/officeDocument/2006/relationships/image" Target="../media/image82.wmf"/><Relationship Id="rId19" Type="http://schemas.openxmlformats.org/officeDocument/2006/relationships/oleObject" Target="../embeddings/oleObject27.bin"/><Relationship Id="rId4" Type="http://schemas.openxmlformats.org/officeDocument/2006/relationships/image" Target="../media/image1.png"/><Relationship Id="rId9" Type="http://schemas.openxmlformats.org/officeDocument/2006/relationships/oleObject" Target="../embeddings/oleObject22.bin"/><Relationship Id="rId14" Type="http://schemas.openxmlformats.org/officeDocument/2006/relationships/image" Target="../media/image84.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91.wmf"/><Relationship Id="rId18" Type="http://schemas.openxmlformats.org/officeDocument/2006/relationships/oleObject" Target="../embeddings/oleObject34.bin"/><Relationship Id="rId3" Type="http://schemas.openxmlformats.org/officeDocument/2006/relationships/notesSlide" Target="../notesSlides/notesSlide36.xml"/><Relationship Id="rId7" Type="http://schemas.openxmlformats.org/officeDocument/2006/relationships/image" Target="../media/image88.wmf"/><Relationship Id="rId12" Type="http://schemas.openxmlformats.org/officeDocument/2006/relationships/oleObject" Target="../embeddings/oleObject31.bin"/><Relationship Id="rId17" Type="http://schemas.openxmlformats.org/officeDocument/2006/relationships/image" Target="../media/image93.wmf"/><Relationship Id="rId2" Type="http://schemas.openxmlformats.org/officeDocument/2006/relationships/slideLayout" Target="../slideLayouts/slideLayout1.xml"/><Relationship Id="rId16" Type="http://schemas.openxmlformats.org/officeDocument/2006/relationships/oleObject" Target="../embeddings/oleObject33.bin"/><Relationship Id="rId1" Type="http://schemas.openxmlformats.org/officeDocument/2006/relationships/vmlDrawing" Target="../drawings/vmlDrawing19.vml"/><Relationship Id="rId6" Type="http://schemas.openxmlformats.org/officeDocument/2006/relationships/oleObject" Target="../embeddings/oleObject28.bin"/><Relationship Id="rId11" Type="http://schemas.openxmlformats.org/officeDocument/2006/relationships/image" Target="../media/image90.wmf"/><Relationship Id="rId5" Type="http://schemas.openxmlformats.org/officeDocument/2006/relationships/image" Target="../media/image95.emf"/><Relationship Id="rId15" Type="http://schemas.openxmlformats.org/officeDocument/2006/relationships/image" Target="../media/image92.wmf"/><Relationship Id="rId10" Type="http://schemas.openxmlformats.org/officeDocument/2006/relationships/oleObject" Target="../embeddings/oleObject30.bin"/><Relationship Id="rId19" Type="http://schemas.openxmlformats.org/officeDocument/2006/relationships/image" Target="../media/image94.wmf"/><Relationship Id="rId4" Type="http://schemas.openxmlformats.org/officeDocument/2006/relationships/image" Target="../media/image1.png"/><Relationship Id="rId9" Type="http://schemas.openxmlformats.org/officeDocument/2006/relationships/image" Target="../media/image89.wmf"/><Relationship Id="rId14" Type="http://schemas.openxmlformats.org/officeDocument/2006/relationships/oleObject" Target="../embeddings/oleObject32.bin"/></Relationships>
</file>

<file path=ppt/slides/_rels/slide37.xml.rels><?xml version="1.0" encoding="UTF-8" standalone="yes"?>
<Relationships xmlns="http://schemas.openxmlformats.org/package/2006/relationships"><Relationship Id="rId8" Type="http://schemas.openxmlformats.org/officeDocument/2006/relationships/image" Target="../media/image96.wmf"/><Relationship Id="rId13" Type="http://schemas.openxmlformats.org/officeDocument/2006/relationships/oleObject" Target="../embeddings/oleObject38.bin"/><Relationship Id="rId3" Type="http://schemas.openxmlformats.org/officeDocument/2006/relationships/notesSlide" Target="../notesSlides/notesSlide37.xml"/><Relationship Id="rId7" Type="http://schemas.openxmlformats.org/officeDocument/2006/relationships/oleObject" Target="../embeddings/oleObject35.bin"/><Relationship Id="rId12" Type="http://schemas.openxmlformats.org/officeDocument/2006/relationships/image" Target="../media/image98.wmf"/><Relationship Id="rId2" Type="http://schemas.openxmlformats.org/officeDocument/2006/relationships/slideLayout" Target="../slideLayouts/slideLayout1.xml"/><Relationship Id="rId16" Type="http://schemas.openxmlformats.org/officeDocument/2006/relationships/image" Target="../media/image100.wmf"/><Relationship Id="rId1" Type="http://schemas.openxmlformats.org/officeDocument/2006/relationships/vmlDrawing" Target="../drawings/vmlDrawing20.vml"/><Relationship Id="rId6" Type="http://schemas.openxmlformats.org/officeDocument/2006/relationships/image" Target="../media/image102.jpeg"/><Relationship Id="rId11" Type="http://schemas.openxmlformats.org/officeDocument/2006/relationships/oleObject" Target="../embeddings/oleObject37.bin"/><Relationship Id="rId5" Type="http://schemas.openxmlformats.org/officeDocument/2006/relationships/image" Target="../media/image101.jpg"/><Relationship Id="rId15" Type="http://schemas.openxmlformats.org/officeDocument/2006/relationships/oleObject" Target="../embeddings/oleObject39.bin"/><Relationship Id="rId10" Type="http://schemas.openxmlformats.org/officeDocument/2006/relationships/image" Target="../media/image97.wmf"/><Relationship Id="rId4" Type="http://schemas.openxmlformats.org/officeDocument/2006/relationships/image" Target="../media/image1.png"/><Relationship Id="rId9" Type="http://schemas.openxmlformats.org/officeDocument/2006/relationships/oleObject" Target="../embeddings/oleObject36.bin"/><Relationship Id="rId14" Type="http://schemas.openxmlformats.org/officeDocument/2006/relationships/image" Target="../media/image99.wmf"/></Relationships>
</file>

<file path=ppt/slides/_rels/slide38.xml.rels><?xml version="1.0" encoding="UTF-8" standalone="yes"?>
<Relationships xmlns="http://schemas.openxmlformats.org/package/2006/relationships"><Relationship Id="rId8" Type="http://schemas.openxmlformats.org/officeDocument/2006/relationships/image" Target="../media/image104.wmf"/><Relationship Id="rId13" Type="http://schemas.openxmlformats.org/officeDocument/2006/relationships/oleObject" Target="../embeddings/oleObject44.bin"/><Relationship Id="rId3" Type="http://schemas.openxmlformats.org/officeDocument/2006/relationships/notesSlide" Target="../notesSlides/notesSlide38.xml"/><Relationship Id="rId7" Type="http://schemas.openxmlformats.org/officeDocument/2006/relationships/oleObject" Target="../embeddings/oleObject41.bin"/><Relationship Id="rId12" Type="http://schemas.openxmlformats.org/officeDocument/2006/relationships/image" Target="../media/image106.wmf"/><Relationship Id="rId17" Type="http://schemas.openxmlformats.org/officeDocument/2006/relationships/image" Target="../media/image109.emf"/><Relationship Id="rId2" Type="http://schemas.openxmlformats.org/officeDocument/2006/relationships/slideLayout" Target="../slideLayouts/slideLayout1.xml"/><Relationship Id="rId16" Type="http://schemas.openxmlformats.org/officeDocument/2006/relationships/image" Target="../media/image108.wmf"/><Relationship Id="rId1" Type="http://schemas.openxmlformats.org/officeDocument/2006/relationships/vmlDrawing" Target="../drawings/vmlDrawing21.vml"/><Relationship Id="rId6" Type="http://schemas.openxmlformats.org/officeDocument/2006/relationships/image" Target="../media/image103.wmf"/><Relationship Id="rId11" Type="http://schemas.openxmlformats.org/officeDocument/2006/relationships/oleObject" Target="../embeddings/oleObject43.bin"/><Relationship Id="rId5" Type="http://schemas.openxmlformats.org/officeDocument/2006/relationships/oleObject" Target="../embeddings/oleObject40.bin"/><Relationship Id="rId15" Type="http://schemas.openxmlformats.org/officeDocument/2006/relationships/oleObject" Target="../embeddings/oleObject45.bin"/><Relationship Id="rId10" Type="http://schemas.openxmlformats.org/officeDocument/2006/relationships/image" Target="../media/image105.wmf"/><Relationship Id="rId4" Type="http://schemas.openxmlformats.org/officeDocument/2006/relationships/image" Target="../media/image1.png"/><Relationship Id="rId9" Type="http://schemas.openxmlformats.org/officeDocument/2006/relationships/oleObject" Target="../embeddings/oleObject42.bin"/><Relationship Id="rId14" Type="http://schemas.openxmlformats.org/officeDocument/2006/relationships/image" Target="../media/image107.wm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11.jpg"/><Relationship Id="rId4" Type="http://schemas.openxmlformats.org/officeDocument/2006/relationships/image" Target="../media/image110.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12.jpg"/></Relationships>
</file>

<file path=ppt/slides/_rels/slide4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png"/><Relationship Id="rId7"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g"/><Relationship Id="rId9" Type="http://schemas.openxmlformats.org/officeDocument/2006/relationships/image" Target="../media/image118.jpe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122.wmf"/><Relationship Id="rId3" Type="http://schemas.openxmlformats.org/officeDocument/2006/relationships/notesSlide" Target="../notesSlides/notesSlide42.xml"/><Relationship Id="rId7" Type="http://schemas.openxmlformats.org/officeDocument/2006/relationships/image" Target="../media/image119.wmf"/><Relationship Id="rId12" Type="http://schemas.openxmlformats.org/officeDocument/2006/relationships/oleObject" Target="../embeddings/oleObject49.bin"/><Relationship Id="rId17" Type="http://schemas.openxmlformats.org/officeDocument/2006/relationships/image" Target="../media/image124.wmf"/><Relationship Id="rId2" Type="http://schemas.openxmlformats.org/officeDocument/2006/relationships/slideLayout" Target="../slideLayouts/slideLayout1.xml"/><Relationship Id="rId16" Type="http://schemas.openxmlformats.org/officeDocument/2006/relationships/oleObject" Target="../embeddings/oleObject51.bin"/><Relationship Id="rId1" Type="http://schemas.openxmlformats.org/officeDocument/2006/relationships/vmlDrawing" Target="../drawings/vmlDrawing22.vml"/><Relationship Id="rId6" Type="http://schemas.openxmlformats.org/officeDocument/2006/relationships/oleObject" Target="../embeddings/oleObject46.bin"/><Relationship Id="rId11" Type="http://schemas.openxmlformats.org/officeDocument/2006/relationships/image" Target="../media/image121.wmf"/><Relationship Id="rId5" Type="http://schemas.openxmlformats.org/officeDocument/2006/relationships/image" Target="../media/image125.jpg"/><Relationship Id="rId15" Type="http://schemas.openxmlformats.org/officeDocument/2006/relationships/image" Target="../media/image123.wmf"/><Relationship Id="rId10" Type="http://schemas.openxmlformats.org/officeDocument/2006/relationships/oleObject" Target="../embeddings/oleObject48.bin"/><Relationship Id="rId4" Type="http://schemas.openxmlformats.org/officeDocument/2006/relationships/image" Target="../media/image1.png"/><Relationship Id="rId9" Type="http://schemas.openxmlformats.org/officeDocument/2006/relationships/image" Target="../media/image120.wmf"/><Relationship Id="rId14" Type="http://schemas.openxmlformats.org/officeDocument/2006/relationships/oleObject" Target="../embeddings/oleObject50.bin"/></Relationships>
</file>

<file path=ppt/slides/_rels/slide43.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png"/><Relationship Id="rId7" Type="http://schemas.openxmlformats.org/officeDocument/2006/relationships/image" Target="../media/image129.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126.jp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32.jpg"/><Relationship Id="rId4" Type="http://schemas.openxmlformats.org/officeDocument/2006/relationships/image" Target="../media/image13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33.wmf"/><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oleObject" Target="../embeddings/oleObject52.bin"/><Relationship Id="rId5" Type="http://schemas.openxmlformats.org/officeDocument/2006/relationships/image" Target="../media/image134.jp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notesSlide" Target="../notesSlides/notesSlide46.xml"/><Relationship Id="rId7" Type="http://schemas.openxmlformats.org/officeDocument/2006/relationships/image" Target="../media/image139.jpeg"/><Relationship Id="rId12" Type="http://schemas.openxmlformats.org/officeDocument/2006/relationships/image" Target="../media/image136.wmf"/><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138.jpg"/><Relationship Id="rId11" Type="http://schemas.openxmlformats.org/officeDocument/2006/relationships/oleObject" Target="../embeddings/oleObject54.bin"/><Relationship Id="rId5" Type="http://schemas.openxmlformats.org/officeDocument/2006/relationships/image" Target="../media/image137.jpg"/><Relationship Id="rId10" Type="http://schemas.openxmlformats.org/officeDocument/2006/relationships/image" Target="../media/image140.emf"/><Relationship Id="rId4" Type="http://schemas.openxmlformats.org/officeDocument/2006/relationships/image" Target="../media/image1.png"/><Relationship Id="rId9" Type="http://schemas.openxmlformats.org/officeDocument/2006/relationships/image" Target="../media/image135.wm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image" Target="../media/image146.jpg"/><Relationship Id="rId3" Type="http://schemas.openxmlformats.org/officeDocument/2006/relationships/notesSlide" Target="../notesSlides/notesSlide47.xml"/><Relationship Id="rId7" Type="http://schemas.openxmlformats.org/officeDocument/2006/relationships/image" Target="../media/image144.jpg"/><Relationship Id="rId12" Type="http://schemas.openxmlformats.org/officeDocument/2006/relationships/image" Target="../media/image143.wmf"/><Relationship Id="rId2" Type="http://schemas.openxmlformats.org/officeDocument/2006/relationships/slideLayout" Target="../slideLayouts/slideLayout1.xml"/><Relationship Id="rId16" Type="http://schemas.openxmlformats.org/officeDocument/2006/relationships/image" Target="../media/image140.emf"/><Relationship Id="rId1" Type="http://schemas.openxmlformats.org/officeDocument/2006/relationships/vmlDrawing" Target="../drawings/vmlDrawing25.vml"/><Relationship Id="rId6" Type="http://schemas.openxmlformats.org/officeDocument/2006/relationships/image" Target="../media/image141.wmf"/><Relationship Id="rId11" Type="http://schemas.openxmlformats.org/officeDocument/2006/relationships/oleObject" Target="../embeddings/oleObject57.bin"/><Relationship Id="rId5" Type="http://schemas.openxmlformats.org/officeDocument/2006/relationships/oleObject" Target="../embeddings/oleObject55.bin"/><Relationship Id="rId15" Type="http://schemas.openxmlformats.org/officeDocument/2006/relationships/image" Target="../media/image136.wmf"/><Relationship Id="rId10" Type="http://schemas.openxmlformats.org/officeDocument/2006/relationships/image" Target="../media/image145.jpg"/><Relationship Id="rId4" Type="http://schemas.openxmlformats.org/officeDocument/2006/relationships/image" Target="../media/image1.png"/><Relationship Id="rId9" Type="http://schemas.openxmlformats.org/officeDocument/2006/relationships/image" Target="../media/image142.wmf"/><Relationship Id="rId14" Type="http://schemas.openxmlformats.org/officeDocument/2006/relationships/oleObject" Target="../embeddings/oleObject58.bin"/></Relationships>
</file>

<file path=ppt/slides/_rels/slide48.xml.rels><?xml version="1.0" encoding="UTF-8" standalone="yes"?>
<Relationships xmlns="http://schemas.openxmlformats.org/package/2006/relationships"><Relationship Id="rId8" Type="http://schemas.openxmlformats.org/officeDocument/2006/relationships/image" Target="../media/image148.jpg"/><Relationship Id="rId13" Type="http://schemas.openxmlformats.org/officeDocument/2006/relationships/image" Target="../media/image153.gif"/><Relationship Id="rId3" Type="http://schemas.openxmlformats.org/officeDocument/2006/relationships/notesSlide" Target="../notesSlides/notesSlide48.xml"/><Relationship Id="rId7" Type="http://schemas.openxmlformats.org/officeDocument/2006/relationships/image" Target="../media/image147.wmf"/><Relationship Id="rId12" Type="http://schemas.openxmlformats.org/officeDocument/2006/relationships/image" Target="../media/image152.gif"/><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oleObject" Target="../embeddings/oleObject59.bin"/><Relationship Id="rId11" Type="http://schemas.openxmlformats.org/officeDocument/2006/relationships/image" Target="../media/image151.png"/><Relationship Id="rId5" Type="http://schemas.openxmlformats.org/officeDocument/2006/relationships/image" Target="../media/image43.jpg"/><Relationship Id="rId10" Type="http://schemas.openxmlformats.org/officeDocument/2006/relationships/image" Target="../media/image150.gif"/><Relationship Id="rId4" Type="http://schemas.openxmlformats.org/officeDocument/2006/relationships/image" Target="../media/image1.png"/><Relationship Id="rId9" Type="http://schemas.openxmlformats.org/officeDocument/2006/relationships/image" Target="../media/image149.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7.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8.xml"/><Relationship Id="rId7" Type="http://schemas.openxmlformats.org/officeDocument/2006/relationships/image" Target="../media/image17.jp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18.jpeg"/><Relationship Id="rId4" Type="http://schemas.openxmlformats.org/officeDocument/2006/relationships/image" Target="../media/image1.png"/><Relationship Id="rId9" Type="http://schemas.openxmlformats.org/officeDocument/2006/relationships/image" Target="../media/image14.wmf"/></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notesSlide" Target="../notesSlides/notesSlide9.xml"/><Relationship Id="rId7"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19.wmf"/><Relationship Id="rId4" Type="http://schemas.openxmlformats.org/officeDocument/2006/relationships/image" Target="../media/image1.png"/><Relationship Id="rId9"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1118" y="892365"/>
            <a:ext cx="9144000" cy="2338165"/>
          </a:xfrm>
        </p:spPr>
        <p:txBody>
          <a:bodyPr>
            <a:normAutofit/>
          </a:bodyPr>
          <a:lstStyle/>
          <a:p>
            <a:r>
              <a:rPr lang="en-US" sz="5400" dirty="0" smtClean="0">
                <a:solidFill>
                  <a:schemeClr val="bg1"/>
                </a:solidFill>
                <a:latin typeface="Franklin Gothic Medium" panose="020B0603020102020204" pitchFamily="34" charset="0"/>
              </a:rPr>
              <a:t>1924 Paris Olympics–</a:t>
            </a:r>
            <a:br>
              <a:rPr lang="en-US" sz="5400" dirty="0" smtClean="0">
                <a:solidFill>
                  <a:schemeClr val="bg1"/>
                </a:solidFill>
                <a:latin typeface="Franklin Gothic Medium" panose="020B0603020102020204" pitchFamily="34" charset="0"/>
              </a:rPr>
            </a:br>
            <a:r>
              <a:rPr lang="en-US" sz="5400" dirty="0" smtClean="0">
                <a:solidFill>
                  <a:schemeClr val="bg1"/>
                </a:solidFill>
                <a:latin typeface="Franklin Gothic Medium" panose="020B0603020102020204" pitchFamily="34" charset="0"/>
              </a:rPr>
              <a:t>Milo of Croton:</a:t>
            </a:r>
            <a:br>
              <a:rPr lang="en-US" sz="5400" dirty="0" smtClean="0">
                <a:solidFill>
                  <a:schemeClr val="bg1"/>
                </a:solidFill>
                <a:latin typeface="Franklin Gothic Medium" panose="020B0603020102020204" pitchFamily="34" charset="0"/>
              </a:rPr>
            </a:br>
            <a:r>
              <a:rPr lang="en-US" sz="5400" dirty="0" smtClean="0">
                <a:solidFill>
                  <a:schemeClr val="bg1"/>
                </a:solidFill>
                <a:latin typeface="Franklin Gothic Medium" panose="020B0603020102020204" pitchFamily="34" charset="0"/>
              </a:rPr>
              <a:t>From Design to Use</a:t>
            </a:r>
            <a:endParaRPr lang="en-US" sz="5400" dirty="0">
              <a:solidFill>
                <a:schemeClr val="bg1"/>
              </a:solidFill>
              <a:latin typeface="Franklin Gothic Medium" panose="020B0603020102020204" pitchFamily="34" charset="0"/>
            </a:endParaRPr>
          </a:p>
        </p:txBody>
      </p:sp>
      <p:sp>
        <p:nvSpPr>
          <p:cNvPr id="3" name="Subtitle 2"/>
          <p:cNvSpPr>
            <a:spLocks noGrp="1"/>
          </p:cNvSpPr>
          <p:nvPr>
            <p:ph type="subTitle" idx="1"/>
          </p:nvPr>
        </p:nvSpPr>
        <p:spPr>
          <a:xfrm>
            <a:off x="3355111" y="4745560"/>
            <a:ext cx="7021417" cy="920941"/>
          </a:xfrm>
        </p:spPr>
        <p:txBody>
          <a:bodyPr/>
          <a:lstStyle/>
          <a:p>
            <a:r>
              <a:rPr lang="en-US" dirty="0" smtClean="0">
                <a:solidFill>
                  <a:schemeClr val="bg1"/>
                </a:solidFill>
              </a:rPr>
              <a:t>A Presentation for the Rochester Philatelic Association</a:t>
            </a:r>
          </a:p>
          <a:p>
            <a:r>
              <a:rPr lang="en-US" dirty="0" smtClean="0">
                <a:solidFill>
                  <a:schemeClr val="bg1"/>
                </a:solidFill>
              </a:rPr>
              <a:t>by Tom Fortunato</a:t>
            </a:r>
            <a:endParaRPr lang="en-US"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2976" y="4975146"/>
            <a:ext cx="1605190" cy="1609724"/>
          </a:xfrm>
          <a:prstGeom prst="rect">
            <a:avLst/>
          </a:prstGeom>
        </p:spPr>
      </p:pic>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a:t>
            </a:fld>
            <a:endParaRPr lang="en-US" dirty="0"/>
          </a:p>
        </p:txBody>
      </p:sp>
      <p:sp>
        <p:nvSpPr>
          <p:cNvPr id="6" name="Subtitle 2"/>
          <p:cNvSpPr txBox="1">
            <a:spLocks/>
          </p:cNvSpPr>
          <p:nvPr/>
        </p:nvSpPr>
        <p:spPr>
          <a:xfrm>
            <a:off x="3355111" y="3750455"/>
            <a:ext cx="7021417" cy="5333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rPr>
              <a:t>A traditional approach to </a:t>
            </a:r>
            <a:r>
              <a:rPr lang="en-US" dirty="0" smtClean="0">
                <a:solidFill>
                  <a:schemeClr val="bg1"/>
                </a:solidFill>
              </a:rPr>
              <a:t>the </a:t>
            </a:r>
            <a:r>
              <a:rPr lang="en-US" dirty="0" smtClean="0">
                <a:solidFill>
                  <a:schemeClr val="bg1"/>
                </a:solidFill>
              </a:rPr>
              <a:t>stamp’s “birth” and “life.”  </a:t>
            </a:r>
            <a:endParaRPr lang="en-US" dirty="0">
              <a:solidFill>
                <a:schemeClr val="bg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603" y="3399813"/>
            <a:ext cx="1427508" cy="2308687"/>
          </a:xfrm>
          <a:prstGeom prst="rect">
            <a:avLst/>
          </a:prstGeom>
        </p:spPr>
      </p:pic>
    </p:spTree>
    <p:extLst>
      <p:ext uri="{BB962C8B-B14F-4D97-AF65-F5344CB8AC3E}">
        <p14:creationId xmlns:p14="http://schemas.microsoft.com/office/powerpoint/2010/main" val="4040411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10</a:t>
            </a:fld>
            <a:endParaRPr lang="en-US" dirty="0"/>
          </a:p>
        </p:txBody>
      </p:sp>
      <p:sp>
        <p:nvSpPr>
          <p:cNvPr id="9" name="TextBox 8"/>
          <p:cNvSpPr txBox="1"/>
          <p:nvPr/>
        </p:nvSpPr>
        <p:spPr>
          <a:xfrm>
            <a:off x="605928" y="716096"/>
            <a:ext cx="6268597"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Final proofs in the approved colors.</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068" y="642857"/>
            <a:ext cx="2808693" cy="387405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357" y="3588030"/>
            <a:ext cx="2438591" cy="2758810"/>
          </a:xfrm>
          <a:prstGeom prst="rect">
            <a:avLst/>
          </a:prstGeom>
        </p:spPr>
      </p:pic>
      <p:sp>
        <p:nvSpPr>
          <p:cNvPr id="8" name="TextBox 7"/>
          <p:cNvSpPr txBox="1"/>
          <p:nvPr/>
        </p:nvSpPr>
        <p:spPr>
          <a:xfrm>
            <a:off x="9529628" y="4592514"/>
            <a:ext cx="1984995" cy="1754326"/>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final proof pull, Jan. 5, approved Jan. 8, 1924 (unique, now at the Lausanne Olympic Museum)</a:t>
            </a:r>
            <a:endParaRPr lang="en-US" dirty="0">
              <a:solidFill>
                <a:schemeClr val="bg1"/>
              </a:solidFill>
              <a:latin typeface="Franklin Gothic Medium" panose="020B06030201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929" y="1999033"/>
            <a:ext cx="2476558" cy="373816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1167" y="1522572"/>
            <a:ext cx="3832510" cy="4214629"/>
          </a:xfrm>
          <a:prstGeom prst="rect">
            <a:avLst/>
          </a:prstGeom>
        </p:spPr>
      </p:pic>
      <p:sp>
        <p:nvSpPr>
          <p:cNvPr id="12" name="TextBox 11"/>
          <p:cNvSpPr txBox="1"/>
          <p:nvPr/>
        </p:nvSpPr>
        <p:spPr>
          <a:xfrm>
            <a:off x="948039" y="5737201"/>
            <a:ext cx="1792338"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engraver signed</a:t>
            </a:r>
            <a:endParaRPr lang="en-US" dirty="0">
              <a:solidFill>
                <a:schemeClr val="bg1"/>
              </a:solidFill>
              <a:latin typeface="Franklin Gothic Medium" panose="020B0603020102020204" pitchFamily="34" charset="0"/>
            </a:endParaRPr>
          </a:p>
        </p:txBody>
      </p:sp>
      <p:sp>
        <p:nvSpPr>
          <p:cNvPr id="13" name="TextBox 12"/>
          <p:cNvSpPr txBox="1"/>
          <p:nvPr/>
        </p:nvSpPr>
        <p:spPr>
          <a:xfrm>
            <a:off x="3746415" y="5738325"/>
            <a:ext cx="2622014"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presentation proof with</a:t>
            </a:r>
          </a:p>
          <a:p>
            <a:pPr algn="ctr"/>
            <a:r>
              <a:rPr lang="en-US" dirty="0" smtClean="0">
                <a:solidFill>
                  <a:schemeClr val="bg1"/>
                </a:solidFill>
                <a:latin typeface="Franklin Gothic Medium" panose="020B0603020102020204" pitchFamily="34" charset="0"/>
              </a:rPr>
              <a:t>control holes (1 of 10)</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66057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11</a:t>
            </a:fld>
            <a:endParaRPr lang="en-US" dirty="0"/>
          </a:p>
        </p:txBody>
      </p:sp>
      <p:sp>
        <p:nvSpPr>
          <p:cNvPr id="9" name="TextBox 8"/>
          <p:cNvSpPr txBox="1"/>
          <p:nvPr/>
        </p:nvSpPr>
        <p:spPr>
          <a:xfrm>
            <a:off x="605929" y="716096"/>
            <a:ext cx="6345714" cy="5509200"/>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 stamps were printed by the French Government Printing Works by typography, the opposite of engraving, where the design is raised in relief above the printing plate that gets inked and under pressure transfers the image to the paper.  Each press sheet contained 150 stamps cut in half (2 panes of 75 each) when delivered to post offices per this diagram.</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stretch>
            <a:fillRect/>
          </a:stretch>
        </p:blipFill>
        <p:spPr>
          <a:xfrm>
            <a:off x="7070390" y="1062143"/>
            <a:ext cx="4452019" cy="4817105"/>
          </a:xfrm>
          <a:prstGeom prst="rect">
            <a:avLst/>
          </a:prstGeom>
        </p:spPr>
      </p:pic>
      <p:sp>
        <p:nvSpPr>
          <p:cNvPr id="6" name="TextBox 5"/>
          <p:cNvSpPr txBox="1"/>
          <p:nvPr/>
        </p:nvSpPr>
        <p:spPr>
          <a:xfrm>
            <a:off x="4814370" y="131321"/>
            <a:ext cx="2566931" cy="584775"/>
          </a:xfrm>
          <a:prstGeom prst="rect">
            <a:avLst/>
          </a:prstGeom>
          <a:noFill/>
        </p:spPr>
        <p:txBody>
          <a:bodyPr wrap="square" rtlCol="0">
            <a:spAutoFit/>
          </a:bodyPr>
          <a:lstStyle/>
          <a:p>
            <a:r>
              <a:rPr lang="en-US" sz="3200" dirty="0" smtClean="0">
                <a:solidFill>
                  <a:srgbClr val="FFFF00"/>
                </a:solidFill>
                <a:latin typeface="Franklin Gothic Medium" panose="020B0603020102020204" pitchFamily="34" charset="0"/>
              </a:rPr>
              <a:t>PRODUCTION</a:t>
            </a:r>
            <a:endParaRPr lang="en-US" sz="3200" dirty="0">
              <a:solidFill>
                <a:srgbClr val="FFFF00"/>
              </a:solidFill>
              <a:latin typeface="Franklin Gothic Medium" panose="020B0603020102020204" pitchFamily="34" charset="0"/>
            </a:endParaRPr>
          </a:p>
        </p:txBody>
      </p:sp>
    </p:spTree>
    <p:extLst>
      <p:ext uri="{BB962C8B-B14F-4D97-AF65-F5344CB8AC3E}">
        <p14:creationId xmlns:p14="http://schemas.microsoft.com/office/powerpoint/2010/main" val="3437141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12</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Top pane layout with 2 gutters between blocks of 5x5 stamps. </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188" y="1264170"/>
            <a:ext cx="9270311" cy="5130388"/>
          </a:xfrm>
          <a:prstGeom prst="rect">
            <a:avLst/>
          </a:prstGeom>
        </p:spPr>
      </p:pic>
    </p:spTree>
    <p:extLst>
      <p:ext uri="{BB962C8B-B14F-4D97-AF65-F5344CB8AC3E}">
        <p14:creationId xmlns:p14="http://schemas.microsoft.com/office/powerpoint/2010/main" val="214344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13</a:t>
            </a:fld>
            <a:endParaRPr lang="en-US" dirty="0"/>
          </a:p>
        </p:txBody>
      </p:sp>
      <p:sp>
        <p:nvSpPr>
          <p:cNvPr id="9" name="TextBox 8"/>
          <p:cNvSpPr txBox="1"/>
          <p:nvPr/>
        </p:nvSpPr>
        <p:spPr>
          <a:xfrm>
            <a:off x="605928" y="716096"/>
            <a:ext cx="10994833" cy="1569660"/>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 stamps were printed daily on Press #9 between Friday, May 2 to Thursday, May 8 with the exception of Sunday, May 4 when </a:t>
            </a:r>
            <a:r>
              <a:rPr lang="en-US" sz="3200" dirty="0" smtClean="0">
                <a:solidFill>
                  <a:schemeClr val="bg1"/>
                </a:solidFill>
                <a:latin typeface="Franklin Gothic Medium" panose="020B0603020102020204" pitchFamily="34" charset="0"/>
              </a:rPr>
              <a:t>the facility was closed.  Plate inscriptions are dated.</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7" y="2364403"/>
            <a:ext cx="1853565" cy="399345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2195" y="2364405"/>
            <a:ext cx="1815316" cy="338263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0214" y="2325080"/>
            <a:ext cx="1939880" cy="399345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4176" y="2364402"/>
            <a:ext cx="1962224" cy="338264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0482" y="2364402"/>
            <a:ext cx="1950279" cy="4190273"/>
          </a:xfrm>
          <a:prstGeom prst="rect">
            <a:avLst/>
          </a:prstGeom>
        </p:spPr>
      </p:pic>
      <p:sp>
        <p:nvSpPr>
          <p:cNvPr id="10" name="TextBox 9"/>
          <p:cNvSpPr txBox="1"/>
          <p:nvPr/>
        </p:nvSpPr>
        <p:spPr>
          <a:xfrm>
            <a:off x="1770804" y="4321806"/>
            <a:ext cx="539826" cy="707886"/>
          </a:xfrm>
          <a:prstGeom prst="rect">
            <a:avLst/>
          </a:prstGeom>
          <a:noFill/>
        </p:spPr>
        <p:txBody>
          <a:bodyPr wrap="square" rtlCol="0">
            <a:spAutoFit/>
          </a:bodyPr>
          <a:lstStyle/>
          <a:p>
            <a:r>
              <a:rPr lang="en-US" sz="4000" dirty="0" smtClean="0">
                <a:solidFill>
                  <a:srgbClr val="3333FF"/>
                </a:solidFill>
                <a:latin typeface="ZDingbats" panose="05000600020000020004" pitchFamily="2" charset="0"/>
              </a:rPr>
              <a:t>Ú</a:t>
            </a:r>
            <a:endParaRPr lang="en-US" sz="4000" dirty="0">
              <a:solidFill>
                <a:srgbClr val="3333FF"/>
              </a:solidFill>
            </a:endParaRPr>
          </a:p>
        </p:txBody>
      </p:sp>
      <p:sp>
        <p:nvSpPr>
          <p:cNvPr id="11" name="TextBox 10"/>
          <p:cNvSpPr txBox="1"/>
          <p:nvPr/>
        </p:nvSpPr>
        <p:spPr>
          <a:xfrm>
            <a:off x="3749853" y="4321806"/>
            <a:ext cx="554906" cy="707886"/>
          </a:xfrm>
          <a:prstGeom prst="rect">
            <a:avLst/>
          </a:prstGeom>
          <a:noFill/>
        </p:spPr>
        <p:txBody>
          <a:bodyPr wrap="square" rtlCol="0">
            <a:spAutoFit/>
          </a:bodyPr>
          <a:lstStyle/>
          <a:p>
            <a:r>
              <a:rPr lang="en-US" sz="4000" dirty="0" smtClean="0">
                <a:solidFill>
                  <a:srgbClr val="3333FF"/>
                </a:solidFill>
                <a:latin typeface="ZDingbats" panose="05000600020000020004" pitchFamily="2" charset="0"/>
              </a:rPr>
              <a:t>Ú</a:t>
            </a:r>
            <a:endParaRPr lang="en-US" sz="4000" dirty="0">
              <a:solidFill>
                <a:srgbClr val="3333FF"/>
              </a:solidFill>
            </a:endParaRPr>
          </a:p>
        </p:txBody>
      </p:sp>
      <p:sp>
        <p:nvSpPr>
          <p:cNvPr id="12" name="TextBox 11"/>
          <p:cNvSpPr txBox="1"/>
          <p:nvPr/>
        </p:nvSpPr>
        <p:spPr>
          <a:xfrm>
            <a:off x="6103344" y="4233671"/>
            <a:ext cx="554906" cy="707886"/>
          </a:xfrm>
          <a:prstGeom prst="rect">
            <a:avLst/>
          </a:prstGeom>
          <a:noFill/>
        </p:spPr>
        <p:txBody>
          <a:bodyPr wrap="square" rtlCol="0">
            <a:spAutoFit/>
          </a:bodyPr>
          <a:lstStyle/>
          <a:p>
            <a:r>
              <a:rPr lang="en-US" sz="4000" dirty="0" smtClean="0">
                <a:solidFill>
                  <a:srgbClr val="3333FF"/>
                </a:solidFill>
                <a:latin typeface="ZDingbats" panose="05000600020000020004" pitchFamily="2" charset="0"/>
              </a:rPr>
              <a:t>Ú</a:t>
            </a:r>
            <a:endParaRPr lang="en-US" sz="4000" dirty="0">
              <a:solidFill>
                <a:srgbClr val="3333FF"/>
              </a:solidFill>
            </a:endParaRPr>
          </a:p>
        </p:txBody>
      </p:sp>
      <p:sp>
        <p:nvSpPr>
          <p:cNvPr id="13" name="TextBox 12"/>
          <p:cNvSpPr txBox="1"/>
          <p:nvPr/>
        </p:nvSpPr>
        <p:spPr>
          <a:xfrm>
            <a:off x="8425457" y="4233671"/>
            <a:ext cx="554906" cy="707886"/>
          </a:xfrm>
          <a:prstGeom prst="rect">
            <a:avLst/>
          </a:prstGeom>
          <a:noFill/>
        </p:spPr>
        <p:txBody>
          <a:bodyPr wrap="square" rtlCol="0">
            <a:spAutoFit/>
          </a:bodyPr>
          <a:lstStyle/>
          <a:p>
            <a:r>
              <a:rPr lang="en-US" sz="4000" dirty="0" smtClean="0">
                <a:solidFill>
                  <a:srgbClr val="3333FF"/>
                </a:solidFill>
                <a:latin typeface="ZDingbats" panose="05000600020000020004" pitchFamily="2" charset="0"/>
              </a:rPr>
              <a:t>Ú</a:t>
            </a:r>
            <a:endParaRPr lang="en-US" sz="4000" dirty="0">
              <a:solidFill>
                <a:srgbClr val="3333FF"/>
              </a:solidFill>
            </a:endParaRPr>
          </a:p>
        </p:txBody>
      </p:sp>
      <p:sp>
        <p:nvSpPr>
          <p:cNvPr id="14" name="TextBox 13"/>
          <p:cNvSpPr txBox="1"/>
          <p:nvPr/>
        </p:nvSpPr>
        <p:spPr>
          <a:xfrm>
            <a:off x="10668000" y="4233671"/>
            <a:ext cx="554906" cy="707886"/>
          </a:xfrm>
          <a:prstGeom prst="rect">
            <a:avLst/>
          </a:prstGeom>
          <a:noFill/>
        </p:spPr>
        <p:txBody>
          <a:bodyPr wrap="square" rtlCol="0">
            <a:spAutoFit/>
          </a:bodyPr>
          <a:lstStyle/>
          <a:p>
            <a:r>
              <a:rPr lang="en-US" sz="4000" dirty="0" smtClean="0">
                <a:solidFill>
                  <a:srgbClr val="3333FF"/>
                </a:solidFill>
                <a:latin typeface="ZDingbats" panose="05000600020000020004" pitchFamily="2" charset="0"/>
              </a:rPr>
              <a:t>Ú</a:t>
            </a:r>
            <a:endParaRPr lang="en-US" sz="4000" dirty="0">
              <a:solidFill>
                <a:srgbClr val="3333FF"/>
              </a:solidFill>
            </a:endParaRPr>
          </a:p>
        </p:txBody>
      </p:sp>
      <p:sp>
        <p:nvSpPr>
          <p:cNvPr id="15" name="TextBox 14"/>
          <p:cNvSpPr txBox="1"/>
          <p:nvPr/>
        </p:nvSpPr>
        <p:spPr>
          <a:xfrm>
            <a:off x="7362797" y="5766843"/>
            <a:ext cx="1848846"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thinner yellowish</a:t>
            </a:r>
          </a:p>
          <a:p>
            <a:pPr algn="ctr"/>
            <a:r>
              <a:rPr lang="en-US" dirty="0" smtClean="0">
                <a:solidFill>
                  <a:schemeClr val="bg1"/>
                </a:solidFill>
                <a:latin typeface="Franklin Gothic Medium" panose="020B0603020102020204" pitchFamily="34" charset="0"/>
              </a:rPr>
              <a:t>paper </a:t>
            </a:r>
            <a:r>
              <a:rPr lang="en-US" dirty="0" smtClean="0">
                <a:solidFill>
                  <a:schemeClr val="bg1"/>
                </a:solidFill>
                <a:latin typeface="Franklin Gothic Medium" panose="020B0603020102020204" pitchFamily="34" charset="0"/>
              </a:rPr>
              <a:t>variety</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173220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14</a:t>
            </a:fld>
            <a:endParaRPr lang="en-US" dirty="0"/>
          </a:p>
        </p:txBody>
      </p:sp>
      <p:sp>
        <p:nvSpPr>
          <p:cNvPr id="9" name="TextBox 8"/>
          <p:cNvSpPr txBox="1"/>
          <p:nvPr/>
        </p:nvSpPr>
        <p:spPr>
          <a:xfrm>
            <a:off x="605928" y="716096"/>
            <a:ext cx="11082968"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 diamond control mark was placed on every 10</a:t>
            </a:r>
            <a:r>
              <a:rPr lang="en-US" sz="3200" baseline="30000" dirty="0" smtClean="0">
                <a:solidFill>
                  <a:schemeClr val="bg1"/>
                </a:solidFill>
                <a:latin typeface="Franklin Gothic Medium" panose="020B0603020102020204" pitchFamily="34" charset="0"/>
              </a:rPr>
              <a:t>th</a:t>
            </a:r>
            <a:r>
              <a:rPr lang="en-US" sz="3200" dirty="0" smtClean="0">
                <a:solidFill>
                  <a:schemeClr val="bg1"/>
                </a:solidFill>
                <a:latin typeface="Franklin Gothic Medium" panose="020B0603020102020204" pitchFamily="34" charset="0"/>
              </a:rPr>
              <a:t> sheet when received and reviewed by the quality control acceptance team.</a:t>
            </a:r>
            <a:endParaRPr lang="en-US" sz="3200" dirty="0">
              <a:solidFill>
                <a:schemeClr val="bg1"/>
              </a:solidFill>
              <a:latin typeface="Franklin Gothic Medium" panose="020B06030201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65350310"/>
              </p:ext>
            </p:extLst>
          </p:nvPr>
        </p:nvGraphicFramePr>
        <p:xfrm>
          <a:off x="1600557" y="1883884"/>
          <a:ext cx="9067443" cy="4431051"/>
        </p:xfrm>
        <a:graphic>
          <a:graphicData uri="http://schemas.openxmlformats.org/presentationml/2006/ole">
            <mc:AlternateContent xmlns:mc="http://schemas.openxmlformats.org/markup-compatibility/2006">
              <mc:Choice xmlns:v="urn:schemas-microsoft-com:vml" Requires="v">
                <p:oleObj spid="_x0000_s28680" r:id="rId5" imgW="7137720" imgH="3559680" progId="">
                  <p:embed/>
                </p:oleObj>
              </mc:Choice>
              <mc:Fallback>
                <p:oleObj r:id="rId5" imgW="7137720" imgH="3559680" progId="">
                  <p:embed/>
                  <p:pic>
                    <p:nvPicPr>
                      <p:cNvPr id="0" name=""/>
                      <p:cNvPicPr/>
                      <p:nvPr/>
                    </p:nvPicPr>
                    <p:blipFill>
                      <a:blip r:embed="rId6"/>
                      <a:stretch>
                        <a:fillRect/>
                      </a:stretch>
                    </p:blipFill>
                    <p:spPr>
                      <a:xfrm>
                        <a:off x="1600557" y="1883884"/>
                        <a:ext cx="9067443" cy="4431051"/>
                      </a:xfrm>
                      <a:prstGeom prst="rect">
                        <a:avLst/>
                      </a:prstGeom>
                    </p:spPr>
                  </p:pic>
                </p:oleObj>
              </mc:Fallback>
            </mc:AlternateContent>
          </a:graphicData>
        </a:graphic>
      </p:graphicFrame>
      <p:sp>
        <p:nvSpPr>
          <p:cNvPr id="6" name="TextBox 5"/>
          <p:cNvSpPr txBox="1"/>
          <p:nvPr/>
        </p:nvSpPr>
        <p:spPr>
          <a:xfrm>
            <a:off x="1476260" y="5832533"/>
            <a:ext cx="554906" cy="707886"/>
          </a:xfrm>
          <a:prstGeom prst="rect">
            <a:avLst/>
          </a:prstGeom>
          <a:noFill/>
        </p:spPr>
        <p:txBody>
          <a:bodyPr wrap="square" rtlCol="0">
            <a:spAutoFit/>
          </a:bodyPr>
          <a:lstStyle/>
          <a:p>
            <a:r>
              <a:rPr lang="en-US" sz="4000" dirty="0" smtClean="0">
                <a:solidFill>
                  <a:srgbClr val="3333FF"/>
                </a:solidFill>
                <a:latin typeface="ZDingbats" panose="05000600020000020004" pitchFamily="2" charset="0"/>
              </a:rPr>
              <a:t>Ú</a:t>
            </a:r>
            <a:endParaRPr lang="en-US" sz="4000" dirty="0">
              <a:solidFill>
                <a:srgbClr val="3333FF"/>
              </a:solidFill>
            </a:endParaRPr>
          </a:p>
        </p:txBody>
      </p:sp>
    </p:spTree>
    <p:extLst>
      <p:ext uri="{BB962C8B-B14F-4D97-AF65-F5344CB8AC3E}">
        <p14:creationId xmlns:p14="http://schemas.microsoft.com/office/powerpoint/2010/main" val="30512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15</a:t>
            </a:fld>
            <a:endParaRPr lang="en-US" dirty="0"/>
          </a:p>
        </p:txBody>
      </p:sp>
      <p:sp>
        <p:nvSpPr>
          <p:cNvPr id="9" name="TextBox 8"/>
          <p:cNvSpPr txBox="1"/>
          <p:nvPr/>
        </p:nvSpPr>
        <p:spPr>
          <a:xfrm>
            <a:off x="605928" y="716096"/>
            <a:ext cx="10994833" cy="255454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 stamp set was issued on April 1, 1924.  By law the stamps would only be on sale for four months until July 31, like their 1896 Olympic predecessors intended as a short term fund raiser.  They were demonetized on September 30 and the remaining balance destroyed.</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5"/>
          <a:stretch>
            <a:fillRect/>
          </a:stretch>
        </p:blipFill>
        <p:spPr>
          <a:xfrm>
            <a:off x="1464451" y="4017557"/>
            <a:ext cx="5803801" cy="178500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026144372"/>
              </p:ext>
            </p:extLst>
          </p:nvPr>
        </p:nvGraphicFramePr>
        <p:xfrm>
          <a:off x="7268252" y="3462257"/>
          <a:ext cx="3568700" cy="2895600"/>
        </p:xfrm>
        <a:graphic>
          <a:graphicData uri="http://schemas.openxmlformats.org/presentationml/2006/ole">
            <mc:AlternateContent xmlns:mc="http://schemas.openxmlformats.org/markup-compatibility/2006">
              <mc:Choice xmlns:v="urn:schemas-microsoft-com:vml" Requires="v">
                <p:oleObj spid="_x0000_s6214" r:id="rId6" imgW="3567960" imgH="2895120" progId="">
                  <p:embed/>
                </p:oleObj>
              </mc:Choice>
              <mc:Fallback>
                <p:oleObj r:id="rId6" imgW="3567960" imgH="2895120" progId="">
                  <p:embed/>
                  <p:pic>
                    <p:nvPicPr>
                      <p:cNvPr id="0" name=""/>
                      <p:cNvPicPr/>
                      <p:nvPr/>
                    </p:nvPicPr>
                    <p:blipFill>
                      <a:blip r:embed="rId7"/>
                      <a:stretch>
                        <a:fillRect/>
                      </a:stretch>
                    </p:blipFill>
                    <p:spPr>
                      <a:xfrm>
                        <a:off x="7268252" y="3462257"/>
                        <a:ext cx="3568700" cy="2895600"/>
                      </a:xfrm>
                      <a:prstGeom prst="rect">
                        <a:avLst/>
                      </a:prstGeom>
                    </p:spPr>
                  </p:pic>
                </p:oleObj>
              </mc:Fallback>
            </mc:AlternateContent>
          </a:graphicData>
        </a:graphic>
      </p:graphicFrame>
    </p:spTree>
    <p:extLst>
      <p:ext uri="{BB962C8B-B14F-4D97-AF65-F5344CB8AC3E}">
        <p14:creationId xmlns:p14="http://schemas.microsoft.com/office/powerpoint/2010/main" val="3129055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16</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 limited presentation proof sheet was given to government officials and dignitaries on the release of the issue.</a:t>
            </a:r>
            <a:endParaRPr lang="en-US" sz="3200" dirty="0">
              <a:solidFill>
                <a:schemeClr val="bg1"/>
              </a:solidFill>
              <a:latin typeface="Franklin Gothic Medium" panose="020B0603020102020204" pitchFamily="34" charset="0"/>
            </a:endParaRPr>
          </a:p>
        </p:txBody>
      </p:sp>
      <p:sp>
        <p:nvSpPr>
          <p:cNvPr id="14" name="TextBox 13"/>
          <p:cNvSpPr txBox="1"/>
          <p:nvPr/>
        </p:nvSpPr>
        <p:spPr>
          <a:xfrm>
            <a:off x="10177749" y="2387539"/>
            <a:ext cx="1423012" cy="3970318"/>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between 135-153 produced in 2 varieties- with a control hole and without, the latter distributed at the UPU meeting in Stockholm July and Aug. 1924</a:t>
            </a:r>
            <a:endParaRPr lang="en-US" dirty="0">
              <a:solidFill>
                <a:schemeClr val="bg1"/>
              </a:solidFill>
              <a:latin typeface="Franklin Gothic Medium" panose="020B0603020102020204" pitchFamily="34" charset="0"/>
            </a:endParaRPr>
          </a:p>
        </p:txBody>
      </p:sp>
      <p:pic>
        <p:nvPicPr>
          <p:cNvPr id="15" name="Picture 14"/>
          <p:cNvPicPr>
            <a:picLocks noChangeAspect="1"/>
          </p:cNvPicPr>
          <p:nvPr/>
        </p:nvPicPr>
        <p:blipFill>
          <a:blip r:embed="rId4" cstate="print">
            <a:lum bright="5000"/>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val="0"/>
              </a:ext>
            </a:extLst>
          </a:blip>
          <a:stretch>
            <a:fillRect/>
          </a:stretch>
        </p:blipFill>
        <p:spPr>
          <a:xfrm>
            <a:off x="3406454" y="1793314"/>
            <a:ext cx="6771295" cy="447947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928" y="1793314"/>
            <a:ext cx="6408201" cy="4479472"/>
          </a:xfrm>
          <a:prstGeom prst="rect">
            <a:avLst/>
          </a:prstGeom>
        </p:spPr>
      </p:pic>
    </p:spTree>
    <p:extLst>
      <p:ext uri="{BB962C8B-B14F-4D97-AF65-F5344CB8AC3E}">
        <p14:creationId xmlns:p14="http://schemas.microsoft.com/office/powerpoint/2010/main" val="2556979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17</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Specimens exist for the stamp.</a:t>
            </a:r>
            <a:endParaRPr lang="en-US" sz="3200" dirty="0">
              <a:solidFill>
                <a:schemeClr val="bg1"/>
              </a:solidFill>
              <a:latin typeface="Franklin Gothic Medium" panose="020B0603020102020204" pitchFamily="34" charset="0"/>
            </a:endParaRPr>
          </a:p>
        </p:txBody>
      </p:sp>
      <p:sp>
        <p:nvSpPr>
          <p:cNvPr id="7" name="TextBox 6"/>
          <p:cNvSpPr txBox="1"/>
          <p:nvPr/>
        </p:nvSpPr>
        <p:spPr>
          <a:xfrm>
            <a:off x="4959172" y="6000666"/>
            <a:ext cx="4608122"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from the Madagascar post philatelic records</a:t>
            </a:r>
            <a:endParaRPr lang="en-US"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559" y="2084522"/>
            <a:ext cx="1585320" cy="273828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8466" y="1388660"/>
            <a:ext cx="6809534" cy="4599865"/>
          </a:xfrm>
          <a:prstGeom prst="rect">
            <a:avLst/>
          </a:prstGeom>
        </p:spPr>
      </p:pic>
    </p:spTree>
    <p:extLst>
      <p:ext uri="{BB962C8B-B14F-4D97-AF65-F5344CB8AC3E}">
        <p14:creationId xmlns:p14="http://schemas.microsoft.com/office/powerpoint/2010/main" val="3191930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18</a:t>
            </a:fld>
            <a:endParaRPr lang="en-US" dirty="0"/>
          </a:p>
        </p:txBody>
      </p:sp>
      <p:sp>
        <p:nvSpPr>
          <p:cNvPr id="9" name="TextBox 8"/>
          <p:cNvSpPr txBox="1"/>
          <p:nvPr/>
        </p:nvSpPr>
        <p:spPr>
          <a:xfrm>
            <a:off x="605928" y="716096"/>
            <a:ext cx="10994833" cy="255454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According to the </a:t>
            </a:r>
            <a:r>
              <a:rPr lang="fr-FR" sz="3200" dirty="0" smtClean="0">
                <a:solidFill>
                  <a:schemeClr val="bg1"/>
                </a:solidFill>
                <a:latin typeface="Franklin Gothic Medium" panose="020B0603020102020204" pitchFamily="34" charset="0"/>
              </a:rPr>
              <a:t>“Catalogue </a:t>
            </a:r>
            <a:r>
              <a:rPr lang="fr-FR" sz="3200" dirty="0">
                <a:solidFill>
                  <a:schemeClr val="bg1"/>
                </a:solidFill>
                <a:latin typeface="Franklin Gothic Medium" panose="020B0603020102020204" pitchFamily="34" charset="0"/>
              </a:rPr>
              <a:t>Descriptif des </a:t>
            </a:r>
            <a:r>
              <a:rPr lang="fr-FR" sz="3200" dirty="0" smtClean="0">
                <a:solidFill>
                  <a:schemeClr val="bg1"/>
                </a:solidFill>
                <a:latin typeface="Franklin Gothic Medium" panose="020B0603020102020204" pitchFamily="34" charset="0"/>
              </a:rPr>
              <a:t>Variétés </a:t>
            </a:r>
            <a:r>
              <a:rPr lang="fr-FR" sz="3200" dirty="0">
                <a:solidFill>
                  <a:schemeClr val="bg1"/>
                </a:solidFill>
                <a:latin typeface="Franklin Gothic Medium" panose="020B0603020102020204" pitchFamily="34" charset="0"/>
              </a:rPr>
              <a:t>de</a:t>
            </a:r>
          </a:p>
          <a:p>
            <a:r>
              <a:rPr lang="fr-FR" sz="3200" dirty="0">
                <a:solidFill>
                  <a:schemeClr val="bg1"/>
                </a:solidFill>
                <a:latin typeface="Franklin Gothic Medium" panose="020B0603020102020204" pitchFamily="34" charset="0"/>
              </a:rPr>
              <a:t>France” (2nd edition, 1949</a:t>
            </a:r>
            <a:r>
              <a:rPr lang="fr-FR" sz="3200" dirty="0" smtClean="0">
                <a:solidFill>
                  <a:schemeClr val="bg1"/>
                </a:solidFill>
                <a:latin typeface="Franklin Gothic Medium" panose="020B0603020102020204" pitchFamily="34" charset="0"/>
              </a:rPr>
              <a:t>), </a:t>
            </a:r>
            <a:r>
              <a:rPr lang="fr-FR" sz="3200" dirty="0">
                <a:solidFill>
                  <a:schemeClr val="bg1"/>
                </a:solidFill>
                <a:latin typeface="Franklin Gothic Medium" panose="020B0603020102020204" pitchFamily="34" charset="0"/>
              </a:rPr>
              <a:t>published by the Office</a:t>
            </a:r>
          </a:p>
          <a:p>
            <a:r>
              <a:rPr lang="fr-FR" sz="3200" dirty="0">
                <a:solidFill>
                  <a:schemeClr val="bg1"/>
                </a:solidFill>
                <a:latin typeface="Franklin Gothic Medium" panose="020B0603020102020204" pitchFamily="34" charset="0"/>
              </a:rPr>
              <a:t>Philatelique de </a:t>
            </a:r>
            <a:r>
              <a:rPr lang="fr-FR" sz="3200" dirty="0" smtClean="0">
                <a:solidFill>
                  <a:schemeClr val="bg1"/>
                </a:solidFill>
                <a:latin typeface="Franklin Gothic Medium" panose="020B0603020102020204" pitchFamily="34" charset="0"/>
              </a:rPr>
              <a:t>Paris, there are three shade varieties due to ink mixes used, given these color designations.  Reported printed were 25,000 sheets of 150 stamps of all 4 values.</a:t>
            </a:r>
            <a:endParaRPr lang="en-US" sz="3200" dirty="0">
              <a:solidFill>
                <a:schemeClr val="bg1"/>
              </a:solidFill>
              <a:latin typeface="Franklin Gothic Medium" panose="020B0603020102020204" pitchFamily="34" charset="0"/>
            </a:endParaRPr>
          </a:p>
        </p:txBody>
      </p:sp>
      <p:sp>
        <p:nvSpPr>
          <p:cNvPr id="4" name="TextBox 3"/>
          <p:cNvSpPr txBox="1"/>
          <p:nvPr/>
        </p:nvSpPr>
        <p:spPr>
          <a:xfrm>
            <a:off x="2394072" y="6088823"/>
            <a:ext cx="2060154"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dull red and black</a:t>
            </a:r>
            <a:endParaRPr lang="en-US" dirty="0">
              <a:solidFill>
                <a:schemeClr val="bg1"/>
              </a:solidFill>
              <a:latin typeface="Franklin Gothic Medium" panose="020B0603020102020204" pitchFamily="34" charset="0"/>
            </a:endParaRPr>
          </a:p>
        </p:txBody>
      </p:sp>
      <p:sp>
        <p:nvSpPr>
          <p:cNvPr id="6" name="TextBox 5"/>
          <p:cNvSpPr txBox="1"/>
          <p:nvPr/>
        </p:nvSpPr>
        <p:spPr>
          <a:xfrm>
            <a:off x="4710004" y="6076671"/>
            <a:ext cx="2786680"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brown red and gray black</a:t>
            </a:r>
            <a:endParaRPr lang="en-US" dirty="0">
              <a:solidFill>
                <a:schemeClr val="bg1"/>
              </a:solidFill>
              <a:latin typeface="Franklin Gothic Medium" panose="020B0603020102020204" pitchFamily="34" charset="0"/>
            </a:endParaRPr>
          </a:p>
        </p:txBody>
      </p:sp>
      <p:sp>
        <p:nvSpPr>
          <p:cNvPr id="7" name="TextBox 6"/>
          <p:cNvSpPr txBox="1"/>
          <p:nvPr/>
        </p:nvSpPr>
        <p:spPr>
          <a:xfrm>
            <a:off x="7550213" y="6076671"/>
            <a:ext cx="2786680"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light orange red and black</a:t>
            </a:r>
            <a:endParaRPr lang="en-US"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3919" y="3294904"/>
            <a:ext cx="1678850" cy="275750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770" y="3270641"/>
            <a:ext cx="1678758" cy="275750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1276" y="3336136"/>
            <a:ext cx="1644554" cy="2692009"/>
          </a:xfrm>
          <a:prstGeom prst="rect">
            <a:avLst/>
          </a:prstGeom>
        </p:spPr>
      </p:pic>
    </p:spTree>
    <p:extLst>
      <p:ext uri="{BB962C8B-B14F-4D97-AF65-F5344CB8AC3E}">
        <p14:creationId xmlns:p14="http://schemas.microsoft.com/office/powerpoint/2010/main" val="967733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19</a:t>
            </a:fld>
            <a:endParaRPr lang="en-US" dirty="0"/>
          </a:p>
        </p:txBody>
      </p:sp>
      <p:sp>
        <p:nvSpPr>
          <p:cNvPr id="9" name="TextBox 8"/>
          <p:cNvSpPr txBox="1"/>
          <p:nvPr/>
        </p:nvSpPr>
        <p:spPr>
          <a:xfrm>
            <a:off x="605928" y="716096"/>
            <a:ext cx="3316077" cy="5509200"/>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As a bi-colored stamp, the registration of both the frame and vignette was paramount during printing. Not bad, but perfect alignment was not always possible.</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0970" y="3531167"/>
            <a:ext cx="1732050" cy="286989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629" y="489123"/>
            <a:ext cx="1784732" cy="289118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971" y="3529808"/>
            <a:ext cx="1764380" cy="287125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9640" y="506942"/>
            <a:ext cx="1768360" cy="286989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640" y="3529808"/>
            <a:ext cx="1769215" cy="28712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9971" y="489123"/>
            <a:ext cx="1764380" cy="2887712"/>
          </a:xfrm>
          <a:prstGeom prst="rect">
            <a:avLst/>
          </a:prstGeom>
        </p:spPr>
      </p:pic>
    </p:spTree>
    <p:extLst>
      <p:ext uri="{BB962C8B-B14F-4D97-AF65-F5344CB8AC3E}">
        <p14:creationId xmlns:p14="http://schemas.microsoft.com/office/powerpoint/2010/main" val="2176877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a:t>
            </a:fld>
            <a:endParaRPr lang="en-US" dirty="0"/>
          </a:p>
        </p:txBody>
      </p:sp>
      <p:sp>
        <p:nvSpPr>
          <p:cNvPr id="9" name="TextBox 8"/>
          <p:cNvSpPr txBox="1"/>
          <p:nvPr/>
        </p:nvSpPr>
        <p:spPr>
          <a:xfrm>
            <a:off x="605928" y="716096"/>
            <a:ext cx="10994833" cy="501675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Once upon a time in France…</a:t>
            </a:r>
          </a:p>
          <a:p>
            <a:endParaRPr lang="en-US" sz="3200" dirty="0">
              <a:solidFill>
                <a:schemeClr val="bg1"/>
              </a:solidFill>
              <a:latin typeface="Franklin Gothic Medium" panose="020B0603020102020204" pitchFamily="34" charset="0"/>
            </a:endParaRPr>
          </a:p>
          <a:p>
            <a:r>
              <a:rPr lang="en-US" sz="3200" dirty="0" smtClean="0">
                <a:solidFill>
                  <a:schemeClr val="bg1"/>
                </a:solidFill>
                <a:latin typeface="Franklin Gothic Medium" panose="020B0603020102020204" pitchFamily="34" charset="0"/>
              </a:rPr>
              <a:t>This is the story of the creation of a postage stamp from design through to its printing and uses.  It deals with a stamp I’ve been interested in for some time, the 1924 French “Milo of Croton” issue, part of a set commemorating the 1924 Paris Olympic Games.  Unlike today’s modern issues, producing a stamp like this one went through a labor-intensive process.  The following presentation will take you through various stages of its design, production and use.</a:t>
            </a:r>
            <a:endParaRPr lang="en-US" sz="32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724391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20</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There is only one constant plate flaw known for this issue.  The “muscular arm” variety is found on plate position 17.  </a:t>
            </a:r>
            <a:endParaRPr lang="en-US" sz="3200" dirty="0">
              <a:solidFill>
                <a:schemeClr val="bg1"/>
              </a:solidFill>
              <a:latin typeface="Franklin Gothic Medium" panose="020B06030201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584" y="4075585"/>
            <a:ext cx="7914528" cy="2276459"/>
          </a:xfrm>
          <a:prstGeom prst="rect">
            <a:avLst/>
          </a:prstGeom>
        </p:spPr>
      </p:pic>
      <p:sp>
        <p:nvSpPr>
          <p:cNvPr id="7" name="TextBox 6"/>
          <p:cNvSpPr txBox="1"/>
          <p:nvPr/>
        </p:nvSpPr>
        <p:spPr>
          <a:xfrm>
            <a:off x="4799292" y="4639143"/>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506" y="2042950"/>
            <a:ext cx="2651377" cy="4309094"/>
          </a:xfrm>
          <a:prstGeom prst="rect">
            <a:avLst/>
          </a:prstGeom>
        </p:spPr>
      </p:pic>
      <p:sp>
        <p:nvSpPr>
          <p:cNvPr id="10" name="TextBox 9"/>
          <p:cNvSpPr txBox="1"/>
          <p:nvPr/>
        </p:nvSpPr>
        <p:spPr>
          <a:xfrm>
            <a:off x="1802704" y="3222066"/>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1176" y="2022086"/>
            <a:ext cx="5457825" cy="1914525"/>
          </a:xfrm>
          <a:prstGeom prst="rect">
            <a:avLst/>
          </a:prstGeom>
        </p:spPr>
      </p:pic>
      <p:sp>
        <p:nvSpPr>
          <p:cNvPr id="13" name="TextBox 12"/>
          <p:cNvSpPr txBox="1"/>
          <p:nvPr/>
        </p:nvSpPr>
        <p:spPr>
          <a:xfrm>
            <a:off x="9569596" y="3222066"/>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17876452"/>
              </p:ext>
            </p:extLst>
          </p:nvPr>
        </p:nvGraphicFramePr>
        <p:xfrm>
          <a:off x="3862892" y="2056686"/>
          <a:ext cx="1476226" cy="1886832"/>
        </p:xfrm>
        <a:graphic>
          <a:graphicData uri="http://schemas.openxmlformats.org/presentationml/2006/ole">
            <mc:AlternateContent xmlns:mc="http://schemas.openxmlformats.org/markup-compatibility/2006">
              <mc:Choice xmlns:v="urn:schemas-microsoft-com:vml" Requires="v">
                <p:oleObj spid="_x0000_s7232" r:id="rId8" imgW="1917360" imgH="2450520" progId="">
                  <p:embed/>
                </p:oleObj>
              </mc:Choice>
              <mc:Fallback>
                <p:oleObj r:id="rId8" imgW="1917360" imgH="2450520" progId="">
                  <p:embed/>
                  <p:pic>
                    <p:nvPicPr>
                      <p:cNvPr id="0" name=""/>
                      <p:cNvPicPr/>
                      <p:nvPr/>
                    </p:nvPicPr>
                    <p:blipFill>
                      <a:blip r:embed="rId9"/>
                      <a:stretch>
                        <a:fillRect/>
                      </a:stretch>
                    </p:blipFill>
                    <p:spPr>
                      <a:xfrm>
                        <a:off x="3862892" y="2056686"/>
                        <a:ext cx="1476226" cy="1886832"/>
                      </a:xfrm>
                      <a:prstGeom prst="rect">
                        <a:avLst/>
                      </a:prstGeom>
                    </p:spPr>
                  </p:pic>
                </p:oleObj>
              </mc:Fallback>
            </mc:AlternateContent>
          </a:graphicData>
        </a:graphic>
      </p:graphicFrame>
      <p:sp>
        <p:nvSpPr>
          <p:cNvPr id="11" name="TextBox 10"/>
          <p:cNvSpPr txBox="1"/>
          <p:nvPr/>
        </p:nvSpPr>
        <p:spPr>
          <a:xfrm>
            <a:off x="3914255" y="2757608"/>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spTree>
    <p:extLst>
      <p:ext uri="{BB962C8B-B14F-4D97-AF65-F5344CB8AC3E}">
        <p14:creationId xmlns:p14="http://schemas.microsoft.com/office/powerpoint/2010/main" val="12026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21</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Non-constant varieties are known.</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10" y="1498180"/>
            <a:ext cx="2309272" cy="2688230"/>
          </a:xfrm>
          <a:prstGeom prst="rect">
            <a:avLst/>
          </a:prstGeom>
        </p:spPr>
      </p:pic>
      <p:sp>
        <p:nvSpPr>
          <p:cNvPr id="15" name="TextBox 14"/>
          <p:cNvSpPr txBox="1"/>
          <p:nvPr/>
        </p:nvSpPr>
        <p:spPr>
          <a:xfrm>
            <a:off x="826769" y="4186410"/>
            <a:ext cx="2060154"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imperforate</a:t>
            </a:r>
            <a:endParaRPr lang="en-US" dirty="0">
              <a:solidFill>
                <a:schemeClr val="bg1"/>
              </a:solidFill>
              <a:latin typeface="Franklin Gothic Medium" panose="020B06030201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7024" y="449817"/>
            <a:ext cx="2693737" cy="6053769"/>
          </a:xfrm>
          <a:prstGeom prst="rect">
            <a:avLst/>
          </a:prstGeom>
        </p:spPr>
      </p:pic>
      <p:sp>
        <p:nvSpPr>
          <p:cNvPr id="16" name="TextBox 15"/>
          <p:cNvSpPr txBox="1"/>
          <p:nvPr/>
        </p:nvSpPr>
        <p:spPr>
          <a:xfrm>
            <a:off x="7556788" y="4509094"/>
            <a:ext cx="1364052" cy="2031325"/>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printed on the gum side, when one sheet was inserted improperly</a:t>
            </a:r>
            <a:endParaRPr lang="en-US" dirty="0">
              <a:solidFill>
                <a:schemeClr val="bg1"/>
              </a:solidFill>
              <a:latin typeface="Franklin Gothic Medium" panose="020B06030201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0341" y="1192355"/>
            <a:ext cx="3560893" cy="5311231"/>
          </a:xfrm>
          <a:prstGeom prst="rect">
            <a:avLst/>
          </a:prstGeom>
        </p:spPr>
      </p:pic>
      <p:sp>
        <p:nvSpPr>
          <p:cNvPr id="18" name="TextBox 17"/>
          <p:cNvSpPr txBox="1"/>
          <p:nvPr/>
        </p:nvSpPr>
        <p:spPr>
          <a:xfrm>
            <a:off x="5633988" y="5424274"/>
            <a:ext cx="539826" cy="707886"/>
          </a:xfrm>
          <a:prstGeom prst="rect">
            <a:avLst/>
          </a:prstGeom>
          <a:noFill/>
        </p:spPr>
        <p:txBody>
          <a:bodyPr wrap="square" rtlCol="0">
            <a:spAutoFit/>
          </a:bodyPr>
          <a:lstStyle/>
          <a:p>
            <a:r>
              <a:rPr lang="en-US" sz="4000" dirty="0" smtClean="0">
                <a:solidFill>
                  <a:srgbClr val="0070C0"/>
                </a:solidFill>
                <a:latin typeface="ZDingbats" panose="05000600020000020004" pitchFamily="2" charset="0"/>
              </a:rPr>
              <a:t>Ú</a:t>
            </a:r>
            <a:endParaRPr lang="en-US" sz="4000" dirty="0">
              <a:solidFill>
                <a:srgbClr val="0070C0"/>
              </a:solidFill>
            </a:endParaRPr>
          </a:p>
        </p:txBody>
      </p:sp>
      <p:sp>
        <p:nvSpPr>
          <p:cNvPr id="19" name="TextBox 18"/>
          <p:cNvSpPr txBox="1"/>
          <p:nvPr/>
        </p:nvSpPr>
        <p:spPr>
          <a:xfrm>
            <a:off x="2644734" y="6134254"/>
            <a:ext cx="1195607"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paper fold</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960317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22</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Printing EFOs (errors, freaks and oddities) exist.</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6250" y="1478257"/>
            <a:ext cx="1717263" cy="278693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7304" y="1466739"/>
            <a:ext cx="1761392" cy="278693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7608" y="1515296"/>
            <a:ext cx="4991865" cy="4416976"/>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616362777"/>
              </p:ext>
            </p:extLst>
          </p:nvPr>
        </p:nvGraphicFramePr>
        <p:xfrm>
          <a:off x="711446" y="1515296"/>
          <a:ext cx="1312700" cy="4378728"/>
        </p:xfrm>
        <a:graphic>
          <a:graphicData uri="http://schemas.openxmlformats.org/presentationml/2006/ole">
            <mc:AlternateContent xmlns:mc="http://schemas.openxmlformats.org/markup-compatibility/2006">
              <mc:Choice xmlns:v="urn:schemas-microsoft-com:vml" Requires="v">
                <p:oleObj spid="_x0000_s8257" r:id="rId8" imgW="907920" imgH="3029040" progId="">
                  <p:embed/>
                </p:oleObj>
              </mc:Choice>
              <mc:Fallback>
                <p:oleObj r:id="rId8" imgW="907920" imgH="3029040" progId="">
                  <p:embed/>
                  <p:pic>
                    <p:nvPicPr>
                      <p:cNvPr id="0" name=""/>
                      <p:cNvPicPr/>
                      <p:nvPr/>
                    </p:nvPicPr>
                    <p:blipFill>
                      <a:blip r:embed="rId9"/>
                      <a:stretch>
                        <a:fillRect/>
                      </a:stretch>
                    </p:blipFill>
                    <p:spPr>
                      <a:xfrm>
                        <a:off x="711446" y="1515296"/>
                        <a:ext cx="1312700" cy="4378728"/>
                      </a:xfrm>
                      <a:prstGeom prst="rect">
                        <a:avLst/>
                      </a:prstGeom>
                    </p:spPr>
                  </p:pic>
                </p:oleObj>
              </mc:Fallback>
            </mc:AlternateContent>
          </a:graphicData>
        </a:graphic>
      </p:graphicFrame>
      <p:sp>
        <p:nvSpPr>
          <p:cNvPr id="10" name="TextBox 9"/>
          <p:cNvSpPr txBox="1"/>
          <p:nvPr/>
        </p:nvSpPr>
        <p:spPr>
          <a:xfrm>
            <a:off x="1526928" y="5932272"/>
            <a:ext cx="4973258"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vignette double printed, one of two pairs known</a:t>
            </a:r>
            <a:endParaRPr lang="en-US" dirty="0">
              <a:solidFill>
                <a:schemeClr val="bg1"/>
              </a:solidFill>
              <a:latin typeface="Franklin Gothic Medium" panose="020B0603020102020204" pitchFamily="34" charset="0"/>
            </a:endParaRPr>
          </a:p>
        </p:txBody>
      </p:sp>
      <p:sp>
        <p:nvSpPr>
          <p:cNvPr id="11" name="TextBox 10"/>
          <p:cNvSpPr txBox="1"/>
          <p:nvPr/>
        </p:nvSpPr>
        <p:spPr>
          <a:xfrm>
            <a:off x="8090146" y="4318037"/>
            <a:ext cx="3221575"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vignette set-off, full and partial</a:t>
            </a:r>
            <a:endParaRPr lang="en-US" dirty="0">
              <a:solidFill>
                <a:schemeClr val="bg1"/>
              </a:solidFill>
              <a:latin typeface="Franklin Gothic Medium" panose="020B0603020102020204" pitchFamily="34" charset="0"/>
            </a:endParaRPr>
          </a:p>
        </p:txBody>
      </p:sp>
      <p:sp>
        <p:nvSpPr>
          <p:cNvPr id="14" name="TextBox 13"/>
          <p:cNvSpPr txBox="1"/>
          <p:nvPr/>
        </p:nvSpPr>
        <p:spPr>
          <a:xfrm>
            <a:off x="8090146" y="5378274"/>
            <a:ext cx="3319096" cy="923330"/>
          </a:xfrm>
          <a:prstGeom prst="rect">
            <a:avLst/>
          </a:prstGeom>
          <a:noFill/>
        </p:spPr>
        <p:txBody>
          <a:bodyPr wrap="square" rtlCol="0">
            <a:spAutoFit/>
          </a:bodyPr>
          <a:lstStyle/>
          <a:p>
            <a:pPr algn="ctr"/>
            <a:r>
              <a:rPr lang="en-US" i="1" dirty="0" smtClean="0">
                <a:solidFill>
                  <a:srgbClr val="FFFF00"/>
                </a:solidFill>
                <a:latin typeface="Franklin Gothic Medium" panose="020B0603020102020204" pitchFamily="34" charset="0"/>
              </a:rPr>
              <a:t>known </a:t>
            </a:r>
            <a:r>
              <a:rPr lang="en-US" i="1" dirty="0">
                <a:solidFill>
                  <a:srgbClr val="FFFF00"/>
                </a:solidFill>
                <a:latin typeface="Franklin Gothic Medium" panose="020B0603020102020204" pitchFamily="34" charset="0"/>
              </a:rPr>
              <a:t>but not </a:t>
            </a:r>
            <a:r>
              <a:rPr lang="en-US" i="1" dirty="0" smtClean="0">
                <a:solidFill>
                  <a:srgbClr val="FFFF00"/>
                </a:solidFill>
                <a:latin typeface="Franklin Gothic Medium" panose="020B0603020102020204" pitchFamily="34" charset="0"/>
              </a:rPr>
              <a:t>shown:</a:t>
            </a:r>
            <a:endParaRPr lang="en-US" i="1" dirty="0">
              <a:solidFill>
                <a:srgbClr val="FFFF00"/>
              </a:solidFill>
              <a:latin typeface="Franklin Gothic Medium" panose="020B0603020102020204" pitchFamily="34" charset="0"/>
            </a:endParaRPr>
          </a:p>
          <a:p>
            <a:pPr marL="109538" indent="-109538">
              <a:buFont typeface="Arial" panose="020B0604020202020204" pitchFamily="34" charset="0"/>
              <a:buChar char="•"/>
            </a:pPr>
            <a:r>
              <a:rPr lang="en-US" i="1" dirty="0" smtClean="0">
                <a:solidFill>
                  <a:schemeClr val="bg1"/>
                </a:solidFill>
                <a:latin typeface="Franklin Gothic Medium" panose="020B0603020102020204" pitchFamily="34" charset="0"/>
              </a:rPr>
              <a:t>gummed on front and back</a:t>
            </a:r>
          </a:p>
          <a:p>
            <a:pPr marL="109538" indent="-109538">
              <a:buFont typeface="Arial" panose="020B0604020202020204" pitchFamily="34" charset="0"/>
              <a:buChar char="•"/>
            </a:pPr>
            <a:r>
              <a:rPr lang="en-US" i="1" dirty="0">
                <a:solidFill>
                  <a:schemeClr val="bg1"/>
                </a:solidFill>
                <a:latin typeface="Franklin Gothic Medium" panose="020B0603020102020204" pitchFamily="34" charset="0"/>
              </a:rPr>
              <a:t>frame printed on the gum side</a:t>
            </a:r>
            <a:endParaRPr lang="en-US" i="1" dirty="0" smtClean="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62011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23</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 30 centime value stamp singularly paid the basic printed matter rate of 50-100 grams to neighboring Switzerland.</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87" y="1934636"/>
            <a:ext cx="5763887" cy="3454189"/>
          </a:xfrm>
          <a:prstGeom prst="rect">
            <a:avLst/>
          </a:prstGeom>
        </p:spPr>
      </p:pic>
      <p:sp>
        <p:nvSpPr>
          <p:cNvPr id="6" name="TextBox 5"/>
          <p:cNvSpPr txBox="1"/>
          <p:nvPr/>
        </p:nvSpPr>
        <p:spPr>
          <a:xfrm>
            <a:off x="1123718" y="5432572"/>
            <a:ext cx="4847423"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newspaper, mailed July 16 from Paris to Zurich</a:t>
            </a:r>
          </a:p>
          <a:p>
            <a:pPr algn="ctr"/>
            <a:r>
              <a:rPr lang="en-US" dirty="0" smtClean="0">
                <a:solidFill>
                  <a:schemeClr val="bg1"/>
                </a:solidFill>
                <a:latin typeface="Franklin Gothic Medium" panose="020B0603020102020204" pitchFamily="34" charset="0"/>
              </a:rPr>
              <a:t>received July 17, readdressed and forwarded </a:t>
            </a:r>
            <a:endParaRPr lang="en-US" dirty="0">
              <a:solidFill>
                <a:schemeClr val="bg1"/>
              </a:solidFill>
              <a:latin typeface="Franklin Gothic Medium" panose="020B06030201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520380741"/>
              </p:ext>
            </p:extLst>
          </p:nvPr>
        </p:nvGraphicFramePr>
        <p:xfrm>
          <a:off x="6845147" y="1940500"/>
          <a:ext cx="4572000" cy="3538537"/>
        </p:xfrm>
        <a:graphic>
          <a:graphicData uri="http://schemas.openxmlformats.org/presentationml/2006/ole">
            <mc:AlternateContent xmlns:mc="http://schemas.openxmlformats.org/markup-compatibility/2006">
              <mc:Choice xmlns:v="urn:schemas-microsoft-com:vml" Requires="v">
                <p:oleObj spid="_x0000_s9314" r:id="rId6" imgW="4572000" imgH="3538440" progId="">
                  <p:embed/>
                </p:oleObj>
              </mc:Choice>
              <mc:Fallback>
                <p:oleObj r:id="rId6" imgW="4572000" imgH="3538440" progId="">
                  <p:embed/>
                  <p:pic>
                    <p:nvPicPr>
                      <p:cNvPr id="0" name=""/>
                      <p:cNvPicPr/>
                      <p:nvPr/>
                    </p:nvPicPr>
                    <p:blipFill>
                      <a:blip r:embed="rId7"/>
                      <a:stretch>
                        <a:fillRect/>
                      </a:stretch>
                    </p:blipFill>
                    <p:spPr>
                      <a:xfrm>
                        <a:off x="6845147" y="1940500"/>
                        <a:ext cx="4572000" cy="3538537"/>
                      </a:xfrm>
                      <a:prstGeom prst="rect">
                        <a:avLst/>
                      </a:prstGeom>
                    </p:spPr>
                  </p:pic>
                </p:oleObj>
              </mc:Fallback>
            </mc:AlternateContent>
          </a:graphicData>
        </a:graphic>
      </p:graphicFrame>
      <p:sp>
        <p:nvSpPr>
          <p:cNvPr id="7" name="TextBox 6"/>
          <p:cNvSpPr txBox="1"/>
          <p:nvPr/>
        </p:nvSpPr>
        <p:spPr>
          <a:xfrm>
            <a:off x="6845147" y="5479037"/>
            <a:ext cx="4572000"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printed letter, mailed June 28 from Paris to Basel with CC </a:t>
            </a:r>
            <a:r>
              <a:rPr lang="en-US" dirty="0" err="1" smtClean="0">
                <a:solidFill>
                  <a:schemeClr val="bg1"/>
                </a:solidFill>
                <a:latin typeface="Franklin Gothic Medium" panose="020B0603020102020204" pitchFamily="34" charset="0"/>
              </a:rPr>
              <a:t>perfin</a:t>
            </a:r>
            <a:endParaRPr lang="en-US" dirty="0">
              <a:solidFill>
                <a:schemeClr val="bg1"/>
              </a:solidFill>
              <a:latin typeface="Franklin Gothic Medium" panose="020B06030201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490344937"/>
              </p:ext>
            </p:extLst>
          </p:nvPr>
        </p:nvGraphicFramePr>
        <p:xfrm>
          <a:off x="10269097" y="5834293"/>
          <a:ext cx="797805" cy="489220"/>
        </p:xfrm>
        <a:graphic>
          <a:graphicData uri="http://schemas.openxmlformats.org/presentationml/2006/ole">
            <mc:AlternateContent xmlns:mc="http://schemas.openxmlformats.org/markup-compatibility/2006">
              <mc:Choice xmlns:v="urn:schemas-microsoft-com:vml" Requires="v">
                <p:oleObj spid="_x0000_s9315" r:id="rId8" imgW="1009440" imgH="618840" progId="">
                  <p:embed/>
                </p:oleObj>
              </mc:Choice>
              <mc:Fallback>
                <p:oleObj r:id="rId8" imgW="1009440" imgH="618840" progId="">
                  <p:embed/>
                  <p:pic>
                    <p:nvPicPr>
                      <p:cNvPr id="0" name=""/>
                      <p:cNvPicPr/>
                      <p:nvPr/>
                    </p:nvPicPr>
                    <p:blipFill>
                      <a:blip r:embed="rId9"/>
                      <a:stretch>
                        <a:fillRect/>
                      </a:stretch>
                    </p:blipFill>
                    <p:spPr>
                      <a:xfrm>
                        <a:off x="10269097" y="5834293"/>
                        <a:ext cx="797805" cy="489220"/>
                      </a:xfrm>
                      <a:prstGeom prst="rect">
                        <a:avLst/>
                      </a:prstGeom>
                    </p:spPr>
                  </p:pic>
                </p:oleObj>
              </mc:Fallback>
            </mc:AlternateContent>
          </a:graphicData>
        </a:graphic>
      </p:graphicFrame>
      <p:sp>
        <p:nvSpPr>
          <p:cNvPr id="10" name="TextBox 9"/>
          <p:cNvSpPr txBox="1"/>
          <p:nvPr/>
        </p:nvSpPr>
        <p:spPr>
          <a:xfrm>
            <a:off x="5646144" y="131321"/>
            <a:ext cx="914399" cy="584775"/>
          </a:xfrm>
          <a:prstGeom prst="rect">
            <a:avLst/>
          </a:prstGeom>
          <a:noFill/>
        </p:spPr>
        <p:txBody>
          <a:bodyPr wrap="square" rtlCol="0">
            <a:spAutoFit/>
          </a:bodyPr>
          <a:lstStyle/>
          <a:p>
            <a:r>
              <a:rPr lang="en-US" sz="3200" dirty="0" smtClean="0">
                <a:solidFill>
                  <a:srgbClr val="FFFF00"/>
                </a:solidFill>
                <a:latin typeface="Franklin Gothic Medium" panose="020B0603020102020204" pitchFamily="34" charset="0"/>
              </a:rPr>
              <a:t>USE</a:t>
            </a:r>
            <a:endParaRPr lang="en-US" sz="3200" dirty="0">
              <a:solidFill>
                <a:srgbClr val="FFFF00"/>
              </a:solidFill>
              <a:latin typeface="Franklin Gothic Medium" panose="020B0603020102020204" pitchFamily="34" charset="0"/>
            </a:endParaRPr>
          </a:p>
        </p:txBody>
      </p:sp>
    </p:spTree>
    <p:extLst>
      <p:ext uri="{BB962C8B-B14F-4D97-AF65-F5344CB8AC3E}">
        <p14:creationId xmlns:p14="http://schemas.microsoft.com/office/powerpoint/2010/main" val="2249763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24</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In most cases it was used as a “make-up” stamp to fulfill a specific rate. </a:t>
            </a:r>
            <a:endParaRPr lang="en-US" sz="3200" dirty="0">
              <a:solidFill>
                <a:schemeClr val="bg1"/>
              </a:solidFill>
              <a:latin typeface="Franklin Gothic Medium" panose="020B0603020102020204" pitchFamily="34" charset="0"/>
            </a:endParaRPr>
          </a:p>
        </p:txBody>
      </p:sp>
      <p:sp>
        <p:nvSpPr>
          <p:cNvPr id="6" name="TextBox 5"/>
          <p:cNvSpPr txBox="1"/>
          <p:nvPr/>
        </p:nvSpPr>
        <p:spPr>
          <a:xfrm>
            <a:off x="7862475" y="2367425"/>
            <a:ext cx="3738286" cy="3416320"/>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domestic registered + insured letter</a:t>
            </a:r>
          </a:p>
          <a:p>
            <a:pPr algn="ctr"/>
            <a:endParaRPr lang="en-US" dirty="0" smtClean="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Total Postage = 1.25 Francs</a:t>
            </a:r>
          </a:p>
          <a:p>
            <a:pPr algn="ctr"/>
            <a:r>
              <a:rPr lang="en-US" dirty="0" smtClean="0">
                <a:solidFill>
                  <a:schemeClr val="bg1"/>
                </a:solidFill>
                <a:latin typeface="Franklin Gothic Medium" panose="020B0603020102020204" pitchFamily="34" charset="0"/>
              </a:rPr>
              <a:t>25 centimes letter rate</a:t>
            </a:r>
          </a:p>
          <a:p>
            <a:pPr algn="ctr"/>
            <a:r>
              <a:rPr lang="en-US" dirty="0" smtClean="0">
                <a:solidFill>
                  <a:schemeClr val="bg1"/>
                </a:solidFill>
                <a:latin typeface="Franklin Gothic Medium" panose="020B0603020102020204" pitchFamily="34" charset="0"/>
              </a:rPr>
              <a:t>60 centimes registration fee</a:t>
            </a:r>
          </a:p>
          <a:p>
            <a:pPr algn="ctr"/>
            <a:r>
              <a:rPr lang="en-US" dirty="0" smtClean="0">
                <a:solidFill>
                  <a:schemeClr val="bg1"/>
                </a:solidFill>
                <a:latin typeface="Franklin Gothic Medium" panose="020B0603020102020204" pitchFamily="34" charset="0"/>
              </a:rPr>
              <a:t>40 centimes insurance fee</a:t>
            </a:r>
          </a:p>
          <a:p>
            <a:pPr algn="ctr"/>
            <a:r>
              <a:rPr lang="en-US" dirty="0" smtClean="0">
                <a:solidFill>
                  <a:schemeClr val="bg1"/>
                </a:solidFill>
                <a:latin typeface="Franklin Gothic Medium" panose="020B0603020102020204" pitchFamily="34" charset="0"/>
              </a:rPr>
              <a:t>(for items valued to 1,000 Francs)</a:t>
            </a:r>
          </a:p>
          <a:p>
            <a:pPr algn="ctr"/>
            <a:endParaRPr lang="en-US" dirty="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Paid for by</a:t>
            </a:r>
          </a:p>
          <a:p>
            <a:pPr algn="ctr"/>
            <a:r>
              <a:rPr lang="en-US" dirty="0" smtClean="0">
                <a:solidFill>
                  <a:schemeClr val="bg1"/>
                </a:solidFill>
                <a:latin typeface="Franklin Gothic Medium" panose="020B0603020102020204" pitchFamily="34" charset="0"/>
              </a:rPr>
              <a:t>2 x 30 centimes</a:t>
            </a:r>
          </a:p>
          <a:p>
            <a:pPr algn="ctr"/>
            <a:r>
              <a:rPr lang="en-US" dirty="0" smtClean="0">
                <a:solidFill>
                  <a:schemeClr val="bg1"/>
                </a:solidFill>
                <a:latin typeface="Franklin Gothic Medium" panose="020B0603020102020204" pitchFamily="34" charset="0"/>
              </a:rPr>
              <a:t>50 centimes</a:t>
            </a:r>
          </a:p>
          <a:p>
            <a:pPr algn="ctr"/>
            <a:r>
              <a:rPr lang="en-US" dirty="0" smtClean="0">
                <a:solidFill>
                  <a:schemeClr val="bg1"/>
                </a:solidFill>
                <a:latin typeface="Franklin Gothic Medium" panose="020B0603020102020204" pitchFamily="34" charset="0"/>
              </a:rPr>
              <a:t>15 centimes</a:t>
            </a:r>
            <a:endParaRPr lang="en-US" dirty="0">
              <a:solidFill>
                <a:schemeClr val="bg1"/>
              </a:solidFill>
              <a:latin typeface="Franklin Gothic Medium" panose="020B06030201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527305232"/>
              </p:ext>
            </p:extLst>
          </p:nvPr>
        </p:nvGraphicFramePr>
        <p:xfrm>
          <a:off x="605927" y="1801222"/>
          <a:ext cx="7256548" cy="4556635"/>
        </p:xfrm>
        <a:graphic>
          <a:graphicData uri="http://schemas.openxmlformats.org/presentationml/2006/ole">
            <mc:AlternateContent xmlns:mc="http://schemas.openxmlformats.org/markup-compatibility/2006">
              <mc:Choice xmlns:v="urn:schemas-microsoft-com:vml" Requires="v">
                <p:oleObj spid="_x0000_s10289" r:id="rId5" imgW="5410440" imgH="3397320" progId="">
                  <p:embed/>
                </p:oleObj>
              </mc:Choice>
              <mc:Fallback>
                <p:oleObj r:id="rId5" imgW="5410440" imgH="3397320" progId="">
                  <p:embed/>
                  <p:pic>
                    <p:nvPicPr>
                      <p:cNvPr id="0" name=""/>
                      <p:cNvPicPr/>
                      <p:nvPr/>
                    </p:nvPicPr>
                    <p:blipFill>
                      <a:blip r:embed="rId6"/>
                      <a:stretch>
                        <a:fillRect/>
                      </a:stretch>
                    </p:blipFill>
                    <p:spPr>
                      <a:xfrm>
                        <a:off x="605927" y="1801222"/>
                        <a:ext cx="7256548" cy="4556635"/>
                      </a:xfrm>
                      <a:prstGeom prst="rect">
                        <a:avLst/>
                      </a:prstGeom>
                    </p:spPr>
                  </p:pic>
                </p:oleObj>
              </mc:Fallback>
            </mc:AlternateContent>
          </a:graphicData>
        </a:graphic>
      </p:graphicFrame>
    </p:spTree>
    <p:extLst>
      <p:ext uri="{BB962C8B-B14F-4D97-AF65-F5344CB8AC3E}">
        <p14:creationId xmlns:p14="http://schemas.microsoft.com/office/powerpoint/2010/main" val="11941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25</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And another…</a:t>
            </a:r>
            <a:endParaRPr lang="en-US" sz="3200" dirty="0">
              <a:solidFill>
                <a:schemeClr val="bg1"/>
              </a:solidFill>
              <a:latin typeface="Franklin Gothic Medium" panose="020B0603020102020204" pitchFamily="34" charset="0"/>
            </a:endParaRPr>
          </a:p>
        </p:txBody>
      </p:sp>
      <p:sp>
        <p:nvSpPr>
          <p:cNvPr id="6" name="TextBox 5"/>
          <p:cNvSpPr txBox="1"/>
          <p:nvPr/>
        </p:nvSpPr>
        <p:spPr>
          <a:xfrm>
            <a:off x="8254152" y="2675202"/>
            <a:ext cx="3346610" cy="2585323"/>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international letter</a:t>
            </a:r>
          </a:p>
          <a:p>
            <a:pPr algn="ctr"/>
            <a:r>
              <a:rPr lang="en-US" dirty="0" smtClean="0">
                <a:solidFill>
                  <a:schemeClr val="bg1"/>
                </a:solidFill>
                <a:latin typeface="Franklin Gothic Medium" panose="020B0603020102020204" pitchFamily="34" charset="0"/>
              </a:rPr>
              <a:t>(sent via surface ‘boat’ rate)</a:t>
            </a:r>
          </a:p>
          <a:p>
            <a:pPr algn="ctr"/>
            <a:endParaRPr lang="en-US" dirty="0" smtClean="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Total Postage = 75 centimes</a:t>
            </a:r>
          </a:p>
          <a:p>
            <a:pPr algn="ctr"/>
            <a:r>
              <a:rPr lang="en-US" dirty="0" smtClean="0">
                <a:solidFill>
                  <a:schemeClr val="bg1"/>
                </a:solidFill>
                <a:latin typeface="Franklin Gothic Medium" panose="020B0603020102020204" pitchFamily="34" charset="0"/>
              </a:rPr>
              <a:t>0-15 grams</a:t>
            </a:r>
          </a:p>
          <a:p>
            <a:pPr algn="ctr"/>
            <a:endParaRPr lang="en-US" dirty="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Paid for by:</a:t>
            </a:r>
          </a:p>
          <a:p>
            <a:pPr algn="ctr"/>
            <a:r>
              <a:rPr lang="en-US" dirty="0" smtClean="0">
                <a:solidFill>
                  <a:schemeClr val="bg1"/>
                </a:solidFill>
                <a:latin typeface="Franklin Gothic Medium" panose="020B0603020102020204" pitchFamily="34" charset="0"/>
              </a:rPr>
              <a:t>30 centimes</a:t>
            </a:r>
          </a:p>
          <a:p>
            <a:pPr algn="ctr"/>
            <a:r>
              <a:rPr lang="en-US" dirty="0" smtClean="0">
                <a:solidFill>
                  <a:schemeClr val="bg1"/>
                </a:solidFill>
                <a:latin typeface="Franklin Gothic Medium" panose="020B0603020102020204" pitchFamily="34" charset="0"/>
              </a:rPr>
              <a:t>45 centimes</a:t>
            </a:r>
          </a:p>
        </p:txBody>
      </p:sp>
      <p:graphicFrame>
        <p:nvGraphicFramePr>
          <p:cNvPr id="2" name="Object 1"/>
          <p:cNvGraphicFramePr>
            <a:graphicFrameLocks noChangeAspect="1"/>
          </p:cNvGraphicFramePr>
          <p:nvPr>
            <p:extLst>
              <p:ext uri="{D42A27DB-BD31-4B8C-83A1-F6EECF244321}">
                <p14:modId xmlns:p14="http://schemas.microsoft.com/office/powerpoint/2010/main" val="3445864385"/>
              </p:ext>
            </p:extLst>
          </p:nvPr>
        </p:nvGraphicFramePr>
        <p:xfrm>
          <a:off x="605927" y="1404631"/>
          <a:ext cx="7648225" cy="4953225"/>
        </p:xfrm>
        <a:graphic>
          <a:graphicData uri="http://schemas.openxmlformats.org/presentationml/2006/ole">
            <mc:AlternateContent xmlns:mc="http://schemas.openxmlformats.org/markup-compatibility/2006">
              <mc:Choice xmlns:v="urn:schemas-microsoft-com:vml" Requires="v">
                <p:oleObj spid="_x0000_s11313" r:id="rId5" imgW="5226120" imgH="3384720" progId="">
                  <p:embed/>
                </p:oleObj>
              </mc:Choice>
              <mc:Fallback>
                <p:oleObj r:id="rId5" imgW="5226120" imgH="3384720" progId="">
                  <p:embed/>
                  <p:pic>
                    <p:nvPicPr>
                      <p:cNvPr id="0" name=""/>
                      <p:cNvPicPr/>
                      <p:nvPr/>
                    </p:nvPicPr>
                    <p:blipFill>
                      <a:blip r:embed="rId6"/>
                      <a:stretch>
                        <a:fillRect/>
                      </a:stretch>
                    </p:blipFill>
                    <p:spPr>
                      <a:xfrm>
                        <a:off x="605927" y="1404631"/>
                        <a:ext cx="7648225" cy="4953225"/>
                      </a:xfrm>
                      <a:prstGeom prst="rect">
                        <a:avLst/>
                      </a:prstGeom>
                    </p:spPr>
                  </p:pic>
                </p:oleObj>
              </mc:Fallback>
            </mc:AlternateContent>
          </a:graphicData>
        </a:graphic>
      </p:graphicFrame>
      <p:sp>
        <p:nvSpPr>
          <p:cNvPr id="7" name="TextBox 6"/>
          <p:cNvSpPr txBox="1"/>
          <p:nvPr/>
        </p:nvSpPr>
        <p:spPr>
          <a:xfrm>
            <a:off x="8254152" y="5988524"/>
            <a:ext cx="1254525"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to the USA</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220508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26</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And another…</a:t>
            </a:r>
            <a:endParaRPr lang="en-US" sz="3200" dirty="0">
              <a:solidFill>
                <a:schemeClr val="bg1"/>
              </a:solidFill>
              <a:latin typeface="Franklin Gothic Medium" panose="020B0603020102020204" pitchFamily="34" charset="0"/>
            </a:endParaRPr>
          </a:p>
        </p:txBody>
      </p:sp>
      <p:sp>
        <p:nvSpPr>
          <p:cNvPr id="6" name="TextBox 5"/>
          <p:cNvSpPr txBox="1"/>
          <p:nvPr/>
        </p:nvSpPr>
        <p:spPr>
          <a:xfrm>
            <a:off x="7895525" y="2536508"/>
            <a:ext cx="3231511" cy="2585323"/>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military airmail</a:t>
            </a:r>
          </a:p>
          <a:p>
            <a:pPr algn="ctr"/>
            <a:r>
              <a:rPr lang="en-US" dirty="0" smtClean="0">
                <a:solidFill>
                  <a:schemeClr val="bg1"/>
                </a:solidFill>
                <a:latin typeface="Franklin Gothic Medium" panose="020B0603020102020204" pitchFamily="34" charset="0"/>
              </a:rPr>
              <a:t>(letter sent free of postage,</a:t>
            </a:r>
          </a:p>
          <a:p>
            <a:pPr algn="ctr"/>
            <a:r>
              <a:rPr lang="en-US" dirty="0" smtClean="0">
                <a:solidFill>
                  <a:schemeClr val="bg1"/>
                </a:solidFill>
                <a:latin typeface="Franklin Gothic Medium" panose="020B0603020102020204" pitchFamily="34" charset="0"/>
              </a:rPr>
              <a:t>but airmail surcharge required)</a:t>
            </a:r>
          </a:p>
          <a:p>
            <a:pPr algn="ctr"/>
            <a:endParaRPr lang="en-US" dirty="0" smtClean="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Total Postage = 50 centimes</a:t>
            </a:r>
          </a:p>
          <a:p>
            <a:pPr algn="ctr"/>
            <a:endParaRPr lang="en-US" dirty="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Paid for by:</a:t>
            </a:r>
          </a:p>
          <a:p>
            <a:pPr algn="ctr"/>
            <a:r>
              <a:rPr lang="en-US" dirty="0" smtClean="0">
                <a:solidFill>
                  <a:schemeClr val="bg1"/>
                </a:solidFill>
                <a:latin typeface="Franklin Gothic Medium" panose="020B0603020102020204" pitchFamily="34" charset="0"/>
              </a:rPr>
              <a:t>30 centimes</a:t>
            </a:r>
          </a:p>
          <a:p>
            <a:pPr algn="ctr"/>
            <a:r>
              <a:rPr lang="en-US" dirty="0" smtClean="0">
                <a:solidFill>
                  <a:schemeClr val="bg1"/>
                </a:solidFill>
                <a:latin typeface="Franklin Gothic Medium" panose="020B0603020102020204" pitchFamily="34" charset="0"/>
              </a:rPr>
              <a:t>2 x 10 centimes</a:t>
            </a:r>
          </a:p>
        </p:txBody>
      </p:sp>
      <p:pic>
        <p:nvPicPr>
          <p:cNvPr id="3" name="Picture 2"/>
          <p:cNvPicPr>
            <a:picLocks noChangeAspect="1"/>
          </p:cNvPicPr>
          <p:nvPr/>
        </p:nvPicPr>
        <p:blipFill>
          <a:blip r:embed="rId4"/>
          <a:stretch>
            <a:fillRect/>
          </a:stretch>
        </p:blipFill>
        <p:spPr>
          <a:xfrm>
            <a:off x="1266940" y="1300483"/>
            <a:ext cx="6533002" cy="5057374"/>
          </a:xfrm>
          <a:prstGeom prst="rect">
            <a:avLst/>
          </a:prstGeom>
        </p:spPr>
      </p:pic>
    </p:spTree>
    <p:extLst>
      <p:ext uri="{BB962C8B-B14F-4D97-AF65-F5344CB8AC3E}">
        <p14:creationId xmlns:p14="http://schemas.microsoft.com/office/powerpoint/2010/main" val="2580825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27</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Sometimes use of the stamp(s) overpaid a rate.</a:t>
            </a:r>
            <a:endParaRPr lang="en-US" sz="3200" dirty="0">
              <a:solidFill>
                <a:schemeClr val="bg1"/>
              </a:solidFill>
              <a:latin typeface="Franklin Gothic Medium" panose="020B0603020102020204" pitchFamily="34" charset="0"/>
            </a:endParaRPr>
          </a:p>
        </p:txBody>
      </p:sp>
      <p:sp>
        <p:nvSpPr>
          <p:cNvPr id="6" name="TextBox 5"/>
          <p:cNvSpPr txBox="1"/>
          <p:nvPr/>
        </p:nvSpPr>
        <p:spPr>
          <a:xfrm>
            <a:off x="8273667" y="3229199"/>
            <a:ext cx="2599982" cy="1200329"/>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domestic letter</a:t>
            </a:r>
          </a:p>
          <a:p>
            <a:pPr algn="ctr"/>
            <a:r>
              <a:rPr lang="en-US" dirty="0" smtClean="0">
                <a:solidFill>
                  <a:schemeClr val="bg1"/>
                </a:solidFill>
                <a:latin typeface="Franklin Gothic Medium" panose="020B0603020102020204" pitchFamily="34" charset="0"/>
              </a:rPr>
              <a:t>25 centimes (&lt; 20 g)</a:t>
            </a:r>
          </a:p>
          <a:p>
            <a:pPr algn="ctr"/>
            <a:endParaRPr lang="en-US" dirty="0" smtClean="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overpaid by 5 centimes</a:t>
            </a:r>
          </a:p>
        </p:txBody>
      </p:sp>
      <p:graphicFrame>
        <p:nvGraphicFramePr>
          <p:cNvPr id="2" name="Object 1"/>
          <p:cNvGraphicFramePr>
            <a:graphicFrameLocks noChangeAspect="1"/>
          </p:cNvGraphicFramePr>
          <p:nvPr>
            <p:extLst>
              <p:ext uri="{D42A27DB-BD31-4B8C-83A1-F6EECF244321}">
                <p14:modId xmlns:p14="http://schemas.microsoft.com/office/powerpoint/2010/main" val="3559839047"/>
              </p:ext>
            </p:extLst>
          </p:nvPr>
        </p:nvGraphicFramePr>
        <p:xfrm>
          <a:off x="1513657" y="1300871"/>
          <a:ext cx="6500711" cy="5056985"/>
        </p:xfrm>
        <a:graphic>
          <a:graphicData uri="http://schemas.openxmlformats.org/presentationml/2006/ole">
            <mc:AlternateContent xmlns:mc="http://schemas.openxmlformats.org/markup-compatibility/2006">
              <mc:Choice xmlns:v="urn:schemas-microsoft-com:vml" Requires="v">
                <p:oleObj spid="_x0000_s12336" r:id="rId5" imgW="5232600" imgH="4070520" progId="">
                  <p:embed/>
                </p:oleObj>
              </mc:Choice>
              <mc:Fallback>
                <p:oleObj r:id="rId5" imgW="5232600" imgH="4070520" progId="">
                  <p:embed/>
                  <p:pic>
                    <p:nvPicPr>
                      <p:cNvPr id="0" name=""/>
                      <p:cNvPicPr/>
                      <p:nvPr/>
                    </p:nvPicPr>
                    <p:blipFill>
                      <a:blip r:embed="rId6"/>
                      <a:stretch>
                        <a:fillRect/>
                      </a:stretch>
                    </p:blipFill>
                    <p:spPr>
                      <a:xfrm>
                        <a:off x="1513657" y="1300871"/>
                        <a:ext cx="6500711" cy="5056985"/>
                      </a:xfrm>
                      <a:prstGeom prst="rect">
                        <a:avLst/>
                      </a:prstGeom>
                    </p:spPr>
                  </p:pic>
                </p:oleObj>
              </mc:Fallback>
            </mc:AlternateContent>
          </a:graphicData>
        </a:graphic>
      </p:graphicFrame>
    </p:spTree>
    <p:extLst>
      <p:ext uri="{BB962C8B-B14F-4D97-AF65-F5344CB8AC3E}">
        <p14:creationId xmlns:p14="http://schemas.microsoft.com/office/powerpoint/2010/main" val="4128383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28</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And another…</a:t>
            </a:r>
            <a:endParaRPr lang="en-US" sz="3200" dirty="0">
              <a:solidFill>
                <a:schemeClr val="bg1"/>
              </a:solidFill>
              <a:latin typeface="Franklin Gothic Medium" panose="020B0603020102020204" pitchFamily="34" charset="0"/>
            </a:endParaRPr>
          </a:p>
        </p:txBody>
      </p:sp>
      <p:sp>
        <p:nvSpPr>
          <p:cNvPr id="7" name="TextBox 6"/>
          <p:cNvSpPr txBox="1"/>
          <p:nvPr/>
        </p:nvSpPr>
        <p:spPr>
          <a:xfrm>
            <a:off x="7862475" y="2398203"/>
            <a:ext cx="3617101" cy="286232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domestic registered letter</a:t>
            </a:r>
          </a:p>
          <a:p>
            <a:pPr algn="ctr"/>
            <a:endParaRPr lang="en-US" dirty="0" smtClean="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85 centimes correct rate</a:t>
            </a:r>
          </a:p>
          <a:p>
            <a:pPr algn="ctr"/>
            <a:r>
              <a:rPr lang="en-US" dirty="0" smtClean="0">
                <a:solidFill>
                  <a:schemeClr val="bg1"/>
                </a:solidFill>
                <a:latin typeface="Franklin Gothic Medium" panose="020B0603020102020204" pitchFamily="34" charset="0"/>
              </a:rPr>
              <a:t>25 centimes letter rate (&lt; 20 g)</a:t>
            </a:r>
          </a:p>
          <a:p>
            <a:pPr algn="ctr"/>
            <a:r>
              <a:rPr lang="en-US" dirty="0" smtClean="0">
                <a:solidFill>
                  <a:schemeClr val="bg1"/>
                </a:solidFill>
                <a:latin typeface="Franklin Gothic Medium" panose="020B0603020102020204" pitchFamily="34" charset="0"/>
              </a:rPr>
              <a:t>60 centimes registration fee</a:t>
            </a:r>
          </a:p>
          <a:p>
            <a:pPr algn="ctr"/>
            <a:endParaRPr lang="en-US" dirty="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paid for with</a:t>
            </a:r>
          </a:p>
          <a:p>
            <a:pPr algn="ctr"/>
            <a:r>
              <a:rPr lang="en-US" dirty="0" smtClean="0">
                <a:solidFill>
                  <a:schemeClr val="bg1"/>
                </a:solidFill>
                <a:latin typeface="Franklin Gothic Medium" panose="020B0603020102020204" pitchFamily="34" charset="0"/>
              </a:rPr>
              <a:t>3 x 30 centimes</a:t>
            </a:r>
          </a:p>
          <a:p>
            <a:pPr algn="ctr"/>
            <a:endParaRPr lang="en-US" dirty="0" smtClean="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overpaid by 5 centimes</a:t>
            </a:r>
            <a:endParaRPr lang="en-US" dirty="0">
              <a:solidFill>
                <a:schemeClr val="bg1"/>
              </a:solidFill>
              <a:latin typeface="Franklin Gothic Medium" panose="020B06030201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964894656"/>
              </p:ext>
            </p:extLst>
          </p:nvPr>
        </p:nvGraphicFramePr>
        <p:xfrm>
          <a:off x="1235801" y="1300871"/>
          <a:ext cx="6626674" cy="5056986"/>
        </p:xfrm>
        <a:graphic>
          <a:graphicData uri="http://schemas.openxmlformats.org/presentationml/2006/ole">
            <mc:AlternateContent xmlns:mc="http://schemas.openxmlformats.org/markup-compatibility/2006">
              <mc:Choice xmlns:v="urn:schemas-microsoft-com:vml" Requires="v">
                <p:oleObj spid="_x0000_s13360" r:id="rId5" imgW="5200560" imgH="3968640" progId="">
                  <p:embed/>
                </p:oleObj>
              </mc:Choice>
              <mc:Fallback>
                <p:oleObj r:id="rId5" imgW="5200560" imgH="3968640" progId="">
                  <p:embed/>
                  <p:pic>
                    <p:nvPicPr>
                      <p:cNvPr id="0" name=""/>
                      <p:cNvPicPr/>
                      <p:nvPr/>
                    </p:nvPicPr>
                    <p:blipFill>
                      <a:blip r:embed="rId6"/>
                      <a:stretch>
                        <a:fillRect/>
                      </a:stretch>
                    </p:blipFill>
                    <p:spPr>
                      <a:xfrm>
                        <a:off x="1235801" y="1300871"/>
                        <a:ext cx="6626674" cy="5056986"/>
                      </a:xfrm>
                      <a:prstGeom prst="rect">
                        <a:avLst/>
                      </a:prstGeom>
                    </p:spPr>
                  </p:pic>
                </p:oleObj>
              </mc:Fallback>
            </mc:AlternateContent>
          </a:graphicData>
        </a:graphic>
      </p:graphicFrame>
    </p:spTree>
    <p:extLst>
      <p:ext uri="{BB962C8B-B14F-4D97-AF65-F5344CB8AC3E}">
        <p14:creationId xmlns:p14="http://schemas.microsoft.com/office/powerpoint/2010/main" val="2104153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29</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And another.</a:t>
            </a:r>
            <a:endParaRPr lang="en-US" sz="3200" dirty="0">
              <a:solidFill>
                <a:schemeClr val="bg1"/>
              </a:solidFill>
              <a:latin typeface="Franklin Gothic Medium" panose="020B06030201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789051912"/>
              </p:ext>
            </p:extLst>
          </p:nvPr>
        </p:nvGraphicFramePr>
        <p:xfrm>
          <a:off x="980500" y="1490854"/>
          <a:ext cx="7563707" cy="4867002"/>
        </p:xfrm>
        <a:graphic>
          <a:graphicData uri="http://schemas.openxmlformats.org/presentationml/2006/ole">
            <mc:AlternateContent xmlns:mc="http://schemas.openxmlformats.org/markup-compatibility/2006">
              <mc:Choice xmlns:v="urn:schemas-microsoft-com:vml" Requires="v">
                <p:oleObj spid="_x0000_s14381" r:id="rId5" imgW="5200560" imgH="3346560" progId="">
                  <p:embed/>
                </p:oleObj>
              </mc:Choice>
              <mc:Fallback>
                <p:oleObj r:id="rId5" imgW="5200560" imgH="3346560" progId="">
                  <p:embed/>
                  <p:pic>
                    <p:nvPicPr>
                      <p:cNvPr id="0" name=""/>
                      <p:cNvPicPr/>
                      <p:nvPr/>
                    </p:nvPicPr>
                    <p:blipFill>
                      <a:blip r:embed="rId6"/>
                      <a:stretch>
                        <a:fillRect/>
                      </a:stretch>
                    </p:blipFill>
                    <p:spPr>
                      <a:xfrm>
                        <a:off x="980500" y="1490854"/>
                        <a:ext cx="7563707" cy="4867002"/>
                      </a:xfrm>
                      <a:prstGeom prst="rect">
                        <a:avLst/>
                      </a:prstGeom>
                    </p:spPr>
                  </p:pic>
                </p:oleObj>
              </mc:Fallback>
            </mc:AlternateContent>
          </a:graphicData>
        </a:graphic>
      </p:graphicFrame>
      <p:sp>
        <p:nvSpPr>
          <p:cNvPr id="7" name="TextBox 6"/>
          <p:cNvSpPr txBox="1"/>
          <p:nvPr/>
        </p:nvSpPr>
        <p:spPr>
          <a:xfrm>
            <a:off x="8698443" y="2770193"/>
            <a:ext cx="2633031" cy="2308324"/>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international postcard</a:t>
            </a:r>
          </a:p>
          <a:p>
            <a:pPr algn="ctr"/>
            <a:endParaRPr lang="en-US" dirty="0" smtClean="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15 centimes correct rate</a:t>
            </a:r>
          </a:p>
          <a:p>
            <a:pPr algn="ctr"/>
            <a:endParaRPr lang="en-US" dirty="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Paid for with</a:t>
            </a:r>
          </a:p>
          <a:p>
            <a:pPr algn="ctr"/>
            <a:r>
              <a:rPr lang="en-US" dirty="0" smtClean="0">
                <a:solidFill>
                  <a:schemeClr val="bg1"/>
                </a:solidFill>
                <a:latin typeface="Franklin Gothic Medium" panose="020B0603020102020204" pitchFamily="34" charset="0"/>
              </a:rPr>
              <a:t>30 centimes</a:t>
            </a:r>
          </a:p>
          <a:p>
            <a:pPr algn="ctr"/>
            <a:endParaRPr lang="en-US" dirty="0" smtClean="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overpaid by 15 centimes</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39945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a:t>
            </a:fld>
            <a:endParaRPr lang="en-US" dirty="0"/>
          </a:p>
        </p:txBody>
      </p:sp>
      <p:sp>
        <p:nvSpPr>
          <p:cNvPr id="9" name="TextBox 8"/>
          <p:cNvSpPr txBox="1"/>
          <p:nvPr/>
        </p:nvSpPr>
        <p:spPr>
          <a:xfrm>
            <a:off x="605929" y="716096"/>
            <a:ext cx="4627083" cy="5509200"/>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Here’s a peek at data about the stamp we’ll be looking at.  It depicts Milo, a famous wrestler born in Croton, southern Italy, in what was then a Greek colony.  This six-time ancient Olympiad champ was the ideal persona for a modern Olympic issue.   </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5704" y="2094935"/>
            <a:ext cx="1675921" cy="275248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637" y="716096"/>
            <a:ext cx="4581525" cy="5641761"/>
          </a:xfrm>
          <a:prstGeom prst="rect">
            <a:avLst/>
          </a:prstGeom>
        </p:spPr>
      </p:pic>
    </p:spTree>
    <p:extLst>
      <p:ext uri="{BB962C8B-B14F-4D97-AF65-F5344CB8AC3E}">
        <p14:creationId xmlns:p14="http://schemas.microsoft.com/office/powerpoint/2010/main" val="2935049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30</a:t>
            </a:fld>
            <a:endParaRPr lang="en-US" dirty="0"/>
          </a:p>
        </p:txBody>
      </p:sp>
      <p:sp>
        <p:nvSpPr>
          <p:cNvPr id="9" name="TextBox 8"/>
          <p:cNvSpPr txBox="1"/>
          <p:nvPr/>
        </p:nvSpPr>
        <p:spPr>
          <a:xfrm>
            <a:off x="605928" y="716096"/>
            <a:ext cx="4318612" cy="5509200"/>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This set, of course, was issued to promote the VIII Olympiad in Paris from May 4 - July 27 featuring 44 teams, 3,088 athletes and 126 events.  The Olympic Village had its own post office, 7 mail boxes and its own hand cancel.</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9584" y="4967207"/>
            <a:ext cx="2533650" cy="139065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706296309"/>
              </p:ext>
            </p:extLst>
          </p:nvPr>
        </p:nvGraphicFramePr>
        <p:xfrm>
          <a:off x="5056648" y="716096"/>
          <a:ext cx="6468563" cy="4176517"/>
        </p:xfrm>
        <a:graphic>
          <a:graphicData uri="http://schemas.openxmlformats.org/presentationml/2006/ole">
            <mc:AlternateContent xmlns:mc="http://schemas.openxmlformats.org/markup-compatibility/2006">
              <mc:Choice xmlns:v="urn:schemas-microsoft-com:vml" Requires="v">
                <p:oleObj spid="_x0000_s15407" r:id="rId6" imgW="6828480" imgH="4409280" progId="">
                  <p:embed/>
                </p:oleObj>
              </mc:Choice>
              <mc:Fallback>
                <p:oleObj r:id="rId6" imgW="6828480" imgH="4409280" progId="">
                  <p:embed/>
                  <p:pic>
                    <p:nvPicPr>
                      <p:cNvPr id="0" name=""/>
                      <p:cNvPicPr/>
                      <p:nvPr/>
                    </p:nvPicPr>
                    <p:blipFill>
                      <a:blip r:embed="rId7"/>
                      <a:stretch>
                        <a:fillRect/>
                      </a:stretch>
                    </p:blipFill>
                    <p:spPr>
                      <a:xfrm>
                        <a:off x="5056648" y="716096"/>
                        <a:ext cx="6468563" cy="4176517"/>
                      </a:xfrm>
                      <a:prstGeom prst="rect">
                        <a:avLst/>
                      </a:prstGeom>
                    </p:spPr>
                  </p:pic>
                </p:oleObj>
              </mc:Fallback>
            </mc:AlternateContent>
          </a:graphicData>
        </a:graphic>
      </p:graphicFrame>
      <p:sp>
        <p:nvSpPr>
          <p:cNvPr id="7" name="TextBox 6"/>
          <p:cNvSpPr txBox="1"/>
          <p:nvPr/>
        </p:nvSpPr>
        <p:spPr>
          <a:xfrm>
            <a:off x="7788277" y="4978903"/>
            <a:ext cx="3736933" cy="646331"/>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opening day Olympic Village cancel of May 5 on cover to Czechoslovakia</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277273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31</a:t>
            </a:fld>
            <a:endParaRPr lang="en-US" dirty="0"/>
          </a:p>
        </p:txBody>
      </p:sp>
      <p:sp>
        <p:nvSpPr>
          <p:cNvPr id="9" name="TextBox 8"/>
          <p:cNvSpPr txBox="1"/>
          <p:nvPr/>
        </p:nvSpPr>
        <p:spPr>
          <a:xfrm>
            <a:off x="605928" y="716096"/>
            <a:ext cx="10994833" cy="1569660"/>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Records show 10,000 30 centime Milo stamps were supplied to the Olympic Village Post Office along with the others from the set.  </a:t>
            </a:r>
            <a:endParaRPr lang="en-US" sz="3200" dirty="0">
              <a:solidFill>
                <a:schemeClr val="bg1"/>
              </a:solidFill>
              <a:latin typeface="Franklin Gothic Medium" panose="020B06030201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10159044"/>
              </p:ext>
            </p:extLst>
          </p:nvPr>
        </p:nvGraphicFramePr>
        <p:xfrm>
          <a:off x="2713928" y="1869502"/>
          <a:ext cx="6778831" cy="4211810"/>
        </p:xfrm>
        <a:graphic>
          <a:graphicData uri="http://schemas.openxmlformats.org/presentationml/2006/ole">
            <mc:AlternateContent xmlns:mc="http://schemas.openxmlformats.org/markup-compatibility/2006">
              <mc:Choice xmlns:v="urn:schemas-microsoft-com:vml" Requires="v">
                <p:oleObj spid="_x0000_s16429" r:id="rId5" imgW="5228280" imgH="3247560" progId="">
                  <p:embed/>
                </p:oleObj>
              </mc:Choice>
              <mc:Fallback>
                <p:oleObj r:id="rId5" imgW="5228280" imgH="3247560" progId="">
                  <p:embed/>
                  <p:pic>
                    <p:nvPicPr>
                      <p:cNvPr id="0" name=""/>
                      <p:cNvPicPr/>
                      <p:nvPr/>
                    </p:nvPicPr>
                    <p:blipFill>
                      <a:blip r:embed="rId6"/>
                      <a:stretch>
                        <a:fillRect/>
                      </a:stretch>
                    </p:blipFill>
                    <p:spPr>
                      <a:xfrm>
                        <a:off x="2713928" y="1869502"/>
                        <a:ext cx="6778831" cy="4211810"/>
                      </a:xfrm>
                      <a:prstGeom prst="rect">
                        <a:avLst/>
                      </a:prstGeom>
                    </p:spPr>
                  </p:pic>
                </p:oleObj>
              </mc:Fallback>
            </mc:AlternateContent>
          </a:graphicData>
        </a:graphic>
      </p:graphicFrame>
      <p:sp>
        <p:nvSpPr>
          <p:cNvPr id="6" name="TextBox 5"/>
          <p:cNvSpPr txBox="1"/>
          <p:nvPr/>
        </p:nvSpPr>
        <p:spPr>
          <a:xfrm>
            <a:off x="3718192" y="6081312"/>
            <a:ext cx="4770302"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correct 45 centimes postcard rate to Germany</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247794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32</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Athletes, trainers and officials took time to write home.</a:t>
            </a:r>
            <a:endParaRPr lang="en-US" sz="3200" dirty="0">
              <a:solidFill>
                <a:schemeClr val="bg1"/>
              </a:solidFill>
              <a:latin typeface="Franklin Gothic Medium" panose="020B0603020102020204" pitchFamily="34" charset="0"/>
            </a:endParaRPr>
          </a:p>
        </p:txBody>
      </p:sp>
      <p:sp>
        <p:nvSpPr>
          <p:cNvPr id="6" name="TextBox 5"/>
          <p:cNvSpPr txBox="1"/>
          <p:nvPr/>
        </p:nvSpPr>
        <p:spPr>
          <a:xfrm>
            <a:off x="1186474" y="6086127"/>
            <a:ext cx="7065871"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posted July 25, days before the close of the Olympic Village on July 28</a:t>
            </a:r>
            <a:endParaRPr lang="en-US" dirty="0">
              <a:solidFill>
                <a:schemeClr val="bg1"/>
              </a:solidFill>
              <a:latin typeface="Franklin Gothic Medium" panose="020B06030201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391" y="1399275"/>
            <a:ext cx="6013916" cy="4686852"/>
          </a:xfrm>
          <a:prstGeom prst="rect">
            <a:avLst/>
          </a:prstGeom>
        </p:spPr>
      </p:pic>
      <p:sp>
        <p:nvSpPr>
          <p:cNvPr id="8" name="TextBox 7"/>
          <p:cNvSpPr txBox="1"/>
          <p:nvPr/>
        </p:nvSpPr>
        <p:spPr>
          <a:xfrm>
            <a:off x="7932145" y="1901936"/>
            <a:ext cx="3349127" cy="1754326"/>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domestic registered letter</a:t>
            </a:r>
          </a:p>
          <a:p>
            <a:pPr algn="ctr"/>
            <a:endParaRPr lang="en-US" dirty="0" smtClean="0">
              <a:solidFill>
                <a:schemeClr val="bg1"/>
              </a:solidFill>
              <a:latin typeface="Franklin Gothic Medium" panose="020B0603020102020204" pitchFamily="34" charset="0"/>
            </a:endParaRPr>
          </a:p>
          <a:p>
            <a:pPr algn="ctr"/>
            <a:r>
              <a:rPr lang="en-US" dirty="0" smtClean="0">
                <a:solidFill>
                  <a:schemeClr val="bg1"/>
                </a:solidFill>
                <a:latin typeface="Franklin Gothic Medium" panose="020B0603020102020204" pitchFamily="34" charset="0"/>
              </a:rPr>
              <a:t>Total Postage = 1.05 Francs</a:t>
            </a:r>
          </a:p>
          <a:p>
            <a:pPr algn="ctr"/>
            <a:r>
              <a:rPr lang="en-US" dirty="0" smtClean="0">
                <a:solidFill>
                  <a:schemeClr val="bg1"/>
                </a:solidFill>
                <a:latin typeface="Franklin Gothic Medium" panose="020B0603020102020204" pitchFamily="34" charset="0"/>
              </a:rPr>
              <a:t>45 centimes letter rate</a:t>
            </a:r>
          </a:p>
          <a:p>
            <a:pPr algn="ctr"/>
            <a:r>
              <a:rPr lang="en-US" dirty="0" smtClean="0">
                <a:solidFill>
                  <a:schemeClr val="bg1"/>
                </a:solidFill>
                <a:latin typeface="Franklin Gothic Medium" panose="020B0603020102020204" pitchFamily="34" charset="0"/>
              </a:rPr>
              <a:t>(for 20-50 grams)</a:t>
            </a:r>
          </a:p>
          <a:p>
            <a:pPr algn="ctr"/>
            <a:r>
              <a:rPr lang="en-US" dirty="0" smtClean="0">
                <a:solidFill>
                  <a:schemeClr val="bg1"/>
                </a:solidFill>
                <a:latin typeface="Franklin Gothic Medium" panose="020B0603020102020204" pitchFamily="34" charset="0"/>
              </a:rPr>
              <a:t>60 centimes registration fee</a:t>
            </a:r>
          </a:p>
        </p:txBody>
      </p:sp>
      <p:pic>
        <p:nvPicPr>
          <p:cNvPr id="7" name="Picture 6"/>
          <p:cNvPicPr>
            <a:picLocks noChangeAspect="1"/>
          </p:cNvPicPr>
          <p:nvPr/>
        </p:nvPicPr>
        <p:blipFill>
          <a:blip r:embed="rId5"/>
          <a:stretch>
            <a:fillRect/>
          </a:stretch>
        </p:blipFill>
        <p:spPr>
          <a:xfrm>
            <a:off x="8329982" y="4257327"/>
            <a:ext cx="2619375" cy="1828800"/>
          </a:xfrm>
          <a:prstGeom prst="rect">
            <a:avLst/>
          </a:prstGeom>
        </p:spPr>
      </p:pic>
      <p:sp>
        <p:nvSpPr>
          <p:cNvPr id="10" name="TextBox 9"/>
          <p:cNvSpPr txBox="1"/>
          <p:nvPr/>
        </p:nvSpPr>
        <p:spPr>
          <a:xfrm>
            <a:off x="9161493" y="6037326"/>
            <a:ext cx="919914"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reverse</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817873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33</a:t>
            </a:fld>
            <a:endParaRPr lang="en-US" dirty="0"/>
          </a:p>
        </p:txBody>
      </p:sp>
      <p:sp>
        <p:nvSpPr>
          <p:cNvPr id="9" name="TextBox 8"/>
          <p:cNvSpPr txBox="1"/>
          <p:nvPr/>
        </p:nvSpPr>
        <p:spPr>
          <a:xfrm>
            <a:off x="605928" y="716096"/>
            <a:ext cx="3463476" cy="5509200"/>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Postcards proved to be popular souvenirs to Olympians and commoners alike, showing Dumont’s 1768 work and Pierre Puget’s earlier marble death sculpture of Milo of 1682.</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9404" y="466191"/>
            <a:ext cx="2555912" cy="403205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8327" y="466191"/>
            <a:ext cx="2546733" cy="4032054"/>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194932529"/>
              </p:ext>
            </p:extLst>
          </p:nvPr>
        </p:nvGraphicFramePr>
        <p:xfrm>
          <a:off x="6533865" y="2453827"/>
          <a:ext cx="2632169" cy="3921744"/>
        </p:xfrm>
        <a:graphic>
          <a:graphicData uri="http://schemas.openxmlformats.org/presentationml/2006/ole">
            <mc:AlternateContent xmlns:mc="http://schemas.openxmlformats.org/markup-compatibility/2006">
              <mc:Choice xmlns:v="urn:schemas-microsoft-com:vml" Requires="v">
                <p:oleObj spid="_x0000_s17452" r:id="rId7" imgW="3232080" imgH="4959360" progId="">
                  <p:embed/>
                </p:oleObj>
              </mc:Choice>
              <mc:Fallback>
                <p:oleObj r:id="rId7" imgW="3232080" imgH="4959360" progId="">
                  <p:embed/>
                  <p:pic>
                    <p:nvPicPr>
                      <p:cNvPr id="0" name=""/>
                      <p:cNvPicPr/>
                      <p:nvPr/>
                    </p:nvPicPr>
                    <p:blipFill>
                      <a:blip r:embed="rId8"/>
                      <a:stretch>
                        <a:fillRect/>
                      </a:stretch>
                    </p:blipFill>
                    <p:spPr>
                      <a:xfrm>
                        <a:off x="6533865" y="2453827"/>
                        <a:ext cx="2632169" cy="3921744"/>
                      </a:xfrm>
                      <a:prstGeom prst="rect">
                        <a:avLst/>
                      </a:prstGeom>
                    </p:spPr>
                  </p:pic>
                </p:oleObj>
              </mc:Fallback>
            </mc:AlternateContent>
          </a:graphicData>
        </a:graphic>
      </p:graphicFrame>
      <p:sp>
        <p:nvSpPr>
          <p:cNvPr id="10" name="TextBox 9"/>
          <p:cNvSpPr txBox="1"/>
          <p:nvPr/>
        </p:nvSpPr>
        <p:spPr>
          <a:xfrm>
            <a:off x="5162849" y="3954568"/>
            <a:ext cx="539826" cy="707886"/>
          </a:xfrm>
          <a:prstGeom prst="rect">
            <a:avLst/>
          </a:prstGeom>
          <a:noFill/>
        </p:spPr>
        <p:txBody>
          <a:bodyPr wrap="square" rtlCol="0">
            <a:spAutoFit/>
          </a:bodyPr>
          <a:lstStyle/>
          <a:p>
            <a:r>
              <a:rPr lang="en-US" sz="4000" dirty="0" smtClean="0">
                <a:solidFill>
                  <a:srgbClr val="3333FF"/>
                </a:solidFill>
                <a:latin typeface="ZDingbats" panose="05000600020000020004" pitchFamily="2" charset="0"/>
              </a:rPr>
              <a:t>Ú</a:t>
            </a:r>
            <a:endParaRPr lang="en-US" sz="4000" dirty="0">
              <a:solidFill>
                <a:srgbClr val="3333FF"/>
              </a:solidFill>
            </a:endParaRPr>
          </a:p>
        </p:txBody>
      </p:sp>
      <p:sp>
        <p:nvSpPr>
          <p:cNvPr id="11" name="TextBox 10"/>
          <p:cNvSpPr txBox="1"/>
          <p:nvPr/>
        </p:nvSpPr>
        <p:spPr>
          <a:xfrm>
            <a:off x="4327382" y="4498245"/>
            <a:ext cx="1948505"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Dumont sculpture</a:t>
            </a:r>
            <a:endParaRPr lang="en-US" dirty="0">
              <a:solidFill>
                <a:schemeClr val="bg1"/>
              </a:solidFill>
              <a:latin typeface="Franklin Gothic Medium" panose="020B0603020102020204" pitchFamily="34" charset="0"/>
            </a:endParaRPr>
          </a:p>
        </p:txBody>
      </p:sp>
      <p:sp>
        <p:nvSpPr>
          <p:cNvPr id="12" name="TextBox 11"/>
          <p:cNvSpPr txBox="1"/>
          <p:nvPr/>
        </p:nvSpPr>
        <p:spPr>
          <a:xfrm>
            <a:off x="9381294" y="4498245"/>
            <a:ext cx="1948505"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Dumont sculpture</a:t>
            </a:r>
            <a:endParaRPr lang="en-US" dirty="0">
              <a:solidFill>
                <a:schemeClr val="bg1"/>
              </a:solidFill>
              <a:latin typeface="Franklin Gothic Medium" panose="020B0603020102020204" pitchFamily="34" charset="0"/>
            </a:endParaRPr>
          </a:p>
        </p:txBody>
      </p:sp>
      <p:sp>
        <p:nvSpPr>
          <p:cNvPr id="14" name="TextBox 13"/>
          <p:cNvSpPr txBox="1"/>
          <p:nvPr/>
        </p:nvSpPr>
        <p:spPr>
          <a:xfrm>
            <a:off x="4803353" y="6108801"/>
            <a:ext cx="1730512"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Puget sculpture</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144639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34</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That’s not quite the end of the story…</a:t>
            </a:r>
            <a:endParaRPr lang="en-US" sz="3200" dirty="0">
              <a:solidFill>
                <a:schemeClr val="bg1"/>
              </a:solidFill>
              <a:latin typeface="Franklin Gothic Medium" panose="020B0603020102020204" pitchFamily="34" charset="0"/>
            </a:endParaRPr>
          </a:p>
        </p:txBody>
      </p:sp>
      <p:sp>
        <p:nvSpPr>
          <p:cNvPr id="6" name="TextBox 5"/>
          <p:cNvSpPr txBox="1"/>
          <p:nvPr/>
        </p:nvSpPr>
        <p:spPr>
          <a:xfrm>
            <a:off x="605927" y="1567206"/>
            <a:ext cx="5497417" cy="4031873"/>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French stamps were overprinted for use in Lebanon and Syria, the former Ottoman Empire territory partitioned under mandate of the League of Nations after World War I.  So, too, were the four values of the 1924 Olympic issue.</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733" y="1615002"/>
            <a:ext cx="5360028" cy="4428723"/>
          </a:xfrm>
          <a:prstGeom prst="rect">
            <a:avLst/>
          </a:prstGeom>
        </p:spPr>
      </p:pic>
    </p:spTree>
    <p:extLst>
      <p:ext uri="{BB962C8B-B14F-4D97-AF65-F5344CB8AC3E}">
        <p14:creationId xmlns:p14="http://schemas.microsoft.com/office/powerpoint/2010/main" val="2445852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35</a:t>
            </a:fld>
            <a:endParaRPr lang="en-US" dirty="0"/>
          </a:p>
        </p:txBody>
      </p:sp>
      <p:sp>
        <p:nvSpPr>
          <p:cNvPr id="9" name="TextBox 8"/>
          <p:cNvSpPr txBox="1"/>
          <p:nvPr/>
        </p:nvSpPr>
        <p:spPr>
          <a:xfrm>
            <a:off x="605928" y="716096"/>
            <a:ext cx="2531714" cy="304698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Lebanese stamps were overprinted in two different formats…</a:t>
            </a:r>
            <a:endParaRPr lang="en-US" sz="3200" dirty="0">
              <a:solidFill>
                <a:schemeClr val="bg1"/>
              </a:solidFill>
              <a:latin typeface="Franklin Gothic Medium" panose="020B06030201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66487307"/>
              </p:ext>
            </p:extLst>
          </p:nvPr>
        </p:nvGraphicFramePr>
        <p:xfrm>
          <a:off x="8427035" y="3855720"/>
          <a:ext cx="1282342" cy="2096930"/>
        </p:xfrm>
        <a:graphic>
          <a:graphicData uri="http://schemas.openxmlformats.org/presentationml/2006/ole">
            <mc:AlternateContent xmlns:mc="http://schemas.openxmlformats.org/markup-compatibility/2006">
              <mc:Choice xmlns:v="urn:schemas-microsoft-com:vml" Requires="v">
                <p:oleObj spid="_x0000_s18751" r:id="rId5" imgW="640080" imgH="1046880" progId="">
                  <p:embed/>
                </p:oleObj>
              </mc:Choice>
              <mc:Fallback>
                <p:oleObj r:id="rId5" imgW="640080" imgH="1046880" progId="">
                  <p:embed/>
                  <p:pic>
                    <p:nvPicPr>
                      <p:cNvPr id="0" name=""/>
                      <p:cNvPicPr/>
                      <p:nvPr/>
                    </p:nvPicPr>
                    <p:blipFill>
                      <a:blip r:embed="rId6"/>
                      <a:stretch>
                        <a:fillRect/>
                      </a:stretch>
                    </p:blipFill>
                    <p:spPr>
                      <a:xfrm>
                        <a:off x="8427035" y="3855720"/>
                        <a:ext cx="1282342" cy="209693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140301157"/>
              </p:ext>
            </p:extLst>
          </p:nvPr>
        </p:nvGraphicFramePr>
        <p:xfrm>
          <a:off x="10048347" y="3863584"/>
          <a:ext cx="1239306" cy="2089066"/>
        </p:xfrm>
        <a:graphic>
          <a:graphicData uri="http://schemas.openxmlformats.org/presentationml/2006/ole">
            <mc:AlternateContent xmlns:mc="http://schemas.openxmlformats.org/markup-compatibility/2006">
              <mc:Choice xmlns:v="urn:schemas-microsoft-com:vml" Requires="v">
                <p:oleObj spid="_x0000_s18752" r:id="rId7" imgW="635400" imgH="1042200" progId="">
                  <p:embed/>
                </p:oleObj>
              </mc:Choice>
              <mc:Fallback>
                <p:oleObj r:id="rId7" imgW="635400" imgH="1042200" progId="">
                  <p:embed/>
                  <p:pic>
                    <p:nvPicPr>
                      <p:cNvPr id="0" name=""/>
                      <p:cNvPicPr/>
                      <p:nvPr/>
                    </p:nvPicPr>
                    <p:blipFill>
                      <a:blip r:embed="rId8"/>
                      <a:stretch>
                        <a:fillRect/>
                      </a:stretch>
                    </p:blipFill>
                    <p:spPr>
                      <a:xfrm>
                        <a:off x="10048347" y="3863584"/>
                        <a:ext cx="1239306" cy="2089066"/>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27655338"/>
              </p:ext>
            </p:extLst>
          </p:nvPr>
        </p:nvGraphicFramePr>
        <p:xfrm>
          <a:off x="3235436" y="4220575"/>
          <a:ext cx="2259710" cy="1373343"/>
        </p:xfrm>
        <a:graphic>
          <a:graphicData uri="http://schemas.openxmlformats.org/presentationml/2006/ole">
            <mc:AlternateContent xmlns:mc="http://schemas.openxmlformats.org/markup-compatibility/2006">
              <mc:Choice xmlns:v="urn:schemas-microsoft-com:vml" Requires="v">
                <p:oleObj spid="_x0000_s18753" r:id="rId9" imgW="1023840" imgH="621720" progId="">
                  <p:embed/>
                </p:oleObj>
              </mc:Choice>
              <mc:Fallback>
                <p:oleObj r:id="rId9" imgW="1023840" imgH="621720" progId="">
                  <p:embed/>
                  <p:pic>
                    <p:nvPicPr>
                      <p:cNvPr id="0" name=""/>
                      <p:cNvPicPr/>
                      <p:nvPr/>
                    </p:nvPicPr>
                    <p:blipFill>
                      <a:blip r:embed="rId10"/>
                      <a:stretch>
                        <a:fillRect/>
                      </a:stretch>
                    </p:blipFill>
                    <p:spPr>
                      <a:xfrm>
                        <a:off x="3235436" y="4220575"/>
                        <a:ext cx="2259710" cy="137334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11477732"/>
              </p:ext>
            </p:extLst>
          </p:nvPr>
        </p:nvGraphicFramePr>
        <p:xfrm>
          <a:off x="5834116" y="4214450"/>
          <a:ext cx="2199783" cy="1379468"/>
        </p:xfrm>
        <a:graphic>
          <a:graphicData uri="http://schemas.openxmlformats.org/presentationml/2006/ole">
            <mc:AlternateContent xmlns:mc="http://schemas.openxmlformats.org/markup-compatibility/2006">
              <mc:Choice xmlns:v="urn:schemas-microsoft-com:vml" Requires="v">
                <p:oleObj spid="_x0000_s18754" r:id="rId11" imgW="1042200" imgH="653760" progId="">
                  <p:embed/>
                </p:oleObj>
              </mc:Choice>
              <mc:Fallback>
                <p:oleObj r:id="rId11" imgW="1042200" imgH="653760" progId="">
                  <p:embed/>
                  <p:pic>
                    <p:nvPicPr>
                      <p:cNvPr id="0" name=""/>
                      <p:cNvPicPr/>
                      <p:nvPr/>
                    </p:nvPicPr>
                    <p:blipFill>
                      <a:blip r:embed="rId12"/>
                      <a:stretch>
                        <a:fillRect/>
                      </a:stretch>
                    </p:blipFill>
                    <p:spPr>
                      <a:xfrm>
                        <a:off x="5834116" y="4214450"/>
                        <a:ext cx="2199783" cy="1379468"/>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433646676"/>
              </p:ext>
            </p:extLst>
          </p:nvPr>
        </p:nvGraphicFramePr>
        <p:xfrm>
          <a:off x="3224328" y="1622833"/>
          <a:ext cx="2259710" cy="1382797"/>
        </p:xfrm>
        <a:graphic>
          <a:graphicData uri="http://schemas.openxmlformats.org/presentationml/2006/ole">
            <mc:AlternateContent xmlns:mc="http://schemas.openxmlformats.org/markup-compatibility/2006">
              <mc:Choice xmlns:v="urn:schemas-microsoft-com:vml" Requires="v">
                <p:oleObj spid="_x0000_s18755" r:id="rId13" imgW="9523800" imgH="5828400" progId="">
                  <p:embed/>
                </p:oleObj>
              </mc:Choice>
              <mc:Fallback>
                <p:oleObj r:id="rId13" imgW="9523800" imgH="5828400" progId="">
                  <p:embed/>
                  <p:pic>
                    <p:nvPicPr>
                      <p:cNvPr id="0" name=""/>
                      <p:cNvPicPr/>
                      <p:nvPr/>
                    </p:nvPicPr>
                    <p:blipFill>
                      <a:blip r:embed="rId14"/>
                      <a:stretch>
                        <a:fillRect/>
                      </a:stretch>
                    </p:blipFill>
                    <p:spPr>
                      <a:xfrm>
                        <a:off x="3224328" y="1622833"/>
                        <a:ext cx="2259710" cy="1382797"/>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710900269"/>
              </p:ext>
            </p:extLst>
          </p:nvPr>
        </p:nvGraphicFramePr>
        <p:xfrm>
          <a:off x="5816620" y="1622833"/>
          <a:ext cx="2216203" cy="1382797"/>
        </p:xfrm>
        <a:graphic>
          <a:graphicData uri="http://schemas.openxmlformats.org/presentationml/2006/ole">
            <mc:AlternateContent xmlns:mc="http://schemas.openxmlformats.org/markup-compatibility/2006">
              <mc:Choice xmlns:v="urn:schemas-microsoft-com:vml" Requires="v">
                <p:oleObj spid="_x0000_s18756" r:id="rId15" imgW="9625320" imgH="6006240" progId="">
                  <p:embed/>
                </p:oleObj>
              </mc:Choice>
              <mc:Fallback>
                <p:oleObj r:id="rId15" imgW="9625320" imgH="6006240" progId="">
                  <p:embed/>
                  <p:pic>
                    <p:nvPicPr>
                      <p:cNvPr id="0" name=""/>
                      <p:cNvPicPr/>
                      <p:nvPr/>
                    </p:nvPicPr>
                    <p:blipFill>
                      <a:blip r:embed="rId16"/>
                      <a:stretch>
                        <a:fillRect/>
                      </a:stretch>
                    </p:blipFill>
                    <p:spPr>
                      <a:xfrm>
                        <a:off x="5816620" y="1622833"/>
                        <a:ext cx="2216203" cy="1382797"/>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155120098"/>
              </p:ext>
            </p:extLst>
          </p:nvPr>
        </p:nvGraphicFramePr>
        <p:xfrm>
          <a:off x="8361699" y="1305826"/>
          <a:ext cx="1322128" cy="2144687"/>
        </p:xfrm>
        <a:graphic>
          <a:graphicData uri="http://schemas.openxmlformats.org/presentationml/2006/ole">
            <mc:AlternateContent xmlns:mc="http://schemas.openxmlformats.org/markup-compatibility/2006">
              <mc:Choice xmlns:v="urn:schemas-microsoft-com:vml" Requires="v">
                <p:oleObj spid="_x0000_s18757" r:id="rId17" imgW="5980680" imgH="9701280" progId="">
                  <p:embed/>
                </p:oleObj>
              </mc:Choice>
              <mc:Fallback>
                <p:oleObj r:id="rId17" imgW="5980680" imgH="9701280" progId="">
                  <p:embed/>
                  <p:pic>
                    <p:nvPicPr>
                      <p:cNvPr id="0" name=""/>
                      <p:cNvPicPr/>
                      <p:nvPr/>
                    </p:nvPicPr>
                    <p:blipFill>
                      <a:blip r:embed="rId18"/>
                      <a:stretch>
                        <a:fillRect/>
                      </a:stretch>
                    </p:blipFill>
                    <p:spPr>
                      <a:xfrm>
                        <a:off x="8361699" y="1305826"/>
                        <a:ext cx="1322128" cy="2144687"/>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61825204"/>
              </p:ext>
            </p:extLst>
          </p:nvPr>
        </p:nvGraphicFramePr>
        <p:xfrm>
          <a:off x="9972327" y="1250796"/>
          <a:ext cx="1302423" cy="2126876"/>
        </p:xfrm>
        <a:graphic>
          <a:graphicData uri="http://schemas.openxmlformats.org/presentationml/2006/ole">
            <mc:AlternateContent xmlns:mc="http://schemas.openxmlformats.org/markup-compatibility/2006">
              <mc:Choice xmlns:v="urn:schemas-microsoft-com:vml" Requires="v">
                <p:oleObj spid="_x0000_s18758" r:id="rId19" imgW="5955480" imgH="9726840" progId="">
                  <p:embed/>
                </p:oleObj>
              </mc:Choice>
              <mc:Fallback>
                <p:oleObj r:id="rId19" imgW="5955480" imgH="9726840" progId="">
                  <p:embed/>
                  <p:pic>
                    <p:nvPicPr>
                      <p:cNvPr id="0" name=""/>
                      <p:cNvPicPr/>
                      <p:nvPr/>
                    </p:nvPicPr>
                    <p:blipFill>
                      <a:blip r:embed="rId20"/>
                      <a:stretch>
                        <a:fillRect/>
                      </a:stretch>
                    </p:blipFill>
                    <p:spPr>
                      <a:xfrm>
                        <a:off x="9972327" y="1250796"/>
                        <a:ext cx="1302423" cy="2126876"/>
                      </a:xfrm>
                      <a:prstGeom prst="rect">
                        <a:avLst/>
                      </a:prstGeom>
                    </p:spPr>
                  </p:pic>
                </p:oleObj>
              </mc:Fallback>
            </mc:AlternateContent>
          </a:graphicData>
        </a:graphic>
      </p:graphicFrame>
    </p:spTree>
    <p:extLst>
      <p:ext uri="{BB962C8B-B14F-4D97-AF65-F5344CB8AC3E}">
        <p14:creationId xmlns:p14="http://schemas.microsoft.com/office/powerpoint/2010/main" val="2992599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36</a:t>
            </a:fld>
            <a:endParaRPr lang="en-US" dirty="0"/>
          </a:p>
        </p:txBody>
      </p:sp>
      <p:sp>
        <p:nvSpPr>
          <p:cNvPr id="9" name="TextBox 8"/>
          <p:cNvSpPr txBox="1"/>
          <p:nvPr/>
        </p:nvSpPr>
        <p:spPr>
          <a:xfrm>
            <a:off x="605928" y="716096"/>
            <a:ext cx="2531714" cy="1569660"/>
          </a:xfrm>
          <a:prstGeom prst="rect">
            <a:avLst/>
          </a:prstGeom>
          <a:noFill/>
        </p:spPr>
        <p:txBody>
          <a:bodyPr wrap="square" rtlCol="0">
            <a:spAutoFit/>
          </a:bodyPr>
          <a:lstStyle/>
          <a:p>
            <a:r>
              <a:rPr lang="en-US" sz="3200" dirty="0">
                <a:solidFill>
                  <a:schemeClr val="bg1"/>
                </a:solidFill>
                <a:latin typeface="Franklin Gothic Medium" panose="020B0603020102020204" pitchFamily="34" charset="0"/>
              </a:rPr>
              <a:t>… as were those for Syria.</a:t>
            </a:r>
          </a:p>
        </p:txBody>
      </p:sp>
      <p:pic>
        <p:nvPicPr>
          <p:cNvPr id="12" name="Picture 11"/>
          <p:cNvPicPr>
            <a:picLocks noChangeAspect="1"/>
          </p:cNvPicPr>
          <p:nvPr/>
        </p:nvPicPr>
        <p:blipFill>
          <a:blip r:embed="rId5"/>
          <a:stretch>
            <a:fillRect/>
          </a:stretch>
        </p:blipFill>
        <p:spPr>
          <a:xfrm>
            <a:off x="3235436" y="1622833"/>
            <a:ext cx="2244530" cy="1403769"/>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3116015359"/>
              </p:ext>
            </p:extLst>
          </p:nvPr>
        </p:nvGraphicFramePr>
        <p:xfrm>
          <a:off x="5812548" y="1665194"/>
          <a:ext cx="2236599" cy="1361408"/>
        </p:xfrm>
        <a:graphic>
          <a:graphicData uri="http://schemas.openxmlformats.org/presentationml/2006/ole">
            <mc:AlternateContent xmlns:mc="http://schemas.openxmlformats.org/markup-compatibility/2006">
              <mc:Choice xmlns:v="urn:schemas-microsoft-com:vml" Requires="v">
                <p:oleObj spid="_x0000_s20713" r:id="rId6" imgW="3066480" imgH="1866600" progId="">
                  <p:embed/>
                </p:oleObj>
              </mc:Choice>
              <mc:Fallback>
                <p:oleObj r:id="rId6" imgW="3066480" imgH="1866600" progId="">
                  <p:embed/>
                  <p:pic>
                    <p:nvPicPr>
                      <p:cNvPr id="0" name=""/>
                      <p:cNvPicPr/>
                      <p:nvPr/>
                    </p:nvPicPr>
                    <p:blipFill>
                      <a:blip r:embed="rId7"/>
                      <a:stretch>
                        <a:fillRect/>
                      </a:stretch>
                    </p:blipFill>
                    <p:spPr>
                      <a:xfrm>
                        <a:off x="5812548" y="1665194"/>
                        <a:ext cx="2236599" cy="1361408"/>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483966554"/>
              </p:ext>
            </p:extLst>
          </p:nvPr>
        </p:nvGraphicFramePr>
        <p:xfrm>
          <a:off x="8427035" y="1250796"/>
          <a:ext cx="1289574" cy="2118586"/>
        </p:xfrm>
        <a:graphic>
          <a:graphicData uri="http://schemas.openxmlformats.org/presentationml/2006/ole">
            <mc:AlternateContent xmlns:mc="http://schemas.openxmlformats.org/markup-compatibility/2006">
              <mc:Choice xmlns:v="urn:schemas-microsoft-com:vml" Requires="v">
                <p:oleObj spid="_x0000_s20714" r:id="rId8" imgW="1866600" imgH="3066480" progId="">
                  <p:embed/>
                </p:oleObj>
              </mc:Choice>
              <mc:Fallback>
                <p:oleObj r:id="rId8" imgW="1866600" imgH="3066480" progId="">
                  <p:embed/>
                  <p:pic>
                    <p:nvPicPr>
                      <p:cNvPr id="0" name=""/>
                      <p:cNvPicPr/>
                      <p:nvPr/>
                    </p:nvPicPr>
                    <p:blipFill>
                      <a:blip r:embed="rId9"/>
                      <a:stretch>
                        <a:fillRect/>
                      </a:stretch>
                    </p:blipFill>
                    <p:spPr>
                      <a:xfrm>
                        <a:off x="8427035" y="1250796"/>
                        <a:ext cx="1289574" cy="2118586"/>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96033639"/>
              </p:ext>
            </p:extLst>
          </p:nvPr>
        </p:nvGraphicFramePr>
        <p:xfrm>
          <a:off x="10013521" y="1260230"/>
          <a:ext cx="1274132" cy="2099718"/>
        </p:xfrm>
        <a:graphic>
          <a:graphicData uri="http://schemas.openxmlformats.org/presentationml/2006/ole">
            <mc:AlternateContent xmlns:mc="http://schemas.openxmlformats.org/markup-compatibility/2006">
              <mc:Choice xmlns:v="urn:schemas-microsoft-com:vml" Requires="v">
                <p:oleObj spid="_x0000_s20715" r:id="rId10" imgW="1866600" imgH="3075840" progId="">
                  <p:embed/>
                </p:oleObj>
              </mc:Choice>
              <mc:Fallback>
                <p:oleObj r:id="rId10" imgW="1866600" imgH="3075840" progId="">
                  <p:embed/>
                  <p:pic>
                    <p:nvPicPr>
                      <p:cNvPr id="0" name=""/>
                      <p:cNvPicPr/>
                      <p:nvPr/>
                    </p:nvPicPr>
                    <p:blipFill>
                      <a:blip r:embed="rId11"/>
                      <a:stretch>
                        <a:fillRect/>
                      </a:stretch>
                    </p:blipFill>
                    <p:spPr>
                      <a:xfrm>
                        <a:off x="10013521" y="1260230"/>
                        <a:ext cx="1274132" cy="2099718"/>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819954"/>
              </p:ext>
            </p:extLst>
          </p:nvPr>
        </p:nvGraphicFramePr>
        <p:xfrm>
          <a:off x="3250616" y="4192571"/>
          <a:ext cx="2244530" cy="1401347"/>
        </p:xfrm>
        <a:graphic>
          <a:graphicData uri="http://schemas.openxmlformats.org/presentationml/2006/ole">
            <mc:AlternateContent xmlns:mc="http://schemas.openxmlformats.org/markup-compatibility/2006">
              <mc:Choice xmlns:v="urn:schemas-microsoft-com:vml" Requires="v">
                <p:oleObj spid="_x0000_s20716" r:id="rId12" imgW="1499400" imgH="937080" progId="">
                  <p:embed/>
                </p:oleObj>
              </mc:Choice>
              <mc:Fallback>
                <p:oleObj r:id="rId12" imgW="1499400" imgH="937080" progId="">
                  <p:embed/>
                  <p:pic>
                    <p:nvPicPr>
                      <p:cNvPr id="0" name=""/>
                      <p:cNvPicPr/>
                      <p:nvPr/>
                    </p:nvPicPr>
                    <p:blipFill>
                      <a:blip r:embed="rId13"/>
                      <a:stretch>
                        <a:fillRect/>
                      </a:stretch>
                    </p:blipFill>
                    <p:spPr>
                      <a:xfrm>
                        <a:off x="3250616" y="4192571"/>
                        <a:ext cx="2244530" cy="1401347"/>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290476126"/>
              </p:ext>
            </p:extLst>
          </p:nvPr>
        </p:nvGraphicFramePr>
        <p:xfrm>
          <a:off x="5877744" y="4192571"/>
          <a:ext cx="2166692" cy="1391914"/>
        </p:xfrm>
        <a:graphic>
          <a:graphicData uri="http://schemas.openxmlformats.org/presentationml/2006/ole">
            <mc:AlternateContent xmlns:mc="http://schemas.openxmlformats.org/markup-compatibility/2006">
              <mc:Choice xmlns:v="urn:schemas-microsoft-com:vml" Requires="v">
                <p:oleObj spid="_x0000_s20717" r:id="rId14" imgW="1494720" imgH="896040" progId="">
                  <p:embed/>
                </p:oleObj>
              </mc:Choice>
              <mc:Fallback>
                <p:oleObj r:id="rId14" imgW="1494720" imgH="896040" progId="">
                  <p:embed/>
                  <p:pic>
                    <p:nvPicPr>
                      <p:cNvPr id="0" name=""/>
                      <p:cNvPicPr/>
                      <p:nvPr/>
                    </p:nvPicPr>
                    <p:blipFill>
                      <a:blip r:embed="rId15"/>
                      <a:stretch>
                        <a:fillRect/>
                      </a:stretch>
                    </p:blipFill>
                    <p:spPr>
                      <a:xfrm>
                        <a:off x="5877744" y="4192571"/>
                        <a:ext cx="2166692" cy="1391914"/>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875546414"/>
              </p:ext>
            </p:extLst>
          </p:nvPr>
        </p:nvGraphicFramePr>
        <p:xfrm>
          <a:off x="8427034" y="3863584"/>
          <a:ext cx="1311612" cy="2118586"/>
        </p:xfrm>
        <a:graphic>
          <a:graphicData uri="http://schemas.openxmlformats.org/presentationml/2006/ole">
            <mc:AlternateContent xmlns:mc="http://schemas.openxmlformats.org/markup-compatibility/2006">
              <mc:Choice xmlns:v="urn:schemas-microsoft-com:vml" Requires="v">
                <p:oleObj spid="_x0000_s20718" r:id="rId16" imgW="937080" imgH="1513080" progId="">
                  <p:embed/>
                </p:oleObj>
              </mc:Choice>
              <mc:Fallback>
                <p:oleObj r:id="rId16" imgW="937080" imgH="1513080" progId="">
                  <p:embed/>
                  <p:pic>
                    <p:nvPicPr>
                      <p:cNvPr id="0" name=""/>
                      <p:cNvPicPr/>
                      <p:nvPr/>
                    </p:nvPicPr>
                    <p:blipFill>
                      <a:blip r:embed="rId17"/>
                      <a:stretch>
                        <a:fillRect/>
                      </a:stretch>
                    </p:blipFill>
                    <p:spPr>
                      <a:xfrm>
                        <a:off x="8427034" y="3863584"/>
                        <a:ext cx="1311612" cy="2118586"/>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160152838"/>
              </p:ext>
            </p:extLst>
          </p:nvPr>
        </p:nvGraphicFramePr>
        <p:xfrm>
          <a:off x="10030934" y="3863583"/>
          <a:ext cx="1274132" cy="2096541"/>
        </p:xfrm>
        <a:graphic>
          <a:graphicData uri="http://schemas.openxmlformats.org/presentationml/2006/ole">
            <mc:AlternateContent xmlns:mc="http://schemas.openxmlformats.org/markup-compatibility/2006">
              <mc:Choice xmlns:v="urn:schemas-microsoft-com:vml" Requires="v">
                <p:oleObj spid="_x0000_s20719" r:id="rId18" imgW="923400" imgH="1504080" progId="">
                  <p:embed/>
                </p:oleObj>
              </mc:Choice>
              <mc:Fallback>
                <p:oleObj r:id="rId18" imgW="923400" imgH="1504080" progId="">
                  <p:embed/>
                  <p:pic>
                    <p:nvPicPr>
                      <p:cNvPr id="0" name=""/>
                      <p:cNvPicPr/>
                      <p:nvPr/>
                    </p:nvPicPr>
                    <p:blipFill>
                      <a:blip r:embed="rId19"/>
                      <a:stretch>
                        <a:fillRect/>
                      </a:stretch>
                    </p:blipFill>
                    <p:spPr>
                      <a:xfrm>
                        <a:off x="10030934" y="3863583"/>
                        <a:ext cx="1274132" cy="2096541"/>
                      </a:xfrm>
                      <a:prstGeom prst="rect">
                        <a:avLst/>
                      </a:prstGeom>
                    </p:spPr>
                  </p:pic>
                </p:oleObj>
              </mc:Fallback>
            </mc:AlternateContent>
          </a:graphicData>
        </a:graphic>
      </p:graphicFrame>
    </p:spTree>
    <p:extLst>
      <p:ext uri="{BB962C8B-B14F-4D97-AF65-F5344CB8AC3E}">
        <p14:creationId xmlns:p14="http://schemas.microsoft.com/office/powerpoint/2010/main" val="4104021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37</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Lebanese overprint varieties abound.</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885" y="1868240"/>
            <a:ext cx="1792306" cy="2981032"/>
          </a:xfrm>
          <a:prstGeom prst="rect">
            <a:avLst/>
          </a:prstGeom>
        </p:spPr>
      </p:pic>
      <p:sp>
        <p:nvSpPr>
          <p:cNvPr id="6" name="TextBox 5"/>
          <p:cNvSpPr txBox="1"/>
          <p:nvPr/>
        </p:nvSpPr>
        <p:spPr>
          <a:xfrm>
            <a:off x="6528753" y="4829834"/>
            <a:ext cx="1024570"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inverted</a:t>
            </a:r>
            <a:endParaRPr lang="en-US"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1988" y="1868240"/>
            <a:ext cx="1846876" cy="2981032"/>
          </a:xfrm>
          <a:prstGeom prst="rect">
            <a:avLst/>
          </a:prstGeom>
        </p:spPr>
      </p:pic>
      <p:sp>
        <p:nvSpPr>
          <p:cNvPr id="8" name="TextBox 7"/>
          <p:cNvSpPr txBox="1"/>
          <p:nvPr/>
        </p:nvSpPr>
        <p:spPr>
          <a:xfrm>
            <a:off x="4592162" y="4829834"/>
            <a:ext cx="1189822"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thin G in “Grand”</a:t>
            </a:r>
            <a:endParaRPr lang="en-US" dirty="0">
              <a:solidFill>
                <a:schemeClr val="bg1"/>
              </a:solidFill>
              <a:latin typeface="Franklin Gothic Medium" panose="020B06030201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959616180"/>
              </p:ext>
            </p:extLst>
          </p:nvPr>
        </p:nvGraphicFramePr>
        <p:xfrm>
          <a:off x="8016242" y="1951808"/>
          <a:ext cx="3515376" cy="2900261"/>
        </p:xfrm>
        <a:graphic>
          <a:graphicData uri="http://schemas.openxmlformats.org/presentationml/2006/ole">
            <mc:AlternateContent xmlns:mc="http://schemas.openxmlformats.org/markup-compatibility/2006">
              <mc:Choice xmlns:v="urn:schemas-microsoft-com:vml" Requires="v">
                <p:oleObj spid="_x0000_s21665" r:id="rId7" imgW="633960" imgH="518040" progId="">
                  <p:embed/>
                </p:oleObj>
              </mc:Choice>
              <mc:Fallback>
                <p:oleObj r:id="rId7" imgW="633960" imgH="518040" progId="">
                  <p:embed/>
                  <p:pic>
                    <p:nvPicPr>
                      <p:cNvPr id="0" name=""/>
                      <p:cNvPicPr/>
                      <p:nvPr/>
                    </p:nvPicPr>
                    <p:blipFill>
                      <a:blip r:embed="rId8"/>
                      <a:stretch>
                        <a:fillRect/>
                      </a:stretch>
                    </p:blipFill>
                    <p:spPr>
                      <a:xfrm>
                        <a:off x="8016242" y="1951808"/>
                        <a:ext cx="3515376" cy="2900261"/>
                      </a:xfrm>
                      <a:prstGeom prst="rect">
                        <a:avLst/>
                      </a:prstGeom>
                    </p:spPr>
                  </p:pic>
                </p:oleObj>
              </mc:Fallback>
            </mc:AlternateContent>
          </a:graphicData>
        </a:graphic>
      </p:graphicFrame>
      <p:sp>
        <p:nvSpPr>
          <p:cNvPr id="10" name="TextBox 9"/>
          <p:cNvSpPr txBox="1"/>
          <p:nvPr/>
        </p:nvSpPr>
        <p:spPr>
          <a:xfrm>
            <a:off x="8643552" y="4876001"/>
            <a:ext cx="2153194"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dot in d of “</a:t>
            </a:r>
            <a:r>
              <a:rPr lang="en-US" dirty="0" err="1" smtClean="0">
                <a:solidFill>
                  <a:schemeClr val="bg1"/>
                </a:solidFill>
                <a:latin typeface="Franklin Gothic Medium" panose="020B0603020102020204" pitchFamily="34" charset="0"/>
              </a:rPr>
              <a:t>Gd</a:t>
            </a:r>
            <a:r>
              <a:rPr lang="en-US" dirty="0" smtClean="0">
                <a:solidFill>
                  <a:schemeClr val="bg1"/>
                </a:solidFill>
                <a:latin typeface="Franklin Gothic Medium" panose="020B0603020102020204" pitchFamily="34" charset="0"/>
              </a:rPr>
              <a:t>”</a:t>
            </a:r>
          </a:p>
          <a:p>
            <a:pPr algn="ctr"/>
            <a:r>
              <a:rPr lang="en-US" dirty="0" smtClean="0">
                <a:solidFill>
                  <a:schemeClr val="bg1"/>
                </a:solidFill>
                <a:latin typeface="Franklin Gothic Medium" panose="020B0603020102020204" pitchFamily="34" charset="0"/>
              </a:rPr>
              <a:t>position 8</a:t>
            </a:r>
            <a:endParaRPr lang="en-US" dirty="0">
              <a:solidFill>
                <a:schemeClr val="bg1"/>
              </a:solidFill>
              <a:latin typeface="Franklin Gothic Medium" panose="020B0603020102020204" pitchFamily="34" charset="0"/>
            </a:endParaRPr>
          </a:p>
        </p:txBody>
      </p:sp>
      <p:sp>
        <p:nvSpPr>
          <p:cNvPr id="13" name="TextBox 12"/>
          <p:cNvSpPr txBox="1"/>
          <p:nvPr/>
        </p:nvSpPr>
        <p:spPr>
          <a:xfrm>
            <a:off x="9554997" y="2847041"/>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sp>
        <p:nvSpPr>
          <p:cNvPr id="11" name="TextBox 10"/>
          <p:cNvSpPr txBox="1"/>
          <p:nvPr/>
        </p:nvSpPr>
        <p:spPr>
          <a:xfrm>
            <a:off x="649975" y="4807180"/>
            <a:ext cx="3423447"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“0” in 1.50 has 2 broken points position 17</a:t>
            </a:r>
            <a:endParaRPr lang="en-US" dirty="0">
              <a:solidFill>
                <a:schemeClr val="bg1"/>
              </a:solidFill>
              <a:latin typeface="Franklin Gothic Medium" panose="020B06030201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47269568"/>
              </p:ext>
            </p:extLst>
          </p:nvPr>
        </p:nvGraphicFramePr>
        <p:xfrm>
          <a:off x="649975" y="1914084"/>
          <a:ext cx="3490896" cy="2887205"/>
        </p:xfrm>
        <a:graphic>
          <a:graphicData uri="http://schemas.openxmlformats.org/presentationml/2006/ole">
            <mc:AlternateContent xmlns:mc="http://schemas.openxmlformats.org/markup-compatibility/2006">
              <mc:Choice xmlns:v="urn:schemas-microsoft-com:vml" Requires="v">
                <p:oleObj spid="_x0000_s21666" r:id="rId9" imgW="633960" imgH="524160" progId="">
                  <p:embed/>
                </p:oleObj>
              </mc:Choice>
              <mc:Fallback>
                <p:oleObj r:id="rId9" imgW="633960" imgH="524160" progId="">
                  <p:embed/>
                  <p:pic>
                    <p:nvPicPr>
                      <p:cNvPr id="0" name=""/>
                      <p:cNvPicPr/>
                      <p:nvPr/>
                    </p:nvPicPr>
                    <p:blipFill>
                      <a:blip r:embed="rId10"/>
                      <a:stretch>
                        <a:fillRect/>
                      </a:stretch>
                    </p:blipFill>
                    <p:spPr>
                      <a:xfrm>
                        <a:off x="649975" y="1914084"/>
                        <a:ext cx="3490896" cy="2887205"/>
                      </a:xfrm>
                      <a:prstGeom prst="rect">
                        <a:avLst/>
                      </a:prstGeom>
                    </p:spPr>
                  </p:pic>
                </p:oleObj>
              </mc:Fallback>
            </mc:AlternateContent>
          </a:graphicData>
        </a:graphic>
      </p:graphicFrame>
      <p:sp>
        <p:nvSpPr>
          <p:cNvPr id="14" name="TextBox 13"/>
          <p:cNvSpPr txBox="1"/>
          <p:nvPr/>
        </p:nvSpPr>
        <p:spPr>
          <a:xfrm>
            <a:off x="2922785" y="3554927"/>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sp>
        <p:nvSpPr>
          <p:cNvPr id="15" name="TextBox 14"/>
          <p:cNvSpPr txBox="1"/>
          <p:nvPr/>
        </p:nvSpPr>
        <p:spPr>
          <a:xfrm>
            <a:off x="4073423" y="2287208"/>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537753352"/>
              </p:ext>
            </p:extLst>
          </p:nvPr>
        </p:nvGraphicFramePr>
        <p:xfrm>
          <a:off x="4592162" y="5453511"/>
          <a:ext cx="1148000" cy="1018038"/>
        </p:xfrm>
        <a:graphic>
          <a:graphicData uri="http://schemas.openxmlformats.org/presentationml/2006/ole">
            <mc:AlternateContent xmlns:mc="http://schemas.openxmlformats.org/markup-compatibility/2006">
              <mc:Choice xmlns:v="urn:schemas-microsoft-com:vml" Requires="v">
                <p:oleObj spid="_x0000_s21667" r:id="rId11" imgW="672840" imgH="596520" progId="">
                  <p:embed/>
                </p:oleObj>
              </mc:Choice>
              <mc:Fallback>
                <p:oleObj r:id="rId11" imgW="672840" imgH="596520" progId="">
                  <p:embed/>
                  <p:pic>
                    <p:nvPicPr>
                      <p:cNvPr id="0" name=""/>
                      <p:cNvPicPr/>
                      <p:nvPr/>
                    </p:nvPicPr>
                    <p:blipFill>
                      <a:blip r:embed="rId12"/>
                      <a:stretch>
                        <a:fillRect/>
                      </a:stretch>
                    </p:blipFill>
                    <p:spPr>
                      <a:xfrm>
                        <a:off x="4592162" y="5453511"/>
                        <a:ext cx="1148000" cy="1018038"/>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744950801"/>
              </p:ext>
            </p:extLst>
          </p:nvPr>
        </p:nvGraphicFramePr>
        <p:xfrm>
          <a:off x="9293484" y="5546264"/>
          <a:ext cx="979714" cy="925285"/>
        </p:xfrm>
        <a:graphic>
          <a:graphicData uri="http://schemas.openxmlformats.org/presentationml/2006/ole">
            <mc:AlternateContent xmlns:mc="http://schemas.openxmlformats.org/markup-compatibility/2006">
              <mc:Choice xmlns:v="urn:schemas-microsoft-com:vml" Requires="v">
                <p:oleObj spid="_x0000_s21668" r:id="rId13" imgW="456840" imgH="431640" progId="">
                  <p:embed/>
                </p:oleObj>
              </mc:Choice>
              <mc:Fallback>
                <p:oleObj r:id="rId13" imgW="456840" imgH="431640" progId="">
                  <p:embed/>
                  <p:pic>
                    <p:nvPicPr>
                      <p:cNvPr id="0" name=""/>
                      <p:cNvPicPr/>
                      <p:nvPr/>
                    </p:nvPicPr>
                    <p:blipFill>
                      <a:blip r:embed="rId14"/>
                      <a:stretch>
                        <a:fillRect/>
                      </a:stretch>
                    </p:blipFill>
                    <p:spPr>
                      <a:xfrm>
                        <a:off x="9293484" y="5546264"/>
                        <a:ext cx="979714" cy="92528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40276922"/>
              </p:ext>
            </p:extLst>
          </p:nvPr>
        </p:nvGraphicFramePr>
        <p:xfrm>
          <a:off x="1811617" y="5476165"/>
          <a:ext cx="1100161" cy="995384"/>
        </p:xfrm>
        <a:graphic>
          <a:graphicData uri="http://schemas.openxmlformats.org/presentationml/2006/ole">
            <mc:AlternateContent xmlns:mc="http://schemas.openxmlformats.org/markup-compatibility/2006">
              <mc:Choice xmlns:v="urn:schemas-microsoft-com:vml" Requires="v">
                <p:oleObj spid="_x0000_s21669" r:id="rId15" imgW="533160" imgH="482400" progId="">
                  <p:embed/>
                </p:oleObj>
              </mc:Choice>
              <mc:Fallback>
                <p:oleObj r:id="rId15" imgW="533160" imgH="482400" progId="">
                  <p:embed/>
                  <p:pic>
                    <p:nvPicPr>
                      <p:cNvPr id="0" name=""/>
                      <p:cNvPicPr/>
                      <p:nvPr/>
                    </p:nvPicPr>
                    <p:blipFill>
                      <a:blip r:embed="rId16"/>
                      <a:stretch>
                        <a:fillRect/>
                      </a:stretch>
                    </p:blipFill>
                    <p:spPr>
                      <a:xfrm>
                        <a:off x="1811617" y="5476165"/>
                        <a:ext cx="1100161" cy="995384"/>
                      </a:xfrm>
                      <a:prstGeom prst="rect">
                        <a:avLst/>
                      </a:prstGeom>
                    </p:spPr>
                  </p:pic>
                </p:oleObj>
              </mc:Fallback>
            </mc:AlternateContent>
          </a:graphicData>
        </a:graphic>
      </p:graphicFrame>
    </p:spTree>
    <p:extLst>
      <p:ext uri="{BB962C8B-B14F-4D97-AF65-F5344CB8AC3E}">
        <p14:creationId xmlns:p14="http://schemas.microsoft.com/office/powerpoint/2010/main" val="3857808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38</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a:solidFill>
                  <a:schemeClr val="bg1"/>
                </a:solidFill>
                <a:latin typeface="Franklin Gothic Medium" panose="020B0603020102020204" pitchFamily="34" charset="0"/>
              </a:rPr>
              <a:t>Syrian varieties </a:t>
            </a:r>
            <a:r>
              <a:rPr lang="en-US" sz="3200" dirty="0" smtClean="0">
                <a:solidFill>
                  <a:schemeClr val="bg1"/>
                </a:solidFill>
                <a:latin typeface="Franklin Gothic Medium" panose="020B0603020102020204" pitchFamily="34" charset="0"/>
              </a:rPr>
              <a:t>also exist.</a:t>
            </a:r>
            <a:endParaRPr lang="en-US" sz="3200" dirty="0">
              <a:solidFill>
                <a:schemeClr val="bg1"/>
              </a:solidFill>
              <a:latin typeface="Franklin Gothic Medium" panose="020B0603020102020204" pitchFamily="34" charset="0"/>
            </a:endParaRPr>
          </a:p>
        </p:txBody>
      </p:sp>
      <p:sp>
        <p:nvSpPr>
          <p:cNvPr id="8" name="TextBox 7"/>
          <p:cNvSpPr txBox="1"/>
          <p:nvPr/>
        </p:nvSpPr>
        <p:spPr>
          <a:xfrm>
            <a:off x="8673953" y="4870202"/>
            <a:ext cx="1976798"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thin “S” in </a:t>
            </a:r>
            <a:r>
              <a:rPr lang="en-US" dirty="0" err="1" smtClean="0">
                <a:solidFill>
                  <a:schemeClr val="bg1"/>
                </a:solidFill>
                <a:latin typeface="Franklin Gothic Medium" panose="020B0603020102020204" pitchFamily="34" charset="0"/>
              </a:rPr>
              <a:t>Syrie</a:t>
            </a:r>
            <a:r>
              <a:rPr lang="en-US" dirty="0" smtClean="0">
                <a:solidFill>
                  <a:schemeClr val="bg1"/>
                </a:solidFill>
                <a:latin typeface="Franklin Gothic Medium" panose="020B0603020102020204" pitchFamily="34" charset="0"/>
              </a:rPr>
              <a:t> position 9</a:t>
            </a:r>
            <a:endParaRPr lang="en-US" dirty="0">
              <a:solidFill>
                <a:schemeClr val="bg1"/>
              </a:solidFill>
              <a:latin typeface="Franklin Gothic Medium" panose="020B0603020102020204" pitchFamily="34" charset="0"/>
            </a:endParaRPr>
          </a:p>
        </p:txBody>
      </p:sp>
      <p:sp>
        <p:nvSpPr>
          <p:cNvPr id="10" name="TextBox 9"/>
          <p:cNvSpPr txBox="1"/>
          <p:nvPr/>
        </p:nvSpPr>
        <p:spPr>
          <a:xfrm>
            <a:off x="4235969" y="4875206"/>
            <a:ext cx="3515376"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Inverted and thin “S” in </a:t>
            </a:r>
            <a:r>
              <a:rPr lang="en-US" dirty="0" err="1" smtClean="0">
                <a:solidFill>
                  <a:schemeClr val="bg1"/>
                </a:solidFill>
                <a:latin typeface="Franklin Gothic Medium" panose="020B0603020102020204" pitchFamily="34" charset="0"/>
              </a:rPr>
              <a:t>Syrie</a:t>
            </a:r>
            <a:r>
              <a:rPr lang="en-US" dirty="0" smtClean="0">
                <a:solidFill>
                  <a:schemeClr val="bg1"/>
                </a:solidFill>
                <a:latin typeface="Franklin Gothic Medium" panose="020B0603020102020204" pitchFamily="34" charset="0"/>
              </a:rPr>
              <a:t> position 20</a:t>
            </a:r>
            <a:endParaRPr lang="en-US" dirty="0">
              <a:solidFill>
                <a:schemeClr val="bg1"/>
              </a:solidFill>
              <a:latin typeface="Franklin Gothic Medium" panose="020B0603020102020204"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981950018"/>
              </p:ext>
            </p:extLst>
          </p:nvPr>
        </p:nvGraphicFramePr>
        <p:xfrm>
          <a:off x="524960" y="1849239"/>
          <a:ext cx="1825982" cy="2952652"/>
        </p:xfrm>
        <a:graphic>
          <a:graphicData uri="http://schemas.openxmlformats.org/presentationml/2006/ole">
            <mc:AlternateContent xmlns:mc="http://schemas.openxmlformats.org/markup-compatibility/2006">
              <mc:Choice xmlns:v="urn:schemas-microsoft-com:vml" Requires="v">
                <p:oleObj spid="_x0000_s22726" r:id="rId5" imgW="447840" imgH="723600" progId="">
                  <p:embed/>
                </p:oleObj>
              </mc:Choice>
              <mc:Fallback>
                <p:oleObj r:id="rId5" imgW="447840" imgH="723600" progId="">
                  <p:embed/>
                  <p:pic>
                    <p:nvPicPr>
                      <p:cNvPr id="0" name=""/>
                      <p:cNvPicPr/>
                      <p:nvPr/>
                    </p:nvPicPr>
                    <p:blipFill>
                      <a:blip r:embed="rId6"/>
                      <a:stretch>
                        <a:fillRect/>
                      </a:stretch>
                    </p:blipFill>
                    <p:spPr>
                      <a:xfrm>
                        <a:off x="524960" y="1849239"/>
                        <a:ext cx="1825982" cy="2952652"/>
                      </a:xfrm>
                      <a:prstGeom prst="rect">
                        <a:avLst/>
                      </a:prstGeom>
                    </p:spPr>
                  </p:pic>
                </p:oleObj>
              </mc:Fallback>
            </mc:AlternateContent>
          </a:graphicData>
        </a:graphic>
      </p:graphicFrame>
      <p:sp>
        <p:nvSpPr>
          <p:cNvPr id="19" name="TextBox 18"/>
          <p:cNvSpPr txBox="1"/>
          <p:nvPr/>
        </p:nvSpPr>
        <p:spPr>
          <a:xfrm>
            <a:off x="605928" y="4875206"/>
            <a:ext cx="1674564"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inverted and doubled</a:t>
            </a:r>
            <a:endParaRPr lang="en-US" dirty="0">
              <a:solidFill>
                <a:schemeClr val="bg1"/>
              </a:solidFill>
              <a:latin typeface="Franklin Gothic Medium" panose="020B0603020102020204"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502410717"/>
              </p:ext>
            </p:extLst>
          </p:nvPr>
        </p:nvGraphicFramePr>
        <p:xfrm>
          <a:off x="2401905" y="1868240"/>
          <a:ext cx="1771970" cy="2935384"/>
        </p:xfrm>
        <a:graphic>
          <a:graphicData uri="http://schemas.openxmlformats.org/presentationml/2006/ole">
            <mc:AlternateContent xmlns:mc="http://schemas.openxmlformats.org/markup-compatibility/2006">
              <mc:Choice xmlns:v="urn:schemas-microsoft-com:vml" Requires="v">
                <p:oleObj spid="_x0000_s22727" r:id="rId7" imgW="313920" imgH="520920" progId="">
                  <p:embed/>
                </p:oleObj>
              </mc:Choice>
              <mc:Fallback>
                <p:oleObj r:id="rId7" imgW="313920" imgH="520920" progId="">
                  <p:embed/>
                  <p:pic>
                    <p:nvPicPr>
                      <p:cNvPr id="0" name=""/>
                      <p:cNvPicPr/>
                      <p:nvPr/>
                    </p:nvPicPr>
                    <p:blipFill>
                      <a:blip r:embed="rId8"/>
                      <a:stretch>
                        <a:fillRect/>
                      </a:stretch>
                    </p:blipFill>
                    <p:spPr>
                      <a:xfrm>
                        <a:off x="2401905" y="1868240"/>
                        <a:ext cx="1771970" cy="2935384"/>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219063444"/>
              </p:ext>
            </p:extLst>
          </p:nvPr>
        </p:nvGraphicFramePr>
        <p:xfrm>
          <a:off x="2715222" y="5533900"/>
          <a:ext cx="1235016" cy="950012"/>
        </p:xfrm>
        <a:graphic>
          <a:graphicData uri="http://schemas.openxmlformats.org/presentationml/2006/ole">
            <mc:AlternateContent xmlns:mc="http://schemas.openxmlformats.org/markup-compatibility/2006">
              <mc:Choice xmlns:v="urn:schemas-microsoft-com:vml" Requires="v">
                <p:oleObj spid="_x0000_s22728" r:id="rId9" imgW="82080" imgH="63720" progId="">
                  <p:embed/>
                </p:oleObj>
              </mc:Choice>
              <mc:Fallback>
                <p:oleObj r:id="rId9" imgW="82080" imgH="63720" progId="">
                  <p:embed/>
                  <p:pic>
                    <p:nvPicPr>
                      <p:cNvPr id="0" name=""/>
                      <p:cNvPicPr/>
                      <p:nvPr/>
                    </p:nvPicPr>
                    <p:blipFill>
                      <a:blip r:embed="rId10"/>
                      <a:stretch>
                        <a:fillRect/>
                      </a:stretch>
                    </p:blipFill>
                    <p:spPr>
                      <a:xfrm>
                        <a:off x="2715222" y="5533900"/>
                        <a:ext cx="1235016" cy="950012"/>
                      </a:xfrm>
                      <a:prstGeom prst="rect">
                        <a:avLst/>
                      </a:prstGeom>
                    </p:spPr>
                  </p:pic>
                </p:oleObj>
              </mc:Fallback>
            </mc:AlternateContent>
          </a:graphicData>
        </a:graphic>
      </p:graphicFrame>
      <p:sp>
        <p:nvSpPr>
          <p:cNvPr id="22" name="TextBox 21"/>
          <p:cNvSpPr txBox="1"/>
          <p:nvPr/>
        </p:nvSpPr>
        <p:spPr>
          <a:xfrm>
            <a:off x="2275675" y="4875206"/>
            <a:ext cx="2031920"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open “R” in </a:t>
            </a:r>
            <a:r>
              <a:rPr lang="en-US" dirty="0" err="1" smtClean="0">
                <a:solidFill>
                  <a:schemeClr val="bg1"/>
                </a:solidFill>
                <a:latin typeface="Franklin Gothic Medium" panose="020B0603020102020204" pitchFamily="34" charset="0"/>
              </a:rPr>
              <a:t>Piastre</a:t>
            </a:r>
            <a:r>
              <a:rPr lang="en-US" dirty="0" smtClean="0">
                <a:solidFill>
                  <a:schemeClr val="bg1"/>
                </a:solidFill>
                <a:latin typeface="Franklin Gothic Medium" panose="020B0603020102020204" pitchFamily="34" charset="0"/>
              </a:rPr>
              <a:t> position 4</a:t>
            </a:r>
            <a:endParaRPr lang="en-US" dirty="0">
              <a:solidFill>
                <a:schemeClr val="bg1"/>
              </a:solidFill>
              <a:latin typeface="Franklin Gothic Medium" panose="020B0603020102020204" pitchFamily="34" charset="0"/>
            </a:endParaRPr>
          </a:p>
        </p:txBody>
      </p:sp>
      <p:sp>
        <p:nvSpPr>
          <p:cNvPr id="15" name="TextBox 14"/>
          <p:cNvSpPr txBox="1"/>
          <p:nvPr/>
        </p:nvSpPr>
        <p:spPr>
          <a:xfrm>
            <a:off x="3017977" y="4080270"/>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906602035"/>
              </p:ext>
            </p:extLst>
          </p:nvPr>
        </p:nvGraphicFramePr>
        <p:xfrm>
          <a:off x="7905517" y="1868240"/>
          <a:ext cx="3513670" cy="2914650"/>
        </p:xfrm>
        <a:graphic>
          <a:graphicData uri="http://schemas.openxmlformats.org/presentationml/2006/ole">
            <mc:AlternateContent xmlns:mc="http://schemas.openxmlformats.org/markup-compatibility/2006">
              <mc:Choice xmlns:v="urn:schemas-microsoft-com:vml" Requires="v">
                <p:oleObj spid="_x0000_s22729" r:id="rId11" imgW="624600" imgH="518040" progId="">
                  <p:embed/>
                </p:oleObj>
              </mc:Choice>
              <mc:Fallback>
                <p:oleObj r:id="rId11" imgW="624600" imgH="518040" progId="">
                  <p:embed/>
                  <p:pic>
                    <p:nvPicPr>
                      <p:cNvPr id="0" name=""/>
                      <p:cNvPicPr/>
                      <p:nvPr/>
                    </p:nvPicPr>
                    <p:blipFill>
                      <a:blip r:embed="rId12"/>
                      <a:stretch>
                        <a:fillRect/>
                      </a:stretch>
                    </p:blipFill>
                    <p:spPr>
                      <a:xfrm>
                        <a:off x="7905517" y="1868240"/>
                        <a:ext cx="3513670" cy="29146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60898513"/>
              </p:ext>
            </p:extLst>
          </p:nvPr>
        </p:nvGraphicFramePr>
        <p:xfrm>
          <a:off x="9059754" y="5519564"/>
          <a:ext cx="1268995" cy="838293"/>
        </p:xfrm>
        <a:graphic>
          <a:graphicData uri="http://schemas.openxmlformats.org/presentationml/2006/ole">
            <mc:AlternateContent xmlns:mc="http://schemas.openxmlformats.org/markup-compatibility/2006">
              <mc:Choice xmlns:v="urn:schemas-microsoft-com:vml" Requires="v">
                <p:oleObj spid="_x0000_s22730" r:id="rId13" imgW="88200" imgH="54720" progId="">
                  <p:embed/>
                </p:oleObj>
              </mc:Choice>
              <mc:Fallback>
                <p:oleObj r:id="rId13" imgW="88200" imgH="54720" progId="">
                  <p:embed/>
                  <p:pic>
                    <p:nvPicPr>
                      <p:cNvPr id="0" name=""/>
                      <p:cNvPicPr/>
                      <p:nvPr/>
                    </p:nvPicPr>
                    <p:blipFill>
                      <a:blip r:embed="rId14"/>
                      <a:stretch>
                        <a:fillRect/>
                      </a:stretch>
                    </p:blipFill>
                    <p:spPr>
                      <a:xfrm>
                        <a:off x="9059754" y="5519564"/>
                        <a:ext cx="1268995" cy="838293"/>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163874314"/>
              </p:ext>
            </p:extLst>
          </p:nvPr>
        </p:nvGraphicFramePr>
        <p:xfrm>
          <a:off x="4275801" y="1868240"/>
          <a:ext cx="3527790" cy="2914650"/>
        </p:xfrm>
        <a:graphic>
          <a:graphicData uri="http://schemas.openxmlformats.org/presentationml/2006/ole">
            <mc:AlternateContent xmlns:mc="http://schemas.openxmlformats.org/markup-compatibility/2006">
              <mc:Choice xmlns:v="urn:schemas-microsoft-com:vml" Requires="v">
                <p:oleObj spid="_x0000_s22731" r:id="rId15" imgW="630720" imgH="520920" progId="">
                  <p:embed/>
                </p:oleObj>
              </mc:Choice>
              <mc:Fallback>
                <p:oleObj r:id="rId15" imgW="630720" imgH="520920" progId="">
                  <p:embed/>
                  <p:pic>
                    <p:nvPicPr>
                      <p:cNvPr id="0" name=""/>
                      <p:cNvPicPr/>
                      <p:nvPr/>
                    </p:nvPicPr>
                    <p:blipFill>
                      <a:blip r:embed="rId16"/>
                      <a:stretch>
                        <a:fillRect/>
                      </a:stretch>
                    </p:blipFill>
                    <p:spPr>
                      <a:xfrm>
                        <a:off x="4275801" y="1868240"/>
                        <a:ext cx="3527790" cy="2914650"/>
                      </a:xfrm>
                      <a:prstGeom prst="rect">
                        <a:avLst/>
                      </a:prstGeom>
                    </p:spPr>
                  </p:pic>
                </p:oleObj>
              </mc:Fallback>
            </mc:AlternateContent>
          </a:graphicData>
        </a:graphic>
      </p:graphicFrame>
      <p:sp>
        <p:nvSpPr>
          <p:cNvPr id="13" name="TextBox 12"/>
          <p:cNvSpPr txBox="1"/>
          <p:nvPr/>
        </p:nvSpPr>
        <p:spPr>
          <a:xfrm>
            <a:off x="9694252" y="2767535"/>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pic>
        <p:nvPicPr>
          <p:cNvPr id="28" name="Picture 27"/>
          <p:cNvPicPr>
            <a:picLocks noChangeAspect="1"/>
          </p:cNvPicPr>
          <p:nvPr/>
        </p:nvPicPr>
        <p:blipFill>
          <a:blip r:embed="rId17"/>
          <a:stretch>
            <a:fillRect/>
          </a:stretch>
        </p:blipFill>
        <p:spPr>
          <a:xfrm>
            <a:off x="5284789" y="5533900"/>
            <a:ext cx="1510587" cy="823957"/>
          </a:xfrm>
          <a:prstGeom prst="rect">
            <a:avLst/>
          </a:prstGeom>
        </p:spPr>
      </p:pic>
      <p:sp>
        <p:nvSpPr>
          <p:cNvPr id="24" name="TextBox 23"/>
          <p:cNvSpPr txBox="1"/>
          <p:nvPr/>
        </p:nvSpPr>
        <p:spPr>
          <a:xfrm>
            <a:off x="6039815" y="2868090"/>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spTree>
    <p:extLst>
      <p:ext uri="{BB962C8B-B14F-4D97-AF65-F5344CB8AC3E}">
        <p14:creationId xmlns:p14="http://schemas.microsoft.com/office/powerpoint/2010/main" val="2141946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39</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These stamps can be found on covers, many are philatelic.</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8" y="1444090"/>
            <a:ext cx="5240302" cy="41939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6929" y="2151299"/>
            <a:ext cx="5513832" cy="4389120"/>
          </a:xfrm>
          <a:prstGeom prst="rect">
            <a:avLst/>
          </a:prstGeom>
        </p:spPr>
      </p:pic>
    </p:spTree>
    <p:extLst>
      <p:ext uri="{BB962C8B-B14F-4D97-AF65-F5344CB8AC3E}">
        <p14:creationId xmlns:p14="http://schemas.microsoft.com/office/powerpoint/2010/main" val="150370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a:t>
            </a:fld>
            <a:endParaRPr lang="en-US" dirty="0"/>
          </a:p>
        </p:txBody>
      </p:sp>
      <p:sp>
        <p:nvSpPr>
          <p:cNvPr id="9" name="TextBox 8"/>
          <p:cNvSpPr txBox="1"/>
          <p:nvPr/>
        </p:nvSpPr>
        <p:spPr>
          <a:xfrm>
            <a:off x="605929" y="716096"/>
            <a:ext cx="7061812" cy="501675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 stamp creation process starts with an artist drafting sketches of design ideas.  Often they start out as rough images that eventually progress to large drawings or paintings of what is hoped would be finally accepted.  This is the final image designed by Edmond Henri Becker submitted to French postal officials for their approval, modeled after a sculpture by </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302" y="716095"/>
            <a:ext cx="3709458" cy="5641761"/>
          </a:xfrm>
          <a:prstGeom prst="rect">
            <a:avLst/>
          </a:prstGeom>
        </p:spPr>
      </p:pic>
      <p:sp>
        <p:nvSpPr>
          <p:cNvPr id="3" name="TextBox 2"/>
          <p:cNvSpPr txBox="1"/>
          <p:nvPr/>
        </p:nvSpPr>
        <p:spPr>
          <a:xfrm>
            <a:off x="5310131" y="131320"/>
            <a:ext cx="1542361" cy="584775"/>
          </a:xfrm>
          <a:prstGeom prst="rect">
            <a:avLst/>
          </a:prstGeom>
          <a:noFill/>
        </p:spPr>
        <p:txBody>
          <a:bodyPr wrap="square" rtlCol="0">
            <a:spAutoFit/>
          </a:bodyPr>
          <a:lstStyle/>
          <a:p>
            <a:r>
              <a:rPr lang="en-US" sz="3200" dirty="0" smtClean="0">
                <a:solidFill>
                  <a:srgbClr val="FFFF00"/>
                </a:solidFill>
                <a:latin typeface="Franklin Gothic Medium" panose="020B0603020102020204" pitchFamily="34" charset="0"/>
              </a:rPr>
              <a:t>DESIGN</a:t>
            </a:r>
            <a:endParaRPr lang="en-US" sz="3200" dirty="0">
              <a:solidFill>
                <a:srgbClr val="FFFF00"/>
              </a:solidFill>
              <a:latin typeface="Franklin Gothic Medium" panose="020B0603020102020204" pitchFamily="34" charset="0"/>
            </a:endParaRPr>
          </a:p>
        </p:txBody>
      </p:sp>
    </p:spTree>
    <p:extLst>
      <p:ext uri="{BB962C8B-B14F-4D97-AF65-F5344CB8AC3E}">
        <p14:creationId xmlns:p14="http://schemas.microsoft.com/office/powerpoint/2010/main" val="4142085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40</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But that’s still not the full story, as France also used Milo on the world’s first Olympic postal card, issued April 1, 1924.</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1072" y="1793314"/>
            <a:ext cx="7164544" cy="4564543"/>
          </a:xfrm>
          <a:prstGeom prst="rect">
            <a:avLst/>
          </a:prstGeom>
        </p:spPr>
      </p:pic>
      <p:sp>
        <p:nvSpPr>
          <p:cNvPr id="6" name="TextBox 5"/>
          <p:cNvSpPr txBox="1"/>
          <p:nvPr/>
        </p:nvSpPr>
        <p:spPr>
          <a:xfrm>
            <a:off x="9685616" y="5798083"/>
            <a:ext cx="1551589"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138 x 92 mm</a:t>
            </a:r>
          </a:p>
          <a:p>
            <a:pPr algn="ctr"/>
            <a:r>
              <a:rPr lang="en-US" dirty="0" smtClean="0">
                <a:solidFill>
                  <a:schemeClr val="bg1"/>
                </a:solidFill>
                <a:latin typeface="Franklin Gothic Medium" panose="020B0603020102020204" pitchFamily="34" charset="0"/>
              </a:rPr>
              <a:t>and variants</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30357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41</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 paper stock used for the postcards was inconsistent in shade and weight, as many types have been documented. </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673" y="1996003"/>
            <a:ext cx="3130627" cy="197620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468" y="4371791"/>
            <a:ext cx="3133832" cy="198606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6802" y="4381649"/>
            <a:ext cx="3058704" cy="197620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7864" y="4371791"/>
            <a:ext cx="3073374" cy="198606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5450" y="1996003"/>
            <a:ext cx="3075788" cy="198606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3723" y="2003950"/>
            <a:ext cx="3104862" cy="1978113"/>
          </a:xfrm>
          <a:prstGeom prst="rect">
            <a:avLst/>
          </a:prstGeom>
        </p:spPr>
      </p:pic>
    </p:spTree>
    <p:extLst>
      <p:ext uri="{BB962C8B-B14F-4D97-AF65-F5344CB8AC3E}">
        <p14:creationId xmlns:p14="http://schemas.microsoft.com/office/powerpoint/2010/main" val="1406269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42</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Similar to the stamps, these were produced using two colors, applied separately.  Alignment and shade differences abound.</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709" y="2594464"/>
            <a:ext cx="6444868" cy="2935326"/>
          </a:xfrm>
          <a:prstGeom prst="rect">
            <a:avLst/>
          </a:prstGeom>
        </p:spPr>
      </p:pic>
      <p:sp>
        <p:nvSpPr>
          <p:cNvPr id="7" name="TextBox 6"/>
          <p:cNvSpPr txBox="1"/>
          <p:nvPr/>
        </p:nvSpPr>
        <p:spPr>
          <a:xfrm>
            <a:off x="6433849" y="5529790"/>
            <a:ext cx="3767769"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two text/frame and vignette shades</a:t>
            </a:r>
            <a:endParaRPr lang="en-US" dirty="0">
              <a:solidFill>
                <a:schemeClr val="bg1"/>
              </a:solidFill>
              <a:latin typeface="Franklin Gothic Medium" panose="020B06030201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38383106"/>
              </p:ext>
            </p:extLst>
          </p:nvPr>
        </p:nvGraphicFramePr>
        <p:xfrm>
          <a:off x="798433" y="2120348"/>
          <a:ext cx="1218776" cy="1941779"/>
        </p:xfrm>
        <a:graphic>
          <a:graphicData uri="http://schemas.openxmlformats.org/presentationml/2006/ole">
            <mc:AlternateContent xmlns:mc="http://schemas.openxmlformats.org/markup-compatibility/2006">
              <mc:Choice xmlns:v="urn:schemas-microsoft-com:vml" Requires="v">
                <p:oleObj spid="_x0000_s23730" r:id="rId6" imgW="1498320" imgH="2387160" progId="">
                  <p:embed/>
                </p:oleObj>
              </mc:Choice>
              <mc:Fallback>
                <p:oleObj r:id="rId6" imgW="1498320" imgH="2387160" progId="">
                  <p:embed/>
                  <p:pic>
                    <p:nvPicPr>
                      <p:cNvPr id="0" name=""/>
                      <p:cNvPicPr/>
                      <p:nvPr/>
                    </p:nvPicPr>
                    <p:blipFill>
                      <a:blip r:embed="rId7"/>
                      <a:stretch>
                        <a:fillRect/>
                      </a:stretch>
                    </p:blipFill>
                    <p:spPr>
                      <a:xfrm>
                        <a:off x="798433" y="2120348"/>
                        <a:ext cx="1218776" cy="194177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2435598"/>
              </p:ext>
            </p:extLst>
          </p:nvPr>
        </p:nvGraphicFramePr>
        <p:xfrm>
          <a:off x="2182619" y="2120346"/>
          <a:ext cx="1223505" cy="1941779"/>
        </p:xfrm>
        <a:graphic>
          <a:graphicData uri="http://schemas.openxmlformats.org/presentationml/2006/ole">
            <mc:AlternateContent xmlns:mc="http://schemas.openxmlformats.org/markup-compatibility/2006">
              <mc:Choice xmlns:v="urn:schemas-microsoft-com:vml" Requires="v">
                <p:oleObj spid="_x0000_s23731" r:id="rId8" imgW="3263400" imgH="5180760" progId="">
                  <p:embed/>
                </p:oleObj>
              </mc:Choice>
              <mc:Fallback>
                <p:oleObj r:id="rId8" imgW="3263400" imgH="5180760" progId="">
                  <p:embed/>
                  <p:pic>
                    <p:nvPicPr>
                      <p:cNvPr id="0" name=""/>
                      <p:cNvPicPr/>
                      <p:nvPr/>
                    </p:nvPicPr>
                    <p:blipFill>
                      <a:blip r:embed="rId9"/>
                      <a:stretch>
                        <a:fillRect/>
                      </a:stretch>
                    </p:blipFill>
                    <p:spPr>
                      <a:xfrm>
                        <a:off x="2182619" y="2120346"/>
                        <a:ext cx="1223505" cy="1941779"/>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258400347"/>
              </p:ext>
            </p:extLst>
          </p:nvPr>
        </p:nvGraphicFramePr>
        <p:xfrm>
          <a:off x="798433" y="4261842"/>
          <a:ext cx="1206060" cy="1941779"/>
        </p:xfrm>
        <a:graphic>
          <a:graphicData uri="http://schemas.openxmlformats.org/presentationml/2006/ole">
            <mc:AlternateContent xmlns:mc="http://schemas.openxmlformats.org/markup-compatibility/2006">
              <mc:Choice xmlns:v="urn:schemas-microsoft-com:vml" Requires="v">
                <p:oleObj spid="_x0000_s23732" r:id="rId10" imgW="3390120" imgH="5460120" progId="">
                  <p:embed/>
                </p:oleObj>
              </mc:Choice>
              <mc:Fallback>
                <p:oleObj r:id="rId10" imgW="3390120" imgH="5460120" progId="">
                  <p:embed/>
                  <p:pic>
                    <p:nvPicPr>
                      <p:cNvPr id="0" name=""/>
                      <p:cNvPicPr/>
                      <p:nvPr/>
                    </p:nvPicPr>
                    <p:blipFill>
                      <a:blip r:embed="rId11"/>
                      <a:stretch>
                        <a:fillRect/>
                      </a:stretch>
                    </p:blipFill>
                    <p:spPr>
                      <a:xfrm>
                        <a:off x="798433" y="4261842"/>
                        <a:ext cx="1206060" cy="1941779"/>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6440410"/>
              </p:ext>
            </p:extLst>
          </p:nvPr>
        </p:nvGraphicFramePr>
        <p:xfrm>
          <a:off x="2182619" y="4261842"/>
          <a:ext cx="1229983" cy="1941779"/>
        </p:xfrm>
        <a:graphic>
          <a:graphicData uri="http://schemas.openxmlformats.org/presentationml/2006/ole">
            <mc:AlternateContent xmlns:mc="http://schemas.openxmlformats.org/markup-compatibility/2006">
              <mc:Choice xmlns:v="urn:schemas-microsoft-com:vml" Requires="v">
                <p:oleObj spid="_x0000_s23733" r:id="rId12" imgW="2742840" imgH="4330080" progId="">
                  <p:embed/>
                </p:oleObj>
              </mc:Choice>
              <mc:Fallback>
                <p:oleObj r:id="rId12" imgW="2742840" imgH="4330080" progId="">
                  <p:embed/>
                  <p:pic>
                    <p:nvPicPr>
                      <p:cNvPr id="0" name=""/>
                      <p:cNvPicPr/>
                      <p:nvPr/>
                    </p:nvPicPr>
                    <p:blipFill>
                      <a:blip r:embed="rId13"/>
                      <a:stretch>
                        <a:fillRect/>
                      </a:stretch>
                    </p:blipFill>
                    <p:spPr>
                      <a:xfrm>
                        <a:off x="2182619" y="4261842"/>
                        <a:ext cx="1229983" cy="1941779"/>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16412861"/>
              </p:ext>
            </p:extLst>
          </p:nvPr>
        </p:nvGraphicFramePr>
        <p:xfrm>
          <a:off x="3600322" y="4261841"/>
          <a:ext cx="1240188" cy="1941779"/>
        </p:xfrm>
        <a:graphic>
          <a:graphicData uri="http://schemas.openxmlformats.org/presentationml/2006/ole">
            <mc:AlternateContent xmlns:mc="http://schemas.openxmlformats.org/markup-compatibility/2006">
              <mc:Choice xmlns:v="urn:schemas-microsoft-com:vml" Requires="v">
                <p:oleObj spid="_x0000_s23734" r:id="rId14" imgW="2221920" imgH="3479040" progId="">
                  <p:embed/>
                </p:oleObj>
              </mc:Choice>
              <mc:Fallback>
                <p:oleObj r:id="rId14" imgW="2221920" imgH="3479040" progId="">
                  <p:embed/>
                  <p:pic>
                    <p:nvPicPr>
                      <p:cNvPr id="0" name=""/>
                      <p:cNvPicPr/>
                      <p:nvPr/>
                    </p:nvPicPr>
                    <p:blipFill>
                      <a:blip r:embed="rId15"/>
                      <a:stretch>
                        <a:fillRect/>
                      </a:stretch>
                    </p:blipFill>
                    <p:spPr>
                      <a:xfrm>
                        <a:off x="3600322" y="4261841"/>
                        <a:ext cx="1240188" cy="1941779"/>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033409730"/>
              </p:ext>
            </p:extLst>
          </p:nvPr>
        </p:nvGraphicFramePr>
        <p:xfrm>
          <a:off x="3571533" y="2120345"/>
          <a:ext cx="1229793" cy="1941779"/>
        </p:xfrm>
        <a:graphic>
          <a:graphicData uri="http://schemas.openxmlformats.org/presentationml/2006/ole">
            <mc:AlternateContent xmlns:mc="http://schemas.openxmlformats.org/markup-compatibility/2006">
              <mc:Choice xmlns:v="urn:schemas-microsoft-com:vml" Requires="v">
                <p:oleObj spid="_x0000_s23735" r:id="rId16" imgW="844560" imgH="1333440" progId="">
                  <p:embed/>
                </p:oleObj>
              </mc:Choice>
              <mc:Fallback>
                <p:oleObj r:id="rId16" imgW="844560" imgH="1333440" progId="">
                  <p:embed/>
                  <p:pic>
                    <p:nvPicPr>
                      <p:cNvPr id="0" name=""/>
                      <p:cNvPicPr/>
                      <p:nvPr/>
                    </p:nvPicPr>
                    <p:blipFill>
                      <a:blip r:embed="rId17"/>
                      <a:stretch>
                        <a:fillRect/>
                      </a:stretch>
                    </p:blipFill>
                    <p:spPr>
                      <a:xfrm>
                        <a:off x="3571533" y="2120345"/>
                        <a:ext cx="1229793" cy="1941779"/>
                      </a:xfrm>
                      <a:prstGeom prst="rect">
                        <a:avLst/>
                      </a:prstGeom>
                    </p:spPr>
                  </p:pic>
                </p:oleObj>
              </mc:Fallback>
            </mc:AlternateContent>
          </a:graphicData>
        </a:graphic>
      </p:graphicFrame>
    </p:spTree>
    <p:extLst>
      <p:ext uri="{BB962C8B-B14F-4D97-AF65-F5344CB8AC3E}">
        <p14:creationId xmlns:p14="http://schemas.microsoft.com/office/powerpoint/2010/main" val="3256090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43</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There are also three distinct “star” settings in the upper right. </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8" y="1463594"/>
            <a:ext cx="3785323" cy="4894263"/>
          </a:xfrm>
          <a:prstGeom prst="rect">
            <a:avLst/>
          </a:prstGeom>
        </p:spPr>
      </p:pic>
      <p:sp>
        <p:nvSpPr>
          <p:cNvPr id="13" name="TextBox 12"/>
          <p:cNvSpPr txBox="1"/>
          <p:nvPr/>
        </p:nvSpPr>
        <p:spPr>
          <a:xfrm>
            <a:off x="605928" y="2996325"/>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946" y="1462260"/>
            <a:ext cx="1841500" cy="2108200"/>
          </a:xfrm>
          <a:prstGeom prst="rect">
            <a:avLst/>
          </a:prstGeom>
        </p:spPr>
      </p:pic>
      <p:sp>
        <p:nvSpPr>
          <p:cNvPr id="7" name="TextBox 6"/>
          <p:cNvSpPr txBox="1"/>
          <p:nvPr/>
        </p:nvSpPr>
        <p:spPr>
          <a:xfrm>
            <a:off x="4931396" y="3570460"/>
            <a:ext cx="1696599"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5 points closed</a:t>
            </a:r>
            <a:endParaRPr lang="en-US" dirty="0">
              <a:solidFill>
                <a:schemeClr val="bg1"/>
              </a:solidFill>
              <a:latin typeface="Franklin Gothic Medium" panose="020B060302010202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8962" y="1463594"/>
            <a:ext cx="1887405" cy="2111097"/>
          </a:xfrm>
          <a:prstGeom prst="rect">
            <a:avLst/>
          </a:prstGeom>
        </p:spPr>
      </p:pic>
      <p:sp>
        <p:nvSpPr>
          <p:cNvPr id="10" name="TextBox 9"/>
          <p:cNvSpPr txBox="1"/>
          <p:nvPr/>
        </p:nvSpPr>
        <p:spPr>
          <a:xfrm>
            <a:off x="7168139" y="3570460"/>
            <a:ext cx="1696599"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6 points closed</a:t>
            </a:r>
            <a:endParaRPr lang="en-US" dirty="0">
              <a:solidFill>
                <a:schemeClr val="bg1"/>
              </a:solidFill>
              <a:latin typeface="Franklin Gothic Medium" panose="020B0603020102020204" pitchFamily="34" charset="0"/>
            </a:endParaRPr>
          </a:p>
        </p:txBody>
      </p:sp>
      <p:sp>
        <p:nvSpPr>
          <p:cNvPr id="11" name="TextBox 10"/>
          <p:cNvSpPr txBox="1"/>
          <p:nvPr/>
        </p:nvSpPr>
        <p:spPr>
          <a:xfrm>
            <a:off x="9483760" y="3580580"/>
            <a:ext cx="1696599"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6 points open</a:t>
            </a:r>
            <a:endParaRPr lang="en-US" dirty="0">
              <a:solidFill>
                <a:schemeClr val="bg1"/>
              </a:solidFill>
              <a:latin typeface="Franklin Gothic Medium" panose="020B0603020102020204" pitchFamily="34" charset="0"/>
            </a:endParaRPr>
          </a:p>
        </p:txBody>
      </p:sp>
      <p:sp>
        <p:nvSpPr>
          <p:cNvPr id="12" name="TextBox 11"/>
          <p:cNvSpPr txBox="1"/>
          <p:nvPr/>
        </p:nvSpPr>
        <p:spPr>
          <a:xfrm>
            <a:off x="4470447" y="3202839"/>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sp>
        <p:nvSpPr>
          <p:cNvPr id="14" name="TextBox 13"/>
          <p:cNvSpPr txBox="1"/>
          <p:nvPr/>
        </p:nvSpPr>
        <p:spPr>
          <a:xfrm>
            <a:off x="6707190" y="3242026"/>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821" y="4064217"/>
            <a:ext cx="3675686" cy="229364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57" y="1466356"/>
            <a:ext cx="1794197" cy="2104104"/>
          </a:xfrm>
          <a:prstGeom prst="rect">
            <a:avLst/>
          </a:prstGeom>
        </p:spPr>
      </p:pic>
      <p:sp>
        <p:nvSpPr>
          <p:cNvPr id="15" name="TextBox 14"/>
          <p:cNvSpPr txBox="1"/>
          <p:nvPr/>
        </p:nvSpPr>
        <p:spPr>
          <a:xfrm>
            <a:off x="9075563" y="3209282"/>
            <a:ext cx="539826" cy="707886"/>
          </a:xfrm>
          <a:prstGeom prst="rect">
            <a:avLst/>
          </a:prstGeom>
          <a:noFill/>
        </p:spPr>
        <p:txBody>
          <a:bodyPr wrap="square" rtlCol="0">
            <a:spAutoFit/>
          </a:bodyPr>
          <a:lstStyle/>
          <a:p>
            <a:r>
              <a:rPr lang="en-US" sz="4000" dirty="0" smtClean="0">
                <a:solidFill>
                  <a:srgbClr val="FFFF00"/>
                </a:solidFill>
                <a:latin typeface="ZDingbats" panose="05000600020000020004" pitchFamily="2" charset="0"/>
              </a:rPr>
              <a:t>Ú</a:t>
            </a:r>
            <a:endParaRPr lang="en-US" sz="4000" dirty="0">
              <a:solidFill>
                <a:srgbClr val="FFFF00"/>
              </a:solidFill>
            </a:endParaRPr>
          </a:p>
        </p:txBody>
      </p:sp>
    </p:spTree>
    <p:extLst>
      <p:ext uri="{BB962C8B-B14F-4D97-AF65-F5344CB8AC3E}">
        <p14:creationId xmlns:p14="http://schemas.microsoft.com/office/powerpoint/2010/main" val="1208621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44</a:t>
            </a:fld>
            <a:endParaRPr lang="en-US" dirty="0"/>
          </a:p>
        </p:txBody>
      </p:sp>
      <p:sp>
        <p:nvSpPr>
          <p:cNvPr id="9" name="TextBox 8"/>
          <p:cNvSpPr txBox="1"/>
          <p:nvPr/>
        </p:nvSpPr>
        <p:spPr>
          <a:xfrm>
            <a:off x="605928" y="716096"/>
            <a:ext cx="10994833" cy="1569660"/>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Before the April 1, 1924 postal rate increase, 30 centimes paid the international postcard rate.  After that date the rate increased to 45 centimes, except to Switzerland (20 cent.).  </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7" y="2285755"/>
            <a:ext cx="5512747" cy="3420981"/>
          </a:xfrm>
          <a:prstGeom prst="rect">
            <a:avLst/>
          </a:prstGeom>
        </p:spPr>
      </p:pic>
      <p:sp>
        <p:nvSpPr>
          <p:cNvPr id="6" name="TextBox 5"/>
          <p:cNvSpPr txBox="1"/>
          <p:nvPr/>
        </p:nvSpPr>
        <p:spPr>
          <a:xfrm>
            <a:off x="2689353" y="5706736"/>
            <a:ext cx="1345894"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to Germany</a:t>
            </a:r>
            <a:endParaRPr lang="en-US"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513" y="2903437"/>
            <a:ext cx="5387248" cy="3454420"/>
          </a:xfrm>
          <a:prstGeom prst="rect">
            <a:avLst/>
          </a:prstGeom>
        </p:spPr>
      </p:pic>
      <p:sp>
        <p:nvSpPr>
          <p:cNvPr id="8" name="TextBox 7"/>
          <p:cNvSpPr txBox="1"/>
          <p:nvPr/>
        </p:nvSpPr>
        <p:spPr>
          <a:xfrm>
            <a:off x="8255282" y="6355754"/>
            <a:ext cx="2155658"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to the Netherlands</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970887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45</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 French domestic postcard rate after April 1 was 20 centimes, but countrymen happily(?) overpaid the postage. </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2920" y="2842352"/>
            <a:ext cx="5437842" cy="3515505"/>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409577687"/>
              </p:ext>
            </p:extLst>
          </p:nvPr>
        </p:nvGraphicFramePr>
        <p:xfrm>
          <a:off x="605929" y="1882010"/>
          <a:ext cx="5387247" cy="3387711"/>
        </p:xfrm>
        <a:graphic>
          <a:graphicData uri="http://schemas.openxmlformats.org/presentationml/2006/ole">
            <mc:AlternateContent xmlns:mc="http://schemas.openxmlformats.org/markup-compatibility/2006">
              <mc:Choice xmlns:v="urn:schemas-microsoft-com:vml" Requires="v">
                <p:oleObj spid="_x0000_s24602" r:id="rId6" imgW="7288560" imgH="4583880" progId="">
                  <p:embed/>
                </p:oleObj>
              </mc:Choice>
              <mc:Fallback>
                <p:oleObj r:id="rId6" imgW="7288560" imgH="4583880" progId="">
                  <p:embed/>
                  <p:pic>
                    <p:nvPicPr>
                      <p:cNvPr id="0" name=""/>
                      <p:cNvPicPr/>
                      <p:nvPr/>
                    </p:nvPicPr>
                    <p:blipFill>
                      <a:blip r:embed="rId7"/>
                      <a:stretch>
                        <a:fillRect/>
                      </a:stretch>
                    </p:blipFill>
                    <p:spPr>
                      <a:xfrm>
                        <a:off x="605929" y="1882010"/>
                        <a:ext cx="5387247" cy="3387711"/>
                      </a:xfrm>
                      <a:prstGeom prst="rect">
                        <a:avLst/>
                      </a:prstGeom>
                    </p:spPr>
                  </p:pic>
                </p:oleObj>
              </mc:Fallback>
            </mc:AlternateContent>
          </a:graphicData>
        </a:graphic>
      </p:graphicFrame>
    </p:spTree>
    <p:extLst>
      <p:ext uri="{BB962C8B-B14F-4D97-AF65-F5344CB8AC3E}">
        <p14:creationId xmlns:p14="http://schemas.microsoft.com/office/powerpoint/2010/main" val="1981334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46</a:t>
            </a:fld>
            <a:endParaRPr lang="en-US" dirty="0"/>
          </a:p>
        </p:txBody>
      </p:sp>
      <p:sp>
        <p:nvSpPr>
          <p:cNvPr id="9" name="TextBox 8"/>
          <p:cNvSpPr txBox="1"/>
          <p:nvPr/>
        </p:nvSpPr>
        <p:spPr>
          <a:xfrm>
            <a:off x="605927" y="716096"/>
            <a:ext cx="2948744" cy="5509200"/>
          </a:xfrm>
          <a:prstGeom prst="rect">
            <a:avLst/>
          </a:prstGeom>
          <a:noFill/>
        </p:spPr>
        <p:txBody>
          <a:bodyPr wrap="square" rtlCol="0">
            <a:spAutoFit/>
          </a:bodyPr>
          <a:lstStyle/>
          <a:p>
            <a:r>
              <a:rPr lang="en-US" sz="3200" u="sng" dirty="0" smtClean="0">
                <a:solidFill>
                  <a:schemeClr val="bg1"/>
                </a:solidFill>
                <a:latin typeface="Franklin Gothic Medium" panose="020B0603020102020204" pitchFamily="34" charset="0"/>
              </a:rPr>
              <a:t>Epilogue</a:t>
            </a:r>
          </a:p>
          <a:p>
            <a:r>
              <a:rPr lang="en-US" sz="3200" dirty="0" smtClean="0">
                <a:solidFill>
                  <a:schemeClr val="bg1"/>
                </a:solidFill>
                <a:latin typeface="Franklin Gothic Medium" panose="020B0603020102020204" pitchFamily="34" charset="0"/>
              </a:rPr>
              <a:t>France </a:t>
            </a:r>
            <a:r>
              <a:rPr lang="en-US" sz="3200" dirty="0" smtClean="0">
                <a:solidFill>
                  <a:schemeClr val="bg1"/>
                </a:solidFill>
                <a:latin typeface="Franklin Gothic Medium" panose="020B0603020102020204" pitchFamily="34" charset="0"/>
              </a:rPr>
              <a:t>printed </a:t>
            </a:r>
            <a:r>
              <a:rPr lang="en-US" sz="3200" dirty="0" smtClean="0">
                <a:solidFill>
                  <a:schemeClr val="bg1"/>
                </a:solidFill>
                <a:latin typeface="Franklin Gothic Medium" panose="020B0603020102020204" pitchFamily="34" charset="0"/>
              </a:rPr>
              <a:t>compound </a:t>
            </a:r>
            <a:r>
              <a:rPr lang="en-US" sz="3200" dirty="0" smtClean="0">
                <a:solidFill>
                  <a:schemeClr val="bg1"/>
                </a:solidFill>
                <a:latin typeface="Franklin Gothic Medium" panose="020B0603020102020204" pitchFamily="34" charset="0"/>
              </a:rPr>
              <a:t>single-color </a:t>
            </a:r>
            <a:r>
              <a:rPr lang="en-US" sz="3200" dirty="0" smtClean="0">
                <a:solidFill>
                  <a:schemeClr val="bg1"/>
                </a:solidFill>
                <a:latin typeface="Franklin Gothic Medium" panose="020B0603020102020204" pitchFamily="34" charset="0"/>
              </a:rPr>
              <a:t>trials in 1925, including the Milo stamp and others doubling each on </a:t>
            </a:r>
            <a:r>
              <a:rPr lang="en-US" sz="3200" dirty="0" smtClean="0">
                <a:solidFill>
                  <a:schemeClr val="bg1"/>
                </a:solidFill>
                <a:latin typeface="Franklin Gothic Medium" panose="020B0603020102020204" pitchFamily="34" charset="0"/>
              </a:rPr>
              <a:t>the sheetlet </a:t>
            </a:r>
            <a:r>
              <a:rPr lang="en-US" sz="3200" dirty="0" smtClean="0">
                <a:solidFill>
                  <a:schemeClr val="bg1"/>
                </a:solidFill>
                <a:latin typeface="Franklin Gothic Medium" panose="020B0603020102020204" pitchFamily="34" charset="0"/>
              </a:rPr>
              <a:t>in various colors.</a:t>
            </a:r>
            <a:endParaRPr lang="en-US" sz="3200"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671" y="523466"/>
            <a:ext cx="3823570" cy="182681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3999" y="2475857"/>
            <a:ext cx="3823570" cy="179302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7671" y="4394457"/>
            <a:ext cx="3856225" cy="1837826"/>
          </a:xfrm>
          <a:prstGeom prst="rect">
            <a:avLst/>
          </a:prstGeom>
        </p:spPr>
      </p:pic>
      <p:sp>
        <p:nvSpPr>
          <p:cNvPr id="10" name="TextBox 9"/>
          <p:cNvSpPr txBox="1"/>
          <p:nvPr/>
        </p:nvSpPr>
        <p:spPr>
          <a:xfrm>
            <a:off x="3554671" y="4441764"/>
            <a:ext cx="4054206"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as produced, but with trimmed margins </a:t>
            </a:r>
            <a:endParaRPr lang="en-US" dirty="0">
              <a:solidFill>
                <a:schemeClr val="bg1"/>
              </a:solidFill>
              <a:latin typeface="Franklin Gothic Medium" panose="020B060302010202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272685008"/>
              </p:ext>
            </p:extLst>
          </p:nvPr>
        </p:nvGraphicFramePr>
        <p:xfrm>
          <a:off x="3553634" y="523466"/>
          <a:ext cx="4107483" cy="3933021"/>
        </p:xfrm>
        <a:graphic>
          <a:graphicData uri="http://schemas.openxmlformats.org/presentationml/2006/ole">
            <mc:AlternateContent xmlns:mc="http://schemas.openxmlformats.org/markup-compatibility/2006">
              <mc:Choice xmlns:v="urn:schemas-microsoft-com:vml" Requires="v">
                <p:oleObj spid="_x0000_s25641" r:id="rId8" imgW="5980680" imgH="5726880" progId="">
                  <p:embed/>
                </p:oleObj>
              </mc:Choice>
              <mc:Fallback>
                <p:oleObj r:id="rId8" imgW="5980680" imgH="5726880" progId="">
                  <p:embed/>
                  <p:pic>
                    <p:nvPicPr>
                      <p:cNvPr id="0" name=""/>
                      <p:cNvPicPr/>
                      <p:nvPr/>
                    </p:nvPicPr>
                    <p:blipFill>
                      <a:blip r:embed="rId9"/>
                      <a:stretch>
                        <a:fillRect/>
                      </a:stretch>
                    </p:blipFill>
                    <p:spPr>
                      <a:xfrm>
                        <a:off x="3553634" y="523466"/>
                        <a:ext cx="4107483" cy="3933021"/>
                      </a:xfrm>
                      <a:prstGeom prst="rect">
                        <a:avLst/>
                      </a:prstGeom>
                    </p:spPr>
                  </p:pic>
                </p:oleObj>
              </mc:Fallback>
            </mc:AlternateContent>
          </a:graphicData>
        </a:graphic>
      </p:graphicFrame>
      <p:pic>
        <p:nvPicPr>
          <p:cNvPr id="11" name="Picture 10"/>
          <p:cNvPicPr>
            <a:picLocks noChangeAspect="1"/>
          </p:cNvPicPr>
          <p:nvPr/>
        </p:nvPicPr>
        <p:blipFill>
          <a:blip r:embed="rId10"/>
          <a:stretch>
            <a:fillRect/>
          </a:stretch>
        </p:blipFill>
        <p:spPr>
          <a:xfrm>
            <a:off x="6019267" y="5202880"/>
            <a:ext cx="1060800" cy="479400"/>
          </a:xfrm>
          <a:prstGeom prst="rect">
            <a:avLst/>
          </a:prstGeom>
        </p:spPr>
      </p:pic>
      <p:sp>
        <p:nvSpPr>
          <p:cNvPr id="12" name="TextBox 11"/>
          <p:cNvSpPr txBox="1"/>
          <p:nvPr/>
        </p:nvSpPr>
        <p:spPr>
          <a:xfrm>
            <a:off x="3582627" y="5682280"/>
            <a:ext cx="4054206"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error in lower right Milo tablet</a:t>
            </a:r>
          </a:p>
          <a:p>
            <a:pPr algn="ctr"/>
            <a:r>
              <a:rPr lang="en-US" dirty="0" smtClean="0">
                <a:solidFill>
                  <a:schemeClr val="bg1"/>
                </a:solidFill>
                <a:latin typeface="Franklin Gothic Medium" panose="020B0603020102020204" pitchFamily="34" charset="0"/>
              </a:rPr>
              <a:t>wrong year:</a:t>
            </a:r>
            <a:r>
              <a:rPr lang="en-US" dirty="0" smtClean="0">
                <a:solidFill>
                  <a:schemeClr val="bg1"/>
                </a:solidFill>
                <a:latin typeface="Franklin Gothic Medium" panose="020B0603020102020204" pitchFamily="34" charset="0"/>
              </a:rPr>
              <a:t> 1824, not 1924</a:t>
            </a:r>
            <a:endParaRPr lang="en-US" dirty="0">
              <a:solidFill>
                <a:schemeClr val="bg1"/>
              </a:solidFill>
              <a:latin typeface="Franklin Gothic Medium" panose="020B06030201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102339092"/>
              </p:ext>
            </p:extLst>
          </p:nvPr>
        </p:nvGraphicFramePr>
        <p:xfrm>
          <a:off x="4224496" y="5172856"/>
          <a:ext cx="1422400" cy="520700"/>
        </p:xfrm>
        <a:graphic>
          <a:graphicData uri="http://schemas.openxmlformats.org/presentationml/2006/ole">
            <mc:AlternateContent xmlns:mc="http://schemas.openxmlformats.org/markup-compatibility/2006">
              <mc:Choice xmlns:v="urn:schemas-microsoft-com:vml" Requires="v">
                <p:oleObj spid="_x0000_s25642" r:id="rId11" imgW="1422000" imgH="520560" progId="">
                  <p:embed/>
                </p:oleObj>
              </mc:Choice>
              <mc:Fallback>
                <p:oleObj r:id="rId11" imgW="1422000" imgH="520560" progId="">
                  <p:embed/>
                  <p:pic>
                    <p:nvPicPr>
                      <p:cNvPr id="0" name=""/>
                      <p:cNvPicPr/>
                      <p:nvPr/>
                    </p:nvPicPr>
                    <p:blipFill>
                      <a:blip r:embed="rId12"/>
                      <a:stretch>
                        <a:fillRect/>
                      </a:stretch>
                    </p:blipFill>
                    <p:spPr>
                      <a:xfrm>
                        <a:off x="4224496" y="5172856"/>
                        <a:ext cx="1422400" cy="520700"/>
                      </a:xfrm>
                      <a:prstGeom prst="rect">
                        <a:avLst/>
                      </a:prstGeom>
                    </p:spPr>
                  </p:pic>
                </p:oleObj>
              </mc:Fallback>
            </mc:AlternateContent>
          </a:graphicData>
        </a:graphic>
      </p:graphicFrame>
      <p:sp>
        <p:nvSpPr>
          <p:cNvPr id="13" name="TextBox 12"/>
          <p:cNvSpPr txBox="1"/>
          <p:nvPr/>
        </p:nvSpPr>
        <p:spPr>
          <a:xfrm rot="10608077">
            <a:off x="5445479" y="5028133"/>
            <a:ext cx="495759" cy="584775"/>
          </a:xfrm>
          <a:prstGeom prst="rect">
            <a:avLst/>
          </a:prstGeom>
          <a:noFill/>
        </p:spPr>
        <p:txBody>
          <a:bodyPr wrap="square" rtlCol="0">
            <a:spAutoFit/>
          </a:bodyPr>
          <a:lstStyle/>
          <a:p>
            <a:r>
              <a:rPr lang="en-US" sz="3200" dirty="0" smtClean="0">
                <a:solidFill>
                  <a:srgbClr val="FFFF00"/>
                </a:solidFill>
                <a:latin typeface="ZDingbats" panose="05000600020000020004" pitchFamily="2" charset="0"/>
              </a:rPr>
              <a:t>Ú</a:t>
            </a:r>
            <a:endParaRPr lang="en-US" sz="3200" dirty="0">
              <a:solidFill>
                <a:srgbClr val="FFFF00"/>
              </a:solidFill>
              <a:latin typeface="Franklin Gothic Medium" panose="020B0603020102020204" pitchFamily="34" charset="0"/>
            </a:endParaRPr>
          </a:p>
        </p:txBody>
      </p:sp>
    </p:spTree>
    <p:extLst>
      <p:ext uri="{BB962C8B-B14F-4D97-AF65-F5344CB8AC3E}">
        <p14:creationId xmlns:p14="http://schemas.microsoft.com/office/powerpoint/2010/main" val="2820071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889733475"/>
              </p:ext>
            </p:extLst>
          </p:nvPr>
        </p:nvGraphicFramePr>
        <p:xfrm>
          <a:off x="2847053" y="3230217"/>
          <a:ext cx="2112043" cy="3168065"/>
        </p:xfrm>
        <a:graphic>
          <a:graphicData uri="http://schemas.openxmlformats.org/presentationml/2006/ole">
            <mc:AlternateContent xmlns:mc="http://schemas.openxmlformats.org/markup-compatibility/2006">
              <mc:Choice xmlns:v="urn:schemas-microsoft-com:vml" Requires="v">
                <p:oleObj spid="_x0000_s27689" r:id="rId5" imgW="2571120" imgH="3857040" progId="">
                  <p:embed/>
                </p:oleObj>
              </mc:Choice>
              <mc:Fallback>
                <p:oleObj r:id="rId5" imgW="2571120" imgH="3857040" progId="">
                  <p:embed/>
                  <p:pic>
                    <p:nvPicPr>
                      <p:cNvPr id="0" name=""/>
                      <p:cNvPicPr/>
                      <p:nvPr/>
                    </p:nvPicPr>
                    <p:blipFill>
                      <a:blip r:embed="rId6"/>
                      <a:stretch>
                        <a:fillRect/>
                      </a:stretch>
                    </p:blipFill>
                    <p:spPr>
                      <a:xfrm>
                        <a:off x="2847053" y="3230217"/>
                        <a:ext cx="2112043" cy="3168065"/>
                      </a:xfrm>
                      <a:prstGeom prst="rect">
                        <a:avLst/>
                      </a:prstGeom>
                    </p:spPr>
                  </p:pic>
                </p:oleObj>
              </mc:Fallback>
            </mc:AlternateContent>
          </a:graphicData>
        </a:graphic>
      </p:graphicFrame>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47</a:t>
            </a:fld>
            <a:endParaRPr lang="en-US" dirty="0"/>
          </a:p>
        </p:txBody>
      </p:sp>
      <p:sp>
        <p:nvSpPr>
          <p:cNvPr id="9" name="TextBox 8"/>
          <p:cNvSpPr txBox="1"/>
          <p:nvPr/>
        </p:nvSpPr>
        <p:spPr>
          <a:xfrm>
            <a:off x="605928" y="716096"/>
            <a:ext cx="11093985" cy="2554545"/>
          </a:xfrm>
          <a:prstGeom prst="rect">
            <a:avLst/>
          </a:prstGeom>
          <a:noFill/>
        </p:spPr>
        <p:txBody>
          <a:bodyPr wrap="square" rtlCol="0">
            <a:spAutoFit/>
          </a:bodyPr>
          <a:lstStyle/>
          <a:p>
            <a:r>
              <a:rPr lang="en-US" sz="3200" dirty="0">
                <a:solidFill>
                  <a:schemeClr val="bg1"/>
                </a:solidFill>
                <a:latin typeface="Franklin Gothic Medium" panose="020B0603020102020204" pitchFamily="34" charset="0"/>
              </a:rPr>
              <a:t>These were printed on thin gummed paper. </a:t>
            </a:r>
            <a:r>
              <a:rPr lang="en-US" sz="3200" dirty="0" smtClean="0">
                <a:solidFill>
                  <a:schemeClr val="bg1"/>
                </a:solidFill>
                <a:latin typeface="Franklin Gothic Medium" panose="020B0603020102020204" pitchFamily="34" charset="0"/>
              </a:rPr>
              <a:t> </a:t>
            </a:r>
            <a:r>
              <a:rPr lang="en-US" sz="3200" dirty="0" smtClean="0">
                <a:solidFill>
                  <a:schemeClr val="bg1"/>
                </a:solidFill>
                <a:latin typeface="Franklin Gothic Medium" panose="020B0603020102020204" pitchFamily="34" charset="0"/>
              </a:rPr>
              <a:t>The </a:t>
            </a:r>
            <a:r>
              <a:rPr lang="en-US" sz="3200" dirty="0" smtClean="0">
                <a:solidFill>
                  <a:schemeClr val="bg1"/>
                </a:solidFill>
                <a:latin typeface="Franklin Gothic Medium" panose="020B0603020102020204" pitchFamily="34" charset="0"/>
              </a:rPr>
              <a:t>Milo design is not that of the final </a:t>
            </a:r>
            <a:r>
              <a:rPr lang="en-US" sz="3200" dirty="0" smtClean="0">
                <a:solidFill>
                  <a:schemeClr val="bg1"/>
                </a:solidFill>
                <a:latin typeface="Franklin Gothic Medium" panose="020B0603020102020204" pitchFamily="34" charset="0"/>
              </a:rPr>
              <a:t>as-issued stamp.  It </a:t>
            </a:r>
            <a:r>
              <a:rPr lang="en-US" sz="3200" dirty="0" smtClean="0">
                <a:solidFill>
                  <a:schemeClr val="bg1"/>
                </a:solidFill>
                <a:latin typeface="Franklin Gothic Medium" panose="020B0603020102020204" pitchFamily="34" charset="0"/>
              </a:rPr>
              <a:t>lacks the designer and engraver’s name just below the </a:t>
            </a:r>
            <a:r>
              <a:rPr lang="en-US" sz="3200" dirty="0" smtClean="0">
                <a:solidFill>
                  <a:schemeClr val="bg1"/>
                </a:solidFill>
                <a:latin typeface="Franklin Gothic Medium" panose="020B0603020102020204" pitchFamily="34" charset="0"/>
              </a:rPr>
              <a:t>design                      and the year in the lower right tablet is wrong, 1824 and not 1924.     </a:t>
            </a:r>
          </a:p>
          <a:p>
            <a:r>
              <a:rPr lang="en-US" sz="3200" dirty="0" smtClean="0">
                <a:solidFill>
                  <a:schemeClr val="bg1"/>
                </a:solidFill>
                <a:latin typeface="Franklin Gothic Medium" panose="020B0603020102020204" pitchFamily="34" charset="0"/>
              </a:rPr>
              <a:t>.  </a:t>
            </a:r>
            <a:endParaRPr lang="en-US" sz="3200" dirty="0">
              <a:solidFill>
                <a:schemeClr val="bg1"/>
              </a:solidFill>
              <a:latin typeface="Franklin Gothic Medium" panose="020B0603020102020204" pitchFamily="34" charset="0"/>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2181" y="3213848"/>
            <a:ext cx="2214390" cy="3144009"/>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4100704302"/>
              </p:ext>
            </p:extLst>
          </p:nvPr>
        </p:nvGraphicFramePr>
        <p:xfrm>
          <a:off x="659695" y="3209108"/>
          <a:ext cx="2071631" cy="3250433"/>
        </p:xfrm>
        <a:graphic>
          <a:graphicData uri="http://schemas.openxmlformats.org/presentationml/2006/ole">
            <mc:AlternateContent xmlns:mc="http://schemas.openxmlformats.org/markup-compatibility/2006">
              <mc:Choice xmlns:v="urn:schemas-microsoft-com:vml" Requires="v">
                <p:oleObj spid="_x0000_s27690" r:id="rId8" imgW="2920320" imgH="4583880" progId="">
                  <p:embed/>
                </p:oleObj>
              </mc:Choice>
              <mc:Fallback>
                <p:oleObj r:id="rId8" imgW="2920320" imgH="4583880" progId="">
                  <p:embed/>
                  <p:pic>
                    <p:nvPicPr>
                      <p:cNvPr id="0" name=""/>
                      <p:cNvPicPr/>
                      <p:nvPr/>
                    </p:nvPicPr>
                    <p:blipFill>
                      <a:blip r:embed="rId9"/>
                      <a:stretch>
                        <a:fillRect/>
                      </a:stretch>
                    </p:blipFill>
                    <p:spPr>
                      <a:xfrm>
                        <a:off x="659695" y="3209108"/>
                        <a:ext cx="2071631" cy="3250433"/>
                      </a:xfrm>
                      <a:prstGeom prst="rect">
                        <a:avLst/>
                      </a:prstGeom>
                    </p:spPr>
                  </p:pic>
                </p:oleObj>
              </mc:Fallback>
            </mc:AlternateContent>
          </a:graphicData>
        </a:graphic>
      </p:graphicFrame>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68461" y="3252526"/>
            <a:ext cx="2084355" cy="3145481"/>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1580416628"/>
              </p:ext>
            </p:extLst>
          </p:nvPr>
        </p:nvGraphicFramePr>
        <p:xfrm>
          <a:off x="7477032" y="1777159"/>
          <a:ext cx="2019508" cy="432418"/>
        </p:xfrm>
        <a:graphic>
          <a:graphicData uri="http://schemas.openxmlformats.org/presentationml/2006/ole">
            <mc:AlternateContent xmlns:mc="http://schemas.openxmlformats.org/markup-compatibility/2006">
              <mc:Choice xmlns:v="urn:schemas-microsoft-com:vml" Requires="v">
                <p:oleObj spid="_x0000_s27691" r:id="rId11" imgW="3022200" imgH="660240" progId="">
                  <p:embed/>
                </p:oleObj>
              </mc:Choice>
              <mc:Fallback>
                <p:oleObj r:id="rId11" imgW="3022200" imgH="660240" progId="">
                  <p:embed/>
                  <p:pic>
                    <p:nvPicPr>
                      <p:cNvPr id="0" name=""/>
                      <p:cNvPicPr/>
                      <p:nvPr/>
                    </p:nvPicPr>
                    <p:blipFill>
                      <a:blip r:embed="rId12"/>
                      <a:stretch>
                        <a:fillRect/>
                      </a:stretch>
                    </p:blipFill>
                    <p:spPr>
                      <a:xfrm>
                        <a:off x="7477032" y="1777159"/>
                        <a:ext cx="2019508" cy="432418"/>
                      </a:xfrm>
                      <a:prstGeom prst="rect">
                        <a:avLst/>
                      </a:prstGeom>
                    </p:spPr>
                  </p:pic>
                </p:oleObj>
              </mc:Fallback>
            </mc:AlternateContent>
          </a:graphicData>
        </a:graphic>
      </p:graphicFrame>
      <p:sp>
        <p:nvSpPr>
          <p:cNvPr id="13" name="TextBox 12"/>
          <p:cNvSpPr txBox="1"/>
          <p:nvPr/>
        </p:nvSpPr>
        <p:spPr>
          <a:xfrm>
            <a:off x="1879258" y="5955642"/>
            <a:ext cx="495759" cy="584775"/>
          </a:xfrm>
          <a:prstGeom prst="rect">
            <a:avLst/>
          </a:prstGeom>
          <a:noFill/>
        </p:spPr>
        <p:txBody>
          <a:bodyPr wrap="square" rtlCol="0">
            <a:spAutoFit/>
          </a:bodyPr>
          <a:lstStyle/>
          <a:p>
            <a:r>
              <a:rPr lang="en-US" sz="3200" dirty="0" smtClean="0">
                <a:solidFill>
                  <a:srgbClr val="3333FF"/>
                </a:solidFill>
                <a:latin typeface="ZDingbats" panose="05000600020000020004" pitchFamily="2" charset="0"/>
              </a:rPr>
              <a:t>Ú</a:t>
            </a:r>
            <a:endParaRPr lang="en-US" sz="3200" dirty="0">
              <a:solidFill>
                <a:srgbClr val="3333FF"/>
              </a:solidFill>
              <a:latin typeface="Franklin Gothic Medium" panose="020B0603020102020204" pitchFamily="34" charset="0"/>
            </a:endParaRPr>
          </a:p>
        </p:txBody>
      </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79624" y="3200611"/>
            <a:ext cx="2120289" cy="3197396"/>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2050289391"/>
              </p:ext>
            </p:extLst>
          </p:nvPr>
        </p:nvGraphicFramePr>
        <p:xfrm>
          <a:off x="4907846" y="2715810"/>
          <a:ext cx="1339975" cy="490527"/>
        </p:xfrm>
        <a:graphic>
          <a:graphicData uri="http://schemas.openxmlformats.org/presentationml/2006/ole">
            <mc:AlternateContent xmlns:mc="http://schemas.openxmlformats.org/markup-compatibility/2006">
              <mc:Choice xmlns:v="urn:schemas-microsoft-com:vml" Requires="v">
                <p:oleObj spid="_x0000_s27692" r:id="rId14" imgW="1422000" imgH="520560" progId="">
                  <p:embed/>
                </p:oleObj>
              </mc:Choice>
              <mc:Fallback>
                <p:oleObj r:id="rId14" imgW="1422000" imgH="520560" progId="">
                  <p:embed/>
                  <p:pic>
                    <p:nvPicPr>
                      <p:cNvPr id="0" name=""/>
                      <p:cNvPicPr/>
                      <p:nvPr/>
                    </p:nvPicPr>
                    <p:blipFill>
                      <a:blip r:embed="rId15"/>
                      <a:stretch>
                        <a:fillRect/>
                      </a:stretch>
                    </p:blipFill>
                    <p:spPr>
                      <a:xfrm>
                        <a:off x="4907846" y="2715810"/>
                        <a:ext cx="1339975" cy="490527"/>
                      </a:xfrm>
                      <a:prstGeom prst="rect">
                        <a:avLst/>
                      </a:prstGeom>
                    </p:spPr>
                  </p:pic>
                </p:oleObj>
              </mc:Fallback>
            </mc:AlternateContent>
          </a:graphicData>
        </a:graphic>
      </p:graphicFrame>
      <p:pic>
        <p:nvPicPr>
          <p:cNvPr id="18" name="Picture 17"/>
          <p:cNvPicPr>
            <a:picLocks noChangeAspect="1"/>
          </p:cNvPicPr>
          <p:nvPr/>
        </p:nvPicPr>
        <p:blipFill>
          <a:blip r:embed="rId16"/>
          <a:stretch>
            <a:fillRect/>
          </a:stretch>
        </p:blipFill>
        <p:spPr>
          <a:xfrm>
            <a:off x="6416232" y="2711919"/>
            <a:ext cx="1060800" cy="479400"/>
          </a:xfrm>
          <a:prstGeom prst="rect">
            <a:avLst/>
          </a:prstGeom>
        </p:spPr>
      </p:pic>
    </p:spTree>
    <p:extLst>
      <p:ext uri="{BB962C8B-B14F-4D97-AF65-F5344CB8AC3E}">
        <p14:creationId xmlns:p14="http://schemas.microsoft.com/office/powerpoint/2010/main" val="3376489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48</a:t>
            </a:fld>
            <a:endParaRPr lang="en-US" dirty="0"/>
          </a:p>
        </p:txBody>
      </p:sp>
      <p:sp>
        <p:nvSpPr>
          <p:cNvPr id="9" name="TextBox 8"/>
          <p:cNvSpPr txBox="1"/>
          <p:nvPr/>
        </p:nvSpPr>
        <p:spPr>
          <a:xfrm>
            <a:off x="1913733" y="2643230"/>
            <a:ext cx="8538071" cy="1569660"/>
          </a:xfrm>
          <a:prstGeom prst="rect">
            <a:avLst/>
          </a:prstGeom>
          <a:noFill/>
        </p:spPr>
        <p:txBody>
          <a:bodyPr wrap="square" rtlCol="0">
            <a:spAutoFit/>
          </a:bodyPr>
          <a:lstStyle/>
          <a:p>
            <a:pPr algn="ctr"/>
            <a:r>
              <a:rPr lang="en-US" sz="3200" dirty="0" smtClean="0">
                <a:solidFill>
                  <a:schemeClr val="bg1"/>
                </a:solidFill>
                <a:latin typeface="Franklin Gothic Medium" panose="020B0603020102020204" pitchFamily="34" charset="0"/>
              </a:rPr>
              <a:t>I hope you enjoyed this presentation created to honor the 100</a:t>
            </a:r>
            <a:r>
              <a:rPr lang="en-US" sz="3200" baseline="30000" dirty="0" smtClean="0">
                <a:solidFill>
                  <a:schemeClr val="bg1"/>
                </a:solidFill>
                <a:latin typeface="Franklin Gothic Medium" panose="020B0603020102020204" pitchFamily="34" charset="0"/>
              </a:rPr>
              <a:t>th</a:t>
            </a:r>
            <a:r>
              <a:rPr lang="en-US" sz="3200" dirty="0" smtClean="0">
                <a:solidFill>
                  <a:schemeClr val="bg1"/>
                </a:solidFill>
                <a:latin typeface="Franklin Gothic Medium" panose="020B0603020102020204" pitchFamily="34" charset="0"/>
              </a:rPr>
              <a:t> anniversary of this stamp issue and the remarkable 1924 Paris Olympics.</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466" y="306618"/>
            <a:ext cx="1379972" cy="2266721"/>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441099663"/>
              </p:ext>
            </p:extLst>
          </p:nvPr>
        </p:nvGraphicFramePr>
        <p:xfrm>
          <a:off x="5308434" y="4260223"/>
          <a:ext cx="1620035" cy="2239147"/>
        </p:xfrm>
        <a:graphic>
          <a:graphicData uri="http://schemas.openxmlformats.org/presentationml/2006/ole">
            <mc:AlternateContent xmlns:mc="http://schemas.openxmlformats.org/markup-compatibility/2006">
              <mc:Choice xmlns:v="urn:schemas-microsoft-com:vml" Requires="v">
                <p:oleObj spid="_x0000_s26646" r:id="rId6" imgW="4215600" imgH="6057000" progId="">
                  <p:embed/>
                </p:oleObj>
              </mc:Choice>
              <mc:Fallback>
                <p:oleObj r:id="rId6" imgW="4215600" imgH="6057000" progId="">
                  <p:embed/>
                  <p:pic>
                    <p:nvPicPr>
                      <p:cNvPr id="0" name=""/>
                      <p:cNvPicPr/>
                      <p:nvPr/>
                    </p:nvPicPr>
                    <p:blipFill>
                      <a:blip r:embed="rId7"/>
                      <a:stretch>
                        <a:fillRect/>
                      </a:stretch>
                    </p:blipFill>
                    <p:spPr>
                      <a:xfrm>
                        <a:off x="5308434" y="4260223"/>
                        <a:ext cx="1620035" cy="2239147"/>
                      </a:xfrm>
                      <a:prstGeom prst="rect">
                        <a:avLst/>
                      </a:prstGeom>
                    </p:spPr>
                  </p:pic>
                </p:oleObj>
              </mc:Fallback>
            </mc:AlternateContent>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679" y="4260224"/>
            <a:ext cx="4062915" cy="223914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4448" y="306618"/>
            <a:ext cx="2433295" cy="237130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8661" y="306618"/>
            <a:ext cx="2328065" cy="2359014"/>
          </a:xfrm>
          <a:prstGeom prst="rect">
            <a:avLst/>
          </a:prstGeom>
        </p:spPr>
      </p:pic>
      <p:pic>
        <p:nvPicPr>
          <p:cNvPr id="16" name="Picture 15"/>
          <p:cNvPicPr>
            <a:picLocks noChangeAspect="1"/>
          </p:cNvPicPr>
          <p:nvPr/>
        </p:nvPicPr>
        <p:blipFill>
          <a:blip r:embed="rId11"/>
          <a:stretch>
            <a:fillRect/>
          </a:stretch>
        </p:blipFill>
        <p:spPr>
          <a:xfrm>
            <a:off x="7136309" y="4271501"/>
            <a:ext cx="4062915" cy="2216589"/>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4475" y="306617"/>
            <a:ext cx="1809750" cy="2162175"/>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96949" y="306618"/>
            <a:ext cx="1781930" cy="2162175"/>
          </a:xfrm>
          <a:prstGeom prst="rect">
            <a:avLst/>
          </a:prstGeom>
        </p:spPr>
      </p:pic>
    </p:spTree>
    <p:extLst>
      <p:ext uri="{BB962C8B-B14F-4D97-AF65-F5344CB8AC3E}">
        <p14:creationId xmlns:p14="http://schemas.microsoft.com/office/powerpoint/2010/main" val="3887558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5</a:t>
            </a:fld>
            <a:endParaRPr lang="en-US" dirty="0"/>
          </a:p>
        </p:txBody>
      </p:sp>
      <p:sp>
        <p:nvSpPr>
          <p:cNvPr id="9" name="TextBox 8"/>
          <p:cNvSpPr txBox="1"/>
          <p:nvPr/>
        </p:nvSpPr>
        <p:spPr>
          <a:xfrm>
            <a:off x="4843693" y="716096"/>
            <a:ext cx="6867237" cy="5509200"/>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As this stamp uses two colors, both black and brown-red elements needed to be engraved, eventually coming together in the final stage.</a:t>
            </a:r>
          </a:p>
          <a:p>
            <a:endParaRPr lang="en-US" sz="3200" dirty="0">
              <a:solidFill>
                <a:schemeClr val="bg1"/>
              </a:solidFill>
              <a:latin typeface="Franklin Gothic Medium" panose="020B0603020102020204" pitchFamily="34" charset="0"/>
            </a:endParaRPr>
          </a:p>
          <a:p>
            <a:r>
              <a:rPr lang="en-US" sz="3200" dirty="0" smtClean="0">
                <a:solidFill>
                  <a:schemeClr val="bg1"/>
                </a:solidFill>
                <a:latin typeface="Franklin Gothic Medium" panose="020B0603020102020204" pitchFamily="34" charset="0"/>
              </a:rPr>
              <a:t>Master engraver G. </a:t>
            </a:r>
            <a:r>
              <a:rPr lang="en-US" sz="3200" dirty="0" err="1" smtClean="0">
                <a:solidFill>
                  <a:schemeClr val="bg1"/>
                </a:solidFill>
                <a:latin typeface="Franklin Gothic Medium" panose="020B0603020102020204" pitchFamily="34" charset="0"/>
              </a:rPr>
              <a:t>Daussy</a:t>
            </a:r>
            <a:r>
              <a:rPr lang="en-US" sz="3200" dirty="0" smtClean="0">
                <a:solidFill>
                  <a:schemeClr val="bg1"/>
                </a:solidFill>
                <a:latin typeface="Franklin Gothic Medium" panose="020B0603020102020204" pitchFamily="34" charset="0"/>
              </a:rPr>
              <a:t> turned the frame and vignette designs into dies.  </a:t>
            </a:r>
          </a:p>
          <a:p>
            <a:endParaRPr lang="en-US" sz="3200" dirty="0">
              <a:solidFill>
                <a:schemeClr val="bg1"/>
              </a:solidFill>
              <a:latin typeface="Franklin Gothic Medium" panose="020B0603020102020204" pitchFamily="34" charset="0"/>
            </a:endParaRPr>
          </a:p>
          <a:p>
            <a:r>
              <a:rPr lang="en-US" sz="3200" dirty="0" smtClean="0">
                <a:solidFill>
                  <a:schemeClr val="bg1"/>
                </a:solidFill>
                <a:latin typeface="Franklin Gothic Medium" panose="020B0603020102020204" pitchFamily="34" charset="0"/>
              </a:rPr>
              <a:t>Here is a die proof of the frame in violet brown ink and printed on glossy paper.  </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8" y="716096"/>
            <a:ext cx="4237765" cy="5576536"/>
          </a:xfrm>
          <a:prstGeom prst="rect">
            <a:avLst/>
          </a:prstGeom>
        </p:spPr>
      </p:pic>
    </p:spTree>
    <p:extLst>
      <p:ext uri="{BB962C8B-B14F-4D97-AF65-F5344CB8AC3E}">
        <p14:creationId xmlns:p14="http://schemas.microsoft.com/office/powerpoint/2010/main" val="204894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6</a:t>
            </a:fld>
            <a:endParaRPr lang="en-US" dirty="0"/>
          </a:p>
        </p:txBody>
      </p:sp>
      <p:sp>
        <p:nvSpPr>
          <p:cNvPr id="9" name="TextBox 8"/>
          <p:cNvSpPr txBox="1"/>
          <p:nvPr/>
        </p:nvSpPr>
        <p:spPr>
          <a:xfrm>
            <a:off x="605928" y="716096"/>
            <a:ext cx="1096178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It was common practice to print examples of die proofs in various trial colors and on different types of paper.  </a:t>
            </a:r>
            <a:endParaRPr lang="en-US" sz="3200" dirty="0">
              <a:solidFill>
                <a:schemeClr val="bg1"/>
              </a:solidFill>
              <a:latin typeface="Franklin Gothic Medium" panose="020B06030201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250339867"/>
              </p:ext>
            </p:extLst>
          </p:nvPr>
        </p:nvGraphicFramePr>
        <p:xfrm>
          <a:off x="2339427" y="1943347"/>
          <a:ext cx="3635808" cy="4414510"/>
        </p:xfrm>
        <a:graphic>
          <a:graphicData uri="http://schemas.openxmlformats.org/presentationml/2006/ole">
            <mc:AlternateContent xmlns:mc="http://schemas.openxmlformats.org/markup-compatibility/2006">
              <mc:Choice xmlns:v="urn:schemas-microsoft-com:vml" Requires="v">
                <p:oleObj spid="_x0000_s1188" r:id="rId5" imgW="4121280" imgH="5004000" progId="">
                  <p:embed/>
                </p:oleObj>
              </mc:Choice>
              <mc:Fallback>
                <p:oleObj r:id="rId5" imgW="4121280" imgH="5004000" progId="">
                  <p:embed/>
                  <p:pic>
                    <p:nvPicPr>
                      <p:cNvPr id="0" name=""/>
                      <p:cNvPicPr/>
                      <p:nvPr/>
                    </p:nvPicPr>
                    <p:blipFill>
                      <a:blip r:embed="rId6"/>
                      <a:stretch>
                        <a:fillRect/>
                      </a:stretch>
                    </p:blipFill>
                    <p:spPr>
                      <a:xfrm>
                        <a:off x="2339427" y="1943347"/>
                        <a:ext cx="3635808" cy="441451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14967001"/>
              </p:ext>
            </p:extLst>
          </p:nvPr>
        </p:nvGraphicFramePr>
        <p:xfrm>
          <a:off x="6455619" y="1943347"/>
          <a:ext cx="3513146" cy="4414510"/>
        </p:xfrm>
        <a:graphic>
          <a:graphicData uri="http://schemas.openxmlformats.org/presentationml/2006/ole">
            <mc:AlternateContent xmlns:mc="http://schemas.openxmlformats.org/markup-compatibility/2006">
              <mc:Choice xmlns:v="urn:schemas-microsoft-com:vml" Requires="v">
                <p:oleObj spid="_x0000_s1189" r:id="rId7" imgW="4108320" imgH="5162760" progId="">
                  <p:embed/>
                </p:oleObj>
              </mc:Choice>
              <mc:Fallback>
                <p:oleObj r:id="rId7" imgW="4108320" imgH="5162760" progId="">
                  <p:embed/>
                  <p:pic>
                    <p:nvPicPr>
                      <p:cNvPr id="0" name=""/>
                      <p:cNvPicPr/>
                      <p:nvPr/>
                    </p:nvPicPr>
                    <p:blipFill>
                      <a:blip r:embed="rId8"/>
                      <a:stretch>
                        <a:fillRect/>
                      </a:stretch>
                    </p:blipFill>
                    <p:spPr>
                      <a:xfrm>
                        <a:off x="6455619" y="1943347"/>
                        <a:ext cx="3513146" cy="4414510"/>
                      </a:xfrm>
                      <a:prstGeom prst="rect">
                        <a:avLst/>
                      </a:prstGeom>
                    </p:spPr>
                  </p:pic>
                </p:oleObj>
              </mc:Fallback>
            </mc:AlternateContent>
          </a:graphicData>
        </a:graphic>
      </p:graphicFrame>
      <p:sp>
        <p:nvSpPr>
          <p:cNvPr id="6" name="TextBox 5"/>
          <p:cNvSpPr txBox="1"/>
          <p:nvPr/>
        </p:nvSpPr>
        <p:spPr>
          <a:xfrm>
            <a:off x="1226723" y="5988525"/>
            <a:ext cx="1112704"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dark blue</a:t>
            </a:r>
            <a:endParaRPr lang="en-US" dirty="0">
              <a:solidFill>
                <a:schemeClr val="bg1"/>
              </a:solidFill>
              <a:latin typeface="Franklin Gothic Medium" panose="020B0603020102020204" pitchFamily="34" charset="0"/>
            </a:endParaRPr>
          </a:p>
        </p:txBody>
      </p:sp>
      <p:sp>
        <p:nvSpPr>
          <p:cNvPr id="8" name="TextBox 7"/>
          <p:cNvSpPr txBox="1"/>
          <p:nvPr/>
        </p:nvSpPr>
        <p:spPr>
          <a:xfrm>
            <a:off x="9968765" y="5986422"/>
            <a:ext cx="1112704"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red</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433648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7</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The vignette, modeled after a Louvre marble sculpture of Milo from 1768 by </a:t>
            </a:r>
            <a:r>
              <a:rPr lang="en-US" sz="3200" dirty="0" err="1" smtClean="0">
                <a:solidFill>
                  <a:schemeClr val="bg1"/>
                </a:solidFill>
                <a:latin typeface="Franklin Gothic Medium" panose="020B0603020102020204" pitchFamily="34" charset="0"/>
              </a:rPr>
              <a:t>Edme</a:t>
            </a:r>
            <a:r>
              <a:rPr lang="en-US" sz="3200" dirty="0" smtClean="0">
                <a:solidFill>
                  <a:schemeClr val="bg1"/>
                </a:solidFill>
                <a:latin typeface="Franklin Gothic Medium" panose="020B0603020102020204" pitchFamily="34" charset="0"/>
              </a:rPr>
              <a:t> </a:t>
            </a:r>
            <a:r>
              <a:rPr lang="en-US" sz="3200" dirty="0">
                <a:solidFill>
                  <a:schemeClr val="bg1"/>
                </a:solidFill>
                <a:latin typeface="Franklin Gothic Medium" panose="020B0603020102020204" pitchFamily="34" charset="0"/>
              </a:rPr>
              <a:t>Dumont, </a:t>
            </a:r>
            <a:r>
              <a:rPr lang="en-US" sz="3200" dirty="0" smtClean="0">
                <a:solidFill>
                  <a:schemeClr val="bg1"/>
                </a:solidFill>
                <a:latin typeface="Franklin Gothic Medium" panose="020B0603020102020204" pitchFamily="34" charset="0"/>
              </a:rPr>
              <a:t>underwent several color trials.  </a:t>
            </a:r>
            <a:endParaRPr lang="en-US" sz="3200" dirty="0">
              <a:solidFill>
                <a:schemeClr val="bg1"/>
              </a:solidFill>
              <a:latin typeface="Franklin Gothic Medium" panose="020B0603020102020204" pitchFamily="34" charset="0"/>
            </a:endParaRPr>
          </a:p>
        </p:txBody>
      </p:sp>
      <p:sp>
        <p:nvSpPr>
          <p:cNvPr id="6" name="TextBox 5"/>
          <p:cNvSpPr txBox="1"/>
          <p:nvPr/>
        </p:nvSpPr>
        <p:spPr>
          <a:xfrm>
            <a:off x="4236332" y="6017726"/>
            <a:ext cx="616944" cy="36933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blue</a:t>
            </a:r>
            <a:endParaRPr lang="en-US"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700" y="1869074"/>
            <a:ext cx="2533880" cy="4186411"/>
          </a:xfrm>
          <a:prstGeom prst="rect">
            <a:avLst/>
          </a:prstGeom>
        </p:spPr>
      </p:pic>
      <p:sp>
        <p:nvSpPr>
          <p:cNvPr id="7" name="TextBox 6"/>
          <p:cNvSpPr txBox="1"/>
          <p:nvPr/>
        </p:nvSpPr>
        <p:spPr>
          <a:xfrm>
            <a:off x="6549638" y="6000091"/>
            <a:ext cx="1641291" cy="646331"/>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red w/printing</a:t>
            </a:r>
          </a:p>
          <a:p>
            <a:r>
              <a:rPr lang="en-US" dirty="0" smtClean="0">
                <a:solidFill>
                  <a:schemeClr val="bg1"/>
                </a:solidFill>
                <a:latin typeface="Franklin Gothic Medium" panose="020B0603020102020204" pitchFamily="34" charset="0"/>
              </a:rPr>
              <a:t>block surround </a:t>
            </a:r>
            <a:endParaRPr lang="en-US" dirty="0">
              <a:solidFill>
                <a:schemeClr val="bg1"/>
              </a:solidFill>
              <a:latin typeface="Franklin Gothic Medium" panose="020B06030201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358" y="1869075"/>
            <a:ext cx="2796039" cy="4131016"/>
          </a:xfrm>
          <a:prstGeom prst="rect">
            <a:avLst/>
          </a:prstGeom>
        </p:spPr>
      </p:pic>
      <p:sp>
        <p:nvSpPr>
          <p:cNvPr id="10" name="TextBox 9"/>
          <p:cNvSpPr txBox="1"/>
          <p:nvPr/>
        </p:nvSpPr>
        <p:spPr>
          <a:xfrm>
            <a:off x="9185412" y="6000091"/>
            <a:ext cx="1875929" cy="646331"/>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brown w/printing</a:t>
            </a:r>
          </a:p>
          <a:p>
            <a:r>
              <a:rPr lang="en-US" dirty="0" smtClean="0">
                <a:solidFill>
                  <a:schemeClr val="bg1"/>
                </a:solidFill>
                <a:latin typeface="Franklin Gothic Medium" panose="020B0603020102020204" pitchFamily="34" charset="0"/>
              </a:rPr>
              <a:t>  block surround </a:t>
            </a:r>
            <a:endParaRPr lang="en-US" dirty="0">
              <a:solidFill>
                <a:schemeClr val="bg1"/>
              </a:solidFill>
              <a:latin typeface="Franklin Gothic Medium" panose="020B0603020102020204"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449265367"/>
              </p:ext>
            </p:extLst>
          </p:nvPr>
        </p:nvGraphicFramePr>
        <p:xfrm>
          <a:off x="3261686" y="1869074"/>
          <a:ext cx="2566237" cy="4148651"/>
        </p:xfrm>
        <a:graphic>
          <a:graphicData uri="http://schemas.openxmlformats.org/presentationml/2006/ole">
            <mc:AlternateContent xmlns:mc="http://schemas.openxmlformats.org/markup-compatibility/2006">
              <mc:Choice xmlns:v="urn:schemas-microsoft-com:vml" Requires="v">
                <p:oleObj spid="_x0000_s2173" r:id="rId7" imgW="520920" imgH="838080" progId="">
                  <p:embed/>
                </p:oleObj>
              </mc:Choice>
              <mc:Fallback>
                <p:oleObj r:id="rId7" imgW="520920" imgH="838080" progId="">
                  <p:embed/>
                  <p:pic>
                    <p:nvPicPr>
                      <p:cNvPr id="0" name=""/>
                      <p:cNvPicPr/>
                      <p:nvPr/>
                    </p:nvPicPr>
                    <p:blipFill>
                      <a:blip r:embed="rId8"/>
                      <a:stretch>
                        <a:fillRect/>
                      </a:stretch>
                    </p:blipFill>
                    <p:spPr>
                      <a:xfrm>
                        <a:off x="3261686" y="1869074"/>
                        <a:ext cx="2566237" cy="4148651"/>
                      </a:xfrm>
                      <a:prstGeom prst="rect">
                        <a:avLst/>
                      </a:prstGeom>
                    </p:spPr>
                  </p:pic>
                </p:oleObj>
              </mc:Fallback>
            </mc:AlternateContent>
          </a:graphicData>
        </a:graphic>
      </p:graphicFrame>
      <p:pic>
        <p:nvPicPr>
          <p:cNvPr id="8" name="Picture 7"/>
          <p:cNvPicPr>
            <a:picLocks noChangeAspect="1"/>
          </p:cNvPicPr>
          <p:nvPr/>
        </p:nvPicPr>
        <p:blipFill>
          <a:blip r:embed="rId9"/>
          <a:stretch>
            <a:fillRect/>
          </a:stretch>
        </p:blipFill>
        <p:spPr>
          <a:xfrm>
            <a:off x="673706" y="1869074"/>
            <a:ext cx="2406202" cy="4148651"/>
          </a:xfrm>
          <a:prstGeom prst="rect">
            <a:avLst/>
          </a:prstGeom>
        </p:spPr>
      </p:pic>
    </p:spTree>
    <p:extLst>
      <p:ext uri="{BB962C8B-B14F-4D97-AF65-F5344CB8AC3E}">
        <p14:creationId xmlns:p14="http://schemas.microsoft.com/office/powerpoint/2010/main" val="969324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8</a:t>
            </a:fld>
            <a:endParaRPr lang="en-US" dirty="0"/>
          </a:p>
        </p:txBody>
      </p:sp>
      <p:sp>
        <p:nvSpPr>
          <p:cNvPr id="9" name="TextBox 8"/>
          <p:cNvSpPr txBox="1"/>
          <p:nvPr/>
        </p:nvSpPr>
        <p:spPr>
          <a:xfrm>
            <a:off x="605928" y="716096"/>
            <a:ext cx="10994833" cy="1077218"/>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With the final die completed, duo color trial proofs began.  Here are a few with printing block surround ink added... </a:t>
            </a:r>
            <a:endParaRPr lang="en-US" sz="3200" dirty="0">
              <a:solidFill>
                <a:schemeClr val="bg1"/>
              </a:solidFill>
              <a:latin typeface="Franklin Gothic Medium" panose="020B06030201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120" y="1793493"/>
            <a:ext cx="2226784" cy="283718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7267" y="3518062"/>
            <a:ext cx="2277119" cy="2839794"/>
          </a:xfrm>
          <a:prstGeom prst="rect">
            <a:avLst/>
          </a:prstGeom>
        </p:spPr>
      </p:pic>
      <p:sp>
        <p:nvSpPr>
          <p:cNvPr id="6" name="TextBox 5"/>
          <p:cNvSpPr txBox="1"/>
          <p:nvPr/>
        </p:nvSpPr>
        <p:spPr>
          <a:xfrm>
            <a:off x="839586" y="4614793"/>
            <a:ext cx="1542844"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orange-brown and black</a:t>
            </a:r>
            <a:endParaRPr lang="en-US" dirty="0">
              <a:solidFill>
                <a:schemeClr val="bg1"/>
              </a:solidFill>
              <a:latin typeface="Franklin Gothic Medium" panose="020B0603020102020204" pitchFamily="34"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5746" y="1819291"/>
            <a:ext cx="2657788" cy="3627174"/>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200299155"/>
              </p:ext>
            </p:extLst>
          </p:nvPr>
        </p:nvGraphicFramePr>
        <p:xfrm>
          <a:off x="4774253" y="1875136"/>
          <a:ext cx="2042466" cy="2755542"/>
        </p:xfrm>
        <a:graphic>
          <a:graphicData uri="http://schemas.openxmlformats.org/presentationml/2006/ole">
            <mc:AlternateContent xmlns:mc="http://schemas.openxmlformats.org/markup-compatibility/2006">
              <mc:Choice xmlns:v="urn:schemas-microsoft-com:vml" Requires="v">
                <p:oleObj spid="_x0000_s4172" r:id="rId8" imgW="2241360" imgH="3022560" progId="">
                  <p:embed/>
                </p:oleObj>
              </mc:Choice>
              <mc:Fallback>
                <p:oleObj r:id="rId8" imgW="2241360" imgH="3022560" progId="">
                  <p:embed/>
                  <p:pic>
                    <p:nvPicPr>
                      <p:cNvPr id="0" name=""/>
                      <p:cNvPicPr/>
                      <p:nvPr/>
                    </p:nvPicPr>
                    <p:blipFill>
                      <a:blip r:embed="rId9"/>
                      <a:stretch>
                        <a:fillRect/>
                      </a:stretch>
                    </p:blipFill>
                    <p:spPr>
                      <a:xfrm>
                        <a:off x="4774253" y="1875136"/>
                        <a:ext cx="2042466" cy="2755542"/>
                      </a:xfrm>
                      <a:prstGeom prst="rect">
                        <a:avLst/>
                      </a:prstGeom>
                    </p:spPr>
                  </p:pic>
                </p:oleObj>
              </mc:Fallback>
            </mc:AlternateContent>
          </a:graphicData>
        </a:graphic>
      </p:graphicFrame>
      <p:sp>
        <p:nvSpPr>
          <p:cNvPr id="10" name="TextBox 9"/>
          <p:cNvSpPr txBox="1"/>
          <p:nvPr/>
        </p:nvSpPr>
        <p:spPr>
          <a:xfrm>
            <a:off x="5098444" y="4614794"/>
            <a:ext cx="1394083"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dark orange and black</a:t>
            </a:r>
            <a:endParaRPr lang="en-US" dirty="0">
              <a:solidFill>
                <a:schemeClr val="bg1"/>
              </a:solidFill>
              <a:latin typeface="Franklin Gothic Medium" panose="020B0603020102020204" pitchFamily="34" charset="0"/>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2561" y="1793314"/>
            <a:ext cx="2028200" cy="4083995"/>
          </a:xfrm>
          <a:prstGeom prst="rect">
            <a:avLst/>
          </a:prstGeom>
        </p:spPr>
      </p:pic>
      <p:sp>
        <p:nvSpPr>
          <p:cNvPr id="11" name="TextBox 10"/>
          <p:cNvSpPr txBox="1"/>
          <p:nvPr/>
        </p:nvSpPr>
        <p:spPr>
          <a:xfrm>
            <a:off x="7202142" y="5446465"/>
            <a:ext cx="1984995"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dull red and black (as issued)</a:t>
            </a:r>
            <a:endParaRPr lang="en-US" dirty="0">
              <a:solidFill>
                <a:schemeClr val="bg1"/>
              </a:solidFill>
              <a:latin typeface="Franklin Gothic Medium" panose="020B0603020102020204" pitchFamily="34" charset="0"/>
            </a:endParaRPr>
          </a:p>
        </p:txBody>
      </p:sp>
      <p:sp>
        <p:nvSpPr>
          <p:cNvPr id="12" name="TextBox 11"/>
          <p:cNvSpPr txBox="1"/>
          <p:nvPr/>
        </p:nvSpPr>
        <p:spPr>
          <a:xfrm>
            <a:off x="9847244" y="5849577"/>
            <a:ext cx="1641512"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red-brown and dark blue </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64054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400" y="6357857"/>
            <a:ext cx="2743200" cy="365125"/>
          </a:xfrm>
        </p:spPr>
        <p:txBody>
          <a:bodyPr/>
          <a:lstStyle/>
          <a:p>
            <a:fld id="{D31B7F4F-031A-4CC8-9C1A-98A38BD55130}" type="slidenum">
              <a:rPr lang="en-US" smtClean="0"/>
              <a:t>9</a:t>
            </a:fld>
            <a:endParaRPr lang="en-US" dirty="0"/>
          </a:p>
        </p:txBody>
      </p:sp>
      <p:sp>
        <p:nvSpPr>
          <p:cNvPr id="9" name="TextBox 8"/>
          <p:cNvSpPr txBox="1"/>
          <p:nvPr/>
        </p:nvSpPr>
        <p:spPr>
          <a:xfrm>
            <a:off x="605928" y="716096"/>
            <a:ext cx="10994833" cy="584775"/>
          </a:xfrm>
          <a:prstGeom prst="rect">
            <a:avLst/>
          </a:prstGeom>
          <a:noFill/>
        </p:spPr>
        <p:txBody>
          <a:bodyPr wrap="square" rtlCol="0">
            <a:spAutoFit/>
          </a:bodyPr>
          <a:lstStyle/>
          <a:p>
            <a:r>
              <a:rPr lang="en-US" sz="3200" dirty="0" smtClean="0">
                <a:solidFill>
                  <a:schemeClr val="bg1"/>
                </a:solidFill>
                <a:latin typeface="Franklin Gothic Medium" panose="020B0603020102020204" pitchFamily="34" charset="0"/>
              </a:rPr>
              <a:t>…and here are some without. </a:t>
            </a:r>
            <a:endParaRPr lang="en-US" sz="3200" dirty="0">
              <a:solidFill>
                <a:schemeClr val="bg1"/>
              </a:solidFill>
              <a:latin typeface="Franklin Gothic Medium" panose="020B0603020102020204" pitchFamily="34" charset="0"/>
            </a:endParaRPr>
          </a:p>
        </p:txBody>
      </p:sp>
      <p:sp>
        <p:nvSpPr>
          <p:cNvPr id="6" name="TextBox 5"/>
          <p:cNvSpPr txBox="1"/>
          <p:nvPr/>
        </p:nvSpPr>
        <p:spPr>
          <a:xfrm>
            <a:off x="900704" y="5988525"/>
            <a:ext cx="2159307"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light blue and black</a:t>
            </a:r>
            <a:endParaRPr lang="en-US" dirty="0">
              <a:solidFill>
                <a:schemeClr val="bg1"/>
              </a:solidFill>
              <a:latin typeface="Franklin Gothic Medium" panose="020B0603020102020204" pitchFamily="34" charset="0"/>
            </a:endParaRPr>
          </a:p>
        </p:txBody>
      </p:sp>
      <p:sp>
        <p:nvSpPr>
          <p:cNvPr id="10" name="TextBox 9"/>
          <p:cNvSpPr txBox="1"/>
          <p:nvPr/>
        </p:nvSpPr>
        <p:spPr>
          <a:xfrm>
            <a:off x="3354790" y="4694229"/>
            <a:ext cx="1730518"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rose and purple</a:t>
            </a:r>
            <a:endParaRPr lang="en-US" dirty="0">
              <a:solidFill>
                <a:schemeClr val="bg1"/>
              </a:solidFill>
              <a:latin typeface="Franklin Gothic Medium" panose="020B0603020102020204" pitchFamily="34" charset="0"/>
            </a:endParaRPr>
          </a:p>
        </p:txBody>
      </p:sp>
      <p:sp>
        <p:nvSpPr>
          <p:cNvPr id="11" name="TextBox 10"/>
          <p:cNvSpPr txBox="1"/>
          <p:nvPr/>
        </p:nvSpPr>
        <p:spPr>
          <a:xfrm>
            <a:off x="9015900" y="5477480"/>
            <a:ext cx="1984995"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bright mauve and dark purple</a:t>
            </a:r>
            <a:endParaRPr lang="en-US" dirty="0">
              <a:solidFill>
                <a:schemeClr val="bg1"/>
              </a:solidFill>
              <a:latin typeface="Franklin Gothic Medium" panose="020B0603020102020204" pitchFamily="34" charset="0"/>
            </a:endParaRPr>
          </a:p>
        </p:txBody>
      </p:sp>
      <p:sp>
        <p:nvSpPr>
          <p:cNvPr id="12" name="TextBox 11"/>
          <p:cNvSpPr txBox="1"/>
          <p:nvPr/>
        </p:nvSpPr>
        <p:spPr>
          <a:xfrm>
            <a:off x="6576623" y="5063561"/>
            <a:ext cx="1821848" cy="369332"/>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green and black</a:t>
            </a:r>
            <a:endParaRPr lang="en-US" dirty="0">
              <a:solidFill>
                <a:schemeClr val="bg1"/>
              </a:solidFill>
              <a:latin typeface="Franklin Gothic Medium" panose="020B0603020102020204"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927" y="1411839"/>
            <a:ext cx="2788885" cy="457668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3145" y="1363963"/>
            <a:ext cx="2477665" cy="337439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6493" y="1331301"/>
            <a:ext cx="3223811" cy="4146179"/>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9246" y="1363963"/>
            <a:ext cx="2916433" cy="3666937"/>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2547070563"/>
              </p:ext>
            </p:extLst>
          </p:nvPr>
        </p:nvGraphicFramePr>
        <p:xfrm>
          <a:off x="4772367" y="1432312"/>
          <a:ext cx="1933630" cy="2569693"/>
        </p:xfrm>
        <a:graphic>
          <a:graphicData uri="http://schemas.openxmlformats.org/presentationml/2006/ole">
            <mc:AlternateContent xmlns:mc="http://schemas.openxmlformats.org/markup-compatibility/2006">
              <mc:Choice xmlns:v="urn:schemas-microsoft-com:vml" Requires="v">
                <p:oleObj spid="_x0000_s5197" r:id="rId9" imgW="965880" imgH="1283040" progId="">
                  <p:embed/>
                </p:oleObj>
              </mc:Choice>
              <mc:Fallback>
                <p:oleObj r:id="rId9" imgW="965880" imgH="1283040" progId="">
                  <p:embed/>
                  <p:pic>
                    <p:nvPicPr>
                      <p:cNvPr id="0" name=""/>
                      <p:cNvPicPr/>
                      <p:nvPr/>
                    </p:nvPicPr>
                    <p:blipFill>
                      <a:blip r:embed="rId10"/>
                      <a:stretch>
                        <a:fillRect/>
                      </a:stretch>
                    </p:blipFill>
                    <p:spPr>
                      <a:xfrm>
                        <a:off x="4772367" y="1432312"/>
                        <a:ext cx="1933630" cy="2569693"/>
                      </a:xfrm>
                      <a:prstGeom prst="rect">
                        <a:avLst/>
                      </a:prstGeom>
                    </p:spPr>
                  </p:pic>
                </p:oleObj>
              </mc:Fallback>
            </mc:AlternateContent>
          </a:graphicData>
        </a:graphic>
      </p:graphicFrame>
      <p:sp>
        <p:nvSpPr>
          <p:cNvPr id="18" name="TextBox 17"/>
          <p:cNvSpPr txBox="1"/>
          <p:nvPr/>
        </p:nvSpPr>
        <p:spPr>
          <a:xfrm>
            <a:off x="5223287" y="4002005"/>
            <a:ext cx="1021422" cy="646331"/>
          </a:xfrm>
          <a:prstGeom prst="rect">
            <a:avLst/>
          </a:prstGeom>
          <a:noFill/>
        </p:spPr>
        <p:txBody>
          <a:bodyPr wrap="square" rtlCol="0">
            <a:spAutoFit/>
          </a:bodyPr>
          <a:lstStyle/>
          <a:p>
            <a:pPr algn="ctr"/>
            <a:r>
              <a:rPr lang="en-US" dirty="0" smtClean="0">
                <a:solidFill>
                  <a:schemeClr val="bg1"/>
                </a:solidFill>
                <a:latin typeface="Franklin Gothic Medium" panose="020B0603020102020204" pitchFamily="34" charset="0"/>
              </a:rPr>
              <a:t>grey and red</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497347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2657</TotalTime>
  <Words>1857</Words>
  <Application>Microsoft Office PowerPoint</Application>
  <PresentationFormat>Widescreen</PresentationFormat>
  <Paragraphs>309</Paragraphs>
  <Slides>48</Slides>
  <Notes>48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48</vt:i4>
      </vt:variant>
    </vt:vector>
  </HeadingPairs>
  <TitlesOfParts>
    <vt:vector size="54" baseType="lpstr">
      <vt:lpstr>Arial</vt:lpstr>
      <vt:lpstr>Calibri</vt:lpstr>
      <vt:lpstr>Calibri Light</vt:lpstr>
      <vt:lpstr>Franklin Gothic Medium</vt:lpstr>
      <vt:lpstr>ZDingbats</vt:lpstr>
      <vt:lpstr>Office Theme</vt:lpstr>
      <vt:lpstr>1924 Paris Olympics– Milo of Croton: From Design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Stamp is Born</dc:title>
  <dc:creator>Tom Fortunato</dc:creator>
  <cp:lastModifiedBy>Tom Fortunato</cp:lastModifiedBy>
  <cp:revision>182</cp:revision>
  <dcterms:created xsi:type="dcterms:W3CDTF">2023-06-07T17:20:17Z</dcterms:created>
  <dcterms:modified xsi:type="dcterms:W3CDTF">2023-06-12T21:28:44Z</dcterms:modified>
</cp:coreProperties>
</file>