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8" r:id="rId3"/>
    <p:sldId id="300" r:id="rId4"/>
    <p:sldId id="309" r:id="rId5"/>
    <p:sldId id="263" r:id="rId6"/>
    <p:sldId id="302" r:id="rId7"/>
    <p:sldId id="261" r:id="rId8"/>
    <p:sldId id="257" r:id="rId9"/>
    <p:sldId id="264" r:id="rId10"/>
    <p:sldId id="268" r:id="rId11"/>
    <p:sldId id="267" r:id="rId12"/>
    <p:sldId id="266" r:id="rId13"/>
    <p:sldId id="258" r:id="rId14"/>
    <p:sldId id="259" r:id="rId15"/>
    <p:sldId id="260" r:id="rId16"/>
    <p:sldId id="279" r:id="rId17"/>
    <p:sldId id="277" r:id="rId18"/>
    <p:sldId id="278" r:id="rId19"/>
    <p:sldId id="276" r:id="rId20"/>
    <p:sldId id="295" r:id="rId21"/>
    <p:sldId id="294" r:id="rId22"/>
    <p:sldId id="296" r:id="rId23"/>
    <p:sldId id="271" r:id="rId24"/>
    <p:sldId id="274" r:id="rId25"/>
    <p:sldId id="273" r:id="rId26"/>
    <p:sldId id="272" r:id="rId27"/>
    <p:sldId id="301" r:id="rId28"/>
    <p:sldId id="275" r:id="rId29"/>
    <p:sldId id="293" r:id="rId30"/>
    <p:sldId id="285" r:id="rId31"/>
    <p:sldId id="288" r:id="rId32"/>
    <p:sldId id="284" r:id="rId33"/>
    <p:sldId id="286" r:id="rId34"/>
    <p:sldId id="287" r:id="rId35"/>
    <p:sldId id="283" r:id="rId36"/>
    <p:sldId id="289" r:id="rId37"/>
    <p:sldId id="290" r:id="rId38"/>
    <p:sldId id="292" r:id="rId39"/>
    <p:sldId id="291" r:id="rId40"/>
    <p:sldId id="310" r:id="rId41"/>
    <p:sldId id="299" r:id="rId42"/>
    <p:sldId id="306" r:id="rId43"/>
    <p:sldId id="308" r:id="rId44"/>
    <p:sldId id="282" r:id="rId45"/>
    <p:sldId id="281" r:id="rId46"/>
    <p:sldId id="297" r:id="rId47"/>
    <p:sldId id="305" r:id="rId48"/>
    <p:sldId id="307" r:id="rId49"/>
    <p:sldId id="303" r:id="rId50"/>
    <p:sldId id="304" r:id="rId51"/>
    <p:sldId id="269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06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555A-BA5F-4953-8D5D-49C665504594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25770-C9B4-46E3-A5A2-99AFF9F004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555A-BA5F-4953-8D5D-49C665504594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25770-C9B4-46E3-A5A2-99AFF9F004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555A-BA5F-4953-8D5D-49C665504594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25770-C9B4-46E3-A5A2-99AFF9F004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555A-BA5F-4953-8D5D-49C665504594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25770-C9B4-46E3-A5A2-99AFF9F004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555A-BA5F-4953-8D5D-49C665504594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2E25770-C9B4-46E3-A5A2-99AFF9F0048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555A-BA5F-4953-8D5D-49C665504594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25770-C9B4-46E3-A5A2-99AFF9F004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555A-BA5F-4953-8D5D-49C665504594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25770-C9B4-46E3-A5A2-99AFF9F004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555A-BA5F-4953-8D5D-49C665504594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25770-C9B4-46E3-A5A2-99AFF9F004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555A-BA5F-4953-8D5D-49C665504594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25770-C9B4-46E3-A5A2-99AFF9F004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555A-BA5F-4953-8D5D-49C665504594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25770-C9B4-46E3-A5A2-99AFF9F004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555A-BA5F-4953-8D5D-49C665504594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25770-C9B4-46E3-A5A2-99AFF9F004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CF1555A-BA5F-4953-8D5D-49C665504594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2E25770-C9B4-46E3-A5A2-99AFF9F0048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362200"/>
            <a:ext cx="8229600" cy="978713"/>
          </a:xfrm>
        </p:spPr>
        <p:txBody>
          <a:bodyPr>
            <a:normAutofit fontScale="90000"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effectLst/>
              </a:rPr>
              <a:t>Medical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effectLst/>
              </a:rPr>
              <a:t>Stamps</a:t>
            </a:r>
            <a:endParaRPr lang="en-US" sz="72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198098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Steve Eisinger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December 12, 2013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Eisinger\AppData\Local\Microsoft\Windows\Temporary Internet Files\Content.IE5\T2VXRPPT\MC900211945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930" y="381000"/>
            <a:ext cx="1662379" cy="184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66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81" y="914400"/>
            <a:ext cx="8679270" cy="5176615"/>
          </a:xfrm>
          <a:prstGeom prst="rect">
            <a:avLst/>
          </a:prstGeom>
        </p:spPr>
      </p:pic>
      <p:pic>
        <p:nvPicPr>
          <p:cNvPr id="5122" name="Picture 2" descr="C:\Users\Eisinger\AppData\Local\Microsoft\Windows\Temporary Internet Files\Content.IE5\IGS0ND24\MC90029255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789" y="5715000"/>
            <a:ext cx="900419" cy="104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34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33600"/>
            <a:ext cx="8763000" cy="3024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9967" y="1196662"/>
            <a:ext cx="7415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McDowell, </a:t>
            </a:r>
            <a:r>
              <a:rPr lang="en-US" sz="3200" b="1" dirty="0" err="1" smtClean="0"/>
              <a:t>Kielland</a:t>
            </a:r>
            <a:r>
              <a:rPr lang="en-US" sz="3200" b="1" dirty="0" smtClean="0"/>
              <a:t>, and </a:t>
            </a:r>
            <a:r>
              <a:rPr lang="en-US" sz="3200" b="1" dirty="0" err="1" smtClean="0"/>
              <a:t>Semmelweis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48947" y="5562520"/>
            <a:ext cx="4738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Great Stories in Ob Gyn</a:t>
            </a:r>
            <a:endParaRPr lang="en-US" sz="3200" b="1" dirty="0"/>
          </a:p>
        </p:txBody>
      </p:sp>
      <p:pic>
        <p:nvPicPr>
          <p:cNvPr id="4098" name="Picture 2" descr="C:\Users\Eisinger\AppData\Local\Microsoft\Windows\Temporary Internet Files\Content.IE5\IGS0ND24\MC90029255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26387"/>
            <a:ext cx="906483" cy="10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13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1" y="2203704"/>
            <a:ext cx="8951465" cy="3054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10668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Famous doctors of other cultures</a:t>
            </a:r>
            <a:endParaRPr lang="en-US" sz="2800" b="1" dirty="0"/>
          </a:p>
        </p:txBody>
      </p:sp>
      <p:pic>
        <p:nvPicPr>
          <p:cNvPr id="6146" name="Picture 2" descr="C:\Users\Eisinger\AppData\Local\Microsoft\Windows\Temporary Internet Files\Content.IE5\IGS0ND24\MC90029255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997" y="144239"/>
            <a:ext cx="968669" cy="112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63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6" y="152400"/>
            <a:ext cx="8387442" cy="5257800"/>
          </a:xfrm>
          <a:prstGeom prst="rect">
            <a:avLst/>
          </a:prstGeom>
        </p:spPr>
      </p:pic>
      <p:pic>
        <p:nvPicPr>
          <p:cNvPr id="16386" name="Picture 2" descr="C:\Users\Eisinger\AppData\Local\Microsoft\Windows\Temporary Internet Files\Content.IE5\IGS0ND24\MC90029255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97442"/>
            <a:ext cx="838200" cy="97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29000" y="5660854"/>
            <a:ext cx="4533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American Nursing Stamps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5204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6" y="223157"/>
            <a:ext cx="7580794" cy="54074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3328" y="5638800"/>
            <a:ext cx="32383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Various foreign </a:t>
            </a:r>
          </a:p>
          <a:p>
            <a:r>
              <a:rPr lang="en-US" sz="3200" b="1" dirty="0" smtClean="0"/>
              <a:t>nursing  stamps</a:t>
            </a:r>
            <a:endParaRPr lang="en-US" sz="3200" b="1" dirty="0"/>
          </a:p>
        </p:txBody>
      </p:sp>
      <p:pic>
        <p:nvPicPr>
          <p:cNvPr id="10242" name="Picture 2" descr="C:\Users\Eisinger\AppData\Local\Microsoft\Windows\Temporary Internet Files\Content.IE5\IGS0ND24\MC90029255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52400"/>
            <a:ext cx="914400" cy="106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01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7" y="1219200"/>
            <a:ext cx="7843910" cy="52867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393410"/>
            <a:ext cx="4083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More foreign Nurses</a:t>
            </a:r>
            <a:endParaRPr lang="en-US" sz="3200" b="1" dirty="0"/>
          </a:p>
        </p:txBody>
      </p:sp>
      <p:pic>
        <p:nvPicPr>
          <p:cNvPr id="8194" name="Picture 2" descr="C:\Users\Eisinger\AppData\Local\Microsoft\Windows\Temporary Internet Files\Content.IE5\IGS0ND24\MC90029255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3" y="196705"/>
            <a:ext cx="842441" cy="97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91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8" y="161902"/>
            <a:ext cx="7935661" cy="54768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138" y="5943599"/>
            <a:ext cx="2800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Doctors at work</a:t>
            </a:r>
            <a:endParaRPr lang="en-US" sz="2800" b="1" dirty="0"/>
          </a:p>
        </p:txBody>
      </p:sp>
      <p:pic>
        <p:nvPicPr>
          <p:cNvPr id="4098" name="Picture 2" descr="C:\Users\Eisinger\AppData\Local\Microsoft\Windows\Temporary Internet Files\Content.IE5\NNS67RIM\MC90029255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718578"/>
            <a:ext cx="838200" cy="97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89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8723123" cy="2567647"/>
          </a:xfrm>
          <a:prstGeom prst="rect">
            <a:avLst/>
          </a:prstGeom>
        </p:spPr>
      </p:pic>
      <p:pic>
        <p:nvPicPr>
          <p:cNvPr id="2050" name="Picture 2" descr="C:\Users\Eisinger\AppData\Local\Microsoft\Windows\Temporary Internet Files\Content.IE5\NNS67RIM\MC90029255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38200" cy="97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1604490"/>
            <a:ext cx="44262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doctor at the bedside;</a:t>
            </a:r>
          </a:p>
          <a:p>
            <a:r>
              <a:rPr lang="en-US" sz="2800" b="1" dirty="0" smtClean="0"/>
              <a:t>Worldwide paradigm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4043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71" y="228600"/>
            <a:ext cx="8772861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655766"/>
            <a:ext cx="6761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Italy; “Death of </a:t>
            </a:r>
            <a:r>
              <a:rPr lang="en-US" sz="2800" b="1" dirty="0" err="1" smtClean="0"/>
              <a:t>Golfredo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Mameli</a:t>
            </a:r>
            <a:r>
              <a:rPr lang="en-US" sz="2400" b="1" dirty="0" smtClean="0"/>
              <a:t>” 1948. #506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47945" y="5606602"/>
            <a:ext cx="4004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$27.50 in </a:t>
            </a:r>
            <a:r>
              <a:rPr lang="en-US" sz="2800" b="1" dirty="0" smtClean="0"/>
              <a:t>used</a:t>
            </a:r>
            <a:r>
              <a:rPr lang="en-US" sz="2400" b="1" dirty="0" smtClean="0"/>
              <a:t> (Scott, 2011)</a:t>
            </a:r>
            <a:endParaRPr lang="en-US" sz="2400" b="1" dirty="0"/>
          </a:p>
        </p:txBody>
      </p:sp>
      <p:pic>
        <p:nvPicPr>
          <p:cNvPr id="3074" name="Picture 2" descr="C:\Users\Eisinger\AppData\Local\Microsoft\Windows\Temporary Internet Files\Content.IE5\NNS67RIM\MC90029255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00" y="5685975"/>
            <a:ext cx="831252" cy="96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79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2514" y="5638800"/>
            <a:ext cx="54601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“</a:t>
            </a:r>
            <a:r>
              <a:rPr lang="en-US" sz="2800" b="1" dirty="0" smtClean="0"/>
              <a:t>The Doctor” by Sir Luke </a:t>
            </a:r>
            <a:r>
              <a:rPr lang="en-US" sz="2800" b="1" dirty="0" err="1" smtClean="0"/>
              <a:t>Fildes</a:t>
            </a:r>
            <a:endParaRPr lang="en-US" sz="2800" b="1" dirty="0" smtClean="0"/>
          </a:p>
          <a:p>
            <a:r>
              <a:rPr lang="en-US" sz="2800" b="1" dirty="0" smtClean="0"/>
              <a:t>1947, #949</a:t>
            </a:r>
            <a:endParaRPr lang="en-US" sz="2800" b="1" dirty="0"/>
          </a:p>
        </p:txBody>
      </p:sp>
      <p:pic>
        <p:nvPicPr>
          <p:cNvPr id="1026" name="Picture 2" descr="C:\Users\Eisinger\AppData\Local\Microsoft\Windows\Temporary Internet Files\Content.IE5\NNS67RIM\MC90029255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638800"/>
            <a:ext cx="914400" cy="106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"/>
            <a:ext cx="8242852" cy="521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2069296"/>
            <a:ext cx="8991599" cy="44663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33400"/>
            <a:ext cx="78229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Me and my family in Egypt in 1951, where my </a:t>
            </a:r>
          </a:p>
          <a:p>
            <a:r>
              <a:rPr lang="en-US" sz="2800" b="1" dirty="0"/>
              <a:t>s</a:t>
            </a:r>
            <a:r>
              <a:rPr lang="en-US" sz="2800" b="1" dirty="0" smtClean="0"/>
              <a:t>tamp collecting began.</a:t>
            </a:r>
          </a:p>
          <a:p>
            <a:endParaRPr lang="en-US" sz="2400" b="1" dirty="0"/>
          </a:p>
        </p:txBody>
      </p:sp>
      <p:pic>
        <p:nvPicPr>
          <p:cNvPr id="1026" name="Picture 2" descr="C:\Users\Eisinger\AppData\Local\Microsoft\Windows\Temporary Internet Files\Content.IE5\T2VXRPPT\MC900292558[3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044" y="128319"/>
            <a:ext cx="918756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88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30086"/>
            <a:ext cx="7967440" cy="54477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447800"/>
            <a:ext cx="24000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Images of the</a:t>
            </a:r>
          </a:p>
          <a:p>
            <a:endParaRPr lang="en-US" sz="2800" b="1" dirty="0"/>
          </a:p>
          <a:p>
            <a:r>
              <a:rPr lang="en-US" sz="2800" b="1" dirty="0" smtClean="0"/>
              <a:t>Missionary</a:t>
            </a:r>
            <a:endParaRPr lang="en-US" sz="2800" b="1" dirty="0"/>
          </a:p>
        </p:txBody>
      </p:sp>
      <p:pic>
        <p:nvPicPr>
          <p:cNvPr id="2050" name="Picture 2" descr="C:\Users\Eisinger\AppData\Local\Microsoft\Windows\Temporary Internet Files\Content.IE5\T2VXRPPT\MC900292558[2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08" y="152400"/>
            <a:ext cx="91875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8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6019800" cy="65797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5518" y="838200"/>
            <a:ext cx="209063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Albert</a:t>
            </a:r>
          </a:p>
          <a:p>
            <a:r>
              <a:rPr lang="en-US" sz="2800" b="1" dirty="0" smtClean="0"/>
              <a:t> </a:t>
            </a:r>
          </a:p>
          <a:p>
            <a:r>
              <a:rPr lang="en-US" sz="2800" b="1" dirty="0" smtClean="0"/>
              <a:t>Schweitzer,</a:t>
            </a:r>
          </a:p>
          <a:p>
            <a:r>
              <a:rPr lang="en-US" sz="2800" b="1" dirty="0" smtClean="0"/>
              <a:t> </a:t>
            </a:r>
          </a:p>
          <a:p>
            <a:r>
              <a:rPr lang="en-US" sz="2800" b="1" dirty="0"/>
              <a:t>t</a:t>
            </a:r>
            <a:r>
              <a:rPr lang="en-US" sz="2800" b="1" dirty="0" smtClean="0"/>
              <a:t>he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ultimate  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missionary</a:t>
            </a:r>
            <a:endParaRPr lang="en-US" sz="2800" b="1" dirty="0"/>
          </a:p>
        </p:txBody>
      </p:sp>
      <p:pic>
        <p:nvPicPr>
          <p:cNvPr id="1026" name="Picture 2" descr="C:\Users\Eisinger\AppData\Local\Microsoft\Windows\Temporary Internet Files\Content.IE5\T2VXRPPT\MC900292558[2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712823"/>
            <a:ext cx="877910" cy="101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2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68" y="381000"/>
            <a:ext cx="7936032" cy="472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5269468"/>
            <a:ext cx="83888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Sir Wilfred Grenfell was the Missionary Extraordinaire of</a:t>
            </a:r>
          </a:p>
          <a:p>
            <a:r>
              <a:rPr lang="en-US" sz="2400" b="1" dirty="0" smtClean="0"/>
              <a:t>Newfoundland and Labrador.  He is honored by stamps of</a:t>
            </a:r>
          </a:p>
          <a:p>
            <a:r>
              <a:rPr lang="en-US" sz="2400" b="1" dirty="0" smtClean="0"/>
              <a:t>Canada and Newfoundland.</a:t>
            </a:r>
            <a:endParaRPr lang="en-US" sz="2400" b="1" dirty="0"/>
          </a:p>
        </p:txBody>
      </p:sp>
      <p:pic>
        <p:nvPicPr>
          <p:cNvPr id="3074" name="Picture 2" descr="C:\Users\Eisinger\AppData\Local\Microsoft\Windows\Temporary Internet Files\Content.IE5\T2VXRPPT\MC900292558[2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52400"/>
            <a:ext cx="853131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63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5621"/>
            <a:ext cx="4972827" cy="6629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1295400"/>
            <a:ext cx="279916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Most countries</a:t>
            </a:r>
          </a:p>
          <a:p>
            <a:r>
              <a:rPr lang="en-US" sz="2800" b="1" dirty="0" smtClean="0"/>
              <a:t>across the globe</a:t>
            </a:r>
          </a:p>
          <a:p>
            <a:r>
              <a:rPr lang="en-US" sz="2800" b="1" dirty="0"/>
              <a:t>h</a:t>
            </a:r>
            <a:r>
              <a:rPr lang="en-US" sz="2800" b="1" dirty="0" smtClean="0"/>
              <a:t>ave accepted</a:t>
            </a:r>
          </a:p>
          <a:p>
            <a:r>
              <a:rPr lang="en-US" sz="2800" b="1" dirty="0" smtClean="0"/>
              <a:t>The Red Cross</a:t>
            </a:r>
            <a:endParaRPr lang="en-US" sz="2800" b="1" dirty="0"/>
          </a:p>
        </p:txBody>
      </p:sp>
      <p:pic>
        <p:nvPicPr>
          <p:cNvPr id="14338" name="Picture 2" descr="C:\Users\Eisinger\AppData\Local\Microsoft\Windows\Temporary Internet Files\Content.IE5\IGS0ND24\MC90029255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38800"/>
            <a:ext cx="900270" cy="104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82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05051"/>
            <a:ext cx="4495800" cy="66000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762000"/>
            <a:ext cx="4262705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Clara Barton founded</a:t>
            </a:r>
          </a:p>
          <a:p>
            <a:r>
              <a:rPr lang="en-US" sz="2800" b="1" dirty="0" smtClean="0"/>
              <a:t>The American Red Cross</a:t>
            </a:r>
          </a:p>
          <a:p>
            <a:r>
              <a:rPr lang="en-US" sz="2800" b="1" dirty="0"/>
              <a:t>i</a:t>
            </a:r>
            <a:r>
              <a:rPr lang="en-US" sz="2800" b="1" dirty="0" smtClean="0"/>
              <a:t>n 1881.  The first local</a:t>
            </a:r>
          </a:p>
          <a:p>
            <a:r>
              <a:rPr lang="en-US" sz="2800" b="1" dirty="0" smtClean="0"/>
              <a:t>Society of the Red Cross</a:t>
            </a:r>
          </a:p>
          <a:p>
            <a:r>
              <a:rPr lang="en-US" sz="2800" b="1" dirty="0"/>
              <a:t>w</a:t>
            </a:r>
            <a:r>
              <a:rPr lang="en-US" sz="2800" b="1" dirty="0" smtClean="0"/>
              <a:t>as founded in </a:t>
            </a:r>
            <a:r>
              <a:rPr lang="en-US" sz="2800" b="1" dirty="0" err="1" smtClean="0"/>
              <a:t>Dans</a:t>
            </a:r>
            <a:r>
              <a:rPr lang="en-US" sz="2800" b="1" dirty="0" smtClean="0"/>
              <a:t>-</a:t>
            </a:r>
          </a:p>
          <a:p>
            <a:r>
              <a:rPr lang="en-US" sz="2800" b="1" dirty="0" err="1"/>
              <a:t>v</a:t>
            </a:r>
            <a:r>
              <a:rPr lang="en-US" sz="2800" b="1" dirty="0" err="1" smtClean="0"/>
              <a:t>ille</a:t>
            </a:r>
            <a:r>
              <a:rPr lang="en-US" sz="2800" b="1" dirty="0" smtClean="0"/>
              <a:t>, New York, near</a:t>
            </a:r>
          </a:p>
          <a:p>
            <a:r>
              <a:rPr lang="en-US" sz="2800" b="1" dirty="0" smtClean="0"/>
              <a:t>Rochester.</a:t>
            </a:r>
            <a:endParaRPr lang="en-US" sz="2800" b="1" dirty="0"/>
          </a:p>
        </p:txBody>
      </p:sp>
      <p:pic>
        <p:nvPicPr>
          <p:cNvPr id="13314" name="Picture 2" descr="C:\Users\Eisinger\AppData\Local\Microsoft\Windows\Temporary Internet Files\Content.IE5\IGS0ND24\MC90029255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2" y="5638287"/>
            <a:ext cx="918756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1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4310"/>
            <a:ext cx="4690872" cy="64693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0" y="4419600"/>
            <a:ext cx="25282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American Red</a:t>
            </a:r>
          </a:p>
          <a:p>
            <a:r>
              <a:rPr lang="en-US" sz="2800" b="1" dirty="0" smtClean="0"/>
              <a:t>Cross stamps</a:t>
            </a:r>
            <a:endParaRPr lang="en-US" sz="2800" b="1" dirty="0"/>
          </a:p>
        </p:txBody>
      </p:sp>
      <p:pic>
        <p:nvPicPr>
          <p:cNvPr id="12290" name="Picture 2" descr="C:\Users\Eisinger\AppData\Local\Microsoft\Windows\Temporary Internet Files\Content.IE5\IGS0ND24\MC90029255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94310"/>
            <a:ext cx="838199" cy="97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2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99" y="1600200"/>
            <a:ext cx="8325210" cy="5124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698799"/>
            <a:ext cx="55915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Red Crescent originated in-</a:t>
            </a:r>
          </a:p>
          <a:p>
            <a:r>
              <a:rPr lang="en-US" sz="2800" b="1" dirty="0" smtClean="0"/>
              <a:t>in 1877 and has been accepted by</a:t>
            </a:r>
          </a:p>
          <a:p>
            <a:r>
              <a:rPr lang="en-US" sz="2800" b="1" dirty="0" smtClean="0"/>
              <a:t>33 Islamic  </a:t>
            </a:r>
            <a:r>
              <a:rPr lang="en-US" sz="2800" b="1" dirty="0" err="1" smtClean="0"/>
              <a:t>Islamic</a:t>
            </a:r>
            <a:r>
              <a:rPr lang="en-US" sz="2800" b="1" dirty="0" smtClean="0"/>
              <a:t> countries</a:t>
            </a:r>
            <a:endParaRPr lang="en-US" sz="2800" b="1" dirty="0"/>
          </a:p>
        </p:txBody>
      </p:sp>
      <p:pic>
        <p:nvPicPr>
          <p:cNvPr id="11266" name="Picture 2" descr="C:\Users\Eisinger\AppData\Local\Microsoft\Windows\Temporary Internet Files\Content.IE5\IGS0ND24\MC90029255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85" y="152400"/>
            <a:ext cx="757581" cy="87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56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2" y="762000"/>
            <a:ext cx="8515351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9056" y="5535767"/>
            <a:ext cx="5105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Religious tolerance on stamps</a:t>
            </a:r>
            <a:endParaRPr lang="en-US" sz="2800" b="1" dirty="0"/>
          </a:p>
        </p:txBody>
      </p:sp>
      <p:pic>
        <p:nvPicPr>
          <p:cNvPr id="1026" name="Picture 2" descr="C:\Users\Eisinger\AppData\Local\Microsoft\Windows\Temporary Internet Files\Content.IE5\NNS67RIM\MC900292558[3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199" cy="97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34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704"/>
            <a:ext cx="4191000" cy="67674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200" y="2362200"/>
            <a:ext cx="38363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In war, most countries</a:t>
            </a:r>
          </a:p>
          <a:p>
            <a:r>
              <a:rPr lang="en-US" sz="2800" b="1" dirty="0" smtClean="0"/>
              <a:t>idealize the victims, </a:t>
            </a:r>
          </a:p>
          <a:p>
            <a:r>
              <a:rPr lang="en-US" sz="2800" b="1" dirty="0"/>
              <a:t>t</a:t>
            </a:r>
            <a:r>
              <a:rPr lang="en-US" sz="2800" b="1" dirty="0" smtClean="0"/>
              <a:t>he soldiers, and the</a:t>
            </a:r>
          </a:p>
          <a:p>
            <a:r>
              <a:rPr lang="en-US" sz="2800" b="1" dirty="0" smtClean="0"/>
              <a:t>caregivers</a:t>
            </a:r>
            <a:endParaRPr lang="en-US" sz="2800" b="1" dirty="0"/>
          </a:p>
        </p:txBody>
      </p:sp>
      <p:pic>
        <p:nvPicPr>
          <p:cNvPr id="3075" name="Picture 3" descr="C:\Users\Eisinger\AppData\Local\Microsoft\Windows\Temporary Internet Files\Content.IE5\IGS0ND24\MC90029255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856" y="5715000"/>
            <a:ext cx="858905" cy="99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76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1" y="1958479"/>
            <a:ext cx="7338089" cy="4594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838200"/>
            <a:ext cx="3491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Nazi Sentimentality</a:t>
            </a:r>
            <a:endParaRPr lang="en-US" sz="2800" b="1" dirty="0"/>
          </a:p>
        </p:txBody>
      </p:sp>
      <p:pic>
        <p:nvPicPr>
          <p:cNvPr id="1026" name="Picture 2" descr="C:\Users\Eisinger\AppData\Local\Microsoft\Windows\Temporary Internet Files\Content.IE5\T2VXRPPT\MC90029255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89429"/>
            <a:ext cx="990600" cy="115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68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1168"/>
            <a:ext cx="6239256" cy="64981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7800" y="609600"/>
            <a:ext cx="370806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My medical career</a:t>
            </a:r>
          </a:p>
          <a:p>
            <a:r>
              <a:rPr lang="en-US" sz="2800" b="1" dirty="0"/>
              <a:t>b</a:t>
            </a:r>
            <a:r>
              <a:rPr lang="en-US" sz="2800" b="1" dirty="0" smtClean="0"/>
              <a:t>egins;  graduation </a:t>
            </a:r>
          </a:p>
          <a:p>
            <a:r>
              <a:rPr lang="en-US" sz="2800" b="1" dirty="0"/>
              <a:t>f</a:t>
            </a:r>
            <a:r>
              <a:rPr lang="en-US" sz="2800" b="1" dirty="0" smtClean="0"/>
              <a:t>rom the University</a:t>
            </a:r>
          </a:p>
          <a:p>
            <a:r>
              <a:rPr lang="en-US" sz="2800" b="1" dirty="0"/>
              <a:t>o</a:t>
            </a:r>
            <a:r>
              <a:rPr lang="en-US" sz="2800" b="1" dirty="0" smtClean="0"/>
              <a:t>f Michigan Medical </a:t>
            </a:r>
          </a:p>
          <a:p>
            <a:r>
              <a:rPr lang="en-US" sz="2800" b="1" dirty="0" smtClean="0"/>
              <a:t>School,   June, 1971</a:t>
            </a:r>
            <a:endParaRPr lang="en-US" sz="2800" b="1" dirty="0"/>
          </a:p>
        </p:txBody>
      </p:sp>
      <p:pic>
        <p:nvPicPr>
          <p:cNvPr id="3074" name="Picture 2" descr="C:\Users\Eisinger\AppData\Local\Microsoft\Windows\Temporary Internet Files\Content.IE5\T2VXRPPT\MC900292558[3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479446"/>
            <a:ext cx="1041066" cy="120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11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7539404" cy="5334000"/>
          </a:xfrm>
          <a:prstGeom prst="rect">
            <a:avLst/>
          </a:prstGeom>
        </p:spPr>
      </p:pic>
      <p:pic>
        <p:nvPicPr>
          <p:cNvPr id="5122" name="Picture 2" descr="C:\Users\Eisinger\AppData\Local\Microsoft\Windows\Temporary Internet Files\Content.IE5\IGS0ND24\MC900292558[2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740303"/>
            <a:ext cx="838200" cy="97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0" y="5965325"/>
            <a:ext cx="2552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Foreign Weird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1674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" y="23616"/>
            <a:ext cx="8859397" cy="5538984"/>
          </a:xfrm>
          <a:prstGeom prst="rect">
            <a:avLst/>
          </a:prstGeom>
        </p:spPr>
      </p:pic>
      <p:pic>
        <p:nvPicPr>
          <p:cNvPr id="8194" name="Picture 2" descr="C:\Users\Eisinger\AppData\Local\Microsoft\Windows\Temporary Internet Files\Content.IE5\IGS0ND24\MC900292558[2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720" y="5743192"/>
            <a:ext cx="858906" cy="99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7800" y="5710535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Weird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80786" y="6172200"/>
            <a:ext cx="1444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Foreign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4334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031">
            <a:off x="2717396" y="1209252"/>
            <a:ext cx="5637269" cy="4516818"/>
          </a:xfrm>
          <a:prstGeom prst="rect">
            <a:avLst/>
          </a:prstGeom>
        </p:spPr>
      </p:pic>
      <p:pic>
        <p:nvPicPr>
          <p:cNvPr id="4098" name="Picture 2" descr="C:\Users\Eisinger\AppData\Local\Microsoft\Windows\Temporary Internet Files\Content.IE5\IGS0ND24\MC900292558[2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22142"/>
            <a:ext cx="882961" cy="102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1447800"/>
            <a:ext cx="13917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French </a:t>
            </a:r>
          </a:p>
          <a:p>
            <a:r>
              <a:rPr lang="en-US" sz="2800" b="1" dirty="0" smtClean="0"/>
              <a:t>Weird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1565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8888927" cy="62617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1028163"/>
            <a:ext cx="2887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American Weird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Eisinger\AppData\Local\Microsoft\Windows\Temporary Internet Files\Content.IE5\IGS0ND24\MC900292558[2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2" y="152400"/>
            <a:ext cx="885481" cy="10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25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81" y="609601"/>
            <a:ext cx="7646547" cy="6104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072" y="2284632"/>
            <a:ext cx="1109278" cy="4573368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2800" b="1" dirty="0" err="1" smtClean="0"/>
              <a:t>Americnan</a:t>
            </a:r>
            <a:endParaRPr lang="en-US" sz="2800" b="1" dirty="0" smtClean="0"/>
          </a:p>
          <a:p>
            <a:r>
              <a:rPr lang="en-US" sz="2400" b="1" dirty="0" smtClean="0"/>
              <a:t>  Weird</a:t>
            </a:r>
            <a:endParaRPr lang="en-US" sz="2400" b="1" dirty="0"/>
          </a:p>
        </p:txBody>
      </p:sp>
      <p:pic>
        <p:nvPicPr>
          <p:cNvPr id="7170" name="Picture 2" descr="C:\Users\Eisinger\AppData\Local\Microsoft\Windows\Temporary Internet Files\Content.IE5\IGS0ND24\MC900292558[2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25528" cy="107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15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4162"/>
            <a:ext cx="8426544" cy="647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9655" y="6017567"/>
            <a:ext cx="4775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Winner of the Weird Award</a:t>
            </a:r>
            <a:endParaRPr lang="en-US" sz="2800" b="1" dirty="0"/>
          </a:p>
        </p:txBody>
      </p:sp>
      <p:pic>
        <p:nvPicPr>
          <p:cNvPr id="3074" name="Picture 2" descr="C:\Users\Eisinger\AppData\Local\Microsoft\Windows\Temporary Internet Files\Content.IE5\IGS0ND24\MC900292558[2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76200"/>
            <a:ext cx="990600" cy="115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87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43200"/>
            <a:ext cx="8509813" cy="312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990600"/>
            <a:ext cx="53078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Mythology and Symbolism</a:t>
            </a:r>
          </a:p>
          <a:p>
            <a:r>
              <a:rPr lang="en-US" sz="3200" b="1" dirty="0" smtClean="0"/>
              <a:t>             </a:t>
            </a:r>
            <a:r>
              <a:rPr lang="en-US" sz="3200" b="1" dirty="0"/>
              <a:t>o</a:t>
            </a:r>
            <a:r>
              <a:rPr lang="en-US" sz="3200" b="1" dirty="0" smtClean="0"/>
              <a:t>n Stamps</a:t>
            </a:r>
            <a:endParaRPr lang="en-US" sz="3200" b="1" dirty="0"/>
          </a:p>
        </p:txBody>
      </p:sp>
      <p:pic>
        <p:nvPicPr>
          <p:cNvPr id="1026" name="Picture 2" descr="C:\Users\Eisinger\AppData\Local\Microsoft\Windows\Temporary Internet Files\Content.IE5\NNS67RIM\MC900292558[2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888831" cy="103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58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5" y="2133600"/>
            <a:ext cx="9023410" cy="259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891049"/>
            <a:ext cx="1941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Eye of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28797" y="5105400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Ra</a:t>
            </a:r>
            <a:endParaRPr lang="en-US" sz="3600" b="1" dirty="0"/>
          </a:p>
        </p:txBody>
      </p:sp>
      <p:pic>
        <p:nvPicPr>
          <p:cNvPr id="2050" name="Picture 2" descr="C:\Users\Eisinger\AppData\Local\Microsoft\Windows\Temporary Internet Files\Content.IE5\NNS67RIM\MC900292558[2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867400"/>
            <a:ext cx="757581" cy="87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7280148" cy="5755625"/>
          </a:xfrm>
          <a:prstGeom prst="rect">
            <a:avLst/>
          </a:prstGeom>
        </p:spPr>
      </p:pic>
      <p:pic>
        <p:nvPicPr>
          <p:cNvPr id="4098" name="Picture 2" descr="C:\Users\Eisinger\AppData\Local\Microsoft\Windows\Temporary Internet Files\Content.IE5\NNS67RIM\MC900292558[2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30" y="5715000"/>
            <a:ext cx="865031" cy="100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62800" y="2274671"/>
            <a:ext cx="179889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</a:t>
            </a:r>
          </a:p>
          <a:p>
            <a:r>
              <a:rPr lang="en-US" sz="2800" b="1" dirty="0" smtClean="0"/>
              <a:t>Asclepius</a:t>
            </a:r>
          </a:p>
          <a:p>
            <a:r>
              <a:rPr lang="en-US" sz="2800" b="1" dirty="0"/>
              <a:t>o</a:t>
            </a:r>
            <a:r>
              <a:rPr lang="en-US" sz="2800" b="1" dirty="0" smtClean="0"/>
              <a:t>n</a:t>
            </a:r>
          </a:p>
          <a:p>
            <a:r>
              <a:rPr lang="en-US" sz="2800" b="1" dirty="0" smtClean="0"/>
              <a:t>Stamp</a:t>
            </a:r>
            <a:r>
              <a:rPr lang="en-US" sz="2800" dirty="0" smtClean="0"/>
              <a:t>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677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43000"/>
            <a:ext cx="6713947" cy="5410200"/>
          </a:xfrm>
          <a:prstGeom prst="rect">
            <a:avLst/>
          </a:prstGeom>
        </p:spPr>
      </p:pic>
      <p:pic>
        <p:nvPicPr>
          <p:cNvPr id="3074" name="Picture 2" descr="C:\Users\Eisinger\AppData\Local\Microsoft\Windows\Temporary Internet Files\Content.IE5\NNS67RIM\MC900292558[2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157501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2133600"/>
            <a:ext cx="19591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</a:t>
            </a:r>
          </a:p>
          <a:p>
            <a:r>
              <a:rPr lang="en-US" sz="2800" b="1" dirty="0" err="1" smtClean="0"/>
              <a:t>Cadeuceus</a:t>
            </a:r>
            <a:endParaRPr lang="en-US" sz="2800" b="1" dirty="0" smtClean="0"/>
          </a:p>
          <a:p>
            <a:r>
              <a:rPr lang="en-US" sz="2800" b="1" dirty="0"/>
              <a:t>o</a:t>
            </a:r>
            <a:r>
              <a:rPr lang="en-US" sz="2800" b="1" dirty="0" smtClean="0"/>
              <a:t>n</a:t>
            </a:r>
          </a:p>
          <a:p>
            <a:r>
              <a:rPr lang="en-US" sz="2800" b="1" dirty="0" smtClean="0"/>
              <a:t>Stamps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5083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isinger\AppData\Local\Microsoft\Windows\Temporary Internet Files\Content.IE5\IGS0ND24\MC900292558[4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418" y="152400"/>
            <a:ext cx="1515161" cy="175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452715">
            <a:off x="325396" y="288358"/>
            <a:ext cx="3177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War and Refugees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883966">
            <a:off x="740535" y="1596720"/>
            <a:ext cx="2470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Great Doctors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333883">
            <a:off x="3159177" y="2001237"/>
            <a:ext cx="1340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Nurses</a:t>
            </a:r>
            <a:endParaRPr lang="en-US" sz="28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854921">
            <a:off x="2469115" y="2712745"/>
            <a:ext cx="2860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Doctors at Work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3030467">
            <a:off x="2642454" y="4122016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Hospitals</a:t>
            </a:r>
            <a:endParaRPr lang="en-US" sz="2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8763531">
            <a:off x="2487666" y="4699497"/>
            <a:ext cx="468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Symbolism and Mythology</a:t>
            </a:r>
            <a:endParaRPr 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806815">
            <a:off x="763236" y="5425805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Weird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10614">
            <a:off x="5818206" y="4958735"/>
            <a:ext cx="23487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Red Cross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Red Crescent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1000922">
            <a:off x="490296" y="3870222"/>
            <a:ext cx="1619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Diseases</a:t>
            </a:r>
            <a:endParaRPr lang="en-US" sz="28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0201647">
            <a:off x="5885195" y="1085329"/>
            <a:ext cx="2299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Missionaries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764303">
            <a:off x="6781800" y="2588215"/>
            <a:ext cx="1662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Children</a:t>
            </a:r>
            <a:endParaRPr lang="en-US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6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3817"/>
            <a:ext cx="4800600" cy="62511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6908" y="1676400"/>
            <a:ext cx="195919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</a:t>
            </a:r>
          </a:p>
          <a:p>
            <a:r>
              <a:rPr lang="en-US" sz="2800" b="1" dirty="0" err="1" smtClean="0"/>
              <a:t>Cadeuceus</a:t>
            </a:r>
            <a:endParaRPr lang="en-US" sz="2800" b="1" dirty="0" smtClean="0"/>
          </a:p>
          <a:p>
            <a:r>
              <a:rPr lang="en-US" sz="2800" b="1" dirty="0" smtClean="0"/>
              <a:t>In </a:t>
            </a:r>
          </a:p>
          <a:p>
            <a:r>
              <a:rPr lang="en-US" sz="2800" b="1" dirty="0" smtClean="0"/>
              <a:t>American </a:t>
            </a:r>
          </a:p>
          <a:p>
            <a:r>
              <a:rPr lang="en-US" sz="2800" b="1" dirty="0" smtClean="0"/>
              <a:t>Stamps</a:t>
            </a:r>
            <a:endParaRPr lang="en-US" sz="2800" b="1" dirty="0"/>
          </a:p>
        </p:txBody>
      </p:sp>
      <p:pic>
        <p:nvPicPr>
          <p:cNvPr id="1026" name="Picture 2" descr="C:\Users\Eisinger\AppData\Local\Microsoft\Windows\Temporary Internet Files\Content.IE5\T2VXRPPT\dglxasset[1].as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672" y="4419600"/>
            <a:ext cx="1515161" cy="175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12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96007"/>
            <a:ext cx="7130005" cy="60135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949147"/>
            <a:ext cx="2650084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U. S. Army;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Check out the</a:t>
            </a:r>
          </a:p>
          <a:p>
            <a:endParaRPr lang="en-US" sz="2800" b="1" dirty="0"/>
          </a:p>
          <a:p>
            <a:endParaRPr lang="en-US" sz="2800" b="1" dirty="0" smtClean="0"/>
          </a:p>
          <a:p>
            <a:endParaRPr lang="en-US" sz="2800" b="1" dirty="0"/>
          </a:p>
          <a:p>
            <a:endParaRPr lang="en-US" sz="2800" b="1" dirty="0" smtClean="0"/>
          </a:p>
          <a:p>
            <a:endParaRPr lang="en-US" sz="2800" b="1" dirty="0" smtClean="0"/>
          </a:p>
          <a:p>
            <a:endParaRPr lang="en-US" sz="2800" b="1" dirty="0"/>
          </a:p>
          <a:p>
            <a:endParaRPr lang="en-US" sz="2800" b="1" dirty="0" smtClean="0"/>
          </a:p>
          <a:p>
            <a:r>
              <a:rPr lang="en-US" sz="2800" b="1" dirty="0" smtClean="0"/>
              <a:t>Lapel Insignia!</a:t>
            </a:r>
            <a:endParaRPr lang="en-US" sz="28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772400" y="13716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Arrow 24"/>
          <p:cNvSpPr/>
          <p:nvPr/>
        </p:nvSpPr>
        <p:spPr>
          <a:xfrm>
            <a:off x="4191000" y="41910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Left Arrow 25"/>
          <p:cNvSpPr/>
          <p:nvPr/>
        </p:nvSpPr>
        <p:spPr>
          <a:xfrm>
            <a:off x="7244110" y="456276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Eisinger\AppData\Local\Microsoft\Windows\Temporary Internet Files\Content.IE5\T2VXRPPT\MC900292558[3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485" y="263350"/>
            <a:ext cx="757581" cy="87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3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"/>
            <a:ext cx="6688836" cy="58338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914400"/>
            <a:ext cx="231826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Tuberculosis</a:t>
            </a:r>
          </a:p>
          <a:p>
            <a:r>
              <a:rPr lang="en-US" sz="2800" b="1" dirty="0"/>
              <a:t>a</a:t>
            </a:r>
            <a:r>
              <a:rPr lang="en-US" sz="2800" b="1" dirty="0" smtClean="0"/>
              <a:t>nd the </a:t>
            </a:r>
          </a:p>
          <a:p>
            <a:r>
              <a:rPr lang="en-US" sz="2800" b="1" dirty="0" smtClean="0"/>
              <a:t>Lorraine </a:t>
            </a:r>
          </a:p>
          <a:p>
            <a:r>
              <a:rPr lang="en-US" sz="2800" b="1" dirty="0" smtClean="0"/>
              <a:t>Cross</a:t>
            </a:r>
            <a:endParaRPr lang="en-US" sz="2800" b="1" dirty="0"/>
          </a:p>
        </p:txBody>
      </p:sp>
      <p:pic>
        <p:nvPicPr>
          <p:cNvPr id="6146" name="Picture 2" descr="C:\Users\Eisinger\AppData\Local\Microsoft\Windows\Temporary Internet Files\Content.IE5\NNS67RIM\MC900292558[3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38800"/>
            <a:ext cx="914400" cy="106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25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1" y="228600"/>
            <a:ext cx="5499091" cy="6640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200" y="4124600"/>
            <a:ext cx="3063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Christmas Seals</a:t>
            </a:r>
            <a:endParaRPr lang="en-US" sz="3200" dirty="0"/>
          </a:p>
        </p:txBody>
      </p:sp>
      <p:pic>
        <p:nvPicPr>
          <p:cNvPr id="8194" name="Picture 2" descr="C:\Users\Eisinger\AppData\Local\Microsoft\Windows\Temporary Internet Files\Content.IE5\NNS67RIM\MC900292558[3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28600"/>
            <a:ext cx="757581" cy="87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92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2400"/>
            <a:ext cx="7469815" cy="6512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66319" y="5029200"/>
            <a:ext cx="198323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Hospitals</a:t>
            </a:r>
          </a:p>
          <a:p>
            <a:r>
              <a:rPr lang="en-US" sz="2800" b="1" dirty="0" smtClean="0"/>
              <a:t>Around</a:t>
            </a:r>
            <a:r>
              <a:rPr lang="en-US" sz="2400" b="1" dirty="0" smtClean="0"/>
              <a:t> the</a:t>
            </a:r>
          </a:p>
          <a:p>
            <a:r>
              <a:rPr lang="en-US" sz="2400" b="1" dirty="0" smtClean="0"/>
              <a:t>world</a:t>
            </a:r>
            <a:endParaRPr lang="en-US" sz="2400" b="1" dirty="0"/>
          </a:p>
        </p:txBody>
      </p:sp>
      <p:pic>
        <p:nvPicPr>
          <p:cNvPr id="2050" name="Picture 2" descr="C:\Users\Eisinger\AppData\Local\Microsoft\Windows\Temporary Internet Files\Content.IE5\IGS0ND24\MC900292558[2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973" y="152400"/>
            <a:ext cx="757581" cy="87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91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94022"/>
            <a:ext cx="7754808" cy="5861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5897" y="230702"/>
            <a:ext cx="4913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Interesting </a:t>
            </a:r>
            <a:r>
              <a:rPr lang="en-US" sz="2800" b="1" dirty="0" smtClean="0"/>
              <a:t>hospitals</a:t>
            </a:r>
            <a:r>
              <a:rPr lang="en-US" sz="2400" b="1" dirty="0" smtClean="0"/>
              <a:t> worldwide</a:t>
            </a:r>
            <a:endParaRPr lang="en-US" sz="2400" b="1" dirty="0"/>
          </a:p>
        </p:txBody>
      </p:sp>
      <p:pic>
        <p:nvPicPr>
          <p:cNvPr id="1026" name="Picture 2" descr="C:\Users\Eisinger\AppData\Local\Microsoft\Windows\Temporary Internet Files\Content.IE5\IGS0ND24\MC900292558[2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9"/>
            <a:ext cx="908754" cy="91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41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54" y="1219200"/>
            <a:ext cx="8874794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3657600"/>
            <a:ext cx="1869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Children</a:t>
            </a:r>
            <a:endParaRPr lang="en-US" sz="3200" b="1" dirty="0"/>
          </a:p>
        </p:txBody>
      </p:sp>
      <p:pic>
        <p:nvPicPr>
          <p:cNvPr id="1026" name="Picture 2" descr="C:\Users\Eisinger\AppData\Local\Microsoft\Windows\Temporary Internet Files\Content.IE5\IGS0ND24\MC900292558[3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980"/>
            <a:ext cx="990600" cy="115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12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52381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2209800"/>
            <a:ext cx="274786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Malaria is the </a:t>
            </a:r>
          </a:p>
          <a:p>
            <a:r>
              <a:rPr lang="en-US" sz="2800" b="1" dirty="0"/>
              <a:t>g</a:t>
            </a:r>
            <a:r>
              <a:rPr lang="en-US" sz="2800" b="1" dirty="0" smtClean="0"/>
              <a:t>reatest disease</a:t>
            </a:r>
          </a:p>
          <a:p>
            <a:r>
              <a:rPr lang="en-US" sz="2800" b="1" dirty="0"/>
              <a:t>k</a:t>
            </a:r>
            <a:r>
              <a:rPr lang="en-US" sz="2800" b="1" dirty="0" smtClean="0"/>
              <a:t>iller world-</a:t>
            </a:r>
          </a:p>
          <a:p>
            <a:r>
              <a:rPr lang="en-US" sz="2800" b="1" dirty="0" smtClean="0"/>
              <a:t>wide</a:t>
            </a:r>
            <a:endParaRPr lang="en-US" sz="2800" b="1" dirty="0"/>
          </a:p>
        </p:txBody>
      </p:sp>
      <p:pic>
        <p:nvPicPr>
          <p:cNvPr id="5122" name="Picture 2" descr="C:\Users\Eisinger\AppData\Local\Microsoft\Windows\Temporary Internet Files\Content.IE5\NNS67RIM\MC900292558[3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477" y="5867400"/>
            <a:ext cx="757581" cy="87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40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8558024" cy="5105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0" y="2133600"/>
            <a:ext cx="28632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Cancer</a:t>
            </a:r>
            <a:endParaRPr lang="en-US" sz="6600" b="1" dirty="0"/>
          </a:p>
        </p:txBody>
      </p:sp>
      <p:pic>
        <p:nvPicPr>
          <p:cNvPr id="7170" name="Picture 2" descr="C:\Users\Eisinger\AppData\Local\Microsoft\Windows\Temporary Internet Files\Content.IE5\NNS67RIM\MC900292558[3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900" y="228600"/>
            <a:ext cx="757581" cy="87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99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634" y="0"/>
            <a:ext cx="526936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270" y="1219200"/>
            <a:ext cx="379783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On stamps: leprosy, </a:t>
            </a:r>
          </a:p>
          <a:p>
            <a:r>
              <a:rPr lang="en-US" sz="2800" b="1" dirty="0"/>
              <a:t>s</a:t>
            </a:r>
            <a:r>
              <a:rPr lang="en-US" sz="2800" b="1" dirty="0" smtClean="0"/>
              <a:t>leeping sickness,</a:t>
            </a:r>
          </a:p>
          <a:p>
            <a:r>
              <a:rPr lang="en-US" sz="2800" b="1" dirty="0"/>
              <a:t>r</a:t>
            </a:r>
            <a:r>
              <a:rPr lang="en-US" sz="2800" b="1" dirty="0" smtClean="0"/>
              <a:t>abies, AIDS, heart</a:t>
            </a:r>
          </a:p>
          <a:p>
            <a:r>
              <a:rPr lang="en-US" sz="2800" b="1" dirty="0"/>
              <a:t>d</a:t>
            </a:r>
            <a:r>
              <a:rPr lang="en-US" sz="2800" b="1" dirty="0" smtClean="0"/>
              <a:t>isease, </a:t>
            </a:r>
            <a:r>
              <a:rPr lang="en-US" sz="2800" b="1" dirty="0" err="1" smtClean="0"/>
              <a:t>variola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syph</a:t>
            </a:r>
            <a:r>
              <a:rPr lang="en-US" sz="2800" b="1" dirty="0" smtClean="0"/>
              <a:t>-</a:t>
            </a:r>
          </a:p>
          <a:p>
            <a:r>
              <a:rPr lang="en-US" sz="2800" b="1" dirty="0" err="1"/>
              <a:t>i</a:t>
            </a:r>
            <a:r>
              <a:rPr lang="en-US" sz="2800" b="1" dirty="0" err="1" smtClean="0"/>
              <a:t>lis</a:t>
            </a:r>
            <a:r>
              <a:rPr lang="en-US" sz="2800" b="1" dirty="0" smtClean="0"/>
              <a:t>, measles, tetanus,</a:t>
            </a:r>
          </a:p>
          <a:p>
            <a:r>
              <a:rPr lang="en-US" sz="2800" b="1" dirty="0"/>
              <a:t>a</a:t>
            </a:r>
            <a:r>
              <a:rPr lang="en-US" sz="2800" b="1" dirty="0" smtClean="0"/>
              <a:t>nd </a:t>
            </a:r>
            <a:r>
              <a:rPr lang="en-US" sz="2800" b="1" dirty="0" err="1" smtClean="0"/>
              <a:t>rinderpest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pic>
        <p:nvPicPr>
          <p:cNvPr id="3074" name="Picture 2" descr="C:\Users\Eisinger\AppData\Local\Microsoft\Windows\Temporary Internet Files\Content.IE5\NNS67RIM\MC900292558[3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15000"/>
            <a:ext cx="900449" cy="104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6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91" y="304800"/>
            <a:ext cx="6756182" cy="4648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4953000"/>
            <a:ext cx="71657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The Mayo brothers advanced surgery</a:t>
            </a:r>
          </a:p>
          <a:p>
            <a:r>
              <a:rPr lang="en-US" sz="3200" b="1" dirty="0" smtClean="0"/>
              <a:t>            </a:t>
            </a:r>
            <a:r>
              <a:rPr lang="en-US" sz="3200" b="1" dirty="0" smtClean="0"/>
              <a:t>     and </a:t>
            </a:r>
            <a:r>
              <a:rPr lang="en-US" sz="3200" b="1" dirty="0" smtClean="0"/>
              <a:t>group practice</a:t>
            </a:r>
          </a:p>
          <a:p>
            <a:r>
              <a:rPr lang="en-US" sz="3200" b="1" dirty="0" smtClean="0"/>
              <a:t>Crawford Long developed anesthesia</a:t>
            </a:r>
            <a:endParaRPr lang="en-US" sz="3200" b="1" dirty="0"/>
          </a:p>
        </p:txBody>
      </p:sp>
      <p:pic>
        <p:nvPicPr>
          <p:cNvPr id="7170" name="Picture 2" descr="C:\Users\Eisinger\AppData\Local\Microsoft\Windows\Temporary Internet Files\Content.IE5\IGS0ND24\MC90029255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464" y="152400"/>
            <a:ext cx="98438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59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1558279"/>
            <a:ext cx="6183664" cy="4004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0005" y="240268"/>
            <a:ext cx="79127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What is </a:t>
            </a:r>
            <a:r>
              <a:rPr lang="en-US" sz="2800" b="1" dirty="0" err="1" smtClean="0"/>
              <a:t>Rinderpest</a:t>
            </a:r>
            <a:r>
              <a:rPr lang="en-US" sz="2800" b="1" dirty="0" smtClean="0"/>
              <a:t>?  It is an  infectious disease</a:t>
            </a:r>
          </a:p>
          <a:p>
            <a:r>
              <a:rPr lang="en-US" sz="2800" b="1" dirty="0"/>
              <a:t>o</a:t>
            </a:r>
            <a:r>
              <a:rPr lang="en-US" sz="2800" b="1" dirty="0" smtClean="0"/>
              <a:t>f cattle and other ungulates which wiped out </a:t>
            </a:r>
          </a:p>
          <a:p>
            <a:r>
              <a:rPr lang="en-US" sz="2800" b="1" dirty="0"/>
              <a:t>h</a:t>
            </a:r>
            <a:r>
              <a:rPr lang="en-US" sz="2800" b="1" dirty="0" smtClean="0"/>
              <a:t>erds in many countries.  It has now been 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7639" y="5562600"/>
            <a:ext cx="79704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</a:t>
            </a:r>
            <a:r>
              <a:rPr lang="en-US" sz="2800" b="1" dirty="0" smtClean="0"/>
              <a:t>radicated world-wide, only the second disease</a:t>
            </a:r>
          </a:p>
          <a:p>
            <a:r>
              <a:rPr lang="en-US" sz="2800" b="1" dirty="0"/>
              <a:t>i</a:t>
            </a:r>
            <a:r>
              <a:rPr lang="en-US" sz="2800" b="1" dirty="0" smtClean="0"/>
              <a:t>n history to be fully wiped out.</a:t>
            </a:r>
            <a:endParaRPr lang="en-US" sz="2800" b="1" dirty="0"/>
          </a:p>
        </p:txBody>
      </p:sp>
      <p:pic>
        <p:nvPicPr>
          <p:cNvPr id="4098" name="Picture 2" descr="C:\Users\Eisinger\AppData\Local\Microsoft\Windows\Temporary Internet Files\Content.IE5\NNS67RIM\MC900292558[3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300" y="2680785"/>
            <a:ext cx="757581" cy="87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30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5951" y="2223451"/>
            <a:ext cx="1981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Algeria (</a:t>
            </a:r>
            <a:r>
              <a:rPr lang="en-US" sz="1000" dirty="0" err="1"/>
              <a:t>Fr</a:t>
            </a:r>
            <a:r>
              <a:rPr lang="en-US" sz="1000" dirty="0"/>
              <a:t>)</a:t>
            </a:r>
          </a:p>
          <a:p>
            <a:r>
              <a:rPr lang="en-US" sz="1000" dirty="0"/>
              <a:t>Angola</a:t>
            </a:r>
          </a:p>
          <a:p>
            <a:r>
              <a:rPr lang="en-US" sz="1000" dirty="0"/>
              <a:t>Australia</a:t>
            </a:r>
          </a:p>
          <a:p>
            <a:r>
              <a:rPr lang="en-US" sz="1000" dirty="0"/>
              <a:t>Austria</a:t>
            </a:r>
          </a:p>
          <a:p>
            <a:r>
              <a:rPr lang="en-US" sz="1000" dirty="0"/>
              <a:t>Belgian Congo</a:t>
            </a:r>
          </a:p>
          <a:p>
            <a:r>
              <a:rPr lang="en-US" sz="1000" dirty="0"/>
              <a:t>Belgium</a:t>
            </a:r>
          </a:p>
          <a:p>
            <a:r>
              <a:rPr lang="en-US" sz="1000" dirty="0"/>
              <a:t>Brazil</a:t>
            </a:r>
          </a:p>
          <a:p>
            <a:r>
              <a:rPr lang="en-US" sz="1000" dirty="0"/>
              <a:t>Brunei</a:t>
            </a:r>
          </a:p>
          <a:p>
            <a:r>
              <a:rPr lang="en-US" sz="1000" dirty="0"/>
              <a:t>Burundi</a:t>
            </a:r>
          </a:p>
          <a:p>
            <a:r>
              <a:rPr lang="en-US" sz="1000" dirty="0"/>
              <a:t>Cameroon</a:t>
            </a:r>
          </a:p>
          <a:p>
            <a:r>
              <a:rPr lang="en-US" sz="1000" dirty="0"/>
              <a:t>Canada</a:t>
            </a:r>
          </a:p>
          <a:p>
            <a:r>
              <a:rPr lang="en-US" sz="1000" dirty="0" smtClean="0"/>
              <a:t>Newfoundland</a:t>
            </a:r>
            <a:endParaRPr lang="en-US" sz="1000" dirty="0"/>
          </a:p>
          <a:p>
            <a:r>
              <a:rPr lang="en-US" sz="1000" dirty="0"/>
              <a:t>Chad</a:t>
            </a:r>
          </a:p>
          <a:p>
            <a:r>
              <a:rPr lang="en-US" sz="1000" dirty="0"/>
              <a:t>China</a:t>
            </a:r>
          </a:p>
          <a:p>
            <a:r>
              <a:rPr lang="en-US" sz="1000" dirty="0"/>
              <a:t>China, P.R.</a:t>
            </a:r>
          </a:p>
          <a:p>
            <a:r>
              <a:rPr lang="en-US" sz="1000" dirty="0"/>
              <a:t>Colombia</a:t>
            </a:r>
          </a:p>
          <a:p>
            <a:r>
              <a:rPr lang="en-US" sz="1000" dirty="0"/>
              <a:t>Congo</a:t>
            </a:r>
          </a:p>
          <a:p>
            <a:r>
              <a:rPr lang="en-US" sz="1000" dirty="0"/>
              <a:t>Costa Rica</a:t>
            </a:r>
          </a:p>
          <a:p>
            <a:r>
              <a:rPr lang="en-US" sz="1000" dirty="0"/>
              <a:t>Croatia</a:t>
            </a:r>
          </a:p>
          <a:p>
            <a:r>
              <a:rPr lang="en-US" sz="1000" dirty="0"/>
              <a:t>Cuba</a:t>
            </a:r>
          </a:p>
          <a:p>
            <a:r>
              <a:rPr lang="en-US" sz="1000" dirty="0"/>
              <a:t>Cyprus</a:t>
            </a:r>
          </a:p>
          <a:p>
            <a:r>
              <a:rPr lang="en-US" sz="1000" dirty="0"/>
              <a:t>Czechoslovakia</a:t>
            </a:r>
          </a:p>
          <a:p>
            <a:r>
              <a:rPr lang="en-US" sz="1000" dirty="0"/>
              <a:t>Czech Bohemia </a:t>
            </a:r>
            <a:r>
              <a:rPr lang="en-US" sz="1000" dirty="0" smtClean="0"/>
              <a:t>	and </a:t>
            </a:r>
            <a:r>
              <a:rPr lang="en-US" sz="1000" dirty="0"/>
              <a:t>Moravia</a:t>
            </a:r>
          </a:p>
          <a:p>
            <a:r>
              <a:rPr lang="en-US" sz="1000" dirty="0"/>
              <a:t>Dahomey</a:t>
            </a:r>
          </a:p>
          <a:p>
            <a:r>
              <a:rPr lang="en-US" sz="1000" dirty="0"/>
              <a:t>Danzig</a:t>
            </a:r>
          </a:p>
          <a:p>
            <a:r>
              <a:rPr lang="en-US" sz="1000" dirty="0"/>
              <a:t>Democratic </a:t>
            </a:r>
            <a:r>
              <a:rPr lang="en-US" sz="1000" dirty="0" smtClean="0"/>
              <a:t>Republic </a:t>
            </a:r>
            <a:r>
              <a:rPr lang="en-US" sz="1000" dirty="0"/>
              <a:t>of </a:t>
            </a:r>
            <a:r>
              <a:rPr lang="en-US" sz="1000" dirty="0" smtClean="0"/>
              <a:t>Congo</a:t>
            </a:r>
            <a:endParaRPr lang="en-US" sz="1000" dirty="0"/>
          </a:p>
          <a:p>
            <a:r>
              <a:rPr lang="en-US" sz="1000" dirty="0"/>
              <a:t>Dominican </a:t>
            </a:r>
            <a:r>
              <a:rPr lang="en-US" sz="1000" dirty="0" smtClean="0"/>
              <a:t>Republic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14635" y="746506"/>
            <a:ext cx="715612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        Medical Stamps</a:t>
            </a:r>
          </a:p>
          <a:p>
            <a:r>
              <a:rPr lang="en-US" sz="4400" b="1" dirty="0" smtClean="0"/>
              <a:t>Countries in my Collection</a:t>
            </a:r>
          </a:p>
          <a:p>
            <a:r>
              <a:rPr lang="en-US" sz="4400" b="1" dirty="0"/>
              <a:t> </a:t>
            </a:r>
            <a:r>
              <a:rPr lang="en-US" sz="4400" b="1" dirty="0" smtClean="0"/>
              <a:t>                   (103)</a:t>
            </a:r>
            <a:endParaRPr lang="en-US" sz="4400" b="1" dirty="0"/>
          </a:p>
        </p:txBody>
      </p:sp>
      <p:pic>
        <p:nvPicPr>
          <p:cNvPr id="2050" name="Picture 2" descr="C:\Users\Eisinger\AppData\Local\Microsoft\Windows\Temporary Internet Files\Content.IE5\IGS0ND24\MC900292558[4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418" y="5791200"/>
            <a:ext cx="843322" cy="97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97298" y="2329543"/>
            <a:ext cx="21891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2849534" y="2223451"/>
            <a:ext cx="16279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Egypt</a:t>
            </a:r>
          </a:p>
          <a:p>
            <a:r>
              <a:rPr lang="en-US" sz="1000" dirty="0"/>
              <a:t>Ethiopia</a:t>
            </a:r>
          </a:p>
          <a:p>
            <a:r>
              <a:rPr lang="en-US" sz="1000" dirty="0"/>
              <a:t>Fiji</a:t>
            </a:r>
          </a:p>
          <a:p>
            <a:r>
              <a:rPr lang="en-US" sz="1000" dirty="0"/>
              <a:t>Finland</a:t>
            </a:r>
          </a:p>
          <a:p>
            <a:r>
              <a:rPr lang="en-US" sz="1000" dirty="0"/>
              <a:t>France</a:t>
            </a:r>
          </a:p>
          <a:p>
            <a:r>
              <a:rPr lang="en-US" sz="1000" dirty="0"/>
              <a:t>French </a:t>
            </a:r>
            <a:r>
              <a:rPr lang="en-US" sz="1000" dirty="0" smtClean="0"/>
              <a:t>Equatorial Africa</a:t>
            </a:r>
            <a:endParaRPr lang="en-US" sz="1000" dirty="0"/>
          </a:p>
          <a:p>
            <a:r>
              <a:rPr lang="en-US" sz="1000" dirty="0"/>
              <a:t>French West Africa</a:t>
            </a:r>
          </a:p>
          <a:p>
            <a:r>
              <a:rPr lang="en-US" sz="1000" dirty="0" err="1"/>
              <a:t>Fujiera</a:t>
            </a:r>
            <a:endParaRPr lang="en-US" sz="1000" dirty="0"/>
          </a:p>
          <a:p>
            <a:r>
              <a:rPr lang="en-US" sz="1000" dirty="0"/>
              <a:t>Germany</a:t>
            </a:r>
          </a:p>
          <a:p>
            <a:r>
              <a:rPr lang="en-US" sz="1000" dirty="0"/>
              <a:t>GDR</a:t>
            </a:r>
          </a:p>
          <a:p>
            <a:r>
              <a:rPr lang="en-US" sz="1000" dirty="0"/>
              <a:t>Germany Third 	Reich</a:t>
            </a:r>
          </a:p>
          <a:p>
            <a:r>
              <a:rPr lang="en-US" sz="1000" dirty="0"/>
              <a:t>Ghana</a:t>
            </a:r>
          </a:p>
          <a:p>
            <a:r>
              <a:rPr lang="en-US" sz="1000" dirty="0"/>
              <a:t>Greece</a:t>
            </a:r>
          </a:p>
          <a:p>
            <a:r>
              <a:rPr lang="en-US" sz="1000" dirty="0"/>
              <a:t>Greenland</a:t>
            </a:r>
          </a:p>
          <a:p>
            <a:r>
              <a:rPr lang="en-US" sz="1000" dirty="0"/>
              <a:t>Guatemala</a:t>
            </a:r>
          </a:p>
          <a:p>
            <a:r>
              <a:rPr lang="en-US" sz="1000" dirty="0"/>
              <a:t>Haiti</a:t>
            </a:r>
          </a:p>
          <a:p>
            <a:r>
              <a:rPr lang="en-US" sz="1000" dirty="0"/>
              <a:t>Honduras</a:t>
            </a:r>
          </a:p>
          <a:p>
            <a:r>
              <a:rPr lang="en-US" sz="1000" dirty="0"/>
              <a:t>Hungary</a:t>
            </a:r>
          </a:p>
          <a:p>
            <a:r>
              <a:rPr lang="en-US" sz="1000" dirty="0"/>
              <a:t>Iceland</a:t>
            </a:r>
          </a:p>
          <a:p>
            <a:r>
              <a:rPr lang="en-US" sz="1000" dirty="0"/>
              <a:t>India</a:t>
            </a:r>
          </a:p>
          <a:p>
            <a:r>
              <a:rPr lang="en-US" sz="1000" dirty="0" err="1"/>
              <a:t>Inini</a:t>
            </a:r>
            <a:endParaRPr lang="en-US" sz="1000" dirty="0"/>
          </a:p>
          <a:p>
            <a:r>
              <a:rPr lang="en-US" sz="1000" dirty="0"/>
              <a:t>Israel</a:t>
            </a:r>
          </a:p>
          <a:p>
            <a:r>
              <a:rPr lang="en-US" sz="1000" dirty="0"/>
              <a:t>Italy</a:t>
            </a:r>
          </a:p>
          <a:p>
            <a:r>
              <a:rPr lang="en-US" sz="1000" dirty="0"/>
              <a:t>Jamaica</a:t>
            </a:r>
          </a:p>
          <a:p>
            <a:r>
              <a:rPr lang="en-US" sz="1000" dirty="0"/>
              <a:t>Japan</a:t>
            </a:r>
          </a:p>
          <a:p>
            <a:r>
              <a:rPr lang="en-US" sz="1000" dirty="0"/>
              <a:t>Jordan</a:t>
            </a:r>
          </a:p>
          <a:p>
            <a:r>
              <a:rPr lang="en-US" sz="1000" dirty="0" smtClean="0"/>
              <a:t>Korea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4846743" y="2872692"/>
            <a:ext cx="160778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Laos</a:t>
            </a:r>
          </a:p>
          <a:p>
            <a:r>
              <a:rPr lang="en-US" sz="1000" dirty="0"/>
              <a:t>Liberia</a:t>
            </a:r>
          </a:p>
          <a:p>
            <a:r>
              <a:rPr lang="en-US" sz="1000" dirty="0"/>
              <a:t>Mali</a:t>
            </a:r>
          </a:p>
          <a:p>
            <a:r>
              <a:rPr lang="en-US" sz="1000" dirty="0"/>
              <a:t>Martinique</a:t>
            </a:r>
          </a:p>
          <a:p>
            <a:r>
              <a:rPr lang="en-US" sz="1000" dirty="0"/>
              <a:t>Mexico</a:t>
            </a:r>
          </a:p>
          <a:p>
            <a:r>
              <a:rPr lang="en-US" sz="1000" dirty="0"/>
              <a:t>Monaco</a:t>
            </a:r>
          </a:p>
          <a:p>
            <a:r>
              <a:rPr lang="en-US" sz="1000" dirty="0"/>
              <a:t>Morocco</a:t>
            </a:r>
          </a:p>
          <a:p>
            <a:r>
              <a:rPr lang="en-US" sz="1000" dirty="0"/>
              <a:t>Netherlands</a:t>
            </a:r>
          </a:p>
          <a:p>
            <a:r>
              <a:rPr lang="en-US" sz="1000" dirty="0" smtClean="0"/>
              <a:t>Netherlands  Antilles</a:t>
            </a:r>
            <a:endParaRPr lang="en-US" sz="1000" dirty="0"/>
          </a:p>
          <a:p>
            <a:r>
              <a:rPr lang="en-US" sz="1000" dirty="0"/>
              <a:t>Netherlands Indies</a:t>
            </a:r>
          </a:p>
          <a:p>
            <a:r>
              <a:rPr lang="en-US" sz="1000" dirty="0"/>
              <a:t>New Zealand</a:t>
            </a:r>
          </a:p>
          <a:p>
            <a:r>
              <a:rPr lang="en-US" sz="1000" dirty="0"/>
              <a:t>Nigeria</a:t>
            </a:r>
          </a:p>
          <a:p>
            <a:r>
              <a:rPr lang="en-US" sz="1000" dirty="0"/>
              <a:t>Norway</a:t>
            </a:r>
          </a:p>
          <a:p>
            <a:r>
              <a:rPr lang="en-US" sz="1000" dirty="0"/>
              <a:t>Pakistan</a:t>
            </a:r>
          </a:p>
          <a:p>
            <a:r>
              <a:rPr lang="en-US" sz="1000" dirty="0"/>
              <a:t>Panama</a:t>
            </a:r>
          </a:p>
          <a:p>
            <a:r>
              <a:rPr lang="en-US" sz="1000" dirty="0"/>
              <a:t>Peru</a:t>
            </a:r>
          </a:p>
          <a:p>
            <a:r>
              <a:rPr lang="en-US" sz="1000" dirty="0"/>
              <a:t>Philippines</a:t>
            </a:r>
          </a:p>
          <a:p>
            <a:r>
              <a:rPr lang="en-US" sz="1000" dirty="0"/>
              <a:t>Poland</a:t>
            </a:r>
          </a:p>
          <a:p>
            <a:r>
              <a:rPr lang="en-US" sz="1000" dirty="0"/>
              <a:t>Portugal</a:t>
            </a:r>
          </a:p>
          <a:p>
            <a:r>
              <a:rPr lang="en-US" sz="1000" dirty="0"/>
              <a:t>Romania</a:t>
            </a:r>
          </a:p>
          <a:p>
            <a:r>
              <a:rPr lang="en-US" sz="1000" dirty="0"/>
              <a:t>Russia</a:t>
            </a:r>
          </a:p>
          <a:p>
            <a:r>
              <a:rPr lang="en-US" sz="1000" dirty="0"/>
              <a:t>Rwanda</a:t>
            </a:r>
          </a:p>
          <a:p>
            <a:r>
              <a:rPr lang="en-US" sz="1000" dirty="0" smtClean="0"/>
              <a:t>Ryukyu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6588874" y="2351315"/>
            <a:ext cx="185057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Senegal</a:t>
            </a:r>
          </a:p>
          <a:p>
            <a:r>
              <a:rPr lang="en-US" sz="1000" dirty="0"/>
              <a:t>Slovenia</a:t>
            </a:r>
          </a:p>
          <a:p>
            <a:r>
              <a:rPr lang="en-US" sz="1000" dirty="0"/>
              <a:t>South Africa</a:t>
            </a:r>
          </a:p>
          <a:p>
            <a:r>
              <a:rPr lang="en-US" sz="1000" dirty="0"/>
              <a:t>Spain</a:t>
            </a:r>
          </a:p>
          <a:p>
            <a:r>
              <a:rPr lang="en-US" sz="1000" dirty="0"/>
              <a:t>Spanish Morocco</a:t>
            </a:r>
          </a:p>
          <a:p>
            <a:r>
              <a:rPr lang="en-US" sz="1000" dirty="0"/>
              <a:t>Sri Lanka</a:t>
            </a:r>
          </a:p>
          <a:p>
            <a:r>
              <a:rPr lang="en-US" sz="1000" dirty="0"/>
              <a:t>Sweden</a:t>
            </a:r>
          </a:p>
          <a:p>
            <a:r>
              <a:rPr lang="en-US" sz="1000" dirty="0"/>
              <a:t>Switzerland</a:t>
            </a:r>
          </a:p>
          <a:p>
            <a:r>
              <a:rPr lang="en-US" sz="1000" dirty="0"/>
              <a:t>Syria</a:t>
            </a:r>
          </a:p>
          <a:p>
            <a:r>
              <a:rPr lang="en-US" sz="1000" dirty="0"/>
              <a:t>Tanzania</a:t>
            </a:r>
          </a:p>
          <a:p>
            <a:r>
              <a:rPr lang="en-US" sz="1000" dirty="0"/>
              <a:t>Togo</a:t>
            </a:r>
          </a:p>
          <a:p>
            <a:r>
              <a:rPr lang="en-US" sz="1000" dirty="0"/>
              <a:t>Transkei</a:t>
            </a:r>
          </a:p>
          <a:p>
            <a:r>
              <a:rPr lang="en-US" sz="1000" dirty="0"/>
              <a:t>Trinidad and </a:t>
            </a:r>
            <a:r>
              <a:rPr lang="en-US" sz="1000" dirty="0" smtClean="0"/>
              <a:t>Tobago</a:t>
            </a:r>
            <a:endParaRPr lang="en-US" sz="1000" dirty="0"/>
          </a:p>
          <a:p>
            <a:r>
              <a:rPr lang="en-US" sz="1000" dirty="0"/>
              <a:t>Tunisia</a:t>
            </a:r>
          </a:p>
          <a:p>
            <a:r>
              <a:rPr lang="en-US" sz="1000" dirty="0"/>
              <a:t>Turkey</a:t>
            </a:r>
          </a:p>
          <a:p>
            <a:r>
              <a:rPr lang="en-US" sz="1000" dirty="0"/>
              <a:t>UAR</a:t>
            </a:r>
          </a:p>
          <a:p>
            <a:r>
              <a:rPr lang="en-US" sz="1000" dirty="0"/>
              <a:t>Uganda</a:t>
            </a:r>
          </a:p>
          <a:p>
            <a:r>
              <a:rPr lang="en-US" sz="1000" dirty="0"/>
              <a:t>United Nations</a:t>
            </a:r>
          </a:p>
          <a:p>
            <a:r>
              <a:rPr lang="en-US" sz="1000" dirty="0"/>
              <a:t>Uruguay</a:t>
            </a:r>
          </a:p>
          <a:p>
            <a:r>
              <a:rPr lang="en-US" sz="1000" dirty="0"/>
              <a:t>USA</a:t>
            </a:r>
          </a:p>
          <a:p>
            <a:r>
              <a:rPr lang="en-US" sz="1000" dirty="0"/>
              <a:t>Venezuela</a:t>
            </a:r>
          </a:p>
          <a:p>
            <a:r>
              <a:rPr lang="en-US" sz="1000" dirty="0"/>
              <a:t>Viet Nam</a:t>
            </a:r>
          </a:p>
          <a:p>
            <a:r>
              <a:rPr lang="en-US" sz="1000" dirty="0"/>
              <a:t>Yemen</a:t>
            </a:r>
          </a:p>
          <a:p>
            <a:r>
              <a:rPr lang="en-US" sz="1000" dirty="0"/>
              <a:t>Yugoslavia</a:t>
            </a:r>
          </a:p>
          <a:p>
            <a:r>
              <a:rPr lang="en-US" sz="1000" dirty="0"/>
              <a:t>Zambia</a:t>
            </a:r>
          </a:p>
          <a:p>
            <a:r>
              <a:rPr lang="en-US" sz="1000" dirty="0" smtClean="0"/>
              <a:t>Zimbabwe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0591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169"/>
            <a:ext cx="4078224" cy="66313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200" y="990600"/>
            <a:ext cx="4118435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George </a:t>
            </a:r>
            <a:r>
              <a:rPr lang="en-US" sz="2400" b="1" dirty="0" err="1" smtClean="0"/>
              <a:t>Papanicolaou</a:t>
            </a:r>
            <a:endParaRPr lang="en-US" sz="2400" b="1" dirty="0" smtClean="0"/>
          </a:p>
          <a:p>
            <a:r>
              <a:rPr lang="en-US" sz="2400" b="1" dirty="0"/>
              <a:t>d</a:t>
            </a:r>
            <a:r>
              <a:rPr lang="en-US" sz="2400" b="1" dirty="0" smtClean="0"/>
              <a:t>eveloped the Pap Smear,</a:t>
            </a:r>
          </a:p>
          <a:p>
            <a:r>
              <a:rPr lang="en-US" sz="2400" b="1" dirty="0" smtClean="0"/>
              <a:t>a test to detect pre-cancer </a:t>
            </a:r>
          </a:p>
          <a:p>
            <a:r>
              <a:rPr lang="en-US" sz="2400" b="1" dirty="0"/>
              <a:t>o</a:t>
            </a:r>
            <a:r>
              <a:rPr lang="en-US" sz="2400" b="1" dirty="0" smtClean="0"/>
              <a:t>f the cervix.   He worked</a:t>
            </a:r>
          </a:p>
          <a:p>
            <a:r>
              <a:rPr lang="en-US" sz="2400" b="1" dirty="0"/>
              <a:t>w</a:t>
            </a:r>
            <a:r>
              <a:rPr lang="en-US" sz="2400" b="1" dirty="0" smtClean="0"/>
              <a:t>ith Herbert </a:t>
            </a:r>
            <a:r>
              <a:rPr lang="en-US" sz="2400" b="1" dirty="0" err="1" smtClean="0"/>
              <a:t>Traut</a:t>
            </a:r>
            <a:r>
              <a:rPr lang="en-US" sz="2400" b="1" dirty="0" smtClean="0"/>
              <a:t>, a </a:t>
            </a:r>
          </a:p>
          <a:p>
            <a:r>
              <a:rPr lang="en-US" sz="2400" b="1" dirty="0"/>
              <a:t>g</a:t>
            </a:r>
            <a:r>
              <a:rPr lang="en-US" sz="2400" b="1" dirty="0" smtClean="0"/>
              <a:t>ynecologist.   A Romanian,</a:t>
            </a:r>
          </a:p>
          <a:p>
            <a:r>
              <a:rPr lang="en-US" sz="2400" b="1" dirty="0" smtClean="0"/>
              <a:t>Babes by name, actually </a:t>
            </a:r>
          </a:p>
          <a:p>
            <a:r>
              <a:rPr lang="en-US" sz="2400" b="1" dirty="0"/>
              <a:t>p</a:t>
            </a:r>
            <a:r>
              <a:rPr lang="en-US" sz="2400" b="1" dirty="0" smtClean="0"/>
              <a:t>ublished similar results</a:t>
            </a:r>
          </a:p>
          <a:p>
            <a:r>
              <a:rPr lang="en-US" sz="2400" b="1" dirty="0"/>
              <a:t>a</a:t>
            </a:r>
            <a:r>
              <a:rPr lang="en-US" sz="2400" b="1" dirty="0" smtClean="0"/>
              <a:t> couple of months before</a:t>
            </a:r>
          </a:p>
          <a:p>
            <a:r>
              <a:rPr lang="en-US" sz="2400" b="1" dirty="0" err="1" smtClean="0"/>
              <a:t>Papanicolaou</a:t>
            </a:r>
            <a:r>
              <a:rPr lang="en-US" sz="2400" b="1" dirty="0" smtClean="0"/>
              <a:t>, but his work</a:t>
            </a:r>
          </a:p>
          <a:p>
            <a:r>
              <a:rPr lang="en-US" sz="2400" b="1" dirty="0"/>
              <a:t>w</a:t>
            </a:r>
            <a:r>
              <a:rPr lang="en-US" sz="2400" b="1" dirty="0" smtClean="0"/>
              <a:t>as ignored.  We should </a:t>
            </a:r>
          </a:p>
          <a:p>
            <a:r>
              <a:rPr lang="en-US" sz="2400" b="1" dirty="0"/>
              <a:t>c</a:t>
            </a:r>
            <a:r>
              <a:rPr lang="en-US" sz="2400" b="1" dirty="0" smtClean="0"/>
              <a:t>all it: the Babes, </a:t>
            </a:r>
            <a:r>
              <a:rPr lang="en-US" sz="2400" b="1" dirty="0" err="1" smtClean="0"/>
              <a:t>Papanic</a:t>
            </a:r>
            <a:r>
              <a:rPr lang="en-US" sz="2400" b="1" dirty="0" smtClean="0"/>
              <a:t>-</a:t>
            </a:r>
          </a:p>
          <a:p>
            <a:r>
              <a:rPr lang="en-US" sz="2400" b="1" dirty="0" err="1" smtClean="0"/>
              <a:t>olaou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Traut</a:t>
            </a:r>
            <a:r>
              <a:rPr lang="en-US" sz="2400" b="1" dirty="0" smtClean="0"/>
              <a:t> Smear.</a:t>
            </a:r>
            <a:endParaRPr lang="en-US" sz="2400" b="1" dirty="0"/>
          </a:p>
        </p:txBody>
      </p:sp>
      <p:pic>
        <p:nvPicPr>
          <p:cNvPr id="2050" name="Picture 2" descr="C:\Users\Eisinger\AppData\Local\Microsoft\Windows\Temporary Internet Files\Content.IE5\NNS67RIM\MC900292558[3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412" y="5791200"/>
            <a:ext cx="838199" cy="97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74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35" y="343710"/>
            <a:ext cx="8509252" cy="43806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6661" y="4876800"/>
            <a:ext cx="51815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         </a:t>
            </a:r>
            <a:r>
              <a:rPr lang="en-US" sz="3200" b="1" dirty="0" smtClean="0"/>
              <a:t>Walter Reed  </a:t>
            </a:r>
          </a:p>
          <a:p>
            <a:r>
              <a:rPr lang="en-US" sz="2400" b="1" dirty="0" smtClean="0"/>
              <a:t>He solved the yellow fever mystery </a:t>
            </a:r>
          </a:p>
          <a:p>
            <a:r>
              <a:rPr lang="en-US" sz="2400" b="1" dirty="0"/>
              <a:t>a</a:t>
            </a:r>
            <a:r>
              <a:rPr lang="en-US" sz="2400" b="1" dirty="0" smtClean="0"/>
              <a:t>nd made the construction of the </a:t>
            </a:r>
          </a:p>
          <a:p>
            <a:r>
              <a:rPr lang="en-US" sz="2400" b="1" dirty="0" smtClean="0"/>
              <a:t>Panama Canal possible</a:t>
            </a:r>
            <a:endParaRPr lang="en-US" sz="2400" b="1" dirty="0"/>
          </a:p>
        </p:txBody>
      </p:sp>
      <p:pic>
        <p:nvPicPr>
          <p:cNvPr id="9218" name="Picture 2" descr="C:\Users\Eisinger\AppData\Local\Microsoft\Windows\Temporary Internet Files\Content.IE5\IGS0ND24\MC90029255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70784"/>
            <a:ext cx="98438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42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6" y="533400"/>
            <a:ext cx="8572500" cy="5029200"/>
          </a:xfrm>
          <a:prstGeom prst="rect">
            <a:avLst/>
          </a:prstGeom>
        </p:spPr>
      </p:pic>
      <p:pic>
        <p:nvPicPr>
          <p:cNvPr id="15362" name="Picture 2" descr="C:\Users\Eisinger\AppData\Local\Microsoft\Windows\Temporary Internet Files\Content.IE5\IGS0ND24\MC90029255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715000"/>
            <a:ext cx="890103" cy="103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73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95600"/>
            <a:ext cx="8806595" cy="31519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1066800"/>
            <a:ext cx="78806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medical school in Vienna led the world in </a:t>
            </a:r>
          </a:p>
          <a:p>
            <a:r>
              <a:rPr lang="en-US" sz="2800" b="1" dirty="0"/>
              <a:t>m</a:t>
            </a:r>
            <a:r>
              <a:rPr lang="en-US" sz="2800" b="1" dirty="0" smtClean="0"/>
              <a:t>edical advances during the middle of the 19</a:t>
            </a:r>
            <a:r>
              <a:rPr lang="en-US" sz="2800" b="1" baseline="30000" dirty="0" smtClean="0"/>
              <a:t>th</a:t>
            </a:r>
            <a:endParaRPr lang="en-US" sz="2800" b="1" dirty="0" smtClean="0"/>
          </a:p>
          <a:p>
            <a:r>
              <a:rPr lang="en-US" sz="2800" b="1" dirty="0" smtClean="0"/>
              <a:t>century</a:t>
            </a:r>
            <a:endParaRPr lang="en-US" sz="2800" b="1" dirty="0"/>
          </a:p>
        </p:txBody>
      </p:sp>
      <p:pic>
        <p:nvPicPr>
          <p:cNvPr id="2050" name="Picture 2" descr="C:\Users\Eisinger\AppData\Local\Microsoft\Windows\Temporary Internet Files\Content.IE5\IGS0ND24\MC90029255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31396"/>
            <a:ext cx="805595" cy="93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38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1766</TotalTime>
  <Words>619</Words>
  <Application>Microsoft Office PowerPoint</Application>
  <PresentationFormat>On-screen Show (4:3)</PresentationFormat>
  <Paragraphs>265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Book Antiqua</vt:lpstr>
      <vt:lpstr>Lucida Sans</vt:lpstr>
      <vt:lpstr>Wingdings</vt:lpstr>
      <vt:lpstr>Wingdings 2</vt:lpstr>
      <vt:lpstr>Wingdings 3</vt:lpstr>
      <vt:lpstr>Apex</vt:lpstr>
      <vt:lpstr>Medical Stamps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Medical Stamps</dc:title>
  <dc:creator>Eisinger</dc:creator>
  <cp:lastModifiedBy>Tom Fortunato</cp:lastModifiedBy>
  <cp:revision>107</cp:revision>
  <dcterms:created xsi:type="dcterms:W3CDTF">2013-11-17T00:02:32Z</dcterms:created>
  <dcterms:modified xsi:type="dcterms:W3CDTF">2013-12-24T04:49:03Z</dcterms:modified>
</cp:coreProperties>
</file>