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68" r:id="rId9"/>
    <p:sldId id="263"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1" d="100"/>
          <a:sy n="61" d="100"/>
        </p:scale>
        <p:origin x="62" y="5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9F2CC-9235-4FEC-9F1C-1971D3061E4D}" type="datetimeFigureOut">
              <a:rPr lang="en-US" smtClean="0"/>
              <a:t>12/11/2014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54796-AD95-4842-8571-87C9C9DDAF13}" type="slidenum">
              <a:rPr lang="en-US" smtClean="0"/>
              <a:t>‹#›</a:t>
            </a:fld>
            <a:endParaRPr lang="en-US"/>
          </a:p>
        </p:txBody>
      </p:sp>
    </p:spTree>
    <p:extLst>
      <p:ext uri="{BB962C8B-B14F-4D97-AF65-F5344CB8AC3E}">
        <p14:creationId xmlns:p14="http://schemas.microsoft.com/office/powerpoint/2010/main" val="1826385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9F2CC-9235-4FEC-9F1C-1971D3061E4D}" type="datetimeFigureOut">
              <a:rPr lang="en-US" smtClean="0"/>
              <a:t>12/11/2014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54796-AD95-4842-8571-87C9C9DDAF13}" type="slidenum">
              <a:rPr lang="en-US" smtClean="0"/>
              <a:t>‹#›</a:t>
            </a:fld>
            <a:endParaRPr lang="en-US"/>
          </a:p>
        </p:txBody>
      </p:sp>
    </p:spTree>
    <p:extLst>
      <p:ext uri="{BB962C8B-B14F-4D97-AF65-F5344CB8AC3E}">
        <p14:creationId xmlns:p14="http://schemas.microsoft.com/office/powerpoint/2010/main" val="114605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9F2CC-9235-4FEC-9F1C-1971D3061E4D}" type="datetimeFigureOut">
              <a:rPr lang="en-US" smtClean="0"/>
              <a:t>12/11/2014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54796-AD95-4842-8571-87C9C9DDAF13}" type="slidenum">
              <a:rPr lang="en-US" smtClean="0"/>
              <a:t>‹#›</a:t>
            </a:fld>
            <a:endParaRPr lang="en-US"/>
          </a:p>
        </p:txBody>
      </p:sp>
    </p:spTree>
    <p:extLst>
      <p:ext uri="{BB962C8B-B14F-4D97-AF65-F5344CB8AC3E}">
        <p14:creationId xmlns:p14="http://schemas.microsoft.com/office/powerpoint/2010/main" val="3885158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9F2CC-9235-4FEC-9F1C-1971D3061E4D}" type="datetimeFigureOut">
              <a:rPr lang="en-US" smtClean="0"/>
              <a:t>12/11/2014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54796-AD95-4842-8571-87C9C9DDAF13}" type="slidenum">
              <a:rPr lang="en-US" smtClean="0"/>
              <a:t>‹#›</a:t>
            </a:fld>
            <a:endParaRPr lang="en-US"/>
          </a:p>
        </p:txBody>
      </p:sp>
    </p:spTree>
    <p:extLst>
      <p:ext uri="{BB962C8B-B14F-4D97-AF65-F5344CB8AC3E}">
        <p14:creationId xmlns:p14="http://schemas.microsoft.com/office/powerpoint/2010/main" val="81423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F2CC-9235-4FEC-9F1C-1971D3061E4D}" type="datetimeFigureOut">
              <a:rPr lang="en-US" smtClean="0"/>
              <a:t>12/11/2014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54796-AD95-4842-8571-87C9C9DDAF13}" type="slidenum">
              <a:rPr lang="en-US" smtClean="0"/>
              <a:t>‹#›</a:t>
            </a:fld>
            <a:endParaRPr lang="en-US"/>
          </a:p>
        </p:txBody>
      </p:sp>
    </p:spTree>
    <p:extLst>
      <p:ext uri="{BB962C8B-B14F-4D97-AF65-F5344CB8AC3E}">
        <p14:creationId xmlns:p14="http://schemas.microsoft.com/office/powerpoint/2010/main" val="172977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9F2CC-9235-4FEC-9F1C-1971D3061E4D}" type="datetimeFigureOut">
              <a:rPr lang="en-US" smtClean="0"/>
              <a:t>12/11/2014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54796-AD95-4842-8571-87C9C9DDAF13}" type="slidenum">
              <a:rPr lang="en-US" smtClean="0"/>
              <a:t>‹#›</a:t>
            </a:fld>
            <a:endParaRPr lang="en-US"/>
          </a:p>
        </p:txBody>
      </p:sp>
    </p:spTree>
    <p:extLst>
      <p:ext uri="{BB962C8B-B14F-4D97-AF65-F5344CB8AC3E}">
        <p14:creationId xmlns:p14="http://schemas.microsoft.com/office/powerpoint/2010/main" val="1382647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9F2CC-9235-4FEC-9F1C-1971D3061E4D}" type="datetimeFigureOut">
              <a:rPr lang="en-US" smtClean="0"/>
              <a:t>12/11/2014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D54796-AD95-4842-8571-87C9C9DDAF13}" type="slidenum">
              <a:rPr lang="en-US" smtClean="0"/>
              <a:t>‹#›</a:t>
            </a:fld>
            <a:endParaRPr lang="en-US"/>
          </a:p>
        </p:txBody>
      </p:sp>
    </p:spTree>
    <p:extLst>
      <p:ext uri="{BB962C8B-B14F-4D97-AF65-F5344CB8AC3E}">
        <p14:creationId xmlns:p14="http://schemas.microsoft.com/office/powerpoint/2010/main" val="2354743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9F2CC-9235-4FEC-9F1C-1971D3061E4D}" type="datetimeFigureOut">
              <a:rPr lang="en-US" smtClean="0"/>
              <a:t>12/11/2014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D54796-AD95-4842-8571-87C9C9DDAF13}" type="slidenum">
              <a:rPr lang="en-US" smtClean="0"/>
              <a:t>‹#›</a:t>
            </a:fld>
            <a:endParaRPr lang="en-US"/>
          </a:p>
        </p:txBody>
      </p:sp>
    </p:spTree>
    <p:extLst>
      <p:ext uri="{BB962C8B-B14F-4D97-AF65-F5344CB8AC3E}">
        <p14:creationId xmlns:p14="http://schemas.microsoft.com/office/powerpoint/2010/main" val="324136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9F2CC-9235-4FEC-9F1C-1971D3061E4D}" type="datetimeFigureOut">
              <a:rPr lang="en-US" smtClean="0"/>
              <a:t>12/11/2014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D54796-AD95-4842-8571-87C9C9DDAF13}" type="slidenum">
              <a:rPr lang="en-US" smtClean="0"/>
              <a:t>‹#›</a:t>
            </a:fld>
            <a:endParaRPr lang="en-US"/>
          </a:p>
        </p:txBody>
      </p:sp>
    </p:spTree>
    <p:extLst>
      <p:ext uri="{BB962C8B-B14F-4D97-AF65-F5344CB8AC3E}">
        <p14:creationId xmlns:p14="http://schemas.microsoft.com/office/powerpoint/2010/main" val="2798419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9F2CC-9235-4FEC-9F1C-1971D3061E4D}" type="datetimeFigureOut">
              <a:rPr lang="en-US" smtClean="0"/>
              <a:t>12/11/2014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54796-AD95-4842-8571-87C9C9DDAF13}" type="slidenum">
              <a:rPr lang="en-US" smtClean="0"/>
              <a:t>‹#›</a:t>
            </a:fld>
            <a:endParaRPr lang="en-US"/>
          </a:p>
        </p:txBody>
      </p:sp>
    </p:spTree>
    <p:extLst>
      <p:ext uri="{BB962C8B-B14F-4D97-AF65-F5344CB8AC3E}">
        <p14:creationId xmlns:p14="http://schemas.microsoft.com/office/powerpoint/2010/main" val="1669372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9F2CC-9235-4FEC-9F1C-1971D3061E4D}" type="datetimeFigureOut">
              <a:rPr lang="en-US" smtClean="0"/>
              <a:t>12/11/2014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54796-AD95-4842-8571-87C9C9DDAF13}" type="slidenum">
              <a:rPr lang="en-US" smtClean="0"/>
              <a:t>‹#›</a:t>
            </a:fld>
            <a:endParaRPr lang="en-US"/>
          </a:p>
        </p:txBody>
      </p:sp>
    </p:spTree>
    <p:extLst>
      <p:ext uri="{BB962C8B-B14F-4D97-AF65-F5344CB8AC3E}">
        <p14:creationId xmlns:p14="http://schemas.microsoft.com/office/powerpoint/2010/main" val="3488993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9F2CC-9235-4FEC-9F1C-1971D3061E4D}" type="datetimeFigureOut">
              <a:rPr lang="en-US" smtClean="0"/>
              <a:t>12/11/2014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D54796-AD95-4842-8571-87C9C9DDAF13}" type="slidenum">
              <a:rPr lang="en-US" smtClean="0"/>
              <a:t>‹#›</a:t>
            </a:fld>
            <a:endParaRPr lang="en-US"/>
          </a:p>
        </p:txBody>
      </p:sp>
    </p:spTree>
    <p:extLst>
      <p:ext uri="{BB962C8B-B14F-4D97-AF65-F5344CB8AC3E}">
        <p14:creationId xmlns:p14="http://schemas.microsoft.com/office/powerpoint/2010/main" val="101929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smtClean="0"/>
              <a:t>US Postal History</a:t>
            </a:r>
            <a:br>
              <a:rPr lang="en-US" sz="4400" dirty="0" smtClean="0"/>
            </a:br>
            <a:r>
              <a:rPr lang="en-US" sz="4400" dirty="0" smtClean="0"/>
              <a:t>1847 Issue on Cover</a:t>
            </a:r>
            <a:r>
              <a:rPr lang="en-US" sz="3600" dirty="0" smtClean="0"/>
              <a:t/>
            </a:r>
            <a:br>
              <a:rPr lang="en-US" sz="3600" dirty="0" smtClean="0"/>
            </a:br>
            <a:endParaRPr lang="en-US" sz="3600" dirty="0"/>
          </a:p>
        </p:txBody>
      </p:sp>
      <p:sp>
        <p:nvSpPr>
          <p:cNvPr id="3" name="Subtitle 2"/>
          <p:cNvSpPr>
            <a:spLocks noGrp="1"/>
          </p:cNvSpPr>
          <p:nvPr>
            <p:ph type="subTitle" idx="1"/>
          </p:nvPr>
        </p:nvSpPr>
        <p:spPr/>
        <p:txBody>
          <a:bodyPr/>
          <a:lstStyle/>
          <a:p>
            <a:r>
              <a:rPr lang="en-US" dirty="0" smtClean="0"/>
              <a:t>The Catharine </a:t>
            </a:r>
            <a:r>
              <a:rPr lang="en-US" dirty="0" err="1" smtClean="0"/>
              <a:t>McKie</a:t>
            </a:r>
            <a:r>
              <a:rPr lang="en-US" dirty="0" smtClean="0"/>
              <a:t> Correspondence</a:t>
            </a:r>
          </a:p>
          <a:p>
            <a:r>
              <a:rPr lang="en-US" dirty="0" smtClean="0"/>
              <a:t>From</a:t>
            </a:r>
          </a:p>
          <a:p>
            <a:r>
              <a:rPr lang="en-US" dirty="0" smtClean="0"/>
              <a:t>Troy to South Easton NY, 1847-1851</a:t>
            </a:r>
            <a:endParaRPr lang="en-US" dirty="0"/>
          </a:p>
        </p:txBody>
      </p:sp>
    </p:spTree>
    <p:extLst>
      <p:ext uri="{BB962C8B-B14F-4D97-AF65-F5344CB8AC3E}">
        <p14:creationId xmlns:p14="http://schemas.microsoft.com/office/powerpoint/2010/main" val="236676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Catharine </a:t>
            </a:r>
            <a:r>
              <a:rPr lang="en-US" dirty="0" err="1" smtClean="0"/>
              <a:t>McKie</a:t>
            </a:r>
            <a:r>
              <a:rPr lang="en-US" dirty="0" smtClean="0"/>
              <a:t> Correspondence</a:t>
            </a:r>
            <a:endParaRPr lang="en-US" dirty="0"/>
          </a:p>
        </p:txBody>
      </p:sp>
      <p:sp>
        <p:nvSpPr>
          <p:cNvPr id="4" name="Content Placeholder 3"/>
          <p:cNvSpPr>
            <a:spLocks noGrp="1"/>
          </p:cNvSpPr>
          <p:nvPr>
            <p:ph idx="1"/>
          </p:nvPr>
        </p:nvSpPr>
        <p:spPr/>
        <p:txBody>
          <a:bodyPr/>
          <a:lstStyle/>
          <a:p>
            <a:pPr marL="0" indent="0">
              <a:buNone/>
            </a:pPr>
            <a:r>
              <a:rPr lang="en-US" dirty="0" smtClean="0"/>
              <a:t> </a:t>
            </a:r>
            <a:endParaRPr lang="en-US" dirty="0"/>
          </a:p>
        </p:txBody>
      </p:sp>
      <p:sp>
        <p:nvSpPr>
          <p:cNvPr id="9" name="Content Placeholder 3"/>
          <p:cNvSpPr txBox="1">
            <a:spLocks/>
          </p:cNvSpPr>
          <p:nvPr/>
        </p:nvSpPr>
        <p:spPr>
          <a:xfrm>
            <a:off x="1326715" y="1825625"/>
            <a:ext cx="7717077" cy="5543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CDS – March 4, 1850	Docket – None</a:t>
            </a:r>
            <a:endParaRPr lang="en-US" dirty="0"/>
          </a:p>
        </p:txBody>
      </p:sp>
      <p:pic>
        <p:nvPicPr>
          <p:cNvPr id="2050" name="Picture 2" descr="ID 9311, Image ID 59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9109" y="2379945"/>
            <a:ext cx="7261116" cy="4426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577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Catharine </a:t>
            </a:r>
            <a:r>
              <a:rPr lang="en-US" dirty="0" err="1" smtClean="0"/>
              <a:t>McKie</a:t>
            </a:r>
            <a:r>
              <a:rPr lang="en-US" dirty="0" smtClean="0"/>
              <a:t> Correspondence</a:t>
            </a:r>
            <a:endParaRPr lang="en-US" dirty="0"/>
          </a:p>
        </p:txBody>
      </p:sp>
      <p:sp>
        <p:nvSpPr>
          <p:cNvPr id="4" name="Content Placeholder 3"/>
          <p:cNvSpPr>
            <a:spLocks noGrp="1"/>
          </p:cNvSpPr>
          <p:nvPr>
            <p:ph idx="1"/>
          </p:nvPr>
        </p:nvSpPr>
        <p:spPr/>
        <p:txBody>
          <a:bodyPr/>
          <a:lstStyle/>
          <a:p>
            <a:pPr marL="0" indent="0">
              <a:buNone/>
            </a:pPr>
            <a:r>
              <a:rPr lang="en-US" dirty="0" smtClean="0"/>
              <a:t> </a:t>
            </a:r>
            <a:endParaRPr lang="en-US" dirty="0"/>
          </a:p>
        </p:txBody>
      </p:sp>
      <p:sp>
        <p:nvSpPr>
          <p:cNvPr id="9" name="Content Placeholder 3"/>
          <p:cNvSpPr txBox="1">
            <a:spLocks/>
          </p:cNvSpPr>
          <p:nvPr/>
        </p:nvSpPr>
        <p:spPr>
          <a:xfrm>
            <a:off x="1326715" y="1478071"/>
            <a:ext cx="9508299" cy="9018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prstClr val="black"/>
                </a:solidFill>
              </a:rPr>
              <a:t>CDS – </a:t>
            </a:r>
            <a:r>
              <a:rPr lang="en-US" dirty="0" smtClean="0">
                <a:solidFill>
                  <a:prstClr val="black"/>
                </a:solidFill>
              </a:rPr>
              <a:t>Jul 12, 18(50)</a:t>
            </a:r>
            <a:r>
              <a:rPr lang="en-US" dirty="0">
                <a:solidFill>
                  <a:prstClr val="black"/>
                </a:solidFill>
              </a:rPr>
              <a:t>	Docket – </a:t>
            </a:r>
            <a:r>
              <a:rPr lang="en-US" dirty="0" smtClean="0">
                <a:solidFill>
                  <a:prstClr val="black"/>
                </a:solidFill>
              </a:rPr>
              <a:t>None	Addressed to Mrs.</a:t>
            </a:r>
            <a:br>
              <a:rPr lang="en-US" dirty="0" smtClean="0">
                <a:solidFill>
                  <a:prstClr val="black"/>
                </a:solidFill>
              </a:rPr>
            </a:br>
            <a:r>
              <a:rPr lang="en-US" dirty="0" smtClean="0">
                <a:solidFill>
                  <a:prstClr val="black"/>
                </a:solidFill>
              </a:rPr>
              <a:t>							Kate </a:t>
            </a:r>
            <a:r>
              <a:rPr lang="en-US" dirty="0" err="1" smtClean="0">
                <a:solidFill>
                  <a:prstClr val="black"/>
                </a:solidFill>
              </a:rPr>
              <a:t>McKie</a:t>
            </a:r>
            <a:r>
              <a:rPr lang="en-US" dirty="0" smtClean="0">
                <a:solidFill>
                  <a:prstClr val="black"/>
                </a:solidFill>
              </a:rPr>
              <a:t> </a:t>
            </a:r>
            <a:r>
              <a:rPr lang="en-US" dirty="0">
                <a:solidFill>
                  <a:prstClr val="black"/>
                </a:solidFill>
              </a:rPr>
              <a:t>T</a:t>
            </a:r>
            <a:r>
              <a:rPr lang="en-US" dirty="0" smtClean="0">
                <a:solidFill>
                  <a:prstClr val="black"/>
                </a:solidFill>
              </a:rPr>
              <a:t>hayer</a:t>
            </a:r>
            <a:endParaRPr lang="en-US" dirty="0">
              <a:solidFill>
                <a:prstClr val="black"/>
              </a:solidFill>
            </a:endParaRPr>
          </a:p>
        </p:txBody>
      </p:sp>
      <p:pic>
        <p:nvPicPr>
          <p:cNvPr id="5122" name="Picture 2" descr="ID 9322, Image ID 59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7761" y="2514882"/>
            <a:ext cx="7372568" cy="4223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320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Catharine </a:t>
            </a:r>
            <a:r>
              <a:rPr lang="en-US" dirty="0" err="1" smtClean="0"/>
              <a:t>McKie</a:t>
            </a:r>
            <a:r>
              <a:rPr lang="en-US" dirty="0" smtClean="0"/>
              <a:t> Correspondence</a:t>
            </a:r>
            <a:endParaRPr lang="en-US" dirty="0"/>
          </a:p>
        </p:txBody>
      </p:sp>
      <p:sp>
        <p:nvSpPr>
          <p:cNvPr id="3" name="Content Placeholder 2"/>
          <p:cNvSpPr>
            <a:spLocks noGrp="1"/>
          </p:cNvSpPr>
          <p:nvPr>
            <p:ph idx="1"/>
          </p:nvPr>
        </p:nvSpPr>
        <p:spPr/>
        <p:txBody>
          <a:bodyPr/>
          <a:lstStyle/>
          <a:p>
            <a:r>
              <a:rPr lang="en-US" dirty="0" smtClean="0"/>
              <a:t>Conclusions</a:t>
            </a:r>
          </a:p>
          <a:p>
            <a:pPr lvl="1"/>
            <a:r>
              <a:rPr lang="en-US" dirty="0" smtClean="0"/>
              <a:t>Large correspondence – 142 + 19 unnumbered = 161 letters min.</a:t>
            </a:r>
          </a:p>
          <a:p>
            <a:pPr lvl="1"/>
            <a:r>
              <a:rPr lang="en-US" dirty="0" smtClean="0"/>
              <a:t>1</a:t>
            </a:r>
            <a:r>
              <a:rPr lang="en-US" baseline="30000" dirty="0" smtClean="0"/>
              <a:t>st</a:t>
            </a:r>
            <a:r>
              <a:rPr lang="en-US" dirty="0" smtClean="0"/>
              <a:t> stamped cover was well after Stamps were available in Troy, NY (first stamped letter from Troy dated Sept 10, 1847)</a:t>
            </a:r>
          </a:p>
          <a:p>
            <a:pPr lvl="1"/>
            <a:r>
              <a:rPr lang="en-US" dirty="0" smtClean="0"/>
              <a:t>Thus, something changed in the changed in the correspondents’ relationship around Nov 1848</a:t>
            </a:r>
          </a:p>
          <a:p>
            <a:pPr lvl="1"/>
            <a:r>
              <a:rPr lang="en-US" dirty="0" smtClean="0"/>
              <a:t>Any letters missing -  161-51 prior to stamps = 110 covers vs. 69 known</a:t>
            </a:r>
          </a:p>
          <a:p>
            <a:pPr lvl="1"/>
            <a:r>
              <a:rPr lang="en-US" dirty="0" smtClean="0"/>
              <a:t>Interestingly, there are no covers from South Easton addressed to Troy.</a:t>
            </a:r>
          </a:p>
          <a:p>
            <a:pPr lvl="1"/>
            <a:r>
              <a:rPr lang="en-US" dirty="0" smtClean="0"/>
              <a:t>Catharine </a:t>
            </a:r>
            <a:r>
              <a:rPr lang="en-US" dirty="0" err="1" smtClean="0"/>
              <a:t>McKie</a:t>
            </a:r>
            <a:r>
              <a:rPr lang="en-US" dirty="0" smtClean="0"/>
              <a:t> married someone named Thayer in April – July 1850</a:t>
            </a:r>
            <a:endParaRPr lang="en-US" dirty="0"/>
          </a:p>
        </p:txBody>
      </p:sp>
    </p:spTree>
    <p:extLst>
      <p:ext uri="{BB962C8B-B14F-4D97-AF65-F5344CB8AC3E}">
        <p14:creationId xmlns:p14="http://schemas.microsoft.com/office/powerpoint/2010/main" val="593316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Catharine </a:t>
            </a:r>
            <a:r>
              <a:rPr lang="en-US" dirty="0" err="1" smtClean="0"/>
              <a:t>McKie</a:t>
            </a:r>
            <a:r>
              <a:rPr lang="en-US" dirty="0" smtClean="0"/>
              <a:t> Correspondence</a:t>
            </a:r>
            <a:endParaRPr lang="en-US" dirty="0"/>
          </a:p>
        </p:txBody>
      </p:sp>
      <p:sp>
        <p:nvSpPr>
          <p:cNvPr id="3" name="Content Placeholder 2"/>
          <p:cNvSpPr>
            <a:spLocks noGrp="1"/>
          </p:cNvSpPr>
          <p:nvPr>
            <p:ph idx="1"/>
          </p:nvPr>
        </p:nvSpPr>
        <p:spPr/>
        <p:txBody>
          <a:bodyPr/>
          <a:lstStyle/>
          <a:p>
            <a:r>
              <a:rPr lang="en-US" dirty="0" smtClean="0"/>
              <a:t>Thank You &amp; Good Night</a:t>
            </a:r>
          </a:p>
          <a:p>
            <a:endParaRPr lang="en-US" dirty="0"/>
          </a:p>
          <a:p>
            <a:endParaRPr lang="en-US" dirty="0" smtClean="0"/>
          </a:p>
          <a:p>
            <a:endParaRPr lang="en-US" dirty="0"/>
          </a:p>
          <a:p>
            <a:endParaRPr lang="en-US" dirty="0" smtClean="0"/>
          </a:p>
          <a:p>
            <a:pPr marL="0" indent="0">
              <a:buNone/>
            </a:pPr>
            <a:r>
              <a:rPr lang="en-US" dirty="0" smtClean="0"/>
              <a:t>Wait a minute.  The story is not complete!  Is there any more?</a:t>
            </a:r>
            <a:endParaRPr lang="en-US" dirty="0"/>
          </a:p>
        </p:txBody>
      </p:sp>
    </p:spTree>
    <p:extLst>
      <p:ext uri="{BB962C8B-B14F-4D97-AF65-F5344CB8AC3E}">
        <p14:creationId xmlns:p14="http://schemas.microsoft.com/office/powerpoint/2010/main" val="2963967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to the Story</a:t>
            </a:r>
            <a:endParaRPr lang="en-US" dirty="0"/>
          </a:p>
        </p:txBody>
      </p:sp>
      <p:sp>
        <p:nvSpPr>
          <p:cNvPr id="3" name="Content Placeholder 2"/>
          <p:cNvSpPr>
            <a:spLocks noGrp="1"/>
          </p:cNvSpPr>
          <p:nvPr>
            <p:ph idx="1"/>
          </p:nvPr>
        </p:nvSpPr>
        <p:spPr/>
        <p:txBody>
          <a:bodyPr/>
          <a:lstStyle/>
          <a:p>
            <a:r>
              <a:rPr lang="en-US" dirty="0" smtClean="0"/>
              <a:t>The Internet is a wonderful resource.</a:t>
            </a:r>
            <a:endParaRPr lang="en-US" dirty="0"/>
          </a:p>
          <a:p>
            <a:r>
              <a:rPr lang="en-US" dirty="0" smtClean="0"/>
              <a:t>A few years ago I did a Yahoo search on “Troy </a:t>
            </a:r>
            <a:r>
              <a:rPr lang="en-US" dirty="0" err="1" smtClean="0"/>
              <a:t>McKie</a:t>
            </a:r>
            <a:r>
              <a:rPr lang="en-US" dirty="0" smtClean="0"/>
              <a:t> Thayer” and got a hit on </a:t>
            </a:r>
            <a:br>
              <a:rPr lang="en-US" dirty="0" smtClean="0"/>
            </a:br>
            <a:r>
              <a:rPr lang="en-US" dirty="0" smtClean="0"/>
              <a:t>	</a:t>
            </a:r>
            <a:br>
              <a:rPr lang="en-US" dirty="0" smtClean="0"/>
            </a:br>
            <a:r>
              <a:rPr lang="en-US" dirty="0" smtClean="0"/>
              <a:t>	V. 1844–1850 Letters from Cambridge and Troy, Part One</a:t>
            </a:r>
            <a:br>
              <a:rPr lang="en-US" dirty="0" smtClean="0"/>
            </a:br>
            <a:r>
              <a:rPr lang="en-US" dirty="0" smtClean="0"/>
              <a:t>	thefamilyletters.com/images/Ch%205.pdf</a:t>
            </a:r>
          </a:p>
          <a:p>
            <a:r>
              <a:rPr lang="en-US" dirty="0" smtClean="0"/>
              <a:t>This was a pdf of Chapter 5 in a book by John </a:t>
            </a:r>
            <a:r>
              <a:rPr lang="en-US" dirty="0" err="1" smtClean="0"/>
              <a:t>Mudge</a:t>
            </a:r>
            <a:r>
              <a:rPr lang="en-US" dirty="0" smtClean="0"/>
              <a:t> about some old family letters, diaries, and other papers in his possession</a:t>
            </a:r>
          </a:p>
          <a:p>
            <a:r>
              <a:rPr lang="en-US" dirty="0" smtClean="0"/>
              <a:t>Letter excepts told the story of Catharine </a:t>
            </a:r>
            <a:r>
              <a:rPr lang="en-US" dirty="0" err="1" smtClean="0"/>
              <a:t>McKie</a:t>
            </a:r>
            <a:r>
              <a:rPr lang="en-US" dirty="0" smtClean="0"/>
              <a:t> of Cambridge NY and Francis Thayer of Troy, NY</a:t>
            </a:r>
            <a:endParaRPr lang="en-US" dirty="0"/>
          </a:p>
        </p:txBody>
      </p:sp>
    </p:spTree>
    <p:extLst>
      <p:ext uri="{BB962C8B-B14F-4D97-AF65-F5344CB8AC3E}">
        <p14:creationId xmlns:p14="http://schemas.microsoft.com/office/powerpoint/2010/main" val="1839955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Catharine </a:t>
            </a:r>
            <a:r>
              <a:rPr lang="en-US" dirty="0" err="1" smtClean="0"/>
              <a:t>McKie’s</a:t>
            </a:r>
            <a:r>
              <a:rPr lang="en-US" dirty="0" smtClean="0"/>
              <a:t> Story</a:t>
            </a:r>
            <a:endParaRPr lang="en-US" dirty="0"/>
          </a:p>
        </p:txBody>
      </p:sp>
      <p:sp>
        <p:nvSpPr>
          <p:cNvPr id="3" name="Content Placeholder 2"/>
          <p:cNvSpPr>
            <a:spLocks noGrp="1"/>
          </p:cNvSpPr>
          <p:nvPr>
            <p:ph idx="1"/>
          </p:nvPr>
        </p:nvSpPr>
        <p:spPr/>
        <p:txBody>
          <a:bodyPr/>
          <a:lstStyle/>
          <a:p>
            <a:r>
              <a:rPr lang="en-US" dirty="0" smtClean="0"/>
              <a:t>Catharine was one of 7 children of George and Sophia </a:t>
            </a:r>
            <a:r>
              <a:rPr lang="en-US" dirty="0" err="1" smtClean="0"/>
              <a:t>McKie</a:t>
            </a:r>
            <a:endParaRPr lang="en-US" dirty="0" smtClean="0"/>
          </a:p>
          <a:p>
            <a:r>
              <a:rPr lang="en-US" dirty="0" smtClean="0"/>
              <a:t>She was born in 1827.</a:t>
            </a:r>
          </a:p>
          <a:p>
            <a:r>
              <a:rPr lang="en-US" dirty="0" smtClean="0"/>
              <a:t>She attended school for 9 months (1843-44) at the Troy </a:t>
            </a:r>
            <a:r>
              <a:rPr lang="en-US" dirty="0"/>
              <a:t>C</a:t>
            </a:r>
            <a:r>
              <a:rPr lang="en-US" dirty="0" smtClean="0"/>
              <a:t>onference </a:t>
            </a:r>
            <a:r>
              <a:rPr lang="en-US" dirty="0"/>
              <a:t>A</a:t>
            </a:r>
            <a:r>
              <a:rPr lang="en-US" dirty="0" smtClean="0"/>
              <a:t>cademy in Poultney, Vermont, along with her brothers.</a:t>
            </a:r>
          </a:p>
          <a:p>
            <a:r>
              <a:rPr lang="en-US" dirty="0" smtClean="0"/>
              <a:t>Catharine’s family lived in Cambridge NY in Washington County just north of Rensselaer County about 28 miles NE of Troy, NY</a:t>
            </a:r>
          </a:p>
          <a:p>
            <a:r>
              <a:rPr lang="en-US" dirty="0" smtClean="0"/>
              <a:t>South Easton is 13 miles SW of </a:t>
            </a:r>
            <a:r>
              <a:rPr lang="en-US" dirty="0" smtClean="0"/>
              <a:t>Cambridge </a:t>
            </a:r>
            <a:r>
              <a:rPr lang="en-US" dirty="0" smtClean="0"/>
              <a:t>and the closest Post Office to the </a:t>
            </a:r>
            <a:r>
              <a:rPr lang="en-US" dirty="0" err="1" smtClean="0"/>
              <a:t>McKie</a:t>
            </a:r>
            <a:r>
              <a:rPr lang="en-US" dirty="0" smtClean="0"/>
              <a:t> home.</a:t>
            </a:r>
            <a:endParaRPr lang="en-US" dirty="0"/>
          </a:p>
        </p:txBody>
      </p:sp>
    </p:spTree>
    <p:extLst>
      <p:ext uri="{BB962C8B-B14F-4D97-AF65-F5344CB8AC3E}">
        <p14:creationId xmlns:p14="http://schemas.microsoft.com/office/powerpoint/2010/main" val="4053854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Francis Thayer’s Story</a:t>
            </a:r>
            <a:endParaRPr lang="en-US" dirty="0"/>
          </a:p>
        </p:txBody>
      </p:sp>
      <p:sp>
        <p:nvSpPr>
          <p:cNvPr id="3" name="Content Placeholder 2"/>
          <p:cNvSpPr>
            <a:spLocks noGrp="1"/>
          </p:cNvSpPr>
          <p:nvPr>
            <p:ph idx="1"/>
          </p:nvPr>
        </p:nvSpPr>
        <p:spPr/>
        <p:txBody>
          <a:bodyPr/>
          <a:lstStyle/>
          <a:p>
            <a:r>
              <a:rPr lang="en-US" dirty="0" smtClean="0"/>
              <a:t>Francis Thayer grew up in Hoosick Falls, NY</a:t>
            </a:r>
          </a:p>
          <a:p>
            <a:r>
              <a:rPr lang="en-US" dirty="0" smtClean="0"/>
              <a:t>He was born in Vermont in 1822</a:t>
            </a:r>
          </a:p>
          <a:p>
            <a:r>
              <a:rPr lang="en-US" dirty="0" smtClean="0"/>
              <a:t>He went to school in 1842 and attended the Troy Conference Academy in Poultney Vt. where he became friends with Catharine’s older brothers.</a:t>
            </a:r>
          </a:p>
          <a:p>
            <a:r>
              <a:rPr lang="en-US" dirty="0" smtClean="0"/>
              <a:t>In 1844 he moved to Troy and started working at a flour mill.</a:t>
            </a:r>
          </a:p>
          <a:p>
            <a:r>
              <a:rPr lang="en-US" dirty="0" smtClean="0"/>
              <a:t>In </a:t>
            </a:r>
            <a:r>
              <a:rPr lang="en-US" u="sng" dirty="0" smtClean="0"/>
              <a:t>August 1844 </a:t>
            </a:r>
            <a:r>
              <a:rPr lang="en-US" dirty="0" smtClean="0"/>
              <a:t>he starting writing to Catharine.</a:t>
            </a:r>
            <a:endParaRPr lang="en-US" dirty="0"/>
          </a:p>
        </p:txBody>
      </p:sp>
    </p:spTree>
    <p:extLst>
      <p:ext uri="{BB962C8B-B14F-4D97-AF65-F5344CB8AC3E}">
        <p14:creationId xmlns:p14="http://schemas.microsoft.com/office/powerpoint/2010/main" val="2941320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of Catharine’s Story</a:t>
            </a:r>
            <a:endParaRPr lang="en-US" dirty="0"/>
          </a:p>
        </p:txBody>
      </p:sp>
      <p:sp>
        <p:nvSpPr>
          <p:cNvPr id="3" name="Content Placeholder 2"/>
          <p:cNvSpPr>
            <a:spLocks noGrp="1"/>
          </p:cNvSpPr>
          <p:nvPr>
            <p:ph idx="1"/>
          </p:nvPr>
        </p:nvSpPr>
        <p:spPr/>
        <p:txBody>
          <a:bodyPr/>
          <a:lstStyle/>
          <a:p>
            <a:r>
              <a:rPr lang="en-US" dirty="0" smtClean="0"/>
              <a:t>Catharine was the youngest child of George  and Sophia</a:t>
            </a:r>
          </a:p>
          <a:p>
            <a:r>
              <a:rPr lang="en-US" dirty="0" smtClean="0"/>
              <a:t>She had 6 older brothers</a:t>
            </a:r>
          </a:p>
          <a:p>
            <a:r>
              <a:rPr lang="en-US" dirty="0" smtClean="0"/>
              <a:t>She was only 16 in 1844 when Francis started writing to her</a:t>
            </a:r>
          </a:p>
          <a:p>
            <a:r>
              <a:rPr lang="en-US" dirty="0" smtClean="0"/>
              <a:t>She was probably a typical 16 year old with dreams about romance living with what she considered over-protective parents</a:t>
            </a:r>
          </a:p>
          <a:p>
            <a:r>
              <a:rPr lang="en-US" dirty="0" smtClean="0"/>
              <a:t>Francis’s letters were probably exciting and overwhelming</a:t>
            </a:r>
            <a:endParaRPr lang="en-US" dirty="0"/>
          </a:p>
        </p:txBody>
      </p:sp>
    </p:spTree>
    <p:extLst>
      <p:ext uri="{BB962C8B-B14F-4D97-AF65-F5344CB8AC3E}">
        <p14:creationId xmlns:p14="http://schemas.microsoft.com/office/powerpoint/2010/main" val="426062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Francis Thayer’s Letters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Two of Catharine’s brothers worked in Troy and were friends of Francis</a:t>
            </a:r>
          </a:p>
          <a:p>
            <a:r>
              <a:rPr lang="en-US" dirty="0" smtClean="0"/>
              <a:t>They acted as “postmen” delivering some letters between Catharine and Francis, particularly in the early years of the correspondence.  </a:t>
            </a:r>
          </a:p>
          <a:p>
            <a:r>
              <a:rPr lang="en-US" dirty="0" smtClean="0"/>
              <a:t>Catharine’s letters were dropped into Francis’ box at the Troy PO, probably requiring a 2 cent drop fee.</a:t>
            </a:r>
          </a:p>
          <a:p>
            <a:r>
              <a:rPr lang="en-US" dirty="0" smtClean="0"/>
              <a:t>Francis’ letters were sent by mail.  Catharine may have had the job of picking up the mail every day, and thereby could intercept her letters before her parents could see them</a:t>
            </a:r>
          </a:p>
          <a:p>
            <a:r>
              <a:rPr lang="en-US" dirty="0" smtClean="0"/>
              <a:t>Catharine kept all of Francis’ letters (as girls tend to do)</a:t>
            </a:r>
          </a:p>
          <a:p>
            <a:r>
              <a:rPr lang="en-US" dirty="0" smtClean="0"/>
              <a:t>Francis also kept a draft of all his letters, carefully entered into a diary that still exists.</a:t>
            </a:r>
            <a:endParaRPr lang="en-US" dirty="0"/>
          </a:p>
        </p:txBody>
      </p:sp>
    </p:spTree>
    <p:extLst>
      <p:ext uri="{BB962C8B-B14F-4D97-AF65-F5344CB8AC3E}">
        <p14:creationId xmlns:p14="http://schemas.microsoft.com/office/powerpoint/2010/main" val="3300275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Francis Thayer’s Letters</a:t>
            </a:r>
            <a:endParaRPr lang="en-US" dirty="0"/>
          </a:p>
        </p:txBody>
      </p:sp>
      <p:sp>
        <p:nvSpPr>
          <p:cNvPr id="3" name="Content Placeholder 2"/>
          <p:cNvSpPr>
            <a:spLocks noGrp="1"/>
          </p:cNvSpPr>
          <p:nvPr>
            <p:ph idx="1"/>
          </p:nvPr>
        </p:nvSpPr>
        <p:spPr>
          <a:xfrm>
            <a:off x="838199" y="1494316"/>
            <a:ext cx="9984288" cy="378956"/>
          </a:xfrm>
        </p:spPr>
        <p:txBody>
          <a:bodyPr>
            <a:normAutofit fontScale="92500" lnSpcReduction="20000"/>
          </a:bodyPr>
          <a:lstStyle/>
          <a:p>
            <a:r>
              <a:rPr lang="en-US" dirty="0" smtClean="0"/>
              <a:t>The first letter from Francis was sent </a:t>
            </a:r>
            <a:r>
              <a:rPr lang="en-US" dirty="0" err="1" smtClean="0"/>
              <a:t>stampless</a:t>
            </a:r>
            <a:r>
              <a:rPr lang="en-US" dirty="0" smtClean="0"/>
              <a:t> to South Easton</a:t>
            </a:r>
            <a:endParaRPr lang="en-US" dirty="0"/>
          </a:p>
        </p:txBody>
      </p:sp>
      <p:pic>
        <p:nvPicPr>
          <p:cNvPr id="1026" name="Picture 2" descr="New 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8" y="1873272"/>
            <a:ext cx="8784917" cy="4984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0033348" y="688931"/>
            <a:ext cx="1903956" cy="5632311"/>
          </a:xfrm>
          <a:prstGeom prst="rect">
            <a:avLst/>
          </a:prstGeom>
          <a:noFill/>
        </p:spPr>
        <p:txBody>
          <a:bodyPr wrap="square" rtlCol="0">
            <a:spAutoFit/>
          </a:bodyPr>
          <a:lstStyle/>
          <a:p>
            <a:r>
              <a:rPr lang="en-US" sz="2400" dirty="0" smtClean="0"/>
              <a:t>The docketing may have been added later since the dates are all from internal datelines, not when they were received.</a:t>
            </a:r>
          </a:p>
          <a:p>
            <a:endParaRPr lang="en-US" sz="2400" dirty="0"/>
          </a:p>
          <a:p>
            <a:r>
              <a:rPr lang="en-US" sz="2400" dirty="0" smtClean="0"/>
              <a:t>Courtesy of John </a:t>
            </a:r>
            <a:r>
              <a:rPr lang="en-US" sz="2400" dirty="0" err="1" smtClean="0"/>
              <a:t>Mudge</a:t>
            </a:r>
            <a:endParaRPr lang="en-US" sz="2400" dirty="0"/>
          </a:p>
        </p:txBody>
      </p:sp>
    </p:spTree>
    <p:extLst>
      <p:ext uri="{BB962C8B-B14F-4D97-AF65-F5344CB8AC3E}">
        <p14:creationId xmlns:p14="http://schemas.microsoft.com/office/powerpoint/2010/main" val="2728306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Collecting Stamps vs. Postal History</a:t>
            </a:r>
            <a:endParaRPr lang="en-US" dirty="0"/>
          </a:p>
        </p:txBody>
      </p:sp>
      <p:sp>
        <p:nvSpPr>
          <p:cNvPr id="3" name="Content Placeholder 2"/>
          <p:cNvSpPr>
            <a:spLocks noGrp="1"/>
          </p:cNvSpPr>
          <p:nvPr>
            <p:ph idx="1"/>
          </p:nvPr>
        </p:nvSpPr>
        <p:spPr>
          <a:xfrm>
            <a:off x="838200" y="1377863"/>
            <a:ext cx="10515600" cy="4897677"/>
          </a:xfrm>
        </p:spPr>
        <p:txBody>
          <a:bodyPr>
            <a:normAutofit/>
          </a:bodyPr>
          <a:lstStyle/>
          <a:p>
            <a:pPr marL="0" indent="0">
              <a:buNone/>
            </a:pPr>
            <a:r>
              <a:rPr lang="en-US" dirty="0" smtClean="0"/>
              <a:t>			Stamps		Postal History</a:t>
            </a:r>
          </a:p>
          <a:p>
            <a:pPr marL="0" indent="0">
              <a:buNone/>
            </a:pPr>
            <a:r>
              <a:rPr lang="en-US" dirty="0" smtClean="0"/>
              <a:t>Design		     Y				Y</a:t>
            </a:r>
          </a:p>
          <a:p>
            <a:pPr marL="0" indent="0">
              <a:buNone/>
            </a:pPr>
            <a:r>
              <a:rPr lang="en-US" dirty="0" smtClean="0"/>
              <a:t>Colors			     Y				Y</a:t>
            </a:r>
          </a:p>
          <a:p>
            <a:pPr marL="0" indent="0">
              <a:buNone/>
            </a:pPr>
            <a:r>
              <a:rPr lang="en-US" dirty="0" smtClean="0"/>
              <a:t>Cancels		     Y				Y++</a:t>
            </a:r>
          </a:p>
          <a:p>
            <a:pPr marL="0" indent="0">
              <a:buNone/>
            </a:pPr>
            <a:r>
              <a:rPr lang="en-US" dirty="0" err="1" smtClean="0"/>
              <a:t>Perfs</a:t>
            </a:r>
            <a:r>
              <a:rPr lang="en-US" dirty="0" smtClean="0"/>
              <a:t>			     Y				Y</a:t>
            </a:r>
          </a:p>
          <a:p>
            <a:pPr marL="0" indent="0">
              <a:buNone/>
            </a:pPr>
            <a:r>
              <a:rPr lang="en-US" dirty="0" smtClean="0"/>
              <a:t>Watermarks		     Y				N</a:t>
            </a:r>
          </a:p>
          <a:p>
            <a:pPr marL="0" indent="0">
              <a:buNone/>
            </a:pPr>
            <a:r>
              <a:rPr lang="en-US" dirty="0" smtClean="0"/>
              <a:t>Usages / rates	     N				Y++</a:t>
            </a:r>
          </a:p>
          <a:p>
            <a:pPr marL="0" indent="0">
              <a:buNone/>
            </a:pPr>
            <a:r>
              <a:rPr lang="en-US" dirty="0" smtClean="0"/>
              <a:t>Recipients		     N				Y</a:t>
            </a:r>
          </a:p>
          <a:p>
            <a:pPr marL="0" indent="0">
              <a:buNone/>
            </a:pPr>
            <a:r>
              <a:rPr lang="en-US" dirty="0" smtClean="0"/>
              <a:t>History – Events 	     Y    				Y</a:t>
            </a:r>
          </a:p>
        </p:txBody>
      </p:sp>
    </p:spTree>
    <p:extLst>
      <p:ext uri="{BB962C8B-B14F-4D97-AF65-F5344CB8AC3E}">
        <p14:creationId xmlns:p14="http://schemas.microsoft.com/office/powerpoint/2010/main" val="2248460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Francis Thayer’s Letters</a:t>
            </a:r>
            <a:endParaRPr lang="en-US" dirty="0"/>
          </a:p>
        </p:txBody>
      </p:sp>
      <p:sp>
        <p:nvSpPr>
          <p:cNvPr id="3" name="Content Placeholder 2"/>
          <p:cNvSpPr>
            <a:spLocks noGrp="1"/>
          </p:cNvSpPr>
          <p:nvPr>
            <p:ph idx="1"/>
          </p:nvPr>
        </p:nvSpPr>
        <p:spPr>
          <a:xfrm>
            <a:off x="838199" y="1494316"/>
            <a:ext cx="9984288" cy="378956"/>
          </a:xfrm>
        </p:spPr>
        <p:txBody>
          <a:bodyPr>
            <a:normAutofit fontScale="85000" lnSpcReduction="20000"/>
          </a:bodyPr>
          <a:lstStyle/>
          <a:p>
            <a:r>
              <a:rPr lang="en-US" dirty="0" smtClean="0"/>
              <a:t>Catharine’s response was sent </a:t>
            </a:r>
            <a:r>
              <a:rPr lang="en-US" dirty="0" err="1" smtClean="0"/>
              <a:t>stampless</a:t>
            </a:r>
            <a:r>
              <a:rPr lang="en-US" dirty="0" smtClean="0"/>
              <a:t>, as well</a:t>
            </a:r>
            <a:endParaRPr lang="en-US" dirty="0"/>
          </a:p>
        </p:txBody>
      </p:sp>
      <p:pic>
        <p:nvPicPr>
          <p:cNvPr id="2050" name="Picture 2" descr="CMcKie8"/>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599530" y="1873272"/>
            <a:ext cx="8394158" cy="4995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9432099" y="1988882"/>
            <a:ext cx="2555309" cy="3416320"/>
          </a:xfrm>
          <a:prstGeom prst="rect">
            <a:avLst/>
          </a:prstGeom>
          <a:noFill/>
        </p:spPr>
        <p:txBody>
          <a:bodyPr wrap="square" rtlCol="0">
            <a:spAutoFit/>
          </a:bodyPr>
          <a:lstStyle/>
          <a:p>
            <a:r>
              <a:rPr lang="en-US" sz="2400" dirty="0" smtClean="0"/>
              <a:t>Letters to Francis</a:t>
            </a:r>
          </a:p>
          <a:p>
            <a:r>
              <a:rPr lang="en-US" sz="2400" dirty="0" smtClean="0"/>
              <a:t>were also docketed the date they were written and were numbered.</a:t>
            </a:r>
          </a:p>
          <a:p>
            <a:endParaRPr lang="en-US" sz="2400" dirty="0"/>
          </a:p>
          <a:p>
            <a:r>
              <a:rPr lang="en-US" sz="2400" dirty="0" smtClean="0"/>
              <a:t>Courtesy of</a:t>
            </a:r>
            <a:br>
              <a:rPr lang="en-US" sz="2400" dirty="0" smtClean="0"/>
            </a:br>
            <a:r>
              <a:rPr lang="en-US" sz="2400" dirty="0" smtClean="0"/>
              <a:t> John </a:t>
            </a:r>
            <a:r>
              <a:rPr lang="en-US" sz="2400" dirty="0" err="1" smtClean="0"/>
              <a:t>Mudge</a:t>
            </a:r>
            <a:endParaRPr lang="en-US" sz="2400" dirty="0"/>
          </a:p>
        </p:txBody>
      </p:sp>
    </p:spTree>
    <p:extLst>
      <p:ext uri="{BB962C8B-B14F-4D97-AF65-F5344CB8AC3E}">
        <p14:creationId xmlns:p14="http://schemas.microsoft.com/office/powerpoint/2010/main" val="2591523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Francis Thayer’s Letters</a:t>
            </a:r>
            <a:endParaRPr lang="en-US" dirty="0"/>
          </a:p>
        </p:txBody>
      </p:sp>
      <p:sp>
        <p:nvSpPr>
          <p:cNvPr id="3" name="Content Placeholder 2"/>
          <p:cNvSpPr>
            <a:spLocks noGrp="1"/>
          </p:cNvSpPr>
          <p:nvPr>
            <p:ph idx="1"/>
          </p:nvPr>
        </p:nvSpPr>
        <p:spPr>
          <a:xfrm>
            <a:off x="838199" y="1494315"/>
            <a:ext cx="9984288" cy="4267657"/>
          </a:xfrm>
        </p:spPr>
        <p:txBody>
          <a:bodyPr>
            <a:normAutofit/>
          </a:bodyPr>
          <a:lstStyle/>
          <a:p>
            <a:pPr marL="0" indent="0">
              <a:buNone/>
            </a:pPr>
            <a:r>
              <a:rPr lang="en-US" dirty="0" smtClean="0"/>
              <a:t>The letters started formally</a:t>
            </a:r>
          </a:p>
          <a:p>
            <a:pPr marL="0" indent="0">
              <a:buNone/>
            </a:pPr>
            <a:endParaRPr lang="en-US" dirty="0" smtClean="0"/>
          </a:p>
          <a:p>
            <a:pPr marL="0" indent="0">
              <a:buNone/>
            </a:pPr>
            <a:r>
              <a:rPr lang="en-US" dirty="0" smtClean="0"/>
              <a:t>Starting </a:t>
            </a:r>
            <a:r>
              <a:rPr lang="en-US" dirty="0"/>
              <a:t>with “Mr. Thayer” on August 15</a:t>
            </a:r>
            <a:r>
              <a:rPr lang="en-US" baseline="30000" dirty="0"/>
              <a:t>th</a:t>
            </a:r>
            <a:r>
              <a:rPr lang="en-US" dirty="0"/>
              <a:t>, she wrote “In reference to a non intimate acquaintance with you, I have not even the shadow of an objection for I have forever considered you one of my most worthy acquaintances, but I cannot approve of the cultivation of that acquaintance with regards to any particular subject.” She told Francis of her desire to keep their correspondence a secret from her mother, as she was in bad health and closed the letter with “Your friend, as ever, Kate.” </a:t>
            </a:r>
          </a:p>
        </p:txBody>
      </p:sp>
    </p:spTree>
    <p:extLst>
      <p:ext uri="{BB962C8B-B14F-4D97-AF65-F5344CB8AC3E}">
        <p14:creationId xmlns:p14="http://schemas.microsoft.com/office/powerpoint/2010/main" val="3337550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Francis Thayer’s Letters</a:t>
            </a:r>
            <a:endParaRPr lang="en-US" dirty="0"/>
          </a:p>
        </p:txBody>
      </p:sp>
      <p:sp>
        <p:nvSpPr>
          <p:cNvPr id="3" name="Content Placeholder 2"/>
          <p:cNvSpPr>
            <a:spLocks noGrp="1"/>
          </p:cNvSpPr>
          <p:nvPr>
            <p:ph idx="1"/>
          </p:nvPr>
        </p:nvSpPr>
        <p:spPr>
          <a:xfrm>
            <a:off x="838199" y="1494315"/>
            <a:ext cx="9984288" cy="4267657"/>
          </a:xfrm>
        </p:spPr>
        <p:txBody>
          <a:bodyPr>
            <a:normAutofit fontScale="92500" lnSpcReduction="10000"/>
          </a:bodyPr>
          <a:lstStyle/>
          <a:p>
            <a:pPr marL="0" indent="0">
              <a:buNone/>
            </a:pPr>
            <a:r>
              <a:rPr lang="en-US" dirty="0" smtClean="0"/>
              <a:t>But quickly become more friendly, and then after a few anxious missives from Francis, as he tried to take the long distance relationship to “the next level,” the letters become more intimate.</a:t>
            </a:r>
          </a:p>
          <a:p>
            <a:pPr marL="0" indent="0">
              <a:buNone/>
            </a:pPr>
            <a:endParaRPr lang="en-US" dirty="0" smtClean="0"/>
          </a:p>
          <a:p>
            <a:pPr marL="0" indent="0">
              <a:buNone/>
            </a:pPr>
            <a:r>
              <a:rPr lang="en-US" dirty="0" smtClean="0"/>
              <a:t>Eventually the two were professing strong feeling for each other, turning into Love.</a:t>
            </a:r>
          </a:p>
          <a:p>
            <a:pPr marL="0" indent="0">
              <a:buNone/>
            </a:pPr>
            <a:endParaRPr lang="en-US" dirty="0"/>
          </a:p>
          <a:p>
            <a:pPr marL="0" indent="0">
              <a:buNone/>
            </a:pPr>
            <a:r>
              <a:rPr lang="en-US" dirty="0" smtClean="0"/>
              <a:t>Finally, in Feb 1848, Francis wrote “The Letter” to Catharine’s parents, expressing his love for their daughter, and expressing his intentions for them to eventually marry.  George wrote back in early March, giving his permission.</a:t>
            </a:r>
            <a:endParaRPr lang="en-US" dirty="0"/>
          </a:p>
        </p:txBody>
      </p:sp>
    </p:spTree>
    <p:extLst>
      <p:ext uri="{BB962C8B-B14F-4D97-AF65-F5344CB8AC3E}">
        <p14:creationId xmlns:p14="http://schemas.microsoft.com/office/powerpoint/2010/main" val="2817824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Francis Thayer &amp; Catharine </a:t>
            </a:r>
            <a:r>
              <a:rPr lang="en-US" dirty="0" err="1" smtClean="0"/>
              <a:t>McKie</a:t>
            </a:r>
            <a:endParaRPr lang="en-US" dirty="0"/>
          </a:p>
        </p:txBody>
      </p:sp>
      <p:sp>
        <p:nvSpPr>
          <p:cNvPr id="3" name="Content Placeholder 2"/>
          <p:cNvSpPr>
            <a:spLocks noGrp="1"/>
          </p:cNvSpPr>
          <p:nvPr>
            <p:ph idx="1"/>
          </p:nvPr>
        </p:nvSpPr>
        <p:spPr>
          <a:xfrm>
            <a:off x="838199" y="1494315"/>
            <a:ext cx="9984288" cy="4267657"/>
          </a:xfrm>
        </p:spPr>
        <p:txBody>
          <a:bodyPr>
            <a:normAutofit/>
          </a:bodyPr>
          <a:lstStyle/>
          <a:p>
            <a:pPr marL="0" indent="0">
              <a:buNone/>
            </a:pPr>
            <a:r>
              <a:rPr lang="en-US" dirty="0" smtClean="0"/>
              <a:t>The relationship was not exclusively by mail.</a:t>
            </a:r>
          </a:p>
          <a:p>
            <a:pPr marL="0" indent="0">
              <a:buNone/>
            </a:pPr>
            <a:endParaRPr lang="en-US" dirty="0"/>
          </a:p>
          <a:p>
            <a:pPr marL="0" indent="0">
              <a:buNone/>
            </a:pPr>
            <a:r>
              <a:rPr lang="en-US" dirty="0" smtClean="0"/>
              <a:t>Francis was a frequent visitor to the </a:t>
            </a:r>
            <a:r>
              <a:rPr lang="en-US" dirty="0" err="1" smtClean="0"/>
              <a:t>McKie</a:t>
            </a:r>
            <a:r>
              <a:rPr lang="en-US" dirty="0" smtClean="0"/>
              <a:t> home since he was a close friend of Catharine’s brothers.</a:t>
            </a:r>
          </a:p>
          <a:p>
            <a:pPr marL="0" indent="0">
              <a:buNone/>
            </a:pPr>
            <a:endParaRPr lang="en-US" dirty="0"/>
          </a:p>
          <a:p>
            <a:pPr marL="0" indent="0">
              <a:buNone/>
            </a:pPr>
            <a:r>
              <a:rPr lang="en-US" dirty="0" smtClean="0"/>
              <a:t>While Francis &amp; Catharine probably spent a few “stolen moments” together and thought they were being discrete, George &amp; Sophia probably had a good idea that the two had grown close together.</a:t>
            </a:r>
            <a:endParaRPr lang="en-US" dirty="0"/>
          </a:p>
        </p:txBody>
      </p:sp>
    </p:spTree>
    <p:extLst>
      <p:ext uri="{BB962C8B-B14F-4D97-AF65-F5344CB8AC3E}">
        <p14:creationId xmlns:p14="http://schemas.microsoft.com/office/powerpoint/2010/main" val="354382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Francis Thayer &amp; Catharine </a:t>
            </a:r>
            <a:r>
              <a:rPr lang="en-US" dirty="0" err="1" smtClean="0"/>
              <a:t>McKie</a:t>
            </a:r>
            <a:endParaRPr lang="en-US" dirty="0"/>
          </a:p>
        </p:txBody>
      </p:sp>
      <p:sp>
        <p:nvSpPr>
          <p:cNvPr id="3" name="Content Placeholder 2"/>
          <p:cNvSpPr>
            <a:spLocks noGrp="1"/>
          </p:cNvSpPr>
          <p:nvPr>
            <p:ph idx="1"/>
          </p:nvPr>
        </p:nvSpPr>
        <p:spPr>
          <a:xfrm>
            <a:off x="838199" y="1494315"/>
            <a:ext cx="9984288" cy="4267657"/>
          </a:xfrm>
        </p:spPr>
        <p:txBody>
          <a:bodyPr>
            <a:normAutofit/>
          </a:bodyPr>
          <a:lstStyle/>
          <a:p>
            <a:pPr marL="0" indent="0">
              <a:buNone/>
            </a:pPr>
            <a:r>
              <a:rPr lang="en-US" dirty="0" smtClean="0"/>
              <a:t>The letters continued to be delivered outside the mail and it wasn’t until Nov 1848 that stamped letters appear.</a:t>
            </a:r>
          </a:p>
          <a:p>
            <a:pPr marL="0" indent="0">
              <a:buNone/>
            </a:pPr>
            <a:r>
              <a:rPr lang="en-US" dirty="0" smtClean="0"/>
              <a:t>The reason for the delay is not given in either’s letters.</a:t>
            </a:r>
          </a:p>
          <a:p>
            <a:pPr marL="0" indent="0">
              <a:buNone/>
            </a:pPr>
            <a:r>
              <a:rPr lang="en-US" dirty="0" smtClean="0"/>
              <a:t>Perhaps Catharine’s brothers no longer made regular trips to Troy.</a:t>
            </a:r>
          </a:p>
          <a:p>
            <a:pPr marL="0" indent="0">
              <a:buNone/>
            </a:pPr>
            <a:r>
              <a:rPr lang="en-US" dirty="0" smtClean="0"/>
              <a:t>Perhaps Francis got a raise and the 5 cent postage was no longer a financial burden</a:t>
            </a:r>
            <a:endParaRPr lang="en-US" dirty="0"/>
          </a:p>
        </p:txBody>
      </p:sp>
    </p:spTree>
    <p:extLst>
      <p:ext uri="{BB962C8B-B14F-4D97-AF65-F5344CB8AC3E}">
        <p14:creationId xmlns:p14="http://schemas.microsoft.com/office/powerpoint/2010/main" val="3027091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Interesting Letters – </a:t>
            </a:r>
            <a:r>
              <a:rPr lang="en-US" dirty="0" err="1" smtClean="0"/>
              <a:t>philatelicly</a:t>
            </a:r>
            <a:r>
              <a:rPr lang="en-US" dirty="0" smtClean="0"/>
              <a:t> speaking</a:t>
            </a:r>
            <a:endParaRPr lang="en-US" dirty="0"/>
          </a:p>
        </p:txBody>
      </p:sp>
      <p:sp>
        <p:nvSpPr>
          <p:cNvPr id="3" name="Content Placeholder 2"/>
          <p:cNvSpPr>
            <a:spLocks noGrp="1"/>
          </p:cNvSpPr>
          <p:nvPr>
            <p:ph idx="1"/>
          </p:nvPr>
        </p:nvSpPr>
        <p:spPr>
          <a:xfrm>
            <a:off x="838200" y="1782414"/>
            <a:ext cx="9984288" cy="434693"/>
          </a:xfrm>
        </p:spPr>
        <p:txBody>
          <a:bodyPr>
            <a:normAutofit lnSpcReduction="10000"/>
          </a:bodyPr>
          <a:lstStyle/>
          <a:p>
            <a:pPr marL="0" indent="0">
              <a:buNone/>
            </a:pPr>
            <a:r>
              <a:rPr lang="en-US" dirty="0" smtClean="0"/>
              <a:t>Sent from the Troy &amp; Whitehall RR – one of 3.</a:t>
            </a:r>
            <a:endParaRPr lang="en-US" dirty="0"/>
          </a:p>
        </p:txBody>
      </p:sp>
      <p:pic>
        <p:nvPicPr>
          <p:cNvPr id="3074" name="Picture 2" descr="Troy_&amp;_Whitehall_18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08833"/>
            <a:ext cx="7816688" cy="4549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9093896" y="2517732"/>
            <a:ext cx="2668044" cy="2677656"/>
          </a:xfrm>
          <a:prstGeom prst="rect">
            <a:avLst/>
          </a:prstGeom>
          <a:noFill/>
        </p:spPr>
        <p:txBody>
          <a:bodyPr wrap="square" rtlCol="0">
            <a:spAutoFit/>
          </a:bodyPr>
          <a:lstStyle/>
          <a:p>
            <a:r>
              <a:rPr lang="en-US" sz="2400" dirty="0" smtClean="0"/>
              <a:t>From the collection of Hugh Feldman but recently sold by Schuyler Rumsey</a:t>
            </a:r>
          </a:p>
          <a:p>
            <a:endParaRPr lang="en-US" sz="2400" dirty="0"/>
          </a:p>
          <a:p>
            <a:r>
              <a:rPr lang="en-US" sz="2400" dirty="0" smtClean="0"/>
              <a:t>Posted on </a:t>
            </a:r>
            <a:r>
              <a:rPr lang="en-US" sz="2400" dirty="0" err="1" smtClean="0"/>
              <a:t>PhilaMercury</a:t>
            </a:r>
            <a:r>
              <a:rPr lang="en-US" sz="2400" dirty="0" smtClean="0"/>
              <a:t>.</a:t>
            </a:r>
            <a:endParaRPr lang="en-US" sz="2400" dirty="0"/>
          </a:p>
        </p:txBody>
      </p:sp>
    </p:spTree>
    <p:extLst>
      <p:ext uri="{BB962C8B-B14F-4D97-AF65-F5344CB8AC3E}">
        <p14:creationId xmlns:p14="http://schemas.microsoft.com/office/powerpoint/2010/main" val="2854429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Interesting Letters – </a:t>
            </a:r>
            <a:r>
              <a:rPr lang="en-US" dirty="0" err="1" smtClean="0"/>
              <a:t>philatelicly</a:t>
            </a:r>
            <a:r>
              <a:rPr lang="en-US" dirty="0" smtClean="0"/>
              <a:t> speaking</a:t>
            </a:r>
            <a:endParaRPr lang="en-US" dirty="0"/>
          </a:p>
        </p:txBody>
      </p:sp>
      <p:sp>
        <p:nvSpPr>
          <p:cNvPr id="3" name="Content Placeholder 2"/>
          <p:cNvSpPr>
            <a:spLocks noGrp="1"/>
          </p:cNvSpPr>
          <p:nvPr>
            <p:ph idx="1"/>
          </p:nvPr>
        </p:nvSpPr>
        <p:spPr>
          <a:xfrm>
            <a:off x="838200" y="1782414"/>
            <a:ext cx="9984288" cy="434693"/>
          </a:xfrm>
        </p:spPr>
        <p:txBody>
          <a:bodyPr>
            <a:normAutofit fontScale="92500" lnSpcReduction="10000"/>
          </a:bodyPr>
          <a:lstStyle/>
          <a:p>
            <a:pPr marL="0" indent="0">
              <a:buNone/>
            </a:pPr>
            <a:r>
              <a:rPr lang="en-US" dirty="0" smtClean="0"/>
              <a:t>By Nov. 1849, the letter count jumped by 89.</a:t>
            </a:r>
            <a:endParaRPr lang="en-US" dirty="0"/>
          </a:p>
        </p:txBody>
      </p:sp>
      <p:sp>
        <p:nvSpPr>
          <p:cNvPr id="4" name="TextBox 3"/>
          <p:cNvSpPr txBox="1"/>
          <p:nvPr/>
        </p:nvSpPr>
        <p:spPr>
          <a:xfrm>
            <a:off x="9093896" y="2517732"/>
            <a:ext cx="2668044" cy="830997"/>
          </a:xfrm>
          <a:prstGeom prst="rect">
            <a:avLst/>
          </a:prstGeom>
          <a:noFill/>
        </p:spPr>
        <p:txBody>
          <a:bodyPr wrap="square" rtlCol="0">
            <a:spAutoFit/>
          </a:bodyPr>
          <a:lstStyle/>
          <a:p>
            <a:r>
              <a:rPr lang="en-US" sz="2400" dirty="0" smtClean="0"/>
              <a:t>Docket number 131.</a:t>
            </a:r>
            <a:endParaRPr lang="en-US" sz="2400" dirty="0"/>
          </a:p>
        </p:txBody>
      </p:sp>
      <p:pic>
        <p:nvPicPr>
          <p:cNvPr id="4098" name="Picture 2" descr="14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199" y="2308833"/>
            <a:ext cx="7767181" cy="450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886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Interesting Letters – </a:t>
            </a:r>
            <a:r>
              <a:rPr lang="en-US" dirty="0" err="1" smtClean="0"/>
              <a:t>philatelicly</a:t>
            </a:r>
            <a:r>
              <a:rPr lang="en-US" dirty="0" smtClean="0"/>
              <a:t> speaking</a:t>
            </a:r>
            <a:endParaRPr lang="en-US" dirty="0"/>
          </a:p>
        </p:txBody>
      </p:sp>
      <p:sp>
        <p:nvSpPr>
          <p:cNvPr id="3" name="Content Placeholder 2"/>
          <p:cNvSpPr>
            <a:spLocks noGrp="1"/>
          </p:cNvSpPr>
          <p:nvPr>
            <p:ph idx="1"/>
          </p:nvPr>
        </p:nvSpPr>
        <p:spPr>
          <a:xfrm>
            <a:off x="838200" y="1782414"/>
            <a:ext cx="9984288" cy="434693"/>
          </a:xfrm>
        </p:spPr>
        <p:txBody>
          <a:bodyPr>
            <a:normAutofit fontScale="92500" lnSpcReduction="10000"/>
          </a:bodyPr>
          <a:lstStyle/>
          <a:p>
            <a:pPr marL="0" indent="0">
              <a:buNone/>
            </a:pPr>
            <a:r>
              <a:rPr lang="en-US" dirty="0" smtClean="0"/>
              <a:t>A Christmas rarity?</a:t>
            </a:r>
            <a:endParaRPr lang="en-US" dirty="0"/>
          </a:p>
        </p:txBody>
      </p:sp>
      <p:sp>
        <p:nvSpPr>
          <p:cNvPr id="4" name="TextBox 3"/>
          <p:cNvSpPr txBox="1"/>
          <p:nvPr/>
        </p:nvSpPr>
        <p:spPr>
          <a:xfrm>
            <a:off x="9093896" y="2517732"/>
            <a:ext cx="2668044" cy="3046988"/>
          </a:xfrm>
          <a:prstGeom prst="rect">
            <a:avLst/>
          </a:prstGeom>
          <a:noFill/>
        </p:spPr>
        <p:txBody>
          <a:bodyPr wrap="square" rtlCol="0">
            <a:spAutoFit/>
          </a:bodyPr>
          <a:lstStyle/>
          <a:p>
            <a:r>
              <a:rPr lang="en-US" sz="2400" dirty="0" smtClean="0"/>
              <a:t>Sold in Siegel’s 2000 Rarities of the World, sale 824, lot 63 realized 12,500.</a:t>
            </a:r>
          </a:p>
          <a:p>
            <a:endParaRPr lang="en-US" sz="2400" dirty="0"/>
          </a:p>
          <a:p>
            <a:r>
              <a:rPr lang="en-US" sz="2400" dirty="0" smtClean="0"/>
              <a:t>The letter was written two days earlier.</a:t>
            </a:r>
            <a:endParaRPr lang="en-US" sz="2400" dirty="0"/>
          </a:p>
        </p:txBody>
      </p:sp>
      <p:sp>
        <p:nvSpPr>
          <p:cNvPr id="5" name="Rectangle 2"/>
          <p:cNvSpPr>
            <a:spLocks noChangeArrowheads="1"/>
          </p:cNvSpPr>
          <p:nvPr/>
        </p:nvSpPr>
        <p:spPr bwMode="auto">
          <a:xfrm>
            <a:off x="838200" y="2217106"/>
            <a:ext cx="155736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17106"/>
            <a:ext cx="8057106" cy="4640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280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Interesting Letters – </a:t>
            </a:r>
            <a:r>
              <a:rPr lang="en-US" dirty="0" err="1" smtClean="0"/>
              <a:t>philatelicly</a:t>
            </a:r>
            <a:r>
              <a:rPr lang="en-US" dirty="0" smtClean="0"/>
              <a:t> speaking</a:t>
            </a:r>
            <a:endParaRPr lang="en-US" dirty="0"/>
          </a:p>
        </p:txBody>
      </p:sp>
      <p:sp>
        <p:nvSpPr>
          <p:cNvPr id="3" name="Content Placeholder 2"/>
          <p:cNvSpPr>
            <a:spLocks noGrp="1"/>
          </p:cNvSpPr>
          <p:nvPr>
            <p:ph idx="1"/>
          </p:nvPr>
        </p:nvSpPr>
        <p:spPr>
          <a:xfrm>
            <a:off x="838200" y="1782414"/>
            <a:ext cx="9984288" cy="434693"/>
          </a:xfrm>
        </p:spPr>
        <p:txBody>
          <a:bodyPr>
            <a:normAutofit fontScale="92500" lnSpcReduction="10000"/>
          </a:bodyPr>
          <a:lstStyle/>
          <a:p>
            <a:pPr marL="0" indent="0">
              <a:buNone/>
            </a:pPr>
            <a:r>
              <a:rPr lang="en-US" dirty="0" smtClean="0"/>
              <a:t>A postal clerk’s mistake?</a:t>
            </a:r>
            <a:endParaRPr lang="en-US" dirty="0"/>
          </a:p>
        </p:txBody>
      </p:sp>
      <p:sp>
        <p:nvSpPr>
          <p:cNvPr id="4" name="TextBox 3"/>
          <p:cNvSpPr txBox="1"/>
          <p:nvPr/>
        </p:nvSpPr>
        <p:spPr>
          <a:xfrm>
            <a:off x="9169052" y="1690688"/>
            <a:ext cx="2668044" cy="4524315"/>
          </a:xfrm>
          <a:prstGeom prst="rect">
            <a:avLst/>
          </a:prstGeom>
          <a:noFill/>
        </p:spPr>
        <p:txBody>
          <a:bodyPr wrap="square" rtlCol="0">
            <a:spAutoFit/>
          </a:bodyPr>
          <a:lstStyle/>
          <a:p>
            <a:r>
              <a:rPr lang="en-US" sz="2400" dirty="0" smtClean="0"/>
              <a:t>Docketed Dec 24, 1848 but dated Dec 23 in the CDS.</a:t>
            </a:r>
          </a:p>
          <a:p>
            <a:endParaRPr lang="en-US" sz="2400" dirty="0"/>
          </a:p>
          <a:p>
            <a:r>
              <a:rPr lang="en-US" sz="2400" dirty="0" smtClean="0"/>
              <a:t>Trusting Catharine &amp; Francis, the letter must have been mailed on Dec 25.</a:t>
            </a:r>
          </a:p>
          <a:p>
            <a:endParaRPr lang="en-US" sz="2400" dirty="0"/>
          </a:p>
          <a:p>
            <a:r>
              <a:rPr lang="en-US" sz="2400" dirty="0" smtClean="0"/>
              <a:t>Bennett sale 277 lot 234 realized only 325</a:t>
            </a:r>
            <a:endParaRPr lang="en-US" sz="2400" dirty="0"/>
          </a:p>
        </p:txBody>
      </p:sp>
      <p:sp>
        <p:nvSpPr>
          <p:cNvPr id="5" name="Rectangle 2"/>
          <p:cNvSpPr>
            <a:spLocks noChangeArrowheads="1"/>
          </p:cNvSpPr>
          <p:nvPr/>
        </p:nvSpPr>
        <p:spPr bwMode="auto">
          <a:xfrm>
            <a:off x="838200" y="2217106"/>
            <a:ext cx="155736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838200" y="2262824"/>
            <a:ext cx="153941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4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62824"/>
            <a:ext cx="7638256" cy="459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268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Francis &amp; Catharine Thayer</a:t>
            </a:r>
            <a:endParaRPr lang="en-US" dirty="0"/>
          </a:p>
        </p:txBody>
      </p:sp>
      <p:sp>
        <p:nvSpPr>
          <p:cNvPr id="3" name="Content Placeholder 2"/>
          <p:cNvSpPr>
            <a:spLocks noGrp="1"/>
          </p:cNvSpPr>
          <p:nvPr>
            <p:ph idx="1"/>
          </p:nvPr>
        </p:nvSpPr>
        <p:spPr>
          <a:xfrm>
            <a:off x="838200" y="1782414"/>
            <a:ext cx="9984288" cy="4430496"/>
          </a:xfrm>
        </p:spPr>
        <p:txBody>
          <a:bodyPr>
            <a:normAutofit/>
          </a:bodyPr>
          <a:lstStyle/>
          <a:p>
            <a:r>
              <a:rPr lang="en-US" dirty="0" smtClean="0"/>
              <a:t>Francis &amp; Catharine married on April 30, 1850, allowing us to year date the </a:t>
            </a:r>
            <a:r>
              <a:rPr lang="en-US" dirty="0" err="1" smtClean="0"/>
              <a:t>undocketed</a:t>
            </a:r>
            <a:r>
              <a:rPr lang="en-US" dirty="0" smtClean="0"/>
              <a:t> letters.</a:t>
            </a:r>
          </a:p>
          <a:p>
            <a:r>
              <a:rPr lang="en-US" dirty="0" smtClean="0"/>
              <a:t>Francis eventually owned the Crystal Palace Flour Mill in Troy</a:t>
            </a:r>
          </a:p>
          <a:p>
            <a:r>
              <a:rPr lang="en-US" dirty="0" smtClean="0"/>
              <a:t>The family eventually moved to Colorado, where Francis died in 1880 and Catharine died in 1901</a:t>
            </a:r>
          </a:p>
          <a:p>
            <a:r>
              <a:rPr lang="en-US" dirty="0" smtClean="0"/>
              <a:t>Francis &amp; Catharine had several children  - three died in childhood two lived to become adults; Francis </a:t>
            </a:r>
            <a:r>
              <a:rPr lang="en-US" dirty="0" err="1" smtClean="0"/>
              <a:t>McKie</a:t>
            </a:r>
            <a:r>
              <a:rPr lang="en-US" dirty="0" smtClean="0"/>
              <a:t> Thayer who married but had no children and Katharine Thayer who married twice, the second time to Henry Wise Hobson, grandson of Henry Alexander Wise, governor of North Carolina during the Civil War.</a:t>
            </a:r>
            <a:endParaRPr lang="en-US" dirty="0"/>
          </a:p>
        </p:txBody>
      </p:sp>
      <p:sp>
        <p:nvSpPr>
          <p:cNvPr id="5" name="Rectangle 2"/>
          <p:cNvSpPr>
            <a:spLocks noChangeArrowheads="1"/>
          </p:cNvSpPr>
          <p:nvPr/>
        </p:nvSpPr>
        <p:spPr bwMode="auto">
          <a:xfrm>
            <a:off x="838200" y="2217106"/>
            <a:ext cx="155736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838200" y="2262824"/>
            <a:ext cx="153941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755337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1847 Issue Cover Census</a:t>
            </a:r>
            <a:endParaRPr lang="en-US" dirty="0"/>
          </a:p>
        </p:txBody>
      </p:sp>
      <p:sp>
        <p:nvSpPr>
          <p:cNvPr id="3" name="Content Placeholder 2"/>
          <p:cNvSpPr>
            <a:spLocks noGrp="1"/>
          </p:cNvSpPr>
          <p:nvPr>
            <p:ph idx="1"/>
          </p:nvPr>
        </p:nvSpPr>
        <p:spPr/>
        <p:txBody>
          <a:bodyPr/>
          <a:lstStyle/>
          <a:p>
            <a:r>
              <a:rPr lang="en-US" dirty="0" smtClean="0"/>
              <a:t>14900+ Listings</a:t>
            </a:r>
          </a:p>
          <a:p>
            <a:r>
              <a:rPr lang="en-US" dirty="0" smtClean="0"/>
              <a:t>9100+ cover descriptions</a:t>
            </a:r>
          </a:p>
          <a:p>
            <a:r>
              <a:rPr lang="en-US" dirty="0" smtClean="0"/>
              <a:t>8600</a:t>
            </a:r>
            <a:r>
              <a:rPr lang="en-US" dirty="0" smtClean="0"/>
              <a:t>+ illustrations</a:t>
            </a:r>
          </a:p>
          <a:p>
            <a:endParaRPr lang="en-US" dirty="0"/>
          </a:p>
          <a:p>
            <a:pPr marL="0" indent="0">
              <a:buNone/>
            </a:pPr>
            <a:r>
              <a:rPr lang="en-US" dirty="0" smtClean="0"/>
              <a:t>Available free online at USPCS.org</a:t>
            </a:r>
          </a:p>
          <a:p>
            <a:pPr marL="0" indent="0">
              <a:buNone/>
            </a:pPr>
            <a:endParaRPr lang="en-US" dirty="0"/>
          </a:p>
          <a:p>
            <a:pPr marL="0" indent="0">
              <a:buNone/>
            </a:pPr>
            <a:r>
              <a:rPr lang="en-US" dirty="0" smtClean="0"/>
              <a:t>Fully searchable – find individual covers or entire correspondences.</a:t>
            </a:r>
            <a:endParaRPr lang="en-US" dirty="0"/>
          </a:p>
        </p:txBody>
      </p:sp>
    </p:spTree>
    <p:extLst>
      <p:ext uri="{BB962C8B-B14F-4D97-AF65-F5344CB8AC3E}">
        <p14:creationId xmlns:p14="http://schemas.microsoft.com/office/powerpoint/2010/main" val="82376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McKie</a:t>
            </a:r>
            <a:r>
              <a:rPr lang="en-US" dirty="0" smtClean="0"/>
              <a:t> Correspondence</a:t>
            </a:r>
            <a:endParaRPr lang="en-US" dirty="0"/>
          </a:p>
        </p:txBody>
      </p:sp>
      <p:sp>
        <p:nvSpPr>
          <p:cNvPr id="3" name="Content Placeholder 2"/>
          <p:cNvSpPr>
            <a:spLocks noGrp="1"/>
          </p:cNvSpPr>
          <p:nvPr>
            <p:ph idx="1"/>
          </p:nvPr>
        </p:nvSpPr>
        <p:spPr>
          <a:xfrm>
            <a:off x="838200" y="1449831"/>
            <a:ext cx="9984288" cy="760370"/>
          </a:xfrm>
        </p:spPr>
        <p:txBody>
          <a:bodyPr>
            <a:normAutofit fontScale="92500" lnSpcReduction="10000"/>
          </a:bodyPr>
          <a:lstStyle/>
          <a:p>
            <a:pPr marL="0" indent="0">
              <a:buNone/>
            </a:pPr>
            <a:r>
              <a:rPr lang="en-US" dirty="0" smtClean="0"/>
              <a:t>The letters continued after the 1847 period, when Catharine visited her parents.</a:t>
            </a:r>
            <a:endParaRPr lang="en-US" dirty="0"/>
          </a:p>
        </p:txBody>
      </p:sp>
      <p:sp>
        <p:nvSpPr>
          <p:cNvPr id="5" name="Rectangle 2"/>
          <p:cNvSpPr>
            <a:spLocks noChangeArrowheads="1"/>
          </p:cNvSpPr>
          <p:nvPr/>
        </p:nvSpPr>
        <p:spPr bwMode="auto">
          <a:xfrm>
            <a:off x="838200" y="2217106"/>
            <a:ext cx="155736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838200" y="2262824"/>
            <a:ext cx="153941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1266" name="Picture 2" descr="http://pfsearch.org/pfsearch/images/477/4774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2269730"/>
            <a:ext cx="8095421" cy="4588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9244209" y="2339540"/>
            <a:ext cx="2279737" cy="3046988"/>
          </a:xfrm>
          <a:prstGeom prst="rect">
            <a:avLst/>
          </a:prstGeom>
          <a:noFill/>
        </p:spPr>
        <p:txBody>
          <a:bodyPr wrap="square" rtlCol="0">
            <a:spAutoFit/>
          </a:bodyPr>
          <a:lstStyle/>
          <a:p>
            <a:r>
              <a:rPr lang="en-US" sz="2400" dirty="0" smtClean="0"/>
              <a:t>Corner advertising cover for Crystal Palace Mills.</a:t>
            </a:r>
          </a:p>
          <a:p>
            <a:endParaRPr lang="en-US" sz="2400" dirty="0"/>
          </a:p>
          <a:p>
            <a:r>
              <a:rPr lang="en-US" sz="2400" dirty="0" smtClean="0"/>
              <a:t>Covers were also printed in red, green and blue.</a:t>
            </a:r>
            <a:endParaRPr lang="en-US" sz="2400" dirty="0"/>
          </a:p>
        </p:txBody>
      </p:sp>
    </p:spTree>
    <p:extLst>
      <p:ext uri="{BB962C8B-B14F-4D97-AF65-F5344CB8AC3E}">
        <p14:creationId xmlns:p14="http://schemas.microsoft.com/office/powerpoint/2010/main" val="1791696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McKie</a:t>
            </a:r>
            <a:r>
              <a:rPr lang="en-US" dirty="0" smtClean="0"/>
              <a:t> Correspondence </a:t>
            </a:r>
            <a:endParaRPr lang="en-US" dirty="0"/>
          </a:p>
        </p:txBody>
      </p:sp>
      <p:sp>
        <p:nvSpPr>
          <p:cNvPr id="3" name="Content Placeholder 2"/>
          <p:cNvSpPr>
            <a:spLocks noGrp="1"/>
          </p:cNvSpPr>
          <p:nvPr>
            <p:ph idx="1"/>
          </p:nvPr>
        </p:nvSpPr>
        <p:spPr>
          <a:xfrm>
            <a:off x="838200" y="1449831"/>
            <a:ext cx="9984288" cy="4562662"/>
          </a:xfrm>
        </p:spPr>
        <p:txBody>
          <a:bodyPr>
            <a:normAutofit lnSpcReduction="10000"/>
          </a:bodyPr>
          <a:lstStyle/>
          <a:p>
            <a:r>
              <a:rPr lang="en-US" dirty="0" smtClean="0"/>
              <a:t>The stamped letters entered the philatelic market sometime around 1941.</a:t>
            </a:r>
          </a:p>
          <a:p>
            <a:r>
              <a:rPr lang="en-US" dirty="0" smtClean="0"/>
              <a:t>John </a:t>
            </a:r>
            <a:r>
              <a:rPr lang="en-US" dirty="0" err="1" smtClean="0"/>
              <a:t>Mudge</a:t>
            </a:r>
            <a:r>
              <a:rPr lang="en-US" dirty="0" smtClean="0"/>
              <a:t> believes an uncle of his sold them off.</a:t>
            </a:r>
          </a:p>
          <a:p>
            <a:r>
              <a:rPr lang="en-US" dirty="0" smtClean="0"/>
              <a:t>John still owns the letters, diaries, and </a:t>
            </a:r>
            <a:r>
              <a:rPr lang="en-US" dirty="0" err="1" smtClean="0"/>
              <a:t>stampless</a:t>
            </a:r>
            <a:r>
              <a:rPr lang="en-US" dirty="0" smtClean="0"/>
              <a:t> covers of many of his ancestors, including Francis &amp; Catharine.</a:t>
            </a:r>
          </a:p>
          <a:p>
            <a:r>
              <a:rPr lang="en-US" dirty="0" smtClean="0"/>
              <a:t>John is missing 101 envelopes from the correspondence, all presumably having 1847 issue stamps.</a:t>
            </a:r>
          </a:p>
          <a:p>
            <a:r>
              <a:rPr lang="en-US" dirty="0" smtClean="0"/>
              <a:t>Sixty nine are currently in the census.  Alexander listed 49.  Twenty have been found over the past 13 years.</a:t>
            </a:r>
          </a:p>
          <a:p>
            <a:r>
              <a:rPr lang="en-US" dirty="0" smtClean="0"/>
              <a:t>The writing dates of the other 32 are known, waiting to be rediscovered</a:t>
            </a:r>
          </a:p>
          <a:p>
            <a:endParaRPr lang="en-US" dirty="0"/>
          </a:p>
        </p:txBody>
      </p:sp>
      <p:sp>
        <p:nvSpPr>
          <p:cNvPr id="5" name="Rectangle 2"/>
          <p:cNvSpPr>
            <a:spLocks noChangeArrowheads="1"/>
          </p:cNvSpPr>
          <p:nvPr/>
        </p:nvSpPr>
        <p:spPr bwMode="auto">
          <a:xfrm>
            <a:off x="838200" y="2217106"/>
            <a:ext cx="155736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838200" y="2262824"/>
            <a:ext cx="153941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217060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Catharine </a:t>
            </a:r>
            <a:r>
              <a:rPr lang="en-US" dirty="0" err="1" smtClean="0"/>
              <a:t>McKie</a:t>
            </a:r>
            <a:r>
              <a:rPr lang="en-US" dirty="0" smtClean="0"/>
              <a:t> Correspondence</a:t>
            </a:r>
            <a:endParaRPr lang="en-US" dirty="0"/>
          </a:p>
        </p:txBody>
      </p:sp>
      <p:sp>
        <p:nvSpPr>
          <p:cNvPr id="3" name="Content Placeholder 2"/>
          <p:cNvSpPr>
            <a:spLocks noGrp="1"/>
          </p:cNvSpPr>
          <p:nvPr>
            <p:ph idx="1"/>
          </p:nvPr>
        </p:nvSpPr>
        <p:spPr/>
        <p:txBody>
          <a:bodyPr/>
          <a:lstStyle/>
          <a:p>
            <a:r>
              <a:rPr lang="en-US" dirty="0" smtClean="0"/>
              <a:t>Thank You &amp; Good Night</a:t>
            </a:r>
          </a:p>
          <a:p>
            <a:endParaRPr lang="en-US" dirty="0"/>
          </a:p>
          <a:p>
            <a:r>
              <a:rPr lang="en-US" dirty="0" smtClean="0"/>
              <a:t>Yes, this is the REAL end, for now.</a:t>
            </a:r>
            <a:endParaRPr lang="en-US" dirty="0" smtClean="0"/>
          </a:p>
        </p:txBody>
      </p:sp>
    </p:spTree>
    <p:extLst>
      <p:ext uri="{BB962C8B-B14F-4D97-AF65-F5344CB8AC3E}">
        <p14:creationId xmlns:p14="http://schemas.microsoft.com/office/powerpoint/2010/main" val="1603743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1847 Issue Cover Census Challenges</a:t>
            </a:r>
            <a:endParaRPr lang="en-US" dirty="0"/>
          </a:p>
        </p:txBody>
      </p:sp>
      <p:sp>
        <p:nvSpPr>
          <p:cNvPr id="3" name="Content Placeholder 2"/>
          <p:cNvSpPr>
            <a:spLocks noGrp="1"/>
          </p:cNvSpPr>
          <p:nvPr>
            <p:ph idx="1"/>
          </p:nvPr>
        </p:nvSpPr>
        <p:spPr/>
        <p:txBody>
          <a:bodyPr/>
          <a:lstStyle/>
          <a:p>
            <a:r>
              <a:rPr lang="en-US" dirty="0" smtClean="0"/>
              <a:t>Complete listings</a:t>
            </a:r>
          </a:p>
          <a:p>
            <a:r>
              <a:rPr lang="en-US" dirty="0" smtClean="0"/>
              <a:t>Better images</a:t>
            </a:r>
          </a:p>
          <a:p>
            <a:r>
              <a:rPr lang="en-US" dirty="0" smtClean="0"/>
              <a:t>Year date the covers</a:t>
            </a:r>
          </a:p>
          <a:p>
            <a:r>
              <a:rPr lang="en-US" dirty="0" smtClean="0"/>
              <a:t>Identify the recipient</a:t>
            </a:r>
          </a:p>
          <a:p>
            <a:r>
              <a:rPr lang="en-US" dirty="0" smtClean="0"/>
              <a:t>Identify the sender</a:t>
            </a:r>
          </a:p>
          <a:p>
            <a:r>
              <a:rPr lang="en-US" dirty="0" smtClean="0"/>
              <a:t>Understand their history</a:t>
            </a:r>
            <a:endParaRPr lang="en-US" dirty="0"/>
          </a:p>
        </p:txBody>
      </p:sp>
    </p:spTree>
    <p:extLst>
      <p:ext uri="{BB962C8B-B14F-4D97-AF65-F5344CB8AC3E}">
        <p14:creationId xmlns:p14="http://schemas.microsoft.com/office/powerpoint/2010/main" val="972291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1847 Issue Cover Census – Types of Letters</a:t>
            </a:r>
            <a:endParaRPr lang="en-US" dirty="0"/>
          </a:p>
        </p:txBody>
      </p:sp>
      <p:sp>
        <p:nvSpPr>
          <p:cNvPr id="3" name="Content Placeholder 2"/>
          <p:cNvSpPr>
            <a:spLocks noGrp="1"/>
          </p:cNvSpPr>
          <p:nvPr>
            <p:ph idx="1"/>
          </p:nvPr>
        </p:nvSpPr>
        <p:spPr/>
        <p:txBody>
          <a:bodyPr/>
          <a:lstStyle/>
          <a:p>
            <a:r>
              <a:rPr lang="en-US" dirty="0" smtClean="0"/>
              <a:t>Banking</a:t>
            </a:r>
            <a:br>
              <a:rPr lang="en-US" dirty="0" smtClean="0"/>
            </a:br>
            <a:r>
              <a:rPr lang="en-US" dirty="0" smtClean="0"/>
              <a:t>	Receipt of drafts from remote cities requesting payment and</a:t>
            </a:r>
            <a:r>
              <a:rPr lang="en-US" dirty="0"/>
              <a:t/>
            </a:r>
            <a:br>
              <a:rPr lang="en-US" dirty="0"/>
            </a:br>
            <a:r>
              <a:rPr lang="en-US" dirty="0" smtClean="0"/>
              <a:t>	acknowledging receipt of payment</a:t>
            </a:r>
          </a:p>
          <a:p>
            <a:r>
              <a:rPr lang="en-US" dirty="0" smtClean="0"/>
              <a:t>Professional</a:t>
            </a:r>
            <a:br>
              <a:rPr lang="en-US" dirty="0" smtClean="0"/>
            </a:br>
            <a:r>
              <a:rPr lang="en-US" dirty="0" smtClean="0"/>
              <a:t>	Letters to local governments, lawyers, clergy and businesses</a:t>
            </a:r>
          </a:p>
          <a:p>
            <a:r>
              <a:rPr lang="en-US" dirty="0" smtClean="0"/>
              <a:t>Personal correspondences</a:t>
            </a:r>
            <a:br>
              <a:rPr lang="en-US" dirty="0" smtClean="0"/>
            </a:br>
            <a:r>
              <a:rPr lang="en-US" dirty="0" smtClean="0"/>
              <a:t>	Traveling spouses, distant relatives, Valentines &amp; Love Letters</a:t>
            </a:r>
          </a:p>
        </p:txBody>
      </p:sp>
    </p:spTree>
    <p:extLst>
      <p:ext uri="{BB962C8B-B14F-4D97-AF65-F5344CB8AC3E}">
        <p14:creationId xmlns:p14="http://schemas.microsoft.com/office/powerpoint/2010/main" val="2934771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Catharine </a:t>
            </a:r>
            <a:r>
              <a:rPr lang="en-US" dirty="0" err="1" smtClean="0"/>
              <a:t>McKie</a:t>
            </a:r>
            <a:r>
              <a:rPr lang="en-US" dirty="0" smtClean="0"/>
              <a:t> Correspondence</a:t>
            </a:r>
            <a:endParaRPr lang="en-US" dirty="0"/>
          </a:p>
        </p:txBody>
      </p:sp>
      <p:sp>
        <p:nvSpPr>
          <p:cNvPr id="3" name="Content Placeholder 2"/>
          <p:cNvSpPr>
            <a:spLocks noGrp="1"/>
          </p:cNvSpPr>
          <p:nvPr>
            <p:ph idx="1"/>
          </p:nvPr>
        </p:nvSpPr>
        <p:spPr/>
        <p:txBody>
          <a:bodyPr/>
          <a:lstStyle/>
          <a:p>
            <a:r>
              <a:rPr lang="en-US" dirty="0" smtClean="0"/>
              <a:t>69 Letters in Census mailed between Nov 1848 and May 1850</a:t>
            </a:r>
          </a:p>
          <a:p>
            <a:r>
              <a:rPr lang="en-US" dirty="0" smtClean="0"/>
              <a:t>Most mailed to Miss Catharine </a:t>
            </a:r>
            <a:r>
              <a:rPr lang="en-US" dirty="0" err="1" smtClean="0"/>
              <a:t>McKie</a:t>
            </a:r>
            <a:r>
              <a:rPr lang="en-US" dirty="0" smtClean="0"/>
              <a:t> in South Easton, NY</a:t>
            </a:r>
          </a:p>
          <a:p>
            <a:r>
              <a:rPr lang="en-US" dirty="0" smtClean="0"/>
              <a:t>Covers had docket numbers through end of 1849</a:t>
            </a:r>
          </a:p>
          <a:p>
            <a:r>
              <a:rPr lang="en-US" dirty="0" smtClean="0"/>
              <a:t>Docket dates precede mailing date</a:t>
            </a:r>
          </a:p>
          <a:p>
            <a:r>
              <a:rPr lang="en-US" dirty="0" smtClean="0"/>
              <a:t>Docket dates end March 1850</a:t>
            </a:r>
          </a:p>
          <a:p>
            <a:r>
              <a:rPr lang="en-US" dirty="0" smtClean="0"/>
              <a:t>Last cover, dated July 12, 1850 addressed to Mrs. Catharine </a:t>
            </a:r>
            <a:r>
              <a:rPr lang="en-US" dirty="0" err="1" smtClean="0"/>
              <a:t>McKie</a:t>
            </a:r>
            <a:r>
              <a:rPr lang="en-US" dirty="0" smtClean="0"/>
              <a:t> </a:t>
            </a:r>
            <a:r>
              <a:rPr lang="en-US" dirty="0"/>
              <a:t>T</a:t>
            </a:r>
            <a:r>
              <a:rPr lang="en-US" dirty="0" smtClean="0"/>
              <a:t>hayer</a:t>
            </a:r>
          </a:p>
          <a:p>
            <a:endParaRPr lang="en-US" dirty="0"/>
          </a:p>
        </p:txBody>
      </p:sp>
    </p:spTree>
    <p:extLst>
      <p:ext uri="{BB962C8B-B14F-4D97-AF65-F5344CB8AC3E}">
        <p14:creationId xmlns:p14="http://schemas.microsoft.com/office/powerpoint/2010/main" val="1752588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Catharine </a:t>
            </a:r>
            <a:r>
              <a:rPr lang="en-US" dirty="0" err="1" smtClean="0"/>
              <a:t>McKie</a:t>
            </a:r>
            <a:r>
              <a:rPr lang="en-US" dirty="0" smtClean="0"/>
              <a:t> Correspondence</a:t>
            </a:r>
            <a:endParaRPr lang="en-US" dirty="0"/>
          </a:p>
        </p:txBody>
      </p:sp>
      <p:sp>
        <p:nvSpPr>
          <p:cNvPr id="4" name="Content Placeholder 3"/>
          <p:cNvSpPr>
            <a:spLocks noGrp="1"/>
          </p:cNvSpPr>
          <p:nvPr>
            <p:ph idx="1"/>
          </p:nvPr>
        </p:nvSpPr>
        <p:spPr/>
        <p:txBody>
          <a:bodyPr/>
          <a:lstStyle/>
          <a:p>
            <a:pPr marL="0" indent="0">
              <a:buNone/>
            </a:pPr>
            <a:r>
              <a:rPr lang="en-US" dirty="0" smtClean="0"/>
              <a:t> </a:t>
            </a:r>
            <a:endParaRPr lang="en-US" dirty="0"/>
          </a:p>
        </p:txBody>
      </p:sp>
      <p:sp>
        <p:nvSpPr>
          <p:cNvPr id="9" name="Content Placeholder 3"/>
          <p:cNvSpPr txBox="1">
            <a:spLocks/>
          </p:cNvSpPr>
          <p:nvPr/>
        </p:nvSpPr>
        <p:spPr>
          <a:xfrm>
            <a:off x="1326715" y="1825625"/>
            <a:ext cx="7717077" cy="5543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CDS – Nov 20, 1848	Docket – 52, Nov 19, 1848</a:t>
            </a:r>
            <a:endParaRPr lang="en-US" dirty="0"/>
          </a:p>
        </p:txBody>
      </p:sp>
      <p:pic>
        <p:nvPicPr>
          <p:cNvPr id="10" name="Picture 4" descr="ID 9232, Image ID 58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6715" y="2379945"/>
            <a:ext cx="7472774" cy="4376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639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Catharine </a:t>
            </a:r>
            <a:r>
              <a:rPr lang="en-US" dirty="0" err="1" smtClean="0"/>
              <a:t>McKie</a:t>
            </a:r>
            <a:r>
              <a:rPr lang="en-US" dirty="0" smtClean="0"/>
              <a:t> Correspondence</a:t>
            </a:r>
            <a:endParaRPr lang="en-US" dirty="0"/>
          </a:p>
        </p:txBody>
      </p:sp>
      <p:sp>
        <p:nvSpPr>
          <p:cNvPr id="3" name="Content Placeholder 2"/>
          <p:cNvSpPr>
            <a:spLocks noGrp="1"/>
          </p:cNvSpPr>
          <p:nvPr>
            <p:ph idx="1"/>
          </p:nvPr>
        </p:nvSpPr>
        <p:spPr>
          <a:xfrm>
            <a:off x="838200" y="1825625"/>
            <a:ext cx="10515600" cy="566846"/>
          </a:xfrm>
        </p:spPr>
        <p:txBody>
          <a:bodyPr/>
          <a:lstStyle/>
          <a:p>
            <a:r>
              <a:rPr lang="en-US" dirty="0" smtClean="0"/>
              <a:t>CDS Dec 29, 1849		Docket – 142, Dec 28, 1849</a:t>
            </a:r>
            <a:endParaRPr lang="en-US" dirty="0"/>
          </a:p>
        </p:txBody>
      </p:sp>
      <p:pic>
        <p:nvPicPr>
          <p:cNvPr id="6146" name="Picture 2" descr="ID 9298, Image ID 58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1454" y="2254685"/>
            <a:ext cx="7773400" cy="4340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311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Catharine </a:t>
            </a:r>
            <a:r>
              <a:rPr lang="en-US" dirty="0" err="1" smtClean="0"/>
              <a:t>McKie</a:t>
            </a:r>
            <a:r>
              <a:rPr lang="en-US" dirty="0" smtClean="0"/>
              <a:t> Correspondence</a:t>
            </a:r>
            <a:endParaRPr lang="en-US" dirty="0"/>
          </a:p>
        </p:txBody>
      </p:sp>
      <p:sp>
        <p:nvSpPr>
          <p:cNvPr id="4" name="Content Placeholder 3"/>
          <p:cNvSpPr>
            <a:spLocks noGrp="1"/>
          </p:cNvSpPr>
          <p:nvPr>
            <p:ph idx="1"/>
          </p:nvPr>
        </p:nvSpPr>
        <p:spPr/>
        <p:txBody>
          <a:bodyPr/>
          <a:lstStyle/>
          <a:p>
            <a:pPr marL="0" indent="0">
              <a:buNone/>
            </a:pPr>
            <a:r>
              <a:rPr lang="en-US" dirty="0" smtClean="0"/>
              <a:t> </a:t>
            </a:r>
            <a:endParaRPr lang="en-US" dirty="0"/>
          </a:p>
        </p:txBody>
      </p:sp>
      <p:sp>
        <p:nvSpPr>
          <p:cNvPr id="9" name="Content Placeholder 3"/>
          <p:cNvSpPr txBox="1">
            <a:spLocks/>
          </p:cNvSpPr>
          <p:nvPr/>
        </p:nvSpPr>
        <p:spPr>
          <a:xfrm>
            <a:off x="1326715" y="1825625"/>
            <a:ext cx="9658611" cy="5543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CDS – Jan 4, 1850	Docket – blank, Jan 3, 1850</a:t>
            </a:r>
            <a:endParaRPr lang="en-US" dirty="0"/>
          </a:p>
        </p:txBody>
      </p:sp>
      <p:pic>
        <p:nvPicPr>
          <p:cNvPr id="4098" name="Picture 2" descr="ID 9300, Image ID 58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6715" y="2373151"/>
            <a:ext cx="7861083" cy="4484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5788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TotalTime>
  <Words>1473</Words>
  <Application>Microsoft Office PowerPoint</Application>
  <PresentationFormat>Widescreen</PresentationFormat>
  <Paragraphs>172</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US Postal History 1847 Issue on Cover </vt:lpstr>
      <vt:lpstr>Collecting Stamps vs. Postal History</vt:lpstr>
      <vt:lpstr>1847 Issue Cover Census</vt:lpstr>
      <vt:lpstr>1847 Issue Cover Census Challenges</vt:lpstr>
      <vt:lpstr>1847 Issue Cover Census – Types of Letters</vt:lpstr>
      <vt:lpstr>Catharine McKie Correspondence</vt:lpstr>
      <vt:lpstr>Catharine McKie Correspondence</vt:lpstr>
      <vt:lpstr>Catharine McKie Correspondence</vt:lpstr>
      <vt:lpstr>Catharine McKie Correspondence</vt:lpstr>
      <vt:lpstr>Catharine McKie Correspondence</vt:lpstr>
      <vt:lpstr>Catharine McKie Correspondence</vt:lpstr>
      <vt:lpstr>Catharine McKie Correspondence</vt:lpstr>
      <vt:lpstr>Catharine McKie Correspondence</vt:lpstr>
      <vt:lpstr>More to the Story</vt:lpstr>
      <vt:lpstr>Catharine McKie’s Story</vt:lpstr>
      <vt:lpstr>Francis Thayer’s Story</vt:lpstr>
      <vt:lpstr>More of Catharine’s Story</vt:lpstr>
      <vt:lpstr>Francis Thayer’s Letters</vt:lpstr>
      <vt:lpstr>Francis Thayer’s Letters</vt:lpstr>
      <vt:lpstr>Francis Thayer’s Letters</vt:lpstr>
      <vt:lpstr>Francis Thayer’s Letters</vt:lpstr>
      <vt:lpstr>Francis Thayer’s Letters</vt:lpstr>
      <vt:lpstr>Francis Thayer &amp; Catharine McKie</vt:lpstr>
      <vt:lpstr>Francis Thayer &amp; Catharine McKie</vt:lpstr>
      <vt:lpstr>Other Interesting Letters – philatelicly speaking</vt:lpstr>
      <vt:lpstr>Other Interesting Letters – philatelicly speaking</vt:lpstr>
      <vt:lpstr>Other Interesting Letters – philatelicly speaking</vt:lpstr>
      <vt:lpstr>Other Interesting Letters – philatelicly speaking</vt:lpstr>
      <vt:lpstr>Francis &amp; Catharine Thayer</vt:lpstr>
      <vt:lpstr>The McKie Correspondence</vt:lpstr>
      <vt:lpstr>The McKie Correspondence </vt:lpstr>
      <vt:lpstr>Catharine McKie Correspondence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Postal History 1847 Issue on Cover</dc:title>
  <dc:creator>Microsoft account</dc:creator>
  <cp:lastModifiedBy>Microsoft account</cp:lastModifiedBy>
  <cp:revision>27</cp:revision>
  <dcterms:created xsi:type="dcterms:W3CDTF">2014-11-14T19:00:08Z</dcterms:created>
  <dcterms:modified xsi:type="dcterms:W3CDTF">2014-12-11T16:27:44Z</dcterms:modified>
</cp:coreProperties>
</file>