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81" r:id="rId5"/>
    <p:sldId id="264" r:id="rId6"/>
    <p:sldId id="262" r:id="rId7"/>
    <p:sldId id="261" r:id="rId8"/>
    <p:sldId id="280" r:id="rId9"/>
    <p:sldId id="263" r:id="rId10"/>
    <p:sldId id="273" r:id="rId11"/>
    <p:sldId id="277" r:id="rId12"/>
    <p:sldId id="276" r:id="rId13"/>
    <p:sldId id="270" r:id="rId14"/>
    <p:sldId id="271" r:id="rId15"/>
    <p:sldId id="274" r:id="rId16"/>
    <p:sldId id="275" r:id="rId17"/>
    <p:sldId id="269" r:id="rId18"/>
    <p:sldId id="279" r:id="rId19"/>
    <p:sldId id="282"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00" autoAdjust="0"/>
    <p:restoredTop sz="94660"/>
  </p:normalViewPr>
  <p:slideViewPr>
    <p:cSldViewPr snapToGrid="0">
      <p:cViewPr varScale="1">
        <p:scale>
          <a:sx n="59" d="100"/>
          <a:sy n="59" d="100"/>
        </p:scale>
        <p:origin x="-84" y="-3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1B92C-3A99-4E38-B495-A3434F5F1051}"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339741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1B92C-3A99-4E38-B495-A3434F5F1051}"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181434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1B92C-3A99-4E38-B495-A3434F5F1051}"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284598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1B92C-3A99-4E38-B495-A3434F5F1051}"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5991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1B92C-3A99-4E38-B495-A3434F5F1051}"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67617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1B92C-3A99-4E38-B495-A3434F5F1051}"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196973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1B92C-3A99-4E38-B495-A3434F5F1051}"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195030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1B92C-3A99-4E38-B495-A3434F5F1051}"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398815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1B92C-3A99-4E38-B495-A3434F5F1051}"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314826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1B92C-3A99-4E38-B495-A3434F5F1051}"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45391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1B92C-3A99-4E38-B495-A3434F5F1051}"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02BB5-9626-4CB8-BC47-C88F25B91885}" type="slidenum">
              <a:rPr lang="en-US" smtClean="0"/>
              <a:t>‹#›</a:t>
            </a:fld>
            <a:endParaRPr lang="en-US"/>
          </a:p>
        </p:txBody>
      </p:sp>
    </p:spTree>
    <p:extLst>
      <p:ext uri="{BB962C8B-B14F-4D97-AF65-F5344CB8AC3E}">
        <p14:creationId xmlns:p14="http://schemas.microsoft.com/office/powerpoint/2010/main" val="200763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1B92C-3A99-4E38-B495-A3434F5F1051}" type="datetimeFigureOut">
              <a:rPr lang="en-US" smtClean="0"/>
              <a:t>11/11/2021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02BB5-9626-4CB8-BC47-C88F25B91885}" type="slidenum">
              <a:rPr lang="en-US" smtClean="0"/>
              <a:t>‹#›</a:t>
            </a:fld>
            <a:endParaRPr lang="en-US"/>
          </a:p>
        </p:txBody>
      </p:sp>
    </p:spTree>
    <p:extLst>
      <p:ext uri="{BB962C8B-B14F-4D97-AF65-F5344CB8AC3E}">
        <p14:creationId xmlns:p14="http://schemas.microsoft.com/office/powerpoint/2010/main" val="200355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anchukuostamps.com/"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3576"/>
            <a:ext cx="12192000" cy="699157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57" y="2737961"/>
            <a:ext cx="2969417" cy="3523547"/>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5168" y="1229483"/>
            <a:ext cx="3507791" cy="426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1524001" y="3532974"/>
            <a:ext cx="9144000" cy="2765711"/>
          </a:xfrm>
        </p:spPr>
        <p:txBody>
          <a:bodyPr>
            <a:normAutofit fontScale="70000" lnSpcReduction="20000"/>
          </a:bodyPr>
          <a:lstStyle/>
          <a:p>
            <a:endParaRPr lang="en-US" dirty="0" smtClean="0"/>
          </a:p>
          <a:p>
            <a:r>
              <a:rPr lang="en-US" sz="4800" b="1" dirty="0" smtClean="0"/>
              <a:t>Philately of Manchukuo:</a:t>
            </a:r>
          </a:p>
          <a:p>
            <a:r>
              <a:rPr lang="en-US" sz="4800" b="1" dirty="0" smtClean="0"/>
              <a:t>A Personal Perspective</a:t>
            </a:r>
            <a:endParaRPr lang="en-US" sz="4800" dirty="0" smtClean="0"/>
          </a:p>
          <a:p>
            <a:endParaRPr lang="en-US" dirty="0"/>
          </a:p>
          <a:p>
            <a:r>
              <a:rPr lang="en-US" b="1" dirty="0" smtClean="0"/>
              <a:t>A presentation for </a:t>
            </a:r>
            <a:r>
              <a:rPr lang="en-US" b="1" dirty="0" smtClean="0"/>
              <a:t>the</a:t>
            </a:r>
          </a:p>
          <a:p>
            <a:r>
              <a:rPr lang="en-US" b="1" dirty="0" smtClean="0"/>
              <a:t> </a:t>
            </a:r>
            <a:r>
              <a:rPr lang="en-US" b="1" dirty="0" smtClean="0"/>
              <a:t>Rochester Philatelic Association, March 2020</a:t>
            </a:r>
          </a:p>
          <a:p>
            <a:endParaRPr lang="en-US" sz="1400" b="1" dirty="0"/>
          </a:p>
          <a:p>
            <a:r>
              <a:rPr lang="en-US" b="1" dirty="0" smtClean="0"/>
              <a:t>by John Kellas III</a:t>
            </a:r>
            <a:endParaRPr lang="en-US" b="1" dirty="0"/>
          </a:p>
        </p:txBody>
      </p:sp>
    </p:spTree>
    <p:extLst>
      <p:ext uri="{BB962C8B-B14F-4D97-AF65-F5344CB8AC3E}">
        <p14:creationId xmlns:p14="http://schemas.microsoft.com/office/powerpoint/2010/main" val="3465349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1" y="365123"/>
            <a:ext cx="7126995" cy="1728081"/>
          </a:xfrm>
        </p:spPr>
        <p:txBody>
          <a:bodyPr>
            <a:normAutofit/>
          </a:bodyPr>
          <a:lstStyle/>
          <a:p>
            <a:r>
              <a:rPr lang="en-US" sz="1800" b="1" dirty="0">
                <a:solidFill>
                  <a:srgbClr val="C00000"/>
                </a:solidFill>
              </a:rPr>
              <a:t>Fourth Regular </a:t>
            </a:r>
            <a:r>
              <a:rPr lang="en-US" sz="1800" b="1" dirty="0" smtClean="0">
                <a:solidFill>
                  <a:srgbClr val="C00000"/>
                </a:solidFill>
              </a:rPr>
              <a:t>Issue  12/05/36</a:t>
            </a:r>
            <a:r>
              <a:rPr lang="en-US" sz="1800" b="1" dirty="0" smtClean="0"/>
              <a:t/>
            </a:r>
            <a:br>
              <a:rPr lang="en-US" sz="1800" b="1" dirty="0" smtClean="0"/>
            </a:br>
            <a:r>
              <a:rPr lang="en-US" sz="1800" b="1" dirty="0" smtClean="0"/>
              <a:t>½f ,1f, 1½f, 3f, 5f show the New State Council Building, Hsinking.</a:t>
            </a:r>
            <a:br>
              <a:rPr lang="en-US" sz="1800" b="1" dirty="0" smtClean="0"/>
            </a:br>
            <a:r>
              <a:rPr lang="en-US" sz="1800" b="1" dirty="0" smtClean="0"/>
              <a:t>2f, 6f, 20f, 50f show Farmers Carting Soya Beans.</a:t>
            </a:r>
            <a:br>
              <a:rPr lang="en-US" sz="1800" b="1" dirty="0" smtClean="0"/>
            </a:br>
            <a:r>
              <a:rPr lang="en-US" sz="1800" b="1" dirty="0" smtClean="0"/>
              <a:t>4f, 7f, 12f show the Qing Dynasty </a:t>
            </a:r>
            <a:r>
              <a:rPr lang="en-US" sz="1800" b="1" dirty="0" err="1" smtClean="0"/>
              <a:t>Peiling</a:t>
            </a:r>
            <a:r>
              <a:rPr lang="en-US" sz="1800" b="1" dirty="0" smtClean="0"/>
              <a:t> Mausoleum at Mukden.</a:t>
            </a:r>
            <a:br>
              <a:rPr lang="en-US" sz="1800" b="1" dirty="0" smtClean="0"/>
            </a:br>
            <a:r>
              <a:rPr lang="en-US" sz="1800" b="1" dirty="0" smtClean="0"/>
              <a:t>10f, 30f, 1y show the Summer Palace at </a:t>
            </a:r>
            <a:r>
              <a:rPr lang="en-US" sz="1800" b="1" dirty="0" err="1" smtClean="0"/>
              <a:t>Chengteh</a:t>
            </a:r>
            <a:r>
              <a:rPr lang="en-US" sz="1800" b="1" dirty="0" smtClean="0"/>
              <a:t>.</a:t>
            </a:r>
            <a:br>
              <a:rPr lang="en-US" sz="1800" b="1" dirty="0" smtClean="0"/>
            </a:br>
            <a:r>
              <a:rPr lang="en-US" sz="1800" b="1" dirty="0" smtClean="0"/>
              <a:t>38f, 39f show an aircraft flying over the Sungari River railway bridge.</a:t>
            </a:r>
            <a:endParaRPr lang="en-US" sz="1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3439" y="365124"/>
            <a:ext cx="4447864" cy="61568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96" y="2107491"/>
            <a:ext cx="1752600" cy="20764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2871" y="2121778"/>
            <a:ext cx="1752600" cy="20478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846" y="2145591"/>
            <a:ext cx="1733550" cy="2038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371" y="4455056"/>
            <a:ext cx="1771650" cy="20669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2396" y="4455054"/>
            <a:ext cx="1752600" cy="206692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3371" y="4455053"/>
            <a:ext cx="1724025" cy="2066925"/>
          </a:xfrm>
          <a:prstGeom prst="rect">
            <a:avLst/>
          </a:prstGeom>
        </p:spPr>
      </p:pic>
    </p:spTree>
    <p:extLst>
      <p:ext uri="{BB962C8B-B14F-4D97-AF65-F5344CB8AC3E}">
        <p14:creationId xmlns:p14="http://schemas.microsoft.com/office/powerpoint/2010/main" val="2732399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2" y="365122"/>
            <a:ext cx="6662411" cy="3204343"/>
          </a:xfrm>
        </p:spPr>
        <p:txBody>
          <a:bodyPr>
            <a:noAutofit/>
          </a:bodyPr>
          <a:lstStyle/>
          <a:p>
            <a:r>
              <a:rPr lang="en-US" sz="1800" b="1" dirty="0" smtClean="0">
                <a:solidFill>
                  <a:srgbClr val="C00000"/>
                </a:solidFill>
              </a:rPr>
              <a:t>Surcharges to China Mail Issues  04/01/37</a:t>
            </a:r>
            <a:r>
              <a:rPr lang="en-US" sz="1800" b="1" dirty="0" smtClean="0"/>
              <a:t/>
            </a:r>
            <a:br>
              <a:rPr lang="en-US" sz="1800" b="1" dirty="0" smtClean="0"/>
            </a:br>
            <a:r>
              <a:rPr lang="en-US" sz="1800" b="1" dirty="0" smtClean="0"/>
              <a:t>The change in postal rates introduced on 1st April 1937 encouraged the authorities to use up all the old stock of China Mail stamps.  Later in 1937 the Post Office issued new set of China Mail stamps in keeping with the new pricing.</a:t>
            </a:r>
            <a:br>
              <a:rPr lang="en-US" sz="1800" b="1" dirty="0" smtClean="0"/>
            </a:br>
            <a:r>
              <a:rPr lang="en-US" sz="1400" b="1" dirty="0"/>
              <a:t/>
            </a:r>
            <a:br>
              <a:rPr lang="en-US" sz="1400" b="1" dirty="0"/>
            </a:br>
            <a:r>
              <a:rPr lang="en-US" sz="1800" b="1" dirty="0" smtClean="0"/>
              <a:t>To clear existing stock they overprinted the new April price increase value on the stamps that remained unsold.  The overprint by the Manchukuo Postal Administration Office in Hsinking consisted of four or six characters, the vertical spacing of the first batch (and most numerous) was 6.5 mm but was later changed to a narrower 4.5 mm spacing.  This made it easier to ensure all characters appeared on each stamp, as there had been registration issues with previous print runs.</a:t>
            </a:r>
            <a:endParaRPr lang="en-US" sz="1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681" y="365122"/>
            <a:ext cx="4992449" cy="61568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36" y="3844888"/>
            <a:ext cx="2246114" cy="26899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853" y="3843045"/>
            <a:ext cx="2269475" cy="26789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631" y="3843046"/>
            <a:ext cx="2232572" cy="2697894"/>
          </a:xfrm>
          <a:prstGeom prst="rect">
            <a:avLst/>
          </a:prstGeom>
        </p:spPr>
      </p:pic>
    </p:spTree>
    <p:extLst>
      <p:ext uri="{BB962C8B-B14F-4D97-AF65-F5344CB8AC3E}">
        <p14:creationId xmlns:p14="http://schemas.microsoft.com/office/powerpoint/2010/main" val="3402958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2" y="365123"/>
            <a:ext cx="6752896" cy="2433161"/>
          </a:xfrm>
        </p:spPr>
        <p:txBody>
          <a:bodyPr>
            <a:noAutofit/>
          </a:bodyPr>
          <a:lstStyle/>
          <a:p>
            <a:r>
              <a:rPr lang="en-US" sz="1800" b="1" dirty="0" smtClean="0">
                <a:solidFill>
                  <a:srgbClr val="C00000"/>
                </a:solidFill>
              </a:rPr>
              <a:t>Special China Mail Stamps (Fourth Issue additions)  1937</a:t>
            </a:r>
            <a:br>
              <a:rPr lang="en-US" sz="1800" b="1" dirty="0" smtClean="0">
                <a:solidFill>
                  <a:srgbClr val="C00000"/>
                </a:solidFill>
              </a:rPr>
            </a:br>
            <a:r>
              <a:rPr lang="en-US" sz="1800" b="1" dirty="0" smtClean="0"/>
              <a:t>2½f shows the Imperial Crest of Manchukuo</a:t>
            </a:r>
            <a:br>
              <a:rPr lang="en-US" sz="1800" b="1" dirty="0" smtClean="0"/>
            </a:br>
            <a:r>
              <a:rPr lang="en-US" sz="1800" b="1" dirty="0" smtClean="0"/>
              <a:t>5f, 13f showing </a:t>
            </a:r>
            <a:r>
              <a:rPr lang="ja-JP" altLang="en-US" sz="1800" b="1" dirty="0" smtClean="0"/>
              <a:t>長白山 </a:t>
            </a:r>
            <a:r>
              <a:rPr lang="en-US" sz="1800" b="1" dirty="0" err="1" smtClean="0"/>
              <a:t>Zhǎngbáishān</a:t>
            </a:r>
            <a:r>
              <a:rPr lang="en-US" sz="1800" b="1" dirty="0" smtClean="0"/>
              <a:t> (Mount </a:t>
            </a:r>
            <a:r>
              <a:rPr lang="en-US" sz="1800" b="1" dirty="0" err="1" smtClean="0"/>
              <a:t>Changbai</a:t>
            </a:r>
            <a:r>
              <a:rPr lang="en-US" sz="1800" b="1" dirty="0" smtClean="0"/>
              <a:t>) and the Heavenly Lake</a:t>
            </a:r>
            <a:br>
              <a:rPr lang="en-US" sz="1800" b="1" dirty="0" smtClean="0"/>
            </a:br>
            <a:r>
              <a:rPr lang="en-US" sz="1800" b="1" dirty="0"/>
              <a:t/>
            </a:r>
            <a:br>
              <a:rPr lang="en-US" sz="1800" b="1" dirty="0"/>
            </a:br>
            <a:r>
              <a:rPr lang="en-US" sz="1800" b="1" dirty="0" smtClean="0"/>
              <a:t>Although China had accepted the use of stamps bearing the name Manchukuo, it was decided to produce a further issue of China mail stamps in line with the 1st April increases to postal prices. This gave rise to the fourth issue of China Mail stamps with new values. </a:t>
            </a:r>
            <a:endParaRPr lang="en-US" sz="1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089" y="349206"/>
            <a:ext cx="4706077" cy="61727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77" y="2798284"/>
            <a:ext cx="1620950" cy="17239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2027" y="4623746"/>
            <a:ext cx="1723919" cy="18633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1146" y="4597765"/>
            <a:ext cx="1664021" cy="188928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5946" y="2798283"/>
            <a:ext cx="1713386" cy="1723922"/>
          </a:xfrm>
          <a:prstGeom prst="rect">
            <a:avLst/>
          </a:prstGeom>
        </p:spPr>
      </p:pic>
    </p:spTree>
    <p:extLst>
      <p:ext uri="{BB962C8B-B14F-4D97-AF65-F5344CB8AC3E}">
        <p14:creationId xmlns:p14="http://schemas.microsoft.com/office/powerpoint/2010/main" val="982205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390" y="365124"/>
            <a:ext cx="7769650" cy="6132186"/>
          </a:xfrm>
          <a:prstGeom prst="rect">
            <a:avLst/>
          </a:prstGeom>
        </p:spPr>
      </p:pic>
    </p:spTree>
    <p:extLst>
      <p:ext uri="{BB962C8B-B14F-4D97-AF65-F5344CB8AC3E}">
        <p14:creationId xmlns:p14="http://schemas.microsoft.com/office/powerpoint/2010/main" val="316095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2" y="365123"/>
            <a:ext cx="6752896" cy="1210289"/>
          </a:xfrm>
        </p:spPr>
        <p:txBody>
          <a:bodyPr>
            <a:normAutofit/>
          </a:bodyPr>
          <a:lstStyle/>
          <a:p>
            <a:r>
              <a:rPr lang="en-US" sz="1800" b="1" dirty="0">
                <a:solidFill>
                  <a:srgbClr val="C00000"/>
                </a:solidFill>
              </a:rPr>
              <a:t>Completion of the Five Year Plan for Re-building of the </a:t>
            </a:r>
            <a:r>
              <a:rPr lang="en-US" sz="1800" b="1" dirty="0" smtClean="0">
                <a:solidFill>
                  <a:srgbClr val="C00000"/>
                </a:solidFill>
              </a:rPr>
              <a:t>Capital  09/16/37</a:t>
            </a:r>
            <a:r>
              <a:rPr lang="en-US" sz="1800" b="1" dirty="0" smtClean="0"/>
              <a:t/>
            </a:r>
            <a:br>
              <a:rPr lang="en-US" sz="1800" b="1" dirty="0" smtClean="0"/>
            </a:br>
            <a:r>
              <a:rPr lang="en-US" sz="1800" b="1" dirty="0" smtClean="0"/>
              <a:t>2f, 10f shows a pouter pigeon overlooking Hsinking.</a:t>
            </a:r>
            <a:br>
              <a:rPr lang="en-US" sz="1800" b="1" dirty="0" smtClean="0"/>
            </a:br>
            <a:r>
              <a:rPr lang="en-US" sz="1800" b="1" dirty="0" smtClean="0"/>
              <a:t>4f, 20f features the flag of Manchukuo waving above the new State Council Building (not the Imperial Palace as shown in some catalogues).</a:t>
            </a:r>
            <a:endParaRPr lang="en-US" sz="18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168" y="365124"/>
            <a:ext cx="4810457" cy="61568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88" y="1751712"/>
            <a:ext cx="2180421" cy="23585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4292" y="2919418"/>
            <a:ext cx="2318369" cy="238176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6302" y="4110299"/>
            <a:ext cx="2168382" cy="241168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088" y="4457217"/>
            <a:ext cx="2089845" cy="2064767"/>
          </a:xfrm>
          <a:prstGeom prst="rect">
            <a:avLst/>
          </a:prstGeom>
        </p:spPr>
      </p:pic>
    </p:spTree>
    <p:extLst>
      <p:ext uri="{BB962C8B-B14F-4D97-AF65-F5344CB8AC3E}">
        <p14:creationId xmlns:p14="http://schemas.microsoft.com/office/powerpoint/2010/main" val="1829169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2" y="365122"/>
            <a:ext cx="6662411" cy="2141213"/>
          </a:xfrm>
        </p:spPr>
        <p:txBody>
          <a:bodyPr>
            <a:noAutofit/>
          </a:bodyPr>
          <a:lstStyle/>
          <a:p>
            <a:r>
              <a:rPr lang="en-US" sz="1800" b="1" dirty="0">
                <a:solidFill>
                  <a:srgbClr val="C00000"/>
                </a:solidFill>
              </a:rPr>
              <a:t>Special Issue for New Years </a:t>
            </a:r>
            <a:r>
              <a:rPr lang="en-US" sz="1800" b="1" dirty="0" smtClean="0">
                <a:solidFill>
                  <a:srgbClr val="C00000"/>
                </a:solidFill>
              </a:rPr>
              <a:t>Greetings  12/15/37</a:t>
            </a:r>
            <a:r>
              <a:rPr lang="en-US" sz="1800" b="1" dirty="0" smtClean="0"/>
              <a:t/>
            </a:r>
            <a:br>
              <a:rPr lang="en-US" sz="1800" b="1" dirty="0" smtClean="0"/>
            </a:br>
            <a:r>
              <a:rPr lang="en-US" sz="1800" b="1" dirty="0" smtClean="0"/>
              <a:t>A single stamp for use on New Year's greetings cards featuring the character "</a:t>
            </a:r>
            <a:r>
              <a:rPr lang="en-US" sz="1800" b="1" dirty="0" err="1" smtClean="0"/>
              <a:t>Hsuan</a:t>
            </a:r>
            <a:r>
              <a:rPr lang="en-US" sz="1800" b="1" dirty="0" smtClean="0"/>
              <a:t> </a:t>
            </a:r>
            <a:r>
              <a:rPr lang="en-US" sz="1800" b="1" dirty="0" err="1" smtClean="0"/>
              <a:t>Hsi</a:t>
            </a:r>
            <a:r>
              <a:rPr lang="en-US" sz="1800" b="1" dirty="0" smtClean="0"/>
              <a:t>" Double Happiness.  The post office featured a New Year promotion, all letters bearing this stamp could travel for half price between 15th and 30th December 1937, hence the 2f value.  The post office ran this offer between 20th and 30th December 1936 and it was so successful that they decided to repeat it, this time with a special stamp.</a:t>
            </a:r>
            <a:endParaRPr lang="en-US" sz="18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4817" y="365124"/>
            <a:ext cx="4665483" cy="61568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316" y="2506336"/>
            <a:ext cx="3038321" cy="4015648"/>
          </a:xfrm>
          <a:prstGeom prst="rect">
            <a:avLst/>
          </a:prstGeom>
        </p:spPr>
      </p:pic>
    </p:spTree>
    <p:extLst>
      <p:ext uri="{BB962C8B-B14F-4D97-AF65-F5344CB8AC3E}">
        <p14:creationId xmlns:p14="http://schemas.microsoft.com/office/powerpoint/2010/main" val="205272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305" y="365123"/>
            <a:ext cx="2488895" cy="6165376"/>
          </a:xfrm>
        </p:spPr>
        <p:txBody>
          <a:bodyPr>
            <a:noAutofit/>
          </a:bodyPr>
          <a:lstStyle/>
          <a:p>
            <a:r>
              <a:rPr lang="en-US" sz="1800" b="1" dirty="0" smtClean="0">
                <a:solidFill>
                  <a:srgbClr val="C00000"/>
                </a:solidFill>
              </a:rPr>
              <a:t>The </a:t>
            </a:r>
            <a:r>
              <a:rPr lang="en-US" sz="1800" b="1" dirty="0">
                <a:solidFill>
                  <a:srgbClr val="C00000"/>
                </a:solidFill>
              </a:rPr>
              <a:t>Completion of </a:t>
            </a:r>
            <a:r>
              <a:rPr lang="en-US" sz="1800" b="1" dirty="0" smtClean="0">
                <a:solidFill>
                  <a:srgbClr val="C00000"/>
                </a:solidFill>
              </a:rPr>
              <a:t>    10,000 km </a:t>
            </a:r>
            <a:r>
              <a:rPr lang="en-US" sz="1800" b="1" dirty="0">
                <a:solidFill>
                  <a:srgbClr val="C00000"/>
                </a:solidFill>
              </a:rPr>
              <a:t>of </a:t>
            </a:r>
            <a:r>
              <a:rPr lang="en-US" sz="1800" b="1" dirty="0" smtClean="0">
                <a:solidFill>
                  <a:srgbClr val="C00000"/>
                </a:solidFill>
              </a:rPr>
              <a:t>Railways</a:t>
            </a:r>
            <a:br>
              <a:rPr lang="en-US" sz="1800" b="1" dirty="0" smtClean="0">
                <a:solidFill>
                  <a:srgbClr val="C00000"/>
                </a:solidFill>
              </a:rPr>
            </a:br>
            <a:r>
              <a:rPr lang="en-US" sz="1800" b="1" dirty="0" smtClean="0">
                <a:solidFill>
                  <a:srgbClr val="C00000"/>
                </a:solidFill>
              </a:rPr>
              <a:t>12/21/39</a:t>
            </a:r>
            <a:r>
              <a:rPr lang="en-US" sz="1800" b="1" dirty="0" smtClean="0"/>
              <a:t/>
            </a:r>
            <a:br>
              <a:rPr lang="en-US" sz="1800" b="1" dirty="0" smtClean="0"/>
            </a:br>
            <a:r>
              <a:rPr lang="en-US" sz="1800" b="1" dirty="0" smtClean="0"/>
              <a:t>2f Manchukuo rail</a:t>
            </a:r>
            <a:br>
              <a:rPr lang="en-US" sz="1800" b="1" dirty="0" smtClean="0"/>
            </a:br>
            <a:r>
              <a:rPr lang="en-US" sz="1800" b="1" dirty="0" smtClean="0"/>
              <a:t>network map</a:t>
            </a:r>
            <a:br>
              <a:rPr lang="en-US" sz="1800" b="1" dirty="0" smtClean="0"/>
            </a:br>
            <a:r>
              <a:rPr lang="en-US" sz="1800" b="1" dirty="0" smtClean="0"/>
              <a:t>4f "The Asia," one of</a:t>
            </a:r>
            <a:br>
              <a:rPr lang="en-US" sz="1800" b="1" dirty="0" smtClean="0"/>
            </a:br>
            <a:r>
              <a:rPr lang="en-US" sz="1800" b="1" dirty="0" smtClean="0"/>
              <a:t>two streamlined express locomotives.</a:t>
            </a:r>
            <a:br>
              <a:rPr lang="en-US" sz="1800" b="1" dirty="0" smtClean="0"/>
            </a:br>
            <a:r>
              <a:rPr lang="en-US" sz="1800" b="1" dirty="0" smtClean="0"/>
              <a:t/>
            </a:r>
            <a:br>
              <a:rPr lang="en-US" sz="1800" b="1" dirty="0" smtClean="0"/>
            </a:br>
            <a:r>
              <a:rPr lang="en-US" sz="1800" b="1" dirty="0" smtClean="0"/>
              <a:t/>
            </a:r>
            <a:br>
              <a:rPr lang="en-US" sz="1800" b="1" dirty="0" smtClean="0"/>
            </a:br>
            <a:r>
              <a:rPr lang="en-US" sz="1800" b="1" dirty="0" smtClean="0">
                <a:solidFill>
                  <a:srgbClr val="C00000"/>
                </a:solidFill>
              </a:rPr>
              <a:t>The </a:t>
            </a:r>
            <a:r>
              <a:rPr lang="en-US" sz="1800" b="1" dirty="0">
                <a:solidFill>
                  <a:srgbClr val="C00000"/>
                </a:solidFill>
              </a:rPr>
              <a:t>Abolition of </a:t>
            </a:r>
            <a:r>
              <a:rPr lang="en-US" sz="1800" b="1" dirty="0" smtClean="0">
                <a:solidFill>
                  <a:srgbClr val="C00000"/>
                </a:solidFill>
              </a:rPr>
              <a:t>Extra</a:t>
            </a:r>
            <a:br>
              <a:rPr lang="en-US" sz="1800" b="1" dirty="0" smtClean="0">
                <a:solidFill>
                  <a:srgbClr val="C00000"/>
                </a:solidFill>
              </a:rPr>
            </a:br>
            <a:r>
              <a:rPr lang="en-US" sz="1800" b="1" dirty="0" smtClean="0">
                <a:solidFill>
                  <a:srgbClr val="C00000"/>
                </a:solidFill>
              </a:rPr>
              <a:t>Territorial Rights</a:t>
            </a:r>
            <a:br>
              <a:rPr lang="en-US" sz="1800" b="1" dirty="0" smtClean="0">
                <a:solidFill>
                  <a:srgbClr val="C00000"/>
                </a:solidFill>
              </a:rPr>
            </a:br>
            <a:r>
              <a:rPr lang="en-US" sz="1800" b="1" dirty="0" smtClean="0">
                <a:solidFill>
                  <a:srgbClr val="C00000"/>
                </a:solidFill>
              </a:rPr>
              <a:t>12/01/37</a:t>
            </a:r>
            <a:r>
              <a:rPr lang="en-US" sz="1800" b="1" dirty="0" smtClean="0"/>
              <a:t/>
            </a:r>
            <a:br>
              <a:rPr lang="en-US" sz="1800" b="1" dirty="0" smtClean="0"/>
            </a:br>
            <a:r>
              <a:rPr lang="en-US" sz="1800" b="1" dirty="0" smtClean="0"/>
              <a:t>2f Map of Manchukuo </a:t>
            </a:r>
            <a:br>
              <a:rPr lang="en-US" sz="1800" b="1" dirty="0" smtClean="0"/>
            </a:br>
            <a:r>
              <a:rPr lang="en-US" sz="1800" b="1" dirty="0" smtClean="0"/>
              <a:t>4f, 8f  The Japanese</a:t>
            </a:r>
            <a:br>
              <a:rPr lang="en-US" sz="1800" b="1" dirty="0" smtClean="0"/>
            </a:br>
            <a:r>
              <a:rPr lang="en-US" sz="1800" b="1" dirty="0" smtClean="0"/>
              <a:t>Residents Association</a:t>
            </a:r>
            <a:br>
              <a:rPr lang="en-US" sz="1800" b="1" dirty="0" smtClean="0"/>
            </a:br>
            <a:r>
              <a:rPr lang="en-US" sz="1800" b="1" dirty="0" smtClean="0"/>
              <a:t>Headquarters in</a:t>
            </a:r>
            <a:br>
              <a:rPr lang="en-US" sz="1800" b="1" dirty="0" smtClean="0"/>
            </a:br>
            <a:r>
              <a:rPr lang="en-US" sz="1800" b="1" dirty="0" smtClean="0"/>
              <a:t>Hsinking</a:t>
            </a:r>
            <a:br>
              <a:rPr lang="en-US" sz="1800" b="1" dirty="0" smtClean="0"/>
            </a:br>
            <a:r>
              <a:rPr lang="en-US" sz="1800" b="1" dirty="0" smtClean="0"/>
              <a:t>10f, 20f The Ministry of</a:t>
            </a:r>
            <a:br>
              <a:rPr lang="en-US" sz="1800" b="1" dirty="0" smtClean="0"/>
            </a:br>
            <a:r>
              <a:rPr lang="en-US" sz="1800" b="1" dirty="0" smtClean="0"/>
              <a:t>Communication Building,</a:t>
            </a:r>
            <a:br>
              <a:rPr lang="en-US" sz="1800" b="1" dirty="0" smtClean="0"/>
            </a:br>
            <a:r>
              <a:rPr lang="en-US" sz="1800" b="1" dirty="0" smtClean="0"/>
              <a:t>Hsinking</a:t>
            </a:r>
            <a:br>
              <a:rPr lang="en-US" sz="1800" b="1" dirty="0" smtClean="0"/>
            </a:br>
            <a:r>
              <a:rPr lang="en-US" sz="1800" b="1" dirty="0" smtClean="0"/>
              <a:t>12f The Department of</a:t>
            </a:r>
            <a:br>
              <a:rPr lang="en-US" sz="1800" b="1" dirty="0" smtClean="0"/>
            </a:br>
            <a:r>
              <a:rPr lang="en-US" sz="1800" b="1" dirty="0" smtClean="0"/>
              <a:t>Justice Building, Hsinking</a:t>
            </a:r>
            <a:endParaRPr lang="en-US" sz="1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65123"/>
            <a:ext cx="9140282" cy="6165376"/>
          </a:xfrm>
          <a:prstGeom prst="rect">
            <a:avLst/>
          </a:prstGeom>
        </p:spPr>
      </p:pic>
    </p:spTree>
    <p:extLst>
      <p:ext uri="{BB962C8B-B14F-4D97-AF65-F5344CB8AC3E}">
        <p14:creationId xmlns:p14="http://schemas.microsoft.com/office/powerpoint/2010/main" val="2623464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4743" y="343092"/>
            <a:ext cx="11270256" cy="593343"/>
          </a:xfrm>
        </p:spPr>
        <p:txBody>
          <a:bodyPr>
            <a:normAutofit/>
          </a:bodyPr>
          <a:lstStyle/>
          <a:p>
            <a:r>
              <a:rPr lang="en-US" sz="1800" b="1" dirty="0" smtClean="0"/>
              <a:t>Japan’s first National Parks souvenir sheet, issued 12/25/38, the start of a prolific series.  Face value 36 </a:t>
            </a:r>
            <a:r>
              <a:rPr lang="en-US" sz="1800" b="1" dirty="0" err="1" smtClean="0"/>
              <a:t>sen</a:t>
            </a:r>
            <a:r>
              <a:rPr lang="en-US" sz="1800" b="1" dirty="0" smtClean="0"/>
              <a:t>, sold for 50 </a:t>
            </a:r>
            <a:r>
              <a:rPr lang="en-US" sz="1800" b="1" dirty="0" err="1" smtClean="0"/>
              <a:t>sen.</a:t>
            </a:r>
            <a:endParaRPr lang="en-US" sz="1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36435"/>
            <a:ext cx="5874634" cy="55440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616" y="923230"/>
            <a:ext cx="3929184" cy="5557255"/>
          </a:xfrm>
          <a:prstGeom prst="rect">
            <a:avLst/>
          </a:prstGeom>
        </p:spPr>
      </p:pic>
    </p:spTree>
    <p:extLst>
      <p:ext uri="{BB962C8B-B14F-4D97-AF65-F5344CB8AC3E}">
        <p14:creationId xmlns:p14="http://schemas.microsoft.com/office/powerpoint/2010/main" val="122337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304" y="365123"/>
            <a:ext cx="3854393" cy="6165376"/>
          </a:xfrm>
        </p:spPr>
        <p:txBody>
          <a:bodyPr>
            <a:noAutofit/>
          </a:bodyPr>
          <a:lstStyle/>
          <a:p>
            <a:r>
              <a:rPr lang="en-US" sz="1800" b="1" dirty="0" smtClean="0">
                <a:solidFill>
                  <a:srgbClr val="C00000"/>
                </a:solidFill>
              </a:rPr>
              <a:t>Second Visit of Emperor </a:t>
            </a:r>
            <a:r>
              <a:rPr lang="en-US" sz="1800" b="1" dirty="0" err="1" smtClean="0">
                <a:solidFill>
                  <a:srgbClr val="C00000"/>
                </a:solidFill>
              </a:rPr>
              <a:t>Kāngdé</a:t>
            </a:r>
            <a:r>
              <a:rPr lang="en-US" sz="1800" b="1" dirty="0" smtClean="0">
                <a:solidFill>
                  <a:srgbClr val="C00000"/>
                </a:solidFill>
              </a:rPr>
              <a:t> to Japan  06/26/40</a:t>
            </a:r>
            <a:r>
              <a:rPr lang="en-US" sz="1800" b="1" dirty="0" smtClean="0"/>
              <a:t/>
            </a:r>
            <a:br>
              <a:rPr lang="en-US" sz="1800" b="1" dirty="0" smtClean="0"/>
            </a:br>
            <a:r>
              <a:rPr lang="en-US" sz="1800" b="1" dirty="0" smtClean="0"/>
              <a:t>2f, 4f a Manchurian Crane flying above the mast of the cruiser with Chinese and Japanese characters. </a:t>
            </a:r>
            <a:br>
              <a:rPr lang="en-US" sz="1800" b="1" dirty="0" smtClean="0"/>
            </a:br>
            <a:r>
              <a:rPr lang="en-US" sz="2200" b="1" dirty="0" smtClean="0"/>
              <a:t/>
            </a:r>
            <a:br>
              <a:rPr lang="en-US" sz="2200" b="1" dirty="0" smtClean="0"/>
            </a:br>
            <a:r>
              <a:rPr lang="en-US" sz="1800" b="1" dirty="0"/>
              <a:t/>
            </a:r>
            <a:br>
              <a:rPr lang="en-US" sz="1800" b="1" dirty="0"/>
            </a:br>
            <a:r>
              <a:rPr lang="en-US" sz="1800" b="1" dirty="0" smtClean="0"/>
              <a:t/>
            </a:r>
            <a:br>
              <a:rPr lang="en-US" sz="1800" b="1" dirty="0" smtClean="0"/>
            </a:br>
            <a:r>
              <a:rPr lang="en-US" sz="1800" b="1" dirty="0"/>
              <a:t/>
            </a:r>
            <a:br>
              <a:rPr lang="en-US" sz="1800" b="1" dirty="0"/>
            </a:br>
            <a:r>
              <a:rPr lang="en-US" sz="1800" b="1" dirty="0" smtClean="0"/>
              <a:t/>
            </a:r>
            <a:br>
              <a:rPr lang="en-US" sz="1800" b="1" dirty="0" smtClean="0"/>
            </a:br>
            <a:r>
              <a:rPr lang="en-US" sz="1800" b="1" dirty="0"/>
              <a:t/>
            </a:r>
            <a:br>
              <a:rPr lang="en-US" sz="1800" b="1" dirty="0"/>
            </a:br>
            <a:r>
              <a:rPr lang="en-US" sz="1800" b="1" dirty="0" smtClean="0"/>
              <a:t/>
            </a:r>
            <a:br>
              <a:rPr lang="en-US" sz="1800" b="1" dirty="0" smtClean="0"/>
            </a:br>
            <a:r>
              <a:rPr lang="en-US" sz="1800" b="1" dirty="0" smtClean="0"/>
              <a:t/>
            </a:r>
            <a:br>
              <a:rPr lang="en-US" sz="1800" b="1" dirty="0" smtClean="0"/>
            </a:br>
            <a:r>
              <a:rPr lang="en-US" sz="1800" b="1" dirty="0" smtClean="0"/>
              <a:t>   </a:t>
            </a:r>
            <a:r>
              <a:rPr lang="ja-JP" altLang="en-US" sz="1800" dirty="0" smtClean="0"/>
              <a:t>新</a:t>
            </a:r>
            <a:r>
              <a:rPr lang="ja-JP" altLang="en-US" sz="1800" dirty="0"/>
              <a:t>京 </a:t>
            </a:r>
            <a:r>
              <a:rPr lang="en-US" sz="1800" dirty="0" smtClean="0"/>
              <a:t>Hsinking       </a:t>
            </a:r>
            <a:r>
              <a:rPr lang="ja-JP" altLang="en-US" sz="1800" dirty="0" smtClean="0"/>
              <a:t>哈尔滨 </a:t>
            </a:r>
            <a:r>
              <a:rPr lang="en-US" sz="1800" dirty="0" smtClean="0"/>
              <a:t> Harbin city</a:t>
            </a:r>
            <a:r>
              <a:rPr lang="en-US" sz="1800" b="1" dirty="0"/>
              <a:t/>
            </a:r>
            <a:br>
              <a:rPr lang="en-US" sz="1800" b="1" dirty="0"/>
            </a:br>
            <a:r>
              <a:rPr lang="en-US" sz="1800" b="1" dirty="0" smtClean="0"/>
              <a:t>      </a:t>
            </a:r>
            <a:r>
              <a:rPr lang="en-US" sz="1800" dirty="0" smtClean="0"/>
              <a:t>city cancel          cancel used at right</a:t>
            </a:r>
            <a:r>
              <a:rPr lang="en-US" sz="1800" b="1" dirty="0" smtClean="0"/>
              <a:t/>
            </a:r>
            <a:br>
              <a:rPr lang="en-US" sz="1800" b="1" dirty="0" smtClean="0"/>
            </a:br>
            <a:r>
              <a:rPr lang="en-US" sz="1800" b="1" dirty="0" smtClean="0"/>
              <a:t/>
            </a:r>
            <a:br>
              <a:rPr lang="en-US" sz="1800" b="1" dirty="0" smtClean="0"/>
            </a:br>
            <a:r>
              <a:rPr lang="en-US" sz="1800" b="1" dirty="0" smtClean="0"/>
              <a:t>Used June 26-28, 1940 with an interchangeable date in several cities.</a:t>
            </a:r>
            <a:br>
              <a:rPr lang="en-US" sz="1800" b="1" dirty="0" smtClean="0"/>
            </a:br>
            <a:r>
              <a:rPr lang="en-US" sz="1800" b="1" dirty="0" smtClean="0"/>
              <a:t>The cancel text explains that the stamps are to commemorate the second visit of the Emperor Kang-</a:t>
            </a:r>
            <a:r>
              <a:rPr lang="en-US" sz="1800" b="1" dirty="0" err="1" smtClean="0"/>
              <a:t>Teh</a:t>
            </a:r>
            <a:r>
              <a:rPr lang="en-US" sz="1800" b="1" dirty="0" smtClean="0"/>
              <a:t> to Japan in both Chinese (top) and Japanese (bottom) characters.  The cancel also features the national flowers, apricot and cherry. </a:t>
            </a:r>
            <a:endParaRPr lang="en-US" sz="1800" b="1" dirty="0"/>
          </a:p>
        </p:txBody>
      </p:sp>
      <p:pic>
        <p:nvPicPr>
          <p:cNvPr id="4" name="Picture 3"/>
          <p:cNvPicPr>
            <a:picLocks noChangeAspect="1"/>
          </p:cNvPicPr>
          <p:nvPr/>
        </p:nvPicPr>
        <p:blipFill>
          <a:blip r:embed="rId3"/>
          <a:stretch>
            <a:fillRect/>
          </a:stretch>
        </p:blipFill>
        <p:spPr>
          <a:xfrm>
            <a:off x="7006303" y="361363"/>
            <a:ext cx="4818991" cy="6165376"/>
          </a:xfrm>
          <a:prstGeom prst="rect">
            <a:avLst/>
          </a:prstGeom>
        </p:spPr>
      </p:pic>
      <p:pic>
        <p:nvPicPr>
          <p:cNvPr id="3" name="Picture 2"/>
          <p:cNvPicPr>
            <a:picLocks noChangeAspect="1"/>
          </p:cNvPicPr>
          <p:nvPr/>
        </p:nvPicPr>
        <p:blipFill>
          <a:blip r:embed="rId4"/>
          <a:stretch>
            <a:fillRect/>
          </a:stretch>
        </p:blipFill>
        <p:spPr>
          <a:xfrm>
            <a:off x="4108697" y="361363"/>
            <a:ext cx="4781914" cy="61691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04" y="1973300"/>
            <a:ext cx="1768207" cy="176820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1500" y="1973299"/>
            <a:ext cx="1768207" cy="1768207"/>
          </a:xfrm>
          <a:prstGeom prst="rect">
            <a:avLst/>
          </a:prstGeom>
        </p:spPr>
      </p:pic>
    </p:spTree>
    <p:extLst>
      <p:ext uri="{BB962C8B-B14F-4D97-AF65-F5344CB8AC3E}">
        <p14:creationId xmlns:p14="http://schemas.microsoft.com/office/powerpoint/2010/main" val="2057093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6443" y="371174"/>
            <a:ext cx="2516605" cy="6165376"/>
          </a:xfrm>
        </p:spPr>
        <p:txBody>
          <a:bodyPr>
            <a:noAutofit/>
          </a:bodyPr>
          <a:lstStyle/>
          <a:p>
            <a:r>
              <a:rPr lang="en-US" sz="1800" b="1" dirty="0" smtClean="0"/>
              <a:t>By late 1940 the outbreak of World War II turned the world upside down.  Foreign diplomats were recalled from their posts and mostly abandoned the Japanese state.</a:t>
            </a:r>
            <a:endParaRPr lang="en-US" sz="18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133" y="898043"/>
            <a:ext cx="4005263" cy="33496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481" y="898043"/>
            <a:ext cx="3925337" cy="3343569"/>
          </a:xfrm>
          <a:prstGeom prst="rect">
            <a:avLst/>
          </a:prstGeom>
        </p:spPr>
      </p:pic>
      <p:sp>
        <p:nvSpPr>
          <p:cNvPr id="9" name="TextBox 8"/>
          <p:cNvSpPr txBox="1"/>
          <p:nvPr/>
        </p:nvSpPr>
        <p:spPr>
          <a:xfrm>
            <a:off x="3305133" y="4405745"/>
            <a:ext cx="8332685" cy="1754326"/>
          </a:xfrm>
          <a:prstGeom prst="rect">
            <a:avLst/>
          </a:prstGeom>
          <a:noFill/>
        </p:spPr>
        <p:txBody>
          <a:bodyPr wrap="square" rtlCol="0">
            <a:spAutoFit/>
          </a:bodyPr>
          <a:lstStyle/>
          <a:p>
            <a:r>
              <a:rPr lang="en-US" b="1" dirty="0" smtClean="0">
                <a:latin typeface="+mj-lt"/>
              </a:rPr>
              <a:t>This unissued 1944 semi-postal duo was in aid of the Patriot Aviation Fund, raising revenue for the armed forces of Japan and Manchukuo.  Worded in both Chinese and Japanese the slogan along the bottom reading 3+47f, "The aspiration of the youth is as high and lofty as the airplanes in the sky" with the 6+44f reading, "Donating to (enable) planes to defeat the enemy".   A base postal rate increase from 3 to 5 fen and  5 to10 fen caused them not to be released.  Overprinting was never considered.  Stocks were looted in August, 1945.</a:t>
            </a:r>
            <a:endParaRPr lang="en-US" b="1" dirty="0">
              <a:latin typeface="+mj-lt"/>
            </a:endParaRPr>
          </a:p>
        </p:txBody>
      </p:sp>
    </p:spTree>
    <p:extLst>
      <p:ext uri="{BB962C8B-B14F-4D97-AF65-F5344CB8AC3E}">
        <p14:creationId xmlns:p14="http://schemas.microsoft.com/office/powerpoint/2010/main" val="2377246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167" y="365125"/>
            <a:ext cx="10515600" cy="644809"/>
          </a:xfrm>
        </p:spPr>
        <p:txBody>
          <a:bodyPr>
            <a:normAutofit fontScale="90000"/>
          </a:bodyPr>
          <a:lstStyle/>
          <a:p>
            <a:pPr algn="ctr"/>
            <a:r>
              <a:rPr lang="en-US" b="1" dirty="0" smtClean="0"/>
              <a:t>Japanese expansion in the Pacific, 1874-1939.</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061" y="1009934"/>
            <a:ext cx="9153878" cy="5587084"/>
          </a:xfrm>
          <a:prstGeom prst="rect">
            <a:avLst/>
          </a:prstGeom>
        </p:spPr>
      </p:pic>
    </p:spTree>
    <p:extLst>
      <p:ext uri="{BB962C8B-B14F-4D97-AF65-F5344CB8AC3E}">
        <p14:creationId xmlns:p14="http://schemas.microsoft.com/office/powerpoint/2010/main" val="1296219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94063" y="5294411"/>
            <a:ext cx="10912207" cy="605928"/>
          </a:xfrm>
        </p:spPr>
        <p:txBody>
          <a:bodyPr>
            <a:normAutofit/>
          </a:bodyPr>
          <a:lstStyle/>
          <a:p>
            <a:pPr algn="ctr"/>
            <a:r>
              <a:rPr lang="en-US" sz="1800" b="1" dirty="0" smtClean="0"/>
              <a:t>Most of the stamp informational text came from a wonderful Manchukuo philatelic site, </a:t>
            </a:r>
            <a:r>
              <a:rPr lang="en-US" sz="1800" b="1" dirty="0" smtClean="0">
                <a:hlinkClick r:id="rId3"/>
              </a:rPr>
              <a:t>www.manchukuostamps.com</a:t>
            </a:r>
            <a:r>
              <a:rPr lang="en-US" sz="1800" b="1" dirty="0" smtClean="0"/>
              <a:t>. </a:t>
            </a:r>
            <a:br>
              <a:rPr lang="en-US" sz="1800" b="1" dirty="0" smtClean="0"/>
            </a:br>
            <a:r>
              <a:rPr lang="en-US" sz="1800" b="1" dirty="0" smtClean="0"/>
              <a:t>It has a wealth of specialty details about stamps, cancels, and much more worthy of your time and attention.</a:t>
            </a:r>
            <a:endParaRPr lang="en-US" sz="1800" b="1" dirty="0"/>
          </a:p>
        </p:txBody>
      </p:sp>
      <p:sp>
        <p:nvSpPr>
          <p:cNvPr id="10" name="Title 2"/>
          <p:cNvSpPr txBox="1">
            <a:spLocks/>
          </p:cNvSpPr>
          <p:nvPr/>
        </p:nvSpPr>
        <p:spPr>
          <a:xfrm>
            <a:off x="515038" y="4038622"/>
            <a:ext cx="11270256" cy="128185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0" b="1" dirty="0" smtClean="0"/>
              <a:t>The End</a:t>
            </a:r>
            <a:endParaRPr lang="en-US" sz="12000" b="1" dirty="0"/>
          </a:p>
        </p:txBody>
      </p:sp>
      <p:sp>
        <p:nvSpPr>
          <p:cNvPr id="11" name="Title 2"/>
          <p:cNvSpPr txBox="1">
            <a:spLocks/>
          </p:cNvSpPr>
          <p:nvPr/>
        </p:nvSpPr>
        <p:spPr>
          <a:xfrm>
            <a:off x="7722824" y="6136395"/>
            <a:ext cx="3883446" cy="31949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t>Scanning and layout by Tom Fortunato.</a:t>
            </a:r>
            <a:endParaRPr lang="en-US" sz="18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66" y="328088"/>
            <a:ext cx="10983951" cy="3006127"/>
          </a:xfrm>
          <a:prstGeom prst="rect">
            <a:avLst/>
          </a:prstGeom>
        </p:spPr>
      </p:pic>
      <p:sp>
        <p:nvSpPr>
          <p:cNvPr id="6" name="Title 2"/>
          <p:cNvSpPr txBox="1">
            <a:spLocks/>
          </p:cNvSpPr>
          <p:nvPr/>
        </p:nvSpPr>
        <p:spPr>
          <a:xfrm>
            <a:off x="548525" y="3402329"/>
            <a:ext cx="11091232" cy="2840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t>Modern day Harbin, 10.6 million population in 2010, about the size of Chicago. </a:t>
            </a:r>
            <a:endParaRPr lang="en-US" sz="1800" b="1" dirty="0"/>
          </a:p>
        </p:txBody>
      </p:sp>
    </p:spTree>
    <p:extLst>
      <p:ext uri="{BB962C8B-B14F-4D97-AF65-F5344CB8AC3E}">
        <p14:creationId xmlns:p14="http://schemas.microsoft.com/office/powerpoint/2010/main" val="1726012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6096" y="321057"/>
            <a:ext cx="10703805" cy="644809"/>
          </a:xfrm>
        </p:spPr>
        <p:txBody>
          <a:bodyPr>
            <a:normAutofit fontScale="90000"/>
          </a:bodyPr>
          <a:lstStyle/>
          <a:p>
            <a:pPr algn="ctr"/>
            <a:r>
              <a:rPr lang="en-US" b="1" dirty="0" smtClean="0"/>
              <a:t>The State of Manchukuo and its regions, 1933-1945.</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10" y="1124666"/>
            <a:ext cx="4512860" cy="5325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567" y="1255594"/>
            <a:ext cx="4250221" cy="5063320"/>
          </a:xfrm>
          <a:prstGeom prst="rect">
            <a:avLst/>
          </a:prstGeom>
        </p:spPr>
      </p:pic>
      <p:cxnSp>
        <p:nvCxnSpPr>
          <p:cNvPr id="7" name="Straight Arrow Connector 6"/>
          <p:cNvCxnSpPr/>
          <p:nvPr/>
        </p:nvCxnSpPr>
        <p:spPr>
          <a:xfrm>
            <a:off x="3272010" y="3349128"/>
            <a:ext cx="616944" cy="42965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70579" y="3005662"/>
            <a:ext cx="846161" cy="369332"/>
          </a:xfrm>
          <a:prstGeom prst="rect">
            <a:avLst/>
          </a:prstGeom>
          <a:noFill/>
        </p:spPr>
        <p:txBody>
          <a:bodyPr wrap="square" rtlCol="0">
            <a:spAutoFit/>
          </a:bodyPr>
          <a:lstStyle/>
          <a:p>
            <a:r>
              <a:rPr lang="en-US" b="1" dirty="0" smtClean="0"/>
              <a:t>Harbin</a:t>
            </a:r>
            <a:endParaRPr lang="en-US" b="1" dirty="0"/>
          </a:p>
        </p:txBody>
      </p:sp>
    </p:spTree>
    <p:extLst>
      <p:ext uri="{BB962C8B-B14F-4D97-AF65-F5344CB8AC3E}">
        <p14:creationId xmlns:p14="http://schemas.microsoft.com/office/powerpoint/2010/main" val="2230550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732" y="668741"/>
            <a:ext cx="6216967" cy="1733265"/>
          </a:xfrm>
        </p:spPr>
        <p:txBody>
          <a:bodyPr>
            <a:normAutofit fontScale="90000"/>
          </a:bodyPr>
          <a:lstStyle/>
          <a:p>
            <a:r>
              <a:rPr lang="en-US" sz="2000" b="1" dirty="0" smtClean="0"/>
              <a:t>Harbin </a:t>
            </a:r>
            <a:r>
              <a:rPr lang="ja-JP" altLang="en-US" sz="2000" dirty="0" smtClean="0"/>
              <a:t>哈尔滨 </a:t>
            </a:r>
            <a:r>
              <a:rPr lang="en-US" sz="2000" b="1" dirty="0" smtClean="0"/>
              <a:t>is a major city and provincial capital in northeastern China.  It lies on the southern bank of the Songhua River.  The city was established in 1898 by a Polish national, Adam Szydłowski, during the construction of the East China Railway.  More than 10,000 Poles built and then ran the railway at the turn of the century.  </a:t>
            </a:r>
            <a:r>
              <a:rPr lang="en-US" sz="2000" b="1" dirty="0" err="1" smtClean="0"/>
              <a:t>Szydłowski</a:t>
            </a:r>
            <a:r>
              <a:rPr lang="en-US" sz="2000" b="1" dirty="0" smtClean="0"/>
              <a:t> eventually became the city’s first president.</a:t>
            </a:r>
            <a:endParaRPr lang="en-US" sz="2000" b="1" dirty="0"/>
          </a:p>
        </p:txBody>
      </p:sp>
      <p:sp>
        <p:nvSpPr>
          <p:cNvPr id="8" name="TextBox 7"/>
          <p:cNvSpPr txBox="1"/>
          <p:nvPr/>
        </p:nvSpPr>
        <p:spPr>
          <a:xfrm>
            <a:off x="7268712" y="3903259"/>
            <a:ext cx="3614096" cy="369332"/>
          </a:xfrm>
          <a:prstGeom prst="rect">
            <a:avLst/>
          </a:prstGeom>
          <a:noFill/>
        </p:spPr>
        <p:txBody>
          <a:bodyPr wrap="square" rtlCol="0">
            <a:spAutoFit/>
          </a:bodyPr>
          <a:lstStyle/>
          <a:p>
            <a:r>
              <a:rPr lang="en-US" b="1" dirty="0" smtClean="0">
                <a:latin typeface="+mj-lt"/>
              </a:rPr>
              <a:t>Harbin central main street, circa 1930</a:t>
            </a:r>
            <a:endParaRPr lang="en-US" b="1"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447" y="829389"/>
            <a:ext cx="4825501" cy="30738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32" y="2555652"/>
            <a:ext cx="5766590" cy="3353829"/>
          </a:xfrm>
          <a:prstGeom prst="rect">
            <a:avLst/>
          </a:prstGeom>
        </p:spPr>
      </p:pic>
      <p:sp>
        <p:nvSpPr>
          <p:cNvPr id="9" name="TextBox 8"/>
          <p:cNvSpPr txBox="1"/>
          <p:nvPr/>
        </p:nvSpPr>
        <p:spPr>
          <a:xfrm>
            <a:off x="2106434" y="5909481"/>
            <a:ext cx="2549186" cy="369332"/>
          </a:xfrm>
          <a:prstGeom prst="rect">
            <a:avLst/>
          </a:prstGeom>
          <a:noFill/>
        </p:spPr>
        <p:txBody>
          <a:bodyPr wrap="square" rtlCol="0">
            <a:spAutoFit/>
          </a:bodyPr>
          <a:lstStyle/>
          <a:p>
            <a:r>
              <a:rPr lang="en-US" b="1" dirty="0" smtClean="0">
                <a:latin typeface="+mj-lt"/>
              </a:rPr>
              <a:t>Harbin train station, 1905</a:t>
            </a:r>
            <a:endParaRPr lang="en-US" b="1" dirty="0">
              <a:latin typeface="+mj-lt"/>
            </a:endParaRPr>
          </a:p>
        </p:txBody>
      </p:sp>
      <p:sp>
        <p:nvSpPr>
          <p:cNvPr id="10" name="Title 1"/>
          <p:cNvSpPr txBox="1">
            <a:spLocks/>
          </p:cNvSpPr>
          <p:nvPr/>
        </p:nvSpPr>
        <p:spPr>
          <a:xfrm>
            <a:off x="6591869" y="4272591"/>
            <a:ext cx="5158853" cy="199257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smtClean="0"/>
              <a:t>The city had very strong Russian ties due to its location and trade ties.  Wealthy White Russian émigrés flocked there after the Russian Revolution.  It was considered China’s fashion capital in the 1920’s, by which time the population was well over 120,000.  Sixteen countries established consulates to serve their nationals there.  The Japanese invaded Manchuria in 1931, establishing a puppet government throughout the region.</a:t>
            </a:r>
            <a:endParaRPr lang="en-US" sz="1800" b="1" dirty="0"/>
          </a:p>
        </p:txBody>
      </p:sp>
    </p:spTree>
    <p:extLst>
      <p:ext uri="{BB962C8B-B14F-4D97-AF65-F5344CB8AC3E}">
        <p14:creationId xmlns:p14="http://schemas.microsoft.com/office/powerpoint/2010/main" val="396540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4809"/>
          </a:xfrm>
        </p:spPr>
        <p:txBody>
          <a:bodyPr>
            <a:normAutofit/>
          </a:bodyPr>
          <a:lstStyle/>
          <a:p>
            <a:pPr algn="ctr"/>
            <a:r>
              <a:rPr lang="en-US" sz="3600" b="1" dirty="0" smtClean="0"/>
              <a:t>Manchukuo’s first stamp issues, July 26, 1932.</a:t>
            </a:r>
            <a:endParaRPr lang="en-US" sz="3600" b="1" dirty="0"/>
          </a:p>
        </p:txBody>
      </p:sp>
      <p:sp>
        <p:nvSpPr>
          <p:cNvPr id="3" name="TextBox 2"/>
          <p:cNvSpPr txBox="1"/>
          <p:nvPr/>
        </p:nvSpPr>
        <p:spPr>
          <a:xfrm>
            <a:off x="594911" y="1090670"/>
            <a:ext cx="10972800" cy="1015663"/>
          </a:xfrm>
          <a:prstGeom prst="rect">
            <a:avLst/>
          </a:prstGeom>
          <a:noFill/>
        </p:spPr>
        <p:txBody>
          <a:bodyPr wrap="square" rtlCol="0">
            <a:spAutoFit/>
          </a:bodyPr>
          <a:lstStyle/>
          <a:p>
            <a:r>
              <a:rPr lang="en-US" sz="2000" b="1" dirty="0"/>
              <a:t>The </a:t>
            </a:r>
            <a:r>
              <a:rPr lang="en-US" sz="2000" b="1" dirty="0" smtClean="0"/>
              <a:t>½ fen </a:t>
            </a:r>
            <a:r>
              <a:rPr lang="en-US" sz="2000" b="1" dirty="0"/>
              <a:t>to </a:t>
            </a:r>
            <a:r>
              <a:rPr lang="en-US" sz="2000" b="1" dirty="0" smtClean="0"/>
              <a:t>10 fen </a:t>
            </a:r>
            <a:r>
              <a:rPr lang="en-US" sz="2000" b="1" dirty="0"/>
              <a:t>stamps depict the</a:t>
            </a:r>
            <a:r>
              <a:rPr lang="en-US" sz="2000" b="1" i="1" dirty="0"/>
              <a:t> </a:t>
            </a:r>
            <a:r>
              <a:rPr lang="en-US" sz="2000" b="1" dirty="0"/>
              <a:t>White </a:t>
            </a:r>
            <a:r>
              <a:rPr lang="en-US" sz="2000" b="1" dirty="0" smtClean="0"/>
              <a:t>Pagoda,</a:t>
            </a:r>
            <a:r>
              <a:rPr lang="en-US" sz="2000" b="1" i="1" dirty="0" smtClean="0"/>
              <a:t> </a:t>
            </a:r>
            <a:r>
              <a:rPr lang="en-US" sz="2000" b="1" dirty="0" smtClean="0"/>
              <a:t>a </a:t>
            </a:r>
            <a:r>
              <a:rPr lang="en-US" sz="2000" b="1" dirty="0"/>
              <a:t>13 story </a:t>
            </a:r>
            <a:r>
              <a:rPr lang="en-US" sz="2000" b="1" dirty="0" smtClean="0"/>
              <a:t>tower </a:t>
            </a:r>
            <a:r>
              <a:rPr lang="en-US" sz="2000" b="1" dirty="0"/>
              <a:t>carved with images of the Buddha </a:t>
            </a:r>
            <a:r>
              <a:rPr lang="en-US" sz="2000" b="1" dirty="0" smtClean="0"/>
              <a:t>in </a:t>
            </a:r>
            <a:r>
              <a:rPr lang="en-US" sz="2000" b="1" dirty="0"/>
              <a:t>the city of Liao-yang, 64 </a:t>
            </a:r>
            <a:r>
              <a:rPr lang="en-US" sz="2000" b="1" dirty="0" smtClean="0"/>
              <a:t>km </a:t>
            </a:r>
            <a:r>
              <a:rPr lang="en-US" sz="2000" b="1" dirty="0"/>
              <a:t>South of Mukden. </a:t>
            </a:r>
            <a:r>
              <a:rPr lang="en-US" sz="2000" b="1" dirty="0" smtClean="0"/>
              <a:t> The </a:t>
            </a:r>
            <a:r>
              <a:rPr lang="en-US" sz="2000" b="1" dirty="0"/>
              <a:t>pagoda is all that remains of the once important Guan Yu temple</a:t>
            </a:r>
            <a:r>
              <a:rPr lang="en-US" sz="2000" b="1" dirty="0" smtClean="0"/>
              <a:t>.  The 13 fen </a:t>
            </a:r>
            <a:r>
              <a:rPr lang="en-US" sz="2000" b="1" dirty="0"/>
              <a:t>to </a:t>
            </a:r>
            <a:r>
              <a:rPr lang="en-US" sz="2000" b="1" dirty="0" smtClean="0"/>
              <a:t>1 Yuan values show</a:t>
            </a:r>
            <a:r>
              <a:rPr lang="en-US" sz="2000" b="1" i="1" dirty="0" smtClean="0"/>
              <a:t> </a:t>
            </a:r>
            <a:r>
              <a:rPr lang="en-US" sz="2000" b="1" dirty="0"/>
              <a:t>the Chief Executive of Manchukuo, </a:t>
            </a:r>
            <a:r>
              <a:rPr lang="en-US" sz="2000" b="1" dirty="0" err="1" smtClean="0"/>
              <a:t>Puyi</a:t>
            </a:r>
            <a:r>
              <a:rPr lang="en-US" sz="2000" b="1" dirty="0" smtClean="0"/>
              <a:t>.</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491" y="2408089"/>
            <a:ext cx="3482707" cy="41055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068" y="2406727"/>
            <a:ext cx="3484877" cy="4106938"/>
          </a:xfrm>
          <a:prstGeom prst="rect">
            <a:avLst/>
          </a:prstGeom>
        </p:spPr>
      </p:pic>
    </p:spTree>
    <p:extLst>
      <p:ext uri="{BB962C8B-B14F-4D97-AF65-F5344CB8AC3E}">
        <p14:creationId xmlns:p14="http://schemas.microsoft.com/office/powerpoint/2010/main" val="3548330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472" y="365125"/>
            <a:ext cx="11578728" cy="644809"/>
          </a:xfrm>
        </p:spPr>
        <p:txBody>
          <a:bodyPr>
            <a:normAutofit/>
          </a:bodyPr>
          <a:lstStyle/>
          <a:p>
            <a:pPr algn="ctr"/>
            <a:r>
              <a:rPr lang="en-US" sz="3600" b="1" dirty="0"/>
              <a:t>Edict </a:t>
            </a:r>
            <a:r>
              <a:rPr lang="en-US" sz="3600" b="1" dirty="0" smtClean="0"/>
              <a:t>announcing Henry </a:t>
            </a:r>
            <a:r>
              <a:rPr lang="en-US" sz="3600" b="1" dirty="0" err="1"/>
              <a:t>Puyi</a:t>
            </a:r>
            <a:r>
              <a:rPr lang="en-US" sz="3600" b="1" dirty="0"/>
              <a:t> </a:t>
            </a:r>
            <a:r>
              <a:rPr lang="en-US" sz="3600" b="1" dirty="0" smtClean="0"/>
              <a:t>as Emperor </a:t>
            </a:r>
            <a:r>
              <a:rPr lang="en-US" sz="3600" b="1" dirty="0" err="1" smtClean="0"/>
              <a:t>Kāngdé</a:t>
            </a:r>
            <a:r>
              <a:rPr lang="en-US" sz="3600" b="1" dirty="0" smtClean="0"/>
              <a:t>, 3/1/34</a:t>
            </a:r>
            <a:endParaRPr lang="en-US" sz="36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87" y="1009934"/>
            <a:ext cx="7661960" cy="5531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6883" y="1020443"/>
            <a:ext cx="3334047" cy="5520811"/>
          </a:xfrm>
          <a:prstGeom prst="rect">
            <a:avLst/>
          </a:prstGeom>
        </p:spPr>
      </p:pic>
    </p:spTree>
    <p:extLst>
      <p:ext uri="{BB962C8B-B14F-4D97-AF65-F5344CB8AC3E}">
        <p14:creationId xmlns:p14="http://schemas.microsoft.com/office/powerpoint/2010/main" val="3584323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4809"/>
          </a:xfrm>
        </p:spPr>
        <p:txBody>
          <a:bodyPr>
            <a:normAutofit fontScale="90000"/>
          </a:bodyPr>
          <a:lstStyle/>
          <a:p>
            <a:pPr algn="ctr"/>
            <a:r>
              <a:rPr lang="en-US" b="1" dirty="0" smtClean="0"/>
              <a:t>Text of the Edict</a:t>
            </a:r>
            <a:endParaRPr lang="en-US" b="1" dirty="0"/>
          </a:p>
        </p:txBody>
      </p:sp>
      <p:sp>
        <p:nvSpPr>
          <p:cNvPr id="4" name="TextBox 3"/>
          <p:cNvSpPr txBox="1"/>
          <p:nvPr/>
        </p:nvSpPr>
        <p:spPr>
          <a:xfrm>
            <a:off x="780820" y="1009934"/>
            <a:ext cx="10630359" cy="5647700"/>
          </a:xfrm>
          <a:prstGeom prst="rect">
            <a:avLst/>
          </a:prstGeom>
          <a:noFill/>
        </p:spPr>
        <p:txBody>
          <a:bodyPr wrap="square" rtlCol="0">
            <a:spAutoFit/>
          </a:bodyPr>
          <a:lstStyle/>
          <a:p>
            <a:r>
              <a:rPr lang="en-US" sz="1900" b="1" dirty="0"/>
              <a:t>For the mandate of </a:t>
            </a:r>
            <a:r>
              <a:rPr lang="en-US" sz="1900" b="1" dirty="0" smtClean="0"/>
              <a:t>heaven, the Emperor </a:t>
            </a:r>
            <a:r>
              <a:rPr lang="en-US" sz="1900" b="1" dirty="0"/>
              <a:t>declares as </a:t>
            </a:r>
            <a:r>
              <a:rPr lang="en-US" sz="1900" b="1" dirty="0" smtClean="0"/>
              <a:t>follows:</a:t>
            </a:r>
            <a:endParaRPr lang="en-US" sz="1900" b="1" dirty="0"/>
          </a:p>
          <a:p>
            <a:r>
              <a:rPr lang="en-US" sz="1900" b="1" dirty="0" smtClean="0"/>
              <a:t>Our </a:t>
            </a:r>
            <a:r>
              <a:rPr lang="en-US" sz="1900" b="1" dirty="0"/>
              <a:t>country’s establishment is </a:t>
            </a:r>
            <a:r>
              <a:rPr lang="en-US" sz="1900" b="1" dirty="0" smtClean="0"/>
              <a:t>done.  </a:t>
            </a:r>
            <a:r>
              <a:rPr lang="en-US" sz="1900" b="1" dirty="0"/>
              <a:t>The name is </a:t>
            </a:r>
            <a:r>
              <a:rPr lang="en-US" sz="1900" b="1" dirty="0" smtClean="0"/>
              <a:t>Manchukuo, effective </a:t>
            </a:r>
            <a:r>
              <a:rPr lang="en-US" sz="1900" b="1" dirty="0"/>
              <a:t>from the start of next (second) </a:t>
            </a:r>
            <a:r>
              <a:rPr lang="en-US" sz="1900" b="1" dirty="0" smtClean="0"/>
              <a:t>year.  The </a:t>
            </a:r>
            <a:r>
              <a:rPr lang="en-US" sz="1900" b="1" dirty="0"/>
              <a:t>heaven loves our </a:t>
            </a:r>
            <a:r>
              <a:rPr lang="en-US" sz="1900" b="1" dirty="0" smtClean="0"/>
              <a:t>people.  Our </a:t>
            </a:r>
            <a:r>
              <a:rPr lang="en-US" sz="1900" b="1" dirty="0"/>
              <a:t>friendly </a:t>
            </a:r>
            <a:r>
              <a:rPr lang="en-US" sz="1900" b="1" dirty="0" smtClean="0"/>
              <a:t>neighbors </a:t>
            </a:r>
            <a:r>
              <a:rPr lang="en-US" sz="1900" b="1" dirty="0"/>
              <a:t>trust and protect </a:t>
            </a:r>
            <a:r>
              <a:rPr lang="en-US" sz="1900" b="1" dirty="0" smtClean="0"/>
              <a:t>us.  We </a:t>
            </a:r>
            <a:r>
              <a:rPr lang="en-US" sz="1900" b="1" dirty="0"/>
              <a:t>have </a:t>
            </a:r>
            <a:r>
              <a:rPr lang="en-US" sz="1900" b="1" dirty="0" smtClean="0"/>
              <a:t>seen </a:t>
            </a:r>
            <a:r>
              <a:rPr lang="en-US" sz="1900" b="1" dirty="0"/>
              <a:t>from </a:t>
            </a:r>
            <a:r>
              <a:rPr lang="en-US" sz="1900" b="1" dirty="0" smtClean="0"/>
              <a:t>earlier that brutality </a:t>
            </a:r>
            <a:r>
              <a:rPr lang="en-US" sz="1900" b="1" dirty="0"/>
              <a:t>and slaughtering is </a:t>
            </a:r>
            <a:r>
              <a:rPr lang="en-US" sz="1900" b="1" dirty="0" smtClean="0"/>
              <a:t>everywhere.  Tolerance </a:t>
            </a:r>
            <a:r>
              <a:rPr lang="en-US" sz="1900" b="1" dirty="0"/>
              <a:t>and military </a:t>
            </a:r>
            <a:r>
              <a:rPr lang="en-US" sz="1900" b="1" dirty="0" smtClean="0"/>
              <a:t>impotence.  We </a:t>
            </a:r>
            <a:r>
              <a:rPr lang="en-US" sz="1900" b="1" dirty="0"/>
              <a:t>failed </a:t>
            </a:r>
            <a:r>
              <a:rPr lang="en-US" sz="1900" b="1" dirty="0" smtClean="0"/>
              <a:t>heaven.  We </a:t>
            </a:r>
            <a:r>
              <a:rPr lang="en-US" sz="1900" b="1" dirty="0"/>
              <a:t>couldn't stand </a:t>
            </a:r>
            <a:r>
              <a:rPr lang="en-US" sz="1900" b="1" dirty="0" smtClean="0"/>
              <a:t>up.  However,  </a:t>
            </a:r>
            <a:r>
              <a:rPr lang="en-US" sz="1900" b="1" dirty="0"/>
              <a:t>The Empire of </a:t>
            </a:r>
            <a:r>
              <a:rPr lang="en-US" sz="1900" b="1" dirty="0" smtClean="0"/>
              <a:t>Japan, despite </a:t>
            </a:r>
            <a:r>
              <a:rPr lang="en-US" sz="1900" b="1" dirty="0"/>
              <a:t>all suspicions and </a:t>
            </a:r>
            <a:r>
              <a:rPr lang="en-US" sz="1900" b="1" dirty="0" smtClean="0"/>
              <a:t>offensiveness, laid </a:t>
            </a:r>
            <a:r>
              <a:rPr lang="en-US" sz="1900" b="1" dirty="0"/>
              <a:t>a helping </a:t>
            </a:r>
            <a:r>
              <a:rPr lang="en-US" sz="1900" b="1" dirty="0" smtClean="0"/>
              <a:t>hand.  I </a:t>
            </a:r>
            <a:r>
              <a:rPr lang="en-US" sz="1900" b="1" dirty="0"/>
              <a:t>hereby give a big </a:t>
            </a:r>
            <a:r>
              <a:rPr lang="en-US" sz="1900" b="1" dirty="0" smtClean="0"/>
              <a:t>bow.  They </a:t>
            </a:r>
            <a:r>
              <a:rPr lang="en-US" sz="1900" b="1" dirty="0"/>
              <a:t>made me the </a:t>
            </a:r>
            <a:r>
              <a:rPr lang="en-US" sz="1900" b="1" dirty="0" smtClean="0"/>
              <a:t>ruler, returned </a:t>
            </a:r>
            <a:r>
              <a:rPr lang="en-US" sz="1900" b="1" dirty="0"/>
              <a:t>me my </a:t>
            </a:r>
            <a:r>
              <a:rPr lang="en-US" sz="1900" b="1" dirty="0" smtClean="0"/>
              <a:t>people, as all </a:t>
            </a:r>
            <a:r>
              <a:rPr lang="en-US" sz="1900" b="1" dirty="0"/>
              <a:t>exiles now </a:t>
            </a:r>
            <a:r>
              <a:rPr lang="en-US" sz="1900" b="1" dirty="0" smtClean="0"/>
              <a:t>gathering.  All </a:t>
            </a:r>
            <a:r>
              <a:rPr lang="en-US" sz="1900" b="1" dirty="0"/>
              <a:t>waiting </a:t>
            </a:r>
            <a:r>
              <a:rPr lang="en-US" sz="1900" b="1" dirty="0" smtClean="0"/>
              <a:t>will </a:t>
            </a:r>
            <a:r>
              <a:rPr lang="en-US" sz="1900" b="1" dirty="0"/>
              <a:t>be thriving </a:t>
            </a:r>
            <a:r>
              <a:rPr lang="en-US" sz="1900" b="1" dirty="0" smtClean="0"/>
              <a:t>again, </a:t>
            </a:r>
            <a:r>
              <a:rPr lang="en-US" sz="1900" b="1" dirty="0"/>
              <a:t>like </a:t>
            </a:r>
            <a:r>
              <a:rPr lang="en-US" sz="1900" b="1" dirty="0" smtClean="0"/>
              <a:t>the Sun </a:t>
            </a:r>
            <a:r>
              <a:rPr lang="en-US" sz="1900" b="1" dirty="0"/>
              <a:t>and Moon </a:t>
            </a:r>
            <a:r>
              <a:rPr lang="en-US" sz="1900" b="1" dirty="0" smtClean="0"/>
              <a:t>shining.  People </a:t>
            </a:r>
            <a:r>
              <a:rPr lang="en-US" sz="1900" b="1" dirty="0"/>
              <a:t>always say the Emperor does not have </a:t>
            </a:r>
            <a:r>
              <a:rPr lang="en-US" sz="1900" b="1" dirty="0" smtClean="0"/>
              <a:t>relatives.  Morality </a:t>
            </a:r>
            <a:r>
              <a:rPr lang="en-US" sz="1900" b="1" dirty="0"/>
              <a:t>is his closest </a:t>
            </a:r>
            <a:r>
              <a:rPr lang="en-US" sz="1900" b="1" dirty="0" smtClean="0"/>
              <a:t>relative.  And </a:t>
            </a:r>
            <a:r>
              <a:rPr lang="en-US" sz="1900" b="1" dirty="0"/>
              <a:t>people live with a </a:t>
            </a:r>
            <a:r>
              <a:rPr lang="en-US" sz="1900" b="1" dirty="0" smtClean="0"/>
              <a:t>desire.  No </a:t>
            </a:r>
            <a:r>
              <a:rPr lang="en-US" sz="1900" b="1" dirty="0"/>
              <a:t>leader means chaos (no desire</a:t>
            </a:r>
            <a:r>
              <a:rPr lang="en-US" sz="1900" b="1" dirty="0" smtClean="0"/>
              <a:t>).  I'm </a:t>
            </a:r>
            <a:r>
              <a:rPr lang="en-US" sz="1900" b="1" dirty="0"/>
              <a:t>here to take this </a:t>
            </a:r>
            <a:r>
              <a:rPr lang="en-US" sz="1900" b="1" dirty="0" smtClean="0"/>
              <a:t>seat.  As </a:t>
            </a:r>
            <a:r>
              <a:rPr lang="en-US" sz="1900" b="1" dirty="0"/>
              <a:t>if all responsibility </a:t>
            </a:r>
            <a:r>
              <a:rPr lang="en-US" sz="1900" b="1" dirty="0" smtClean="0"/>
              <a:t>tells, </a:t>
            </a:r>
            <a:r>
              <a:rPr lang="en-US" sz="1900" b="1" dirty="0"/>
              <a:t>I can't refuse to respect (accept</a:t>
            </a:r>
            <a:r>
              <a:rPr lang="en-US" sz="1900" b="1" dirty="0" smtClean="0"/>
              <a:t>).  Heaven </a:t>
            </a:r>
            <a:r>
              <a:rPr lang="en-US" sz="1900" b="1" dirty="0"/>
              <a:t>today ordered </a:t>
            </a:r>
            <a:r>
              <a:rPr lang="en-US" sz="1900" b="1" dirty="0" smtClean="0"/>
              <a:t>that.  From </a:t>
            </a:r>
            <a:r>
              <a:rPr lang="en-US" sz="1900" b="1" dirty="0"/>
              <a:t>Tatung 3rd Year March </a:t>
            </a:r>
            <a:r>
              <a:rPr lang="en-US" sz="1900" b="1" dirty="0" smtClean="0"/>
              <a:t>1</a:t>
            </a:r>
            <a:r>
              <a:rPr lang="en-US" sz="1900" b="1" baseline="30000" dirty="0" smtClean="0"/>
              <a:t>st</a:t>
            </a:r>
            <a:r>
              <a:rPr lang="en-US" sz="1900" b="1" dirty="0" smtClean="0"/>
              <a:t> the new </a:t>
            </a:r>
            <a:r>
              <a:rPr lang="en-US" sz="1900" b="1" dirty="0"/>
              <a:t>emperor sits on his </a:t>
            </a:r>
            <a:r>
              <a:rPr lang="en-US" sz="1900" b="1" dirty="0" smtClean="0"/>
              <a:t>throne.  Change the year </a:t>
            </a:r>
            <a:r>
              <a:rPr lang="en-US" sz="1900" b="1" dirty="0"/>
              <a:t>code to </a:t>
            </a:r>
            <a:r>
              <a:rPr lang="en-US" sz="1900" b="1" dirty="0" err="1"/>
              <a:t>Kāngdé</a:t>
            </a:r>
            <a:r>
              <a:rPr lang="en-US" sz="1900" b="1" dirty="0"/>
              <a:t> 1st </a:t>
            </a:r>
            <a:r>
              <a:rPr lang="en-US" sz="1900" b="1" dirty="0" smtClean="0"/>
              <a:t>Year.  Keep Manchukuo </a:t>
            </a:r>
            <a:r>
              <a:rPr lang="en-US" sz="1900" b="1" dirty="0"/>
              <a:t>the </a:t>
            </a:r>
            <a:r>
              <a:rPr lang="en-US" sz="1900" b="1" dirty="0" smtClean="0"/>
              <a:t>name.  The </a:t>
            </a:r>
            <a:r>
              <a:rPr lang="en-US" sz="1900" b="1" dirty="0"/>
              <a:t>world </a:t>
            </a:r>
            <a:r>
              <a:rPr lang="en-US" sz="1900" b="1" dirty="0" smtClean="0"/>
              <a:t>is still </a:t>
            </a:r>
            <a:r>
              <a:rPr lang="en-US" sz="1900" b="1" dirty="0"/>
              <a:t>full of disasters and </a:t>
            </a:r>
            <a:r>
              <a:rPr lang="en-US" sz="1900" b="1" dirty="0" smtClean="0"/>
              <a:t>hardships.  We </a:t>
            </a:r>
            <a:r>
              <a:rPr lang="en-US" sz="1900" b="1" dirty="0"/>
              <a:t>don't dare to feel safe </a:t>
            </a:r>
            <a:r>
              <a:rPr lang="en-US" sz="1900" b="1" dirty="0" smtClean="0"/>
              <a:t>today.  All </a:t>
            </a:r>
            <a:r>
              <a:rPr lang="en-US" sz="1900" b="1" dirty="0"/>
              <a:t>the </a:t>
            </a:r>
            <a:r>
              <a:rPr lang="en-US" sz="1900" b="1" dirty="0" smtClean="0"/>
              <a:t>defense works.  Diplomatic </a:t>
            </a:r>
            <a:r>
              <a:rPr lang="en-US" sz="1900" b="1" dirty="0"/>
              <a:t>affairs and </a:t>
            </a:r>
            <a:r>
              <a:rPr lang="en-US" sz="1900" b="1" dirty="0" smtClean="0"/>
              <a:t>strategy need </a:t>
            </a:r>
            <a:r>
              <a:rPr lang="en-US" sz="1900" b="1" dirty="0"/>
              <a:t>to be collaborated with </a:t>
            </a:r>
            <a:r>
              <a:rPr lang="en-US" sz="1900" b="1" dirty="0" smtClean="0"/>
              <a:t>Japan together </a:t>
            </a:r>
            <a:r>
              <a:rPr lang="en-US" sz="1900" b="1" dirty="0"/>
              <a:t>and united as if we have one </a:t>
            </a:r>
            <a:r>
              <a:rPr lang="en-US" sz="1900" b="1" dirty="0" smtClean="0"/>
              <a:t>heart.  To </a:t>
            </a:r>
            <a:r>
              <a:rPr lang="en-US" sz="1900" b="1" dirty="0"/>
              <a:t>consolidate the </a:t>
            </a:r>
            <a:r>
              <a:rPr lang="en-US" sz="1900" b="1" dirty="0" smtClean="0"/>
              <a:t>relation the </a:t>
            </a:r>
            <a:r>
              <a:rPr lang="en-US" sz="1900" b="1" dirty="0"/>
              <a:t>terms of the </a:t>
            </a:r>
            <a:r>
              <a:rPr lang="en-US" sz="1900" b="1" dirty="0" smtClean="0"/>
              <a:t>details, agreements </a:t>
            </a:r>
            <a:r>
              <a:rPr lang="en-US" sz="1900" b="1" dirty="0"/>
              <a:t>and </a:t>
            </a:r>
            <a:r>
              <a:rPr lang="en-US" sz="1900" b="1" dirty="0" smtClean="0"/>
              <a:t>treaties are </a:t>
            </a:r>
            <a:r>
              <a:rPr lang="en-US" sz="1900" b="1" dirty="0"/>
              <a:t>not </a:t>
            </a:r>
            <a:r>
              <a:rPr lang="en-US" sz="1900" b="1" dirty="0" smtClean="0"/>
              <a:t>changed with Japan.  People </a:t>
            </a:r>
            <a:r>
              <a:rPr lang="en-US" sz="1900" b="1" dirty="0"/>
              <a:t>in our </a:t>
            </a:r>
            <a:r>
              <a:rPr lang="en-US" sz="1900" b="1" dirty="0" smtClean="0"/>
              <a:t>country- despite </a:t>
            </a:r>
            <a:r>
              <a:rPr lang="en-US" sz="1900" b="1" dirty="0"/>
              <a:t>races and ethnic </a:t>
            </a:r>
            <a:r>
              <a:rPr lang="en-US" sz="1900" b="1" dirty="0" smtClean="0"/>
              <a:t>groups from </a:t>
            </a:r>
            <a:r>
              <a:rPr lang="en-US" sz="1900" b="1" dirty="0"/>
              <a:t>now on treat each other with highest </a:t>
            </a:r>
            <a:r>
              <a:rPr lang="en-US" sz="1900" b="1" dirty="0" smtClean="0"/>
              <a:t>sincerity. Share </a:t>
            </a:r>
            <a:r>
              <a:rPr lang="en-US" sz="1900" b="1" dirty="0"/>
              <a:t>hardships and </a:t>
            </a:r>
            <a:r>
              <a:rPr lang="en-US" sz="1900" b="1" dirty="0" smtClean="0"/>
              <a:t>profits.  </a:t>
            </a:r>
            <a:r>
              <a:rPr lang="en-US" sz="1900" b="1" dirty="0"/>
              <a:t>What I have said </a:t>
            </a:r>
            <a:r>
              <a:rPr lang="en-US" sz="1900" b="1" dirty="0" smtClean="0"/>
              <a:t>today is </a:t>
            </a:r>
            <a:r>
              <a:rPr lang="en-US" sz="1900" b="1" dirty="0"/>
              <a:t>as bright as </a:t>
            </a:r>
            <a:r>
              <a:rPr lang="en-US" sz="1900" b="1" dirty="0" smtClean="0"/>
              <a:t>sun.  My </a:t>
            </a:r>
            <a:r>
              <a:rPr lang="en-US" sz="1900" b="1" dirty="0"/>
              <a:t>Fate is </a:t>
            </a:r>
            <a:r>
              <a:rPr lang="en-US" sz="1900" b="1" dirty="0" smtClean="0"/>
              <a:t>irreplaceable.  Everyone </a:t>
            </a:r>
            <a:r>
              <a:rPr lang="en-US" sz="1900" b="1" dirty="0"/>
              <a:t>has now heard </a:t>
            </a:r>
            <a:r>
              <a:rPr lang="en-US" sz="1900" b="1" dirty="0" smtClean="0"/>
              <a:t>it.</a:t>
            </a:r>
            <a:r>
              <a:rPr lang="en-US" sz="1900" b="1" dirty="0"/>
              <a:t> </a:t>
            </a:r>
          </a:p>
          <a:p>
            <a:pPr algn="ctr"/>
            <a:r>
              <a:rPr lang="en-US" sz="1900" b="1" dirty="0" smtClean="0"/>
              <a:t>Seal. </a:t>
            </a:r>
            <a:r>
              <a:rPr lang="en-US" sz="1900" b="1" dirty="0"/>
              <a:t>Name </a:t>
            </a:r>
          </a:p>
          <a:p>
            <a:pPr algn="ctr"/>
            <a:r>
              <a:rPr lang="en-US" sz="1900" b="1" dirty="0" err="1"/>
              <a:t>Kāngdé</a:t>
            </a:r>
            <a:r>
              <a:rPr lang="en-US" sz="1900" b="1" dirty="0"/>
              <a:t> 1, March 1st              Chancellors from all departments, Premier of State Council</a:t>
            </a:r>
          </a:p>
        </p:txBody>
      </p:sp>
    </p:spTree>
    <p:extLst>
      <p:ext uri="{BB962C8B-B14F-4D97-AF65-F5344CB8AC3E}">
        <p14:creationId xmlns:p14="http://schemas.microsoft.com/office/powerpoint/2010/main" val="3973938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6096" y="321057"/>
            <a:ext cx="10703805" cy="644809"/>
          </a:xfrm>
        </p:spPr>
        <p:txBody>
          <a:bodyPr>
            <a:normAutofit fontScale="90000"/>
          </a:bodyPr>
          <a:lstStyle/>
          <a:p>
            <a:pPr algn="ctr"/>
            <a:r>
              <a:rPr lang="en-US" b="1" dirty="0" smtClean="0"/>
              <a:t>The source of much of the material presented here.</a:t>
            </a:r>
            <a:endParaRPr lang="en-US" b="1" dirty="0"/>
          </a:p>
        </p:txBody>
      </p:sp>
      <p:sp>
        <p:nvSpPr>
          <p:cNvPr id="9" name="Title 1"/>
          <p:cNvSpPr txBox="1">
            <a:spLocks/>
          </p:cNvSpPr>
          <p:nvPr/>
        </p:nvSpPr>
        <p:spPr>
          <a:xfrm>
            <a:off x="716096" y="1317344"/>
            <a:ext cx="10703805" cy="6448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b="1" dirty="0"/>
          </a:p>
        </p:txBody>
      </p:sp>
      <p:sp>
        <p:nvSpPr>
          <p:cNvPr id="4" name="Rectangle 3"/>
          <p:cNvSpPr/>
          <p:nvPr/>
        </p:nvSpPr>
        <p:spPr>
          <a:xfrm>
            <a:off x="1542197" y="1315522"/>
            <a:ext cx="9130352" cy="3693319"/>
          </a:xfrm>
          <a:prstGeom prst="rect">
            <a:avLst/>
          </a:prstGeom>
        </p:spPr>
        <p:txBody>
          <a:bodyPr wrap="square">
            <a:spAutoFit/>
          </a:bodyPr>
          <a:lstStyle/>
          <a:p>
            <a:pPr algn="ctr"/>
            <a:r>
              <a:rPr lang="en-US" b="1" dirty="0" smtClean="0"/>
              <a:t>A correspondence developed between an American diplomat in Harbin, Manchukuo and a stamp collector from 1936 to 1940.</a:t>
            </a:r>
          </a:p>
          <a:p>
            <a:pPr algn="ctr"/>
            <a:endParaRPr lang="en-US" b="1" dirty="0"/>
          </a:p>
          <a:p>
            <a:pPr algn="ctr"/>
            <a:endParaRPr lang="en-US" b="1" dirty="0" smtClean="0"/>
          </a:p>
          <a:p>
            <a:pPr algn="ctr"/>
            <a:endParaRPr lang="en-US" b="1" dirty="0"/>
          </a:p>
          <a:p>
            <a:pPr algn="ctr"/>
            <a:r>
              <a:rPr lang="en-US" b="1" dirty="0" smtClean="0"/>
              <a:t>The stamp collector was John’s relative.</a:t>
            </a: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a:p>
        </p:txBody>
      </p:sp>
    </p:spTree>
    <p:extLst>
      <p:ext uri="{BB962C8B-B14F-4D97-AF65-F5344CB8AC3E}">
        <p14:creationId xmlns:p14="http://schemas.microsoft.com/office/powerpoint/2010/main" val="2101511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272" y="365124"/>
            <a:ext cx="6675303" cy="1210288"/>
          </a:xfrm>
        </p:spPr>
        <p:txBody>
          <a:bodyPr>
            <a:normAutofit fontScale="90000"/>
          </a:bodyPr>
          <a:lstStyle/>
          <a:p>
            <a:r>
              <a:rPr lang="en-US" sz="1800" b="1" dirty="0" smtClean="0"/>
              <a:t/>
            </a:r>
            <a:br>
              <a:rPr lang="en-US" sz="1800" b="1" dirty="0" smtClean="0"/>
            </a:br>
            <a:r>
              <a:rPr lang="en-US" sz="2000" b="1" dirty="0" smtClean="0">
                <a:solidFill>
                  <a:srgbClr val="C00000"/>
                </a:solidFill>
              </a:rPr>
              <a:t>Special China Mail Stamps (Third Issue)  1936- no specific date of issue</a:t>
            </a:r>
            <a:br>
              <a:rPr lang="en-US" sz="2000" b="1" dirty="0" smtClean="0">
                <a:solidFill>
                  <a:srgbClr val="C00000"/>
                </a:solidFill>
              </a:rPr>
            </a:br>
            <a:r>
              <a:rPr lang="en-US" sz="2000" b="1" dirty="0" smtClean="0"/>
              <a:t>2f, 8f depict the Imperial Crest of Manchukuo.</a:t>
            </a:r>
            <a:br>
              <a:rPr lang="en-US" sz="2000" b="1" dirty="0" smtClean="0"/>
            </a:br>
            <a:r>
              <a:rPr lang="en-US" sz="2000" b="1" dirty="0" smtClean="0"/>
              <a:t>4f, 12f show  </a:t>
            </a:r>
            <a:r>
              <a:rPr lang="ja-JP" altLang="en-US" sz="2000" b="1" dirty="0" smtClean="0"/>
              <a:t>長白山 </a:t>
            </a:r>
            <a:r>
              <a:rPr lang="en-US" sz="2000" b="1" dirty="0" err="1" smtClean="0"/>
              <a:t>Zhǎngbáishān</a:t>
            </a:r>
            <a:r>
              <a:rPr lang="en-US" sz="2000" b="1" dirty="0" smtClean="0"/>
              <a:t> (Mount </a:t>
            </a:r>
            <a:r>
              <a:rPr lang="en-US" sz="2000" b="1" dirty="0" err="1" smtClean="0"/>
              <a:t>Changbai</a:t>
            </a:r>
            <a:r>
              <a:rPr lang="en-US" sz="2000" b="1" dirty="0" smtClean="0"/>
              <a:t>) and the Heavenly Lake, the birthplace of the Manchu dynasty.</a:t>
            </a:r>
            <a:endParaRPr lang="en-US" sz="20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1121" y="365124"/>
            <a:ext cx="4766019" cy="61568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185" y="1809904"/>
            <a:ext cx="2252087" cy="22195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508" y="1809905"/>
            <a:ext cx="2103150" cy="221951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5817" y="4169576"/>
            <a:ext cx="2202455" cy="23524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508" y="4186186"/>
            <a:ext cx="2103150" cy="2335799"/>
          </a:xfrm>
          <a:prstGeom prst="rect">
            <a:avLst/>
          </a:prstGeom>
        </p:spPr>
      </p:pic>
    </p:spTree>
    <p:extLst>
      <p:ext uri="{BB962C8B-B14F-4D97-AF65-F5344CB8AC3E}">
        <p14:creationId xmlns:p14="http://schemas.microsoft.com/office/powerpoint/2010/main" val="2076347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TotalTime>
  <Words>904</Words>
  <Application>Microsoft Office PowerPoint</Application>
  <PresentationFormat>Custom</PresentationFormat>
  <Paragraphs>49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Japanese expansion in the Pacific, 1874-1939.</vt:lpstr>
      <vt:lpstr>The State of Manchukuo and its regions, 1933-1945.</vt:lpstr>
      <vt:lpstr>Harbin 哈尔滨 is a major city and provincial capital in northeastern China.  It lies on the southern bank of the Songhua River.  The city was established in 1898 by a Polish national, Adam Szydłowski, during the construction of the East China Railway.  More than 10,000 Poles built and then ran the railway at the turn of the century.  Szydłowski eventually became the city’s first president.</vt:lpstr>
      <vt:lpstr>Manchukuo’s first stamp issues, July 26, 1932.</vt:lpstr>
      <vt:lpstr>Edict announcing Henry Puyi as Emperor Kāngdé, 3/1/34</vt:lpstr>
      <vt:lpstr>Text of the Edict</vt:lpstr>
      <vt:lpstr>The source of much of the material presented here.</vt:lpstr>
      <vt:lpstr> Special China Mail Stamps (Third Issue)  1936- no specific date of issue 2f, 8f depict the Imperial Crest of Manchukuo. 4f, 12f show  長白山 Zhǎngbáishān (Mount Changbai) and the Heavenly Lake, the birthplace of the Manchu dynasty.</vt:lpstr>
      <vt:lpstr>Fourth Regular Issue  12/05/36 ½f ,1f, 1½f, 3f, 5f show the New State Council Building, Hsinking. 2f, 6f, 20f, 50f show Farmers Carting Soya Beans. 4f, 7f, 12f show the Qing Dynasty Peiling Mausoleum at Mukden. 10f, 30f, 1y show the Summer Palace at Chengteh. 38f, 39f show an aircraft flying over the Sungari River railway bridge.</vt:lpstr>
      <vt:lpstr>Surcharges to China Mail Issues  04/01/37 The change in postal rates introduced on 1st April 1937 encouraged the authorities to use up all the old stock of China Mail stamps.  Later in 1937 the Post Office issued new set of China Mail stamps in keeping with the new pricing.  To clear existing stock they overprinted the new April price increase value on the stamps that remained unsold.  The overprint by the Manchukuo Postal Administration Office in Hsinking consisted of four or six characters, the vertical spacing of the first batch (and most numerous) was 6.5 mm but was later changed to a narrower 4.5 mm spacing.  This made it easier to ensure all characters appeared on each stamp, as there had been registration issues with previous print runs.</vt:lpstr>
      <vt:lpstr>Special China Mail Stamps (Fourth Issue additions)  1937 2½f shows the Imperial Crest of Manchukuo 5f, 13f showing 長白山 Zhǎngbáishān (Mount Changbai) and the Heavenly Lake  Although China had accepted the use of stamps bearing the name Manchukuo, it was decided to produce a further issue of China mail stamps in line with the 1st April increases to postal prices. This gave rise to the fourth issue of China Mail stamps with new values. </vt:lpstr>
      <vt:lpstr>PowerPoint Presentation</vt:lpstr>
      <vt:lpstr>Completion of the Five Year Plan for Re-building of the Capital  09/16/37 2f, 10f shows a pouter pigeon overlooking Hsinking. 4f, 20f features the flag of Manchukuo waving above the new State Council Building (not the Imperial Palace as shown in some catalogues).</vt:lpstr>
      <vt:lpstr>Special Issue for New Years Greetings  12/15/37 A single stamp for use on New Year's greetings cards featuring the character "Hsuan Hsi" Double Happiness.  The post office featured a New Year promotion, all letters bearing this stamp could travel for half price between 15th and 30th December 1937, hence the 2f value.  The post office ran this offer between 20th and 30th December 1936 and it was so successful that they decided to repeat it, this time with a special stamp.</vt:lpstr>
      <vt:lpstr>The Completion of     10,000 km of Railways 12/21/39 2f Manchukuo rail network map 4f "The Asia," one of two streamlined express locomotives.   The Abolition of Extra Territorial Rights 12/01/37 2f Map of Manchukuo  4f, 8f  The Japanese Residents Association Headquarters in Hsinking 10f, 20f The Ministry of Communication Building, Hsinking 12f The Department of Justice Building, Hsinking</vt:lpstr>
      <vt:lpstr>Japan’s first National Parks souvenir sheet, issued 12/25/38, the start of a prolific series.  Face value 36 sen, sold for 50 sen.</vt:lpstr>
      <vt:lpstr>Second Visit of Emperor Kāngdé to Japan  06/26/40 2f, 4f a Manchurian Crane flying above the mast of the cruiser with Chinese and Japanese characters.             新京 Hsinking       哈尔滨  Harbin city       city cancel          cancel used at right  Used June 26-28, 1940 with an interchangeable date in several cities. The cancel text explains that the stamps are to commemorate the second visit of the Emperor Kang-Teh to Japan in both Chinese (top) and Japanese (bottom) characters.  The cancel also features the national flowers, apricot and cherry. </vt:lpstr>
      <vt:lpstr>By late 1940 the outbreak of World War II turned the world upside down.  Foreign diplomats were recalled from their posts and mostly abandoned the Japanese state.</vt:lpstr>
      <vt:lpstr>Most of the stamp informational text came from a wonderful Manchukuo philatelic site, www.manchukuostamps.com.  It has a wealth of specialty details about stamps, cancels, and much more worthy of your time and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65</cp:revision>
  <dcterms:created xsi:type="dcterms:W3CDTF">2020-03-14T17:21:29Z</dcterms:created>
  <dcterms:modified xsi:type="dcterms:W3CDTF">2021-11-11T23:27:42Z</dcterms:modified>
</cp:coreProperties>
</file>