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63" r:id="rId4"/>
    <p:sldId id="264" r:id="rId5"/>
    <p:sldId id="262" r:id="rId6"/>
    <p:sldId id="260" r:id="rId7"/>
    <p:sldId id="259" r:id="rId8"/>
    <p:sldId id="261" r:id="rId9"/>
    <p:sldId id="270" r:id="rId10"/>
    <p:sldId id="266" r:id="rId11"/>
    <p:sldId id="268" r:id="rId12"/>
    <p:sldId id="267" r:id="rId13"/>
    <p:sldId id="269" r:id="rId14"/>
    <p:sldId id="271" r:id="rId15"/>
    <p:sldId id="272" r:id="rId16"/>
    <p:sldId id="278" r:id="rId17"/>
    <p:sldId id="277" r:id="rId18"/>
    <p:sldId id="276" r:id="rId19"/>
    <p:sldId id="275" r:id="rId20"/>
    <p:sldId id="274" r:id="rId21"/>
    <p:sldId id="286" r:id="rId22"/>
    <p:sldId id="273" r:id="rId23"/>
    <p:sldId id="285" r:id="rId24"/>
    <p:sldId id="284" r:id="rId25"/>
    <p:sldId id="279" r:id="rId26"/>
    <p:sldId id="280" r:id="rId27"/>
    <p:sldId id="283" r:id="rId28"/>
    <p:sldId id="282" r:id="rId29"/>
    <p:sldId id="281" r:id="rId30"/>
    <p:sldId id="287" r:id="rId31"/>
    <p:sldId id="288" r:id="rId32"/>
    <p:sldId id="290" r:id="rId33"/>
    <p:sldId id="291" r:id="rId34"/>
    <p:sldId id="289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7" r:id="rId50"/>
    <p:sldId id="308" r:id="rId51"/>
    <p:sldId id="30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80E"/>
    <a:srgbClr val="302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6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22A3-2245-4ECD-AD13-1E0A31DBA950}" type="datetimeFigureOut">
              <a:rPr lang="en-US" smtClean="0"/>
              <a:t>5/14/2017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355D2-77E8-467B-88B1-4B023C05D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69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02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44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7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61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23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55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35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46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92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36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61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43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67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70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74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51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64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90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24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74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43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30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2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30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1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69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18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91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9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178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23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675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189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154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332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228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824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341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00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31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286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0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8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42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69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355D2-77E8-467B-88B1-4B023C05D6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1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CB468-F630-44D3-9070-4700761174EB}" type="datetime1">
              <a:rPr lang="en-US" smtClean="0"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5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72060-F4D7-492B-869D-C9827F415FEE}" type="datetime1">
              <a:rPr lang="en-US" smtClean="0"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BAA6-9E38-40D6-82D5-2FD53D06522C}" type="datetime1">
              <a:rPr lang="en-US" smtClean="0"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6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D7F6-4AEC-4A23-ADC9-8FD15AE1701C}" type="datetime1">
              <a:rPr lang="en-US" smtClean="0"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9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E203-2694-4548-ACDB-A96C5465079B}" type="datetime1">
              <a:rPr lang="en-US" smtClean="0"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36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1F3F4-D17B-438F-BB91-199260E074FB}" type="datetime1">
              <a:rPr lang="en-US" smtClean="0"/>
              <a:t>5/14/2017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8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4443-E924-459D-A8E7-D2A4FE0E79D9}" type="datetime1">
              <a:rPr lang="en-US" smtClean="0"/>
              <a:t>5/14/2017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8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0CD09-42BF-4057-BD61-FBC4386FB744}" type="datetime1">
              <a:rPr lang="en-US" smtClean="0"/>
              <a:t>5/14/2017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82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6864-0BE6-4CCA-9CD6-D38AD40DD8FA}" type="datetime1">
              <a:rPr lang="en-US" smtClean="0"/>
              <a:t>5/14/2017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6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A89F3-E3AA-4858-AE30-093EEDF71E93}" type="datetime1">
              <a:rPr lang="en-US" smtClean="0"/>
              <a:t>5/14/2017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5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D4596-2A1A-4410-A18F-8A646207A5A0}" type="datetime1">
              <a:rPr lang="en-US" smtClean="0"/>
              <a:t>5/14/2017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8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4F74B-AA0E-40E4-95CE-B848A50BE200}" type="datetime1">
              <a:rPr lang="en-US" smtClean="0"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F730E-D427-4E1F-BC2A-46B56642D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7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britannica.com/biography/Robert-S-McNamara" TargetMode="Externa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britannica.com/biography/Adlai-E-Stevenson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nytimes.com/1996/11/01/us/j-edward-day-82-postmaster-who-brought-in-the-zip-code.html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iD8Pg-4V__M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navysite.de/cvn/cv62.htm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flashbak.com/may-5-1961-alan-shepard-blasts-off-to-outer-space-and-comes-back-alive-25611/" TargetMode="Externa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topberlin.net/trend/november-1-1961-president-john-f-kennedy-greets-his-guests-former-president-and-mrs-truman.html" TargetMode="Externa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jfklibrary.org/Asset-Viewer/Archives/JFKPOF-036-017.aspx" TargetMode="Externa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jfklibrary.org/Asset-Viewer/Archives/JFKWHP-1961-11-20-C.aspx" TargetMode="Externa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g4NZQ8_i2k8" TargetMode="Externa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presidency.ucsb.edu/ws/?pid=8936" TargetMode="Externa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archives.chicagotribune.com/1962/02/26/page/1/article/250-000-to-greet-glenn-today-in-washington" TargetMode="Externa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dibussi.com/2012/07/memory-lane-video-march-13-1962-president-ahidjo-visits-the-united-states.html" TargetMode="Externa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fklibrary.org/Asset-Viewer/Archives/JFKPOF-037-030.aspx" TargetMode="Externa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aseball-almanac.com/prz_cjk.shtml" TargetMode="Externa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gjQp4kz_LsA" TargetMode="Externa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fklibrary.org/Asset-Viewer/Archives/JFKWHP-1962-04-23-A.aspx" TargetMode="Externa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0sg7Oy0kQMc" TargetMode="Externa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illercenter.org/presidentialrecordings/jfk-mtg-12" TargetMode="Externa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kLfVRrWcHIc" TargetMode="Externa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nps.gov/articles/kennedyww2.htm" TargetMode="Externa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yez.org/justices/arthur_j_goldberg" TargetMode="Externa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aymarking.com/waymarks/WMPHGE_United_States_Air_Force_Academy_Colorado_Springs_CO" TargetMode="Externa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monitor.com/USA/Politics/Decoder/2014/0529/How-John-F.-Kennedy-celebrated-his-last-birthday-May-29-1963-video" TargetMode="Externa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le63MPGTZo" TargetMode="Externa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bay.ca/itm/371447757470?rmvSB=true" TargetMode="Externa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fklibrary.org/JFK/JFK-in-History/November-22-1963-Death-of-the-President.aspx" TargetMode="Externa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squire.com/news-politics/a24834/flight-from-dallas-1013/" TargetMode="Externa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street.com/story/12161394/1/fifty-years-ago-idlewild-airport-became-jfk.html" TargetMode="Externa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6frnUl7X0A" TargetMode="Externa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jfklibrary.org/Asset-Viewer/Archives/JFKPPP-64.aspx" TargetMode="Externa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anityfair.com/style/society/2014/10/jacqueline-kennedy-jfk-assassination-depression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ytimes.com/1990/05/27/style/pastimes-stamps.html" TargetMode="Externa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lingtoncemetery.net/jfk.htm" TargetMode="Externa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isdayinaviation.com/14-july-1965/" TargetMode="Externa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bcnews.go.com/Archives/video/27-1967-uss-john-kennedy-13623420" TargetMode="Externa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F6B1U77dgs" TargetMode="Externa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fklibrary.org/About-Us/About-the-JFK-Library/History/1979-Dedication-Remarks-by-President-Carter.aspx" TargetMode="Externa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hyperlink" Target="http://www.newsmax.com/Finance/MikeFuljenz/JFK-Portrait-Coinage-Dollar/2015/08/25/id/67191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upi.com/Archives/1961/01/19/Eisenhower-meets-with-Kennedy-to-complete-transition/6115380835424/" TargetMode="Externa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hyperlink" Target="http://www.linns.com/news/us-stamps-postal-history/2017/january/united-states-john-f-kennedy-forever-stamp-first-day-ceremony-boston.html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ampboards.com/viewtopic.php?f=17&amp;t=41842" TargetMode="External"/><Relationship Id="rId5" Type="http://schemas.openxmlformats.org/officeDocument/2006/relationships/hyperlink" Target="https://www.jfklibrary.org/" TargetMode="External"/><Relationship Id="rId4" Type="http://schemas.openxmlformats.org/officeDocument/2006/relationships/hyperlink" Target="http://www.presidency.ucsb.edu/john_f_kennedy.php" TargetMode="External"/><Relationship Id="rId9" Type="http://schemas.openxmlformats.org/officeDocument/2006/relationships/image" Target="../media/image6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EC1C4p0k3E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fklibrary.org/JFK/Life-of-Jacqueline-B-Kennedy.aspx2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biography.com/people/lyndon-b-johnson-9356122#vice-presidenthttps://www.jfklibrary.org/JFK/Life-of-Jacqueline-B-Kennedy.aspx2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history.state.gov/departmenthistory/people/rusk-david-dean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38424"/>
            <a:ext cx="9144000" cy="1076044"/>
          </a:xfrm>
        </p:spPr>
        <p:txBody>
          <a:bodyPr>
            <a:noAutofit/>
          </a:bodyPr>
          <a:lstStyle/>
          <a:p>
            <a:r>
              <a:rPr lang="en-US" sz="7000" dirty="0" smtClean="0">
                <a:solidFill>
                  <a:srgbClr val="E8D80E"/>
                </a:solidFill>
                <a:latin typeface="Algerian" panose="04020705040A02060702" pitchFamily="82" charset="0"/>
              </a:rPr>
              <a:t>JFK on U.S. Covers</a:t>
            </a:r>
            <a:endParaRPr lang="en-US" sz="7000" dirty="0">
              <a:solidFill>
                <a:srgbClr val="E8D80E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669" y="4439397"/>
            <a:ext cx="9144000" cy="20995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E8D80E"/>
                </a:solidFill>
                <a:latin typeface="Algerian" panose="04020705040A02060702" pitchFamily="82" charset="0"/>
              </a:rPr>
              <a:t>A presentation for the</a:t>
            </a:r>
          </a:p>
          <a:p>
            <a:r>
              <a:rPr lang="en-US" dirty="0" smtClean="0">
                <a:solidFill>
                  <a:srgbClr val="E8D80E"/>
                </a:solidFill>
                <a:latin typeface="Algerian" panose="04020705040A02060702" pitchFamily="82" charset="0"/>
              </a:rPr>
              <a:t>Rochester Philatelic Association</a:t>
            </a:r>
          </a:p>
          <a:p>
            <a:r>
              <a:rPr lang="en-US" dirty="0" smtClean="0">
                <a:solidFill>
                  <a:srgbClr val="E8D80E"/>
                </a:solidFill>
                <a:latin typeface="Algerian" panose="04020705040A02060702" pitchFamily="82" charset="0"/>
              </a:rPr>
              <a:t>By Luis Greiff, Jr.</a:t>
            </a:r>
          </a:p>
          <a:p>
            <a:r>
              <a:rPr lang="en-US" sz="1300" dirty="0" smtClean="0">
                <a:solidFill>
                  <a:srgbClr val="E8D80E"/>
                </a:solidFill>
                <a:latin typeface="Algerian" panose="04020705040A02060702" pitchFamily="82" charset="0"/>
              </a:rPr>
              <a:t>(with links to online historical information, news and videos - click each     to learn more )  </a:t>
            </a:r>
          </a:p>
          <a:p>
            <a:r>
              <a:rPr lang="en-US" dirty="0" smtClean="0">
                <a:solidFill>
                  <a:srgbClr val="E8D80E"/>
                </a:solidFill>
                <a:latin typeface="Algerian" panose="04020705040A02060702" pitchFamily="82" charset="0"/>
              </a:rPr>
              <a:t>May 25, 2017</a:t>
            </a:r>
            <a:endParaRPr lang="en-US" dirty="0">
              <a:solidFill>
                <a:srgbClr val="E8D80E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60" y="539382"/>
            <a:ext cx="3304418" cy="2283626"/>
          </a:xfrm>
          <a:prstGeom prst="rect">
            <a:avLst/>
          </a:prstGeom>
          <a:ln w="38100">
            <a:solidFill>
              <a:srgbClr val="E8D80E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398" y="5827922"/>
            <a:ext cx="219115" cy="2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5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The Cabinet- Secretary of Defense Robert McNamara 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55" y="1156447"/>
            <a:ext cx="7823488" cy="4620202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764" y="5972215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18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10102487" cy="75825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The Cabinet- United Nations Ambassador Adlai Stevenson 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79" y="1156447"/>
            <a:ext cx="8356639" cy="4624210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764" y="5972215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8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The Cabinet- Postmaster General James Edward Day 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54" y="1126030"/>
            <a:ext cx="8361889" cy="4654627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764" y="5972215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1961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April 4, 1961- Visit of British Prime Minister Harold MacMillan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30" y="1155007"/>
            <a:ext cx="8388370" cy="4625650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554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79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1961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May 4, 1961- Norfolk-based carrier on Atlantic maneuvers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09" y="1152337"/>
            <a:ext cx="7453908" cy="4628320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913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73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1961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June 9, 1961- Hometown visit of Alan Shepard, first US astronaut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93" y="1161216"/>
            <a:ext cx="8175812" cy="4619441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554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98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1961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November 1, 1961- Overnight White House visit of Harry and Bess Truman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16" y="1156447"/>
            <a:ext cx="8257165" cy="4622638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2156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1961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November 16, 1961- Address at the Univ. of Washington’s centennial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55" y="1151237"/>
            <a:ext cx="8217327" cy="4629420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2156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99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1961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November 20, 1961- Washington visit of German Chancellor Adenauer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86" y="1156447"/>
            <a:ext cx="8137765" cy="4624210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660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January 20, 1962- First inaugural anniversary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7" y="1156461"/>
            <a:ext cx="8163079" cy="4624196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0188" y="597079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8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John Fitzgerald Kennedy, born May 29, 1917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48" y="1262527"/>
            <a:ext cx="8551702" cy="44120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May 29, 1977- JFK’s 60</a:t>
            </a:r>
            <a:r>
              <a:rPr lang="en-US" sz="3600" i="1" baseline="30000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</a:t>
            </a:r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birthday (posthumous)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06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February 13, 1962- Two day state visit of Saudi Arabian King Saud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49" y="1156447"/>
            <a:ext cx="8031086" cy="4624210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788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February 26, 1962- 250,000 greet John Glenn in DC visit and parade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01" y="1156447"/>
            <a:ext cx="8353830" cy="4624210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788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19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March 13, 1962- Informal visit of President </a:t>
            </a:r>
            <a:r>
              <a:rPr lang="en-US" sz="3600" i="1" dirty="0" err="1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Ahmadou</a:t>
            </a:r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Ahidjo</a:t>
            </a:r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of Cameroon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95" y="1156447"/>
            <a:ext cx="8307248" cy="4624210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2327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69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March 17, 1962- Washington dinner of prominent Americans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37" y="1156447"/>
            <a:ext cx="8209896" cy="4624210"/>
          </a:xfrm>
          <a:prstGeom prst="rect">
            <a:avLst/>
          </a:prstGeom>
        </p:spPr>
      </p:pic>
      <p:sp>
        <p:nvSpPr>
          <p:cNvPr id="6" name="5-Point Star 5">
            <a:hlinkClick r:id="rId5"/>
          </p:cNvPr>
          <p:cNvSpPr/>
          <p:nvPr/>
        </p:nvSpPr>
        <p:spPr>
          <a:xfrm>
            <a:off x="10360545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April 9, 1962- Washington Senators vs. Detroit Tigers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031" y="1157292"/>
            <a:ext cx="8153935" cy="4623365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9811723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April 14, 1962- Speech aboard the carrier Enterprise off North Carolina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82" y="1161668"/>
            <a:ext cx="8244234" cy="4618989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1028024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14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April 23, 1962- Easter egg roll at the White House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69" y="1157006"/>
            <a:ext cx="8280460" cy="4623651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9584815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3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April 25, 1962- Kennedy never attended the Seattle World’s Fair    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43" y="1153963"/>
            <a:ext cx="8068711" cy="4629178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0541166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9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August 16, 1962- Visit with General Douglas MacArthur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49" y="1156447"/>
            <a:ext cx="8276040" cy="4624210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0047067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39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29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September 11, 1962- Visit to Cape Canaveral, Atlantic Missile Range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41" y="1160182"/>
            <a:ext cx="8510716" cy="4620475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0865768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99932" y="777319"/>
            <a:ext cx="135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Goldcraft Cachet</a:t>
            </a:r>
            <a:endParaRPr lang="en-US" dirty="0">
              <a:solidFill>
                <a:srgbClr val="E8D80E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6473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U.S. Navy Reserve Duty, 1941-1945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PT 109 survival in the Soloman Islands, Pacific Ocean, August 1943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2" y="1156447"/>
            <a:ext cx="8203693" cy="4613251"/>
          </a:xfrm>
          <a:prstGeom prst="rect">
            <a:avLst/>
          </a:prstGeom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1788" y="587951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1962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October 1, 1962- Supreme Court Justice Goldberg sworn in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01" y="1158997"/>
            <a:ext cx="8396305" cy="4621660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0110584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08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1963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January 9, 1963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49" y="1161896"/>
            <a:ext cx="8065099" cy="4618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7560" y="787115"/>
            <a:ext cx="135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Goldcraft Cachet</a:t>
            </a:r>
            <a:endParaRPr lang="en-US" dirty="0">
              <a:solidFill>
                <a:srgbClr val="E8D80E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0156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1963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June 5, 1963- Visit to the Air Force Academy, NORAD headquarters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97" y="1156447"/>
            <a:ext cx="8327899" cy="4624210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0730164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06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1963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May 29, 1963- President’s 46</a:t>
            </a:r>
            <a:r>
              <a:rPr lang="en-US" sz="3600" i="1" baseline="30000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</a:t>
            </a:r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birthday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53" y="1155880"/>
            <a:ext cx="8210091" cy="4625344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8846280" y="5903725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19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1963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June 5, 1963- Visit to El Paso, Texas  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29" y="1156447"/>
            <a:ext cx="8307248" cy="4624210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8703061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17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1963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1963 RNC political cachet, third class mail 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3" y="1247728"/>
            <a:ext cx="10365071" cy="4441647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9169566" y="5934945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34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1963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November 22, 1963- Assassination in Dallas, TX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13" y="1157144"/>
            <a:ext cx="8485972" cy="4623513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9478038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80453" y="787464"/>
            <a:ext cx="29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Treyco</a:t>
            </a:r>
            <a:r>
              <a:rPr lang="en-US" dirty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dirty="0" smtClean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“Top Hat” cachet </a:t>
            </a:r>
            <a:r>
              <a:rPr lang="en-US" dirty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</a:t>
            </a:r>
            <a:r>
              <a:rPr lang="en-US" dirty="0" err="1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Mellone</a:t>
            </a:r>
            <a:r>
              <a:rPr lang="en-US" dirty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#145)</a:t>
            </a:r>
          </a:p>
        </p:txBody>
      </p:sp>
    </p:spTree>
    <p:extLst>
      <p:ext uri="{BB962C8B-B14F-4D97-AF65-F5344CB8AC3E}">
        <p14:creationId xmlns:p14="http://schemas.microsoft.com/office/powerpoint/2010/main" val="4242610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Events in His Presidency, 1963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November 22, 1963- Swearing in of LBJ on Air Force One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51" y="1156447"/>
            <a:ext cx="8209896" cy="4624210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0117016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1963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December 24, 1963- Rededication of JFK International Airport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32" y="1170170"/>
            <a:ext cx="8185533" cy="4610487"/>
          </a:xfrm>
          <a:prstGeom prst="rect">
            <a:avLst/>
          </a:prstGeom>
        </p:spPr>
      </p:pic>
      <p:sp>
        <p:nvSpPr>
          <p:cNvPr id="9" name="5-Point Star 8">
            <a:hlinkClick r:id="rId5"/>
          </p:cNvPr>
          <p:cNvSpPr/>
          <p:nvPr/>
        </p:nvSpPr>
        <p:spPr>
          <a:xfrm>
            <a:off x="10458539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55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1964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39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January 19, 1964- Requiem Mass in Boston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42" y="1162251"/>
            <a:ext cx="8245314" cy="4618406"/>
          </a:xfrm>
          <a:prstGeom prst="rect">
            <a:avLst/>
          </a:prstGeom>
        </p:spPr>
      </p:pic>
      <p:sp>
        <p:nvSpPr>
          <p:cNvPr id="9" name="5-Point Star 8">
            <a:hlinkClick r:id="rId5"/>
          </p:cNvPr>
          <p:cNvSpPr/>
          <p:nvPr/>
        </p:nvSpPr>
        <p:spPr>
          <a:xfrm>
            <a:off x="9169566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95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U.S. Senator, 1953-1960 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March 17, 1954, Committee of Labor and Public Affairs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90" y="1317695"/>
            <a:ext cx="9806418" cy="4301714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675" y="589774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1964 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Mourning cover sent by the former First Lady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4" y="1257425"/>
            <a:ext cx="5873496" cy="4523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03000"/>
            <a:ext cx="5903259" cy="2510336"/>
          </a:xfrm>
          <a:prstGeom prst="rect">
            <a:avLst/>
          </a:prstGeom>
        </p:spPr>
      </p:pic>
      <p:sp>
        <p:nvSpPr>
          <p:cNvPr id="8" name="5-Point Star 7">
            <a:hlinkClick r:id="rId6"/>
          </p:cNvPr>
          <p:cNvSpPr/>
          <p:nvPr/>
        </p:nvSpPr>
        <p:spPr>
          <a:xfrm>
            <a:off x="9347056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37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1964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May 29, 1964- First day cover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06" y="1156447"/>
            <a:ext cx="8278563" cy="4581006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8278419" y="5914459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84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1964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May 29, 1964- ArtCraft first days with respective Governor autographs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2" y="1291798"/>
            <a:ext cx="5949696" cy="3203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87" y="2519297"/>
            <a:ext cx="5891784" cy="3261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0649" y="4630597"/>
            <a:ext cx="224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Nelson A. Rockefeller</a:t>
            </a:r>
            <a:endParaRPr lang="en-US" sz="2400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6165" y="1922281"/>
            <a:ext cx="152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John Connally</a:t>
            </a:r>
            <a:endParaRPr lang="en-US" sz="2400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02882" y="1145106"/>
            <a:ext cx="13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ArtCraft cachets</a:t>
            </a:r>
            <a:endParaRPr lang="en-US" dirty="0">
              <a:solidFill>
                <a:srgbClr val="E8D80E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4492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1964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November 25, 1964- One year anniversary of internment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01" y="1114619"/>
            <a:ext cx="8403228" cy="4666038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0030101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33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1965 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July 14, </a:t>
            </a:r>
            <a:r>
              <a:rPr lang="en-US" sz="3600" i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1965- </a:t>
            </a:r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Space </a:t>
            </a:r>
            <a:r>
              <a:rPr lang="en-US" sz="3600" i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probe Mariner 4 </a:t>
            </a:r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makes </a:t>
            </a:r>
            <a:r>
              <a:rPr lang="en-US" sz="3600" i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its closest approach to Mars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58" y="1153293"/>
            <a:ext cx="8402082" cy="4630519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1046390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21976" y="783961"/>
            <a:ext cx="261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Clyde Sarzin cachet (Mellone # 53)</a:t>
            </a:r>
            <a:endParaRPr lang="en-US" dirty="0">
              <a:solidFill>
                <a:srgbClr val="E8D80E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0833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1967 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Christening of the Carrier U.S.S. John F. Kennedy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36" y="2568388"/>
            <a:ext cx="5699799" cy="3276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374917"/>
            <a:ext cx="5458968" cy="316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139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1967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May 27, 1967- Christening cover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23" y="1156447"/>
            <a:ext cx="8301970" cy="4624210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8446409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4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1969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July 16, 1969- Launch of Apollo 11, Buzz Aldrin autograph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33" y="1156447"/>
            <a:ext cx="8234188" cy="4624210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10217421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988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1979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October 20, 1979- JFK Library Dedication, Boston, MA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96" y="1152521"/>
            <a:ext cx="7891406" cy="4628136"/>
          </a:xfrm>
          <a:prstGeom prst="rect">
            <a:avLst/>
          </a:prstGeom>
        </p:spPr>
      </p:pic>
      <p:sp>
        <p:nvSpPr>
          <p:cNvPr id="8" name="5-Point Star 7">
            <a:hlinkClick r:id="rId5"/>
          </p:cNvPr>
          <p:cNvSpPr/>
          <p:nvPr/>
        </p:nvSpPr>
        <p:spPr>
          <a:xfrm>
            <a:off x="9964033" y="5903442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60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</a:t>
            </a:r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2015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49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July 16, 2015- PNC cover, first day of coin’s release 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5-Point Star 7">
            <a:hlinkClick r:id="rId4"/>
          </p:cNvPr>
          <p:cNvSpPr/>
          <p:nvPr/>
        </p:nvSpPr>
        <p:spPr>
          <a:xfrm>
            <a:off x="9611493" y="5909886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06" y="1227039"/>
            <a:ext cx="4802804" cy="3602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610" y="2294945"/>
            <a:ext cx="6640201" cy="3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9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Post-Election Transition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January 19, 1961- day before Inauguration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96" y="1203824"/>
            <a:ext cx="8185405" cy="4529456"/>
          </a:xfrm>
          <a:prstGeom prst="rect">
            <a:avLst/>
          </a:prstGeom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954" y="5930988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69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 Memoriam, </a:t>
            </a:r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2017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50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199" y="5780657"/>
            <a:ext cx="10498158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February 20, 2016- 100</a:t>
            </a:r>
            <a:r>
              <a:rPr lang="en-US" sz="3600" i="1" baseline="30000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</a:t>
            </a:r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birt</a:t>
            </a:r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 anniversary stamp sheet and FDC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5-Point Star 7">
            <a:hlinkClick r:id="rId4"/>
          </p:cNvPr>
          <p:cNvSpPr/>
          <p:nvPr/>
        </p:nvSpPr>
        <p:spPr>
          <a:xfrm>
            <a:off x="10541166" y="5929099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200" y="1952041"/>
            <a:ext cx="4924539" cy="3828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1279232"/>
            <a:ext cx="561000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239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Noteworthy Online Resources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51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40640" y="5780657"/>
            <a:ext cx="9856595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Layout, design and research by Tom Fortunato</a:t>
            </a:r>
            <a:endParaRPr lang="en-US" sz="20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8057" y="1991945"/>
            <a:ext cx="7523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http://www.presidency.ucsb.edu/john_f_kennedy.php</a:t>
            </a:r>
          </a:p>
        </p:txBody>
      </p:sp>
      <p:sp>
        <p:nvSpPr>
          <p:cNvPr id="8" name="5-Point Star 7">
            <a:hlinkClick r:id="rId4"/>
          </p:cNvPr>
          <p:cNvSpPr/>
          <p:nvPr/>
        </p:nvSpPr>
        <p:spPr>
          <a:xfrm>
            <a:off x="1036704" y="2120348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78057" y="1345690"/>
            <a:ext cx="3865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https://www.jfklibrary.org/</a:t>
            </a:r>
          </a:p>
        </p:txBody>
      </p:sp>
      <p:sp>
        <p:nvSpPr>
          <p:cNvPr id="10" name="5-Point Star 9">
            <a:hlinkClick r:id="rId5"/>
          </p:cNvPr>
          <p:cNvSpPr/>
          <p:nvPr/>
        </p:nvSpPr>
        <p:spPr>
          <a:xfrm>
            <a:off x="1036704" y="1455046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78057" y="2638276"/>
            <a:ext cx="8395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http://www.stampboards.com/viewtopic.php?f=17&amp;t=41842</a:t>
            </a:r>
          </a:p>
        </p:txBody>
      </p:sp>
      <p:sp>
        <p:nvSpPr>
          <p:cNvPr id="12" name="5-Point Star 11">
            <a:hlinkClick r:id="rId6"/>
          </p:cNvPr>
          <p:cNvSpPr/>
          <p:nvPr/>
        </p:nvSpPr>
        <p:spPr>
          <a:xfrm>
            <a:off x="1036704" y="2785650"/>
            <a:ext cx="361243" cy="330123"/>
          </a:xfrm>
          <a:prstGeom prst="star5">
            <a:avLst/>
          </a:prstGeom>
          <a:solidFill>
            <a:srgbClr val="E8D8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04" y="3584237"/>
            <a:ext cx="2092086" cy="26513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22" y="3588730"/>
            <a:ext cx="4123192" cy="2646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7646" y="3860300"/>
            <a:ext cx="3739589" cy="20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34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Inauguration, January 20, 1961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Inaugural cover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85943"/>
            <a:ext cx="2873190" cy="4112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3" y="1492624"/>
            <a:ext cx="7393682" cy="4105470"/>
          </a:xfrm>
          <a:prstGeom prst="rect">
            <a:avLst/>
          </a:prstGeom>
        </p:spPr>
      </p:pic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927" y="5934271"/>
            <a:ext cx="408467" cy="377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11788" y="1020112"/>
            <a:ext cx="127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D80E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ArtCraft cachet</a:t>
            </a:r>
            <a:endParaRPr lang="en-US" dirty="0">
              <a:solidFill>
                <a:srgbClr val="E8D80E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837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The First Lady, Jacqueline Kennedy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9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Inaugural cover, Art Craft cachet</a:t>
            </a: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156447"/>
            <a:ext cx="6775704" cy="3392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69" y="2491865"/>
            <a:ext cx="5836920" cy="3288792"/>
          </a:xfrm>
          <a:prstGeom prst="rect">
            <a:avLst/>
          </a:prstGeom>
        </p:spPr>
      </p:pic>
      <p:pic>
        <p:nvPicPr>
          <p:cNvPr id="8" name="Picture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009" y="5934271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74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The Vice President – Lyndon B. Johnson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8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48" y="1154882"/>
            <a:ext cx="8362298" cy="4627341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463" y="6063216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54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54" y="398192"/>
            <a:ext cx="9900781" cy="7582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The Cabinet– Secretary of State Dean Rusk</a:t>
            </a:r>
            <a:endParaRPr lang="en-US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98192"/>
            <a:ext cx="758255" cy="7582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0188" y="6356350"/>
            <a:ext cx="2743200" cy="365125"/>
          </a:xfrm>
        </p:spPr>
        <p:txBody>
          <a:bodyPr/>
          <a:lstStyle/>
          <a:p>
            <a:fld id="{BA7F730E-D427-4E1F-BC2A-46B56642D089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5608" y="5780657"/>
            <a:ext cx="9900781" cy="75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384" y="1156447"/>
            <a:ext cx="8306697" cy="4627056"/>
          </a:xfrm>
          <a:prstGeom prst="rect">
            <a:avLst/>
          </a:prstGeom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764" y="5972215"/>
            <a:ext cx="40846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96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E8D80E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905</Words>
  <Application>Microsoft Office PowerPoint</Application>
  <PresentationFormat>Widescreen</PresentationFormat>
  <Paragraphs>212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Adobe Arabic</vt:lpstr>
      <vt:lpstr>Algerian</vt:lpstr>
      <vt:lpstr>Arial</vt:lpstr>
      <vt:lpstr>Calibri</vt:lpstr>
      <vt:lpstr>Calibri Light</vt:lpstr>
      <vt:lpstr>Office Theme</vt:lpstr>
      <vt:lpstr>JFK on U.S. Covers</vt:lpstr>
      <vt:lpstr>John Fitzgerald Kennedy, born May 29, 1917</vt:lpstr>
      <vt:lpstr>U.S. Navy Reserve Duty, 1941-1945</vt:lpstr>
      <vt:lpstr>U.S. Senator, 1953-1960 </vt:lpstr>
      <vt:lpstr>Post-Election Transition</vt:lpstr>
      <vt:lpstr>Inauguration, January 20, 1961</vt:lpstr>
      <vt:lpstr>The First Lady, Jacqueline Kennedy</vt:lpstr>
      <vt:lpstr>The Vice President – Lyndon B. Johnson</vt:lpstr>
      <vt:lpstr>The Cabinet– Secretary of State Dean Rusk</vt:lpstr>
      <vt:lpstr>The Cabinet- Secretary of Defense Robert McNamara </vt:lpstr>
      <vt:lpstr>The Cabinet- United Nations Ambassador Adlai Stevenson </vt:lpstr>
      <vt:lpstr>The Cabinet- Postmaster General James Edward Day </vt:lpstr>
      <vt:lpstr>Events in His Presidency, 1961</vt:lpstr>
      <vt:lpstr>Events in His Presidency, 1961</vt:lpstr>
      <vt:lpstr>Events in His Presidency, 1961</vt:lpstr>
      <vt:lpstr>Events in His Presidency, 1961</vt:lpstr>
      <vt:lpstr>Events in His Presidency, 1961</vt:lpstr>
      <vt:lpstr>Events in His Presidency, 1961</vt:lpstr>
      <vt:lpstr>Events in His Presidency, 1962</vt:lpstr>
      <vt:lpstr>Events in His Presidency, 1962</vt:lpstr>
      <vt:lpstr>Events in His Presidency, 1962</vt:lpstr>
      <vt:lpstr>Events in His Presidency, 1962</vt:lpstr>
      <vt:lpstr>Events in His Presidency, 1962</vt:lpstr>
      <vt:lpstr>Events in His Presidency, 1962</vt:lpstr>
      <vt:lpstr>Events in His Presidency, 1962</vt:lpstr>
      <vt:lpstr>Events in His Presidency, 1962</vt:lpstr>
      <vt:lpstr>Events in His Presidency, 1962</vt:lpstr>
      <vt:lpstr>Events in His Presidency, 1962</vt:lpstr>
      <vt:lpstr>Events in His Presidency, 1962</vt:lpstr>
      <vt:lpstr>Events in His Presidency, 1962</vt:lpstr>
      <vt:lpstr>Events in His Presidency, 1963</vt:lpstr>
      <vt:lpstr>Events in His Presidency, 1963</vt:lpstr>
      <vt:lpstr>Events in His Presidency, 1963</vt:lpstr>
      <vt:lpstr>Events in His Presidency, 1963</vt:lpstr>
      <vt:lpstr>Events in His Presidency, 1963</vt:lpstr>
      <vt:lpstr>Events in His Presidency, 1963</vt:lpstr>
      <vt:lpstr>Events in His Presidency, 1963</vt:lpstr>
      <vt:lpstr>In Memoriam, 1963</vt:lpstr>
      <vt:lpstr>In Memoriam, 1964</vt:lpstr>
      <vt:lpstr>In Memoriam, 1964 </vt:lpstr>
      <vt:lpstr>In Memoriam, 1964</vt:lpstr>
      <vt:lpstr>In Memoriam, 1964</vt:lpstr>
      <vt:lpstr>In Memoriam, 1964</vt:lpstr>
      <vt:lpstr>In Memoriam, 1965 </vt:lpstr>
      <vt:lpstr>In Memoriam, 1967 </vt:lpstr>
      <vt:lpstr>In Memoriam, 1967</vt:lpstr>
      <vt:lpstr>In Memoriam, 1969</vt:lpstr>
      <vt:lpstr>In Memoriam, 1979</vt:lpstr>
      <vt:lpstr>In Memoriam, 2015</vt:lpstr>
      <vt:lpstr>In Memoriam, 2017</vt:lpstr>
      <vt:lpstr>Noteworthy Online 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JFK on U.S. Covers</dc:title>
  <dc:creator>Tom Fortunato</dc:creator>
  <cp:lastModifiedBy>Tom Fortunato</cp:lastModifiedBy>
  <cp:revision>76</cp:revision>
  <dcterms:created xsi:type="dcterms:W3CDTF">2017-02-12T22:49:52Z</dcterms:created>
  <dcterms:modified xsi:type="dcterms:W3CDTF">2017-05-15T01:15:29Z</dcterms:modified>
</cp:coreProperties>
</file>