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83" r:id="rId3"/>
    <p:sldId id="273" r:id="rId4"/>
    <p:sldId id="292" r:id="rId5"/>
    <p:sldId id="284" r:id="rId6"/>
    <p:sldId id="291" r:id="rId7"/>
    <p:sldId id="265" r:id="rId8"/>
    <p:sldId id="262" r:id="rId9"/>
    <p:sldId id="280" r:id="rId10"/>
    <p:sldId id="281" r:id="rId11"/>
    <p:sldId id="285" r:id="rId12"/>
    <p:sldId id="276" r:id="rId13"/>
    <p:sldId id="267" r:id="rId14"/>
    <p:sldId id="277" r:id="rId15"/>
    <p:sldId id="264" r:id="rId16"/>
    <p:sldId id="263" r:id="rId17"/>
    <p:sldId id="286" r:id="rId18"/>
    <p:sldId id="270" r:id="rId19"/>
    <p:sldId id="278" r:id="rId20"/>
    <p:sldId id="272" r:id="rId21"/>
    <p:sldId id="287" r:id="rId22"/>
    <p:sldId id="257" r:id="rId23"/>
    <p:sldId id="259" r:id="rId24"/>
    <p:sldId id="258" r:id="rId25"/>
    <p:sldId id="279" r:id="rId26"/>
    <p:sldId id="275" r:id="rId27"/>
    <p:sldId id="282" r:id="rId28"/>
    <p:sldId id="288" r:id="rId29"/>
    <p:sldId id="260" r:id="rId30"/>
    <p:sldId id="266" r:id="rId31"/>
    <p:sldId id="289" r:id="rId32"/>
    <p:sldId id="290" r:id="rId33"/>
    <p:sldId id="274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E1A0-AF14-4715-98D1-53EE7C998F26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0BD6-379B-4A60-A5F6-6839A5D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2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E1A0-AF14-4715-98D1-53EE7C998F26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0BD6-379B-4A60-A5F6-6839A5D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E1A0-AF14-4715-98D1-53EE7C998F26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0BD6-379B-4A60-A5F6-6839A5D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15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E1A0-AF14-4715-98D1-53EE7C998F26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0BD6-379B-4A60-A5F6-6839A5D8817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0286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E1A0-AF14-4715-98D1-53EE7C998F26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0BD6-379B-4A60-A5F6-6839A5D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31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E1A0-AF14-4715-98D1-53EE7C998F26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0BD6-379B-4A60-A5F6-6839A5D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9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E1A0-AF14-4715-98D1-53EE7C998F26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0BD6-379B-4A60-A5F6-6839A5D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43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E1A0-AF14-4715-98D1-53EE7C998F26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0BD6-379B-4A60-A5F6-6839A5D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50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E1A0-AF14-4715-98D1-53EE7C998F26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0BD6-379B-4A60-A5F6-6839A5D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2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E1A0-AF14-4715-98D1-53EE7C998F26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0BD6-379B-4A60-A5F6-6839A5D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27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E1A0-AF14-4715-98D1-53EE7C998F26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0BD6-379B-4A60-A5F6-6839A5D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90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E1A0-AF14-4715-98D1-53EE7C998F26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0BD6-379B-4A60-A5F6-6839A5D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92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E1A0-AF14-4715-98D1-53EE7C998F26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0BD6-379B-4A60-A5F6-6839A5D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37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E1A0-AF14-4715-98D1-53EE7C998F26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0BD6-379B-4A60-A5F6-6839A5D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69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E1A0-AF14-4715-98D1-53EE7C998F26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0BD6-379B-4A60-A5F6-6839A5D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36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E1A0-AF14-4715-98D1-53EE7C998F26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0BD6-379B-4A60-A5F6-6839A5D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59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E1A0-AF14-4715-98D1-53EE7C998F26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30BD6-379B-4A60-A5F6-6839A5D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52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3ACE1A0-AF14-4715-98D1-53EE7C998F26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0BD6-379B-4A60-A5F6-6839A5D8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570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Indonesia" TargetMode="External"/><Relationship Id="rId13" Type="http://schemas.openxmlformats.org/officeDocument/2006/relationships/hyperlink" Target="https://en.wikipedia.org/wiki/Uzbekistan" TargetMode="External"/><Relationship Id="rId18" Type="http://schemas.openxmlformats.org/officeDocument/2006/relationships/image" Target="../media/image43.png"/><Relationship Id="rId3" Type="http://schemas.openxmlformats.org/officeDocument/2006/relationships/hyperlink" Target="https://en.wikipedia.org/wiki/Australia" TargetMode="External"/><Relationship Id="rId21" Type="http://schemas.openxmlformats.org/officeDocument/2006/relationships/image" Target="../media/image46.png"/><Relationship Id="rId7" Type="http://schemas.openxmlformats.org/officeDocument/2006/relationships/hyperlink" Target="https://en.wikipedia.org/wiki/Peru" TargetMode="External"/><Relationship Id="rId12" Type="http://schemas.openxmlformats.org/officeDocument/2006/relationships/hyperlink" Target="https://en.wikipedia.org/wiki/Brazil" TargetMode="External"/><Relationship Id="rId17" Type="http://schemas.openxmlformats.org/officeDocument/2006/relationships/image" Target="../media/image42.png"/><Relationship Id="rId2" Type="http://schemas.openxmlformats.org/officeDocument/2006/relationships/hyperlink" Target="https://en.wikipedia.org/wiki/China" TargetMode="External"/><Relationship Id="rId16" Type="http://schemas.openxmlformats.org/officeDocument/2006/relationships/hyperlink" Target="https://en.wikipedia.org/wiki/Kazakhstan" TargetMode="External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Canada" TargetMode="External"/><Relationship Id="rId11" Type="http://schemas.openxmlformats.org/officeDocument/2006/relationships/hyperlink" Target="https://en.wikipedia.org/wiki/Mexico" TargetMode="External"/><Relationship Id="rId5" Type="http://schemas.openxmlformats.org/officeDocument/2006/relationships/hyperlink" Target="https://en.wikipedia.org/wiki/United_States" TargetMode="External"/><Relationship Id="rId15" Type="http://schemas.openxmlformats.org/officeDocument/2006/relationships/hyperlink" Target="https://en.wikipedia.org/wiki/Papua_New_Guinea" TargetMode="External"/><Relationship Id="rId10" Type="http://schemas.openxmlformats.org/officeDocument/2006/relationships/hyperlink" Target="https://en.wikipedia.org/wiki/South_Africa" TargetMode="External"/><Relationship Id="rId19" Type="http://schemas.openxmlformats.org/officeDocument/2006/relationships/image" Target="../media/image44.png"/><Relationship Id="rId4" Type="http://schemas.openxmlformats.org/officeDocument/2006/relationships/hyperlink" Target="https://en.wikipedia.org/wiki/Russia" TargetMode="External"/><Relationship Id="rId9" Type="http://schemas.openxmlformats.org/officeDocument/2006/relationships/hyperlink" Target="https://en.wikipedia.org/wiki/Ghana" TargetMode="External"/><Relationship Id="rId14" Type="http://schemas.openxmlformats.org/officeDocument/2006/relationships/hyperlink" Target="https://en.wikipedia.org/wiki/Sudan" TargetMode="External"/><Relationship Id="rId22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" Type="http://schemas.openxmlformats.org/officeDocument/2006/relationships/image" Target="../media/image11.jpe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3C2079-341F-4BEE-8B3A-43EFC7129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1504" y="5077838"/>
            <a:ext cx="9158796" cy="1339919"/>
          </a:xfrm>
        </p:spPr>
        <p:txBody>
          <a:bodyPr/>
          <a:lstStyle/>
          <a:p>
            <a:pPr algn="just"/>
            <a:r>
              <a:rPr lang="en-US" sz="3600" b="1" dirty="0">
                <a:solidFill>
                  <a:srgbClr val="FF0000"/>
                </a:solidFill>
              </a:rPr>
              <a:t> 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/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/>
            </a:r>
            <a:br>
              <a:rPr lang="en-US" sz="3600" b="1" dirty="0">
                <a:solidFill>
                  <a:srgbClr val="FF0000"/>
                </a:solidFill>
              </a:rPr>
            </a:br>
            <a:endParaRPr lang="en-US" sz="7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3D02C3-4208-4641-A954-E7C236274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04448" y="4655496"/>
            <a:ext cx="177555" cy="1186010"/>
          </a:xfrm>
        </p:spPr>
        <p:txBody>
          <a:bodyPr>
            <a:normAutofit/>
          </a:bodyPr>
          <a:lstStyle/>
          <a:p>
            <a:endParaRPr lang="en-US"/>
          </a:p>
          <a:p>
            <a:endParaRPr lang="en-US" sz="4000">
              <a:solidFill>
                <a:srgbClr val="FF0000"/>
              </a:solidFill>
            </a:endParaRPr>
          </a:p>
          <a:p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Picture 4" descr="A coin with a face on it&#10;&#10;Description automatically generated with medium confidence">
            <a:extLst>
              <a:ext uri="{FF2B5EF4-FFF2-40B4-BE49-F238E27FC236}">
                <a16:creationId xmlns:a16="http://schemas.microsoft.com/office/drawing/2014/main" xmlns="" id="{7CAA9532-AED1-4108-B5AD-88FE5AAC98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39" y="387478"/>
            <a:ext cx="3652599" cy="3912843"/>
          </a:xfrm>
          <a:prstGeom prst="rect">
            <a:avLst/>
          </a:prstGeom>
        </p:spPr>
      </p:pic>
      <p:pic>
        <p:nvPicPr>
          <p:cNvPr id="7" name="Picture 6" descr="A pile of coins&#10;&#10;Description automatically generated with medium confidence">
            <a:extLst>
              <a:ext uri="{FF2B5EF4-FFF2-40B4-BE49-F238E27FC236}">
                <a16:creationId xmlns:a16="http://schemas.microsoft.com/office/drawing/2014/main" xmlns="" id="{753D3A7B-E0BA-4838-AA11-C0FBD86218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79" y="2964873"/>
            <a:ext cx="4527406" cy="3452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57F380-9E5F-4135-8ABF-750646189DA2}"/>
              </a:ext>
            </a:extLst>
          </p:cNvPr>
          <p:cNvSpPr txBox="1"/>
          <p:nvPr/>
        </p:nvSpPr>
        <p:spPr>
          <a:xfrm>
            <a:off x="4473676" y="938578"/>
            <a:ext cx="57967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Investing in 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Gold</a:t>
            </a:r>
          </a:p>
          <a:p>
            <a:r>
              <a:rPr lang="en-US" sz="5400" b="1" dirty="0">
                <a:solidFill>
                  <a:srgbClr val="FF0000"/>
                </a:solidFill>
              </a:rPr>
              <a:t>And </a:t>
            </a:r>
            <a:r>
              <a:rPr lang="en-US" sz="5400" b="1" dirty="0">
                <a:solidFill>
                  <a:schemeClr val="tx1">
                    <a:lumMod val="75000"/>
                  </a:schemeClr>
                </a:solidFill>
              </a:rPr>
              <a:t>Silver</a:t>
            </a:r>
            <a:r>
              <a:rPr lang="en-US" sz="5400" b="1" dirty="0" smtClean="0">
                <a:solidFill>
                  <a:srgbClr val="FF0000"/>
                </a:solidFill>
              </a:rPr>
              <a:t>: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6874E3-3326-4FD4-A48A-36F695EE3854}"/>
              </a:ext>
            </a:extLst>
          </p:cNvPr>
          <p:cNvSpPr txBox="1"/>
          <p:nvPr/>
        </p:nvSpPr>
        <p:spPr>
          <a:xfrm>
            <a:off x="1057275" y="4533900"/>
            <a:ext cx="471635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 Contrarian Point of View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Steve Eisinger, MD</a:t>
            </a:r>
          </a:p>
        </p:txBody>
      </p:sp>
    </p:spTree>
    <p:extLst>
      <p:ext uri="{BB962C8B-B14F-4D97-AF65-F5344CB8AC3E}">
        <p14:creationId xmlns:p14="http://schemas.microsoft.com/office/powerpoint/2010/main" val="2034172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xmlns="" id="{65D217D0-29EC-408B-88F2-4737C2E29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52549"/>
            <a:ext cx="11501437" cy="5005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4A577D-3E70-4ADF-A528-80D63F8FE02A}"/>
              </a:ext>
            </a:extLst>
          </p:cNvPr>
          <p:cNvSpPr txBox="1"/>
          <p:nvPr/>
        </p:nvSpPr>
        <p:spPr>
          <a:xfrm>
            <a:off x="1673544" y="344919"/>
            <a:ext cx="8000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20-Year Stock Market Performance</a:t>
            </a:r>
          </a:p>
        </p:txBody>
      </p:sp>
    </p:spTree>
    <p:extLst>
      <p:ext uri="{BB962C8B-B14F-4D97-AF65-F5344CB8AC3E}">
        <p14:creationId xmlns:p14="http://schemas.microsoft.com/office/powerpoint/2010/main" val="377383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953FC0F-5C8B-4185-9277-CD6C1060B345}"/>
              </a:ext>
            </a:extLst>
          </p:cNvPr>
          <p:cNvSpPr txBox="1"/>
          <p:nvPr/>
        </p:nvSpPr>
        <p:spPr>
          <a:xfrm>
            <a:off x="2503456" y="979139"/>
            <a:ext cx="3982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III  Fundamentals</a:t>
            </a:r>
          </a:p>
        </p:txBody>
      </p:sp>
      <p:pic>
        <p:nvPicPr>
          <p:cNvPr id="4" name="Picture 3" descr="A gold coin with a person's face on it&#10;&#10;Description automatically generated with low confidence">
            <a:extLst>
              <a:ext uri="{FF2B5EF4-FFF2-40B4-BE49-F238E27FC236}">
                <a16:creationId xmlns:a16="http://schemas.microsoft.com/office/drawing/2014/main" xmlns="" id="{36E43C87-6098-4980-86F7-CC10031AAC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2" y="2990078"/>
            <a:ext cx="2544417" cy="2854426"/>
          </a:xfrm>
          <a:prstGeom prst="rect">
            <a:avLst/>
          </a:prstGeom>
        </p:spPr>
      </p:pic>
      <p:pic>
        <p:nvPicPr>
          <p:cNvPr id="6" name="Picture 5" descr="A group of coins&#10;&#10;Description automatically generated with low confidence">
            <a:extLst>
              <a:ext uri="{FF2B5EF4-FFF2-40B4-BE49-F238E27FC236}">
                <a16:creationId xmlns:a16="http://schemas.microsoft.com/office/drawing/2014/main" xmlns="" id="{E7DC01AB-4997-4E10-A5EF-7914EC5543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403" y="3353944"/>
            <a:ext cx="4778414" cy="2126695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31DCF68-3B75-4D00-BFE4-A128272201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041" y="2913164"/>
            <a:ext cx="2470452" cy="300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12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xmlns="" id="{B9CA1DE5-6092-496D-9E83-07DAF1AFB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25966"/>
            <a:ext cx="11115675" cy="614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97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448A67A6-D70A-4D26-AFA8-C7F21B10ED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14858"/>
              </p:ext>
            </p:extLst>
          </p:nvPr>
        </p:nvGraphicFramePr>
        <p:xfrm>
          <a:off x="4863033" y="342894"/>
          <a:ext cx="5917819" cy="6112105"/>
        </p:xfrm>
        <a:graphic>
          <a:graphicData uri="http://schemas.openxmlformats.org/drawingml/2006/table">
            <a:tbl>
              <a:tblPr/>
              <a:tblGrid>
                <a:gridCol w="667639">
                  <a:extLst>
                    <a:ext uri="{9D8B030D-6E8A-4147-A177-3AD203B41FA5}">
                      <a16:colId xmlns:a16="http://schemas.microsoft.com/office/drawing/2014/main" xmlns="" val="1106407445"/>
                    </a:ext>
                  </a:extLst>
                </a:gridCol>
                <a:gridCol w="2370316">
                  <a:extLst>
                    <a:ext uri="{9D8B030D-6E8A-4147-A177-3AD203B41FA5}">
                      <a16:colId xmlns:a16="http://schemas.microsoft.com/office/drawing/2014/main" xmlns="" val="3828962878"/>
                    </a:ext>
                  </a:extLst>
                </a:gridCol>
                <a:gridCol w="1571626">
                  <a:extLst>
                    <a:ext uri="{9D8B030D-6E8A-4147-A177-3AD203B41FA5}">
                      <a16:colId xmlns:a16="http://schemas.microsoft.com/office/drawing/2014/main" xmlns="" val="3489313551"/>
                    </a:ext>
                  </a:extLst>
                </a:gridCol>
                <a:gridCol w="1308238">
                  <a:extLst>
                    <a:ext uri="{9D8B030D-6E8A-4147-A177-3AD203B41FA5}">
                      <a16:colId xmlns:a16="http://schemas.microsoft.com/office/drawing/2014/main" xmlns="" val="4221113930"/>
                    </a:ext>
                  </a:extLst>
                </a:gridCol>
              </a:tblGrid>
              <a:tr h="6138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2018 Rank</a:t>
                      </a:r>
                      <a:endParaRPr lang="en-US" sz="1400" dirty="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Country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Gold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production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(tonnes)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Reserves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(tonnes)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1627482"/>
                  </a:ext>
                </a:extLst>
              </a:tr>
              <a:tr h="324408"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none" dirty="0">
                          <a:solidFill>
                            <a:srgbClr val="FF0000"/>
                          </a:solidFill>
                          <a:hlinkClick r:id="rId2" tooltip="China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China</a:t>
                      </a:r>
                      <a:endParaRPr lang="en-US" sz="1600" b="1" u="none" dirty="0">
                        <a:solidFill>
                          <a:srgbClr val="FF0000"/>
                        </a:solidFill>
                      </a:endParaRP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404 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 2,000 </a:t>
                      </a:r>
                      <a:endParaRPr lang="en-US" sz="1600" b="1" dirty="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7073487"/>
                  </a:ext>
                </a:extLst>
              </a:tr>
              <a:tr h="324408"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none" dirty="0">
                          <a:solidFill>
                            <a:srgbClr val="FF0000"/>
                          </a:solidFill>
                          <a:hlinkClick r:id="rId3" tooltip="Australia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Australia</a:t>
                      </a:r>
                      <a:endParaRPr lang="en-US" sz="1600" b="1" u="none" dirty="0">
                        <a:solidFill>
                          <a:srgbClr val="FF0000"/>
                        </a:solidFill>
                      </a:endParaRP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319 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 9,800 </a:t>
                      </a:r>
                      <a:endParaRPr lang="en-US" sz="1600" b="1" dirty="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08055776"/>
                  </a:ext>
                </a:extLst>
              </a:tr>
              <a:tr h="324408"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none" dirty="0">
                          <a:solidFill>
                            <a:srgbClr val="FF0000"/>
                          </a:solidFill>
                          <a:hlinkClick r:id="rId4" tooltip="Russia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Russia</a:t>
                      </a:r>
                      <a:endParaRPr lang="en-US" sz="1600" b="1" u="none" dirty="0">
                        <a:solidFill>
                          <a:srgbClr val="FF0000"/>
                        </a:solidFill>
                      </a:endParaRP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/>
                        <a:t>297 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 5,300 </a:t>
                      </a:r>
                      <a:endParaRPr lang="en-US" sz="1600" b="1" dirty="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80018294"/>
                  </a:ext>
                </a:extLst>
              </a:tr>
              <a:tr h="324408"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none" dirty="0">
                          <a:solidFill>
                            <a:srgbClr val="FF0000"/>
                          </a:solidFill>
                          <a:hlinkClick r:id="rId5" tooltip="United States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United States</a:t>
                      </a:r>
                      <a:endParaRPr lang="en-US" sz="1600" b="1" u="none" dirty="0">
                        <a:solidFill>
                          <a:srgbClr val="FF0000"/>
                        </a:solidFill>
                      </a:endParaRP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/>
                        <a:t>222 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 3,000 </a:t>
                      </a:r>
                      <a:endParaRPr lang="en-US" sz="1600" b="1" dirty="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45110492"/>
                  </a:ext>
                </a:extLst>
              </a:tr>
              <a:tr h="324408">
                <a:tc>
                  <a:txBody>
                    <a:bodyPr/>
                    <a:lstStyle/>
                    <a:p>
                      <a:r>
                        <a:rPr lang="en-US" sz="1600" b="1" dirty="0"/>
                        <a:t>5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none" dirty="0">
                          <a:solidFill>
                            <a:srgbClr val="FF0000"/>
                          </a:solidFill>
                          <a:hlinkClick r:id="rId6" tooltip="Canada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Canada</a:t>
                      </a:r>
                      <a:endParaRPr lang="en-US" sz="1600" b="1" u="none" dirty="0">
                        <a:solidFill>
                          <a:srgbClr val="FF0000"/>
                        </a:solidFill>
                      </a:endParaRP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189 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 2,200 </a:t>
                      </a:r>
                      <a:endParaRPr lang="en-US" sz="1600" b="1" dirty="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89477075"/>
                  </a:ext>
                </a:extLst>
              </a:tr>
              <a:tr h="324408">
                <a:tc>
                  <a:txBody>
                    <a:bodyPr/>
                    <a:lstStyle/>
                    <a:p>
                      <a:r>
                        <a:rPr lang="en-US" sz="1600" b="1" dirty="0"/>
                        <a:t>6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none" dirty="0">
                          <a:solidFill>
                            <a:srgbClr val="FF0000"/>
                          </a:solidFill>
                          <a:hlinkClick r:id="rId7" tooltip="Peru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Peru</a:t>
                      </a:r>
                      <a:endParaRPr lang="en-US" sz="1600" b="1" u="none" dirty="0">
                        <a:solidFill>
                          <a:srgbClr val="FF0000"/>
                        </a:solidFill>
                      </a:endParaRP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/>
                        <a:t>158 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 2,600 </a:t>
                      </a:r>
                      <a:endParaRPr lang="en-US" sz="1600" b="1" dirty="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05131554"/>
                  </a:ext>
                </a:extLst>
              </a:tr>
              <a:tr h="307702">
                <a:tc>
                  <a:txBody>
                    <a:bodyPr/>
                    <a:lstStyle/>
                    <a:p>
                      <a:r>
                        <a:rPr lang="en-US" sz="1600" b="1" dirty="0"/>
                        <a:t>7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none" dirty="0">
                          <a:solidFill>
                            <a:srgbClr val="FF0000"/>
                          </a:solidFill>
                          <a:hlinkClick r:id="rId8" tooltip="Indonesia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Indonesia</a:t>
                      </a:r>
                      <a:endParaRPr lang="en-US" sz="1600" b="1" u="none" dirty="0">
                        <a:solidFill>
                          <a:srgbClr val="FF0000"/>
                        </a:solidFill>
                      </a:endParaRP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/>
                        <a:t>137 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 2,500 </a:t>
                      </a:r>
                      <a:endParaRPr lang="en-US" sz="1600" b="1" dirty="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3790813"/>
                  </a:ext>
                </a:extLst>
              </a:tr>
              <a:tr h="324408">
                <a:tc>
                  <a:txBody>
                    <a:bodyPr/>
                    <a:lstStyle/>
                    <a:p>
                      <a:r>
                        <a:rPr lang="en-US" sz="1600" b="1" dirty="0"/>
                        <a:t>8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none" dirty="0">
                          <a:solidFill>
                            <a:srgbClr val="FF0000"/>
                          </a:solidFill>
                          <a:hlinkClick r:id="rId9" tooltip="Ghana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Ghana</a:t>
                      </a:r>
                      <a:endParaRPr lang="en-US" sz="1600" b="1" u="none" dirty="0">
                        <a:solidFill>
                          <a:srgbClr val="FF0000"/>
                        </a:solidFill>
                      </a:endParaRP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130 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 1,000 </a:t>
                      </a:r>
                      <a:endParaRPr lang="en-US" sz="1600" b="1" dirty="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8400165"/>
                  </a:ext>
                </a:extLst>
              </a:tr>
              <a:tr h="324408">
                <a:tc>
                  <a:txBody>
                    <a:bodyPr/>
                    <a:lstStyle/>
                    <a:p>
                      <a:r>
                        <a:rPr lang="en-US" sz="1600" b="1" dirty="0"/>
                        <a:t>9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none" dirty="0">
                          <a:solidFill>
                            <a:srgbClr val="FF0000"/>
                          </a:solidFill>
                          <a:hlinkClick r:id="rId10" tooltip="South Africa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South Africa</a:t>
                      </a:r>
                      <a:endParaRPr lang="en-US" sz="1600" b="1" u="none" dirty="0">
                        <a:solidFill>
                          <a:srgbClr val="FF0000"/>
                        </a:solidFill>
                      </a:endParaRP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/>
                        <a:t>130 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 6,000 </a:t>
                      </a:r>
                      <a:endParaRPr lang="en-US" sz="1600" b="1" dirty="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0471072"/>
                  </a:ext>
                </a:extLst>
              </a:tr>
              <a:tr h="324408">
                <a:tc>
                  <a:txBody>
                    <a:bodyPr/>
                    <a:lstStyle/>
                    <a:p>
                      <a:r>
                        <a:rPr lang="en-US" sz="1600" b="1" dirty="0"/>
                        <a:t>10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none" dirty="0">
                          <a:solidFill>
                            <a:srgbClr val="FF0000"/>
                          </a:solidFill>
                          <a:hlinkClick r:id="rId11" tooltip="Mexico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Mexico</a:t>
                      </a:r>
                      <a:endParaRPr lang="en-US" sz="1600" b="1" u="none" dirty="0">
                        <a:solidFill>
                          <a:srgbClr val="FF0000"/>
                        </a:solidFill>
                      </a:endParaRP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/>
                        <a:t>115 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 1,400 </a:t>
                      </a:r>
                      <a:endParaRPr lang="en-US" sz="1600" b="1" dirty="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86517477"/>
                  </a:ext>
                </a:extLst>
              </a:tr>
              <a:tr h="324408">
                <a:tc>
                  <a:txBody>
                    <a:bodyPr/>
                    <a:lstStyle/>
                    <a:p>
                      <a:r>
                        <a:rPr lang="en-US" sz="1600" b="1" dirty="0"/>
                        <a:t>11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none" dirty="0">
                          <a:solidFill>
                            <a:srgbClr val="FF0000"/>
                          </a:solidFill>
                          <a:hlinkClick r:id="rId12" tooltip="Brazil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Brazil</a:t>
                      </a:r>
                      <a:endParaRPr lang="en-US" sz="1600" b="1" u="none" dirty="0">
                        <a:solidFill>
                          <a:srgbClr val="FF0000"/>
                        </a:solidFill>
                      </a:endParaRP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/>
                        <a:t>  97 </a:t>
                      </a:r>
                      <a:endParaRPr lang="en-US" sz="1600" b="1" dirty="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 2,400 </a:t>
                      </a:r>
                      <a:endParaRPr lang="en-US" sz="1600" b="1" dirty="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7092085"/>
                  </a:ext>
                </a:extLst>
              </a:tr>
              <a:tr h="324408">
                <a:tc>
                  <a:txBody>
                    <a:bodyPr/>
                    <a:lstStyle/>
                    <a:p>
                      <a:r>
                        <a:rPr lang="en-US" sz="1600" b="1" dirty="0"/>
                        <a:t>12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none" dirty="0">
                          <a:solidFill>
                            <a:srgbClr val="FF0000"/>
                          </a:solidFill>
                          <a:hlinkClick r:id="rId13" tooltip="Uzbekistan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Uzbekistan</a:t>
                      </a:r>
                      <a:endParaRPr lang="en-US" sz="1600" b="1" u="none" dirty="0">
                        <a:solidFill>
                          <a:srgbClr val="FF0000"/>
                        </a:solidFill>
                      </a:endParaRP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/>
                        <a:t>  92 </a:t>
                      </a:r>
                      <a:endParaRPr lang="en-US" sz="1600" b="1" dirty="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 1,800 </a:t>
                      </a:r>
                      <a:endParaRPr lang="en-US" sz="1600" b="1" dirty="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20847343"/>
                  </a:ext>
                </a:extLst>
              </a:tr>
              <a:tr h="324408">
                <a:tc>
                  <a:txBody>
                    <a:bodyPr/>
                    <a:lstStyle/>
                    <a:p>
                      <a:r>
                        <a:rPr lang="en-US" sz="1600" b="1" dirty="0"/>
                        <a:t>13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none" dirty="0" smtClean="0">
                          <a:solidFill>
                            <a:srgbClr val="FF0000"/>
                          </a:solidFill>
                          <a:hlinkClick r:id="rId14" tooltip="Sudan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Sudan</a:t>
                      </a:r>
                      <a:endParaRPr lang="en-US" sz="1600" b="1" u="none" dirty="0">
                        <a:solidFill>
                          <a:srgbClr val="FF0000"/>
                        </a:solidFill>
                      </a:endParaRP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/>
                        <a:t>  77 </a:t>
                      </a:r>
                      <a:endParaRPr lang="en-US" sz="1600" b="1" dirty="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 1,550 </a:t>
                      </a:r>
                      <a:endParaRPr lang="en-US" sz="1600" b="1" dirty="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39158892"/>
                  </a:ext>
                </a:extLst>
              </a:tr>
              <a:tr h="324408">
                <a:tc>
                  <a:txBody>
                    <a:bodyPr/>
                    <a:lstStyle/>
                    <a:p>
                      <a:r>
                        <a:rPr lang="en-US" sz="1600" b="1" dirty="0"/>
                        <a:t>14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none" dirty="0" smtClean="0">
                          <a:solidFill>
                            <a:srgbClr val="FF0000"/>
                          </a:solidFill>
                          <a:hlinkClick r:id="rId15" tooltip="Papua New Guinea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Papua </a:t>
                      </a:r>
                      <a:r>
                        <a:rPr lang="en-US" sz="1600" b="1" u="none" dirty="0">
                          <a:solidFill>
                            <a:srgbClr val="FF0000"/>
                          </a:solidFill>
                          <a:hlinkClick r:id="rId15" tooltip="Papua New Guinea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New Guinea</a:t>
                      </a:r>
                      <a:endParaRPr lang="en-US" sz="1600" b="1" u="none" dirty="0">
                        <a:solidFill>
                          <a:srgbClr val="FF0000"/>
                        </a:solidFill>
                      </a:endParaRP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/>
                        <a:t>  69 </a:t>
                      </a:r>
                      <a:endParaRPr lang="en-US" sz="1600" b="1" dirty="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 1,300 </a:t>
                      </a:r>
                      <a:endParaRPr lang="en-US" sz="1600" b="1" dirty="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2898273"/>
                  </a:ext>
                </a:extLst>
              </a:tr>
              <a:tr h="324408">
                <a:tc>
                  <a:txBody>
                    <a:bodyPr/>
                    <a:lstStyle/>
                    <a:p>
                      <a:r>
                        <a:rPr lang="en-US" sz="1600" b="1" dirty="0"/>
                        <a:t>15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none" dirty="0" smtClean="0">
                          <a:solidFill>
                            <a:srgbClr val="FF0000"/>
                          </a:solidFill>
                          <a:hlinkClick r:id="rId16" tooltip="Kazakhstan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Kazakhstan</a:t>
                      </a:r>
                      <a:r>
                        <a:rPr lang="en-US" sz="1600" b="1" u="none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1600" b="1" u="none" dirty="0">
                        <a:solidFill>
                          <a:srgbClr val="FF0000"/>
                        </a:solidFill>
                      </a:endParaRP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  68 </a:t>
                      </a:r>
                      <a:endParaRPr lang="en-US" sz="1600" b="1" dirty="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 1,000 </a:t>
                      </a:r>
                      <a:endParaRPr lang="en-US" sz="1600" b="1" dirty="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0440827"/>
                  </a:ext>
                </a:extLst>
              </a:tr>
              <a:tr h="324408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none" dirty="0">
                          <a:solidFill>
                            <a:srgbClr val="FF0000"/>
                          </a:solidFill>
                        </a:rPr>
                        <a:t>Rest of the world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1,001 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12,000 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37308055"/>
                  </a:ext>
                </a:extLst>
              </a:tr>
              <a:tr h="324408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none" dirty="0">
                          <a:solidFill>
                            <a:srgbClr val="FF0000"/>
                          </a:solidFill>
                          <a:effectLst/>
                        </a:rPr>
                        <a:t>World total</a:t>
                      </a:r>
                    </a:p>
                  </a:txBody>
                  <a:tcPr marL="112066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3,503 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54,000 </a:t>
                      </a:r>
                    </a:p>
                  </a:txBody>
                  <a:tcPr marL="53792" marR="53792" marT="26896" marB="268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98482157"/>
                  </a:ext>
                </a:extLst>
              </a:tr>
            </a:tbl>
          </a:graphicData>
        </a:graphic>
      </p:graphicFrame>
      <p:pic>
        <p:nvPicPr>
          <p:cNvPr id="1047" name="Picture 23" descr="Ghana">
            <a:extLst>
              <a:ext uri="{FF2B5EF4-FFF2-40B4-BE49-F238E27FC236}">
                <a16:creationId xmlns:a16="http://schemas.microsoft.com/office/drawing/2014/main" xmlns="" id="{90822BED-D0FD-40E3-8D26-CA83FBD5F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36" y="969793"/>
            <a:ext cx="219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South Africa">
            <a:extLst>
              <a:ext uri="{FF2B5EF4-FFF2-40B4-BE49-F238E27FC236}">
                <a16:creationId xmlns:a16="http://schemas.microsoft.com/office/drawing/2014/main" xmlns="" id="{2635A34E-3A0C-4796-BF1D-6DCFE61B2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087" y="1369288"/>
            <a:ext cx="219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Mexico">
            <a:extLst>
              <a:ext uri="{FF2B5EF4-FFF2-40B4-BE49-F238E27FC236}">
                <a16:creationId xmlns:a16="http://schemas.microsoft.com/office/drawing/2014/main" xmlns="" id="{A2E243AB-B242-4E47-8094-42572F1A8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2889" y="2686141"/>
            <a:ext cx="219075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Brazil">
            <a:extLst>
              <a:ext uri="{FF2B5EF4-FFF2-40B4-BE49-F238E27FC236}">
                <a16:creationId xmlns:a16="http://schemas.microsoft.com/office/drawing/2014/main" xmlns="" id="{E7794A8F-73F6-4AC7-BDE2-7922EBBBF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9862" y="2629917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Uzbekistan">
            <a:extLst>
              <a:ext uri="{FF2B5EF4-FFF2-40B4-BE49-F238E27FC236}">
                <a16:creationId xmlns:a16="http://schemas.microsoft.com/office/drawing/2014/main" xmlns="" id="{2546E0F2-8B00-482D-BDB9-8563FC782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2888" y="2284798"/>
            <a:ext cx="21907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7729DF-BEEF-424F-BF73-D18539E1565B}"/>
              </a:ext>
            </a:extLst>
          </p:cNvPr>
          <p:cNvSpPr txBox="1"/>
          <p:nvPr/>
        </p:nvSpPr>
        <p:spPr>
          <a:xfrm>
            <a:off x="701336" y="1112668"/>
            <a:ext cx="30043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Gold Production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By Country-2018</a:t>
            </a:r>
          </a:p>
        </p:txBody>
      </p:sp>
      <p:pic>
        <p:nvPicPr>
          <p:cNvPr id="10" name="Picture 9" descr="A gold coin with a couple of people on it&#10;&#10;Description automatically generated with low confidence">
            <a:extLst>
              <a:ext uri="{FF2B5EF4-FFF2-40B4-BE49-F238E27FC236}">
                <a16:creationId xmlns:a16="http://schemas.microsoft.com/office/drawing/2014/main" xmlns="" id="{3F7BA09F-7E0B-4A54-985F-35EC57B4A45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2325"/>
            <a:ext cx="3406629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98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table&#10;&#10;Description automatically generated">
            <a:extLst>
              <a:ext uri="{FF2B5EF4-FFF2-40B4-BE49-F238E27FC236}">
                <a16:creationId xmlns:a16="http://schemas.microsoft.com/office/drawing/2014/main" xmlns="" id="{EFE55C13-2C08-4A18-9513-423C8046D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37" y="542926"/>
            <a:ext cx="960804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58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xmlns="" id="{ED5C46F1-2C6E-4FA9-A31F-B387F32B4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304800"/>
            <a:ext cx="9144000" cy="5410200"/>
          </a:xfrm>
          <a:prstGeom prst="rect">
            <a:avLst/>
          </a:prstGeom>
        </p:spPr>
      </p:pic>
      <p:pic>
        <p:nvPicPr>
          <p:cNvPr id="5" name="Picture 4" descr="A gold coin with a person on it&#10;&#10;Description automatically generated with low confidence">
            <a:extLst>
              <a:ext uri="{FF2B5EF4-FFF2-40B4-BE49-F238E27FC236}">
                <a16:creationId xmlns:a16="http://schemas.microsoft.com/office/drawing/2014/main" xmlns="" id="{8A7ED940-4A60-4430-8B62-5DD565D12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709" y="4267200"/>
            <a:ext cx="2349166" cy="236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15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EBECE5-BBEC-423A-96A9-DEA9CDAD5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537" y="691257"/>
            <a:ext cx="9404723" cy="1400530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</a:rPr>
              <a:t>                            Peak Gold for South Africa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xmlns="" id="{A4CA2370-CA59-4D1C-829B-5469C29F2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1557338"/>
            <a:ext cx="7572374" cy="4877085"/>
          </a:xfrm>
        </p:spPr>
      </p:pic>
      <p:pic>
        <p:nvPicPr>
          <p:cNvPr id="7" name="Picture 6" descr="A picture containing object, coin&#10;&#10;Description automatically generated">
            <a:extLst>
              <a:ext uri="{FF2B5EF4-FFF2-40B4-BE49-F238E27FC236}">
                <a16:creationId xmlns:a16="http://schemas.microsoft.com/office/drawing/2014/main" xmlns="" id="{B5CB9087-D35A-456E-AF00-C3FB8DF88D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2" y="313082"/>
            <a:ext cx="3695116" cy="381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49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122FD15-E5D1-4E6A-9CFB-826562CC467D}"/>
              </a:ext>
            </a:extLst>
          </p:cNvPr>
          <p:cNvSpPr txBox="1"/>
          <p:nvPr/>
        </p:nvSpPr>
        <p:spPr>
          <a:xfrm>
            <a:off x="6839528" y="2478772"/>
            <a:ext cx="4633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IV  Politics, Religion,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Environmentalism, 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and </a:t>
            </a:r>
            <a:r>
              <a:rPr lang="en-US" sz="3600" b="1" dirty="0">
                <a:solidFill>
                  <a:srgbClr val="FF0000"/>
                </a:solidFill>
              </a:rPr>
              <a:t>Ethics</a:t>
            </a:r>
          </a:p>
        </p:txBody>
      </p:sp>
      <p:pic>
        <p:nvPicPr>
          <p:cNvPr id="6" name="Picture 5" descr="A picture containing object, coin, plaque&#10;&#10;Description automatically generated">
            <a:extLst>
              <a:ext uri="{FF2B5EF4-FFF2-40B4-BE49-F238E27FC236}">
                <a16:creationId xmlns:a16="http://schemas.microsoft.com/office/drawing/2014/main" xmlns="" id="{DF8AFF2A-F569-473A-9588-1D22FA6841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35" y="711503"/>
            <a:ext cx="5377840" cy="52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77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nature, day&#10;&#10;Description automatically generated">
            <a:extLst>
              <a:ext uri="{FF2B5EF4-FFF2-40B4-BE49-F238E27FC236}">
                <a16:creationId xmlns:a16="http://schemas.microsoft.com/office/drawing/2014/main" xmlns="" id="{E6788C72-5432-4FA9-AB7C-F75FAACD1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6" y="342901"/>
            <a:ext cx="11682412" cy="6276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7F7F8E-9167-4C96-8C2E-7FAFFC411D72}"/>
              </a:ext>
            </a:extLst>
          </p:cNvPr>
          <p:cNvSpPr txBox="1"/>
          <p:nvPr/>
        </p:nvSpPr>
        <p:spPr>
          <a:xfrm>
            <a:off x="3914931" y="819150"/>
            <a:ext cx="4366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Gold Pit Mining in Russia</a:t>
            </a:r>
          </a:p>
        </p:txBody>
      </p:sp>
    </p:spTree>
    <p:extLst>
      <p:ext uri="{BB962C8B-B14F-4D97-AF65-F5344CB8AC3E}">
        <p14:creationId xmlns:p14="http://schemas.microsoft.com/office/powerpoint/2010/main" val="2320525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85D5AA8-773B-469A-8802-9645A4DC9B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climbing a rock wall&#10;&#10;Description automatically generated with medium confidence">
            <a:extLst>
              <a:ext uri="{FF2B5EF4-FFF2-40B4-BE49-F238E27FC236}">
                <a16:creationId xmlns:a16="http://schemas.microsoft.com/office/drawing/2014/main" xmlns="" id="{A1D4A2BA-D5BC-426E-8DD2-5BCEFE0A45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84" y="643467"/>
            <a:ext cx="3938344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75AF42C-C556-454E-B2D3-2C917CB812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AF3DF1-F654-4CAE-904C-EE1C9018D3B8}"/>
              </a:ext>
            </a:extLst>
          </p:cNvPr>
          <p:cNvSpPr txBox="1"/>
          <p:nvPr/>
        </p:nvSpPr>
        <p:spPr>
          <a:xfrm>
            <a:off x="5686216" y="1143000"/>
            <a:ext cx="5698996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</a:rPr>
              <a:t>Artisanal Mining</a:t>
            </a:r>
          </a:p>
          <a:p>
            <a:endParaRPr lang="en-US" sz="3600" b="1" u="sng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Dangerous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Exploitative of local pop-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b="1" dirty="0" err="1">
                <a:solidFill>
                  <a:srgbClr val="FF0000"/>
                </a:solidFill>
              </a:rPr>
              <a:t>ulace</a:t>
            </a:r>
            <a:endParaRPr lang="en-US" sz="2800" b="1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Crime-ridden; terrorist </a:t>
            </a:r>
            <a:r>
              <a:rPr lang="en-US" sz="2800" b="1" dirty="0" err="1">
                <a:solidFill>
                  <a:srgbClr val="FF0000"/>
                </a:solidFill>
              </a:rPr>
              <a:t>assoc</a:t>
            </a:r>
            <a:r>
              <a:rPr lang="en-US" sz="2800" b="1" dirty="0">
                <a:solidFill>
                  <a:srgbClr val="FF0000"/>
                </a:solidFill>
              </a:rPr>
              <a:t>-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b="1" dirty="0" err="1">
                <a:solidFill>
                  <a:srgbClr val="FF0000"/>
                </a:solidFill>
              </a:rPr>
              <a:t>iations</a:t>
            </a:r>
            <a:r>
              <a:rPr lang="en-US" sz="2800" b="1" dirty="0">
                <a:solidFill>
                  <a:srgbClr val="FF0000"/>
                </a:solidFill>
              </a:rPr>
              <a:t> (“blood gold”)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Environmentally destructive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Child labor often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Destroys indigenous </a:t>
            </a:r>
            <a:r>
              <a:rPr lang="en-US" sz="2800" b="1" dirty="0" smtClean="0">
                <a:solidFill>
                  <a:srgbClr val="FF0000"/>
                </a:solidFill>
              </a:rPr>
              <a:t>cultures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00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6EE6A16-585F-4C76-A565-0C1A19A1803C}"/>
              </a:ext>
            </a:extLst>
          </p:cNvPr>
          <p:cNvSpPr txBox="1"/>
          <p:nvPr/>
        </p:nvSpPr>
        <p:spPr>
          <a:xfrm>
            <a:off x="5474123" y="388388"/>
            <a:ext cx="4405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  Introduction and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         History</a:t>
            </a:r>
          </a:p>
        </p:txBody>
      </p:sp>
      <p:pic>
        <p:nvPicPr>
          <p:cNvPr id="8" name="Picture 7" descr="A picture containing object, coin&#10;&#10;Description automatically generated">
            <a:extLst>
              <a:ext uri="{FF2B5EF4-FFF2-40B4-BE49-F238E27FC236}">
                <a16:creationId xmlns:a16="http://schemas.microsoft.com/office/drawing/2014/main" xmlns="" id="{781F6FCE-8DA9-47A5-97B8-9C0E3C806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40" y="388388"/>
            <a:ext cx="4509618" cy="4454467"/>
          </a:xfrm>
          <a:prstGeom prst="rect">
            <a:avLst/>
          </a:prstGeom>
        </p:spPr>
      </p:pic>
      <p:pic>
        <p:nvPicPr>
          <p:cNvPr id="14" name="Picture 13" descr="A picture containing coin, sliced&#10;&#10;Description automatically generated">
            <a:extLst>
              <a:ext uri="{FF2B5EF4-FFF2-40B4-BE49-F238E27FC236}">
                <a16:creationId xmlns:a16="http://schemas.microsoft.com/office/drawing/2014/main" xmlns="" id="{93920571-47C1-4E85-B49F-B13FD4C146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017" y="2059776"/>
            <a:ext cx="4506619" cy="445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24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FABB624F-BF77-4AE1-B71D-2D681D4731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metalware, chain&#10;&#10;Description automatically generated">
            <a:extLst>
              <a:ext uri="{FF2B5EF4-FFF2-40B4-BE49-F238E27FC236}">
                <a16:creationId xmlns:a16="http://schemas.microsoft.com/office/drawing/2014/main" xmlns="" id="{95AA45AE-2CEC-4298-8E3A-3A2FE2DA95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9" r="-2" b="17045"/>
          <a:stretch/>
        </p:blipFill>
        <p:spPr>
          <a:xfrm>
            <a:off x="457200" y="568044"/>
            <a:ext cx="5923063" cy="5721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9836E7-C593-4755-88BC-0777FD9BE158}"/>
              </a:ext>
            </a:extLst>
          </p:cNvPr>
          <p:cNvSpPr txBox="1"/>
          <p:nvPr/>
        </p:nvSpPr>
        <p:spPr>
          <a:xfrm>
            <a:off x="6609850" y="4166124"/>
            <a:ext cx="521008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The gold for this piece of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Inca Jewelry was probably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mined by artisanal miners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in the jungles of the Amazon.</a:t>
            </a:r>
          </a:p>
        </p:txBody>
      </p:sp>
      <p:pic>
        <p:nvPicPr>
          <p:cNvPr id="10" name="Picture 9" descr="A picture containing metalware, chain, key&#10;&#10;Description automatically generated">
            <a:extLst>
              <a:ext uri="{FF2B5EF4-FFF2-40B4-BE49-F238E27FC236}">
                <a16:creationId xmlns:a16="http://schemas.microsoft.com/office/drawing/2014/main" xmlns="" id="{92591616-4D1A-44DB-86BD-D1208E3A3E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807" y="568044"/>
            <a:ext cx="3329125" cy="33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31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2B4C7E2-1E27-421C-83A5-6A90ABC64B7E}"/>
              </a:ext>
            </a:extLst>
          </p:cNvPr>
          <p:cNvSpPr txBox="1"/>
          <p:nvPr/>
        </p:nvSpPr>
        <p:spPr>
          <a:xfrm>
            <a:off x="4748194" y="1171913"/>
            <a:ext cx="3934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  Strategies and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Methods</a:t>
            </a:r>
          </a:p>
        </p:txBody>
      </p:sp>
      <p:pic>
        <p:nvPicPr>
          <p:cNvPr id="4" name="Picture 3" descr="A close-up of the front and the back of a coin&#10;&#10;Description automatically generated">
            <a:extLst>
              <a:ext uri="{FF2B5EF4-FFF2-40B4-BE49-F238E27FC236}">
                <a16:creationId xmlns:a16="http://schemas.microsoft.com/office/drawing/2014/main" xmlns="" id="{94440A7C-AA25-42FC-9457-90993B496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8" y="3447495"/>
            <a:ext cx="5762419" cy="280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01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04EC37-85A1-4ED9-9334-98F371FEE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308" y="987663"/>
            <a:ext cx="8825658" cy="664608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</a:rPr>
              <a:t>Quotes from ETF Prospectus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299FB6-17AA-4CD2-A83F-22C37F2375E3}"/>
              </a:ext>
            </a:extLst>
          </p:cNvPr>
          <p:cNvSpPr txBox="1"/>
          <p:nvPr/>
        </p:nvSpPr>
        <p:spPr>
          <a:xfrm>
            <a:off x="360308" y="2183199"/>
            <a:ext cx="88104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>
                <a:solidFill>
                  <a:srgbClr val="FF0000"/>
                </a:solidFill>
              </a:rPr>
              <a:t>“The investment objective of the Trust is for the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shares to reflect the performance of the price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of </a:t>
            </a:r>
            <a:r>
              <a:rPr lang="en-US" sz="2800" b="1" dirty="0">
                <a:solidFill>
                  <a:srgbClr val="FF0000"/>
                </a:solidFill>
              </a:rPr>
              <a:t>gold bullion.”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CCBB742-7B2C-4CBF-A4CA-1361CB5F82C1}"/>
              </a:ext>
            </a:extLst>
          </p:cNvPr>
          <p:cNvSpPr txBox="1"/>
          <p:nvPr/>
        </p:nvSpPr>
        <p:spPr>
          <a:xfrm>
            <a:off x="360309" y="4099122"/>
            <a:ext cx="88104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2.  “The shares trade on the NYSE and…provide indirect access to the gold bullion market.  The shares may be bought and sold on the NYSE Arca like any other exchange-listed securities.”</a:t>
            </a:r>
          </a:p>
        </p:txBody>
      </p:sp>
      <p:pic>
        <p:nvPicPr>
          <p:cNvPr id="10" name="Picture 9" descr="A coin with a person on it&#10;&#10;Description automatically generated with low confidence">
            <a:extLst>
              <a:ext uri="{FF2B5EF4-FFF2-40B4-BE49-F238E27FC236}">
                <a16:creationId xmlns:a16="http://schemas.microsoft.com/office/drawing/2014/main" xmlns="" id="{1966EDB6-84ED-40DF-B608-95FD8AEC0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052" y="2693503"/>
            <a:ext cx="2624743" cy="264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62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084231-F435-437C-9A71-F4D73AC20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6137" y="2788040"/>
            <a:ext cx="5756701" cy="13648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“The value of the shares relates directly to the value of the gold held </a:t>
            </a:r>
            <a:r>
              <a:rPr lang="en-US" sz="2800" b="1" dirty="0" smtClean="0">
                <a:solidFill>
                  <a:srgbClr val="FF0000"/>
                </a:solidFill>
              </a:rPr>
              <a:t>by </a:t>
            </a:r>
            <a:r>
              <a:rPr lang="en-US" sz="2800" b="1" dirty="0">
                <a:solidFill>
                  <a:srgbClr val="FF0000"/>
                </a:solidFill>
              </a:rPr>
              <a:t>the  </a:t>
            </a:r>
            <a:r>
              <a:rPr lang="en-US" sz="2800" b="1" dirty="0" smtClean="0">
                <a:solidFill>
                  <a:srgbClr val="FF0000"/>
                </a:solidFill>
              </a:rPr>
              <a:t>Trust.”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7" name="Picture 16" descr="A group of coins&#10;&#10;Description automatically generated with medium confidence">
            <a:extLst>
              <a:ext uri="{FF2B5EF4-FFF2-40B4-BE49-F238E27FC236}">
                <a16:creationId xmlns:a16="http://schemas.microsoft.com/office/drawing/2014/main" xmlns="" id="{3972FC77-BC6E-4CA0-A58A-0B69AD98E8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r="10296"/>
          <a:stretch/>
        </p:blipFill>
        <p:spPr>
          <a:xfrm>
            <a:off x="456021" y="525844"/>
            <a:ext cx="4031495" cy="588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2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DD65F7-2373-4AEE-B32B-2A9F475ACA59}"/>
              </a:ext>
            </a:extLst>
          </p:cNvPr>
          <p:cNvSpPr txBox="1"/>
          <p:nvPr/>
        </p:nvSpPr>
        <p:spPr>
          <a:xfrm>
            <a:off x="697757" y="406644"/>
            <a:ext cx="90099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“On June 30, 2020, the Custodian held 37,902,740.8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ounces </a:t>
            </a:r>
            <a:r>
              <a:rPr lang="en-US" sz="2800" b="1" dirty="0">
                <a:solidFill>
                  <a:srgbClr val="FF0000"/>
                </a:solidFill>
              </a:rPr>
              <a:t>of gold…”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“…gold held in the Trust’s allocated account is the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property </a:t>
            </a:r>
            <a:r>
              <a:rPr lang="en-US" sz="2800" b="1" dirty="0">
                <a:solidFill>
                  <a:srgbClr val="FF0000"/>
                </a:solidFill>
              </a:rPr>
              <a:t>of the Trust and is not traded, leased, or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loaned </a:t>
            </a:r>
            <a:r>
              <a:rPr lang="en-US" sz="2800" b="1" dirty="0">
                <a:solidFill>
                  <a:srgbClr val="FF0000"/>
                </a:solidFill>
              </a:rPr>
              <a:t>under any circumstances.”</a:t>
            </a:r>
          </a:p>
        </p:txBody>
      </p:sp>
      <p:pic>
        <p:nvPicPr>
          <p:cNvPr id="8" name="Picture 7" descr="A picture containing object, coin&#10;&#10;Description automatically generated">
            <a:extLst>
              <a:ext uri="{FF2B5EF4-FFF2-40B4-BE49-F238E27FC236}">
                <a16:creationId xmlns:a16="http://schemas.microsoft.com/office/drawing/2014/main" xmlns="" id="{81B38931-DFD2-4EB4-B3A7-E3A1CE9A7B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459" y="2732596"/>
            <a:ext cx="3653482" cy="391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08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ue&#10;&#10;Description automatically generated">
            <a:extLst>
              <a:ext uri="{FF2B5EF4-FFF2-40B4-BE49-F238E27FC236}">
                <a16:creationId xmlns:a16="http://schemas.microsoft.com/office/drawing/2014/main" xmlns="" id="{132243AA-75DF-4D4A-B9A3-115784C314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8" y="351820"/>
            <a:ext cx="4404741" cy="4218933"/>
          </a:xfrm>
          <a:prstGeom prst="rect">
            <a:avLst/>
          </a:prstGeom>
        </p:spPr>
      </p:pic>
      <p:pic>
        <p:nvPicPr>
          <p:cNvPr id="5" name="Picture 4" descr="A picture containing text, coin, plaque&#10;&#10;Description automatically generated">
            <a:extLst>
              <a:ext uri="{FF2B5EF4-FFF2-40B4-BE49-F238E27FC236}">
                <a16:creationId xmlns:a16="http://schemas.microsoft.com/office/drawing/2014/main" xmlns="" id="{F8967FDA-1278-477E-857A-C8CA62EC9D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507" y="399184"/>
            <a:ext cx="3474807" cy="5267325"/>
          </a:xfrm>
          <a:prstGeom prst="rect">
            <a:avLst/>
          </a:prstGeom>
        </p:spPr>
      </p:pic>
      <p:pic>
        <p:nvPicPr>
          <p:cNvPr id="7" name="Picture 6" descr="A close-up of the front and the back of a coin&#10;&#10;Description automatically generated">
            <a:extLst>
              <a:ext uri="{FF2B5EF4-FFF2-40B4-BE49-F238E27FC236}">
                <a16:creationId xmlns:a16="http://schemas.microsoft.com/office/drawing/2014/main" xmlns="" id="{7CD394E1-4294-4BFE-8AA8-84E73A183D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10" y="3440182"/>
            <a:ext cx="4318894" cy="3105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95BE20F-1384-4D0D-9FCC-2DA3C5E436B5}"/>
              </a:ext>
            </a:extLst>
          </p:cNvPr>
          <p:cNvSpPr txBox="1"/>
          <p:nvPr/>
        </p:nvSpPr>
        <p:spPr>
          <a:xfrm>
            <a:off x="5131996" y="864950"/>
            <a:ext cx="26303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Silver Coins—Bullion and </a:t>
            </a:r>
            <a:r>
              <a:rPr lang="en-US" sz="3200" b="1" dirty="0" smtClean="0">
                <a:solidFill>
                  <a:srgbClr val="FF0000"/>
                </a:solidFill>
              </a:rPr>
              <a:t>Numismatic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185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nding machine&#10;&#10;Description automatically generated">
            <a:extLst>
              <a:ext uri="{FF2B5EF4-FFF2-40B4-BE49-F238E27FC236}">
                <a16:creationId xmlns:a16="http://schemas.microsoft.com/office/drawing/2014/main" xmlns="" id="{B8F2998B-0A4A-4D48-93CF-02679E8178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77435"/>
            <a:ext cx="8743950" cy="63031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67F856-E49A-422E-B69D-C07F4C0F8554}"/>
              </a:ext>
            </a:extLst>
          </p:cNvPr>
          <p:cNvSpPr txBox="1"/>
          <p:nvPr/>
        </p:nvSpPr>
        <p:spPr>
          <a:xfrm flipH="1">
            <a:off x="10194605" y="2951945"/>
            <a:ext cx="1225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Silver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Bars</a:t>
            </a:r>
          </a:p>
        </p:txBody>
      </p:sp>
    </p:spTree>
    <p:extLst>
      <p:ext uri="{BB962C8B-B14F-4D97-AF65-F5344CB8AC3E}">
        <p14:creationId xmlns:p14="http://schemas.microsoft.com/office/powerpoint/2010/main" val="158079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box&#10;&#10;Description automatically generated">
            <a:extLst>
              <a:ext uri="{FF2B5EF4-FFF2-40B4-BE49-F238E27FC236}">
                <a16:creationId xmlns:a16="http://schemas.microsoft.com/office/drawing/2014/main" xmlns="" id="{AF83BF6A-1B8A-415B-B4B2-6B5D3D8992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13" y="0"/>
            <a:ext cx="36147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BEC06F-38F8-4F6D-86CA-6790B6B12F3E}"/>
              </a:ext>
            </a:extLst>
          </p:cNvPr>
          <p:cNvSpPr txBox="1"/>
          <p:nvPr/>
        </p:nvSpPr>
        <p:spPr>
          <a:xfrm>
            <a:off x="391094" y="1658153"/>
            <a:ext cx="377539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Advantages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Convenient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Ready access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Protection against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     fire and theft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No monthly fee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2AB825-CB95-4C74-B930-3A3B493B08BA}"/>
              </a:ext>
            </a:extLst>
          </p:cNvPr>
          <p:cNvSpPr txBox="1"/>
          <p:nvPr/>
        </p:nvSpPr>
        <p:spPr>
          <a:xfrm>
            <a:off x="3531604" y="486390"/>
            <a:ext cx="16161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Safes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C90395-17D9-468A-B46E-55EBB03197BA}"/>
              </a:ext>
            </a:extLst>
          </p:cNvPr>
          <p:cNvSpPr txBox="1"/>
          <p:nvPr/>
        </p:nvSpPr>
        <p:spPr>
          <a:xfrm>
            <a:off x="8269102" y="1658153"/>
            <a:ext cx="355257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Disadvantages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Expensive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Can fail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Can be forced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Hard to move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You may forget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     the </a:t>
            </a:r>
            <a:r>
              <a:rPr lang="en-US" sz="2800" b="1" dirty="0" smtClean="0">
                <a:solidFill>
                  <a:srgbClr val="FF0000"/>
                </a:solidFill>
              </a:rPr>
              <a:t>combination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49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16F21A9-490A-4D97-B069-890EEA439EE3}"/>
              </a:ext>
            </a:extLst>
          </p:cNvPr>
          <p:cNvSpPr txBox="1"/>
          <p:nvPr/>
        </p:nvSpPr>
        <p:spPr>
          <a:xfrm>
            <a:off x="4610362" y="392044"/>
            <a:ext cx="3590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VI  Risks and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Disadvantages</a:t>
            </a:r>
          </a:p>
        </p:txBody>
      </p:sp>
      <p:pic>
        <p:nvPicPr>
          <p:cNvPr id="12" name="Picture 11" descr="A group of coins&#10;&#10;Description automatically generated with low confidence">
            <a:extLst>
              <a:ext uri="{FF2B5EF4-FFF2-40B4-BE49-F238E27FC236}">
                <a16:creationId xmlns:a16="http://schemas.microsoft.com/office/drawing/2014/main" xmlns="" id="{98C83C2D-43CF-4E3B-9B0A-85423FB2B0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2" y="1753629"/>
            <a:ext cx="4771792" cy="4651513"/>
          </a:xfrm>
          <a:prstGeom prst="rect">
            <a:avLst/>
          </a:prstGeom>
        </p:spPr>
      </p:pic>
      <p:pic>
        <p:nvPicPr>
          <p:cNvPr id="14" name="Picture 13" descr="A group of coins&#10;&#10;Description automatically generated with low confidence">
            <a:extLst>
              <a:ext uri="{FF2B5EF4-FFF2-40B4-BE49-F238E27FC236}">
                <a16:creationId xmlns:a16="http://schemas.microsoft.com/office/drawing/2014/main" xmlns="" id="{5C358919-C342-433B-85A6-20BFDD4C6F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874" y="2313331"/>
            <a:ext cx="5062402" cy="410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38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7D95B9-A931-4DF5-B995-2620C0B9510C}"/>
              </a:ext>
            </a:extLst>
          </p:cNvPr>
          <p:cNvSpPr txBox="1"/>
          <p:nvPr/>
        </p:nvSpPr>
        <p:spPr>
          <a:xfrm>
            <a:off x="427197" y="940013"/>
            <a:ext cx="86734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</a:rPr>
              <a:t>Risks</a:t>
            </a:r>
            <a:r>
              <a:rPr lang="en-US" sz="2800" b="1" dirty="0">
                <a:solidFill>
                  <a:srgbClr val="FF0000"/>
                </a:solidFill>
              </a:rPr>
              <a:t> of investing in gold and silver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Black Swan Event—lack of access to holdings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Counterfeit coins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Transactional costs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Theft or loss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Gold and silver are passive investments;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</a:rPr>
              <a:t> no </a:t>
            </a:r>
            <a:r>
              <a:rPr lang="en-US" sz="2800" b="1" dirty="0">
                <a:solidFill>
                  <a:srgbClr val="FF0000"/>
                </a:solidFill>
              </a:rPr>
              <a:t>interest, no dividends, no income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Price decline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A picture containing object, coin&#10;&#10;Description automatically generated">
            <a:extLst>
              <a:ext uri="{FF2B5EF4-FFF2-40B4-BE49-F238E27FC236}">
                <a16:creationId xmlns:a16="http://schemas.microsoft.com/office/drawing/2014/main" xmlns="" id="{B544ED87-5457-405E-8BB4-FA69B1944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602" y="3202171"/>
            <a:ext cx="2743200" cy="2711451"/>
          </a:xfrm>
          <a:prstGeom prst="rect">
            <a:avLst/>
          </a:prstGeom>
        </p:spPr>
      </p:pic>
      <p:pic>
        <p:nvPicPr>
          <p:cNvPr id="7" name="Picture 6" descr="A picture containing object, coin, water, blue&#10;&#10;Description automatically generated">
            <a:extLst>
              <a:ext uri="{FF2B5EF4-FFF2-40B4-BE49-F238E27FC236}">
                <a16:creationId xmlns:a16="http://schemas.microsoft.com/office/drawing/2014/main" xmlns="" id="{CB55A95B-7C16-4FCA-9612-AA9C689E3FC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842" y="736942"/>
            <a:ext cx="2690594" cy="27114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EC00D68-7FF3-46BF-930B-C9F50B6917DA}"/>
              </a:ext>
            </a:extLst>
          </p:cNvPr>
          <p:cNvSpPr txBox="1"/>
          <p:nvPr/>
        </p:nvSpPr>
        <p:spPr>
          <a:xfrm>
            <a:off x="9290206" y="2955950"/>
            <a:ext cx="27045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Fake Gold Coin</a:t>
            </a:r>
          </a:p>
        </p:txBody>
      </p:sp>
    </p:spTree>
    <p:extLst>
      <p:ext uri="{BB962C8B-B14F-4D97-AF65-F5344CB8AC3E}">
        <p14:creationId xmlns:p14="http://schemas.microsoft.com/office/powerpoint/2010/main" val="315581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in&#10;&#10;Description automatically generated">
            <a:extLst>
              <a:ext uri="{FF2B5EF4-FFF2-40B4-BE49-F238E27FC236}">
                <a16:creationId xmlns:a16="http://schemas.microsoft.com/office/drawing/2014/main" xmlns="" id="{DD90B1E8-B5B6-4A79-BEA4-14F2F208BF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20" y="471029"/>
            <a:ext cx="6098543" cy="5928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77709F-8605-4B4E-A0BC-9F76EA6A9F1E}"/>
              </a:ext>
            </a:extLst>
          </p:cNvPr>
          <p:cNvSpPr txBox="1"/>
          <p:nvPr/>
        </p:nvSpPr>
        <p:spPr>
          <a:xfrm>
            <a:off x="407584" y="1019474"/>
            <a:ext cx="6253635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This replica coin was made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From an ingot of silver recovered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from the sunken treasure galleon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De Atocha.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The silver was mined at Potosi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 (now in Bolivia) by Native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American slaves in the early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1600’s, and was on its way to Spain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 when the ship went down  in a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 hurricane off the Florida Keys.</a:t>
            </a:r>
          </a:p>
        </p:txBody>
      </p:sp>
    </p:spTree>
    <p:extLst>
      <p:ext uri="{BB962C8B-B14F-4D97-AF65-F5344CB8AC3E}">
        <p14:creationId xmlns:p14="http://schemas.microsoft.com/office/powerpoint/2010/main" val="2588617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AC20AE-3EAA-4769-A090-7B4376E44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149" y="990601"/>
            <a:ext cx="5886801" cy="5214251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Silver </a:t>
            </a:r>
            <a:r>
              <a:rPr lang="en-US" sz="3600" b="1" dirty="0">
                <a:solidFill>
                  <a:srgbClr val="FF0000"/>
                </a:solidFill>
              </a:rPr>
              <a:t>is very bulky and heavy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/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This two-gallon cooking pot </a:t>
            </a:r>
            <a:r>
              <a:rPr lang="en-US" sz="2800" b="1" dirty="0" smtClean="0">
                <a:solidFill>
                  <a:srgbClr val="FF0000"/>
                </a:solidFill>
              </a:rPr>
              <a:t>contains  3,900 </a:t>
            </a:r>
            <a:r>
              <a:rPr lang="en-US" sz="2800" b="1" dirty="0">
                <a:solidFill>
                  <a:srgbClr val="FF0000"/>
                </a:solidFill>
              </a:rPr>
              <a:t>silver quarters, or $975 </a:t>
            </a:r>
            <a:r>
              <a:rPr lang="en-US" sz="2800" b="1" dirty="0" smtClean="0">
                <a:solidFill>
                  <a:srgbClr val="FF0000"/>
                </a:solidFill>
              </a:rPr>
              <a:t>face value</a:t>
            </a:r>
            <a:r>
              <a:rPr lang="en-US" sz="2800" b="1" dirty="0">
                <a:solidFill>
                  <a:srgbClr val="FF0000"/>
                </a:solidFill>
              </a:rPr>
              <a:t>.  The </a:t>
            </a:r>
            <a:r>
              <a:rPr lang="en-US" sz="2800" b="1" dirty="0" smtClean="0">
                <a:solidFill>
                  <a:srgbClr val="FF0000"/>
                </a:solidFill>
              </a:rPr>
              <a:t>actual silver weight is 705 </a:t>
            </a:r>
            <a:r>
              <a:rPr lang="en-US" sz="2800" b="1" dirty="0">
                <a:solidFill>
                  <a:srgbClr val="FF0000"/>
                </a:solidFill>
              </a:rPr>
              <a:t>troy ounces, and the value </a:t>
            </a:r>
            <a:r>
              <a:rPr lang="en-US" sz="2800" b="1" dirty="0" smtClean="0">
                <a:solidFill>
                  <a:srgbClr val="FF0000"/>
                </a:solidFill>
              </a:rPr>
              <a:t>at spot </a:t>
            </a:r>
            <a:r>
              <a:rPr lang="en-US" sz="2800" b="1" dirty="0">
                <a:solidFill>
                  <a:srgbClr val="FF0000"/>
                </a:solidFill>
              </a:rPr>
              <a:t>is about $17,210.  The pot and </a:t>
            </a:r>
            <a:r>
              <a:rPr lang="en-US" sz="2800" b="1" dirty="0" smtClean="0">
                <a:solidFill>
                  <a:srgbClr val="FF0000"/>
                </a:solidFill>
              </a:rPr>
              <a:t>its </a:t>
            </a:r>
            <a:r>
              <a:rPr lang="en-US" sz="2800" b="1" dirty="0">
                <a:solidFill>
                  <a:srgbClr val="FF0000"/>
                </a:solidFill>
              </a:rPr>
              <a:t>contents weigh 55 pounds.</a:t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A picture containing floor, indoor, pan&#10;&#10;Description automatically generated">
            <a:extLst>
              <a:ext uri="{FF2B5EF4-FFF2-40B4-BE49-F238E27FC236}">
                <a16:creationId xmlns:a16="http://schemas.microsoft.com/office/drawing/2014/main" xmlns="" id="{F40E326B-CD81-4E7A-85A3-3FE56410A4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31" y="400050"/>
            <a:ext cx="4752459" cy="603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27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22A897-A0BF-4BA8-9976-B7FB1BF0FC17}"/>
              </a:ext>
            </a:extLst>
          </p:cNvPr>
          <p:cNvSpPr txBox="1"/>
          <p:nvPr/>
        </p:nvSpPr>
        <p:spPr>
          <a:xfrm>
            <a:off x="7192352" y="3266237"/>
            <a:ext cx="3937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VII  Rewards and 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Advantages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A picture containing car, blue, white goods, outdoor&#10;&#10;Description automatically generated">
            <a:extLst>
              <a:ext uri="{FF2B5EF4-FFF2-40B4-BE49-F238E27FC236}">
                <a16:creationId xmlns:a16="http://schemas.microsoft.com/office/drawing/2014/main" xmlns="" id="{4D2F0D93-A6A2-4652-BF27-987EEE8276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0" y="546753"/>
            <a:ext cx="2643606" cy="2543263"/>
          </a:xfrm>
          <a:prstGeom prst="rect">
            <a:avLst/>
          </a:prstGeom>
        </p:spPr>
      </p:pic>
      <p:pic>
        <p:nvPicPr>
          <p:cNvPr id="8" name="Picture 7" descr="A picture containing blue, white goods, clothes dryer&#10;&#10;Description automatically generated">
            <a:extLst>
              <a:ext uri="{FF2B5EF4-FFF2-40B4-BE49-F238E27FC236}">
                <a16:creationId xmlns:a16="http://schemas.microsoft.com/office/drawing/2014/main" xmlns="" id="{0F6AE285-2105-4F56-8CFA-9C30B41CF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538" y="2606658"/>
            <a:ext cx="2524327" cy="251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71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84E078-1523-4456-9610-1756CED4EF62}"/>
              </a:ext>
            </a:extLst>
          </p:cNvPr>
          <p:cNvSpPr txBox="1"/>
          <p:nvPr/>
        </p:nvSpPr>
        <p:spPr>
          <a:xfrm>
            <a:off x="413327" y="718127"/>
            <a:ext cx="1166552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</a:rPr>
              <a:t>VIII  Conclusions</a:t>
            </a:r>
          </a:p>
          <a:p>
            <a:endParaRPr lang="en-US" sz="3400" b="1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srgbClr val="FF0000"/>
                </a:solidFill>
              </a:rPr>
              <a:t>High risks and benefits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srgbClr val="FF0000"/>
                </a:solidFill>
              </a:rPr>
              <a:t>Modest past success—Price goes up and down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srgbClr val="FF0000"/>
                </a:solidFill>
              </a:rPr>
              <a:t>Gaudy predictions of sky-rocketing price have not occurred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srgbClr val="FF0000"/>
                </a:solidFill>
              </a:rPr>
              <a:t>Hold a variety of metals and denominations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srgbClr val="FF0000"/>
                </a:solidFill>
              </a:rPr>
              <a:t>Buy and hold for insurance and inheritance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srgbClr val="FF0000"/>
                </a:solidFill>
              </a:rPr>
              <a:t>Numismatic holdings have done well and have other benefits and pleasures </a:t>
            </a:r>
          </a:p>
        </p:txBody>
      </p:sp>
    </p:spTree>
    <p:extLst>
      <p:ext uri="{BB962C8B-B14F-4D97-AF65-F5344CB8AC3E}">
        <p14:creationId xmlns:p14="http://schemas.microsoft.com/office/powerpoint/2010/main" val="3989290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903BA8-29F8-4B28-A4DD-4F9FEDEB8B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679" y="663523"/>
            <a:ext cx="3073131" cy="5630956"/>
          </a:xfrm>
          <a:prstGeom prst="rect">
            <a:avLst/>
          </a:prstGeom>
        </p:spPr>
      </p:pic>
      <p:pic>
        <p:nvPicPr>
          <p:cNvPr id="8" name="Picture 7" descr="A picture containing metalware, accessory, key&#10;&#10;Description automatically generated">
            <a:extLst>
              <a:ext uri="{FF2B5EF4-FFF2-40B4-BE49-F238E27FC236}">
                <a16:creationId xmlns:a16="http://schemas.microsoft.com/office/drawing/2014/main" xmlns="" id="{8D57DFDC-0C19-4C06-BD13-505E6DA13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517" y="663523"/>
            <a:ext cx="3348015" cy="45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94A537E-808B-4588-A57A-70F27F9EB7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394" y="663523"/>
            <a:ext cx="3673171" cy="3946186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1F160CE8-A9C3-4A9D-BBD3-F476487813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909" y="3274318"/>
            <a:ext cx="2532941" cy="30502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243C08-4CCD-4E9A-8D41-241EFE801C79}"/>
              </a:ext>
            </a:extLst>
          </p:cNvPr>
          <p:cNvSpPr txBox="1"/>
          <p:nvPr/>
        </p:nvSpPr>
        <p:spPr>
          <a:xfrm>
            <a:off x="3983698" y="4989159"/>
            <a:ext cx="2083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702708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coin&#10;&#10;Description automatically generated">
            <a:extLst>
              <a:ext uri="{FF2B5EF4-FFF2-40B4-BE49-F238E27FC236}">
                <a16:creationId xmlns:a16="http://schemas.microsoft.com/office/drawing/2014/main" xmlns="" id="{E5F07307-5109-4FAF-86D9-ED678681E3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794" y="370272"/>
            <a:ext cx="1933037" cy="2070119"/>
          </a:xfrm>
          <a:prstGeom prst="rect">
            <a:avLst/>
          </a:prstGeom>
        </p:spPr>
      </p:pic>
      <p:pic>
        <p:nvPicPr>
          <p:cNvPr id="5" name="Picture 4" descr="A picture containing object, coin, old&#10;&#10;Description automatically generated">
            <a:extLst>
              <a:ext uri="{FF2B5EF4-FFF2-40B4-BE49-F238E27FC236}">
                <a16:creationId xmlns:a16="http://schemas.microsoft.com/office/drawing/2014/main" xmlns="" id="{20A28C95-6025-40D3-92CB-CC360833E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1" y="249821"/>
            <a:ext cx="2381980" cy="2190570"/>
          </a:xfrm>
          <a:prstGeom prst="rect">
            <a:avLst/>
          </a:prstGeom>
        </p:spPr>
      </p:pic>
      <p:pic>
        <p:nvPicPr>
          <p:cNvPr id="7" name="Picture 6" descr="A coin with a person on it&#10;&#10;Description automatically generated with low confidence">
            <a:extLst>
              <a:ext uri="{FF2B5EF4-FFF2-40B4-BE49-F238E27FC236}">
                <a16:creationId xmlns:a16="http://schemas.microsoft.com/office/drawing/2014/main" xmlns="" id="{9EEBA5D1-0B34-4382-B0A5-397E1AA5B8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970" y="3844092"/>
            <a:ext cx="2908030" cy="2772099"/>
          </a:xfrm>
          <a:prstGeom prst="rect">
            <a:avLst/>
          </a:prstGeom>
        </p:spPr>
      </p:pic>
      <p:pic>
        <p:nvPicPr>
          <p:cNvPr id="9" name="Picture 8" descr="A picture containing coin, object, indoor, wooden&#10;&#10;Description automatically generated">
            <a:extLst>
              <a:ext uri="{FF2B5EF4-FFF2-40B4-BE49-F238E27FC236}">
                <a16:creationId xmlns:a16="http://schemas.microsoft.com/office/drawing/2014/main" xmlns="" id="{CB028CE8-B01F-4AF4-9A37-FEC61C5B14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63" y="156563"/>
            <a:ext cx="2546974" cy="2553294"/>
          </a:xfrm>
          <a:prstGeom prst="rect">
            <a:avLst/>
          </a:prstGeom>
        </p:spPr>
      </p:pic>
      <p:pic>
        <p:nvPicPr>
          <p:cNvPr id="11" name="Picture 10" descr="A picture containing close&#10;&#10;Description automatically generated">
            <a:extLst>
              <a:ext uri="{FF2B5EF4-FFF2-40B4-BE49-F238E27FC236}">
                <a16:creationId xmlns:a16="http://schemas.microsoft.com/office/drawing/2014/main" xmlns="" id="{0F58F8E1-CE81-4B81-9F2E-CD0C6F87B3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87" y="1449702"/>
            <a:ext cx="2246244" cy="216392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9AEDC1C-AB2D-48E6-81EF-FED926533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" y="4230033"/>
            <a:ext cx="2200483" cy="2000215"/>
          </a:xfrm>
          <a:prstGeom prst="rect">
            <a:avLst/>
          </a:prstGeom>
        </p:spPr>
      </p:pic>
      <p:pic>
        <p:nvPicPr>
          <p:cNvPr id="17" name="Picture 16" descr="A coin with a bird on it&#10;&#10;Description automatically generated with low confidence">
            <a:extLst>
              <a:ext uri="{FF2B5EF4-FFF2-40B4-BE49-F238E27FC236}">
                <a16:creationId xmlns:a16="http://schemas.microsoft.com/office/drawing/2014/main" xmlns="" id="{3B1D96DF-7299-49E6-894D-19F2C0304D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100" y="215106"/>
            <a:ext cx="2076900" cy="2259999"/>
          </a:xfrm>
          <a:prstGeom prst="rect">
            <a:avLst/>
          </a:prstGeom>
        </p:spPr>
      </p:pic>
      <p:pic>
        <p:nvPicPr>
          <p:cNvPr id="19" name="Picture 18" descr="A picture containing coin, sliced&#10;&#10;Description automatically generated">
            <a:extLst>
              <a:ext uri="{FF2B5EF4-FFF2-40B4-BE49-F238E27FC236}">
                <a16:creationId xmlns:a16="http://schemas.microsoft.com/office/drawing/2014/main" xmlns="" id="{1CA766B8-1C3A-4F6B-8FE3-D65085E46A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114" y="5115607"/>
            <a:ext cx="1602245" cy="1583703"/>
          </a:xfrm>
          <a:prstGeom prst="rect">
            <a:avLst/>
          </a:prstGeom>
        </p:spPr>
      </p:pic>
      <p:pic>
        <p:nvPicPr>
          <p:cNvPr id="21" name="Picture 20" descr="A gold coin with a person on it&#10;&#10;Description automatically generated with low confidence">
            <a:extLst>
              <a:ext uri="{FF2B5EF4-FFF2-40B4-BE49-F238E27FC236}">
                <a16:creationId xmlns:a16="http://schemas.microsoft.com/office/drawing/2014/main" xmlns="" id="{11CBFAF4-506D-4AA8-8DCE-281966E9BB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228" y="2297470"/>
            <a:ext cx="2125704" cy="1774339"/>
          </a:xfrm>
          <a:prstGeom prst="rect">
            <a:avLst/>
          </a:prstGeom>
        </p:spPr>
      </p:pic>
      <p:pic>
        <p:nvPicPr>
          <p:cNvPr id="27" name="Picture 26" descr="A picture containing coin, accessory&#10;&#10;Description automatically generated">
            <a:extLst>
              <a:ext uri="{FF2B5EF4-FFF2-40B4-BE49-F238E27FC236}">
                <a16:creationId xmlns:a16="http://schemas.microsoft.com/office/drawing/2014/main" xmlns="" id="{AB4A5481-604A-48C1-80AB-76A2B92206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974" y="4144185"/>
            <a:ext cx="1709271" cy="1505494"/>
          </a:xfrm>
          <a:prstGeom prst="rect">
            <a:avLst/>
          </a:prstGeom>
        </p:spPr>
      </p:pic>
      <p:pic>
        <p:nvPicPr>
          <p:cNvPr id="29" name="Picture 28" descr="Text, letter&#10;&#10;Description automatically generated">
            <a:extLst>
              <a:ext uri="{FF2B5EF4-FFF2-40B4-BE49-F238E27FC236}">
                <a16:creationId xmlns:a16="http://schemas.microsoft.com/office/drawing/2014/main" xmlns="" id="{009116C1-4FBF-4D96-B3DD-CC44634A78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896" y="3381856"/>
            <a:ext cx="2264308" cy="32194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C14D936-EDCF-4DB1-9AFA-21080927729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471" y="3598030"/>
            <a:ext cx="1388574" cy="174656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7B04405-37A0-4044-84D3-34D94746F3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50" y="4629191"/>
            <a:ext cx="2076899" cy="2070119"/>
          </a:xfrm>
          <a:prstGeom prst="rect">
            <a:avLst/>
          </a:prstGeom>
        </p:spPr>
      </p:pic>
      <p:pic>
        <p:nvPicPr>
          <p:cNvPr id="39" name="Picture 38" descr="A picture containing watch&#10;&#10;Description automatically generated">
            <a:extLst>
              <a:ext uri="{FF2B5EF4-FFF2-40B4-BE49-F238E27FC236}">
                <a16:creationId xmlns:a16="http://schemas.microsoft.com/office/drawing/2014/main" xmlns="" id="{25E0E44A-3F30-481D-B697-39F7CB761C8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721" y="2364401"/>
            <a:ext cx="1369645" cy="1429306"/>
          </a:xfrm>
          <a:prstGeom prst="rect">
            <a:avLst/>
          </a:prstGeom>
        </p:spPr>
      </p:pic>
      <p:pic>
        <p:nvPicPr>
          <p:cNvPr id="41" name="Picture 40" descr="A coin with a skeleton on it&#10;&#10;Description automatically generated with low confidence">
            <a:extLst>
              <a:ext uri="{FF2B5EF4-FFF2-40B4-BE49-F238E27FC236}">
                <a16:creationId xmlns:a16="http://schemas.microsoft.com/office/drawing/2014/main" xmlns="" id="{C9B7CB92-7301-4501-AE60-32202E36D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3" y="2282759"/>
            <a:ext cx="1529264" cy="1600259"/>
          </a:xfrm>
          <a:prstGeom prst="rect">
            <a:avLst/>
          </a:prstGeom>
        </p:spPr>
      </p:pic>
      <p:pic>
        <p:nvPicPr>
          <p:cNvPr id="45" name="Picture 44" descr="A picture containing text, case, lighter, old&#10;&#10;Description automatically generated">
            <a:extLst>
              <a:ext uri="{FF2B5EF4-FFF2-40B4-BE49-F238E27FC236}">
                <a16:creationId xmlns:a16="http://schemas.microsoft.com/office/drawing/2014/main" xmlns="" id="{68AA9748-A74E-4224-8230-85EC15ED527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80" y="799843"/>
            <a:ext cx="2582013" cy="258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59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necklace&#10;&#10;Description automatically generated with medium confidence">
            <a:extLst>
              <a:ext uri="{FF2B5EF4-FFF2-40B4-BE49-F238E27FC236}">
                <a16:creationId xmlns:a16="http://schemas.microsoft.com/office/drawing/2014/main" xmlns="" id="{C725AE44-F959-4EE3-9A44-9655129826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7" y="860614"/>
            <a:ext cx="5410220" cy="3423979"/>
          </a:xfrm>
          <a:prstGeom prst="rect">
            <a:avLst/>
          </a:prstGeom>
        </p:spPr>
      </p:pic>
      <p:pic>
        <p:nvPicPr>
          <p:cNvPr id="6" name="Picture 5" descr="A picture containing text, stone&#10;&#10;Description automatically generated">
            <a:extLst>
              <a:ext uri="{FF2B5EF4-FFF2-40B4-BE49-F238E27FC236}">
                <a16:creationId xmlns:a16="http://schemas.microsoft.com/office/drawing/2014/main" xmlns="" id="{E5A958C8-F1CB-43D1-9766-394AE870D3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21" y="4737080"/>
            <a:ext cx="5582699" cy="1790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181E376-A528-4C7B-A363-FE786A389A75}"/>
              </a:ext>
            </a:extLst>
          </p:cNvPr>
          <p:cNvSpPr txBox="1"/>
          <p:nvPr/>
        </p:nvSpPr>
        <p:spPr>
          <a:xfrm>
            <a:off x="7912848" y="4617062"/>
            <a:ext cx="4107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Spratling</a:t>
            </a:r>
            <a:r>
              <a:rPr lang="en-US" sz="2800" b="1" dirty="0">
                <a:solidFill>
                  <a:srgbClr val="FF0000"/>
                </a:solidFill>
              </a:rPr>
              <a:t> Mexican Sterling Silver Jewelry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209F958-5154-460F-B9F0-0EDB8776E7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603" y="288503"/>
            <a:ext cx="5176000" cy="339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78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3246BB0-361E-47A2-BDC4-89DC31363DED}"/>
              </a:ext>
            </a:extLst>
          </p:cNvPr>
          <p:cNvSpPr txBox="1"/>
          <p:nvPr/>
        </p:nvSpPr>
        <p:spPr>
          <a:xfrm>
            <a:off x="2555791" y="5132280"/>
            <a:ext cx="5843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II  Returns from Gold and Silver</a:t>
            </a:r>
          </a:p>
        </p:txBody>
      </p:sp>
      <p:pic>
        <p:nvPicPr>
          <p:cNvPr id="4" name="Picture 3" descr="A gold coin with a person's face on it&#10;&#10;Description automatically generated with medium confidence">
            <a:extLst>
              <a:ext uri="{FF2B5EF4-FFF2-40B4-BE49-F238E27FC236}">
                <a16:creationId xmlns:a16="http://schemas.microsoft.com/office/drawing/2014/main" xmlns="" id="{E0045CBC-B3D3-4CEC-8191-C455704D86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1" y="443827"/>
            <a:ext cx="3648477" cy="3779507"/>
          </a:xfrm>
          <a:prstGeom prst="rect">
            <a:avLst/>
          </a:prstGeom>
        </p:spPr>
      </p:pic>
      <p:pic>
        <p:nvPicPr>
          <p:cNvPr id="8" name="Picture 7" descr="A coin with a face on it&#10;&#10;Description automatically generated with low confidence">
            <a:extLst>
              <a:ext uri="{FF2B5EF4-FFF2-40B4-BE49-F238E27FC236}">
                <a16:creationId xmlns:a16="http://schemas.microsoft.com/office/drawing/2014/main" xmlns="" id="{ED47AC2E-E777-4928-865C-40ACAECF47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90" y="443827"/>
            <a:ext cx="3944267" cy="389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80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A731DDF-8FBA-407E-886B-BA1F48AC1D16}"/>
              </a:ext>
            </a:extLst>
          </p:cNvPr>
          <p:cNvSpPr/>
          <p:nvPr/>
        </p:nvSpPr>
        <p:spPr>
          <a:xfrm>
            <a:off x="342900" y="2338106"/>
            <a:ext cx="6910459" cy="406717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5BBF07-CB28-405E-A989-4FBDC1796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7754939" cy="70457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</a:rPr>
              <a:t>Twenty-Year Price History for </a:t>
            </a:r>
            <a:r>
              <a:rPr lang="en-US" sz="3600" b="1" dirty="0" smtClean="0">
                <a:solidFill>
                  <a:srgbClr val="FF0000"/>
                </a:solidFill>
              </a:rPr>
              <a:t>Gold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Content Placeholder 15" descr="Chart, line chart&#10;&#10;Description automatically generated">
            <a:extLst>
              <a:ext uri="{FF2B5EF4-FFF2-40B4-BE49-F238E27FC236}">
                <a16:creationId xmlns:a16="http://schemas.microsoft.com/office/drawing/2014/main" xmlns="" id="{D7944A54-54CD-40F4-BE6D-3D3DAC5E3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338105"/>
            <a:ext cx="6910459" cy="4067175"/>
          </a:xfrm>
        </p:spPr>
      </p:pic>
      <p:pic>
        <p:nvPicPr>
          <p:cNvPr id="19" name="Picture 18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0817DAEA-9A1B-4BC2-B53E-43D7B45E9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990" y="1580224"/>
            <a:ext cx="4214246" cy="40038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055BBF07-CB28-405E-A989-4FBDC17962D6}"/>
              </a:ext>
            </a:extLst>
          </p:cNvPr>
          <p:cNvSpPr txBox="1">
            <a:spLocks/>
          </p:cNvSpPr>
          <p:nvPr/>
        </p:nvSpPr>
        <p:spPr>
          <a:xfrm>
            <a:off x="3440902" y="1776830"/>
            <a:ext cx="1082678" cy="4520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 smtClean="0">
                <a:solidFill>
                  <a:srgbClr val="FF0000"/>
                </a:solidFill>
              </a:rPr>
              <a:t>Kitco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85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59A5E6-7533-4058-8BCD-A9C401990B30}"/>
              </a:ext>
            </a:extLst>
          </p:cNvPr>
          <p:cNvSpPr/>
          <p:nvPr/>
        </p:nvSpPr>
        <p:spPr>
          <a:xfrm>
            <a:off x="4340217" y="1801091"/>
            <a:ext cx="7353300" cy="43459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5A6B72-8EA9-492C-862F-A37B17F09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6695" y="457202"/>
            <a:ext cx="8228743" cy="557212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</a:rPr>
              <a:t>Twenty-Year Price History for </a:t>
            </a:r>
            <a:r>
              <a:rPr lang="en-US" sz="3600" b="1" dirty="0" smtClean="0">
                <a:solidFill>
                  <a:srgbClr val="FF0000"/>
                </a:solidFill>
              </a:rPr>
              <a:t>Silver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xmlns="" id="{47C5657F-29CE-4F93-8896-F5152A5C3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17" y="1801091"/>
            <a:ext cx="7353300" cy="4345955"/>
          </a:xfrm>
          <a:prstGeom prst="rect">
            <a:avLst/>
          </a:prstGeom>
        </p:spPr>
      </p:pic>
      <p:pic>
        <p:nvPicPr>
          <p:cNvPr id="15" name="Picture 14" descr="A group of coins&#10;&#10;Description automatically generated with low confidence">
            <a:extLst>
              <a:ext uri="{FF2B5EF4-FFF2-40B4-BE49-F238E27FC236}">
                <a16:creationId xmlns:a16="http://schemas.microsoft.com/office/drawing/2014/main" xmlns="" id="{E59BE8E1-58D9-4CE9-9176-B23508486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3" y="1257300"/>
            <a:ext cx="3709987" cy="334708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085A6B72-8EA9-492C-862F-A37B17F0922A}"/>
              </a:ext>
            </a:extLst>
          </p:cNvPr>
          <p:cNvSpPr txBox="1">
            <a:spLocks/>
          </p:cNvSpPr>
          <p:nvPr/>
        </p:nvSpPr>
        <p:spPr>
          <a:xfrm>
            <a:off x="7858983" y="1186730"/>
            <a:ext cx="970693" cy="5572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 smtClean="0">
                <a:solidFill>
                  <a:srgbClr val="FF0000"/>
                </a:solidFill>
              </a:rPr>
              <a:t>Kitco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10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C005F1C-5D5F-4011-B797-88332CF695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3" y="284092"/>
            <a:ext cx="5370776" cy="6288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5124CF-A1D3-4E6C-B602-51B1692F410E}"/>
              </a:ext>
            </a:extLst>
          </p:cNvPr>
          <p:cNvSpPr txBox="1"/>
          <p:nvPr/>
        </p:nvSpPr>
        <p:spPr>
          <a:xfrm>
            <a:off x="6124575" y="1512209"/>
            <a:ext cx="5636479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The silver price spike during the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Great Silver Caper of 1979-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1980, during which the Hunt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Brothers attempted to corner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the </a:t>
            </a:r>
            <a:r>
              <a:rPr lang="en-US" sz="2800" b="1" dirty="0">
                <a:solidFill>
                  <a:srgbClr val="FF0000"/>
                </a:solidFill>
              </a:rPr>
              <a:t>world silver market.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They failed.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Silver has never since then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approached the January ’80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high </a:t>
            </a:r>
            <a:r>
              <a:rPr lang="en-US" sz="2800" b="1" dirty="0">
                <a:solidFill>
                  <a:srgbClr val="FF0000"/>
                </a:solidFill>
              </a:rPr>
              <a:t>of $50.</a:t>
            </a:r>
          </a:p>
        </p:txBody>
      </p:sp>
    </p:spTree>
    <p:extLst>
      <p:ext uri="{BB962C8B-B14F-4D97-AF65-F5344CB8AC3E}">
        <p14:creationId xmlns:p14="http://schemas.microsoft.com/office/powerpoint/2010/main" val="9072104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52866</TotalTime>
  <Words>573</Words>
  <Application>Microsoft Office PowerPoint</Application>
  <PresentationFormat>Widescreen</PresentationFormat>
  <Paragraphs>188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Century Gothic</vt:lpstr>
      <vt:lpstr>Wingdings 3</vt:lpstr>
      <vt:lpstr>Ion</vt:lpstr>
      <vt:lpstr>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Twenty-Year Price History for Gold</vt:lpstr>
      <vt:lpstr>Twenty-Year Price History for Silver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Peak Gold for South Africa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Quotes from ETF Prospectus</vt:lpstr>
      <vt:lpstr>“The value of the shares relates directly to the value of the gold held by the  Trust.”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Silver is very bulky and heavy  This two-gallon cooking pot contains  3,900 silver quarters, or $975 face value.  The actual silver weight is 705 troy ounces, and the value at spot is about $17,210.  The pot and its contents weigh 55 pounds.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Investing in Gold and Silver  A Contrarian Point of View</dc:title>
  <dc:creator>Steven Eisinger</dc:creator>
  <cp:lastModifiedBy>Tom Fortunato</cp:lastModifiedBy>
  <cp:revision>87</cp:revision>
  <dcterms:created xsi:type="dcterms:W3CDTF">2021-10-17T15:10:15Z</dcterms:created>
  <dcterms:modified xsi:type="dcterms:W3CDTF">2022-03-19T21:36:47Z</dcterms:modified>
</cp:coreProperties>
</file>