
<file path=[Content_Types].xml><?xml version="1.0" encoding="utf-8"?>
<Types xmlns="http://schemas.openxmlformats.org/package/2006/content-types">
  <Default Extension="png" ContentType="image/png"/>
  <Default Extension="emf" ContentType="image/x-emf"/>
  <Default Extension="wma" ContentType="audio/x-ms-wma"/>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sldIdLst>
    <p:sldId id="256" r:id="rId2"/>
    <p:sldId id="259" r:id="rId3"/>
    <p:sldId id="311" r:id="rId4"/>
    <p:sldId id="342" r:id="rId5"/>
    <p:sldId id="341" r:id="rId6"/>
    <p:sldId id="344" r:id="rId7"/>
    <p:sldId id="345" r:id="rId8"/>
    <p:sldId id="346" r:id="rId9"/>
    <p:sldId id="348" r:id="rId10"/>
    <p:sldId id="349" r:id="rId11"/>
    <p:sldId id="347" r:id="rId12"/>
    <p:sldId id="350" r:id="rId13"/>
    <p:sldId id="351" r:id="rId14"/>
    <p:sldId id="352" r:id="rId15"/>
    <p:sldId id="353" r:id="rId16"/>
    <p:sldId id="354" r:id="rId17"/>
    <p:sldId id="355" r:id="rId18"/>
    <p:sldId id="356" r:id="rId19"/>
    <p:sldId id="25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p:scale>
          <a:sx n="90" d="100"/>
          <a:sy n="90" d="100"/>
        </p:scale>
        <p:origin x="-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69D3A1-9628-4CDB-BB55-3E80AD48DD9C}" type="datetimeFigureOut">
              <a:rPr lang="en-US" smtClean="0"/>
              <a:t>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931FC-AB47-48E8-9E3E-362678F27FD1}" type="slidenum">
              <a:rPr lang="en-US" smtClean="0"/>
              <a:t>‹#›</a:t>
            </a:fld>
            <a:endParaRPr lang="en-US"/>
          </a:p>
        </p:txBody>
      </p:sp>
    </p:spTree>
    <p:extLst>
      <p:ext uri="{BB962C8B-B14F-4D97-AF65-F5344CB8AC3E}">
        <p14:creationId xmlns:p14="http://schemas.microsoft.com/office/powerpoint/2010/main" val="2620313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931FC-AB47-48E8-9E3E-362678F27FD1}" type="slidenum">
              <a:rPr lang="en-US" smtClean="0"/>
              <a:t>1</a:t>
            </a:fld>
            <a:endParaRPr lang="en-US"/>
          </a:p>
        </p:txBody>
      </p:sp>
    </p:spTree>
    <p:extLst>
      <p:ext uri="{BB962C8B-B14F-4D97-AF65-F5344CB8AC3E}">
        <p14:creationId xmlns:p14="http://schemas.microsoft.com/office/powerpoint/2010/main" val="833886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931FC-AB47-48E8-9E3E-362678F27FD1}" type="slidenum">
              <a:rPr lang="en-US" smtClean="0"/>
              <a:t>2</a:t>
            </a:fld>
            <a:endParaRPr lang="en-US"/>
          </a:p>
        </p:txBody>
      </p:sp>
    </p:spTree>
    <p:extLst>
      <p:ext uri="{BB962C8B-B14F-4D97-AF65-F5344CB8AC3E}">
        <p14:creationId xmlns:p14="http://schemas.microsoft.com/office/powerpoint/2010/main" val="1068056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EEE39F-CC54-4A00-A14A-FD888E6042F1}" type="datetime1">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945924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466693-53A2-4750-BAA5-8D9AAB2CDC91}" type="datetime1">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100956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3CE6D0-1D50-4AF0-A59F-4A16FE63F642}" type="datetime1">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3341096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AA2DCA-CCAD-4A5A-88B9-F7CF0C856471}" type="datetime1">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2885826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434F57-8631-44E3-BAE0-E10BFCCF5599}" type="datetime1">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117159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2C8BA8-E6DF-4995-B9FD-1B7A5A2D21E7}" type="datetime1">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2927713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4B9676-A6DC-429C-970E-7D70114AC14A}" type="datetime1">
              <a:rPr lang="en-US" smtClean="0"/>
              <a:t>2/15/2021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352796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D454E9-A1DD-4300-83B7-1D7EEFFCAC65}" type="datetime1">
              <a:rPr lang="en-US" smtClean="0"/>
              <a:t>2/15/2021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3923667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67ED59-7BD9-49A3-A069-7B4D1E141768}" type="datetime1">
              <a:rPr lang="en-US" smtClean="0"/>
              <a:t>2/15/2021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1555384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05EE69-A1FB-4025-B060-47B5509CC237}" type="datetime1">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2083258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5498E4-9E63-48A1-B27E-0B816334C73B}" type="datetime1">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129054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F0BF32-FA17-4968-958C-9BA21CF8CE38}" type="datetime1">
              <a:rPr lang="en-US" smtClean="0"/>
              <a:t>2/15/2021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8E06FC-A5A5-4322-BFA6-9D8A72B29328}" type="slidenum">
              <a:rPr lang="en-US" smtClean="0"/>
              <a:t>‹#›</a:t>
            </a:fld>
            <a:endParaRPr lang="en-US"/>
          </a:p>
        </p:txBody>
      </p:sp>
    </p:spTree>
    <p:extLst>
      <p:ext uri="{BB962C8B-B14F-4D97-AF65-F5344CB8AC3E}">
        <p14:creationId xmlns:p14="http://schemas.microsoft.com/office/powerpoint/2010/main" val="169014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7.emf"/><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8.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2.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8.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3.xml.rels><?xml version="1.0" encoding="UTF-8" standalone="yes"?>
<Relationships xmlns="http://schemas.openxmlformats.org/package/2006/relationships"><Relationship Id="rId8" Type="http://schemas.openxmlformats.org/officeDocument/2006/relationships/image" Target="../media/image9.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4.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9.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5.xml.rels><?xml version="1.0" encoding="UTF-8" standalone="yes"?>
<Relationships xmlns="http://schemas.openxmlformats.org/package/2006/relationships"><Relationship Id="rId8" Type="http://schemas.openxmlformats.org/officeDocument/2006/relationships/image" Target="../media/image10.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6.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10.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7.xml.rels><?xml version="1.0" encoding="UTF-8" standalone="yes"?>
<Relationships xmlns="http://schemas.openxmlformats.org/package/2006/relationships"><Relationship Id="rId8" Type="http://schemas.openxmlformats.org/officeDocument/2006/relationships/image" Target="../media/image11.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8.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11.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9.xml.rels><?xml version="1.0" encoding="UTF-8" standalone="yes"?>
<Relationships xmlns="http://schemas.openxmlformats.org/package/2006/relationships"><Relationship Id="rId2" Type="http://schemas.openxmlformats.org/officeDocument/2006/relationships/hyperlink" Target="http://www.rpastamps.org/presentation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emf"/><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5.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6.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5.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7.xml.rels><?xml version="1.0" encoding="UTF-8" standalone="yes"?>
<Relationships xmlns="http://schemas.openxmlformats.org/package/2006/relationships"><Relationship Id="rId8" Type="http://schemas.openxmlformats.org/officeDocument/2006/relationships/image" Target="../media/image6.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8.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6.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emf"/><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3649" y="563246"/>
            <a:ext cx="9144000" cy="4622071"/>
          </a:xfrm>
        </p:spPr>
        <p:txBody>
          <a:bodyPr>
            <a:normAutofit/>
          </a:bodyPr>
          <a:lstStyle/>
          <a:p>
            <a:r>
              <a:rPr lang="en-US" dirty="0" smtClean="0">
                <a:latin typeface="Arial Black" panose="020B0A04020102020204" pitchFamily="34" charset="0"/>
              </a:rPr>
              <a:t>Life is Just a ______</a:t>
            </a:r>
            <a:br>
              <a:rPr lang="en-US" dirty="0" smtClean="0">
                <a:latin typeface="Arial Black" panose="020B0A04020102020204" pitchFamily="34" charset="0"/>
              </a:rPr>
            </a:br>
            <a:r>
              <a:rPr lang="en-US" dirty="0">
                <a:latin typeface="Arial Black" panose="020B0A04020102020204" pitchFamily="34" charset="0"/>
              </a:rPr>
              <a:t/>
            </a:r>
            <a:br>
              <a:rPr lang="en-US" dirty="0">
                <a:latin typeface="Arial Black" panose="020B0A04020102020204" pitchFamily="34" charset="0"/>
              </a:rPr>
            </a:br>
            <a:r>
              <a:rPr lang="en-US" dirty="0" smtClean="0">
                <a:latin typeface="Arial Black" panose="020B0A04020102020204" pitchFamily="34" charset="0"/>
              </a:rPr>
              <a:t/>
            </a:r>
            <a:br>
              <a:rPr lang="en-US" dirty="0" smtClean="0">
                <a:latin typeface="Arial Black" panose="020B0A04020102020204" pitchFamily="34" charset="0"/>
              </a:rPr>
            </a:br>
            <a:r>
              <a:rPr lang="en-US" dirty="0">
                <a:latin typeface="Arial Black" panose="020B0A04020102020204" pitchFamily="34" charset="0"/>
              </a:rPr>
              <a:t/>
            </a:r>
            <a:br>
              <a:rPr lang="en-US" dirty="0">
                <a:latin typeface="Arial Black" panose="020B0A04020102020204" pitchFamily="34" charset="0"/>
              </a:rPr>
            </a:br>
            <a:r>
              <a:rPr lang="en-US" sz="2700" dirty="0" smtClean="0">
                <a:latin typeface="Arial Black" panose="020B0A04020102020204" pitchFamily="34" charset="0"/>
              </a:rPr>
              <a:t/>
            </a:r>
            <a:br>
              <a:rPr lang="en-US" sz="2700" dirty="0" smtClean="0">
                <a:latin typeface="Arial Black" panose="020B0A04020102020204" pitchFamily="34" charset="0"/>
              </a:rPr>
            </a:br>
            <a:r>
              <a:rPr lang="en-US" dirty="0" smtClean="0">
                <a:latin typeface="Arial Black" panose="020B0A04020102020204" pitchFamily="34" charset="0"/>
              </a:rPr>
              <a:t>[ Bowl of Cherries ]</a:t>
            </a:r>
            <a:endParaRPr lang="en-US" dirty="0">
              <a:latin typeface="Arial Black" panose="020B0A04020102020204" pitchFamily="34" charset="0"/>
            </a:endParaRPr>
          </a:p>
        </p:txBody>
      </p:sp>
      <p:sp>
        <p:nvSpPr>
          <p:cNvPr id="3" name="Subtitle 2"/>
          <p:cNvSpPr>
            <a:spLocks noGrp="1"/>
          </p:cNvSpPr>
          <p:nvPr>
            <p:ph type="subTitle" idx="1"/>
          </p:nvPr>
        </p:nvSpPr>
        <p:spPr>
          <a:xfrm>
            <a:off x="1643649" y="5334558"/>
            <a:ext cx="9144000" cy="1103311"/>
          </a:xfrm>
        </p:spPr>
        <p:txBody>
          <a:bodyPr>
            <a:normAutofit/>
          </a:bodyPr>
          <a:lstStyle/>
          <a:p>
            <a:r>
              <a:rPr lang="en-US" dirty="0" smtClean="0"/>
              <a:t>Idioms Illustrated and Explained – Part VI </a:t>
            </a:r>
            <a:r>
              <a:rPr lang="en-US" dirty="0" smtClean="0"/>
              <a:t>Music (8 phrase)</a:t>
            </a:r>
            <a:endParaRPr lang="en-US" dirty="0" smtClean="0"/>
          </a:p>
          <a:p>
            <a:r>
              <a:rPr lang="en-US" dirty="0" smtClean="0"/>
              <a:t>by Tom Fortunato</a:t>
            </a:r>
          </a:p>
          <a:p>
            <a:endParaRPr lang="en-US" dirty="0"/>
          </a:p>
        </p:txBody>
      </p:sp>
      <p:pic>
        <p:nvPicPr>
          <p:cNvPr id="5" name="Picture 4"/>
          <p:cNvPicPr>
            <a:picLocks noChangeAspect="1"/>
          </p:cNvPicPr>
          <p:nvPr/>
        </p:nvPicPr>
        <p:blipFill>
          <a:blip r:embed="rId3"/>
          <a:stretch>
            <a:fillRect/>
          </a:stretch>
        </p:blipFill>
        <p:spPr>
          <a:xfrm>
            <a:off x="3711548" y="1420781"/>
            <a:ext cx="5008201" cy="2907000"/>
          </a:xfrm>
          <a:prstGeom prst="rect">
            <a:avLst/>
          </a:prstGeom>
        </p:spPr>
      </p:pic>
    </p:spTree>
    <p:extLst>
      <p:ext uri="{BB962C8B-B14F-4D97-AF65-F5344CB8AC3E}">
        <p14:creationId xmlns:p14="http://schemas.microsoft.com/office/powerpoint/2010/main" val="4309313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72644" y="311786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VI- Music        fit </a:t>
            </a:r>
            <a:r>
              <a:rPr lang="en-US" dirty="0" smtClean="0">
                <a:solidFill>
                  <a:srgbClr val="FF0000"/>
                </a:solidFill>
              </a:rPr>
              <a:t>as a fiddle</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in good shape</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sp>
        <p:nvSpPr>
          <p:cNvPr id="7" name="TextBox 6"/>
          <p:cNvSpPr txBox="1"/>
          <p:nvPr/>
        </p:nvSpPr>
        <p:spPr>
          <a:xfrm>
            <a:off x="838200" y="1943339"/>
            <a:ext cx="3369965" cy="3785652"/>
          </a:xfrm>
          <a:prstGeom prst="rect">
            <a:avLst/>
          </a:prstGeom>
          <a:noFill/>
        </p:spPr>
        <p:txBody>
          <a:bodyPr wrap="square" rtlCol="0">
            <a:spAutoFit/>
          </a:bodyPr>
          <a:lstStyle/>
          <a:p>
            <a:r>
              <a:rPr lang="en-US" sz="2400" dirty="0" smtClean="0"/>
              <a:t>Mentioned </a:t>
            </a:r>
            <a:r>
              <a:rPr lang="en-US" sz="2400" dirty="0"/>
              <a:t>in William Haughton’s 1616</a:t>
            </a:r>
          </a:p>
          <a:p>
            <a:r>
              <a:rPr lang="en-US" sz="2400" i="1" dirty="0"/>
              <a:t>Englishman for My Money</a:t>
            </a:r>
            <a:r>
              <a:rPr lang="en-US" sz="2400" dirty="0"/>
              <a:t>, “This is excellent, </a:t>
            </a:r>
            <a:r>
              <a:rPr lang="en-US" sz="2400" dirty="0" err="1"/>
              <a:t>i’faith</a:t>
            </a:r>
            <a:r>
              <a:rPr lang="en-US" sz="2400" dirty="0"/>
              <a:t>; as fit as a fiddle.”  The </a:t>
            </a:r>
            <a:r>
              <a:rPr lang="en-US" sz="2400" dirty="0" smtClean="0"/>
              <a:t>term “</a:t>
            </a:r>
            <a:r>
              <a:rPr lang="en-US" sz="2400" dirty="0"/>
              <a:t>fit” then meant proper.  The 19th century adaptation of the phrase made it a health term.</a:t>
            </a:r>
          </a:p>
        </p:txBody>
      </p:sp>
      <p:pic>
        <p:nvPicPr>
          <p:cNvPr id="22" name="Picture 21"/>
          <p:cNvPicPr>
            <a:picLocks noChangeAspect="1"/>
          </p:cNvPicPr>
          <p:nvPr/>
        </p:nvPicPr>
        <p:blipFill>
          <a:blip r:embed="rId5"/>
          <a:stretch>
            <a:fillRect/>
          </a:stretch>
        </p:blipFill>
        <p:spPr>
          <a:xfrm>
            <a:off x="4344366" y="1277957"/>
            <a:ext cx="6244247" cy="4805621"/>
          </a:xfrm>
          <a:prstGeom prst="rect">
            <a:avLst/>
          </a:prstGeom>
        </p:spPr>
      </p:pic>
      <p:sp>
        <p:nvSpPr>
          <p:cNvPr id="23" name="TextBox 22"/>
          <p:cNvSpPr txBox="1"/>
          <p:nvPr/>
        </p:nvSpPr>
        <p:spPr>
          <a:xfrm>
            <a:off x="1621045" y="5700963"/>
            <a:ext cx="2718486" cy="369332"/>
          </a:xfrm>
          <a:prstGeom prst="rect">
            <a:avLst/>
          </a:prstGeom>
          <a:noFill/>
        </p:spPr>
        <p:txBody>
          <a:bodyPr wrap="square" rtlCol="0">
            <a:spAutoFit/>
          </a:bodyPr>
          <a:lstStyle/>
          <a:p>
            <a:r>
              <a:rPr lang="en-US" i="1" dirty="0" smtClean="0"/>
              <a:t>printed matter ½ price rate</a:t>
            </a:r>
            <a:endParaRPr lang="en-US" i="1" dirty="0"/>
          </a:p>
        </p:txBody>
      </p:sp>
      <p:sp>
        <p:nvSpPr>
          <p:cNvPr id="26" name="Slide Number Placeholder 25"/>
          <p:cNvSpPr>
            <a:spLocks noGrp="1"/>
          </p:cNvSpPr>
          <p:nvPr>
            <p:ph type="sldNum" sz="quarter" idx="12"/>
          </p:nvPr>
        </p:nvSpPr>
        <p:spPr/>
        <p:txBody>
          <a:bodyPr/>
          <a:lstStyle/>
          <a:p>
            <a:fld id="{CB8E06FC-A5A5-4322-BFA6-9D8A72B29328}" type="slidenum">
              <a:rPr lang="en-US" smtClean="0"/>
              <a:t>10</a:t>
            </a:fld>
            <a:endParaRPr lang="en-US"/>
          </a:p>
        </p:txBody>
      </p:sp>
    </p:spTree>
    <p:extLst>
      <p:ext uri="{BB962C8B-B14F-4D97-AF65-F5344CB8AC3E}">
        <p14:creationId xmlns:p14="http://schemas.microsoft.com/office/powerpoint/2010/main" val="331369993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VI- Music        clear </a:t>
            </a:r>
            <a:r>
              <a:rPr lang="en-US" dirty="0" smtClean="0">
                <a:solidFill>
                  <a:srgbClr val="FF0000"/>
                </a:solidFill>
              </a:rPr>
              <a:t>_ _ ___</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healthy, completely understood</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0588613" y="6364181"/>
            <a:ext cx="1603387" cy="493819"/>
          </a:xfrm>
          <a:prstGeom prst="rect">
            <a:avLst/>
          </a:prstGeom>
        </p:spPr>
      </p:pic>
      <p:pic>
        <p:nvPicPr>
          <p:cNvPr id="27" name="Picture 26"/>
          <p:cNvPicPr>
            <a:picLocks noChangeAspect="1"/>
          </p:cNvPicPr>
          <p:nvPr/>
        </p:nvPicPr>
        <p:blipFill>
          <a:blip r:embed="rId8"/>
          <a:stretch>
            <a:fillRect/>
          </a:stretch>
        </p:blipFill>
        <p:spPr>
          <a:xfrm>
            <a:off x="3704967" y="1782678"/>
            <a:ext cx="4782065" cy="3209626"/>
          </a:xfrm>
          <a:prstGeom prst="rect">
            <a:avLst/>
          </a:prstGeom>
        </p:spPr>
      </p:pic>
      <p:sp>
        <p:nvSpPr>
          <p:cNvPr id="28" name="TextBox 27"/>
          <p:cNvSpPr txBox="1"/>
          <p:nvPr/>
        </p:nvSpPr>
        <p:spPr>
          <a:xfrm>
            <a:off x="1179053" y="2413337"/>
            <a:ext cx="2288822" cy="2031325"/>
          </a:xfrm>
          <a:prstGeom prst="rect">
            <a:avLst/>
          </a:prstGeom>
          <a:noFill/>
        </p:spPr>
        <p:txBody>
          <a:bodyPr wrap="square" rtlCol="0">
            <a:spAutoFit/>
          </a:bodyPr>
          <a:lstStyle/>
          <a:p>
            <a:r>
              <a:rPr lang="en-US" i="1" dirty="0"/>
              <a:t>glassine used to cover a post card with glitter or sand, protecting postmarking </a:t>
            </a:r>
            <a:r>
              <a:rPr lang="en-US" i="1" dirty="0" smtClean="0"/>
              <a:t>equipment, paying 2 cent letter rate instead of 1 cent postcard rate</a:t>
            </a:r>
            <a:endParaRPr lang="en-US" i="1" dirty="0"/>
          </a:p>
        </p:txBody>
      </p:sp>
      <p:sp>
        <p:nvSpPr>
          <p:cNvPr id="30" name="Slide Number Placeholder 29"/>
          <p:cNvSpPr>
            <a:spLocks noGrp="1"/>
          </p:cNvSpPr>
          <p:nvPr>
            <p:ph type="sldNum" sz="quarter" idx="12"/>
          </p:nvPr>
        </p:nvSpPr>
        <p:spPr/>
        <p:txBody>
          <a:bodyPr/>
          <a:lstStyle/>
          <a:p>
            <a:fld id="{CB8E06FC-A5A5-4322-BFA6-9D8A72B29328}" type="slidenum">
              <a:rPr lang="en-US" smtClean="0"/>
              <a:t>11</a:t>
            </a:fld>
            <a:endParaRPr lang="en-US"/>
          </a:p>
        </p:txBody>
      </p:sp>
    </p:spTree>
    <p:extLst>
      <p:ext uri="{BB962C8B-B14F-4D97-AF65-F5344CB8AC3E}">
        <p14:creationId xmlns:p14="http://schemas.microsoft.com/office/powerpoint/2010/main" val="186571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VI- Music        clear </a:t>
            </a:r>
            <a:r>
              <a:rPr lang="en-US" dirty="0" smtClean="0">
                <a:solidFill>
                  <a:srgbClr val="FF0000"/>
                </a:solidFill>
              </a:rPr>
              <a:t>as a bell</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healthy, completely understood</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1200329"/>
          </a:xfrm>
          <a:prstGeom prst="rect">
            <a:avLst/>
          </a:prstGeom>
          <a:noFill/>
        </p:spPr>
        <p:txBody>
          <a:bodyPr wrap="square" rtlCol="0">
            <a:spAutoFit/>
          </a:bodyPr>
          <a:lstStyle/>
          <a:p>
            <a:r>
              <a:rPr lang="en-US" sz="2400" dirty="0"/>
              <a:t>Unknown origin, but used in Thomas Newton’s 1565 Latin translation of </a:t>
            </a:r>
            <a:r>
              <a:rPr lang="en-US" sz="2400" i="1" dirty="0"/>
              <a:t>Touchstone of </a:t>
            </a:r>
            <a:r>
              <a:rPr lang="en-US" sz="2400" i="1" dirty="0" smtClean="0"/>
              <a:t>Complexions</a:t>
            </a:r>
            <a:r>
              <a:rPr lang="en-US" sz="2400" dirty="0"/>
              <a:t>, “They be people of commonly healthy, and sound as a bell.”</a:t>
            </a:r>
          </a:p>
        </p:txBody>
      </p:sp>
      <p:pic>
        <p:nvPicPr>
          <p:cNvPr id="27" name="Picture 26"/>
          <p:cNvPicPr>
            <a:picLocks noChangeAspect="1"/>
          </p:cNvPicPr>
          <p:nvPr/>
        </p:nvPicPr>
        <p:blipFill>
          <a:blip r:embed="rId7"/>
          <a:stretch>
            <a:fillRect/>
          </a:stretch>
        </p:blipFill>
        <p:spPr>
          <a:xfrm>
            <a:off x="3704967" y="1782678"/>
            <a:ext cx="4782065" cy="3209626"/>
          </a:xfrm>
          <a:prstGeom prst="rect">
            <a:avLst/>
          </a:prstGeom>
        </p:spPr>
      </p:pic>
      <p:sp>
        <p:nvSpPr>
          <p:cNvPr id="28" name="TextBox 27"/>
          <p:cNvSpPr txBox="1"/>
          <p:nvPr/>
        </p:nvSpPr>
        <p:spPr>
          <a:xfrm>
            <a:off x="1179053" y="2413337"/>
            <a:ext cx="2288822" cy="2031325"/>
          </a:xfrm>
          <a:prstGeom prst="rect">
            <a:avLst/>
          </a:prstGeom>
          <a:noFill/>
        </p:spPr>
        <p:txBody>
          <a:bodyPr wrap="square" rtlCol="0">
            <a:spAutoFit/>
          </a:bodyPr>
          <a:lstStyle/>
          <a:p>
            <a:r>
              <a:rPr lang="en-US" i="1" dirty="0"/>
              <a:t>glassine used to cover a post card with glitter or sand, protecting postmarking </a:t>
            </a:r>
            <a:r>
              <a:rPr lang="en-US" i="1" dirty="0" smtClean="0"/>
              <a:t>equipment, paying 2 cent letter rate instead of 1 cent postcard rate</a:t>
            </a:r>
            <a:endParaRPr lang="en-US" i="1" dirty="0"/>
          </a:p>
        </p:txBody>
      </p:sp>
      <p:sp>
        <p:nvSpPr>
          <p:cNvPr id="26" name="Slide Number Placeholder 25"/>
          <p:cNvSpPr>
            <a:spLocks noGrp="1"/>
          </p:cNvSpPr>
          <p:nvPr>
            <p:ph type="sldNum" sz="quarter" idx="12"/>
          </p:nvPr>
        </p:nvSpPr>
        <p:spPr/>
        <p:txBody>
          <a:bodyPr/>
          <a:lstStyle/>
          <a:p>
            <a:fld id="{CB8E06FC-A5A5-4322-BFA6-9D8A72B29328}" type="slidenum">
              <a:rPr lang="en-US" smtClean="0"/>
              <a:t>12</a:t>
            </a:fld>
            <a:endParaRPr lang="en-US"/>
          </a:p>
        </p:txBody>
      </p:sp>
    </p:spTree>
    <p:extLst>
      <p:ext uri="{BB962C8B-B14F-4D97-AF65-F5344CB8AC3E}">
        <p14:creationId xmlns:p14="http://schemas.microsoft.com/office/powerpoint/2010/main" val="312904908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VI- Music        playing </a:t>
            </a:r>
            <a:r>
              <a:rPr lang="en-US" dirty="0" smtClean="0">
                <a:solidFill>
                  <a:srgbClr val="FF0000"/>
                </a:solidFill>
              </a:rPr>
              <a:t>_____ _____</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act as a follower, not a leader</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0588613" y="6364181"/>
            <a:ext cx="1603387" cy="493819"/>
          </a:xfrm>
          <a:prstGeom prst="rect">
            <a:avLst/>
          </a:prstGeom>
        </p:spPr>
      </p:pic>
      <p:pic>
        <p:nvPicPr>
          <p:cNvPr id="22" name="Picture 21"/>
          <p:cNvPicPr>
            <a:picLocks noChangeAspect="1"/>
          </p:cNvPicPr>
          <p:nvPr/>
        </p:nvPicPr>
        <p:blipFill>
          <a:blip r:embed="rId8"/>
          <a:stretch>
            <a:fillRect/>
          </a:stretch>
        </p:blipFill>
        <p:spPr>
          <a:xfrm>
            <a:off x="3143099" y="1791900"/>
            <a:ext cx="5905801" cy="3274200"/>
          </a:xfrm>
          <a:prstGeom prst="rect">
            <a:avLst/>
          </a:prstGeom>
        </p:spPr>
      </p:pic>
      <p:sp>
        <p:nvSpPr>
          <p:cNvPr id="29" name="Slide Number Placeholder 28"/>
          <p:cNvSpPr>
            <a:spLocks noGrp="1"/>
          </p:cNvSpPr>
          <p:nvPr>
            <p:ph type="sldNum" sz="quarter" idx="12"/>
          </p:nvPr>
        </p:nvSpPr>
        <p:spPr/>
        <p:txBody>
          <a:bodyPr/>
          <a:lstStyle/>
          <a:p>
            <a:fld id="{CB8E06FC-A5A5-4322-BFA6-9D8A72B29328}" type="slidenum">
              <a:rPr lang="en-US" smtClean="0"/>
              <a:t>13</a:t>
            </a:fld>
            <a:endParaRPr lang="en-US"/>
          </a:p>
        </p:txBody>
      </p:sp>
    </p:spTree>
    <p:extLst>
      <p:ext uri="{BB962C8B-B14F-4D97-AF65-F5344CB8AC3E}">
        <p14:creationId xmlns:p14="http://schemas.microsoft.com/office/powerpoint/2010/main" val="335107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VI- Music        playing </a:t>
            </a:r>
            <a:r>
              <a:rPr lang="en-US" dirty="0" smtClean="0">
                <a:solidFill>
                  <a:srgbClr val="FF0000"/>
                </a:solidFill>
              </a:rPr>
              <a:t>second fiddle</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act as a follower, not a leader</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1200329"/>
          </a:xfrm>
          <a:prstGeom prst="rect">
            <a:avLst/>
          </a:prstGeom>
          <a:noFill/>
        </p:spPr>
        <p:txBody>
          <a:bodyPr wrap="square" rtlCol="0">
            <a:spAutoFit/>
          </a:bodyPr>
          <a:lstStyle/>
          <a:p>
            <a:r>
              <a:rPr lang="en-US" sz="2400" dirty="0"/>
              <a:t>From the mid-16th century.  In an orchestra, the member playing first violin </a:t>
            </a:r>
            <a:r>
              <a:rPr lang="en-US" sz="2400" dirty="0" smtClean="0"/>
              <a:t>has </a:t>
            </a:r>
            <a:r>
              <a:rPr lang="en-US" sz="2400" dirty="0"/>
              <a:t>a more important or difficult musical score than one playing second.</a:t>
            </a:r>
          </a:p>
        </p:txBody>
      </p:sp>
      <p:pic>
        <p:nvPicPr>
          <p:cNvPr id="22" name="Picture 21"/>
          <p:cNvPicPr>
            <a:picLocks noChangeAspect="1"/>
          </p:cNvPicPr>
          <p:nvPr/>
        </p:nvPicPr>
        <p:blipFill>
          <a:blip r:embed="rId7"/>
          <a:stretch>
            <a:fillRect/>
          </a:stretch>
        </p:blipFill>
        <p:spPr>
          <a:xfrm>
            <a:off x="3143099" y="1791900"/>
            <a:ext cx="5905801" cy="3274200"/>
          </a:xfrm>
          <a:prstGeom prst="rect">
            <a:avLst/>
          </a:prstGeom>
        </p:spPr>
      </p:pic>
      <p:sp>
        <p:nvSpPr>
          <p:cNvPr id="27" name="Slide Number Placeholder 26"/>
          <p:cNvSpPr>
            <a:spLocks noGrp="1"/>
          </p:cNvSpPr>
          <p:nvPr>
            <p:ph type="sldNum" sz="quarter" idx="12"/>
          </p:nvPr>
        </p:nvSpPr>
        <p:spPr/>
        <p:txBody>
          <a:bodyPr/>
          <a:lstStyle/>
          <a:p>
            <a:fld id="{CB8E06FC-A5A5-4322-BFA6-9D8A72B29328}" type="slidenum">
              <a:rPr lang="en-US" smtClean="0"/>
              <a:t>14</a:t>
            </a:fld>
            <a:endParaRPr lang="en-US"/>
          </a:p>
        </p:txBody>
      </p:sp>
    </p:spTree>
    <p:extLst>
      <p:ext uri="{BB962C8B-B14F-4D97-AF65-F5344CB8AC3E}">
        <p14:creationId xmlns:p14="http://schemas.microsoft.com/office/powerpoint/2010/main" val="223823362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VI- Music        musical </a:t>
            </a:r>
            <a:r>
              <a:rPr lang="en-US" dirty="0" smtClean="0">
                <a:solidFill>
                  <a:srgbClr val="FF0000"/>
                </a:solidFill>
              </a:rPr>
              <a:t>_____</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change positions</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0588613" y="6364181"/>
            <a:ext cx="1603387" cy="493819"/>
          </a:xfrm>
          <a:prstGeom prst="rect">
            <a:avLst/>
          </a:prstGeom>
        </p:spPr>
      </p:pic>
      <p:pic>
        <p:nvPicPr>
          <p:cNvPr id="26" name="Picture 25"/>
          <p:cNvPicPr>
            <a:picLocks noChangeAspect="1"/>
          </p:cNvPicPr>
          <p:nvPr/>
        </p:nvPicPr>
        <p:blipFill>
          <a:blip r:embed="rId8"/>
          <a:stretch>
            <a:fillRect/>
          </a:stretch>
        </p:blipFill>
        <p:spPr>
          <a:xfrm>
            <a:off x="2083221" y="2399122"/>
            <a:ext cx="8025557" cy="1767095"/>
          </a:xfrm>
          <a:prstGeom prst="rect">
            <a:avLst/>
          </a:prstGeom>
        </p:spPr>
      </p:pic>
      <p:sp>
        <p:nvSpPr>
          <p:cNvPr id="28" name="Slide Number Placeholder 27"/>
          <p:cNvSpPr>
            <a:spLocks noGrp="1"/>
          </p:cNvSpPr>
          <p:nvPr>
            <p:ph type="sldNum" sz="quarter" idx="12"/>
          </p:nvPr>
        </p:nvSpPr>
        <p:spPr/>
        <p:txBody>
          <a:bodyPr/>
          <a:lstStyle/>
          <a:p>
            <a:fld id="{CB8E06FC-A5A5-4322-BFA6-9D8A72B29328}" type="slidenum">
              <a:rPr lang="en-US" smtClean="0"/>
              <a:t>15</a:t>
            </a:fld>
            <a:endParaRPr lang="en-US"/>
          </a:p>
        </p:txBody>
      </p:sp>
    </p:spTree>
    <p:extLst>
      <p:ext uri="{BB962C8B-B14F-4D97-AF65-F5344CB8AC3E}">
        <p14:creationId xmlns:p14="http://schemas.microsoft.com/office/powerpoint/2010/main" val="359698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VI- Music        musical </a:t>
            </a:r>
            <a:r>
              <a:rPr lang="en-US" dirty="0" smtClean="0">
                <a:solidFill>
                  <a:srgbClr val="FF0000"/>
                </a:solidFill>
              </a:rPr>
              <a:t>chairs</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change positions</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1200329"/>
          </a:xfrm>
          <a:prstGeom prst="rect">
            <a:avLst/>
          </a:prstGeom>
          <a:noFill/>
        </p:spPr>
        <p:txBody>
          <a:bodyPr wrap="square" rtlCol="0">
            <a:spAutoFit/>
          </a:bodyPr>
          <a:lstStyle/>
          <a:p>
            <a:r>
              <a:rPr lang="en-US" sz="2400" dirty="0"/>
              <a:t>From the familiar children’s game.  Written of in </a:t>
            </a:r>
            <a:r>
              <a:rPr lang="en-US" sz="2400" i="1" dirty="0"/>
              <a:t>Trench Yarns</a:t>
            </a:r>
            <a:r>
              <a:rPr lang="en-US" sz="2400" dirty="0"/>
              <a:t> in 1916, “</a:t>
            </a:r>
            <a:r>
              <a:rPr lang="en-US" sz="2400" dirty="0" smtClean="0"/>
              <a:t>We had </a:t>
            </a:r>
            <a:r>
              <a:rPr lang="en-US" sz="2400" dirty="0"/>
              <a:t>to get the men through the danger zone by a sort of musical-chairs rush.”</a:t>
            </a:r>
          </a:p>
        </p:txBody>
      </p:sp>
      <p:pic>
        <p:nvPicPr>
          <p:cNvPr id="26" name="Picture 25"/>
          <p:cNvPicPr>
            <a:picLocks noChangeAspect="1"/>
          </p:cNvPicPr>
          <p:nvPr/>
        </p:nvPicPr>
        <p:blipFill>
          <a:blip r:embed="rId7"/>
          <a:stretch>
            <a:fillRect/>
          </a:stretch>
        </p:blipFill>
        <p:spPr>
          <a:xfrm>
            <a:off x="2083221" y="2399122"/>
            <a:ext cx="8025557" cy="1767095"/>
          </a:xfrm>
          <a:prstGeom prst="rect">
            <a:avLst/>
          </a:prstGeom>
        </p:spPr>
      </p:pic>
      <p:sp>
        <p:nvSpPr>
          <p:cNvPr id="27" name="Slide Number Placeholder 26"/>
          <p:cNvSpPr>
            <a:spLocks noGrp="1"/>
          </p:cNvSpPr>
          <p:nvPr>
            <p:ph type="sldNum" sz="quarter" idx="12"/>
          </p:nvPr>
        </p:nvSpPr>
        <p:spPr/>
        <p:txBody>
          <a:bodyPr/>
          <a:lstStyle/>
          <a:p>
            <a:fld id="{CB8E06FC-A5A5-4322-BFA6-9D8A72B29328}" type="slidenum">
              <a:rPr lang="en-US" smtClean="0"/>
              <a:t>16</a:t>
            </a:fld>
            <a:endParaRPr lang="en-US"/>
          </a:p>
        </p:txBody>
      </p:sp>
    </p:spTree>
    <p:extLst>
      <p:ext uri="{BB962C8B-B14F-4D97-AF65-F5344CB8AC3E}">
        <p14:creationId xmlns:p14="http://schemas.microsoft.com/office/powerpoint/2010/main" val="281670060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VI- Music        </a:t>
            </a:r>
            <a:r>
              <a:rPr lang="en-US" dirty="0" smtClean="0">
                <a:solidFill>
                  <a:srgbClr val="FF0000"/>
                </a:solidFill>
              </a:rPr>
              <a:t>__ ___ ____</a:t>
            </a:r>
            <a:r>
              <a:rPr lang="en-US" dirty="0" smtClean="0"/>
              <a:t> of a dilemma</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a difficult decision</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0588613" y="6364181"/>
            <a:ext cx="1603387" cy="493819"/>
          </a:xfrm>
          <a:prstGeom prst="rect">
            <a:avLst/>
          </a:prstGeom>
        </p:spPr>
      </p:pic>
      <p:pic>
        <p:nvPicPr>
          <p:cNvPr id="22" name="Picture 21"/>
          <p:cNvPicPr>
            <a:picLocks noChangeAspect="1"/>
          </p:cNvPicPr>
          <p:nvPr/>
        </p:nvPicPr>
        <p:blipFill>
          <a:blip r:embed="rId8"/>
          <a:stretch>
            <a:fillRect/>
          </a:stretch>
        </p:blipFill>
        <p:spPr>
          <a:xfrm>
            <a:off x="3713596" y="1749176"/>
            <a:ext cx="4764807" cy="3323429"/>
          </a:xfrm>
          <a:prstGeom prst="rect">
            <a:avLst/>
          </a:prstGeom>
        </p:spPr>
      </p:pic>
      <p:sp>
        <p:nvSpPr>
          <p:cNvPr id="27" name="TextBox 26"/>
          <p:cNvSpPr txBox="1"/>
          <p:nvPr/>
        </p:nvSpPr>
        <p:spPr>
          <a:xfrm>
            <a:off x="1635055" y="3872276"/>
            <a:ext cx="2178524" cy="1200329"/>
          </a:xfrm>
          <a:prstGeom prst="rect">
            <a:avLst/>
          </a:prstGeom>
          <a:noFill/>
        </p:spPr>
        <p:txBody>
          <a:bodyPr wrap="square" rtlCol="0">
            <a:spAutoFit/>
          </a:bodyPr>
          <a:lstStyle/>
          <a:p>
            <a:r>
              <a:rPr lang="en-US" i="1" dirty="0"/>
              <a:t>cancel used </a:t>
            </a:r>
            <a:r>
              <a:rPr lang="en-US" i="1" dirty="0" smtClean="0"/>
              <a:t>for </a:t>
            </a:r>
            <a:r>
              <a:rPr lang="en-US" i="1" dirty="0"/>
              <a:t>“skipped” </a:t>
            </a:r>
            <a:r>
              <a:rPr lang="en-US" i="1" dirty="0" smtClean="0"/>
              <a:t>mail </a:t>
            </a:r>
            <a:r>
              <a:rPr lang="en-US" i="1" dirty="0"/>
              <a:t>that </a:t>
            </a:r>
            <a:r>
              <a:rPr lang="en-US" i="1" dirty="0" smtClean="0"/>
              <a:t>was missed </a:t>
            </a:r>
            <a:r>
              <a:rPr lang="en-US" i="1" dirty="0"/>
              <a:t>by canceling machines</a:t>
            </a:r>
          </a:p>
        </p:txBody>
      </p:sp>
      <p:sp>
        <p:nvSpPr>
          <p:cNvPr id="29" name="Slide Number Placeholder 28"/>
          <p:cNvSpPr>
            <a:spLocks noGrp="1"/>
          </p:cNvSpPr>
          <p:nvPr>
            <p:ph type="sldNum" sz="quarter" idx="12"/>
          </p:nvPr>
        </p:nvSpPr>
        <p:spPr/>
        <p:txBody>
          <a:bodyPr/>
          <a:lstStyle/>
          <a:p>
            <a:fld id="{CB8E06FC-A5A5-4322-BFA6-9D8A72B29328}" type="slidenum">
              <a:rPr lang="en-US" smtClean="0"/>
              <a:t>17</a:t>
            </a:fld>
            <a:endParaRPr lang="en-US"/>
          </a:p>
        </p:txBody>
      </p:sp>
    </p:spTree>
    <p:extLst>
      <p:ext uri="{BB962C8B-B14F-4D97-AF65-F5344CB8AC3E}">
        <p14:creationId xmlns:p14="http://schemas.microsoft.com/office/powerpoint/2010/main" val="23934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VI- Music        </a:t>
            </a:r>
            <a:r>
              <a:rPr lang="en-US" dirty="0" smtClean="0">
                <a:solidFill>
                  <a:srgbClr val="FF0000"/>
                </a:solidFill>
              </a:rPr>
              <a:t>on the horns</a:t>
            </a:r>
            <a:r>
              <a:rPr lang="en-US" dirty="0" smtClean="0"/>
              <a:t> of a dilemma</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a difficult decision</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1569660"/>
          </a:xfrm>
          <a:prstGeom prst="rect">
            <a:avLst/>
          </a:prstGeom>
          <a:noFill/>
        </p:spPr>
        <p:txBody>
          <a:bodyPr wrap="square" rtlCol="0">
            <a:spAutoFit/>
          </a:bodyPr>
          <a:lstStyle/>
          <a:p>
            <a:r>
              <a:rPr lang="en-US" sz="2400" dirty="0" smtClean="0"/>
              <a:t>Refers </a:t>
            </a:r>
            <a:r>
              <a:rPr lang="en-US" sz="2400" dirty="0"/>
              <a:t>to sharp, pointed horns of an animal.  </a:t>
            </a:r>
            <a:r>
              <a:rPr lang="en-US" sz="2400" dirty="0" smtClean="0"/>
              <a:t>From 1548’s </a:t>
            </a:r>
            <a:r>
              <a:rPr lang="en-US" sz="2400" i="1" dirty="0" err="1" smtClean="0"/>
              <a:t>Apophthegmes</a:t>
            </a:r>
            <a:r>
              <a:rPr lang="en-US" sz="2400" dirty="0" smtClean="0"/>
              <a:t> </a:t>
            </a:r>
            <a:r>
              <a:rPr lang="en-US" sz="2400" dirty="0"/>
              <a:t>by Nicholas Udall, “Thy forked question, which the </a:t>
            </a:r>
            <a:r>
              <a:rPr lang="en-US" sz="2400" dirty="0" err="1" smtClean="0"/>
              <a:t>sophisters</a:t>
            </a:r>
            <a:r>
              <a:rPr lang="en-US" sz="2400" dirty="0" smtClean="0"/>
              <a:t> call </a:t>
            </a:r>
            <a:r>
              <a:rPr lang="en-US" sz="2400" dirty="0"/>
              <a:t>a horned question, because that to whether of both parties a body shall </a:t>
            </a:r>
            <a:r>
              <a:rPr lang="en-US" sz="2400" dirty="0" smtClean="0"/>
              <a:t>make a </a:t>
            </a:r>
            <a:r>
              <a:rPr lang="en-US" sz="2400" dirty="0"/>
              <a:t>direct answer, he shall run on the sharp point of the horn.”</a:t>
            </a:r>
          </a:p>
        </p:txBody>
      </p:sp>
      <p:pic>
        <p:nvPicPr>
          <p:cNvPr id="22" name="Picture 21"/>
          <p:cNvPicPr>
            <a:picLocks noChangeAspect="1"/>
          </p:cNvPicPr>
          <p:nvPr/>
        </p:nvPicPr>
        <p:blipFill>
          <a:blip r:embed="rId7"/>
          <a:stretch>
            <a:fillRect/>
          </a:stretch>
        </p:blipFill>
        <p:spPr>
          <a:xfrm>
            <a:off x="3713596" y="1749176"/>
            <a:ext cx="4764807" cy="3323429"/>
          </a:xfrm>
          <a:prstGeom prst="rect">
            <a:avLst/>
          </a:prstGeom>
        </p:spPr>
      </p:pic>
      <p:sp>
        <p:nvSpPr>
          <p:cNvPr id="27" name="TextBox 26"/>
          <p:cNvSpPr txBox="1"/>
          <p:nvPr/>
        </p:nvSpPr>
        <p:spPr>
          <a:xfrm>
            <a:off x="1635055" y="3872276"/>
            <a:ext cx="2178524" cy="1200329"/>
          </a:xfrm>
          <a:prstGeom prst="rect">
            <a:avLst/>
          </a:prstGeom>
          <a:noFill/>
        </p:spPr>
        <p:txBody>
          <a:bodyPr wrap="square" rtlCol="0">
            <a:spAutoFit/>
          </a:bodyPr>
          <a:lstStyle/>
          <a:p>
            <a:r>
              <a:rPr lang="en-US" i="1" dirty="0"/>
              <a:t>cancel used </a:t>
            </a:r>
            <a:r>
              <a:rPr lang="en-US" i="1" dirty="0" smtClean="0"/>
              <a:t>for </a:t>
            </a:r>
            <a:r>
              <a:rPr lang="en-US" i="1" dirty="0"/>
              <a:t>“skipped” </a:t>
            </a:r>
            <a:r>
              <a:rPr lang="en-US" i="1" dirty="0" smtClean="0"/>
              <a:t>mail </a:t>
            </a:r>
            <a:r>
              <a:rPr lang="en-US" i="1" dirty="0"/>
              <a:t>that </a:t>
            </a:r>
            <a:r>
              <a:rPr lang="en-US" i="1" dirty="0" smtClean="0"/>
              <a:t>was missed </a:t>
            </a:r>
            <a:r>
              <a:rPr lang="en-US" i="1" dirty="0"/>
              <a:t>by canceling machines</a:t>
            </a:r>
          </a:p>
        </p:txBody>
      </p:sp>
      <p:sp>
        <p:nvSpPr>
          <p:cNvPr id="28" name="Slide Number Placeholder 27"/>
          <p:cNvSpPr>
            <a:spLocks noGrp="1"/>
          </p:cNvSpPr>
          <p:nvPr>
            <p:ph type="sldNum" sz="quarter" idx="12"/>
          </p:nvPr>
        </p:nvSpPr>
        <p:spPr/>
        <p:txBody>
          <a:bodyPr/>
          <a:lstStyle/>
          <a:p>
            <a:fld id="{CB8E06FC-A5A5-4322-BFA6-9D8A72B29328}" type="slidenum">
              <a:rPr lang="en-US" smtClean="0"/>
              <a:t>18</a:t>
            </a:fld>
            <a:endParaRPr lang="en-US"/>
          </a:p>
        </p:txBody>
      </p:sp>
    </p:spTree>
    <p:extLst>
      <p:ext uri="{BB962C8B-B14F-4D97-AF65-F5344CB8AC3E}">
        <p14:creationId xmlns:p14="http://schemas.microsoft.com/office/powerpoint/2010/main" val="292885758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79622"/>
            <a:ext cx="10515600" cy="5497341"/>
          </a:xfrm>
        </p:spPr>
        <p:txBody>
          <a:bodyPr/>
          <a:lstStyle/>
          <a:p>
            <a:pPr marL="0" indent="0" algn="ctr">
              <a:buNone/>
            </a:pPr>
            <a:endParaRPr lang="en-US" sz="4000" dirty="0" smtClean="0"/>
          </a:p>
          <a:p>
            <a:pPr marL="0" indent="0" algn="ctr">
              <a:buNone/>
            </a:pPr>
            <a:r>
              <a:rPr lang="en-US" sz="4400" dirty="0" smtClean="0"/>
              <a:t>This </a:t>
            </a:r>
            <a:r>
              <a:rPr lang="en-US" sz="4400" dirty="0"/>
              <a:t>is the end of Part </a:t>
            </a:r>
            <a:r>
              <a:rPr lang="en-US" sz="4400" dirty="0" smtClean="0"/>
              <a:t>VI- Music.</a:t>
            </a:r>
            <a:endParaRPr lang="en-US" sz="4400" dirty="0"/>
          </a:p>
          <a:p>
            <a:pPr marL="0" indent="0" algn="ctr">
              <a:buNone/>
            </a:pPr>
            <a:r>
              <a:rPr lang="en-US" sz="4400" dirty="0"/>
              <a:t>If you liked this presentation,</a:t>
            </a:r>
          </a:p>
          <a:p>
            <a:pPr marL="0" indent="0" algn="ctr">
              <a:buNone/>
            </a:pPr>
            <a:r>
              <a:rPr lang="en-US" sz="4400" dirty="0"/>
              <a:t>try one of the other parts!</a:t>
            </a:r>
          </a:p>
          <a:p>
            <a:pPr marL="0" indent="0" algn="ctr">
              <a:buNone/>
            </a:pPr>
            <a:r>
              <a:rPr lang="en-US" sz="4400" dirty="0"/>
              <a:t>See them all and the original </a:t>
            </a:r>
          </a:p>
          <a:p>
            <a:pPr marL="0" indent="0" algn="ctr">
              <a:buNone/>
            </a:pPr>
            <a:r>
              <a:rPr lang="en-US" sz="4400" dirty="0"/>
              <a:t>exhibit online at:</a:t>
            </a:r>
          </a:p>
          <a:p>
            <a:pPr marL="0" indent="0" algn="ctr">
              <a:buNone/>
            </a:pPr>
            <a:r>
              <a:rPr lang="en-US" sz="4000" dirty="0">
                <a:hlinkClick r:id="rId2"/>
              </a:rPr>
              <a:t>http://</a:t>
            </a:r>
            <a:r>
              <a:rPr lang="en-US" sz="4000" dirty="0" smtClean="0">
                <a:hlinkClick r:id="rId2"/>
              </a:rPr>
              <a:t>www.rpastamps.org/presentations</a:t>
            </a:r>
            <a:r>
              <a:rPr lang="en-US" sz="4000" dirty="0" smtClean="0"/>
              <a:t> </a:t>
            </a:r>
            <a:endParaRPr lang="en-US" sz="4000" dirty="0"/>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CB8E06FC-A5A5-4322-BFA6-9D8A72B29328}" type="slidenum">
              <a:rPr lang="en-US" smtClean="0"/>
              <a:t>19</a:t>
            </a:fld>
            <a:endParaRPr lang="en-US"/>
          </a:p>
        </p:txBody>
      </p:sp>
    </p:spTree>
    <p:extLst>
      <p:ext uri="{BB962C8B-B14F-4D97-AF65-F5344CB8AC3E}">
        <p14:creationId xmlns:p14="http://schemas.microsoft.com/office/powerpoint/2010/main" val="4664000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79622"/>
            <a:ext cx="10515600" cy="5497341"/>
          </a:xfrm>
        </p:spPr>
        <p:txBody>
          <a:bodyPr>
            <a:normAutofit fontScale="77500" lnSpcReduction="20000"/>
          </a:bodyPr>
          <a:lstStyle/>
          <a:p>
            <a:pPr marL="0" indent="0" algn="ctr">
              <a:buNone/>
            </a:pPr>
            <a:r>
              <a:rPr lang="en-US" sz="2400" dirty="0"/>
              <a:t>idiom (n.)- an expression whose meaning can not be derived from its elements</a:t>
            </a:r>
          </a:p>
          <a:p>
            <a:pPr marL="0" indent="0">
              <a:buNone/>
            </a:pPr>
            <a:r>
              <a:rPr lang="en-US" sz="3200" dirty="0"/>
              <a:t>How many times over the course of a day do you hear these?  They’re so common in our vernacular that we hardly take the time to recognize them with thousands in the English language alone. A few are presented here using a wide variety of material found mostly in dealer junk boxes.  Don’t expect to find philatelic rarities, but you will see some interesting items.  </a:t>
            </a:r>
          </a:p>
          <a:p>
            <a:pPr marL="0" indent="0">
              <a:buNone/>
            </a:pPr>
            <a:r>
              <a:rPr lang="en-US" sz="3200" dirty="0"/>
              <a:t>Most important is your participation!  This presentation is in “fill in the blank” game format.  You’ll see a partial phrase at the top of each page related to the item shown along with a clue to the idiom’s meaning.  Just complete the phrase and keep track of your number right and wrong. </a:t>
            </a:r>
          </a:p>
          <a:p>
            <a:pPr marL="0" indent="0">
              <a:buNone/>
            </a:pPr>
            <a:r>
              <a:rPr lang="en-US" sz="3200" dirty="0"/>
              <a:t>PowerPoint users have 5 seconds before a 15 second timeclock counts down then “dings,” by which time an answer must be given.  PDF users play on the honor system!  Clicking the next page reveals the answer along with details of the origins and meaning of the idiom.  Ten references were used researching these.  Not all agreed, but the majority plausible response appears here.  </a:t>
            </a:r>
          </a:p>
          <a:p>
            <a:pPr marL="0" indent="0">
              <a:buNone/>
            </a:pPr>
            <a:r>
              <a:rPr lang="en-US" sz="3200" dirty="0"/>
              <a:t>This is 1 of 7 thematic related parts (# phrases in each).  Enjoy them all!</a:t>
            </a:r>
          </a:p>
          <a:p>
            <a:pPr marL="0" indent="0" algn="ctr">
              <a:buNone/>
            </a:pPr>
            <a:r>
              <a:rPr lang="en-US" sz="2600" dirty="0"/>
              <a:t>I – Animals (24)    II – Food (14)     III – Man (18)     IV - Sports &amp; Games (9)</a:t>
            </a:r>
          </a:p>
          <a:p>
            <a:pPr marL="0" indent="0" algn="ctr">
              <a:buNone/>
            </a:pPr>
            <a:r>
              <a:rPr lang="en-US" sz="2600" dirty="0"/>
              <a:t>V – Nature (25)    </a:t>
            </a:r>
            <a:r>
              <a:rPr lang="en-US" sz="2600" dirty="0">
                <a:solidFill>
                  <a:srgbClr val="FF0000"/>
                </a:solidFill>
              </a:rPr>
              <a:t>VI – Music (8)</a:t>
            </a:r>
            <a:r>
              <a:rPr lang="en-US" sz="2600" dirty="0"/>
              <a:t>    VII - Pot Luck (39)</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CB8E06FC-A5A5-4322-BFA6-9D8A72B29328}" type="slidenum">
              <a:rPr lang="en-US" smtClean="0"/>
              <a:t>2</a:t>
            </a:fld>
            <a:endParaRPr lang="en-US"/>
          </a:p>
        </p:txBody>
      </p:sp>
    </p:spTree>
    <p:extLst>
      <p:ext uri="{BB962C8B-B14F-4D97-AF65-F5344CB8AC3E}">
        <p14:creationId xmlns:p14="http://schemas.microsoft.com/office/powerpoint/2010/main" val="13727441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72644" y="311786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VI- Music        </a:t>
            </a:r>
            <a:r>
              <a:rPr lang="en-US" dirty="0" smtClean="0">
                <a:solidFill>
                  <a:srgbClr val="FF0000"/>
                </a:solidFill>
              </a:rPr>
              <a:t>____</a:t>
            </a:r>
            <a:r>
              <a:rPr lang="en-US" dirty="0" smtClean="0"/>
              <a:t> and whistles</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with all the extras</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sp>
        <p:nvSpPr>
          <p:cNvPr id="7" name="TextBox 6"/>
          <p:cNvSpPr txBox="1"/>
          <p:nvPr/>
        </p:nvSpPr>
        <p:spPr>
          <a:xfrm>
            <a:off x="838200" y="2839720"/>
            <a:ext cx="3435179"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5"/>
          <a:stretch>
            <a:fillRect/>
          </a:stretch>
        </p:blipFill>
        <p:spPr>
          <a:xfrm>
            <a:off x="10588613" y="6364181"/>
            <a:ext cx="1603387" cy="493819"/>
          </a:xfrm>
          <a:prstGeom prst="rect">
            <a:avLst/>
          </a:prstGeom>
        </p:spPr>
      </p:pic>
      <p:pic>
        <p:nvPicPr>
          <p:cNvPr id="28" name="Picture 27"/>
          <p:cNvPicPr>
            <a:picLocks noChangeAspect="1"/>
          </p:cNvPicPr>
          <p:nvPr/>
        </p:nvPicPr>
        <p:blipFill>
          <a:blip r:embed="rId6"/>
          <a:stretch>
            <a:fillRect/>
          </a:stretch>
        </p:blipFill>
        <p:spPr>
          <a:xfrm>
            <a:off x="5866144" y="1294901"/>
            <a:ext cx="3213000" cy="4783801"/>
          </a:xfrm>
          <a:prstGeom prst="rect">
            <a:avLst/>
          </a:prstGeom>
        </p:spPr>
      </p:pic>
      <p:sp>
        <p:nvSpPr>
          <p:cNvPr id="30" name="Slide Number Placeholder 29"/>
          <p:cNvSpPr>
            <a:spLocks noGrp="1"/>
          </p:cNvSpPr>
          <p:nvPr>
            <p:ph type="sldNum" sz="quarter" idx="12"/>
          </p:nvPr>
        </p:nvSpPr>
        <p:spPr/>
        <p:txBody>
          <a:bodyPr/>
          <a:lstStyle/>
          <a:p>
            <a:fld id="{CB8E06FC-A5A5-4322-BFA6-9D8A72B29328}" type="slidenum">
              <a:rPr lang="en-US" smtClean="0"/>
              <a:t>3</a:t>
            </a:fld>
            <a:endParaRPr lang="en-US"/>
          </a:p>
        </p:txBody>
      </p:sp>
    </p:spTree>
    <p:extLst>
      <p:ext uri="{BB962C8B-B14F-4D97-AF65-F5344CB8AC3E}">
        <p14:creationId xmlns:p14="http://schemas.microsoft.com/office/powerpoint/2010/main" val="131920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72644" y="311786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VI- Music        </a:t>
            </a:r>
            <a:r>
              <a:rPr lang="en-US" dirty="0" smtClean="0">
                <a:solidFill>
                  <a:srgbClr val="FF0000"/>
                </a:solidFill>
              </a:rPr>
              <a:t>bells</a:t>
            </a:r>
            <a:r>
              <a:rPr lang="en-US" dirty="0" smtClean="0"/>
              <a:t> and whistles</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with all the extras</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sp>
        <p:nvSpPr>
          <p:cNvPr id="7" name="TextBox 6"/>
          <p:cNvSpPr txBox="1"/>
          <p:nvPr/>
        </p:nvSpPr>
        <p:spPr>
          <a:xfrm>
            <a:off x="838200" y="2839720"/>
            <a:ext cx="3435179" cy="1569660"/>
          </a:xfrm>
          <a:prstGeom prst="rect">
            <a:avLst/>
          </a:prstGeom>
          <a:noFill/>
        </p:spPr>
        <p:txBody>
          <a:bodyPr wrap="square" rtlCol="0">
            <a:spAutoFit/>
          </a:bodyPr>
          <a:lstStyle/>
          <a:p>
            <a:r>
              <a:rPr lang="en-US" sz="2400" dirty="0" smtClean="0"/>
              <a:t> </a:t>
            </a:r>
            <a:r>
              <a:rPr lang="en-US" sz="2400" dirty="0"/>
              <a:t>Mid-late 20th </a:t>
            </a:r>
            <a:r>
              <a:rPr lang="en-US" sz="2400" dirty="0" smtClean="0"/>
              <a:t>century American phrase stemming from electronic </a:t>
            </a:r>
            <a:r>
              <a:rPr lang="en-US" sz="2400" dirty="0"/>
              <a:t>innovations.</a:t>
            </a:r>
          </a:p>
        </p:txBody>
      </p:sp>
      <p:pic>
        <p:nvPicPr>
          <p:cNvPr id="28" name="Picture 27"/>
          <p:cNvPicPr>
            <a:picLocks noChangeAspect="1"/>
          </p:cNvPicPr>
          <p:nvPr/>
        </p:nvPicPr>
        <p:blipFill>
          <a:blip r:embed="rId5"/>
          <a:stretch>
            <a:fillRect/>
          </a:stretch>
        </p:blipFill>
        <p:spPr>
          <a:xfrm>
            <a:off x="5866144" y="1294901"/>
            <a:ext cx="3213000" cy="4783801"/>
          </a:xfrm>
          <a:prstGeom prst="rect">
            <a:avLst/>
          </a:prstGeom>
        </p:spPr>
      </p:pic>
      <p:sp>
        <p:nvSpPr>
          <p:cNvPr id="23" name="Slide Number Placeholder 22"/>
          <p:cNvSpPr>
            <a:spLocks noGrp="1"/>
          </p:cNvSpPr>
          <p:nvPr>
            <p:ph type="sldNum" sz="quarter" idx="12"/>
          </p:nvPr>
        </p:nvSpPr>
        <p:spPr/>
        <p:txBody>
          <a:bodyPr/>
          <a:lstStyle/>
          <a:p>
            <a:fld id="{CB8E06FC-A5A5-4322-BFA6-9D8A72B29328}" type="slidenum">
              <a:rPr lang="en-US" smtClean="0"/>
              <a:t>4</a:t>
            </a:fld>
            <a:endParaRPr lang="en-US"/>
          </a:p>
        </p:txBody>
      </p:sp>
    </p:spTree>
    <p:extLst>
      <p:ext uri="{BB962C8B-B14F-4D97-AF65-F5344CB8AC3E}">
        <p14:creationId xmlns:p14="http://schemas.microsoft.com/office/powerpoint/2010/main" val="238952433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VI- Music        blow (or toot) </a:t>
            </a:r>
            <a:r>
              <a:rPr lang="en-US" dirty="0" smtClean="0">
                <a:solidFill>
                  <a:srgbClr val="FF0000"/>
                </a:solidFill>
              </a:rPr>
              <a:t>____ ___ ____</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brag, boast about yourself</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0588613" y="6364181"/>
            <a:ext cx="1603387" cy="493819"/>
          </a:xfrm>
          <a:prstGeom prst="rect">
            <a:avLst/>
          </a:prstGeom>
        </p:spPr>
      </p:pic>
      <p:pic>
        <p:nvPicPr>
          <p:cNvPr id="27" name="Picture 26"/>
          <p:cNvPicPr>
            <a:picLocks noChangeAspect="1"/>
          </p:cNvPicPr>
          <p:nvPr/>
        </p:nvPicPr>
        <p:blipFill>
          <a:blip r:embed="rId8"/>
          <a:stretch>
            <a:fillRect/>
          </a:stretch>
        </p:blipFill>
        <p:spPr>
          <a:xfrm>
            <a:off x="3348681" y="1752751"/>
            <a:ext cx="5375190" cy="3279617"/>
          </a:xfrm>
          <a:prstGeom prst="rect">
            <a:avLst/>
          </a:prstGeom>
        </p:spPr>
      </p:pic>
      <p:sp>
        <p:nvSpPr>
          <p:cNvPr id="28" name="TextBox 27"/>
          <p:cNvSpPr txBox="1"/>
          <p:nvPr/>
        </p:nvSpPr>
        <p:spPr>
          <a:xfrm>
            <a:off x="1767016" y="4419769"/>
            <a:ext cx="1532238" cy="646331"/>
          </a:xfrm>
          <a:prstGeom prst="rect">
            <a:avLst/>
          </a:prstGeom>
          <a:noFill/>
        </p:spPr>
        <p:txBody>
          <a:bodyPr wrap="square" rtlCol="0">
            <a:spAutoFit/>
          </a:bodyPr>
          <a:lstStyle/>
          <a:p>
            <a:r>
              <a:rPr lang="en-US" i="1" dirty="0" smtClean="0"/>
              <a:t>Greek military postal card</a:t>
            </a:r>
            <a:endParaRPr lang="en-US" i="1" dirty="0"/>
          </a:p>
        </p:txBody>
      </p:sp>
      <p:sp>
        <p:nvSpPr>
          <p:cNvPr id="30" name="Slide Number Placeholder 29"/>
          <p:cNvSpPr>
            <a:spLocks noGrp="1"/>
          </p:cNvSpPr>
          <p:nvPr>
            <p:ph type="sldNum" sz="quarter" idx="12"/>
          </p:nvPr>
        </p:nvSpPr>
        <p:spPr/>
        <p:txBody>
          <a:bodyPr/>
          <a:lstStyle/>
          <a:p>
            <a:fld id="{CB8E06FC-A5A5-4322-BFA6-9D8A72B29328}" type="slidenum">
              <a:rPr lang="en-US" smtClean="0"/>
              <a:t>5</a:t>
            </a:fld>
            <a:endParaRPr lang="en-US"/>
          </a:p>
        </p:txBody>
      </p:sp>
    </p:spTree>
    <p:extLst>
      <p:ext uri="{BB962C8B-B14F-4D97-AF65-F5344CB8AC3E}">
        <p14:creationId xmlns:p14="http://schemas.microsoft.com/office/powerpoint/2010/main" val="427865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VI- Music        blow (or toot) </a:t>
            </a:r>
            <a:r>
              <a:rPr lang="en-US" dirty="0" smtClean="0">
                <a:solidFill>
                  <a:srgbClr val="FF0000"/>
                </a:solidFill>
              </a:rPr>
              <a:t>your own horn</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brag, boast about yourself</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830997"/>
          </a:xfrm>
          <a:prstGeom prst="rect">
            <a:avLst/>
          </a:prstGeom>
          <a:noFill/>
        </p:spPr>
        <p:txBody>
          <a:bodyPr wrap="square" rtlCol="0">
            <a:spAutoFit/>
          </a:bodyPr>
          <a:lstStyle/>
          <a:p>
            <a:r>
              <a:rPr lang="en-US" sz="2400" dirty="0" smtClean="0"/>
              <a:t> </a:t>
            </a:r>
            <a:r>
              <a:rPr lang="en-US" sz="2400" dirty="0"/>
              <a:t>First written in 1576 by Abraham </a:t>
            </a:r>
            <a:r>
              <a:rPr lang="en-US" sz="2400" dirty="0" err="1"/>
              <a:t>Flemming</a:t>
            </a:r>
            <a:r>
              <a:rPr lang="en-US" sz="2400" dirty="0"/>
              <a:t> in </a:t>
            </a:r>
            <a:r>
              <a:rPr lang="en-US" sz="2400" i="1" dirty="0"/>
              <a:t>A </a:t>
            </a:r>
            <a:r>
              <a:rPr lang="en-US" sz="2400" i="1" dirty="0" err="1"/>
              <a:t>Panoplie</a:t>
            </a:r>
            <a:r>
              <a:rPr lang="en-US" sz="2400" i="1" dirty="0"/>
              <a:t> of Epistles</a:t>
            </a:r>
            <a:r>
              <a:rPr lang="en-US" sz="2400" dirty="0"/>
              <a:t>,</a:t>
            </a:r>
          </a:p>
          <a:p>
            <a:r>
              <a:rPr lang="en-US" sz="2400" dirty="0"/>
              <a:t>“I will…sound the trumpet of mine own merits</a:t>
            </a:r>
            <a:r>
              <a:rPr lang="en-US" sz="2400" dirty="0" smtClean="0"/>
              <a:t>.”</a:t>
            </a:r>
            <a:endParaRPr lang="en-US" sz="2400" dirty="0"/>
          </a:p>
        </p:txBody>
      </p:sp>
      <p:pic>
        <p:nvPicPr>
          <p:cNvPr id="27" name="Picture 26"/>
          <p:cNvPicPr>
            <a:picLocks noChangeAspect="1"/>
          </p:cNvPicPr>
          <p:nvPr/>
        </p:nvPicPr>
        <p:blipFill>
          <a:blip r:embed="rId7"/>
          <a:stretch>
            <a:fillRect/>
          </a:stretch>
        </p:blipFill>
        <p:spPr>
          <a:xfrm>
            <a:off x="3348681" y="1752751"/>
            <a:ext cx="5375190" cy="3279617"/>
          </a:xfrm>
          <a:prstGeom prst="rect">
            <a:avLst/>
          </a:prstGeom>
        </p:spPr>
      </p:pic>
      <p:sp>
        <p:nvSpPr>
          <p:cNvPr id="28" name="TextBox 27"/>
          <p:cNvSpPr txBox="1"/>
          <p:nvPr/>
        </p:nvSpPr>
        <p:spPr>
          <a:xfrm>
            <a:off x="1767016" y="4419769"/>
            <a:ext cx="1532238" cy="646331"/>
          </a:xfrm>
          <a:prstGeom prst="rect">
            <a:avLst/>
          </a:prstGeom>
          <a:noFill/>
        </p:spPr>
        <p:txBody>
          <a:bodyPr wrap="square" rtlCol="0">
            <a:spAutoFit/>
          </a:bodyPr>
          <a:lstStyle/>
          <a:p>
            <a:r>
              <a:rPr lang="en-US" i="1" dirty="0" smtClean="0"/>
              <a:t>Greek military postal card</a:t>
            </a:r>
            <a:endParaRPr lang="en-US" i="1" dirty="0"/>
          </a:p>
        </p:txBody>
      </p:sp>
      <p:sp>
        <p:nvSpPr>
          <p:cNvPr id="26" name="Slide Number Placeholder 25"/>
          <p:cNvSpPr>
            <a:spLocks noGrp="1"/>
          </p:cNvSpPr>
          <p:nvPr>
            <p:ph type="sldNum" sz="quarter" idx="12"/>
          </p:nvPr>
        </p:nvSpPr>
        <p:spPr/>
        <p:txBody>
          <a:bodyPr/>
          <a:lstStyle/>
          <a:p>
            <a:fld id="{CB8E06FC-A5A5-4322-BFA6-9D8A72B29328}" type="slidenum">
              <a:rPr lang="en-US" smtClean="0"/>
              <a:t>6</a:t>
            </a:fld>
            <a:endParaRPr lang="en-US"/>
          </a:p>
        </p:txBody>
      </p:sp>
    </p:spTree>
    <p:extLst>
      <p:ext uri="{BB962C8B-B14F-4D97-AF65-F5344CB8AC3E}">
        <p14:creationId xmlns:p14="http://schemas.microsoft.com/office/powerpoint/2010/main" val="358272997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VI- Music        </a:t>
            </a:r>
            <a:r>
              <a:rPr lang="en-US" dirty="0" smtClean="0">
                <a:solidFill>
                  <a:srgbClr val="FF0000"/>
                </a:solidFill>
              </a:rPr>
              <a:t>___</a:t>
            </a:r>
            <a:r>
              <a:rPr lang="en-US" dirty="0" smtClean="0"/>
              <a:t> for your supper</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barter for something</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0588613" y="6364181"/>
            <a:ext cx="1603387" cy="493819"/>
          </a:xfrm>
          <a:prstGeom prst="rect">
            <a:avLst/>
          </a:prstGeom>
        </p:spPr>
      </p:pic>
      <p:pic>
        <p:nvPicPr>
          <p:cNvPr id="22" name="Picture 21"/>
          <p:cNvPicPr>
            <a:picLocks noChangeAspect="1"/>
          </p:cNvPicPr>
          <p:nvPr/>
        </p:nvPicPr>
        <p:blipFill>
          <a:blip r:embed="rId8"/>
          <a:stretch>
            <a:fillRect/>
          </a:stretch>
        </p:blipFill>
        <p:spPr>
          <a:xfrm>
            <a:off x="4194573" y="1992486"/>
            <a:ext cx="3802854" cy="2570205"/>
          </a:xfrm>
          <a:prstGeom prst="rect">
            <a:avLst/>
          </a:prstGeom>
        </p:spPr>
      </p:pic>
      <p:sp>
        <p:nvSpPr>
          <p:cNvPr id="29" name="Slide Number Placeholder 28"/>
          <p:cNvSpPr>
            <a:spLocks noGrp="1"/>
          </p:cNvSpPr>
          <p:nvPr>
            <p:ph type="sldNum" sz="quarter" idx="12"/>
          </p:nvPr>
        </p:nvSpPr>
        <p:spPr/>
        <p:txBody>
          <a:bodyPr/>
          <a:lstStyle/>
          <a:p>
            <a:fld id="{CB8E06FC-A5A5-4322-BFA6-9D8A72B29328}" type="slidenum">
              <a:rPr lang="en-US" smtClean="0"/>
              <a:t>7</a:t>
            </a:fld>
            <a:endParaRPr lang="en-US"/>
          </a:p>
        </p:txBody>
      </p:sp>
    </p:spTree>
    <p:extLst>
      <p:ext uri="{BB962C8B-B14F-4D97-AF65-F5344CB8AC3E}">
        <p14:creationId xmlns:p14="http://schemas.microsoft.com/office/powerpoint/2010/main" val="85759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VI- Music        </a:t>
            </a:r>
            <a:r>
              <a:rPr lang="en-US" dirty="0" smtClean="0">
                <a:solidFill>
                  <a:srgbClr val="FF0000"/>
                </a:solidFill>
              </a:rPr>
              <a:t>sing</a:t>
            </a:r>
            <a:r>
              <a:rPr lang="en-US" dirty="0" smtClean="0"/>
              <a:t> for your supper</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barter for something</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830997"/>
          </a:xfrm>
          <a:prstGeom prst="rect">
            <a:avLst/>
          </a:prstGeom>
          <a:noFill/>
        </p:spPr>
        <p:txBody>
          <a:bodyPr wrap="square" rtlCol="0">
            <a:spAutoFit/>
          </a:bodyPr>
          <a:lstStyle/>
          <a:p>
            <a:r>
              <a:rPr lang="en-US" sz="2400" dirty="0"/>
              <a:t>Common during medieval times in England were minstrels travelling from</a:t>
            </a:r>
          </a:p>
          <a:p>
            <a:r>
              <a:rPr lang="en-US" sz="2400" dirty="0"/>
              <a:t>town to town who entertained guests in exchange for food and lodging.</a:t>
            </a:r>
          </a:p>
        </p:txBody>
      </p:sp>
      <p:pic>
        <p:nvPicPr>
          <p:cNvPr id="22" name="Picture 21"/>
          <p:cNvPicPr>
            <a:picLocks noChangeAspect="1"/>
          </p:cNvPicPr>
          <p:nvPr/>
        </p:nvPicPr>
        <p:blipFill>
          <a:blip r:embed="rId7"/>
          <a:stretch>
            <a:fillRect/>
          </a:stretch>
        </p:blipFill>
        <p:spPr>
          <a:xfrm>
            <a:off x="4194573" y="1992486"/>
            <a:ext cx="3802854" cy="2570205"/>
          </a:xfrm>
          <a:prstGeom prst="rect">
            <a:avLst/>
          </a:prstGeom>
        </p:spPr>
      </p:pic>
      <p:sp>
        <p:nvSpPr>
          <p:cNvPr id="27" name="Slide Number Placeholder 26"/>
          <p:cNvSpPr>
            <a:spLocks noGrp="1"/>
          </p:cNvSpPr>
          <p:nvPr>
            <p:ph type="sldNum" sz="quarter" idx="12"/>
          </p:nvPr>
        </p:nvSpPr>
        <p:spPr/>
        <p:txBody>
          <a:bodyPr/>
          <a:lstStyle/>
          <a:p>
            <a:fld id="{CB8E06FC-A5A5-4322-BFA6-9D8A72B29328}" type="slidenum">
              <a:rPr lang="en-US" smtClean="0"/>
              <a:t>8</a:t>
            </a:fld>
            <a:endParaRPr lang="en-US"/>
          </a:p>
        </p:txBody>
      </p:sp>
    </p:spTree>
    <p:extLst>
      <p:ext uri="{BB962C8B-B14F-4D97-AF65-F5344CB8AC3E}">
        <p14:creationId xmlns:p14="http://schemas.microsoft.com/office/powerpoint/2010/main" val="140936885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72644" y="311786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VI- Music        fit </a:t>
            </a:r>
            <a:r>
              <a:rPr lang="en-US" dirty="0" smtClean="0">
                <a:solidFill>
                  <a:srgbClr val="FF0000"/>
                </a:solidFill>
              </a:rPr>
              <a:t>__ _ ____</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in good shape</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sp>
        <p:nvSpPr>
          <p:cNvPr id="7" name="TextBox 6"/>
          <p:cNvSpPr txBox="1"/>
          <p:nvPr/>
        </p:nvSpPr>
        <p:spPr>
          <a:xfrm>
            <a:off x="838200" y="1943339"/>
            <a:ext cx="3369965"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5"/>
          <a:stretch>
            <a:fillRect/>
          </a:stretch>
        </p:blipFill>
        <p:spPr>
          <a:xfrm>
            <a:off x="10588613" y="6364181"/>
            <a:ext cx="1603387" cy="493819"/>
          </a:xfrm>
          <a:prstGeom prst="rect">
            <a:avLst/>
          </a:prstGeom>
        </p:spPr>
      </p:pic>
      <p:pic>
        <p:nvPicPr>
          <p:cNvPr id="22" name="Picture 21"/>
          <p:cNvPicPr>
            <a:picLocks noChangeAspect="1"/>
          </p:cNvPicPr>
          <p:nvPr/>
        </p:nvPicPr>
        <p:blipFill>
          <a:blip r:embed="rId6"/>
          <a:stretch>
            <a:fillRect/>
          </a:stretch>
        </p:blipFill>
        <p:spPr>
          <a:xfrm>
            <a:off x="4344366" y="1277957"/>
            <a:ext cx="6244247" cy="4805621"/>
          </a:xfrm>
          <a:prstGeom prst="rect">
            <a:avLst/>
          </a:prstGeom>
        </p:spPr>
      </p:pic>
      <p:sp>
        <p:nvSpPr>
          <p:cNvPr id="23" name="TextBox 22"/>
          <p:cNvSpPr txBox="1"/>
          <p:nvPr/>
        </p:nvSpPr>
        <p:spPr>
          <a:xfrm>
            <a:off x="1621045" y="5700963"/>
            <a:ext cx="2718486" cy="369332"/>
          </a:xfrm>
          <a:prstGeom prst="rect">
            <a:avLst/>
          </a:prstGeom>
          <a:noFill/>
        </p:spPr>
        <p:txBody>
          <a:bodyPr wrap="square" rtlCol="0">
            <a:spAutoFit/>
          </a:bodyPr>
          <a:lstStyle/>
          <a:p>
            <a:r>
              <a:rPr lang="en-US" i="1" dirty="0" smtClean="0"/>
              <a:t>printed matter ½ price rate</a:t>
            </a:r>
            <a:endParaRPr lang="en-US" i="1" dirty="0"/>
          </a:p>
        </p:txBody>
      </p:sp>
      <p:sp>
        <p:nvSpPr>
          <p:cNvPr id="26" name="Slide Number Placeholder 25"/>
          <p:cNvSpPr>
            <a:spLocks noGrp="1"/>
          </p:cNvSpPr>
          <p:nvPr>
            <p:ph type="sldNum" sz="quarter" idx="12"/>
          </p:nvPr>
        </p:nvSpPr>
        <p:spPr/>
        <p:txBody>
          <a:bodyPr/>
          <a:lstStyle/>
          <a:p>
            <a:fld id="{CB8E06FC-A5A5-4322-BFA6-9D8A72B29328}" type="slidenum">
              <a:rPr lang="en-US" smtClean="0"/>
              <a:t>9</a:t>
            </a:fld>
            <a:endParaRPr lang="en-US"/>
          </a:p>
        </p:txBody>
      </p:sp>
    </p:spTree>
    <p:extLst>
      <p:ext uri="{BB962C8B-B14F-4D97-AF65-F5344CB8AC3E}">
        <p14:creationId xmlns:p14="http://schemas.microsoft.com/office/powerpoint/2010/main" val="94863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1178</TotalTime>
  <Words>1109</Words>
  <Application>Microsoft Office PowerPoint</Application>
  <PresentationFormat>Widescreen</PresentationFormat>
  <Paragraphs>336</Paragraphs>
  <Slides>19</Slides>
  <Notes>2</Notes>
  <HiddenSlides>0</HiddenSlides>
  <MMClips>40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Arial Black</vt:lpstr>
      <vt:lpstr>Calibri</vt:lpstr>
      <vt:lpstr>Calibri Light</vt:lpstr>
      <vt:lpstr>Office Theme</vt:lpstr>
      <vt:lpstr>Life is Just a ______     [ Bowl of Cherries ]</vt:lpstr>
      <vt:lpstr>PowerPoint Presentation</vt:lpstr>
      <vt:lpstr>VI- Music        ____ and whistles</vt:lpstr>
      <vt:lpstr>VI- Music        bells and whistles</vt:lpstr>
      <vt:lpstr>VI- Music        blow (or toot) ____ ___ ____</vt:lpstr>
      <vt:lpstr>VI- Music        blow (or toot) your own horn</vt:lpstr>
      <vt:lpstr>VI- Music        ___ for your supper</vt:lpstr>
      <vt:lpstr>VI- Music        sing for your supper</vt:lpstr>
      <vt:lpstr>VI- Music        fit __ _ ____</vt:lpstr>
      <vt:lpstr>VI- Music        fit as a fiddle</vt:lpstr>
      <vt:lpstr>VI- Music        clear _ _ ___</vt:lpstr>
      <vt:lpstr>VI- Music        clear as a bell</vt:lpstr>
      <vt:lpstr>VI- Music        playing _____ _____</vt:lpstr>
      <vt:lpstr>VI- Music        playing second fiddle</vt:lpstr>
      <vt:lpstr>VI- Music        musical _____</vt:lpstr>
      <vt:lpstr>VI- Music        musical chairs</vt:lpstr>
      <vt:lpstr>VI- Music        __ ___ ____ of a dilemma</vt:lpstr>
      <vt:lpstr>VI- Music        on the horns of a dilemma</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Fortunato</dc:creator>
  <cp:lastModifiedBy>Tom Fortunato</cp:lastModifiedBy>
  <cp:revision>110</cp:revision>
  <dcterms:created xsi:type="dcterms:W3CDTF">2021-02-11T20:21:06Z</dcterms:created>
  <dcterms:modified xsi:type="dcterms:W3CDTF">2021-02-15T22:42:21Z</dcterms:modified>
</cp:coreProperties>
</file>