
<file path=[Content_Types].xml><?xml version="1.0" encoding="utf-8"?>
<Types xmlns="http://schemas.openxmlformats.org/package/2006/content-types">
  <Default Extension="png" ContentType="image/png"/>
  <Default Extension="emf" ContentType="image/x-emf"/>
  <Default Extension="wma" ContentType="audio/x-ms-wma"/>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sldIdLst>
    <p:sldId id="256" r:id="rId2"/>
    <p:sldId id="259" r:id="rId3"/>
    <p:sldId id="311" r:id="rId4"/>
    <p:sldId id="312" r:id="rId5"/>
    <p:sldId id="313" r:id="rId6"/>
    <p:sldId id="314" r:id="rId7"/>
    <p:sldId id="315" r:id="rId8"/>
    <p:sldId id="316" r:id="rId9"/>
    <p:sldId id="317" r:id="rId10"/>
    <p:sldId id="318" r:id="rId11"/>
    <p:sldId id="319" r:id="rId12"/>
    <p:sldId id="320" r:id="rId13"/>
    <p:sldId id="321" r:id="rId14"/>
    <p:sldId id="322" r:id="rId15"/>
    <p:sldId id="325" r:id="rId16"/>
    <p:sldId id="326"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25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p:scale>
          <a:sx n="90" d="100"/>
          <a:sy n="90" d="100"/>
        </p:scale>
        <p:origin x="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A7E1FF-E9C7-40D1-9125-0BD390A475ED}"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F7C4-4542-41DD-A08A-DB422755C472}" type="slidenum">
              <a:rPr lang="en-US" smtClean="0"/>
              <a:t>‹#›</a:t>
            </a:fld>
            <a:endParaRPr lang="en-US"/>
          </a:p>
        </p:txBody>
      </p:sp>
    </p:spTree>
    <p:extLst>
      <p:ext uri="{BB962C8B-B14F-4D97-AF65-F5344CB8AC3E}">
        <p14:creationId xmlns:p14="http://schemas.microsoft.com/office/powerpoint/2010/main" val="4111042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04F7C4-4542-41DD-A08A-DB422755C472}" type="slidenum">
              <a:rPr lang="en-US" smtClean="0"/>
              <a:t>1</a:t>
            </a:fld>
            <a:endParaRPr lang="en-US"/>
          </a:p>
        </p:txBody>
      </p:sp>
    </p:spTree>
    <p:extLst>
      <p:ext uri="{BB962C8B-B14F-4D97-AF65-F5344CB8AC3E}">
        <p14:creationId xmlns:p14="http://schemas.microsoft.com/office/powerpoint/2010/main" val="4147428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B6E53B-5883-4304-A2C0-679540393D0C}"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945924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59F233-2EAE-463A-B67B-9A66990DF138}"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100956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970F2B-1F8D-40B7-9912-16CE99598ECD}"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3341096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3B3B49-FC12-4C26-A1B7-8C9FF565562C}"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2885826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274811-5149-46B3-BDBC-AA5AE7C29442}"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11715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905A8D-FE83-41AE-9542-D1F87CFF05C9}" type="datetime1">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2927713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247EB9-F783-4C9F-9879-3B102397CA85}" type="datetime1">
              <a:rPr lang="en-US" smtClean="0"/>
              <a:t>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352796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507DB4-9DDF-4B26-B3DF-C4DD223CCEF7}" type="datetime1">
              <a:rPr lang="en-US" smtClean="0"/>
              <a:t>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392366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CD33CD-0796-409D-896C-09CB5115D9B3}" type="datetime1">
              <a:rPr lang="en-US" smtClean="0"/>
              <a:t>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1555384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E5EDE5-E56F-4287-A7B0-2B3F65716701}" type="datetime1">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2083258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4A264F-55CC-41E7-966F-AF0C912780C3}" type="datetime1">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129054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3CEF6-8ED0-40F2-9847-5ADF219277ED}" type="datetime1">
              <a:rPr lang="en-US" smtClean="0"/>
              <a:t>2/15/2021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8E06FC-A5A5-4322-BFA6-9D8A72B29328}" type="slidenum">
              <a:rPr lang="en-US" smtClean="0"/>
              <a:t>‹#›</a:t>
            </a:fld>
            <a:endParaRPr lang="en-US"/>
          </a:p>
        </p:txBody>
      </p:sp>
    </p:spTree>
    <p:extLst>
      <p:ext uri="{BB962C8B-B14F-4D97-AF65-F5344CB8AC3E}">
        <p14:creationId xmlns:p14="http://schemas.microsoft.com/office/powerpoint/2010/main" val="169014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emf"/><Relationship Id="rId3" Type="http://schemas.microsoft.com/office/2007/relationships/media" Target="../media/media2.wma"/><Relationship Id="rId7" Type="http://schemas.openxmlformats.org/officeDocument/2006/relationships/image" Target="../media/image7.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ma"/><Relationship Id="rId7" Type="http://schemas.openxmlformats.org/officeDocument/2006/relationships/image" Target="../media/image9.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2.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9.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ma"/><Relationship Id="rId7" Type="http://schemas.openxmlformats.org/officeDocument/2006/relationships/image" Target="../media/image10.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4.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0.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ma"/><Relationship Id="rId7" Type="http://schemas.openxmlformats.org/officeDocument/2006/relationships/image" Target="../media/image11.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6.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1.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7.xml.rels><?xml version="1.0" encoding="UTF-8" standalone="yes"?>
<Relationships xmlns="http://schemas.openxmlformats.org/package/2006/relationships"><Relationship Id="rId8" Type="http://schemas.openxmlformats.org/officeDocument/2006/relationships/image" Target="../media/image13.emf"/><Relationship Id="rId3" Type="http://schemas.microsoft.com/office/2007/relationships/media" Target="../media/media2.wma"/><Relationship Id="rId7" Type="http://schemas.openxmlformats.org/officeDocument/2006/relationships/image" Target="../media/image12.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13.emf"/><Relationship Id="rId3" Type="http://schemas.microsoft.com/office/2007/relationships/media" Target="../media/media2.wma"/><Relationship Id="rId7" Type="http://schemas.openxmlformats.org/officeDocument/2006/relationships/image" Target="../media/image12.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ma"/><Relationship Id="rId7" Type="http://schemas.openxmlformats.org/officeDocument/2006/relationships/image" Target="../media/image14.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4.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ma"/><Relationship Id="rId7" Type="http://schemas.openxmlformats.org/officeDocument/2006/relationships/image" Target="../media/image15.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2.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5.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ma"/><Relationship Id="rId7" Type="http://schemas.openxmlformats.org/officeDocument/2006/relationships/image" Target="../media/image16.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4.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6.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ma"/><Relationship Id="rId7" Type="http://schemas.openxmlformats.org/officeDocument/2006/relationships/image" Target="../media/image17.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6.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7.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ma"/><Relationship Id="rId7" Type="http://schemas.openxmlformats.org/officeDocument/2006/relationships/image" Target="../media/image18.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8.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8.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9.xml.rels><?xml version="1.0" encoding="UTF-8" standalone="yes"?>
<Relationships xmlns="http://schemas.openxmlformats.org/package/2006/relationships"><Relationship Id="rId8" Type="http://schemas.openxmlformats.org/officeDocument/2006/relationships/image" Target="../media/image20.emf"/><Relationship Id="rId3" Type="http://schemas.microsoft.com/office/2007/relationships/media" Target="../media/media2.wma"/><Relationship Id="rId7" Type="http://schemas.openxmlformats.org/officeDocument/2006/relationships/image" Target="../media/image19.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ma"/><Relationship Id="rId7" Type="http://schemas.openxmlformats.org/officeDocument/2006/relationships/image" Target="../media/image3.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30.xml.rels><?xml version="1.0" encoding="UTF-8" standalone="yes"?>
<Relationships xmlns="http://schemas.openxmlformats.org/package/2006/relationships"><Relationship Id="rId8" Type="http://schemas.openxmlformats.org/officeDocument/2006/relationships/image" Target="../media/image20.emf"/><Relationship Id="rId3" Type="http://schemas.microsoft.com/office/2007/relationships/media" Target="../media/media2.wma"/><Relationship Id="rId7" Type="http://schemas.openxmlformats.org/officeDocument/2006/relationships/image" Target="../media/image19.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31.xml.rels><?xml version="1.0" encoding="UTF-8" standalone="yes"?>
<Relationships xmlns="http://schemas.openxmlformats.org/package/2006/relationships"><Relationship Id="rId2" Type="http://schemas.openxmlformats.org/officeDocument/2006/relationships/hyperlink" Target="http://www.rpastamps.org/presentation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3.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ma"/><Relationship Id="rId7" Type="http://schemas.openxmlformats.org/officeDocument/2006/relationships/image" Target="../media/image5.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6.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5.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ma"/><Relationship Id="rId7" Type="http://schemas.openxmlformats.org/officeDocument/2006/relationships/image" Target="../media/image6.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8.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6.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9.xml.rels><?xml version="1.0" encoding="UTF-8" standalone="yes"?>
<Relationships xmlns="http://schemas.openxmlformats.org/package/2006/relationships"><Relationship Id="rId8" Type="http://schemas.openxmlformats.org/officeDocument/2006/relationships/image" Target="../media/image8.emf"/><Relationship Id="rId3" Type="http://schemas.microsoft.com/office/2007/relationships/media" Target="../media/media2.wma"/><Relationship Id="rId7" Type="http://schemas.openxmlformats.org/officeDocument/2006/relationships/image" Target="../media/image7.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3649" y="563246"/>
            <a:ext cx="9144000" cy="4622071"/>
          </a:xfrm>
        </p:spPr>
        <p:txBody>
          <a:bodyPr>
            <a:normAutofit/>
          </a:bodyPr>
          <a:lstStyle/>
          <a:p>
            <a:r>
              <a:rPr lang="en-US" dirty="0" smtClean="0">
                <a:latin typeface="Arial Black" panose="020B0A04020102020204" pitchFamily="34" charset="0"/>
              </a:rPr>
              <a:t>Life is Just a ______</a:t>
            </a:r>
            <a:br>
              <a:rPr lang="en-US" dirty="0" smtClean="0">
                <a:latin typeface="Arial Black" panose="020B0A04020102020204" pitchFamily="34" charset="0"/>
              </a:rPr>
            </a:br>
            <a:r>
              <a:rPr lang="en-US" dirty="0">
                <a:latin typeface="Arial Black" panose="020B0A04020102020204" pitchFamily="34" charset="0"/>
              </a:rPr>
              <a:t/>
            </a:r>
            <a:br>
              <a:rPr lang="en-US" dirty="0">
                <a:latin typeface="Arial Black" panose="020B0A04020102020204" pitchFamily="34" charset="0"/>
              </a:rPr>
            </a:br>
            <a:r>
              <a:rPr lang="en-US" dirty="0" smtClean="0">
                <a:latin typeface="Arial Black" panose="020B0A04020102020204" pitchFamily="34" charset="0"/>
              </a:rPr>
              <a:t/>
            </a:r>
            <a:br>
              <a:rPr lang="en-US" dirty="0" smtClean="0">
                <a:latin typeface="Arial Black" panose="020B0A04020102020204" pitchFamily="34" charset="0"/>
              </a:rPr>
            </a:br>
            <a:r>
              <a:rPr lang="en-US" dirty="0">
                <a:latin typeface="Arial Black" panose="020B0A04020102020204" pitchFamily="34" charset="0"/>
              </a:rPr>
              <a:t/>
            </a:r>
            <a:br>
              <a:rPr lang="en-US" dirty="0">
                <a:latin typeface="Arial Black" panose="020B0A04020102020204" pitchFamily="34" charset="0"/>
              </a:rPr>
            </a:br>
            <a:r>
              <a:rPr lang="en-US" sz="2700" dirty="0" smtClean="0">
                <a:latin typeface="Arial Black" panose="020B0A04020102020204" pitchFamily="34" charset="0"/>
              </a:rPr>
              <a:t/>
            </a:r>
            <a:br>
              <a:rPr lang="en-US" sz="2700" dirty="0" smtClean="0">
                <a:latin typeface="Arial Black" panose="020B0A04020102020204" pitchFamily="34" charset="0"/>
              </a:rPr>
            </a:br>
            <a:r>
              <a:rPr lang="en-US" dirty="0" smtClean="0">
                <a:latin typeface="Arial Black" panose="020B0A04020102020204" pitchFamily="34" charset="0"/>
              </a:rPr>
              <a:t>[ Bowl of Cherries ]</a:t>
            </a:r>
            <a:endParaRPr lang="en-US" dirty="0">
              <a:latin typeface="Arial Black" panose="020B0A04020102020204" pitchFamily="34" charset="0"/>
            </a:endParaRPr>
          </a:p>
        </p:txBody>
      </p:sp>
      <p:sp>
        <p:nvSpPr>
          <p:cNvPr id="3" name="Subtitle 2"/>
          <p:cNvSpPr>
            <a:spLocks noGrp="1"/>
          </p:cNvSpPr>
          <p:nvPr>
            <p:ph type="subTitle" idx="1"/>
          </p:nvPr>
        </p:nvSpPr>
        <p:spPr>
          <a:xfrm>
            <a:off x="1643649" y="5334558"/>
            <a:ext cx="9144000" cy="1103311"/>
          </a:xfrm>
        </p:spPr>
        <p:txBody>
          <a:bodyPr>
            <a:normAutofit/>
          </a:bodyPr>
          <a:lstStyle/>
          <a:p>
            <a:r>
              <a:rPr lang="en-US" dirty="0" smtClean="0"/>
              <a:t>Idioms Illustrated and Explained – Part II </a:t>
            </a:r>
            <a:r>
              <a:rPr lang="en-US" dirty="0" smtClean="0"/>
              <a:t>Food (14 phrases)</a:t>
            </a:r>
            <a:endParaRPr lang="en-US" dirty="0" smtClean="0"/>
          </a:p>
          <a:p>
            <a:r>
              <a:rPr lang="en-US" dirty="0" smtClean="0"/>
              <a:t>by Tom Fortunato</a:t>
            </a:r>
          </a:p>
          <a:p>
            <a:endParaRPr lang="en-US" dirty="0"/>
          </a:p>
        </p:txBody>
      </p:sp>
      <p:pic>
        <p:nvPicPr>
          <p:cNvPr id="5" name="Picture 4"/>
          <p:cNvPicPr>
            <a:picLocks noChangeAspect="1"/>
          </p:cNvPicPr>
          <p:nvPr/>
        </p:nvPicPr>
        <p:blipFill>
          <a:blip r:embed="rId3"/>
          <a:stretch>
            <a:fillRect/>
          </a:stretch>
        </p:blipFill>
        <p:spPr>
          <a:xfrm>
            <a:off x="3711548" y="1420781"/>
            <a:ext cx="5008201" cy="2907000"/>
          </a:xfrm>
          <a:prstGeom prst="rect">
            <a:avLst/>
          </a:prstGeom>
        </p:spPr>
      </p:pic>
    </p:spTree>
    <p:extLst>
      <p:ext uri="{BB962C8B-B14F-4D97-AF65-F5344CB8AC3E}">
        <p14:creationId xmlns:p14="http://schemas.microsoft.com/office/powerpoint/2010/main" val="4309313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top</a:t>
            </a:r>
            <a:r>
              <a:rPr lang="en-US" dirty="0" smtClean="0">
                <a:solidFill>
                  <a:srgbClr val="FF0000"/>
                </a:solidFill>
              </a:rPr>
              <a:t> banana</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smtClean="0"/>
              <a:t>the boss</a:t>
            </a:r>
            <a:endParaRPr lang="en-US" i="1" dirty="0"/>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Believed to originate from an early vaudeville comedy routine about bananas.</a:t>
            </a:r>
          </a:p>
        </p:txBody>
      </p:sp>
      <p:pic>
        <p:nvPicPr>
          <p:cNvPr id="22" name="Picture 21"/>
          <p:cNvPicPr>
            <a:picLocks noChangeAspect="1"/>
          </p:cNvPicPr>
          <p:nvPr/>
        </p:nvPicPr>
        <p:blipFill>
          <a:blip r:embed="rId7"/>
          <a:stretch>
            <a:fillRect/>
          </a:stretch>
        </p:blipFill>
        <p:spPr>
          <a:xfrm>
            <a:off x="4877446" y="1706416"/>
            <a:ext cx="4987801" cy="3182400"/>
          </a:xfrm>
          <a:prstGeom prst="rect">
            <a:avLst/>
          </a:prstGeom>
        </p:spPr>
      </p:pic>
      <p:pic>
        <p:nvPicPr>
          <p:cNvPr id="26" name="Picture 25"/>
          <p:cNvPicPr>
            <a:picLocks noChangeAspect="1"/>
          </p:cNvPicPr>
          <p:nvPr/>
        </p:nvPicPr>
        <p:blipFill>
          <a:blip r:embed="rId8"/>
          <a:stretch>
            <a:fillRect/>
          </a:stretch>
        </p:blipFill>
        <p:spPr>
          <a:xfrm>
            <a:off x="1565675" y="2300881"/>
            <a:ext cx="2737922" cy="1958249"/>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10</a:t>
            </a:fld>
            <a:endParaRPr lang="en-US"/>
          </a:p>
        </p:txBody>
      </p:sp>
    </p:spTree>
    <p:extLst>
      <p:ext uri="{BB962C8B-B14F-4D97-AF65-F5344CB8AC3E}">
        <p14:creationId xmlns:p14="http://schemas.microsoft.com/office/powerpoint/2010/main" val="50125057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a:t>
            </a:r>
            <a:r>
              <a:rPr lang="en-US" dirty="0" smtClean="0">
                <a:solidFill>
                  <a:srgbClr val="FF0000"/>
                </a:solidFill>
              </a:rPr>
              <a:t>____</a:t>
            </a:r>
            <a:r>
              <a:rPr lang="en-US" dirty="0" smtClean="0"/>
              <a:t> of my eye</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cherished person or item</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4572000" y="1764631"/>
            <a:ext cx="3054180" cy="3208823"/>
          </a:xfrm>
          <a:prstGeom prst="rect">
            <a:avLst/>
          </a:prstGeom>
        </p:spPr>
      </p:pic>
      <p:pic>
        <p:nvPicPr>
          <p:cNvPr id="22" name="Picture 21"/>
          <p:cNvPicPr>
            <a:picLocks noChangeAspect="1"/>
          </p:cNvPicPr>
          <p:nvPr/>
        </p:nvPicPr>
        <p:blipFill>
          <a:blip r:embed="rId8"/>
          <a:stretch>
            <a:fillRect/>
          </a:stretch>
        </p:blipFill>
        <p:spPr>
          <a:xfrm>
            <a:off x="10588613" y="6364181"/>
            <a:ext cx="1603387" cy="493819"/>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11</a:t>
            </a:fld>
            <a:endParaRPr lang="en-US"/>
          </a:p>
        </p:txBody>
      </p:sp>
    </p:spTree>
    <p:extLst>
      <p:ext uri="{BB962C8B-B14F-4D97-AF65-F5344CB8AC3E}">
        <p14:creationId xmlns:p14="http://schemas.microsoft.com/office/powerpoint/2010/main" val="375772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1000" fill="hold"/>
                                        <p:tgtEl>
                                          <p:spTgt spid="22"/>
                                        </p:tgtEl>
                                        <p:attrNameLst>
                                          <p:attrName>ppt_x</p:attrName>
                                        </p:attrNameLst>
                                      </p:cBhvr>
                                      <p:tavLst>
                                        <p:tav tm="0">
                                          <p:val>
                                            <p:strVal val="#ppt_x"/>
                                          </p:val>
                                        </p:tav>
                                        <p:tav tm="100000">
                                          <p:val>
                                            <p:strVal val="#ppt_x"/>
                                          </p:val>
                                        </p:tav>
                                      </p:tavLst>
                                    </p:anim>
                                    <p:anim calcmode="lin" valueType="num">
                                      <p:cBhvr additive="base">
                                        <p:cTn id="71"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a:t>
            </a:r>
            <a:r>
              <a:rPr lang="en-US" dirty="0" smtClean="0">
                <a:solidFill>
                  <a:srgbClr val="FF0000"/>
                </a:solidFill>
              </a:rPr>
              <a:t>apple</a:t>
            </a:r>
            <a:r>
              <a:rPr lang="en-US" dirty="0" smtClean="0"/>
              <a:t> of my eye</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cherished person or item</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1200329"/>
          </a:xfrm>
          <a:prstGeom prst="rect">
            <a:avLst/>
          </a:prstGeom>
          <a:noFill/>
        </p:spPr>
        <p:txBody>
          <a:bodyPr wrap="square" rtlCol="0">
            <a:spAutoFit/>
          </a:bodyPr>
          <a:lstStyle/>
          <a:p>
            <a:r>
              <a:rPr lang="en-US" sz="2400" dirty="0"/>
              <a:t>From the Bible: Deuteronomy XXIII, 10; and also Zechariah II, 8 (1535 Coverdale version).  The eye’s pupil was known as the “apple” in medieval England.</a:t>
            </a:r>
          </a:p>
        </p:txBody>
      </p:sp>
      <p:pic>
        <p:nvPicPr>
          <p:cNvPr id="25" name="Picture 24"/>
          <p:cNvPicPr>
            <a:picLocks noChangeAspect="1"/>
          </p:cNvPicPr>
          <p:nvPr/>
        </p:nvPicPr>
        <p:blipFill>
          <a:blip r:embed="rId7"/>
          <a:stretch>
            <a:fillRect/>
          </a:stretch>
        </p:blipFill>
        <p:spPr>
          <a:xfrm>
            <a:off x="4572000" y="1764631"/>
            <a:ext cx="3054180" cy="3208823"/>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12</a:t>
            </a:fld>
            <a:endParaRPr lang="en-US"/>
          </a:p>
        </p:txBody>
      </p:sp>
    </p:spTree>
    <p:extLst>
      <p:ext uri="{BB962C8B-B14F-4D97-AF65-F5344CB8AC3E}">
        <p14:creationId xmlns:p14="http://schemas.microsoft.com/office/powerpoint/2010/main" val="313685552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lock, stock </a:t>
            </a:r>
            <a:r>
              <a:rPr lang="en-US" dirty="0" smtClean="0">
                <a:solidFill>
                  <a:srgbClr val="FF0000"/>
                </a:solidFill>
              </a:rPr>
              <a:t>___ _____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all, the entirety</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2" name="Picture 21"/>
          <p:cNvPicPr>
            <a:picLocks noChangeAspect="1"/>
          </p:cNvPicPr>
          <p:nvPr/>
        </p:nvPicPr>
        <p:blipFill>
          <a:blip r:embed="rId7"/>
          <a:stretch>
            <a:fillRect/>
          </a:stretch>
        </p:blipFill>
        <p:spPr>
          <a:xfrm>
            <a:off x="2432384" y="2094947"/>
            <a:ext cx="7327231" cy="2370118"/>
          </a:xfrm>
          <a:prstGeom prst="rect">
            <a:avLst/>
          </a:prstGeom>
        </p:spPr>
      </p:pic>
      <p:pic>
        <p:nvPicPr>
          <p:cNvPr id="25" name="Picture 24"/>
          <p:cNvPicPr>
            <a:picLocks noChangeAspect="1"/>
          </p:cNvPicPr>
          <p:nvPr/>
        </p:nvPicPr>
        <p:blipFill>
          <a:blip r:embed="rId8"/>
          <a:stretch>
            <a:fillRect/>
          </a:stretch>
        </p:blipFill>
        <p:spPr>
          <a:xfrm>
            <a:off x="10588613" y="6364181"/>
            <a:ext cx="1603387" cy="493819"/>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13</a:t>
            </a:fld>
            <a:endParaRPr lang="en-US"/>
          </a:p>
        </p:txBody>
      </p:sp>
    </p:spTree>
    <p:extLst>
      <p:ext uri="{BB962C8B-B14F-4D97-AF65-F5344CB8AC3E}">
        <p14:creationId xmlns:p14="http://schemas.microsoft.com/office/powerpoint/2010/main" val="333441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lock, stock </a:t>
            </a:r>
            <a:r>
              <a:rPr lang="en-US" dirty="0" smtClean="0">
                <a:solidFill>
                  <a:srgbClr val="FF0000"/>
                </a:solidFill>
              </a:rPr>
              <a:t>and barrel</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all, the entirety</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1200329"/>
          </a:xfrm>
          <a:prstGeom prst="rect">
            <a:avLst/>
          </a:prstGeom>
          <a:noFill/>
        </p:spPr>
        <p:txBody>
          <a:bodyPr wrap="square" rtlCol="0">
            <a:spAutoFit/>
          </a:bodyPr>
          <a:lstStyle/>
          <a:p>
            <a:r>
              <a:rPr lang="en-US" sz="2400" dirty="0"/>
              <a:t>Referring to parts of a gun: the lock (firing mechanism), stock (handle), and barrel (shaft).  Mentioned in J.G. Lockhart’s biography of Sir Walter Scott of 1817.</a:t>
            </a:r>
          </a:p>
        </p:txBody>
      </p:sp>
      <p:pic>
        <p:nvPicPr>
          <p:cNvPr id="22" name="Picture 21"/>
          <p:cNvPicPr>
            <a:picLocks noChangeAspect="1"/>
          </p:cNvPicPr>
          <p:nvPr/>
        </p:nvPicPr>
        <p:blipFill>
          <a:blip r:embed="rId7"/>
          <a:stretch>
            <a:fillRect/>
          </a:stretch>
        </p:blipFill>
        <p:spPr>
          <a:xfrm>
            <a:off x="2432384" y="2094947"/>
            <a:ext cx="7327231" cy="2370118"/>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14</a:t>
            </a:fld>
            <a:endParaRPr lang="en-US"/>
          </a:p>
        </p:txBody>
      </p:sp>
    </p:spTree>
    <p:extLst>
      <p:ext uri="{BB962C8B-B14F-4D97-AF65-F5344CB8AC3E}">
        <p14:creationId xmlns:p14="http://schemas.microsoft.com/office/powerpoint/2010/main" val="83141211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a:t>
            </a:r>
            <a:r>
              <a:rPr lang="en-US" sz="4000" dirty="0" smtClean="0"/>
              <a:t>       </a:t>
            </a:r>
            <a:r>
              <a:rPr lang="en-US" sz="3400" dirty="0" smtClean="0">
                <a:solidFill>
                  <a:srgbClr val="FF0000"/>
                </a:solidFill>
              </a:rPr>
              <a:t>____ _____ ___ ________ </a:t>
            </a:r>
            <a:r>
              <a:rPr lang="en-US" sz="3400" dirty="0" smtClean="0"/>
              <a:t>before they hatch</a:t>
            </a:r>
            <a:endParaRPr lang="en-US" sz="34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plans often run afoul </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2" name="Picture 21"/>
          <p:cNvPicPr>
            <a:picLocks noChangeAspect="1"/>
          </p:cNvPicPr>
          <p:nvPr/>
        </p:nvPicPr>
        <p:blipFill>
          <a:blip r:embed="rId7"/>
          <a:stretch>
            <a:fillRect/>
          </a:stretch>
        </p:blipFill>
        <p:spPr>
          <a:xfrm>
            <a:off x="2480407" y="1819226"/>
            <a:ext cx="7231185" cy="3203804"/>
          </a:xfrm>
          <a:prstGeom prst="rect">
            <a:avLst/>
          </a:prstGeom>
        </p:spPr>
      </p:pic>
      <p:pic>
        <p:nvPicPr>
          <p:cNvPr id="25" name="Picture 24"/>
          <p:cNvPicPr>
            <a:picLocks noChangeAspect="1"/>
          </p:cNvPicPr>
          <p:nvPr/>
        </p:nvPicPr>
        <p:blipFill>
          <a:blip r:embed="rId8"/>
          <a:stretch>
            <a:fillRect/>
          </a:stretch>
        </p:blipFill>
        <p:spPr>
          <a:xfrm>
            <a:off x="10588613" y="6358920"/>
            <a:ext cx="1603387" cy="493819"/>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15</a:t>
            </a:fld>
            <a:endParaRPr lang="en-US"/>
          </a:p>
        </p:txBody>
      </p:sp>
    </p:spTree>
    <p:extLst>
      <p:ext uri="{BB962C8B-B14F-4D97-AF65-F5344CB8AC3E}">
        <p14:creationId xmlns:p14="http://schemas.microsoft.com/office/powerpoint/2010/main" val="106658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fontScale="90000"/>
          </a:bodyPr>
          <a:lstStyle/>
          <a:p>
            <a:r>
              <a:rPr lang="en-US" sz="4900" dirty="0" smtClean="0"/>
              <a:t>II- Food</a:t>
            </a:r>
            <a:r>
              <a:rPr lang="en-US" dirty="0" smtClean="0"/>
              <a:t>       </a:t>
            </a:r>
            <a:r>
              <a:rPr lang="en-US" sz="3800" dirty="0" smtClean="0">
                <a:solidFill>
                  <a:srgbClr val="FF0000"/>
                </a:solidFill>
              </a:rPr>
              <a:t>don’t count your chickens</a:t>
            </a:r>
            <a:r>
              <a:rPr lang="en-US" sz="3800" dirty="0" smtClean="0"/>
              <a:t> before they hatch</a:t>
            </a:r>
            <a:endParaRPr lang="en-US" sz="38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plans often run afoul </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1200329"/>
          </a:xfrm>
          <a:prstGeom prst="rect">
            <a:avLst/>
          </a:prstGeom>
          <a:noFill/>
        </p:spPr>
        <p:txBody>
          <a:bodyPr wrap="square" rtlCol="0">
            <a:spAutoFit/>
          </a:bodyPr>
          <a:lstStyle/>
          <a:p>
            <a:r>
              <a:rPr lang="en-US" sz="2400" dirty="0"/>
              <a:t>From one of Aesop’s Fables.  It tells of a woman walking to the market </a:t>
            </a:r>
            <a:r>
              <a:rPr lang="en-US" sz="2400" dirty="0" smtClean="0"/>
              <a:t>to </a:t>
            </a:r>
            <a:r>
              <a:rPr lang="en-US" sz="2400" dirty="0"/>
              <a:t>sell her eggs who was figuring </a:t>
            </a:r>
            <a:r>
              <a:rPr lang="en-US" sz="2400" dirty="0" smtClean="0"/>
              <a:t>her </a:t>
            </a:r>
            <a:r>
              <a:rPr lang="en-US" sz="2400" dirty="0"/>
              <a:t>profit just before tripping and breaking all of them.</a:t>
            </a:r>
          </a:p>
        </p:txBody>
      </p:sp>
      <p:pic>
        <p:nvPicPr>
          <p:cNvPr id="22" name="Picture 21"/>
          <p:cNvPicPr>
            <a:picLocks noChangeAspect="1"/>
          </p:cNvPicPr>
          <p:nvPr/>
        </p:nvPicPr>
        <p:blipFill>
          <a:blip r:embed="rId7"/>
          <a:stretch>
            <a:fillRect/>
          </a:stretch>
        </p:blipFill>
        <p:spPr>
          <a:xfrm>
            <a:off x="2480407" y="1819226"/>
            <a:ext cx="7231185" cy="3203804"/>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16</a:t>
            </a:fld>
            <a:endParaRPr lang="en-US"/>
          </a:p>
        </p:txBody>
      </p:sp>
    </p:spTree>
    <p:extLst>
      <p:ext uri="{BB962C8B-B14F-4D97-AF65-F5344CB8AC3E}">
        <p14:creationId xmlns:p14="http://schemas.microsoft.com/office/powerpoint/2010/main" val="11844261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piece of </a:t>
            </a:r>
            <a:r>
              <a:rPr lang="en-US" dirty="0" smtClean="0">
                <a:solidFill>
                  <a:srgbClr val="FF0000"/>
                </a:solidFill>
              </a:rPr>
              <a:t>____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easy, without trouble </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2" name="Picture 21"/>
          <p:cNvPicPr>
            <a:picLocks noChangeAspect="1"/>
          </p:cNvPicPr>
          <p:nvPr/>
        </p:nvPicPr>
        <p:blipFill>
          <a:blip r:embed="rId7"/>
          <a:stretch>
            <a:fillRect/>
          </a:stretch>
        </p:blipFill>
        <p:spPr>
          <a:xfrm>
            <a:off x="3467177" y="1752658"/>
            <a:ext cx="6852712" cy="3319947"/>
          </a:xfrm>
          <a:prstGeom prst="rect">
            <a:avLst/>
          </a:prstGeom>
        </p:spPr>
      </p:pic>
      <p:pic>
        <p:nvPicPr>
          <p:cNvPr id="27" name="Picture 26"/>
          <p:cNvPicPr>
            <a:picLocks noChangeAspect="1"/>
          </p:cNvPicPr>
          <p:nvPr/>
        </p:nvPicPr>
        <p:blipFill>
          <a:blip r:embed="rId8"/>
          <a:stretch>
            <a:fillRect/>
          </a:stretch>
        </p:blipFill>
        <p:spPr>
          <a:xfrm>
            <a:off x="1000897" y="2101411"/>
            <a:ext cx="1959774" cy="2655178"/>
          </a:xfrm>
          <a:prstGeom prst="rect">
            <a:avLst/>
          </a:prstGeom>
        </p:spPr>
      </p:pic>
      <p:pic>
        <p:nvPicPr>
          <p:cNvPr id="25" name="Picture 24"/>
          <p:cNvPicPr>
            <a:picLocks noChangeAspect="1"/>
          </p:cNvPicPr>
          <p:nvPr/>
        </p:nvPicPr>
        <p:blipFill>
          <a:blip r:embed="rId9"/>
          <a:stretch>
            <a:fillRect/>
          </a:stretch>
        </p:blipFill>
        <p:spPr>
          <a:xfrm>
            <a:off x="10588613" y="6364181"/>
            <a:ext cx="1603387" cy="493819"/>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17</a:t>
            </a:fld>
            <a:endParaRPr lang="en-US"/>
          </a:p>
        </p:txBody>
      </p:sp>
    </p:spTree>
    <p:extLst>
      <p:ext uri="{BB962C8B-B14F-4D97-AF65-F5344CB8AC3E}">
        <p14:creationId xmlns:p14="http://schemas.microsoft.com/office/powerpoint/2010/main" val="395018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piece of </a:t>
            </a:r>
            <a:r>
              <a:rPr lang="en-US" dirty="0" smtClean="0">
                <a:solidFill>
                  <a:srgbClr val="FF0000"/>
                </a:solidFill>
              </a:rPr>
              <a:t>cake</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easy, without trouble </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From Ogden Nash’s </a:t>
            </a:r>
            <a:r>
              <a:rPr lang="en-US" sz="2400" i="1" dirty="0"/>
              <a:t>Primrose Path </a:t>
            </a:r>
            <a:r>
              <a:rPr lang="en-US" sz="2400" dirty="0"/>
              <a:t>of 1936, “Her picture’s in the paper now, and her life’s a piece of cake.”</a:t>
            </a:r>
          </a:p>
        </p:txBody>
      </p:sp>
      <p:pic>
        <p:nvPicPr>
          <p:cNvPr id="22" name="Picture 21"/>
          <p:cNvPicPr>
            <a:picLocks noChangeAspect="1"/>
          </p:cNvPicPr>
          <p:nvPr/>
        </p:nvPicPr>
        <p:blipFill>
          <a:blip r:embed="rId7"/>
          <a:stretch>
            <a:fillRect/>
          </a:stretch>
        </p:blipFill>
        <p:spPr>
          <a:xfrm>
            <a:off x="3467177" y="1752658"/>
            <a:ext cx="6852712" cy="3319947"/>
          </a:xfrm>
          <a:prstGeom prst="rect">
            <a:avLst/>
          </a:prstGeom>
        </p:spPr>
      </p:pic>
      <p:pic>
        <p:nvPicPr>
          <p:cNvPr id="27" name="Picture 26"/>
          <p:cNvPicPr>
            <a:picLocks noChangeAspect="1"/>
          </p:cNvPicPr>
          <p:nvPr/>
        </p:nvPicPr>
        <p:blipFill>
          <a:blip r:embed="rId8"/>
          <a:stretch>
            <a:fillRect/>
          </a:stretch>
        </p:blipFill>
        <p:spPr>
          <a:xfrm>
            <a:off x="1000897" y="2101411"/>
            <a:ext cx="1959774" cy="2655178"/>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18</a:t>
            </a:fld>
            <a:endParaRPr lang="en-US"/>
          </a:p>
        </p:txBody>
      </p:sp>
    </p:spTree>
    <p:extLst>
      <p:ext uri="{BB962C8B-B14F-4D97-AF65-F5344CB8AC3E}">
        <p14:creationId xmlns:p14="http://schemas.microsoft.com/office/powerpoint/2010/main" val="44334439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a:t>
            </a:r>
            <a:r>
              <a:rPr lang="en-US" dirty="0" smtClean="0">
                <a:solidFill>
                  <a:srgbClr val="FF0000"/>
                </a:solidFill>
              </a:rPr>
              <a:t>_____</a:t>
            </a:r>
            <a:r>
              <a:rPr lang="en-US" dirty="0" smtClean="0"/>
              <a:t> someone up</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flatter, excessively praise</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812617" y="2553789"/>
            <a:ext cx="8566766" cy="1750421"/>
          </a:xfrm>
          <a:prstGeom prst="rect">
            <a:avLst/>
          </a:prstGeom>
        </p:spPr>
      </p:pic>
      <p:pic>
        <p:nvPicPr>
          <p:cNvPr id="22" name="Picture 21"/>
          <p:cNvPicPr>
            <a:picLocks noChangeAspect="1"/>
          </p:cNvPicPr>
          <p:nvPr/>
        </p:nvPicPr>
        <p:blipFill>
          <a:blip r:embed="rId8"/>
          <a:stretch>
            <a:fillRect/>
          </a:stretch>
        </p:blipFill>
        <p:spPr>
          <a:xfrm>
            <a:off x="10588613" y="6358526"/>
            <a:ext cx="1603387" cy="493819"/>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19</a:t>
            </a:fld>
            <a:endParaRPr lang="en-US"/>
          </a:p>
        </p:txBody>
      </p:sp>
    </p:spTree>
    <p:extLst>
      <p:ext uri="{BB962C8B-B14F-4D97-AF65-F5344CB8AC3E}">
        <p14:creationId xmlns:p14="http://schemas.microsoft.com/office/powerpoint/2010/main" val="143053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1000" fill="hold"/>
                                        <p:tgtEl>
                                          <p:spTgt spid="22"/>
                                        </p:tgtEl>
                                        <p:attrNameLst>
                                          <p:attrName>ppt_x</p:attrName>
                                        </p:attrNameLst>
                                      </p:cBhvr>
                                      <p:tavLst>
                                        <p:tav tm="0">
                                          <p:val>
                                            <p:strVal val="#ppt_x"/>
                                          </p:val>
                                        </p:tav>
                                        <p:tav tm="100000">
                                          <p:val>
                                            <p:strVal val="#ppt_x"/>
                                          </p:val>
                                        </p:tav>
                                      </p:tavLst>
                                    </p:anim>
                                    <p:anim calcmode="lin" valueType="num">
                                      <p:cBhvr additive="base">
                                        <p:cTn id="71"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79622"/>
            <a:ext cx="10515600" cy="5497341"/>
          </a:xfrm>
        </p:spPr>
        <p:txBody>
          <a:bodyPr>
            <a:normAutofit fontScale="77500" lnSpcReduction="20000"/>
          </a:bodyPr>
          <a:lstStyle/>
          <a:p>
            <a:pPr marL="0" indent="0" algn="ctr">
              <a:buNone/>
            </a:pPr>
            <a:r>
              <a:rPr lang="en-US" sz="2400" dirty="0"/>
              <a:t>idiom (n.)- an expression whose meaning can not be derived from its elements</a:t>
            </a:r>
          </a:p>
          <a:p>
            <a:pPr marL="0" indent="0">
              <a:buNone/>
            </a:pPr>
            <a:r>
              <a:rPr lang="en-US" sz="3200" dirty="0"/>
              <a:t>How many times over the course of a day do you hear these?  They’re so common in our vernacular that we hardly take the time to recognize them with thousands in the English language alone. A few are presented here using a wide variety of material found mostly in dealer junk boxes.  Don’t expect to find philatelic rarities, but you will see some interesting items.  </a:t>
            </a:r>
          </a:p>
          <a:p>
            <a:pPr marL="0" indent="0">
              <a:buNone/>
            </a:pPr>
            <a:r>
              <a:rPr lang="en-US" sz="3200" dirty="0"/>
              <a:t>Most important is your participation!  This presentation is in “fill in the blank” game format.  You’ll see a partial phrase at the top of each page related to the item shown along with a clue to the idiom’s meaning.  Just complete the phrase and keep track of your number right and wrong. </a:t>
            </a:r>
          </a:p>
          <a:p>
            <a:pPr marL="0" indent="0">
              <a:buNone/>
            </a:pPr>
            <a:r>
              <a:rPr lang="en-US" sz="3200" dirty="0"/>
              <a:t>PowerPoint users have 5 seconds before a 15 second timeclock counts down then “dings,” by which time an answer must be given.  PDF users play on the honor system!  Clicking the next page reveals the answer along with details of the origins and meaning of the idiom.  Ten references were used researching these.  Not all agreed, but the majority plausible response appears here.  </a:t>
            </a:r>
          </a:p>
          <a:p>
            <a:pPr marL="0" indent="0">
              <a:buNone/>
            </a:pPr>
            <a:r>
              <a:rPr lang="en-US" sz="3200" dirty="0"/>
              <a:t>This is 1 of 7 thematic related parts (# phrases in each).  Enjoy them all!</a:t>
            </a:r>
          </a:p>
          <a:p>
            <a:pPr marL="0" indent="0" algn="ctr">
              <a:buNone/>
            </a:pPr>
            <a:r>
              <a:rPr lang="en-US" sz="2600" dirty="0"/>
              <a:t>I – Animals (24)    </a:t>
            </a:r>
            <a:r>
              <a:rPr lang="en-US" sz="2600" dirty="0">
                <a:solidFill>
                  <a:srgbClr val="FF0000"/>
                </a:solidFill>
              </a:rPr>
              <a:t>II – Food (14)</a:t>
            </a:r>
            <a:r>
              <a:rPr lang="en-US" sz="2600" dirty="0"/>
              <a:t>     III – Man (18)     IV - Sports &amp; Games (9)</a:t>
            </a:r>
          </a:p>
          <a:p>
            <a:pPr marL="0" indent="0" algn="ctr">
              <a:buNone/>
            </a:pPr>
            <a:r>
              <a:rPr lang="en-US" sz="2600" dirty="0"/>
              <a:t>V – Nature (25)    VI – Music (8)    VII - Pot Luck (39)</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CB8E06FC-A5A5-4322-BFA6-9D8A72B29328}" type="slidenum">
              <a:rPr lang="en-US" smtClean="0"/>
              <a:t>2</a:t>
            </a:fld>
            <a:endParaRPr lang="en-US"/>
          </a:p>
        </p:txBody>
      </p:sp>
    </p:spTree>
    <p:extLst>
      <p:ext uri="{BB962C8B-B14F-4D97-AF65-F5344CB8AC3E}">
        <p14:creationId xmlns:p14="http://schemas.microsoft.com/office/powerpoint/2010/main" val="13727441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a:t>
            </a:r>
            <a:r>
              <a:rPr lang="en-US" dirty="0" smtClean="0">
                <a:solidFill>
                  <a:srgbClr val="FF0000"/>
                </a:solidFill>
              </a:rPr>
              <a:t>butter</a:t>
            </a:r>
            <a:r>
              <a:rPr lang="en-US" dirty="0" smtClean="0"/>
              <a:t> someone up</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flatter, excessively praise</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Noted in </a:t>
            </a:r>
            <a:r>
              <a:rPr lang="en-US" sz="2400" i="1" dirty="0"/>
              <a:t>Saturday Review</a:t>
            </a:r>
            <a:r>
              <a:rPr lang="en-US" sz="2400" dirty="0"/>
              <a:t> of 1884, the Chief Justice </a:t>
            </a:r>
            <a:r>
              <a:rPr lang="en-US" sz="2400" dirty="0" smtClean="0"/>
              <a:t>of </a:t>
            </a:r>
            <a:r>
              <a:rPr lang="en-US" sz="2400" dirty="0"/>
              <a:t>England touring America “buttered the natives.” </a:t>
            </a:r>
          </a:p>
        </p:txBody>
      </p:sp>
      <p:pic>
        <p:nvPicPr>
          <p:cNvPr id="25" name="Picture 24"/>
          <p:cNvPicPr>
            <a:picLocks noChangeAspect="1"/>
          </p:cNvPicPr>
          <p:nvPr/>
        </p:nvPicPr>
        <p:blipFill>
          <a:blip r:embed="rId7"/>
          <a:stretch>
            <a:fillRect/>
          </a:stretch>
        </p:blipFill>
        <p:spPr>
          <a:xfrm>
            <a:off x="1812617" y="2553789"/>
            <a:ext cx="8566766" cy="1750421"/>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20</a:t>
            </a:fld>
            <a:endParaRPr lang="en-US"/>
          </a:p>
        </p:txBody>
      </p:sp>
    </p:spTree>
    <p:extLst>
      <p:ext uri="{BB962C8B-B14F-4D97-AF65-F5344CB8AC3E}">
        <p14:creationId xmlns:p14="http://schemas.microsoft.com/office/powerpoint/2010/main" val="322497635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a:t>
            </a:r>
            <a:r>
              <a:rPr lang="en-US" dirty="0" smtClean="0">
                <a:solidFill>
                  <a:srgbClr val="FF0000"/>
                </a:solidFill>
              </a:rPr>
              <a:t>___ __ _ ______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absolutely flat</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2" name="Picture 21"/>
          <p:cNvPicPr>
            <a:picLocks noChangeAspect="1"/>
          </p:cNvPicPr>
          <p:nvPr/>
        </p:nvPicPr>
        <p:blipFill>
          <a:blip r:embed="rId7"/>
          <a:stretch>
            <a:fillRect/>
          </a:stretch>
        </p:blipFill>
        <p:spPr>
          <a:xfrm>
            <a:off x="2344942" y="1795628"/>
            <a:ext cx="7502116" cy="3266744"/>
          </a:xfrm>
          <a:prstGeom prst="rect">
            <a:avLst/>
          </a:prstGeom>
        </p:spPr>
      </p:pic>
      <p:pic>
        <p:nvPicPr>
          <p:cNvPr id="25" name="Picture 24"/>
          <p:cNvPicPr>
            <a:picLocks noChangeAspect="1"/>
          </p:cNvPicPr>
          <p:nvPr/>
        </p:nvPicPr>
        <p:blipFill>
          <a:blip r:embed="rId8"/>
          <a:stretch>
            <a:fillRect/>
          </a:stretch>
        </p:blipFill>
        <p:spPr>
          <a:xfrm>
            <a:off x="10588613" y="6364181"/>
            <a:ext cx="1603387" cy="493819"/>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21</a:t>
            </a:fld>
            <a:endParaRPr lang="en-US"/>
          </a:p>
        </p:txBody>
      </p:sp>
    </p:spTree>
    <p:extLst>
      <p:ext uri="{BB962C8B-B14F-4D97-AF65-F5344CB8AC3E}">
        <p14:creationId xmlns:p14="http://schemas.microsoft.com/office/powerpoint/2010/main" val="121541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a:t>
            </a:r>
            <a:r>
              <a:rPr lang="en-US" dirty="0" smtClean="0">
                <a:solidFill>
                  <a:srgbClr val="FF0000"/>
                </a:solidFill>
              </a:rPr>
              <a:t>flat as a pancake</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absolutely flat</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First in print in 1611 in a play by Thomas Middleton, </a:t>
            </a:r>
            <a:r>
              <a:rPr lang="en-US" sz="2400" i="1" dirty="0"/>
              <a:t>The </a:t>
            </a:r>
            <a:r>
              <a:rPr lang="en-US" sz="2400" i="1" dirty="0" smtClean="0"/>
              <a:t>Roaring </a:t>
            </a:r>
            <a:r>
              <a:rPr lang="en-US" sz="2400" i="1" dirty="0"/>
              <a:t>Girl</a:t>
            </a:r>
            <a:r>
              <a:rPr lang="en-US" sz="2400" dirty="0"/>
              <a:t>, “Beat all your </a:t>
            </a:r>
            <a:r>
              <a:rPr lang="en-US" sz="2400" dirty="0" smtClean="0"/>
              <a:t>feathers </a:t>
            </a:r>
            <a:r>
              <a:rPr lang="en-US" sz="2400" dirty="0"/>
              <a:t>down as flat as a pancake.”</a:t>
            </a:r>
          </a:p>
        </p:txBody>
      </p:sp>
      <p:pic>
        <p:nvPicPr>
          <p:cNvPr id="22" name="Picture 21"/>
          <p:cNvPicPr>
            <a:picLocks noChangeAspect="1"/>
          </p:cNvPicPr>
          <p:nvPr/>
        </p:nvPicPr>
        <p:blipFill>
          <a:blip r:embed="rId7"/>
          <a:stretch>
            <a:fillRect/>
          </a:stretch>
        </p:blipFill>
        <p:spPr>
          <a:xfrm>
            <a:off x="2344942" y="1795628"/>
            <a:ext cx="7502116" cy="3266744"/>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22</a:t>
            </a:fld>
            <a:endParaRPr lang="en-US"/>
          </a:p>
        </p:txBody>
      </p:sp>
    </p:spTree>
    <p:extLst>
      <p:ext uri="{BB962C8B-B14F-4D97-AF65-F5344CB8AC3E}">
        <p14:creationId xmlns:p14="http://schemas.microsoft.com/office/powerpoint/2010/main" val="1815013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a:t>
            </a:r>
            <a:r>
              <a:rPr lang="en-US" dirty="0" smtClean="0">
                <a:solidFill>
                  <a:srgbClr val="FF0000"/>
                </a:solidFill>
              </a:rPr>
              <a:t>______ </a:t>
            </a:r>
            <a:r>
              <a:rPr lang="en-US" dirty="0" smtClean="0"/>
              <a:t>with gas</a:t>
            </a:r>
            <a:endParaRPr lang="en-US" dirty="0"/>
          </a:p>
        </p:txBody>
      </p:sp>
      <p:sp>
        <p:nvSpPr>
          <p:cNvPr id="3" name="Content Placeholder 2"/>
          <p:cNvSpPr>
            <a:spLocks noGrp="1"/>
          </p:cNvSpPr>
          <p:nvPr>
            <p:ph idx="1"/>
          </p:nvPr>
        </p:nvSpPr>
        <p:spPr>
          <a:xfrm>
            <a:off x="838200" y="1277957"/>
            <a:ext cx="10515600" cy="4899006"/>
          </a:xfrm>
        </p:spPr>
        <p:txBody>
          <a:bodyPr/>
          <a:lstStyle/>
          <a:p>
            <a:r>
              <a:rPr lang="en-US" i="1" dirty="0"/>
              <a:t>skillful, enthusiastic</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792035" y="2516352"/>
            <a:ext cx="8607930" cy="1825296"/>
          </a:xfrm>
          <a:prstGeom prst="rect">
            <a:avLst/>
          </a:prstGeom>
        </p:spPr>
      </p:pic>
      <p:pic>
        <p:nvPicPr>
          <p:cNvPr id="22" name="Picture 21"/>
          <p:cNvPicPr>
            <a:picLocks noChangeAspect="1"/>
          </p:cNvPicPr>
          <p:nvPr/>
        </p:nvPicPr>
        <p:blipFill>
          <a:blip r:embed="rId8"/>
          <a:stretch>
            <a:fillRect/>
          </a:stretch>
        </p:blipFill>
        <p:spPr>
          <a:xfrm>
            <a:off x="10588613" y="6364181"/>
            <a:ext cx="1603387" cy="493819"/>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23</a:t>
            </a:fld>
            <a:endParaRPr lang="en-US"/>
          </a:p>
        </p:txBody>
      </p:sp>
    </p:spTree>
    <p:extLst>
      <p:ext uri="{BB962C8B-B14F-4D97-AF65-F5344CB8AC3E}">
        <p14:creationId xmlns:p14="http://schemas.microsoft.com/office/powerpoint/2010/main" val="219186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1000" fill="hold"/>
                                        <p:tgtEl>
                                          <p:spTgt spid="22"/>
                                        </p:tgtEl>
                                        <p:attrNameLst>
                                          <p:attrName>ppt_x</p:attrName>
                                        </p:attrNameLst>
                                      </p:cBhvr>
                                      <p:tavLst>
                                        <p:tav tm="0">
                                          <p:val>
                                            <p:strVal val="#ppt_x"/>
                                          </p:val>
                                        </p:tav>
                                        <p:tav tm="100000">
                                          <p:val>
                                            <p:strVal val="#ppt_x"/>
                                          </p:val>
                                        </p:tav>
                                      </p:tavLst>
                                    </p:anim>
                                    <p:anim calcmode="lin" valueType="num">
                                      <p:cBhvr additive="base">
                                        <p:cTn id="71"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a:t>
            </a:r>
            <a:r>
              <a:rPr lang="en-US" dirty="0" smtClean="0">
                <a:solidFill>
                  <a:srgbClr val="FF0000"/>
                </a:solidFill>
              </a:rPr>
              <a:t>cooking </a:t>
            </a:r>
            <a:r>
              <a:rPr lang="en-US" dirty="0" smtClean="0"/>
              <a:t>with gas</a:t>
            </a:r>
            <a:endParaRPr lang="en-US" dirty="0"/>
          </a:p>
        </p:txBody>
      </p:sp>
      <p:sp>
        <p:nvSpPr>
          <p:cNvPr id="3" name="Content Placeholder 2"/>
          <p:cNvSpPr>
            <a:spLocks noGrp="1"/>
          </p:cNvSpPr>
          <p:nvPr>
            <p:ph idx="1"/>
          </p:nvPr>
        </p:nvSpPr>
        <p:spPr>
          <a:xfrm>
            <a:off x="838200" y="1277957"/>
            <a:ext cx="10515600" cy="4899006"/>
          </a:xfrm>
        </p:spPr>
        <p:txBody>
          <a:bodyPr/>
          <a:lstStyle/>
          <a:p>
            <a:r>
              <a:rPr lang="en-US" i="1" dirty="0"/>
              <a:t>skillful, enthusiastic</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a:t>African-American expression denoting effortlessness.</a:t>
            </a:r>
          </a:p>
        </p:txBody>
      </p:sp>
      <p:pic>
        <p:nvPicPr>
          <p:cNvPr id="25" name="Picture 24"/>
          <p:cNvPicPr>
            <a:picLocks noChangeAspect="1"/>
          </p:cNvPicPr>
          <p:nvPr/>
        </p:nvPicPr>
        <p:blipFill>
          <a:blip r:embed="rId7"/>
          <a:stretch>
            <a:fillRect/>
          </a:stretch>
        </p:blipFill>
        <p:spPr>
          <a:xfrm>
            <a:off x="1792035" y="2516352"/>
            <a:ext cx="8607930" cy="1825296"/>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24</a:t>
            </a:fld>
            <a:endParaRPr lang="en-US"/>
          </a:p>
        </p:txBody>
      </p:sp>
    </p:spTree>
    <p:extLst>
      <p:ext uri="{BB962C8B-B14F-4D97-AF65-F5344CB8AC3E}">
        <p14:creationId xmlns:p14="http://schemas.microsoft.com/office/powerpoint/2010/main" val="339660167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a:t>
            </a:r>
            <a:r>
              <a:rPr lang="en-US" dirty="0" smtClean="0">
                <a:solidFill>
                  <a:srgbClr val="FF0000"/>
                </a:solidFill>
              </a:rPr>
              <a:t>____ ____ </a:t>
            </a:r>
            <a:r>
              <a:rPr lang="en-US" dirty="0" smtClean="0"/>
              <a:t>to nuts</a:t>
            </a:r>
            <a:endParaRPr lang="en-US" dirty="0"/>
          </a:p>
        </p:txBody>
      </p:sp>
      <p:sp>
        <p:nvSpPr>
          <p:cNvPr id="3" name="Content Placeholder 2"/>
          <p:cNvSpPr>
            <a:spLocks noGrp="1"/>
          </p:cNvSpPr>
          <p:nvPr>
            <p:ph idx="1"/>
          </p:nvPr>
        </p:nvSpPr>
        <p:spPr>
          <a:xfrm>
            <a:off x="838200" y="1277957"/>
            <a:ext cx="10515600" cy="4899006"/>
          </a:xfrm>
        </p:spPr>
        <p:txBody>
          <a:bodyPr/>
          <a:lstStyle/>
          <a:p>
            <a:r>
              <a:rPr lang="en-US" i="1" dirty="0"/>
              <a:t>all-inclusive, complete</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2" name="Picture 21"/>
          <p:cNvPicPr>
            <a:picLocks noChangeAspect="1"/>
          </p:cNvPicPr>
          <p:nvPr/>
        </p:nvPicPr>
        <p:blipFill>
          <a:blip r:embed="rId7"/>
          <a:stretch>
            <a:fillRect/>
          </a:stretch>
        </p:blipFill>
        <p:spPr>
          <a:xfrm>
            <a:off x="2340055" y="2206879"/>
            <a:ext cx="7511889" cy="2146254"/>
          </a:xfrm>
          <a:prstGeom prst="rect">
            <a:avLst/>
          </a:prstGeom>
        </p:spPr>
      </p:pic>
      <p:pic>
        <p:nvPicPr>
          <p:cNvPr id="25" name="Picture 24"/>
          <p:cNvPicPr>
            <a:picLocks noChangeAspect="1"/>
          </p:cNvPicPr>
          <p:nvPr/>
        </p:nvPicPr>
        <p:blipFill>
          <a:blip r:embed="rId8"/>
          <a:stretch>
            <a:fillRect/>
          </a:stretch>
        </p:blipFill>
        <p:spPr>
          <a:xfrm>
            <a:off x="10588613" y="6364181"/>
            <a:ext cx="1603387" cy="493819"/>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25</a:t>
            </a:fld>
            <a:endParaRPr lang="en-US"/>
          </a:p>
        </p:txBody>
      </p:sp>
    </p:spTree>
    <p:extLst>
      <p:ext uri="{BB962C8B-B14F-4D97-AF65-F5344CB8AC3E}">
        <p14:creationId xmlns:p14="http://schemas.microsoft.com/office/powerpoint/2010/main" val="118328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a:t>
            </a:r>
            <a:r>
              <a:rPr lang="en-US" dirty="0" smtClean="0">
                <a:solidFill>
                  <a:srgbClr val="FF0000"/>
                </a:solidFill>
              </a:rPr>
              <a:t>from soup </a:t>
            </a:r>
            <a:r>
              <a:rPr lang="en-US" dirty="0" smtClean="0"/>
              <a:t>to nuts</a:t>
            </a:r>
            <a:endParaRPr lang="en-US" dirty="0"/>
          </a:p>
        </p:txBody>
      </p:sp>
      <p:sp>
        <p:nvSpPr>
          <p:cNvPr id="3" name="Content Placeholder 2"/>
          <p:cNvSpPr>
            <a:spLocks noGrp="1"/>
          </p:cNvSpPr>
          <p:nvPr>
            <p:ph idx="1"/>
          </p:nvPr>
        </p:nvSpPr>
        <p:spPr>
          <a:xfrm>
            <a:off x="838200" y="1277957"/>
            <a:ext cx="10515600" cy="4899006"/>
          </a:xfrm>
        </p:spPr>
        <p:txBody>
          <a:bodyPr/>
          <a:lstStyle/>
          <a:p>
            <a:r>
              <a:rPr lang="en-US" i="1" dirty="0"/>
              <a:t>all-inclusive, complete</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1200329"/>
          </a:xfrm>
          <a:prstGeom prst="rect">
            <a:avLst/>
          </a:prstGeom>
          <a:noFill/>
        </p:spPr>
        <p:txBody>
          <a:bodyPr wrap="square" rtlCol="0">
            <a:spAutoFit/>
          </a:bodyPr>
          <a:lstStyle/>
          <a:p>
            <a:r>
              <a:rPr lang="en-US" sz="2400" dirty="0"/>
              <a:t>20th century American phrase, stemming from the British, “from eggs </a:t>
            </a:r>
            <a:r>
              <a:rPr lang="en-US" sz="2400" dirty="0" smtClean="0"/>
              <a:t>to </a:t>
            </a:r>
            <a:r>
              <a:rPr lang="en-US" sz="2400" dirty="0"/>
              <a:t>apples.” and later, “from pottage to cheese.”  All expressed completeness. </a:t>
            </a:r>
          </a:p>
        </p:txBody>
      </p:sp>
      <p:pic>
        <p:nvPicPr>
          <p:cNvPr id="22" name="Picture 21"/>
          <p:cNvPicPr>
            <a:picLocks noChangeAspect="1"/>
          </p:cNvPicPr>
          <p:nvPr/>
        </p:nvPicPr>
        <p:blipFill>
          <a:blip r:embed="rId7"/>
          <a:stretch>
            <a:fillRect/>
          </a:stretch>
        </p:blipFill>
        <p:spPr>
          <a:xfrm>
            <a:off x="2340055" y="2206879"/>
            <a:ext cx="7511889" cy="2146254"/>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26</a:t>
            </a:fld>
            <a:endParaRPr lang="en-US"/>
          </a:p>
        </p:txBody>
      </p:sp>
    </p:spTree>
    <p:extLst>
      <p:ext uri="{BB962C8B-B14F-4D97-AF65-F5344CB8AC3E}">
        <p14:creationId xmlns:p14="http://schemas.microsoft.com/office/powerpoint/2010/main" val="144721003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not your </a:t>
            </a:r>
            <a:r>
              <a:rPr lang="en-US" dirty="0" smtClean="0">
                <a:solidFill>
                  <a:srgbClr val="FF0000"/>
                </a:solidFill>
              </a:rPr>
              <a:t>___ _ ___</a:t>
            </a:r>
            <a:endParaRPr lang="en-US" dirty="0"/>
          </a:p>
        </p:txBody>
      </p:sp>
      <p:sp>
        <p:nvSpPr>
          <p:cNvPr id="3" name="Content Placeholder 2"/>
          <p:cNvSpPr>
            <a:spLocks noGrp="1"/>
          </p:cNvSpPr>
          <p:nvPr>
            <p:ph idx="1"/>
          </p:nvPr>
        </p:nvSpPr>
        <p:spPr>
          <a:xfrm>
            <a:off x="838200" y="1277957"/>
            <a:ext cx="10515600" cy="4899006"/>
          </a:xfrm>
        </p:spPr>
        <p:txBody>
          <a:bodyPr/>
          <a:lstStyle/>
          <a:p>
            <a:r>
              <a:rPr lang="en-US" i="1" dirty="0"/>
              <a:t>not liked, uninteresting</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2037657" y="2634577"/>
            <a:ext cx="8116686" cy="1983054"/>
          </a:xfrm>
          <a:prstGeom prst="rect">
            <a:avLst/>
          </a:prstGeom>
        </p:spPr>
      </p:pic>
      <p:pic>
        <p:nvPicPr>
          <p:cNvPr id="22" name="Picture 21"/>
          <p:cNvPicPr>
            <a:picLocks noChangeAspect="1"/>
          </p:cNvPicPr>
          <p:nvPr/>
        </p:nvPicPr>
        <p:blipFill>
          <a:blip r:embed="rId8"/>
          <a:stretch>
            <a:fillRect/>
          </a:stretch>
        </p:blipFill>
        <p:spPr>
          <a:xfrm>
            <a:off x="10588613" y="6364181"/>
            <a:ext cx="1603387" cy="493819"/>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27</a:t>
            </a:fld>
            <a:endParaRPr lang="en-US"/>
          </a:p>
        </p:txBody>
      </p:sp>
    </p:spTree>
    <p:extLst>
      <p:ext uri="{BB962C8B-B14F-4D97-AF65-F5344CB8AC3E}">
        <p14:creationId xmlns:p14="http://schemas.microsoft.com/office/powerpoint/2010/main" val="185133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1000" fill="hold"/>
                                        <p:tgtEl>
                                          <p:spTgt spid="22"/>
                                        </p:tgtEl>
                                        <p:attrNameLst>
                                          <p:attrName>ppt_x</p:attrName>
                                        </p:attrNameLst>
                                      </p:cBhvr>
                                      <p:tavLst>
                                        <p:tav tm="0">
                                          <p:val>
                                            <p:strVal val="#ppt_x"/>
                                          </p:val>
                                        </p:tav>
                                        <p:tav tm="100000">
                                          <p:val>
                                            <p:strVal val="#ppt_x"/>
                                          </p:val>
                                        </p:tav>
                                      </p:tavLst>
                                    </p:anim>
                                    <p:anim calcmode="lin" valueType="num">
                                      <p:cBhvr additive="base">
                                        <p:cTn id="71"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not your </a:t>
            </a:r>
            <a:r>
              <a:rPr lang="en-US" dirty="0" smtClean="0">
                <a:solidFill>
                  <a:srgbClr val="FF0000"/>
                </a:solidFill>
              </a:rPr>
              <a:t>cup of tea</a:t>
            </a:r>
            <a:endParaRPr lang="en-US" dirty="0"/>
          </a:p>
        </p:txBody>
      </p:sp>
      <p:sp>
        <p:nvSpPr>
          <p:cNvPr id="3" name="Content Placeholder 2"/>
          <p:cNvSpPr>
            <a:spLocks noGrp="1"/>
          </p:cNvSpPr>
          <p:nvPr>
            <p:ph idx="1"/>
          </p:nvPr>
        </p:nvSpPr>
        <p:spPr>
          <a:xfrm>
            <a:off x="838200" y="1277957"/>
            <a:ext cx="10515600" cy="4899006"/>
          </a:xfrm>
        </p:spPr>
        <p:txBody>
          <a:bodyPr/>
          <a:lstStyle/>
          <a:p>
            <a:r>
              <a:rPr lang="en-US" i="1" dirty="0"/>
              <a:t>not liked, uninteresting</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Late 1800’s British </a:t>
            </a:r>
            <a:r>
              <a:rPr lang="en-US" sz="2400" dirty="0" smtClean="0"/>
              <a:t>expression </a:t>
            </a:r>
            <a:r>
              <a:rPr lang="en-US" sz="2400" dirty="0"/>
              <a:t>referring to the wide </a:t>
            </a:r>
            <a:r>
              <a:rPr lang="en-US" sz="2400" dirty="0" smtClean="0"/>
              <a:t>variety </a:t>
            </a:r>
            <a:r>
              <a:rPr lang="en-US" sz="2400" dirty="0"/>
              <a:t>of teas available at the time.</a:t>
            </a:r>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2037657" y="2634577"/>
            <a:ext cx="8116686" cy="1983054"/>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28</a:t>
            </a:fld>
            <a:endParaRPr lang="en-US"/>
          </a:p>
        </p:txBody>
      </p:sp>
    </p:spTree>
    <p:extLst>
      <p:ext uri="{BB962C8B-B14F-4D97-AF65-F5344CB8AC3E}">
        <p14:creationId xmlns:p14="http://schemas.microsoft.com/office/powerpoint/2010/main" val="134092642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fontScale="90000"/>
          </a:bodyPr>
          <a:lstStyle/>
          <a:p>
            <a:r>
              <a:rPr lang="en-US" sz="4900" dirty="0" smtClean="0"/>
              <a:t>II- Food</a:t>
            </a:r>
            <a:r>
              <a:rPr lang="en-US" dirty="0" smtClean="0"/>
              <a:t>           don’t put all your </a:t>
            </a:r>
            <a:r>
              <a:rPr lang="en-US" dirty="0" smtClean="0">
                <a:solidFill>
                  <a:srgbClr val="FF0000"/>
                </a:solidFill>
              </a:rPr>
              <a:t>___ __ __ ______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don’t rely on </a:t>
            </a:r>
            <a:r>
              <a:rPr lang="en-US" i="1" dirty="0" smtClean="0"/>
              <a:t>just one </a:t>
            </a:r>
            <a:r>
              <a:rPr lang="en-US" i="1" dirty="0"/>
              <a:t>option</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2" name="Picture 21"/>
          <p:cNvPicPr>
            <a:picLocks noChangeAspect="1"/>
          </p:cNvPicPr>
          <p:nvPr/>
        </p:nvPicPr>
        <p:blipFill>
          <a:blip r:embed="rId7"/>
          <a:stretch>
            <a:fillRect/>
          </a:stretch>
        </p:blipFill>
        <p:spPr>
          <a:xfrm>
            <a:off x="4474139" y="1758313"/>
            <a:ext cx="6109801" cy="3366000"/>
          </a:xfrm>
          <a:prstGeom prst="rect">
            <a:avLst/>
          </a:prstGeom>
        </p:spPr>
      </p:pic>
      <p:pic>
        <p:nvPicPr>
          <p:cNvPr id="26" name="Picture 25"/>
          <p:cNvPicPr>
            <a:picLocks noChangeAspect="1"/>
          </p:cNvPicPr>
          <p:nvPr/>
        </p:nvPicPr>
        <p:blipFill>
          <a:blip r:embed="rId8"/>
          <a:stretch>
            <a:fillRect/>
          </a:stretch>
        </p:blipFill>
        <p:spPr>
          <a:xfrm>
            <a:off x="1010342" y="2251820"/>
            <a:ext cx="3044237" cy="2056372"/>
          </a:xfrm>
          <a:prstGeom prst="rect">
            <a:avLst/>
          </a:prstGeom>
        </p:spPr>
      </p:pic>
      <p:pic>
        <p:nvPicPr>
          <p:cNvPr id="7" name="Picture 6"/>
          <p:cNvPicPr>
            <a:picLocks noChangeAspect="1"/>
          </p:cNvPicPr>
          <p:nvPr/>
        </p:nvPicPr>
        <p:blipFill>
          <a:blip r:embed="rId9"/>
          <a:stretch>
            <a:fillRect/>
          </a:stretch>
        </p:blipFill>
        <p:spPr>
          <a:xfrm>
            <a:off x="10588613" y="6364181"/>
            <a:ext cx="1603387" cy="493819"/>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29</a:t>
            </a:fld>
            <a:endParaRPr lang="en-US"/>
          </a:p>
        </p:txBody>
      </p:sp>
    </p:spTree>
    <p:extLst>
      <p:ext uri="{BB962C8B-B14F-4D97-AF65-F5344CB8AC3E}">
        <p14:creationId xmlns:p14="http://schemas.microsoft.com/office/powerpoint/2010/main" val="184708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additive="base">
                                        <p:cTn id="70" dur="1000" fill="hold"/>
                                        <p:tgtEl>
                                          <p:spTgt spid="7"/>
                                        </p:tgtEl>
                                        <p:attrNameLst>
                                          <p:attrName>ppt_x</p:attrName>
                                        </p:attrNameLst>
                                      </p:cBhvr>
                                      <p:tavLst>
                                        <p:tav tm="0">
                                          <p:val>
                                            <p:strVal val="#ppt_x"/>
                                          </p:val>
                                        </p:tav>
                                        <p:tav tm="100000">
                                          <p:val>
                                            <p:strVal val="#ppt_x"/>
                                          </p:val>
                                        </p:tav>
                                      </p:tavLst>
                                    </p:anim>
                                    <p:anim calcmode="lin" valueType="num">
                                      <p:cBhvr additive="base">
                                        <p:cTn id="71"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lay </a:t>
            </a:r>
            <a:r>
              <a:rPr lang="en-US" dirty="0" smtClean="0">
                <a:solidFill>
                  <a:srgbClr val="FF0000"/>
                </a:solidFill>
              </a:rPr>
              <a:t>__ 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smtClean="0"/>
              <a:t>to fail</a:t>
            </a:r>
            <a:endParaRPr lang="en-US" i="1" dirty="0"/>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2" name="Picture 21"/>
          <p:cNvPicPr>
            <a:picLocks noChangeAspect="1"/>
          </p:cNvPicPr>
          <p:nvPr/>
        </p:nvPicPr>
        <p:blipFill>
          <a:blip r:embed="rId7"/>
          <a:stretch>
            <a:fillRect/>
          </a:stretch>
        </p:blipFill>
        <p:spPr>
          <a:xfrm>
            <a:off x="4751483" y="1723197"/>
            <a:ext cx="2689034" cy="3113618"/>
          </a:xfrm>
          <a:prstGeom prst="rect">
            <a:avLst/>
          </a:prstGeom>
        </p:spPr>
      </p:pic>
      <p:sp>
        <p:nvSpPr>
          <p:cNvPr id="26" name="TextBox 25"/>
          <p:cNvSpPr txBox="1"/>
          <p:nvPr/>
        </p:nvSpPr>
        <p:spPr>
          <a:xfrm>
            <a:off x="1774679" y="4190484"/>
            <a:ext cx="2767263" cy="646331"/>
          </a:xfrm>
          <a:prstGeom prst="rect">
            <a:avLst/>
          </a:prstGeom>
          <a:noFill/>
        </p:spPr>
        <p:txBody>
          <a:bodyPr wrap="square" rtlCol="0">
            <a:spAutoFit/>
          </a:bodyPr>
          <a:lstStyle/>
          <a:p>
            <a:r>
              <a:rPr lang="en-US" i="1" dirty="0" smtClean="0"/>
              <a:t>British 1936 test stamp known as a “poached egg.”</a:t>
            </a:r>
            <a:endParaRPr lang="en-US" i="1" dirty="0"/>
          </a:p>
        </p:txBody>
      </p:sp>
      <p:pic>
        <p:nvPicPr>
          <p:cNvPr id="25" name="Picture 24"/>
          <p:cNvPicPr>
            <a:picLocks noChangeAspect="1"/>
          </p:cNvPicPr>
          <p:nvPr/>
        </p:nvPicPr>
        <p:blipFill>
          <a:blip r:embed="rId8"/>
          <a:stretch>
            <a:fillRect/>
          </a:stretch>
        </p:blipFill>
        <p:spPr>
          <a:xfrm>
            <a:off x="10588613" y="6364181"/>
            <a:ext cx="1603387" cy="493819"/>
          </a:xfrm>
          <a:prstGeom prst="rect">
            <a:avLst/>
          </a:prstGeom>
        </p:spPr>
      </p:pic>
      <p:sp>
        <p:nvSpPr>
          <p:cNvPr id="27" name="Slide Number Placeholder 26"/>
          <p:cNvSpPr>
            <a:spLocks noGrp="1"/>
          </p:cNvSpPr>
          <p:nvPr>
            <p:ph type="sldNum" sz="quarter" idx="12"/>
          </p:nvPr>
        </p:nvSpPr>
        <p:spPr/>
        <p:txBody>
          <a:bodyPr/>
          <a:lstStyle/>
          <a:p>
            <a:fld id="{CB8E06FC-A5A5-4322-BFA6-9D8A72B29328}" type="slidenum">
              <a:rPr lang="en-US" smtClean="0"/>
              <a:t>3</a:t>
            </a:fld>
            <a:endParaRPr lang="en-US"/>
          </a:p>
        </p:txBody>
      </p:sp>
    </p:spTree>
    <p:extLst>
      <p:ext uri="{BB962C8B-B14F-4D97-AF65-F5344CB8AC3E}">
        <p14:creationId xmlns:p14="http://schemas.microsoft.com/office/powerpoint/2010/main" val="131920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fontScale="90000"/>
          </a:bodyPr>
          <a:lstStyle/>
          <a:p>
            <a:r>
              <a:rPr lang="en-US" sz="4900" dirty="0" smtClean="0"/>
              <a:t>II- Food</a:t>
            </a:r>
            <a:r>
              <a:rPr lang="en-US" dirty="0" smtClean="0"/>
              <a:t>           don’t put all your </a:t>
            </a:r>
            <a:r>
              <a:rPr lang="en-US" dirty="0" smtClean="0">
                <a:solidFill>
                  <a:srgbClr val="FF0000"/>
                </a:solidFill>
              </a:rPr>
              <a:t>eggs in one basket</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don’t rely on </a:t>
            </a:r>
            <a:r>
              <a:rPr lang="en-US" i="1" dirty="0" smtClean="0"/>
              <a:t>just one </a:t>
            </a:r>
            <a:r>
              <a:rPr lang="en-US" i="1" dirty="0"/>
              <a:t>option</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From early writings of Giovani </a:t>
            </a:r>
            <a:r>
              <a:rPr lang="en-US" sz="2400" dirty="0" err="1"/>
              <a:t>Torriano</a:t>
            </a:r>
            <a:r>
              <a:rPr lang="en-US" sz="2400" dirty="0"/>
              <a:t> in 1666, “To </a:t>
            </a:r>
            <a:r>
              <a:rPr lang="en-US" sz="2400" dirty="0" smtClean="0"/>
              <a:t>put </a:t>
            </a:r>
            <a:r>
              <a:rPr lang="en-US" sz="2400" dirty="0"/>
              <a:t>all </a:t>
            </a:r>
            <a:r>
              <a:rPr lang="en-US" sz="2400" dirty="0" smtClean="0"/>
              <a:t>one’s </a:t>
            </a:r>
            <a:r>
              <a:rPr lang="en-US" sz="2400" dirty="0"/>
              <a:t>eggs in one paniard, viz. to hazard all in one bottom</a:t>
            </a:r>
            <a:r>
              <a:rPr lang="en-US" sz="2400" dirty="0" smtClean="0"/>
              <a:t>.” </a:t>
            </a:r>
            <a:endParaRPr lang="en-US" sz="2400" dirty="0"/>
          </a:p>
        </p:txBody>
      </p:sp>
      <p:pic>
        <p:nvPicPr>
          <p:cNvPr id="22" name="Picture 21"/>
          <p:cNvPicPr>
            <a:picLocks noChangeAspect="1"/>
          </p:cNvPicPr>
          <p:nvPr/>
        </p:nvPicPr>
        <p:blipFill>
          <a:blip r:embed="rId7"/>
          <a:stretch>
            <a:fillRect/>
          </a:stretch>
        </p:blipFill>
        <p:spPr>
          <a:xfrm>
            <a:off x="4474139" y="1758313"/>
            <a:ext cx="6109801" cy="3366000"/>
          </a:xfrm>
          <a:prstGeom prst="rect">
            <a:avLst/>
          </a:prstGeom>
        </p:spPr>
      </p:pic>
      <p:pic>
        <p:nvPicPr>
          <p:cNvPr id="26" name="Picture 25"/>
          <p:cNvPicPr>
            <a:picLocks noChangeAspect="1"/>
          </p:cNvPicPr>
          <p:nvPr/>
        </p:nvPicPr>
        <p:blipFill>
          <a:blip r:embed="rId8"/>
          <a:stretch>
            <a:fillRect/>
          </a:stretch>
        </p:blipFill>
        <p:spPr>
          <a:xfrm>
            <a:off x="1010342" y="2251820"/>
            <a:ext cx="3044237" cy="2056372"/>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30</a:t>
            </a:fld>
            <a:endParaRPr lang="en-US"/>
          </a:p>
        </p:txBody>
      </p:sp>
    </p:spTree>
    <p:extLst>
      <p:ext uri="{BB962C8B-B14F-4D97-AF65-F5344CB8AC3E}">
        <p14:creationId xmlns:p14="http://schemas.microsoft.com/office/powerpoint/2010/main" val="220553432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79622"/>
            <a:ext cx="10515600" cy="5497341"/>
          </a:xfrm>
        </p:spPr>
        <p:txBody>
          <a:bodyPr/>
          <a:lstStyle/>
          <a:p>
            <a:pPr marL="0" indent="0" algn="ctr">
              <a:buNone/>
            </a:pPr>
            <a:endParaRPr lang="en-US" sz="4000" dirty="0" smtClean="0"/>
          </a:p>
          <a:p>
            <a:pPr marL="0" indent="0" algn="ctr">
              <a:buNone/>
            </a:pPr>
            <a:r>
              <a:rPr lang="en-US" sz="4400" dirty="0" smtClean="0"/>
              <a:t>This </a:t>
            </a:r>
            <a:r>
              <a:rPr lang="en-US" sz="4400" dirty="0"/>
              <a:t>is the end of Part </a:t>
            </a:r>
            <a:r>
              <a:rPr lang="en-US" sz="4400" dirty="0" smtClean="0"/>
              <a:t>II- Food.</a:t>
            </a:r>
            <a:endParaRPr lang="en-US" sz="4400" dirty="0"/>
          </a:p>
          <a:p>
            <a:pPr marL="0" indent="0" algn="ctr">
              <a:buNone/>
            </a:pPr>
            <a:r>
              <a:rPr lang="en-US" sz="4400" dirty="0"/>
              <a:t>If you liked this presentation,</a:t>
            </a:r>
          </a:p>
          <a:p>
            <a:pPr marL="0" indent="0" algn="ctr">
              <a:buNone/>
            </a:pPr>
            <a:r>
              <a:rPr lang="en-US" sz="4400" dirty="0"/>
              <a:t>try one of the other parts!</a:t>
            </a:r>
          </a:p>
          <a:p>
            <a:pPr marL="0" indent="0" algn="ctr">
              <a:buNone/>
            </a:pPr>
            <a:r>
              <a:rPr lang="en-US" sz="4400" dirty="0"/>
              <a:t>See them all and the original </a:t>
            </a:r>
          </a:p>
          <a:p>
            <a:pPr marL="0" indent="0" algn="ctr">
              <a:buNone/>
            </a:pPr>
            <a:r>
              <a:rPr lang="en-US" sz="4400" dirty="0"/>
              <a:t>exhibit online at:</a:t>
            </a:r>
          </a:p>
          <a:p>
            <a:pPr marL="0" indent="0" algn="ctr">
              <a:buNone/>
            </a:pPr>
            <a:r>
              <a:rPr lang="en-US" sz="4000" dirty="0">
                <a:hlinkClick r:id="rId2"/>
              </a:rPr>
              <a:t>http://</a:t>
            </a:r>
            <a:r>
              <a:rPr lang="en-US" sz="4000" dirty="0" smtClean="0">
                <a:hlinkClick r:id="rId2"/>
              </a:rPr>
              <a:t>www.rpastamps.org/presentations</a:t>
            </a:r>
            <a:r>
              <a:rPr lang="en-US" sz="4000" dirty="0" smtClean="0"/>
              <a:t> </a:t>
            </a:r>
            <a:endParaRPr lang="en-US" sz="4000" dirty="0"/>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CB8E06FC-A5A5-4322-BFA6-9D8A72B29328}" type="slidenum">
              <a:rPr lang="en-US" smtClean="0"/>
              <a:t>31</a:t>
            </a:fld>
            <a:endParaRPr lang="en-US"/>
          </a:p>
        </p:txBody>
      </p:sp>
    </p:spTree>
    <p:extLst>
      <p:ext uri="{BB962C8B-B14F-4D97-AF65-F5344CB8AC3E}">
        <p14:creationId xmlns:p14="http://schemas.microsoft.com/office/powerpoint/2010/main" val="4664000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lay </a:t>
            </a:r>
            <a:r>
              <a:rPr lang="en-US" dirty="0" smtClean="0">
                <a:solidFill>
                  <a:srgbClr val="FF0000"/>
                </a:solidFill>
              </a:rPr>
              <a:t>an egg</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smtClean="0"/>
              <a:t>to fail</a:t>
            </a:r>
            <a:endParaRPr lang="en-US" i="1" dirty="0"/>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1200329"/>
          </a:xfrm>
          <a:prstGeom prst="rect">
            <a:avLst/>
          </a:prstGeom>
          <a:noFill/>
        </p:spPr>
        <p:txBody>
          <a:bodyPr wrap="square" rtlCol="0">
            <a:spAutoFit/>
          </a:bodyPr>
          <a:lstStyle/>
          <a:p>
            <a:r>
              <a:rPr lang="en-US" sz="2400" dirty="0"/>
              <a:t>British sports term (lay a duck’s egg) from 1863 referring to a cricket player who failed to score.  Became “Americanized” with the phrase “goose egg.”</a:t>
            </a:r>
          </a:p>
        </p:txBody>
      </p:sp>
      <p:pic>
        <p:nvPicPr>
          <p:cNvPr id="22" name="Picture 21"/>
          <p:cNvPicPr>
            <a:picLocks noChangeAspect="1"/>
          </p:cNvPicPr>
          <p:nvPr/>
        </p:nvPicPr>
        <p:blipFill>
          <a:blip r:embed="rId7"/>
          <a:stretch>
            <a:fillRect/>
          </a:stretch>
        </p:blipFill>
        <p:spPr>
          <a:xfrm>
            <a:off x="4751483" y="1723197"/>
            <a:ext cx="2689034" cy="3113618"/>
          </a:xfrm>
          <a:prstGeom prst="rect">
            <a:avLst/>
          </a:prstGeom>
        </p:spPr>
      </p:pic>
      <p:sp>
        <p:nvSpPr>
          <p:cNvPr id="26" name="TextBox 25"/>
          <p:cNvSpPr txBox="1"/>
          <p:nvPr/>
        </p:nvSpPr>
        <p:spPr>
          <a:xfrm>
            <a:off x="1774679" y="4190484"/>
            <a:ext cx="2767263" cy="646331"/>
          </a:xfrm>
          <a:prstGeom prst="rect">
            <a:avLst/>
          </a:prstGeom>
          <a:noFill/>
        </p:spPr>
        <p:txBody>
          <a:bodyPr wrap="square" rtlCol="0">
            <a:spAutoFit/>
          </a:bodyPr>
          <a:lstStyle/>
          <a:p>
            <a:r>
              <a:rPr lang="en-US" i="1" dirty="0" smtClean="0"/>
              <a:t>British 1936 test stamp known as a “poached egg.”</a:t>
            </a:r>
            <a:endParaRPr lang="en-US" i="1" dirty="0"/>
          </a:p>
        </p:txBody>
      </p:sp>
      <p:sp>
        <p:nvSpPr>
          <p:cNvPr id="25" name="Slide Number Placeholder 24"/>
          <p:cNvSpPr>
            <a:spLocks noGrp="1"/>
          </p:cNvSpPr>
          <p:nvPr>
            <p:ph type="sldNum" sz="quarter" idx="12"/>
          </p:nvPr>
        </p:nvSpPr>
        <p:spPr/>
        <p:txBody>
          <a:bodyPr/>
          <a:lstStyle/>
          <a:p>
            <a:fld id="{CB8E06FC-A5A5-4322-BFA6-9D8A72B29328}" type="slidenum">
              <a:rPr lang="en-US" smtClean="0"/>
              <a:t>4</a:t>
            </a:fld>
            <a:endParaRPr lang="en-US"/>
          </a:p>
        </p:txBody>
      </p:sp>
    </p:spTree>
    <p:extLst>
      <p:ext uri="{BB962C8B-B14F-4D97-AF65-F5344CB8AC3E}">
        <p14:creationId xmlns:p14="http://schemas.microsoft.com/office/powerpoint/2010/main" val="256812439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a:t>
            </a:r>
            <a:r>
              <a:rPr lang="en-US" dirty="0" smtClean="0">
                <a:solidFill>
                  <a:srgbClr val="FF0000"/>
                </a:solidFill>
              </a:rPr>
              <a:t>__ _____ ___ </a:t>
            </a:r>
            <a:r>
              <a:rPr lang="en-US" dirty="0" smtClean="0"/>
              <a:t>never boils</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patience prevails</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522779" y="2198588"/>
            <a:ext cx="8223804" cy="2162835"/>
          </a:xfrm>
          <a:prstGeom prst="rect">
            <a:avLst/>
          </a:prstGeom>
        </p:spPr>
      </p:pic>
      <p:pic>
        <p:nvPicPr>
          <p:cNvPr id="22" name="Picture 21"/>
          <p:cNvPicPr>
            <a:picLocks noChangeAspect="1"/>
          </p:cNvPicPr>
          <p:nvPr/>
        </p:nvPicPr>
        <p:blipFill>
          <a:blip r:embed="rId8"/>
          <a:stretch>
            <a:fillRect/>
          </a:stretch>
        </p:blipFill>
        <p:spPr>
          <a:xfrm>
            <a:off x="10588613" y="6364181"/>
            <a:ext cx="1603387" cy="493819"/>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5</a:t>
            </a:fld>
            <a:endParaRPr lang="en-US"/>
          </a:p>
        </p:txBody>
      </p:sp>
    </p:spTree>
    <p:extLst>
      <p:ext uri="{BB962C8B-B14F-4D97-AF65-F5344CB8AC3E}">
        <p14:creationId xmlns:p14="http://schemas.microsoft.com/office/powerpoint/2010/main" val="422936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1000" fill="hold"/>
                                        <p:tgtEl>
                                          <p:spTgt spid="22"/>
                                        </p:tgtEl>
                                        <p:attrNameLst>
                                          <p:attrName>ppt_x</p:attrName>
                                        </p:attrNameLst>
                                      </p:cBhvr>
                                      <p:tavLst>
                                        <p:tav tm="0">
                                          <p:val>
                                            <p:strVal val="#ppt_x"/>
                                          </p:val>
                                        </p:tav>
                                        <p:tav tm="100000">
                                          <p:val>
                                            <p:strVal val="#ppt_x"/>
                                          </p:val>
                                        </p:tav>
                                      </p:tavLst>
                                    </p:anim>
                                    <p:anim calcmode="lin" valueType="num">
                                      <p:cBhvr additive="base">
                                        <p:cTn id="71"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a:t>
            </a:r>
            <a:r>
              <a:rPr lang="en-US" dirty="0" smtClean="0">
                <a:solidFill>
                  <a:srgbClr val="FF0000"/>
                </a:solidFill>
              </a:rPr>
              <a:t>a watched pot</a:t>
            </a:r>
            <a:r>
              <a:rPr lang="en-US" dirty="0" smtClean="0"/>
              <a:t> never boils</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patience prevails</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Believed to originate from the </a:t>
            </a:r>
            <a:r>
              <a:rPr lang="en-US" sz="2400" dirty="0"/>
              <a:t>soup kitchens of the 1800’s.</a:t>
            </a:r>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522779" y="2198588"/>
            <a:ext cx="8223804" cy="2162835"/>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6</a:t>
            </a:fld>
            <a:endParaRPr lang="en-US"/>
          </a:p>
        </p:txBody>
      </p:sp>
    </p:spTree>
    <p:extLst>
      <p:ext uri="{BB962C8B-B14F-4D97-AF65-F5344CB8AC3E}">
        <p14:creationId xmlns:p14="http://schemas.microsoft.com/office/powerpoint/2010/main" val="246614250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a:t>
            </a:r>
            <a:r>
              <a:rPr lang="en-US" dirty="0" smtClean="0">
                <a:solidFill>
                  <a:srgbClr val="FF0000"/>
                </a:solidFill>
              </a:rPr>
              <a:t>___</a:t>
            </a:r>
            <a:r>
              <a:rPr lang="en-US" dirty="0" smtClean="0"/>
              <a:t> your wild oats</a:t>
            </a:r>
            <a:endParaRPr lang="en-US" dirty="0"/>
          </a:p>
        </p:txBody>
      </p:sp>
      <p:sp>
        <p:nvSpPr>
          <p:cNvPr id="3" name="Content Placeholder 2"/>
          <p:cNvSpPr>
            <a:spLocks noGrp="1"/>
          </p:cNvSpPr>
          <p:nvPr>
            <p:ph idx="1"/>
          </p:nvPr>
        </p:nvSpPr>
        <p:spPr>
          <a:xfrm>
            <a:off x="838200" y="1277957"/>
            <a:ext cx="10515600" cy="4899006"/>
          </a:xfrm>
        </p:spPr>
        <p:txBody>
          <a:bodyPr/>
          <a:lstStyle/>
          <a:p>
            <a:r>
              <a:rPr lang="en-US" i="1" dirty="0"/>
              <a:t>act foolishly when young</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838201" y="2090171"/>
            <a:ext cx="4058652" cy="461665"/>
          </a:xfrm>
          <a:prstGeom prst="rect">
            <a:avLst/>
          </a:prstGeom>
          <a:noFill/>
        </p:spPr>
        <p:txBody>
          <a:bodyPr wrap="square" rtlCol="0">
            <a:spAutoFit/>
          </a:bodyPr>
          <a:lstStyle/>
          <a:p>
            <a:r>
              <a:rPr lang="en-US" sz="2400" dirty="0" smtClean="0"/>
              <a:t> </a:t>
            </a:r>
            <a:endParaRPr lang="en-US" sz="2400" dirty="0"/>
          </a:p>
        </p:txBody>
      </p:sp>
      <p:pic>
        <p:nvPicPr>
          <p:cNvPr id="22" name="Picture 21"/>
          <p:cNvPicPr>
            <a:picLocks noChangeAspect="1"/>
          </p:cNvPicPr>
          <p:nvPr/>
        </p:nvPicPr>
        <p:blipFill>
          <a:blip r:embed="rId7"/>
          <a:stretch>
            <a:fillRect/>
          </a:stretch>
        </p:blipFill>
        <p:spPr>
          <a:xfrm>
            <a:off x="5074965" y="2027873"/>
            <a:ext cx="5351205" cy="3847950"/>
          </a:xfrm>
          <a:prstGeom prst="rect">
            <a:avLst/>
          </a:prstGeom>
        </p:spPr>
      </p:pic>
      <p:pic>
        <p:nvPicPr>
          <p:cNvPr id="25" name="Picture 24"/>
          <p:cNvPicPr>
            <a:picLocks noChangeAspect="1"/>
          </p:cNvPicPr>
          <p:nvPr/>
        </p:nvPicPr>
        <p:blipFill>
          <a:blip r:embed="rId8"/>
          <a:stretch>
            <a:fillRect/>
          </a:stretch>
        </p:blipFill>
        <p:spPr>
          <a:xfrm>
            <a:off x="10588613" y="6364181"/>
            <a:ext cx="1603387" cy="493819"/>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7</a:t>
            </a:fld>
            <a:endParaRPr lang="en-US"/>
          </a:p>
        </p:txBody>
      </p:sp>
    </p:spTree>
    <p:extLst>
      <p:ext uri="{BB962C8B-B14F-4D97-AF65-F5344CB8AC3E}">
        <p14:creationId xmlns:p14="http://schemas.microsoft.com/office/powerpoint/2010/main" val="143875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a:t>
            </a:r>
            <a:r>
              <a:rPr lang="en-US" dirty="0" smtClean="0">
                <a:solidFill>
                  <a:srgbClr val="FF0000"/>
                </a:solidFill>
              </a:rPr>
              <a:t>sow</a:t>
            </a:r>
            <a:r>
              <a:rPr lang="en-US" dirty="0" smtClean="0"/>
              <a:t> your wild oats</a:t>
            </a:r>
            <a:endParaRPr lang="en-US" dirty="0"/>
          </a:p>
        </p:txBody>
      </p:sp>
      <p:sp>
        <p:nvSpPr>
          <p:cNvPr id="3" name="Content Placeholder 2"/>
          <p:cNvSpPr>
            <a:spLocks noGrp="1"/>
          </p:cNvSpPr>
          <p:nvPr>
            <p:ph idx="1"/>
          </p:nvPr>
        </p:nvSpPr>
        <p:spPr>
          <a:xfrm>
            <a:off x="838200" y="1277957"/>
            <a:ext cx="10515600" cy="4899006"/>
          </a:xfrm>
        </p:spPr>
        <p:txBody>
          <a:bodyPr/>
          <a:lstStyle/>
          <a:p>
            <a:r>
              <a:rPr lang="en-US" i="1" dirty="0"/>
              <a:t>act foolishly when young</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838201" y="2090171"/>
            <a:ext cx="4058652" cy="3785652"/>
          </a:xfrm>
          <a:prstGeom prst="rect">
            <a:avLst/>
          </a:prstGeom>
          <a:noFill/>
        </p:spPr>
        <p:txBody>
          <a:bodyPr wrap="square" rtlCol="0">
            <a:spAutoFit/>
          </a:bodyPr>
          <a:lstStyle/>
          <a:p>
            <a:r>
              <a:rPr lang="en-US" sz="2400" dirty="0"/>
              <a:t>“Wild oat” is </a:t>
            </a:r>
            <a:r>
              <a:rPr lang="en-US" sz="2400" dirty="0" smtClean="0"/>
              <a:t>actually </a:t>
            </a:r>
            <a:r>
              <a:rPr lang="en-US" sz="2400" dirty="0"/>
              <a:t>the tall grass </a:t>
            </a:r>
            <a:r>
              <a:rPr lang="en-US" sz="2400" dirty="0" err="1"/>
              <a:t>avena</a:t>
            </a:r>
            <a:r>
              <a:rPr lang="en-US" sz="2400" dirty="0"/>
              <a:t> </a:t>
            </a:r>
            <a:r>
              <a:rPr lang="en-US" sz="2400" dirty="0" err="1"/>
              <a:t>fatua</a:t>
            </a:r>
            <a:r>
              <a:rPr lang="en-US" sz="2400" dirty="0" smtClean="0"/>
              <a:t>.  Cultivating </a:t>
            </a:r>
            <a:r>
              <a:rPr lang="en-US" sz="2400" dirty="0"/>
              <a:t>it would be a waste of time. First seen in the 1576 </a:t>
            </a:r>
            <a:r>
              <a:rPr lang="en-US" sz="2400" dirty="0" err="1"/>
              <a:t>Lemnies</a:t>
            </a:r>
            <a:r>
              <a:rPr lang="en-US" sz="2400" dirty="0"/>
              <a:t>’ </a:t>
            </a:r>
            <a:r>
              <a:rPr lang="en-US" sz="2400" i="1" dirty="0"/>
              <a:t>Touchstone of Complexions</a:t>
            </a:r>
            <a:r>
              <a:rPr lang="en-US" sz="2400" dirty="0"/>
              <a:t>, loosely translated from Latin </a:t>
            </a:r>
            <a:r>
              <a:rPr lang="en-US" sz="2400" dirty="0" smtClean="0"/>
              <a:t>as, “that </a:t>
            </a:r>
            <a:r>
              <a:rPr lang="en-US" sz="2400" dirty="0"/>
              <a:t>willful and unruly age, which lacks ripeness and discretion, not having sown wild oats.”</a:t>
            </a:r>
            <a:r>
              <a:rPr lang="en-US" sz="2400" dirty="0" smtClean="0"/>
              <a:t> </a:t>
            </a:r>
            <a:endParaRPr lang="en-US" sz="2400" dirty="0"/>
          </a:p>
        </p:txBody>
      </p:sp>
      <p:pic>
        <p:nvPicPr>
          <p:cNvPr id="22" name="Picture 21"/>
          <p:cNvPicPr>
            <a:picLocks noChangeAspect="1"/>
          </p:cNvPicPr>
          <p:nvPr/>
        </p:nvPicPr>
        <p:blipFill>
          <a:blip r:embed="rId7"/>
          <a:stretch>
            <a:fillRect/>
          </a:stretch>
        </p:blipFill>
        <p:spPr>
          <a:xfrm>
            <a:off x="5074965" y="2027873"/>
            <a:ext cx="5351205" cy="3847950"/>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8</a:t>
            </a:fld>
            <a:endParaRPr lang="en-US"/>
          </a:p>
        </p:txBody>
      </p:sp>
    </p:spTree>
    <p:extLst>
      <p:ext uri="{BB962C8B-B14F-4D97-AF65-F5344CB8AC3E}">
        <p14:creationId xmlns:p14="http://schemas.microsoft.com/office/powerpoint/2010/main" val="116365800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 Food           top</a:t>
            </a:r>
            <a:r>
              <a:rPr lang="en-US" dirty="0" smtClean="0">
                <a:solidFill>
                  <a:srgbClr val="FF0000"/>
                </a:solidFill>
              </a:rPr>
              <a:t> ______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smtClean="0"/>
              <a:t>the boss</a:t>
            </a:r>
            <a:endParaRPr lang="en-US" i="1" dirty="0"/>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2" name="Picture 21"/>
          <p:cNvPicPr>
            <a:picLocks noChangeAspect="1"/>
          </p:cNvPicPr>
          <p:nvPr/>
        </p:nvPicPr>
        <p:blipFill>
          <a:blip r:embed="rId7"/>
          <a:stretch>
            <a:fillRect/>
          </a:stretch>
        </p:blipFill>
        <p:spPr>
          <a:xfrm>
            <a:off x="4877446" y="1706416"/>
            <a:ext cx="4987801" cy="3182400"/>
          </a:xfrm>
          <a:prstGeom prst="rect">
            <a:avLst/>
          </a:prstGeom>
        </p:spPr>
      </p:pic>
      <p:pic>
        <p:nvPicPr>
          <p:cNvPr id="26" name="Picture 25"/>
          <p:cNvPicPr>
            <a:picLocks noChangeAspect="1"/>
          </p:cNvPicPr>
          <p:nvPr/>
        </p:nvPicPr>
        <p:blipFill>
          <a:blip r:embed="rId8"/>
          <a:stretch>
            <a:fillRect/>
          </a:stretch>
        </p:blipFill>
        <p:spPr>
          <a:xfrm>
            <a:off x="1565675" y="2300881"/>
            <a:ext cx="2737922" cy="1958249"/>
          </a:xfrm>
          <a:prstGeom prst="rect">
            <a:avLst/>
          </a:prstGeom>
        </p:spPr>
      </p:pic>
      <p:pic>
        <p:nvPicPr>
          <p:cNvPr id="25" name="Picture 24"/>
          <p:cNvPicPr>
            <a:picLocks noChangeAspect="1"/>
          </p:cNvPicPr>
          <p:nvPr/>
        </p:nvPicPr>
        <p:blipFill>
          <a:blip r:embed="rId9"/>
          <a:stretch>
            <a:fillRect/>
          </a:stretch>
        </p:blipFill>
        <p:spPr>
          <a:xfrm>
            <a:off x="10588613" y="6360537"/>
            <a:ext cx="1603387" cy="493819"/>
          </a:xfrm>
          <a:prstGeom prst="rect">
            <a:avLst/>
          </a:prstGeom>
        </p:spPr>
      </p:pic>
      <p:sp>
        <p:nvSpPr>
          <p:cNvPr id="27" name="Slide Number Placeholder 26"/>
          <p:cNvSpPr>
            <a:spLocks noGrp="1"/>
          </p:cNvSpPr>
          <p:nvPr>
            <p:ph type="sldNum" sz="quarter" idx="12"/>
          </p:nvPr>
        </p:nvSpPr>
        <p:spPr/>
        <p:txBody>
          <a:bodyPr/>
          <a:lstStyle/>
          <a:p>
            <a:fld id="{CB8E06FC-A5A5-4322-BFA6-9D8A72B29328}" type="slidenum">
              <a:rPr lang="en-US" smtClean="0"/>
              <a:t>9</a:t>
            </a:fld>
            <a:endParaRPr lang="en-US"/>
          </a:p>
        </p:txBody>
      </p:sp>
    </p:spTree>
    <p:extLst>
      <p:ext uri="{BB962C8B-B14F-4D97-AF65-F5344CB8AC3E}">
        <p14:creationId xmlns:p14="http://schemas.microsoft.com/office/powerpoint/2010/main" val="222492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1142</TotalTime>
  <Words>1452</Words>
  <Application>Microsoft Office PowerPoint</Application>
  <PresentationFormat>Widescreen</PresentationFormat>
  <Paragraphs>553</Paragraphs>
  <Slides>31</Slides>
  <Notes>1</Notes>
  <HiddenSlides>0</HiddenSlides>
  <MMClips>84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Arial Black</vt:lpstr>
      <vt:lpstr>Calibri</vt:lpstr>
      <vt:lpstr>Calibri Light</vt:lpstr>
      <vt:lpstr>Office Theme</vt:lpstr>
      <vt:lpstr>Life is Just a ______     [ Bowl of Cherries ]</vt:lpstr>
      <vt:lpstr>PowerPoint Presentation</vt:lpstr>
      <vt:lpstr>II- Food           lay __ ___</vt:lpstr>
      <vt:lpstr>II- Food           lay an egg</vt:lpstr>
      <vt:lpstr>II- Food           __ _____ ___ never boils</vt:lpstr>
      <vt:lpstr>II- Food           a watched pot never boils</vt:lpstr>
      <vt:lpstr>II- Food           ___ your wild oats</vt:lpstr>
      <vt:lpstr>II- Food           sow your wild oats</vt:lpstr>
      <vt:lpstr>II- Food           top ______</vt:lpstr>
      <vt:lpstr>II- Food           top banana</vt:lpstr>
      <vt:lpstr>II- Food           ____ of my eye</vt:lpstr>
      <vt:lpstr>II- Food           apple of my eye</vt:lpstr>
      <vt:lpstr>II- Food           lock, stock ___ _____</vt:lpstr>
      <vt:lpstr>II- Food           lock, stock and barrel</vt:lpstr>
      <vt:lpstr>II- Food       ____ _____ ___ ________ before they hatch</vt:lpstr>
      <vt:lpstr>II- Food       don’t count your chickens before they hatch</vt:lpstr>
      <vt:lpstr>II- Food           piece of ____</vt:lpstr>
      <vt:lpstr>II- Food           piece of cake</vt:lpstr>
      <vt:lpstr>II- Food           _____ someone up</vt:lpstr>
      <vt:lpstr>II- Food           butter someone up</vt:lpstr>
      <vt:lpstr>II- Food           ___ __ _ ______</vt:lpstr>
      <vt:lpstr>II- Food           flat as a pancake</vt:lpstr>
      <vt:lpstr>II- Food           ______ with gas</vt:lpstr>
      <vt:lpstr>II- Food           cooking with gas</vt:lpstr>
      <vt:lpstr>II- Food           ____ ____ to nuts</vt:lpstr>
      <vt:lpstr>II- Food           from soup to nuts</vt:lpstr>
      <vt:lpstr>II- Food           not your ___ _ ___</vt:lpstr>
      <vt:lpstr>II- Food           not your cup of tea</vt:lpstr>
      <vt:lpstr>II- Food           don’t put all your ___ __ __ ______</vt:lpstr>
      <vt:lpstr>II- Food           don’t put all your eggs in one basket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Fortunato</dc:creator>
  <cp:lastModifiedBy>Tom Fortunato</cp:lastModifiedBy>
  <cp:revision>95</cp:revision>
  <dcterms:created xsi:type="dcterms:W3CDTF">2021-02-11T20:21:06Z</dcterms:created>
  <dcterms:modified xsi:type="dcterms:W3CDTF">2021-02-15T22:41:47Z</dcterms:modified>
</cp:coreProperties>
</file>