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1"/>
  </p:sldMasterIdLst>
  <p:notesMasterIdLst>
    <p:notesMasterId r:id="rId51"/>
  </p:notesMasterIdLst>
  <p:sldIdLst>
    <p:sldId id="256" r:id="rId2"/>
    <p:sldId id="289" r:id="rId3"/>
    <p:sldId id="288" r:id="rId4"/>
    <p:sldId id="272" r:id="rId5"/>
    <p:sldId id="279" r:id="rId6"/>
    <p:sldId id="281" r:id="rId7"/>
    <p:sldId id="294" r:id="rId8"/>
    <p:sldId id="292" r:id="rId9"/>
    <p:sldId id="295" r:id="rId10"/>
    <p:sldId id="320" r:id="rId11"/>
    <p:sldId id="335" r:id="rId12"/>
    <p:sldId id="321" r:id="rId13"/>
    <p:sldId id="322" r:id="rId14"/>
    <p:sldId id="325" r:id="rId15"/>
    <p:sldId id="326" r:id="rId16"/>
    <p:sldId id="327" r:id="rId17"/>
    <p:sldId id="328" r:id="rId18"/>
    <p:sldId id="337" r:id="rId19"/>
    <p:sldId id="336" r:id="rId20"/>
    <p:sldId id="329" r:id="rId21"/>
    <p:sldId id="330" r:id="rId22"/>
    <p:sldId id="331" r:id="rId23"/>
    <p:sldId id="332" r:id="rId24"/>
    <p:sldId id="338" r:id="rId25"/>
    <p:sldId id="339" r:id="rId26"/>
    <p:sldId id="334" r:id="rId27"/>
    <p:sldId id="257" r:id="rId28"/>
    <p:sldId id="290" r:id="rId29"/>
    <p:sldId id="269" r:id="rId30"/>
    <p:sldId id="262" r:id="rId31"/>
    <p:sldId id="309" r:id="rId32"/>
    <p:sldId id="291" r:id="rId33"/>
    <p:sldId id="284" r:id="rId34"/>
    <p:sldId id="285" r:id="rId35"/>
    <p:sldId id="308" r:id="rId36"/>
    <p:sldId id="287" r:id="rId37"/>
    <p:sldId id="277" r:id="rId38"/>
    <p:sldId id="266" r:id="rId39"/>
    <p:sldId id="282" r:id="rId40"/>
    <p:sldId id="267" r:id="rId41"/>
    <p:sldId id="273" r:id="rId42"/>
    <p:sldId id="265" r:id="rId43"/>
    <p:sldId id="270" r:id="rId44"/>
    <p:sldId id="274" r:id="rId45"/>
    <p:sldId id="304" r:id="rId46"/>
    <p:sldId id="305" r:id="rId47"/>
    <p:sldId id="306" r:id="rId48"/>
    <p:sldId id="307" r:id="rId49"/>
    <p:sldId id="275"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7" autoAdjust="0"/>
    <p:restoredTop sz="83204" autoAdjust="0"/>
  </p:normalViewPr>
  <p:slideViewPr>
    <p:cSldViewPr snapToGrid="0">
      <p:cViewPr varScale="1">
        <p:scale>
          <a:sx n="84" d="100"/>
          <a:sy n="84" d="100"/>
        </p:scale>
        <p:origin x="108"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67753B-8243-4FAE-B8DE-69B04EA385E0}" type="datetimeFigureOut">
              <a:rPr lang="en-US" smtClean="0"/>
              <a:t>10/26/2022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30BC64-CA4C-4EAD-B8E5-EBB82C19898F}" type="slidenum">
              <a:rPr lang="en-US" smtClean="0"/>
              <a:t>‹#›</a:t>
            </a:fld>
            <a:endParaRPr lang="en-US"/>
          </a:p>
        </p:txBody>
      </p:sp>
    </p:spTree>
    <p:extLst>
      <p:ext uri="{BB962C8B-B14F-4D97-AF65-F5344CB8AC3E}">
        <p14:creationId xmlns:p14="http://schemas.microsoft.com/office/powerpoint/2010/main" val="397689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30BC64-CA4C-4EAD-B8E5-EBB82C19898F}" type="slidenum">
              <a:rPr lang="en-US" smtClean="0"/>
              <a:t>2</a:t>
            </a:fld>
            <a:endParaRPr lang="en-US"/>
          </a:p>
        </p:txBody>
      </p:sp>
    </p:spTree>
    <p:extLst>
      <p:ext uri="{BB962C8B-B14F-4D97-AF65-F5344CB8AC3E}">
        <p14:creationId xmlns:p14="http://schemas.microsoft.com/office/powerpoint/2010/main" val="285298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30BC64-CA4C-4EAD-B8E5-EBB82C19898F}" type="slidenum">
              <a:rPr lang="en-US" smtClean="0"/>
              <a:t>5</a:t>
            </a:fld>
            <a:endParaRPr lang="en-US"/>
          </a:p>
        </p:txBody>
      </p:sp>
    </p:spTree>
    <p:extLst>
      <p:ext uri="{BB962C8B-B14F-4D97-AF65-F5344CB8AC3E}">
        <p14:creationId xmlns:p14="http://schemas.microsoft.com/office/powerpoint/2010/main" val="2967701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30BC64-CA4C-4EAD-B8E5-EBB82C19898F}" type="slidenum">
              <a:rPr lang="en-US" smtClean="0"/>
              <a:t>27</a:t>
            </a:fld>
            <a:endParaRPr lang="en-US"/>
          </a:p>
        </p:txBody>
      </p:sp>
    </p:spTree>
    <p:extLst>
      <p:ext uri="{BB962C8B-B14F-4D97-AF65-F5344CB8AC3E}">
        <p14:creationId xmlns:p14="http://schemas.microsoft.com/office/powerpoint/2010/main" val="990179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6BF1400-A108-4BD0-B923-5D6CDB0A5F98}"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DBE661-D59D-44F3-8148-C3EF33414C80}" type="slidenum">
              <a:rPr lang="en-US" smtClean="0"/>
              <a:t>‹#›</a:t>
            </a:fld>
            <a:endParaRPr lang="en-US" dirty="0"/>
          </a:p>
        </p:txBody>
      </p:sp>
    </p:spTree>
    <p:extLst>
      <p:ext uri="{BB962C8B-B14F-4D97-AF65-F5344CB8AC3E}">
        <p14:creationId xmlns:p14="http://schemas.microsoft.com/office/powerpoint/2010/main" val="2060432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BF1400-A108-4BD0-B923-5D6CDB0A5F98}"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DBE661-D59D-44F3-8148-C3EF33414C80}" type="slidenum">
              <a:rPr lang="en-US" smtClean="0"/>
              <a:t>‹#›</a:t>
            </a:fld>
            <a:endParaRPr lang="en-US" dirty="0"/>
          </a:p>
        </p:txBody>
      </p:sp>
    </p:spTree>
    <p:extLst>
      <p:ext uri="{BB962C8B-B14F-4D97-AF65-F5344CB8AC3E}">
        <p14:creationId xmlns:p14="http://schemas.microsoft.com/office/powerpoint/2010/main" val="3707127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BF1400-A108-4BD0-B923-5D6CDB0A5F98}"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DBE661-D59D-44F3-8148-C3EF33414C80}"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61922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BF1400-A108-4BD0-B923-5D6CDB0A5F98}"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DBE661-D59D-44F3-8148-C3EF33414C80}" type="slidenum">
              <a:rPr lang="en-US" smtClean="0"/>
              <a:t>‹#›</a:t>
            </a:fld>
            <a:endParaRPr lang="en-US" dirty="0"/>
          </a:p>
        </p:txBody>
      </p:sp>
    </p:spTree>
    <p:extLst>
      <p:ext uri="{BB962C8B-B14F-4D97-AF65-F5344CB8AC3E}">
        <p14:creationId xmlns:p14="http://schemas.microsoft.com/office/powerpoint/2010/main" val="2686859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BF1400-A108-4BD0-B923-5D6CDB0A5F98}"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DBE661-D59D-44F3-8148-C3EF33414C80}"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50036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BF1400-A108-4BD0-B923-5D6CDB0A5F98}"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DBE661-D59D-44F3-8148-C3EF33414C80}" type="slidenum">
              <a:rPr lang="en-US" smtClean="0"/>
              <a:t>‹#›</a:t>
            </a:fld>
            <a:endParaRPr lang="en-US" dirty="0"/>
          </a:p>
        </p:txBody>
      </p:sp>
    </p:spTree>
    <p:extLst>
      <p:ext uri="{BB962C8B-B14F-4D97-AF65-F5344CB8AC3E}">
        <p14:creationId xmlns:p14="http://schemas.microsoft.com/office/powerpoint/2010/main" val="4290359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BF1400-A108-4BD0-B923-5D6CDB0A5F98}"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DBE661-D59D-44F3-8148-C3EF33414C80}" type="slidenum">
              <a:rPr lang="en-US" smtClean="0"/>
              <a:t>‹#›</a:t>
            </a:fld>
            <a:endParaRPr lang="en-US" dirty="0"/>
          </a:p>
        </p:txBody>
      </p:sp>
    </p:spTree>
    <p:extLst>
      <p:ext uri="{BB962C8B-B14F-4D97-AF65-F5344CB8AC3E}">
        <p14:creationId xmlns:p14="http://schemas.microsoft.com/office/powerpoint/2010/main" val="1309923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BF1400-A108-4BD0-B923-5D6CDB0A5F98}"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DBE661-D59D-44F3-8148-C3EF33414C80}" type="slidenum">
              <a:rPr lang="en-US" smtClean="0"/>
              <a:t>‹#›</a:t>
            </a:fld>
            <a:endParaRPr lang="en-US" dirty="0"/>
          </a:p>
        </p:txBody>
      </p:sp>
    </p:spTree>
    <p:extLst>
      <p:ext uri="{BB962C8B-B14F-4D97-AF65-F5344CB8AC3E}">
        <p14:creationId xmlns:p14="http://schemas.microsoft.com/office/powerpoint/2010/main" val="804573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BF1400-A108-4BD0-B923-5D6CDB0A5F98}"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DBE661-D59D-44F3-8148-C3EF33414C80}" type="slidenum">
              <a:rPr lang="en-US" smtClean="0"/>
              <a:t>‹#›</a:t>
            </a:fld>
            <a:endParaRPr lang="en-US" dirty="0"/>
          </a:p>
        </p:txBody>
      </p:sp>
    </p:spTree>
    <p:extLst>
      <p:ext uri="{BB962C8B-B14F-4D97-AF65-F5344CB8AC3E}">
        <p14:creationId xmlns:p14="http://schemas.microsoft.com/office/powerpoint/2010/main" val="3868195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BF1400-A108-4BD0-B923-5D6CDB0A5F98}" type="datetimeFigureOut">
              <a:rPr lang="en-US" smtClean="0"/>
              <a:t>10/26/2022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DBE661-D59D-44F3-8148-C3EF33414C80}" type="slidenum">
              <a:rPr lang="en-US" smtClean="0"/>
              <a:t>‹#›</a:t>
            </a:fld>
            <a:endParaRPr lang="en-US" dirty="0"/>
          </a:p>
        </p:txBody>
      </p:sp>
    </p:spTree>
    <p:extLst>
      <p:ext uri="{BB962C8B-B14F-4D97-AF65-F5344CB8AC3E}">
        <p14:creationId xmlns:p14="http://schemas.microsoft.com/office/powerpoint/2010/main" val="1821276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6BF1400-A108-4BD0-B923-5D6CDB0A5F98}" type="datetimeFigureOut">
              <a:rPr lang="en-US" smtClean="0"/>
              <a:t>10/26/2022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BDBE661-D59D-44F3-8148-C3EF33414C80}" type="slidenum">
              <a:rPr lang="en-US" smtClean="0"/>
              <a:t>‹#›</a:t>
            </a:fld>
            <a:endParaRPr lang="en-US" dirty="0"/>
          </a:p>
        </p:txBody>
      </p:sp>
    </p:spTree>
    <p:extLst>
      <p:ext uri="{BB962C8B-B14F-4D97-AF65-F5344CB8AC3E}">
        <p14:creationId xmlns:p14="http://schemas.microsoft.com/office/powerpoint/2010/main" val="2909928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6BF1400-A108-4BD0-B923-5D6CDB0A5F98}" type="datetimeFigureOut">
              <a:rPr lang="en-US" smtClean="0"/>
              <a:t>10/26/2022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BDBE661-D59D-44F3-8148-C3EF33414C80}" type="slidenum">
              <a:rPr lang="en-US" smtClean="0"/>
              <a:t>‹#›</a:t>
            </a:fld>
            <a:endParaRPr lang="en-US" dirty="0"/>
          </a:p>
        </p:txBody>
      </p:sp>
    </p:spTree>
    <p:extLst>
      <p:ext uri="{BB962C8B-B14F-4D97-AF65-F5344CB8AC3E}">
        <p14:creationId xmlns:p14="http://schemas.microsoft.com/office/powerpoint/2010/main" val="145951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6BF1400-A108-4BD0-B923-5D6CDB0A5F98}" type="datetimeFigureOut">
              <a:rPr lang="en-US" smtClean="0"/>
              <a:t>10/26/2022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BDBE661-D59D-44F3-8148-C3EF33414C80}" type="slidenum">
              <a:rPr lang="en-US" smtClean="0"/>
              <a:t>‹#›</a:t>
            </a:fld>
            <a:endParaRPr lang="en-US" dirty="0"/>
          </a:p>
        </p:txBody>
      </p:sp>
    </p:spTree>
    <p:extLst>
      <p:ext uri="{BB962C8B-B14F-4D97-AF65-F5344CB8AC3E}">
        <p14:creationId xmlns:p14="http://schemas.microsoft.com/office/powerpoint/2010/main" val="3720998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BF1400-A108-4BD0-B923-5D6CDB0A5F98}" type="datetimeFigureOut">
              <a:rPr lang="en-US" smtClean="0"/>
              <a:t>10/26/2022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BDBE661-D59D-44F3-8148-C3EF33414C80}" type="slidenum">
              <a:rPr lang="en-US" smtClean="0"/>
              <a:t>‹#›</a:t>
            </a:fld>
            <a:endParaRPr lang="en-US" dirty="0"/>
          </a:p>
        </p:txBody>
      </p:sp>
    </p:spTree>
    <p:extLst>
      <p:ext uri="{BB962C8B-B14F-4D97-AF65-F5344CB8AC3E}">
        <p14:creationId xmlns:p14="http://schemas.microsoft.com/office/powerpoint/2010/main" val="2732790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BF1400-A108-4BD0-B923-5D6CDB0A5F98}" type="datetimeFigureOut">
              <a:rPr lang="en-US" smtClean="0"/>
              <a:t>10/26/2022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BDBE661-D59D-44F3-8148-C3EF33414C80}" type="slidenum">
              <a:rPr lang="en-US" smtClean="0"/>
              <a:t>‹#›</a:t>
            </a:fld>
            <a:endParaRPr lang="en-US" dirty="0"/>
          </a:p>
        </p:txBody>
      </p:sp>
    </p:spTree>
    <p:extLst>
      <p:ext uri="{BB962C8B-B14F-4D97-AF65-F5344CB8AC3E}">
        <p14:creationId xmlns:p14="http://schemas.microsoft.com/office/powerpoint/2010/main" val="23025946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BF1400-A108-4BD0-B923-5D6CDB0A5F98}" type="datetimeFigureOut">
              <a:rPr lang="en-US" smtClean="0"/>
              <a:t>10/26/2022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BDBE661-D59D-44F3-8148-C3EF33414C80}" type="slidenum">
              <a:rPr lang="en-US" smtClean="0"/>
              <a:t>‹#›</a:t>
            </a:fld>
            <a:endParaRPr lang="en-US" dirty="0"/>
          </a:p>
        </p:txBody>
      </p:sp>
    </p:spTree>
    <p:extLst>
      <p:ext uri="{BB962C8B-B14F-4D97-AF65-F5344CB8AC3E}">
        <p14:creationId xmlns:p14="http://schemas.microsoft.com/office/powerpoint/2010/main" val="20806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BF1400-A108-4BD0-B923-5D6CDB0A5F98}" type="datetimeFigureOut">
              <a:rPr lang="en-US" smtClean="0"/>
              <a:t>10/26/2022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5BDBE661-D59D-44F3-8148-C3EF33414C80}" type="slidenum">
              <a:rPr lang="en-US" smtClean="0"/>
              <a:t>‹#›</a:t>
            </a:fld>
            <a:endParaRPr lang="en-US" dirty="0"/>
          </a:p>
        </p:txBody>
      </p:sp>
    </p:spTree>
    <p:extLst>
      <p:ext uri="{BB962C8B-B14F-4D97-AF65-F5344CB8AC3E}">
        <p14:creationId xmlns:p14="http://schemas.microsoft.com/office/powerpoint/2010/main" val="3313582530"/>
      </p:ext>
    </p:extLst>
  </p:cSld>
  <p:clrMap bg1="dk1" tx1="lt1" bg2="dk2"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15.wmf"/><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9.wmf"/></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2.w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24.png"/><Relationship Id="rId4" Type="http://schemas.openxmlformats.org/officeDocument/2006/relationships/hyperlink" Target="https://www.sothebysrealty.com/eng/sold/detail/180-l-85298-0136153/22-west-11th-street-new-york-ny-10011"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25.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27.wmf"/><Relationship Id="rId5" Type="http://schemas.openxmlformats.org/officeDocument/2006/relationships/oleObject" Target="../embeddings/oleObject11.bin"/><Relationship Id="rId4" Type="http://schemas.openxmlformats.org/officeDocument/2006/relationships/image" Target="../media/image26.wmf"/></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wikitree.com/wiki/Boucher-4030" TargetMode="External"/><Relationship Id="rId1" Type="http://schemas.openxmlformats.org/officeDocument/2006/relationships/slideLayout" Target="../slideLayouts/slideLayout7.xml"/><Relationship Id="rId4" Type="http://schemas.openxmlformats.org/officeDocument/2006/relationships/image" Target="../media/image29.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31.wmf"/><Relationship Id="rId5" Type="http://schemas.openxmlformats.org/officeDocument/2006/relationships/oleObject" Target="../embeddings/oleObject13.bin"/><Relationship Id="rId4" Type="http://schemas.openxmlformats.org/officeDocument/2006/relationships/image" Target="../media/image30.w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hyperlink" Target="https://homesteadmuseum.blog/2022/03/02/striking-a-chord-while-reading-between-the-lines-a-pair-of-letters-from-vocalist-louis-gaston-gottschalk-written-from-the-pico-house-los-angeles-october-1873/"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4.gif"/></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ebay.com/itm/WWII-German-Dress-Dagger-Bayonet-w-Frog-Sheath-/321936615394?hash=item4af4eae7e2:g:oBEAAOSwys5WU3VZ" TargetMode="Externa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0ahUKEwj18Pmm24fKAhWFRyYKHaqBA98QjRwIBw&amp;url=http://www.hikyaku.com/summit/okrouteg.html&amp;psig=AFQjCNE4nrRv4m1UUJ0EgvQ-wswHPVcdgQ&amp;ust=1451706774650196" TargetMode="External"/><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42.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1.vml"/><Relationship Id="rId4" Type="http://schemas.openxmlformats.org/officeDocument/2006/relationships/image" Target="../media/image43.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gif"/><Relationship Id="rId4" Type="http://schemas.openxmlformats.org/officeDocument/2006/relationships/image" Target="../media/image2.wmf"/></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2.vml"/><Relationship Id="rId4" Type="http://schemas.openxmlformats.org/officeDocument/2006/relationships/image" Target="../media/image49.wmf"/></Relationships>
</file>

<file path=ppt/slides/_rels/slide41.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3.vml"/><Relationship Id="rId4" Type="http://schemas.openxmlformats.org/officeDocument/2006/relationships/image" Target="../media/image52.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9.emf"/><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7.wmf"/><Relationship Id="rId5" Type="http://schemas.openxmlformats.org/officeDocument/2006/relationships/oleObject" Target="../embeddings/oleObject2.bin"/><Relationship Id="rId4" Type="http://schemas.openxmlformats.org/officeDocument/2006/relationships/image" Target="../media/image10.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2.wmf"/><Relationship Id="rId5" Type="http://schemas.openxmlformats.org/officeDocument/2006/relationships/oleObject" Target="../embeddings/oleObject5.bin"/><Relationship Id="rId4" Type="http://schemas.openxmlformats.org/officeDocument/2006/relationships/image" Target="../media/image1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52293" y="463639"/>
            <a:ext cx="6071312" cy="2662409"/>
          </a:xfrm>
        </p:spPr>
        <p:txBody>
          <a:bodyPr>
            <a:noAutofit/>
          </a:bodyPr>
          <a:lstStyle/>
          <a:p>
            <a:pPr algn="ctr"/>
            <a:r>
              <a:rPr lang="en-US" sz="4000" dirty="0" smtClean="0">
                <a:latin typeface="+mn-lt"/>
              </a:rPr>
              <a:t>Friends I Have Met in the</a:t>
            </a:r>
            <a:br>
              <a:rPr lang="en-US" sz="4000" dirty="0" smtClean="0">
                <a:latin typeface="+mn-lt"/>
              </a:rPr>
            </a:br>
            <a:r>
              <a:rPr lang="en-US" sz="4000" dirty="0" smtClean="0">
                <a:latin typeface="+mn-lt"/>
              </a:rPr>
              <a:t>Philatelic Dollar Box</a:t>
            </a:r>
            <a:r>
              <a:rPr lang="en-US" sz="3200" dirty="0" smtClean="0">
                <a:latin typeface="+mn-lt"/>
              </a:rPr>
              <a:t/>
            </a:r>
            <a:br>
              <a:rPr lang="en-US" sz="3200" dirty="0" smtClean="0">
                <a:latin typeface="+mn-lt"/>
              </a:rPr>
            </a:br>
            <a:r>
              <a:rPr lang="en-US" sz="2200" dirty="0" smtClean="0">
                <a:latin typeface="+mn-lt"/>
              </a:rPr>
              <a:t/>
            </a:r>
            <a:br>
              <a:rPr lang="en-US" sz="2200" dirty="0" smtClean="0">
                <a:latin typeface="+mn-lt"/>
              </a:rPr>
            </a:br>
            <a:r>
              <a:rPr lang="en-US" sz="2800" dirty="0" smtClean="0">
                <a:latin typeface="+mn-lt"/>
              </a:rPr>
              <a:t>by Richard Spinelli</a:t>
            </a:r>
            <a:r>
              <a:rPr lang="en-US" sz="3200" dirty="0" smtClean="0">
                <a:latin typeface="+mn-lt"/>
              </a:rPr>
              <a:t/>
            </a:r>
            <a:br>
              <a:rPr lang="en-US" sz="3200" dirty="0" smtClean="0">
                <a:latin typeface="+mn-lt"/>
              </a:rPr>
            </a:br>
            <a:r>
              <a:rPr lang="en-US" sz="2000" dirty="0" smtClean="0">
                <a:latin typeface="+mn-lt"/>
              </a:rPr>
              <a:t>Past President, Rochester Philatelic Association</a:t>
            </a:r>
            <a:br>
              <a:rPr lang="en-US" sz="2000" dirty="0" smtClean="0">
                <a:latin typeface="+mn-lt"/>
              </a:rPr>
            </a:br>
            <a:r>
              <a:rPr lang="en-US" sz="2000" dirty="0" smtClean="0">
                <a:latin typeface="+mn-lt"/>
              </a:rPr>
              <a:t>October 27, 2022</a:t>
            </a:r>
            <a:endParaRPr lang="en-US" sz="2000" dirty="0">
              <a:latin typeface="+mn-lt"/>
            </a:endParaRPr>
          </a:p>
        </p:txBody>
      </p:sp>
      <p:sp>
        <p:nvSpPr>
          <p:cNvPr id="3" name="Subtitle 2"/>
          <p:cNvSpPr>
            <a:spLocks noGrp="1"/>
          </p:cNvSpPr>
          <p:nvPr>
            <p:ph type="subTitle" idx="1"/>
          </p:nvPr>
        </p:nvSpPr>
        <p:spPr>
          <a:xfrm>
            <a:off x="2537138" y="3538174"/>
            <a:ext cx="7482626" cy="2875506"/>
          </a:xfrm>
        </p:spPr>
        <p:txBody>
          <a:bodyPr>
            <a:noAutofit/>
          </a:bodyPr>
          <a:lstStyle/>
          <a:p>
            <a:pPr algn="ctr"/>
            <a:r>
              <a:rPr lang="en-US" sz="2200" dirty="0" smtClean="0"/>
              <a:t>with assistance from</a:t>
            </a:r>
            <a:r>
              <a:rPr lang="en-US" sz="2600" dirty="0" smtClean="0"/>
              <a:t> Donald C. Spinelli</a:t>
            </a:r>
          </a:p>
          <a:p>
            <a:pPr marL="2511425" algn="l"/>
            <a:r>
              <a:rPr lang="en-US" dirty="0" smtClean="0"/>
              <a:t>B.A., </a:t>
            </a:r>
            <a:r>
              <a:rPr lang="en-US" dirty="0"/>
              <a:t>SUNY at Buffalo, 1964 </a:t>
            </a:r>
            <a:endParaRPr lang="en-US" dirty="0" smtClean="0"/>
          </a:p>
          <a:p>
            <a:pPr marL="2511425" algn="l"/>
            <a:r>
              <a:rPr lang="en-US" dirty="0" smtClean="0"/>
              <a:t>M.A</a:t>
            </a:r>
            <a:r>
              <a:rPr lang="en-US" dirty="0"/>
              <a:t>., SUNY at Buffalo, </a:t>
            </a:r>
            <a:r>
              <a:rPr lang="en-US" dirty="0" smtClean="0"/>
              <a:t>1966</a:t>
            </a:r>
          </a:p>
          <a:p>
            <a:pPr marL="2511425" algn="l"/>
            <a:r>
              <a:rPr lang="en-US" dirty="0" smtClean="0"/>
              <a:t>Ph.D</a:t>
            </a:r>
            <a:r>
              <a:rPr lang="en-US" dirty="0"/>
              <a:t>., </a:t>
            </a:r>
            <a:r>
              <a:rPr lang="en-US" dirty="0" smtClean="0"/>
              <a:t>THE Ohio </a:t>
            </a:r>
            <a:r>
              <a:rPr lang="en-US" dirty="0"/>
              <a:t>State University, </a:t>
            </a:r>
            <a:r>
              <a:rPr lang="en-US" dirty="0" smtClean="0"/>
              <a:t>1971</a:t>
            </a:r>
          </a:p>
          <a:p>
            <a:pPr marL="2511425" algn="l"/>
            <a:r>
              <a:rPr lang="en-US" dirty="0" smtClean="0"/>
              <a:t>Retired </a:t>
            </a:r>
            <a:r>
              <a:rPr lang="en-US" dirty="0"/>
              <a:t>as professor and associate dean from Wayne State University in September, </a:t>
            </a:r>
            <a:r>
              <a:rPr lang="en-US" dirty="0" smtClean="0"/>
              <a:t>2009</a:t>
            </a:r>
          </a:p>
          <a:p>
            <a:pPr marL="2511425" algn="l"/>
            <a:r>
              <a:rPr lang="en-US" dirty="0" smtClean="0"/>
              <a:t>Friend For Life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986" y="3902299"/>
            <a:ext cx="2504307" cy="2511381"/>
          </a:xfrm>
          <a:prstGeom prst="rect">
            <a:avLst/>
          </a:prstGeom>
        </p:spPr>
      </p:pic>
    </p:spTree>
    <p:extLst>
      <p:ext uri="{BB962C8B-B14F-4D97-AF65-F5344CB8AC3E}">
        <p14:creationId xmlns:p14="http://schemas.microsoft.com/office/powerpoint/2010/main" val="19589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1763" y="261677"/>
            <a:ext cx="4275790" cy="369332"/>
          </a:xfrm>
          <a:prstGeom prst="rect">
            <a:avLst/>
          </a:prstGeom>
          <a:noFill/>
        </p:spPr>
        <p:txBody>
          <a:bodyPr wrap="square" rtlCol="0">
            <a:spAutoFit/>
          </a:bodyPr>
          <a:lstStyle/>
          <a:p>
            <a:pPr algn="ctr"/>
            <a:r>
              <a:rPr lang="en-US" dirty="0"/>
              <a:t>Pierre-Augustin Caron de </a:t>
            </a:r>
            <a:r>
              <a:rPr lang="en-US" dirty="0" smtClean="0"/>
              <a:t>Beaumarchais</a:t>
            </a:r>
            <a:endParaRPr lang="en-US" sz="800" dirty="0" smtClean="0"/>
          </a:p>
        </p:txBody>
      </p:sp>
      <p:sp>
        <p:nvSpPr>
          <p:cNvPr id="7" name="TextBox 6"/>
          <p:cNvSpPr txBox="1"/>
          <p:nvPr/>
        </p:nvSpPr>
        <p:spPr>
          <a:xfrm>
            <a:off x="640560" y="2089279"/>
            <a:ext cx="6777509" cy="2862322"/>
          </a:xfrm>
          <a:prstGeom prst="rect">
            <a:avLst/>
          </a:prstGeom>
          <a:noFill/>
        </p:spPr>
        <p:txBody>
          <a:bodyPr wrap="square" rtlCol="0">
            <a:spAutoFit/>
          </a:bodyPr>
          <a:lstStyle/>
          <a:p>
            <a:r>
              <a:rPr lang="en-US" dirty="0"/>
              <a:t>Described by the magazine American Heritage as the "Most Underrated French Hero of the French </a:t>
            </a:r>
            <a:r>
              <a:rPr lang="en-US" dirty="0" smtClean="0"/>
              <a:t>Revolution,” Caron </a:t>
            </a:r>
            <a:r>
              <a:rPr lang="en-US" dirty="0"/>
              <a:t>de Beaumarchais, the French watchmaker who rose to fame and fortune as a dramatist, polemicist, and Enlightenment free thinker, became the most famous arms dealer of the American Revolutionary War. </a:t>
            </a:r>
            <a:endParaRPr lang="en-US" dirty="0" smtClean="0"/>
          </a:p>
          <a:p>
            <a:endParaRPr lang="en-US" dirty="0"/>
          </a:p>
          <a:p>
            <a:r>
              <a:rPr lang="en-US" dirty="0" smtClean="0"/>
              <a:t>It </a:t>
            </a:r>
            <a:r>
              <a:rPr lang="en-US" dirty="0"/>
              <a:t>can be said that if it weren’t for this man, we would still be speaking the King’s English and saying, among other things,  “</a:t>
            </a:r>
            <a:r>
              <a:rPr lang="en-US" i="1" dirty="0" err="1" smtClean="0"/>
              <a:t>shedule</a:t>
            </a:r>
            <a:r>
              <a:rPr lang="en-US" dirty="0"/>
              <a:t>” for schedule and “</a:t>
            </a:r>
            <a:r>
              <a:rPr lang="en-US" dirty="0" err="1"/>
              <a:t>lorrie</a:t>
            </a:r>
            <a:r>
              <a:rPr lang="en-US" dirty="0"/>
              <a:t>” for truck. </a:t>
            </a:r>
          </a:p>
        </p:txBody>
      </p:sp>
      <p:pic>
        <p:nvPicPr>
          <p:cNvPr id="3" name="Picture 2"/>
          <p:cNvPicPr>
            <a:picLocks noChangeAspect="1"/>
          </p:cNvPicPr>
          <p:nvPr/>
        </p:nvPicPr>
        <p:blipFill>
          <a:blip r:embed="rId2"/>
          <a:stretch>
            <a:fillRect/>
          </a:stretch>
        </p:blipFill>
        <p:spPr>
          <a:xfrm>
            <a:off x="7808172" y="914326"/>
            <a:ext cx="3724857" cy="5212228"/>
          </a:xfrm>
          <a:prstGeom prst="rect">
            <a:avLst/>
          </a:prstGeom>
        </p:spPr>
      </p:pic>
      <p:sp>
        <p:nvSpPr>
          <p:cNvPr id="6" name="TextBox 5"/>
          <p:cNvSpPr txBox="1"/>
          <p:nvPr/>
        </p:nvSpPr>
        <p:spPr>
          <a:xfrm>
            <a:off x="467240" y="307843"/>
            <a:ext cx="2034862" cy="646331"/>
          </a:xfrm>
          <a:prstGeom prst="rect">
            <a:avLst/>
          </a:prstGeom>
          <a:noFill/>
        </p:spPr>
        <p:txBody>
          <a:bodyPr wrap="square" rtlCol="0">
            <a:spAutoFit/>
          </a:bodyPr>
          <a:lstStyle/>
          <a:p>
            <a:pPr algn="ctr"/>
            <a:r>
              <a:rPr lang="en-US" dirty="0" smtClean="0">
                <a:solidFill>
                  <a:schemeClr val="accent1"/>
                </a:solidFill>
              </a:rPr>
              <a:t>Written by</a:t>
            </a:r>
          </a:p>
          <a:p>
            <a:pPr algn="ctr"/>
            <a:r>
              <a:rPr lang="en-US" dirty="0" smtClean="0">
                <a:solidFill>
                  <a:schemeClr val="accent1"/>
                </a:solidFill>
              </a:rPr>
              <a:t>Donald Spinelli </a:t>
            </a:r>
            <a:endParaRPr lang="en-US" sz="800" dirty="0" smtClean="0">
              <a:solidFill>
                <a:schemeClr val="accent1"/>
              </a:solidFill>
            </a:endParaRPr>
          </a:p>
        </p:txBody>
      </p:sp>
      <p:sp>
        <p:nvSpPr>
          <p:cNvPr id="8" name="TextBox 7"/>
          <p:cNvSpPr txBox="1"/>
          <p:nvPr/>
        </p:nvSpPr>
        <p:spPr>
          <a:xfrm>
            <a:off x="8603154" y="6126554"/>
            <a:ext cx="2134892" cy="369332"/>
          </a:xfrm>
          <a:prstGeom prst="rect">
            <a:avLst/>
          </a:prstGeom>
          <a:noFill/>
        </p:spPr>
        <p:txBody>
          <a:bodyPr wrap="square" rtlCol="0">
            <a:spAutoFit/>
          </a:bodyPr>
          <a:lstStyle/>
          <a:p>
            <a:pPr algn="ctr"/>
            <a:r>
              <a:rPr lang="en-US" dirty="0" smtClean="0"/>
              <a:t>Painting by Nattier</a:t>
            </a:r>
            <a:endParaRPr lang="en-US" sz="800" dirty="0" smtClean="0"/>
          </a:p>
        </p:txBody>
      </p:sp>
    </p:spTree>
    <p:extLst>
      <p:ext uri="{BB962C8B-B14F-4D97-AF65-F5344CB8AC3E}">
        <p14:creationId xmlns:p14="http://schemas.microsoft.com/office/powerpoint/2010/main" val="14512896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1763" y="261677"/>
            <a:ext cx="4275790" cy="369332"/>
          </a:xfrm>
          <a:prstGeom prst="rect">
            <a:avLst/>
          </a:prstGeom>
          <a:noFill/>
        </p:spPr>
        <p:txBody>
          <a:bodyPr wrap="square" rtlCol="0">
            <a:spAutoFit/>
          </a:bodyPr>
          <a:lstStyle/>
          <a:p>
            <a:pPr algn="ctr"/>
            <a:r>
              <a:rPr lang="en-US" dirty="0"/>
              <a:t>Pierre-Augustin Caron de </a:t>
            </a:r>
            <a:r>
              <a:rPr lang="en-US" dirty="0" smtClean="0"/>
              <a:t>Beaumarchais</a:t>
            </a:r>
            <a:endParaRPr lang="en-US" sz="800" dirty="0" smtClean="0"/>
          </a:p>
        </p:txBody>
      </p:sp>
      <p:sp>
        <p:nvSpPr>
          <p:cNvPr id="7" name="TextBox 6"/>
          <p:cNvSpPr txBox="1"/>
          <p:nvPr/>
        </p:nvSpPr>
        <p:spPr>
          <a:xfrm>
            <a:off x="766290" y="4967326"/>
            <a:ext cx="10766739" cy="1477328"/>
          </a:xfrm>
          <a:prstGeom prst="rect">
            <a:avLst/>
          </a:prstGeom>
          <a:noFill/>
        </p:spPr>
        <p:txBody>
          <a:bodyPr wrap="square" rtlCol="0">
            <a:spAutoFit/>
          </a:bodyPr>
          <a:lstStyle/>
          <a:p>
            <a:r>
              <a:rPr lang="en-US" dirty="0"/>
              <a:t>Upon meeting </a:t>
            </a:r>
            <a:r>
              <a:rPr lang="en-US" dirty="0" smtClean="0"/>
              <a:t>President John Kennedy, a </a:t>
            </a:r>
            <a:r>
              <a:rPr lang="en-US" dirty="0"/>
              <a:t>latter-day descendant of Pierre-Augustin Caron de </a:t>
            </a:r>
            <a:r>
              <a:rPr lang="en-US" dirty="0" smtClean="0"/>
              <a:t>Beaumarchais </a:t>
            </a:r>
            <a:r>
              <a:rPr lang="en-US" dirty="0"/>
              <a:t>presented </a:t>
            </a:r>
            <a:r>
              <a:rPr lang="en-US" dirty="0" smtClean="0"/>
              <a:t>him </a:t>
            </a:r>
            <a:r>
              <a:rPr lang="en-US" dirty="0"/>
              <a:t>with </a:t>
            </a:r>
            <a:r>
              <a:rPr lang="en-US" dirty="0" smtClean="0"/>
              <a:t>this </a:t>
            </a:r>
            <a:r>
              <a:rPr lang="en-US" dirty="0"/>
              <a:t>IOU </a:t>
            </a:r>
            <a:r>
              <a:rPr lang="en-US" dirty="0" smtClean="0"/>
              <a:t>signed </a:t>
            </a:r>
            <a:r>
              <a:rPr lang="en-US" dirty="0"/>
              <a:t>by </a:t>
            </a:r>
            <a:r>
              <a:rPr lang="en-US" dirty="0" smtClean="0"/>
              <a:t>John Jay on Order </a:t>
            </a:r>
            <a:r>
              <a:rPr lang="en-US" dirty="0"/>
              <a:t>of Congress agreeing to pay Mr. Caron de Beaumarchais for goods received by the United States. As a student of American history, </a:t>
            </a:r>
            <a:r>
              <a:rPr lang="en-US" dirty="0" smtClean="0"/>
              <a:t>Kennedy </a:t>
            </a:r>
            <a:r>
              <a:rPr lang="en-US" dirty="0"/>
              <a:t>knew, of course, what the bill was for and asked if he might keep it as a souvenir. “Of course,” was the reply, “there are many more where that came from.”</a:t>
            </a:r>
            <a:endParaRPr lang="en-US" dirty="0" smtClean="0"/>
          </a:p>
        </p:txBody>
      </p:sp>
      <p:pic>
        <p:nvPicPr>
          <p:cNvPr id="9" name="Picture 8"/>
          <p:cNvPicPr>
            <a:picLocks noChangeAspect="1"/>
          </p:cNvPicPr>
          <p:nvPr/>
        </p:nvPicPr>
        <p:blipFill>
          <a:blip r:embed="rId2">
            <a:lum bright="2000"/>
            <a:extLst>
              <a:ext uri="{28A0092B-C50C-407E-A947-70E740481C1C}">
                <a14:useLocalDpi xmlns:a14="http://schemas.microsoft.com/office/drawing/2010/main" val="0"/>
              </a:ext>
            </a:extLst>
          </a:blip>
          <a:stretch>
            <a:fillRect/>
          </a:stretch>
        </p:blipFill>
        <p:spPr>
          <a:xfrm>
            <a:off x="2401742" y="751953"/>
            <a:ext cx="7495831" cy="4094428"/>
          </a:xfrm>
          <a:prstGeom prst="rect">
            <a:avLst/>
          </a:prstGeom>
        </p:spPr>
      </p:pic>
    </p:spTree>
    <p:extLst>
      <p:ext uri="{BB962C8B-B14F-4D97-AF65-F5344CB8AC3E}">
        <p14:creationId xmlns:p14="http://schemas.microsoft.com/office/powerpoint/2010/main" val="7702686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1763" y="261677"/>
            <a:ext cx="4275790" cy="369332"/>
          </a:xfrm>
          <a:prstGeom prst="rect">
            <a:avLst/>
          </a:prstGeom>
          <a:noFill/>
        </p:spPr>
        <p:txBody>
          <a:bodyPr wrap="square" rtlCol="0">
            <a:spAutoFit/>
          </a:bodyPr>
          <a:lstStyle/>
          <a:p>
            <a:pPr algn="ctr"/>
            <a:r>
              <a:rPr lang="en-US" dirty="0"/>
              <a:t>Pierre-Augustin Caron de </a:t>
            </a:r>
            <a:r>
              <a:rPr lang="en-US" dirty="0" smtClean="0"/>
              <a:t>Beaumarchais</a:t>
            </a:r>
            <a:endParaRPr lang="en-US" sz="800" dirty="0" smtClean="0"/>
          </a:p>
        </p:txBody>
      </p:sp>
      <p:sp>
        <p:nvSpPr>
          <p:cNvPr id="7" name="TextBox 6"/>
          <p:cNvSpPr txBox="1"/>
          <p:nvPr/>
        </p:nvSpPr>
        <p:spPr>
          <a:xfrm>
            <a:off x="3893602" y="832628"/>
            <a:ext cx="5545964" cy="5632311"/>
          </a:xfrm>
          <a:prstGeom prst="rect">
            <a:avLst/>
          </a:prstGeom>
          <a:noFill/>
        </p:spPr>
        <p:txBody>
          <a:bodyPr wrap="square" rtlCol="0">
            <a:spAutoFit/>
          </a:bodyPr>
          <a:lstStyle/>
          <a:p>
            <a:r>
              <a:rPr lang="en-US" dirty="0"/>
              <a:t>How is it </a:t>
            </a:r>
            <a:r>
              <a:rPr lang="en-US" dirty="0" smtClean="0"/>
              <a:t>that more </a:t>
            </a:r>
            <a:r>
              <a:rPr lang="en-US" dirty="0"/>
              <a:t>than 200 years after Beaumarchais’s </a:t>
            </a:r>
            <a:r>
              <a:rPr lang="en-US" dirty="0" smtClean="0"/>
              <a:t>death </a:t>
            </a:r>
            <a:r>
              <a:rPr lang="en-US" dirty="0"/>
              <a:t>the family still has unpaid bills of exchange from the American government? </a:t>
            </a:r>
            <a:r>
              <a:rPr lang="en-US" dirty="0" smtClean="0"/>
              <a:t>Colleague Brian Morton and </a:t>
            </a:r>
            <a:r>
              <a:rPr lang="en-US" dirty="0"/>
              <a:t>I spent over 20 years and 350 pages to </a:t>
            </a:r>
            <a:r>
              <a:rPr lang="en-US" dirty="0" smtClean="0"/>
              <a:t>explain it, but here is the short version. </a:t>
            </a:r>
          </a:p>
          <a:p>
            <a:endParaRPr lang="en-US" dirty="0"/>
          </a:p>
          <a:p>
            <a:r>
              <a:rPr lang="en-US" dirty="0"/>
              <a:t>In 1775 Beaumarchais</a:t>
            </a:r>
            <a:r>
              <a:rPr lang="en-US" dirty="0" smtClean="0"/>
              <a:t> </a:t>
            </a:r>
            <a:r>
              <a:rPr lang="en-US" dirty="0"/>
              <a:t>was on a mission in London by order of King Louis XVI of France. While in London he met </a:t>
            </a:r>
            <a:r>
              <a:rPr lang="en-US" dirty="0" smtClean="0"/>
              <a:t>Mayor </a:t>
            </a:r>
            <a:r>
              <a:rPr lang="en-US" dirty="0"/>
              <a:t>John Wilkes, who introduced him to Arthur </a:t>
            </a:r>
            <a:r>
              <a:rPr lang="en-US" dirty="0" smtClean="0"/>
              <a:t>Lee </a:t>
            </a:r>
            <a:r>
              <a:rPr lang="en-US" dirty="0"/>
              <a:t>of the famous Lee </a:t>
            </a:r>
            <a:r>
              <a:rPr lang="en-US" dirty="0" smtClean="0"/>
              <a:t>family, </a:t>
            </a:r>
            <a:r>
              <a:rPr lang="en-US" dirty="0"/>
              <a:t>that was eventually to supply Robert E. Lee the Confederate general. Beaumarchais was sympathetic to the American cause and agreed with Lee to help them obtain materials for the war. In exchange, the two agreed that Beaumarchais would receive tobacco and indigo for </a:t>
            </a:r>
            <a:r>
              <a:rPr lang="en-US" dirty="0" smtClean="0"/>
              <a:t>his </a:t>
            </a:r>
            <a:r>
              <a:rPr lang="en-US" dirty="0"/>
              <a:t>goods and services. It was this agreement that was to cause Beaumarchais</a:t>
            </a:r>
            <a:r>
              <a:rPr lang="en-US" dirty="0" smtClean="0"/>
              <a:t> </a:t>
            </a:r>
            <a:r>
              <a:rPr lang="en-US" dirty="0"/>
              <a:t>immense problems throughout the rest of his </a:t>
            </a:r>
            <a:r>
              <a:rPr lang="en-US" dirty="0" smtClean="0"/>
              <a:t>life, for Lee </a:t>
            </a:r>
            <a:r>
              <a:rPr lang="en-US" dirty="0"/>
              <a:t>would deny </a:t>
            </a:r>
            <a:r>
              <a:rPr lang="en-US" dirty="0" smtClean="0"/>
              <a:t>it.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712" y="971550"/>
            <a:ext cx="3189729" cy="4989576"/>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1051613873"/>
              </p:ext>
            </p:extLst>
          </p:nvPr>
        </p:nvGraphicFramePr>
        <p:xfrm>
          <a:off x="9439566" y="1961388"/>
          <a:ext cx="2209800" cy="3009900"/>
        </p:xfrm>
        <a:graphic>
          <a:graphicData uri="http://schemas.openxmlformats.org/presentationml/2006/ole">
            <mc:AlternateContent xmlns:mc="http://schemas.openxmlformats.org/markup-compatibility/2006">
              <mc:Choice xmlns:v="urn:schemas-microsoft-com:vml" Requires="v">
                <p:oleObj spid="_x0000_s26651" r:id="rId4" imgW="2209320" imgH="3009240" progId="">
                  <p:embed/>
                </p:oleObj>
              </mc:Choice>
              <mc:Fallback>
                <p:oleObj r:id="rId4" imgW="2209320" imgH="3009240" progId="">
                  <p:embed/>
                  <p:pic>
                    <p:nvPicPr>
                      <p:cNvPr id="0" name=""/>
                      <p:cNvPicPr/>
                      <p:nvPr/>
                    </p:nvPicPr>
                    <p:blipFill>
                      <a:blip r:embed="rId5"/>
                      <a:stretch>
                        <a:fillRect/>
                      </a:stretch>
                    </p:blipFill>
                    <p:spPr>
                      <a:xfrm>
                        <a:off x="9439566" y="1961388"/>
                        <a:ext cx="2209800" cy="3009900"/>
                      </a:xfrm>
                      <a:prstGeom prst="rect">
                        <a:avLst/>
                      </a:prstGeom>
                    </p:spPr>
                  </p:pic>
                </p:oleObj>
              </mc:Fallback>
            </mc:AlternateContent>
          </a:graphicData>
        </a:graphic>
      </p:graphicFrame>
    </p:spTree>
    <p:extLst>
      <p:ext uri="{BB962C8B-B14F-4D97-AF65-F5344CB8AC3E}">
        <p14:creationId xmlns:p14="http://schemas.microsoft.com/office/powerpoint/2010/main" val="32205063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1763" y="261677"/>
            <a:ext cx="4275790" cy="369332"/>
          </a:xfrm>
          <a:prstGeom prst="rect">
            <a:avLst/>
          </a:prstGeom>
          <a:noFill/>
        </p:spPr>
        <p:txBody>
          <a:bodyPr wrap="square" rtlCol="0">
            <a:spAutoFit/>
          </a:bodyPr>
          <a:lstStyle/>
          <a:p>
            <a:pPr algn="ctr"/>
            <a:r>
              <a:rPr lang="en-US" dirty="0"/>
              <a:t>Pierre-Augustin Caron de </a:t>
            </a:r>
            <a:r>
              <a:rPr lang="en-US" dirty="0" smtClean="0"/>
              <a:t>Beaumarchais</a:t>
            </a:r>
            <a:endParaRPr lang="en-US" sz="800" dirty="0" smtClean="0"/>
          </a:p>
        </p:txBody>
      </p:sp>
      <p:sp>
        <p:nvSpPr>
          <p:cNvPr id="7" name="TextBox 6"/>
          <p:cNvSpPr txBox="1"/>
          <p:nvPr/>
        </p:nvSpPr>
        <p:spPr>
          <a:xfrm>
            <a:off x="721213" y="926097"/>
            <a:ext cx="8137037" cy="5355312"/>
          </a:xfrm>
          <a:prstGeom prst="rect">
            <a:avLst/>
          </a:prstGeom>
          <a:noFill/>
        </p:spPr>
        <p:txBody>
          <a:bodyPr wrap="square" rtlCol="0">
            <a:spAutoFit/>
          </a:bodyPr>
          <a:lstStyle/>
          <a:p>
            <a:pPr fontAlgn="base"/>
            <a:r>
              <a:rPr lang="en-US" dirty="0"/>
              <a:t>Beaumarchais</a:t>
            </a:r>
            <a:r>
              <a:rPr lang="en-US" dirty="0" smtClean="0"/>
              <a:t> </a:t>
            </a:r>
            <a:r>
              <a:rPr lang="en-US" dirty="0"/>
              <a:t>returned to France and convinced the king that France should help the Americans in defeating the English claims on the colonies. </a:t>
            </a:r>
            <a:r>
              <a:rPr lang="en-US" dirty="0" smtClean="0"/>
              <a:t>He founded “Roderigue </a:t>
            </a:r>
            <a:r>
              <a:rPr lang="en-US" dirty="0"/>
              <a:t>Hortalez and </a:t>
            </a:r>
            <a:r>
              <a:rPr lang="en-US" dirty="0" smtClean="0"/>
              <a:t>Company” to </a:t>
            </a:r>
            <a:r>
              <a:rPr lang="en-US" dirty="0"/>
              <a:t>begin accumulating arms and materiel to ship to America. The King gave Beaumarchais</a:t>
            </a:r>
            <a:r>
              <a:rPr lang="en-US" dirty="0" smtClean="0"/>
              <a:t> 1 million </a:t>
            </a:r>
            <a:r>
              <a:rPr lang="en-US" dirty="0"/>
              <a:t>livres (pounds) as a start-up and Beaumarchais</a:t>
            </a:r>
            <a:r>
              <a:rPr lang="en-US" dirty="0" smtClean="0"/>
              <a:t> </a:t>
            </a:r>
            <a:r>
              <a:rPr lang="en-US" dirty="0"/>
              <a:t>convinced the Spanish king to offer the </a:t>
            </a:r>
            <a:r>
              <a:rPr lang="en-US" dirty="0" smtClean="0"/>
              <a:t>same, with the </a:t>
            </a:r>
            <a:r>
              <a:rPr lang="en-US" dirty="0"/>
              <a:t>money to be repaid in the future. Both </a:t>
            </a:r>
            <a:r>
              <a:rPr lang="en-US" dirty="0" smtClean="0"/>
              <a:t>France and Spain </a:t>
            </a:r>
            <a:r>
              <a:rPr lang="en-US" dirty="0"/>
              <a:t>were anxious to lessen British influence in the world and cause them to lose some of their colonies. Neither country was prepared to declare war against England and, therefore, were perfectly happy to let </a:t>
            </a:r>
            <a:r>
              <a:rPr lang="en-US" dirty="0" smtClean="0"/>
              <a:t>the company do </a:t>
            </a:r>
            <a:r>
              <a:rPr lang="en-US" dirty="0"/>
              <a:t>all of the dirty work without the governments themselves being </a:t>
            </a:r>
            <a:r>
              <a:rPr lang="en-US" dirty="0" smtClean="0"/>
              <a:t>directly involved.</a:t>
            </a:r>
            <a:r>
              <a:rPr lang="en-US" dirty="0"/>
              <a:t>  </a:t>
            </a:r>
            <a:endParaRPr lang="en-US" dirty="0" smtClean="0"/>
          </a:p>
          <a:p>
            <a:pPr fontAlgn="base"/>
            <a:endParaRPr lang="en-US" dirty="0"/>
          </a:p>
          <a:p>
            <a:pPr fontAlgn="base"/>
            <a:r>
              <a:rPr lang="en-US" dirty="0" smtClean="0"/>
              <a:t>Over </a:t>
            </a:r>
            <a:r>
              <a:rPr lang="en-US" dirty="0"/>
              <a:t>the next few years Beaumarchais</a:t>
            </a:r>
            <a:r>
              <a:rPr lang="en-US" dirty="0" smtClean="0"/>
              <a:t>’ </a:t>
            </a:r>
            <a:r>
              <a:rPr lang="en-US" dirty="0"/>
              <a:t>company purchased and shipped cannons, mortars, firearms and ammunition, gunpowder, uniforms, and other equipment as minor as needles and pins to supply more than 25,000 men. By September of 1777, </a:t>
            </a:r>
            <a:r>
              <a:rPr lang="en-US" dirty="0" smtClean="0"/>
              <a:t>he </a:t>
            </a:r>
            <a:r>
              <a:rPr lang="en-US" dirty="0"/>
              <a:t>had sent over five million livres’ worth of supplies to America. In return, he received </a:t>
            </a:r>
            <a:r>
              <a:rPr lang="en-US" dirty="0" smtClean="0"/>
              <a:t>NOTHING. One </a:t>
            </a:r>
            <a:r>
              <a:rPr lang="en-US" dirty="0"/>
              <a:t>million livres in </a:t>
            </a:r>
            <a:r>
              <a:rPr lang="en-US" dirty="0" smtClean="0"/>
              <a:t>1776 adjusted </a:t>
            </a:r>
            <a:r>
              <a:rPr lang="en-US" dirty="0"/>
              <a:t>for </a:t>
            </a:r>
            <a:r>
              <a:rPr lang="en-US" dirty="0" smtClean="0"/>
              <a:t>inflation </a:t>
            </a:r>
            <a:r>
              <a:rPr lang="en-US" dirty="0"/>
              <a:t>was worth approximately four million dollars in 2002, probably much more today. </a:t>
            </a:r>
            <a:r>
              <a:rPr lang="en-US" dirty="0" smtClean="0"/>
              <a:t>This was an </a:t>
            </a:r>
            <a:r>
              <a:rPr lang="en-US" dirty="0"/>
              <a:t>enormous sum of money here for an independent businessman</a:t>
            </a:r>
            <a:r>
              <a:rPr lang="en-US" dirty="0" smtClean="0"/>
              <a:t>.</a:t>
            </a:r>
          </a:p>
        </p:txBody>
      </p:sp>
      <p:pic>
        <p:nvPicPr>
          <p:cNvPr id="3" name="Picture 2"/>
          <p:cNvPicPr>
            <a:picLocks noChangeAspect="1"/>
          </p:cNvPicPr>
          <p:nvPr/>
        </p:nvPicPr>
        <p:blipFill>
          <a:blip r:embed="rId2"/>
          <a:stretch>
            <a:fillRect/>
          </a:stretch>
        </p:blipFill>
        <p:spPr>
          <a:xfrm>
            <a:off x="9398047" y="3497527"/>
            <a:ext cx="2206260" cy="2980871"/>
          </a:xfrm>
          <a:prstGeom prst="rect">
            <a:avLst/>
          </a:prstGeom>
        </p:spPr>
      </p:pic>
      <p:pic>
        <p:nvPicPr>
          <p:cNvPr id="4" name="Picture 3"/>
          <p:cNvPicPr>
            <a:picLocks noChangeAspect="1"/>
          </p:cNvPicPr>
          <p:nvPr/>
        </p:nvPicPr>
        <p:blipFill>
          <a:blip r:embed="rId3"/>
          <a:stretch>
            <a:fillRect/>
          </a:stretch>
        </p:blipFill>
        <p:spPr>
          <a:xfrm>
            <a:off x="9398047" y="446343"/>
            <a:ext cx="2203403" cy="2773260"/>
          </a:xfrm>
          <a:prstGeom prst="rect">
            <a:avLst/>
          </a:prstGeom>
        </p:spPr>
      </p:pic>
      <p:sp>
        <p:nvSpPr>
          <p:cNvPr id="6" name="TextBox 5"/>
          <p:cNvSpPr txBox="1"/>
          <p:nvPr/>
        </p:nvSpPr>
        <p:spPr>
          <a:xfrm>
            <a:off x="9398047" y="3145359"/>
            <a:ext cx="2206260" cy="338554"/>
          </a:xfrm>
          <a:prstGeom prst="rect">
            <a:avLst/>
          </a:prstGeom>
          <a:noFill/>
        </p:spPr>
        <p:txBody>
          <a:bodyPr wrap="square" rtlCol="0">
            <a:spAutoFit/>
          </a:bodyPr>
          <a:lstStyle/>
          <a:p>
            <a:pPr algn="ctr"/>
            <a:r>
              <a:rPr lang="en-US" sz="1600" dirty="0"/>
              <a:t>Louis </a:t>
            </a:r>
            <a:r>
              <a:rPr lang="en-US" sz="1600" dirty="0" smtClean="0"/>
              <a:t>XVI of France</a:t>
            </a:r>
          </a:p>
        </p:txBody>
      </p:sp>
    </p:spTree>
    <p:extLst>
      <p:ext uri="{BB962C8B-B14F-4D97-AF65-F5344CB8AC3E}">
        <p14:creationId xmlns:p14="http://schemas.microsoft.com/office/powerpoint/2010/main" val="6643095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1763" y="261677"/>
            <a:ext cx="4275790" cy="369332"/>
          </a:xfrm>
          <a:prstGeom prst="rect">
            <a:avLst/>
          </a:prstGeom>
          <a:noFill/>
        </p:spPr>
        <p:txBody>
          <a:bodyPr wrap="square" rtlCol="0">
            <a:spAutoFit/>
          </a:bodyPr>
          <a:lstStyle/>
          <a:p>
            <a:pPr algn="ctr"/>
            <a:r>
              <a:rPr lang="en-US" dirty="0"/>
              <a:t>Pierre-Augustin Caron de </a:t>
            </a:r>
            <a:r>
              <a:rPr lang="en-US" dirty="0" smtClean="0"/>
              <a:t>Beaumarchais</a:t>
            </a:r>
            <a:endParaRPr lang="en-US" sz="800" dirty="0" smtClean="0"/>
          </a:p>
        </p:txBody>
      </p:sp>
      <p:sp>
        <p:nvSpPr>
          <p:cNvPr id="7" name="TextBox 6"/>
          <p:cNvSpPr txBox="1"/>
          <p:nvPr/>
        </p:nvSpPr>
        <p:spPr>
          <a:xfrm>
            <a:off x="798486" y="1152174"/>
            <a:ext cx="6993232" cy="5078313"/>
          </a:xfrm>
          <a:prstGeom prst="rect">
            <a:avLst/>
          </a:prstGeom>
          <a:noFill/>
        </p:spPr>
        <p:txBody>
          <a:bodyPr wrap="square" rtlCol="0">
            <a:spAutoFit/>
          </a:bodyPr>
          <a:lstStyle/>
          <a:p>
            <a:pPr fontAlgn="base"/>
            <a:r>
              <a:rPr lang="en-US" dirty="0"/>
              <a:t>Beaumarchais</a:t>
            </a:r>
            <a:r>
              <a:rPr lang="en-US" dirty="0" smtClean="0"/>
              <a:t> </a:t>
            </a:r>
            <a:r>
              <a:rPr lang="en-US" dirty="0"/>
              <a:t>sent one of his aides to America to verify that the goods were </a:t>
            </a:r>
            <a:r>
              <a:rPr lang="en-US" dirty="0" smtClean="0"/>
              <a:t>arriving and </a:t>
            </a:r>
            <a:r>
              <a:rPr lang="en-US" dirty="0"/>
              <a:t>that they were being distributed. Theveneau de </a:t>
            </a:r>
            <a:r>
              <a:rPr lang="en-US" dirty="0" err="1"/>
              <a:t>Francy</a:t>
            </a:r>
            <a:r>
              <a:rPr lang="en-US" dirty="0"/>
              <a:t>, the aide, was also to go to Congress to make </a:t>
            </a:r>
            <a:r>
              <a:rPr lang="en-US" dirty="0" smtClean="0"/>
              <a:t>Beaumarchais’ </a:t>
            </a:r>
            <a:r>
              <a:rPr lang="en-US" dirty="0"/>
              <a:t>claim for reimbursement. Arthur Lee, in the meantime, feeling that he was being cut out of any profits to be made from the sales, fought Beaumarchais in Congress. He maintained that all the supplies were offered by the French and Spanish governments at no cost and, therefore, no reimbursement was to be made to Beaumarchais</a:t>
            </a:r>
            <a:r>
              <a:rPr lang="en-US" dirty="0" smtClean="0"/>
              <a:t>. </a:t>
            </a:r>
            <a:r>
              <a:rPr lang="en-US" dirty="0"/>
              <a:t>He was a conniver and a scoundrel, they said, like his hero Figaro in </a:t>
            </a:r>
            <a:r>
              <a:rPr lang="en-US" i="1" dirty="0"/>
              <a:t>The Barber of Seville</a:t>
            </a:r>
            <a:r>
              <a:rPr lang="en-US" dirty="0"/>
              <a:t> and </a:t>
            </a:r>
            <a:r>
              <a:rPr lang="en-US" i="1" dirty="0"/>
              <a:t>The Marriage of </a:t>
            </a:r>
            <a:r>
              <a:rPr lang="en-US" i="1" dirty="0" smtClean="0"/>
              <a:t>Figaro</a:t>
            </a:r>
            <a:r>
              <a:rPr lang="en-US" dirty="0" smtClean="0"/>
              <a:t>.</a:t>
            </a:r>
            <a:endParaRPr lang="en-US" dirty="0"/>
          </a:p>
          <a:p>
            <a:pPr fontAlgn="base"/>
            <a:endParaRPr lang="en-US" dirty="0"/>
          </a:p>
          <a:p>
            <a:r>
              <a:rPr lang="en-US" dirty="0"/>
              <a:t>Beaumarchais</a:t>
            </a:r>
            <a:r>
              <a:rPr lang="en-US" dirty="0" smtClean="0"/>
              <a:t> </a:t>
            </a:r>
            <a:r>
              <a:rPr lang="en-US" dirty="0"/>
              <a:t>fought until his death to recoup his money and wrote numerous petitions to </a:t>
            </a:r>
            <a:r>
              <a:rPr lang="en-US" dirty="0" smtClean="0"/>
              <a:t>Congress. </a:t>
            </a:r>
            <a:r>
              <a:rPr lang="en-US" dirty="0"/>
              <a:t>He hired lawyers, and his daughter came over to defend her rights years after </a:t>
            </a:r>
            <a:r>
              <a:rPr lang="en-US" dirty="0" smtClean="0"/>
              <a:t>his </a:t>
            </a:r>
            <a:r>
              <a:rPr lang="en-US" dirty="0"/>
              <a:t>death. Again, to shorten; after numerous debates in Congress and committee resolutions, the Beaumarchais family was forced to accept what was offered to them or renounce their request.</a:t>
            </a:r>
            <a:endParaRPr lang="en-US" dirty="0" smtClean="0"/>
          </a:p>
        </p:txBody>
      </p:sp>
      <p:graphicFrame>
        <p:nvGraphicFramePr>
          <p:cNvPr id="3" name="Object 2"/>
          <p:cNvGraphicFramePr>
            <a:graphicFrameLocks noChangeAspect="1"/>
          </p:cNvGraphicFramePr>
          <p:nvPr>
            <p:extLst>
              <p:ext uri="{D42A27DB-BD31-4B8C-83A1-F6EECF244321}">
                <p14:modId xmlns:p14="http://schemas.microsoft.com/office/powerpoint/2010/main" val="4103366004"/>
              </p:ext>
            </p:extLst>
          </p:nvPr>
        </p:nvGraphicFramePr>
        <p:xfrm>
          <a:off x="7907628" y="846087"/>
          <a:ext cx="3528839" cy="5413488"/>
        </p:xfrm>
        <a:graphic>
          <a:graphicData uri="http://schemas.openxmlformats.org/presentationml/2006/ole">
            <mc:AlternateContent xmlns:mc="http://schemas.openxmlformats.org/markup-compatibility/2006">
              <mc:Choice xmlns:v="urn:schemas-microsoft-com:vml" Requires="v">
                <p:oleObj spid="_x0000_s21547" r:id="rId3" imgW="4838040" imgH="8317440" progId="">
                  <p:embed/>
                </p:oleObj>
              </mc:Choice>
              <mc:Fallback>
                <p:oleObj r:id="rId3" imgW="4838040" imgH="8317440" progId="">
                  <p:embed/>
                  <p:pic>
                    <p:nvPicPr>
                      <p:cNvPr id="0" name=""/>
                      <p:cNvPicPr/>
                      <p:nvPr/>
                    </p:nvPicPr>
                    <p:blipFill>
                      <a:blip r:embed="rId4"/>
                      <a:stretch>
                        <a:fillRect/>
                      </a:stretch>
                    </p:blipFill>
                    <p:spPr>
                      <a:xfrm>
                        <a:off x="7907628" y="846087"/>
                        <a:ext cx="3528839" cy="5413488"/>
                      </a:xfrm>
                      <a:prstGeom prst="rect">
                        <a:avLst/>
                      </a:prstGeom>
                    </p:spPr>
                  </p:pic>
                </p:oleObj>
              </mc:Fallback>
            </mc:AlternateContent>
          </a:graphicData>
        </a:graphic>
      </p:graphicFrame>
    </p:spTree>
    <p:extLst>
      <p:ext uri="{BB962C8B-B14F-4D97-AF65-F5344CB8AC3E}">
        <p14:creationId xmlns:p14="http://schemas.microsoft.com/office/powerpoint/2010/main" val="4963267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1763" y="261677"/>
            <a:ext cx="4275790" cy="369332"/>
          </a:xfrm>
          <a:prstGeom prst="rect">
            <a:avLst/>
          </a:prstGeom>
          <a:noFill/>
        </p:spPr>
        <p:txBody>
          <a:bodyPr wrap="square" rtlCol="0">
            <a:spAutoFit/>
          </a:bodyPr>
          <a:lstStyle/>
          <a:p>
            <a:pPr algn="ctr"/>
            <a:r>
              <a:rPr lang="en-US" dirty="0"/>
              <a:t>Pierre-Augustin Caron de </a:t>
            </a:r>
            <a:r>
              <a:rPr lang="en-US" dirty="0" smtClean="0"/>
              <a:t>Beaumarchais</a:t>
            </a:r>
            <a:endParaRPr lang="en-US" sz="800" dirty="0" smtClean="0"/>
          </a:p>
        </p:txBody>
      </p:sp>
      <p:sp>
        <p:nvSpPr>
          <p:cNvPr id="7" name="TextBox 6"/>
          <p:cNvSpPr txBox="1"/>
          <p:nvPr/>
        </p:nvSpPr>
        <p:spPr>
          <a:xfrm>
            <a:off x="714771" y="4668105"/>
            <a:ext cx="10869774" cy="1754326"/>
          </a:xfrm>
          <a:prstGeom prst="rect">
            <a:avLst/>
          </a:prstGeom>
          <a:noFill/>
        </p:spPr>
        <p:txBody>
          <a:bodyPr wrap="square" rtlCol="0">
            <a:spAutoFit/>
          </a:bodyPr>
          <a:lstStyle/>
          <a:p>
            <a:pPr fontAlgn="base"/>
            <a:r>
              <a:rPr lang="en-US" dirty="0"/>
              <a:t>In a completely separate fight with the French government, the Americans offered to pay a fine of </a:t>
            </a:r>
            <a:r>
              <a:rPr lang="en-US" dirty="0" smtClean="0"/>
              <a:t>25 million </a:t>
            </a:r>
            <a:r>
              <a:rPr lang="en-US" dirty="0"/>
              <a:t>francs for their transgressions, and stipulated that any Revolutionary War debts were to be taken and paid from that amount. By the time the other debts had been paid, the Beaumarchais heirs received 800,000 francs in 1837 almost 40 years after Beaumarchais</a:t>
            </a:r>
            <a:r>
              <a:rPr lang="en-US" dirty="0" smtClean="0"/>
              <a:t>’ </a:t>
            </a:r>
            <a:r>
              <a:rPr lang="en-US" dirty="0"/>
              <a:t>death. This was </a:t>
            </a:r>
            <a:r>
              <a:rPr lang="en-US" dirty="0" smtClean="0"/>
              <a:t>one-fourth </a:t>
            </a:r>
            <a:r>
              <a:rPr lang="en-US" dirty="0"/>
              <a:t>of the actual bill! Thus, Congress succeeded in avoiding any final resolution of the Beaumarchais</a:t>
            </a:r>
            <a:r>
              <a:rPr lang="en-US" dirty="0" smtClean="0"/>
              <a:t> </a:t>
            </a:r>
            <a:r>
              <a:rPr lang="en-US" dirty="0"/>
              <a:t>claim on its own merits during half a century of haggling.  </a:t>
            </a:r>
          </a:p>
        </p:txBody>
      </p:sp>
      <p:sp>
        <p:nvSpPr>
          <p:cNvPr id="5" name="TextBox 4"/>
          <p:cNvSpPr txBox="1"/>
          <p:nvPr/>
        </p:nvSpPr>
        <p:spPr>
          <a:xfrm>
            <a:off x="624619" y="4140072"/>
            <a:ext cx="10869774" cy="338554"/>
          </a:xfrm>
          <a:prstGeom prst="rect">
            <a:avLst/>
          </a:prstGeom>
          <a:noFill/>
        </p:spPr>
        <p:txBody>
          <a:bodyPr wrap="square" rtlCol="0">
            <a:spAutoFit/>
          </a:bodyPr>
          <a:lstStyle/>
          <a:p>
            <a:pPr algn="ctr" fontAlgn="base"/>
            <a:r>
              <a:rPr lang="en-US" sz="1600" i="1" dirty="0" smtClean="0"/>
              <a:t>Beaumarchais’ signature on the petition to US Congress</a:t>
            </a:r>
            <a:endParaRPr lang="en-US" sz="1600" i="1" dirty="0"/>
          </a:p>
        </p:txBody>
      </p:sp>
      <p:pic>
        <p:nvPicPr>
          <p:cNvPr id="4" name="Picture 3"/>
          <p:cNvPicPr>
            <a:picLocks noChangeAspect="1"/>
          </p:cNvPicPr>
          <p:nvPr/>
        </p:nvPicPr>
        <p:blipFill>
          <a:blip r:embed="rId2"/>
          <a:stretch>
            <a:fillRect/>
          </a:stretch>
        </p:blipFill>
        <p:spPr>
          <a:xfrm>
            <a:off x="1293161" y="812607"/>
            <a:ext cx="9712993" cy="3327465"/>
          </a:xfrm>
          <a:prstGeom prst="rect">
            <a:avLst/>
          </a:prstGeom>
        </p:spPr>
      </p:pic>
    </p:spTree>
    <p:extLst>
      <p:ext uri="{BB962C8B-B14F-4D97-AF65-F5344CB8AC3E}">
        <p14:creationId xmlns:p14="http://schemas.microsoft.com/office/powerpoint/2010/main" val="39941758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1763" y="261677"/>
            <a:ext cx="4275790" cy="369332"/>
          </a:xfrm>
          <a:prstGeom prst="rect">
            <a:avLst/>
          </a:prstGeom>
          <a:noFill/>
        </p:spPr>
        <p:txBody>
          <a:bodyPr wrap="square" rtlCol="0">
            <a:spAutoFit/>
          </a:bodyPr>
          <a:lstStyle/>
          <a:p>
            <a:pPr algn="ctr"/>
            <a:r>
              <a:rPr lang="en-US" dirty="0" smtClean="0"/>
              <a:t>Louis Gaston </a:t>
            </a:r>
            <a:r>
              <a:rPr lang="en-US" dirty="0"/>
              <a:t>and Louise </a:t>
            </a:r>
            <a:r>
              <a:rPr lang="en-US" dirty="0" smtClean="0"/>
              <a:t>Gottschalk</a:t>
            </a:r>
            <a:endParaRPr lang="en-US" sz="800" dirty="0"/>
          </a:p>
        </p:txBody>
      </p:sp>
      <p:sp>
        <p:nvSpPr>
          <p:cNvPr id="7" name="TextBox 6"/>
          <p:cNvSpPr txBox="1"/>
          <p:nvPr/>
        </p:nvSpPr>
        <p:spPr>
          <a:xfrm>
            <a:off x="634439" y="1213605"/>
            <a:ext cx="4565567" cy="5078313"/>
          </a:xfrm>
          <a:prstGeom prst="rect">
            <a:avLst/>
          </a:prstGeom>
          <a:noFill/>
        </p:spPr>
        <p:txBody>
          <a:bodyPr wrap="square" rtlCol="0">
            <a:spAutoFit/>
          </a:bodyPr>
          <a:lstStyle/>
          <a:p>
            <a:pPr fontAlgn="base"/>
            <a:r>
              <a:rPr lang="en-US" dirty="0" smtClean="0"/>
              <a:t>We move on to the story of </a:t>
            </a:r>
            <a:r>
              <a:rPr lang="en-US" dirty="0" smtClean="0"/>
              <a:t>this envelope and two letters inside written in French by </a:t>
            </a:r>
            <a:r>
              <a:rPr lang="en-US" dirty="0"/>
              <a:t>Louis Gaston </a:t>
            </a:r>
            <a:r>
              <a:rPr lang="en-US" dirty="0" smtClean="0"/>
              <a:t>Gottschalk, a well known singer/entertainer to his </a:t>
            </a:r>
            <a:r>
              <a:rPr lang="en-US" dirty="0"/>
              <a:t>wife Louisette </a:t>
            </a:r>
            <a:r>
              <a:rPr lang="en-US" dirty="0" smtClean="0"/>
              <a:t>(Louise) Boucher</a:t>
            </a:r>
            <a:r>
              <a:rPr lang="en-US" dirty="0"/>
              <a:t>.</a:t>
            </a:r>
            <a:endParaRPr lang="en-US" dirty="0" smtClean="0"/>
          </a:p>
          <a:p>
            <a:pPr fontAlgn="base"/>
            <a:endParaRPr lang="en-US" dirty="0"/>
          </a:p>
          <a:p>
            <a:pPr fontAlgn="base"/>
            <a:r>
              <a:rPr lang="en-US" dirty="0" smtClean="0"/>
              <a:t>The advertising corner card on this 1870’s envelope states:</a:t>
            </a:r>
            <a:r>
              <a:rPr lang="en-US" dirty="0"/>
              <a:t>  </a:t>
            </a:r>
          </a:p>
          <a:p>
            <a:pPr fontAlgn="base"/>
            <a:r>
              <a:rPr lang="en-US" dirty="0" smtClean="0"/>
              <a:t>      State </a:t>
            </a:r>
            <a:r>
              <a:rPr lang="en-US" dirty="0"/>
              <a:t>Journal Company.  </a:t>
            </a:r>
          </a:p>
          <a:p>
            <a:pPr fontAlgn="base"/>
            <a:r>
              <a:rPr lang="en-US" dirty="0" smtClean="0"/>
              <a:t>      Blank </a:t>
            </a:r>
            <a:r>
              <a:rPr lang="en-US" dirty="0"/>
              <a:t>Book Manufacturers.  </a:t>
            </a:r>
          </a:p>
          <a:p>
            <a:pPr fontAlgn="base"/>
            <a:r>
              <a:rPr lang="en-US" dirty="0" smtClean="0"/>
              <a:t>      Printers </a:t>
            </a:r>
            <a:r>
              <a:rPr lang="en-US" dirty="0"/>
              <a:t>and Stationers.  </a:t>
            </a:r>
          </a:p>
          <a:p>
            <a:pPr fontAlgn="base"/>
            <a:r>
              <a:rPr lang="en-US" dirty="0" smtClean="0"/>
              <a:t>      Lincoln</a:t>
            </a:r>
            <a:r>
              <a:rPr lang="en-US" dirty="0"/>
              <a:t>, Neb.  </a:t>
            </a:r>
          </a:p>
          <a:p>
            <a:pPr fontAlgn="base"/>
            <a:endParaRPr lang="en-US" dirty="0" smtClean="0"/>
          </a:p>
          <a:p>
            <a:pPr fontAlgn="base"/>
            <a:r>
              <a:rPr lang="en-US" dirty="0" smtClean="0"/>
              <a:t>It was addressed and mailed </a:t>
            </a:r>
            <a:r>
              <a:rPr lang="en-US" dirty="0" smtClean="0"/>
              <a:t>to their Manhattan </a:t>
            </a:r>
            <a:r>
              <a:rPr lang="en-US" dirty="0" smtClean="0"/>
              <a:t>home at the time:</a:t>
            </a:r>
            <a:endParaRPr lang="en-US" dirty="0"/>
          </a:p>
          <a:p>
            <a:pPr fontAlgn="base"/>
            <a:r>
              <a:rPr lang="en-US" dirty="0" smtClean="0"/>
              <a:t>      Mrs</a:t>
            </a:r>
            <a:r>
              <a:rPr lang="en-US" dirty="0"/>
              <a:t>. L. G. Gottschalk  </a:t>
            </a:r>
          </a:p>
          <a:p>
            <a:pPr fontAlgn="base"/>
            <a:r>
              <a:rPr lang="en-US" dirty="0" smtClean="0"/>
              <a:t>      22 </a:t>
            </a:r>
            <a:r>
              <a:rPr lang="en-US" dirty="0"/>
              <a:t>W. 11</a:t>
            </a:r>
            <a:r>
              <a:rPr lang="en-US" baseline="30000" dirty="0"/>
              <a:t>th</a:t>
            </a:r>
            <a:r>
              <a:rPr lang="en-US" dirty="0"/>
              <a:t> St.  </a:t>
            </a:r>
          </a:p>
          <a:p>
            <a:r>
              <a:rPr lang="en-US" dirty="0" smtClean="0"/>
              <a:t>      New </a:t>
            </a:r>
            <a:r>
              <a:rPr lang="en-US" dirty="0"/>
              <a:t>York City, NY.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7780" y="1648656"/>
            <a:ext cx="6667370" cy="3931212"/>
          </a:xfrm>
          <a:prstGeom prst="rect">
            <a:avLst/>
          </a:prstGeom>
        </p:spPr>
      </p:pic>
      <p:sp>
        <p:nvSpPr>
          <p:cNvPr id="8" name="TextBox 7"/>
          <p:cNvSpPr txBox="1"/>
          <p:nvPr/>
        </p:nvSpPr>
        <p:spPr>
          <a:xfrm>
            <a:off x="459871" y="261677"/>
            <a:ext cx="2034862" cy="646331"/>
          </a:xfrm>
          <a:prstGeom prst="rect">
            <a:avLst/>
          </a:prstGeom>
          <a:noFill/>
        </p:spPr>
        <p:txBody>
          <a:bodyPr wrap="square" rtlCol="0">
            <a:spAutoFit/>
          </a:bodyPr>
          <a:lstStyle/>
          <a:p>
            <a:pPr algn="ctr"/>
            <a:r>
              <a:rPr lang="en-US" dirty="0" smtClean="0">
                <a:solidFill>
                  <a:schemeClr val="accent1"/>
                </a:solidFill>
              </a:rPr>
              <a:t>Written by</a:t>
            </a:r>
          </a:p>
          <a:p>
            <a:pPr algn="ctr"/>
            <a:r>
              <a:rPr lang="en-US" dirty="0" smtClean="0">
                <a:solidFill>
                  <a:schemeClr val="accent1"/>
                </a:solidFill>
              </a:rPr>
              <a:t>Donald Spinelli </a:t>
            </a:r>
            <a:endParaRPr lang="en-US" sz="800" dirty="0" smtClean="0">
              <a:solidFill>
                <a:schemeClr val="accent1"/>
              </a:solidFill>
            </a:endParaRPr>
          </a:p>
        </p:txBody>
      </p:sp>
    </p:spTree>
    <p:extLst>
      <p:ext uri="{BB962C8B-B14F-4D97-AF65-F5344CB8AC3E}">
        <p14:creationId xmlns:p14="http://schemas.microsoft.com/office/powerpoint/2010/main" val="4967532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1763" y="261677"/>
            <a:ext cx="4275790" cy="369332"/>
          </a:xfrm>
          <a:prstGeom prst="rect">
            <a:avLst/>
          </a:prstGeom>
          <a:noFill/>
        </p:spPr>
        <p:txBody>
          <a:bodyPr wrap="square" rtlCol="0">
            <a:spAutoFit/>
          </a:bodyPr>
          <a:lstStyle/>
          <a:p>
            <a:pPr algn="ctr"/>
            <a:r>
              <a:rPr lang="en-US" dirty="0" smtClean="0"/>
              <a:t>Louis Gaston </a:t>
            </a:r>
            <a:r>
              <a:rPr lang="en-US" dirty="0"/>
              <a:t>and Louise </a:t>
            </a:r>
            <a:r>
              <a:rPr lang="en-US" dirty="0" smtClean="0"/>
              <a:t>Gottschalk</a:t>
            </a:r>
            <a:endParaRPr lang="en-US" sz="800" dirty="0"/>
          </a:p>
        </p:txBody>
      </p:sp>
      <p:sp>
        <p:nvSpPr>
          <p:cNvPr id="7" name="TextBox 6"/>
          <p:cNvSpPr txBox="1"/>
          <p:nvPr/>
        </p:nvSpPr>
        <p:spPr>
          <a:xfrm>
            <a:off x="500006" y="631009"/>
            <a:ext cx="10975714" cy="5940088"/>
          </a:xfrm>
          <a:prstGeom prst="rect">
            <a:avLst/>
          </a:prstGeom>
          <a:noFill/>
        </p:spPr>
        <p:txBody>
          <a:bodyPr wrap="square" rtlCol="0">
            <a:spAutoFit/>
          </a:bodyPr>
          <a:lstStyle/>
          <a:p>
            <a:pPr fontAlgn="base"/>
            <a:r>
              <a:rPr lang="en-US" dirty="0" smtClean="0"/>
              <a:t>First letter translated, written on Nebraska State Journal letterhead…</a:t>
            </a:r>
          </a:p>
          <a:p>
            <a:pPr fontAlgn="base"/>
            <a:r>
              <a:rPr lang="en-US" dirty="0" smtClean="0"/>
              <a:t>Lincoln, Nebraska   18 </a:t>
            </a:r>
            <a:r>
              <a:rPr lang="en-US" dirty="0"/>
              <a:t>June </a:t>
            </a:r>
            <a:r>
              <a:rPr lang="en-US" dirty="0" smtClean="0"/>
              <a:t>1973</a:t>
            </a:r>
          </a:p>
          <a:p>
            <a:pPr fontAlgn="base"/>
            <a:endParaRPr lang="en-US" dirty="0"/>
          </a:p>
          <a:p>
            <a:pPr fontAlgn="base"/>
            <a:r>
              <a:rPr lang="en-US" dirty="0"/>
              <a:t>My dear </a:t>
            </a:r>
            <a:r>
              <a:rPr lang="en-US" dirty="0" err="1" smtClean="0"/>
              <a:t>Louisette</a:t>
            </a:r>
            <a:r>
              <a:rPr lang="en-US" dirty="0" smtClean="0"/>
              <a:t>,</a:t>
            </a:r>
            <a:endParaRPr lang="en-US" sz="1300" dirty="0"/>
          </a:p>
          <a:p>
            <a:pPr fontAlgn="base"/>
            <a:r>
              <a:rPr lang="en-US" sz="1400" dirty="0" smtClean="0"/>
              <a:t>My </a:t>
            </a:r>
            <a:r>
              <a:rPr lang="en-US" sz="1400" dirty="0"/>
              <a:t>dear baby, this will be for you alone these few lines. It’s stronger than me, I have to write to say how much I miss you. Do you see my dearest angel, the more I go the more I feel the need to have you with me, at times, I am about to speak to you, as if you were next to me. Unfortunately, you are with me in thought only. You are everything to me, </a:t>
            </a:r>
            <a:r>
              <a:rPr lang="en-US" sz="1400" dirty="0" smtClean="0"/>
              <a:t>my </a:t>
            </a:r>
            <a:r>
              <a:rPr lang="en-US" sz="1400" dirty="0"/>
              <a:t>dearest, you and baby that’s all I have in the world. It’s so nice here and the temperature is so pleasant that I would love to have you both near; to have my dearest </a:t>
            </a:r>
            <a:r>
              <a:rPr lang="en-US" sz="1400" dirty="0" err="1"/>
              <a:t>Louisette</a:t>
            </a:r>
            <a:r>
              <a:rPr lang="en-US" sz="1400" dirty="0"/>
              <a:t> with me, to have you in my arms to tell you how much I love you and to be able to kiss you to prove it. Oh, my dear </a:t>
            </a:r>
            <a:r>
              <a:rPr lang="en-US" sz="1400" dirty="0" err="1"/>
              <a:t>Louisette</a:t>
            </a:r>
            <a:r>
              <a:rPr lang="en-US" sz="1400" dirty="0"/>
              <a:t>, I have lost my reason you are going to say. No my adored angel, but I love you so much you see, and you know yourself  how difficult it is to be separated, you would prefer having me with you my dear since you look for me at night by your side and I assure you I want to be with you, too, my adorable </a:t>
            </a:r>
            <a:r>
              <a:rPr lang="en-US" sz="1400" dirty="0" err="1"/>
              <a:t>Louisette</a:t>
            </a:r>
            <a:r>
              <a:rPr lang="en-US" sz="1400" dirty="0"/>
              <a:t>, to feel you by my side, to be in the arms of my wife, with you always my beloved </a:t>
            </a:r>
            <a:r>
              <a:rPr lang="en-US" sz="1400" dirty="0" err="1"/>
              <a:t>Louisette</a:t>
            </a:r>
            <a:r>
              <a:rPr lang="en-US" sz="1400" dirty="0"/>
              <a:t>, that’s all I desire now, you see my dear, if I was unjust/unfair with you I have been punished and now would like to have never caused you the least problem, my dearest baby. I love you, you know that and yet it is stronger than me, I have to tell you that to repeat it, it’s a need because when I write to you, I get closer to you, my dearest angel, my adorable wife, who is everything to me. Oh, my dearest Louise, I know that you love me like I love you but say it in your next letter, since you are no longer afraid to tell me now, tell me everything you are thinking my angel. It’s so good to communicate one’s thoughts when we love the way we do. You see my dear Lou, when I return, it will be a continuation of our honeymoon, unless however you do not want to separate yourself from Mrs. </a:t>
            </a:r>
            <a:r>
              <a:rPr lang="en-US" sz="1400" dirty="0" err="1"/>
              <a:t>Caivollé</a:t>
            </a:r>
            <a:r>
              <a:rPr lang="en-US" sz="1400" dirty="0"/>
              <a:t>, in that case, I would go sleep upstairs. Please oblige me with a reply to this statement, as if you were with me, your adored lips would reply for you, do you remember when I hugged you for the first time, and the first time I stole a kiss from your burning lips my adorable </a:t>
            </a:r>
            <a:r>
              <a:rPr lang="en-US" sz="1400" dirty="0" err="1"/>
              <a:t>Louisette</a:t>
            </a:r>
            <a:r>
              <a:rPr lang="en-US" sz="1400" dirty="0"/>
              <a:t>, oh, mine burn just thinking of it; the other night I dreamed of you, my dear, we were together. I pictured us in a room of the hotel in a small bed but we were comfortable. You were holding me in your arms, my adorable </a:t>
            </a:r>
            <a:r>
              <a:rPr lang="en-US" sz="1400" dirty="0" err="1"/>
              <a:t>Louisette</a:t>
            </a:r>
            <a:r>
              <a:rPr lang="en-US" sz="1400" dirty="0"/>
              <a:t>, you were reacting to my caresses as I would want you to do now. Unfortunately, I suddenly woke up and looked for you at my side in vain, it was only a dream. My dearest Lou, you whom I love, you who are my life, all that I have in the world, take the kiss that I place on this letter for you, there is only one kiss, but in this only kiss is summed up all of my being, all of my life, which is yours, my dear wife</a:t>
            </a:r>
            <a:r>
              <a:rPr lang="en-US" sz="1400" dirty="0" smtClean="0"/>
              <a:t>.    Your </a:t>
            </a:r>
            <a:r>
              <a:rPr lang="en-US" sz="1400" dirty="0"/>
              <a:t>Gaston, yours </a:t>
            </a:r>
            <a:r>
              <a:rPr lang="en-US" sz="1400" dirty="0" smtClean="0"/>
              <a:t>alone.</a:t>
            </a:r>
            <a:r>
              <a:rPr lang="en-US" sz="1400" dirty="0" smtClean="0"/>
              <a:t> </a:t>
            </a:r>
            <a:endParaRPr lang="en-US" sz="1400" dirty="0"/>
          </a:p>
        </p:txBody>
      </p:sp>
    </p:spTree>
    <p:extLst>
      <p:ext uri="{BB962C8B-B14F-4D97-AF65-F5344CB8AC3E}">
        <p14:creationId xmlns:p14="http://schemas.microsoft.com/office/powerpoint/2010/main" val="34179499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1763" y="261677"/>
            <a:ext cx="4275790" cy="369332"/>
          </a:xfrm>
          <a:prstGeom prst="rect">
            <a:avLst/>
          </a:prstGeom>
          <a:noFill/>
        </p:spPr>
        <p:txBody>
          <a:bodyPr wrap="square" rtlCol="0">
            <a:spAutoFit/>
          </a:bodyPr>
          <a:lstStyle/>
          <a:p>
            <a:pPr algn="ctr"/>
            <a:r>
              <a:rPr lang="en-US" dirty="0" smtClean="0"/>
              <a:t>Louis Gaston </a:t>
            </a:r>
            <a:r>
              <a:rPr lang="en-US" dirty="0"/>
              <a:t>and Louise </a:t>
            </a:r>
            <a:r>
              <a:rPr lang="en-US" dirty="0" smtClean="0"/>
              <a:t>Gottschalk</a:t>
            </a:r>
            <a:endParaRPr lang="en-US" sz="800" dirty="0"/>
          </a:p>
        </p:txBody>
      </p:sp>
      <p:sp>
        <p:nvSpPr>
          <p:cNvPr id="7" name="TextBox 6"/>
          <p:cNvSpPr txBox="1"/>
          <p:nvPr/>
        </p:nvSpPr>
        <p:spPr>
          <a:xfrm>
            <a:off x="500006" y="631009"/>
            <a:ext cx="10975714" cy="6001643"/>
          </a:xfrm>
          <a:prstGeom prst="rect">
            <a:avLst/>
          </a:prstGeom>
          <a:noFill/>
        </p:spPr>
        <p:txBody>
          <a:bodyPr wrap="square" rtlCol="0">
            <a:spAutoFit/>
          </a:bodyPr>
          <a:lstStyle/>
          <a:p>
            <a:pPr fontAlgn="base"/>
            <a:r>
              <a:rPr lang="en-US" dirty="0" smtClean="0"/>
              <a:t>Second letter translated, written on plain paper…</a:t>
            </a:r>
          </a:p>
          <a:p>
            <a:pPr fontAlgn="base"/>
            <a:r>
              <a:rPr lang="en-US" dirty="0" smtClean="0"/>
              <a:t>Lincoln, Nebraska   18 </a:t>
            </a:r>
            <a:r>
              <a:rPr lang="en-US" dirty="0"/>
              <a:t>June </a:t>
            </a:r>
            <a:r>
              <a:rPr lang="en-US" dirty="0" smtClean="0"/>
              <a:t>1973 (same date as the first one)</a:t>
            </a:r>
          </a:p>
          <a:p>
            <a:pPr fontAlgn="base"/>
            <a:endParaRPr lang="en-US" dirty="0"/>
          </a:p>
          <a:p>
            <a:pPr fontAlgn="base"/>
            <a:r>
              <a:rPr lang="en-US" dirty="0"/>
              <a:t>My dear </a:t>
            </a:r>
            <a:r>
              <a:rPr lang="en-US" dirty="0" err="1" smtClean="0"/>
              <a:t>Louisette</a:t>
            </a:r>
            <a:r>
              <a:rPr lang="en-US" dirty="0" smtClean="0"/>
              <a:t>,</a:t>
            </a:r>
            <a:endParaRPr lang="en-US" sz="1300" dirty="0"/>
          </a:p>
          <a:p>
            <a:endParaRPr lang="en-US" sz="1400" dirty="0" smtClean="0"/>
          </a:p>
          <a:p>
            <a:r>
              <a:rPr lang="en-US" sz="1400" dirty="0" smtClean="0"/>
              <a:t>I </a:t>
            </a:r>
            <a:r>
              <a:rPr lang="en-US" sz="1400" dirty="0"/>
              <a:t>received in the evening your last letter of Friday, June 3, Gilder who had remained behind brought it to me. We are singing tonight in Lincoln, the capital of Nebraska, tomorrow, Friday [crossed out] Thursday in Plattsmouth and Friday in Omaha, where we will leave on Saturday directly on route for Salt Lake City, where we will be on Monday. Consequently, don’t be worried if you are without my news, because on Saturday, Sunday and Monday I’ll be on a train. This will prevent me from giving you any news. I received the music sent to Omaha. I am very happy that ??????  found it because the old skeptic yelled at the time of my marriage, What a fool to get ???? a singer. I told him quite calmly that I had a made a very good ???? to which he replied that he hoped so for my sake. I see that I got away lightly, because I suppose that my ????? have me at his concert. Goodbye my dearest Lou, the ????? closes at 10 in the  morning so that if I continue I will be late. Kiss our ??????? for me and dear baby ??????? ???? to M C. &amp; Mr. D?? Thousands and thousands of kisses for  you my dear Lou, don’t hold my short letters against me [don’t be angry with] but, going all around as we do at this time [being as busy as we are], I don’t have time to write </a:t>
            </a:r>
            <a:r>
              <a:rPr lang="en-US" sz="1400" dirty="0" smtClean="0"/>
              <a:t>?????????</a:t>
            </a:r>
          </a:p>
          <a:p>
            <a:endParaRPr lang="en-US" sz="1400" dirty="0"/>
          </a:p>
          <a:p>
            <a:r>
              <a:rPr lang="en-US" sz="1400" dirty="0" smtClean="0"/>
              <a:t>Your </a:t>
            </a:r>
            <a:r>
              <a:rPr lang="en-US" sz="1400" dirty="0"/>
              <a:t>husband who loves you. My dear Lou, and who would like to hold you in his arms my good ????? I love you do you see my dear angel, it seems to me that the farther I get from you the more I love you, how nice it will be to be together and not be separated. Give me your mouth my dear angel that I kiss on your letters [lips], my </a:t>
            </a:r>
            <a:r>
              <a:rPr lang="en-US" sz="1400" dirty="0" err="1"/>
              <a:t>Louisette</a:t>
            </a:r>
            <a:r>
              <a:rPr lang="en-US" sz="1400" dirty="0"/>
              <a:t> do you see mine burn just thinking of you,</a:t>
            </a:r>
          </a:p>
          <a:p>
            <a:endParaRPr lang="en-US" sz="1400" dirty="0" smtClean="0"/>
          </a:p>
          <a:p>
            <a:r>
              <a:rPr lang="en-US" sz="1400" dirty="0" smtClean="0"/>
              <a:t>Your </a:t>
            </a:r>
            <a:r>
              <a:rPr lang="en-US" sz="1400" dirty="0"/>
              <a:t>husband who loves </a:t>
            </a:r>
            <a:r>
              <a:rPr lang="en-US" sz="1400" dirty="0" smtClean="0"/>
              <a:t>you.  Gaston</a:t>
            </a:r>
          </a:p>
          <a:p>
            <a:endParaRPr lang="en-US" sz="1400" dirty="0"/>
          </a:p>
          <a:p>
            <a:r>
              <a:rPr lang="en-US" sz="1400" dirty="0" smtClean="0"/>
              <a:t>---------------------------------------------------------------------------------------------------------------------------------------------------------------------</a:t>
            </a:r>
          </a:p>
          <a:p>
            <a:endParaRPr lang="en-US" sz="1400" dirty="0" smtClean="0"/>
          </a:p>
          <a:p>
            <a:r>
              <a:rPr lang="en-US" i="1" dirty="0" smtClean="0">
                <a:solidFill>
                  <a:srgbClr val="FF0000"/>
                </a:solidFill>
              </a:rPr>
              <a:t>And now… additional research explains each part of the rest of the story!</a:t>
            </a:r>
            <a:endParaRPr lang="en-US" sz="1400" i="1" dirty="0">
              <a:solidFill>
                <a:srgbClr val="FF0000"/>
              </a:solidFill>
            </a:endParaRPr>
          </a:p>
        </p:txBody>
      </p:sp>
    </p:spTree>
    <p:extLst>
      <p:ext uri="{BB962C8B-B14F-4D97-AF65-F5344CB8AC3E}">
        <p14:creationId xmlns:p14="http://schemas.microsoft.com/office/powerpoint/2010/main" val="16110506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011762" y="3582936"/>
            <a:ext cx="3840647" cy="2587283"/>
          </a:xfrm>
          <a:prstGeom prst="rect">
            <a:avLst/>
          </a:prstGeom>
        </p:spPr>
      </p:pic>
      <p:sp>
        <p:nvSpPr>
          <p:cNvPr id="2" name="TextBox 1"/>
          <p:cNvSpPr txBox="1"/>
          <p:nvPr/>
        </p:nvSpPr>
        <p:spPr>
          <a:xfrm>
            <a:off x="4011763" y="261677"/>
            <a:ext cx="4275790" cy="369332"/>
          </a:xfrm>
          <a:prstGeom prst="rect">
            <a:avLst/>
          </a:prstGeom>
          <a:noFill/>
        </p:spPr>
        <p:txBody>
          <a:bodyPr wrap="square" rtlCol="0">
            <a:spAutoFit/>
          </a:bodyPr>
          <a:lstStyle/>
          <a:p>
            <a:pPr algn="ctr"/>
            <a:r>
              <a:rPr lang="en-US" dirty="0" smtClean="0"/>
              <a:t>Louis Gaston </a:t>
            </a:r>
            <a:r>
              <a:rPr lang="en-US" dirty="0"/>
              <a:t>and Louise </a:t>
            </a:r>
            <a:r>
              <a:rPr lang="en-US" dirty="0" smtClean="0"/>
              <a:t>Gottschalk</a:t>
            </a:r>
            <a:endParaRPr lang="en-US" sz="800" dirty="0"/>
          </a:p>
        </p:txBody>
      </p:sp>
      <p:sp>
        <p:nvSpPr>
          <p:cNvPr id="7" name="TextBox 6"/>
          <p:cNvSpPr txBox="1"/>
          <p:nvPr/>
        </p:nvSpPr>
        <p:spPr>
          <a:xfrm>
            <a:off x="677591" y="1059801"/>
            <a:ext cx="6932871" cy="2308324"/>
          </a:xfrm>
          <a:prstGeom prst="rect">
            <a:avLst/>
          </a:prstGeom>
          <a:noFill/>
        </p:spPr>
        <p:txBody>
          <a:bodyPr wrap="square" rtlCol="0">
            <a:spAutoFit/>
          </a:bodyPr>
          <a:lstStyle/>
          <a:p>
            <a:pPr fontAlgn="base"/>
            <a:r>
              <a:rPr lang="en-US" i="1" dirty="0" smtClean="0">
                <a:solidFill>
                  <a:srgbClr val="FF0000"/>
                </a:solidFill>
              </a:rPr>
              <a:t>Their home…</a:t>
            </a:r>
          </a:p>
          <a:p>
            <a:pPr fontAlgn="base"/>
            <a:endParaRPr lang="en-US" dirty="0"/>
          </a:p>
          <a:p>
            <a:pPr fontAlgn="base"/>
            <a:r>
              <a:rPr lang="en-US" dirty="0" smtClean="0"/>
              <a:t>Per </a:t>
            </a:r>
            <a:r>
              <a:rPr lang="en-US" dirty="0" smtClean="0"/>
              <a:t>a Sotheby's </a:t>
            </a:r>
            <a:r>
              <a:rPr lang="en-US" dirty="0"/>
              <a:t>Realty </a:t>
            </a:r>
            <a:r>
              <a:rPr lang="en-US" dirty="0" smtClean="0"/>
              <a:t>property listing</a:t>
            </a:r>
            <a:r>
              <a:rPr lang="en-US" dirty="0" smtClean="0"/>
              <a:t>, "This </a:t>
            </a:r>
            <a:r>
              <a:rPr lang="en-US" dirty="0"/>
              <a:t>beautiful Greek Revival townhouse, one of five houses, known as </a:t>
            </a:r>
            <a:r>
              <a:rPr lang="en-US" dirty="0" smtClean="0"/>
              <a:t>‘Bride’s Row’, </a:t>
            </a:r>
            <a:r>
              <a:rPr lang="en-US" dirty="0"/>
              <a:t>was built by Henry Brevoort, Jr. for his five daughters in 1844-1845. Now, Fifth Avenue and 11th Street, the heart of the Gold Coast, is the most desirable block in Greenwich Village</a:t>
            </a:r>
            <a:r>
              <a:rPr lang="en-US" dirty="0" smtClean="0"/>
              <a:t>.”  It sold in 2013 for $10,500,000.  </a:t>
            </a:r>
            <a:r>
              <a:rPr lang="en-US" sz="1200" dirty="0" smtClean="0">
                <a:hlinkClick r:id="rId4"/>
              </a:rPr>
              <a:t>source</a:t>
            </a:r>
            <a:endParaRPr lang="en-US" sz="1200" dirty="0"/>
          </a:p>
        </p:txBody>
      </p:sp>
      <p:pic>
        <p:nvPicPr>
          <p:cNvPr id="5" name="Picture 4">
            <a:extLst>
              <a:ext uri="{FF2B5EF4-FFF2-40B4-BE49-F238E27FC236}">
                <a16:creationId xmlns="" xmlns:a16="http://schemas.microsoft.com/office/drawing/2014/main" id="{A3AE1333-AFBA-FD36-4F5A-4094478BA654}"/>
              </a:ext>
            </a:extLst>
          </p:cNvPr>
          <p:cNvPicPr>
            <a:picLocks noChangeAspect="1"/>
          </p:cNvPicPr>
          <p:nvPr/>
        </p:nvPicPr>
        <p:blipFill>
          <a:blip r:embed="rId5"/>
          <a:stretch>
            <a:fillRect/>
          </a:stretch>
        </p:blipFill>
        <p:spPr>
          <a:xfrm>
            <a:off x="7727324" y="845820"/>
            <a:ext cx="3809076" cy="5324399"/>
          </a:xfrm>
          <a:prstGeom prst="rect">
            <a:avLst/>
          </a:prstGeom>
        </p:spPr>
      </p:pic>
      <p:graphicFrame>
        <p:nvGraphicFramePr>
          <p:cNvPr id="6" name="Object 5"/>
          <p:cNvGraphicFramePr>
            <a:graphicFrameLocks noChangeAspect="1"/>
          </p:cNvGraphicFramePr>
          <p:nvPr>
            <p:extLst>
              <p:ext uri="{D42A27DB-BD31-4B8C-83A1-F6EECF244321}">
                <p14:modId xmlns:p14="http://schemas.microsoft.com/office/powerpoint/2010/main" val="3476782916"/>
              </p:ext>
            </p:extLst>
          </p:nvPr>
        </p:nvGraphicFramePr>
        <p:xfrm>
          <a:off x="694316" y="3582936"/>
          <a:ext cx="3449711" cy="2587283"/>
        </p:xfrm>
        <a:graphic>
          <a:graphicData uri="http://schemas.openxmlformats.org/presentationml/2006/ole">
            <mc:AlternateContent xmlns:mc="http://schemas.openxmlformats.org/markup-compatibility/2006">
              <mc:Choice xmlns:v="urn:schemas-microsoft-com:vml" Requires="v">
                <p:oleObj spid="_x0000_s27655" name="Bitmap Image" r:id="rId6" imgW="7620120" imgH="5715000" progId="Paint.Picture">
                  <p:embed/>
                </p:oleObj>
              </mc:Choice>
              <mc:Fallback>
                <p:oleObj name="Bitmap Image" r:id="rId6" imgW="7620120" imgH="5715000" progId="Paint.Picture">
                  <p:embed/>
                  <p:pic>
                    <p:nvPicPr>
                      <p:cNvPr id="0" name=""/>
                      <p:cNvPicPr/>
                      <p:nvPr/>
                    </p:nvPicPr>
                    <p:blipFill>
                      <a:blip r:embed="rId7"/>
                      <a:stretch>
                        <a:fillRect/>
                      </a:stretch>
                    </p:blipFill>
                    <p:spPr>
                      <a:xfrm>
                        <a:off x="694316" y="3582936"/>
                        <a:ext cx="3449711" cy="2587283"/>
                      </a:xfrm>
                      <a:prstGeom prst="rect">
                        <a:avLst/>
                      </a:prstGeom>
                    </p:spPr>
                  </p:pic>
                </p:oleObj>
              </mc:Fallback>
            </mc:AlternateContent>
          </a:graphicData>
        </a:graphic>
      </p:graphicFrame>
    </p:spTree>
    <p:extLst>
      <p:ext uri="{BB962C8B-B14F-4D97-AF65-F5344CB8AC3E}">
        <p14:creationId xmlns:p14="http://schemas.microsoft.com/office/powerpoint/2010/main" val="22243939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278" y="618186"/>
            <a:ext cx="10303098" cy="5357611"/>
          </a:xfrm>
        </p:spPr>
        <p:txBody>
          <a:bodyPr>
            <a:normAutofit/>
          </a:bodyPr>
          <a:lstStyle/>
          <a:p>
            <a:r>
              <a:rPr lang="en-US" sz="2800" dirty="0" smtClean="0">
                <a:solidFill>
                  <a:schemeClr val="tx1"/>
                </a:solidFill>
              </a:rPr>
              <a:t>Donald C. Spinelli is a published expert in 18</a:t>
            </a:r>
            <a:r>
              <a:rPr lang="en-US" sz="2800" baseline="30000" dirty="0" smtClean="0">
                <a:solidFill>
                  <a:schemeClr val="tx1"/>
                </a:solidFill>
              </a:rPr>
              <a:t>th</a:t>
            </a:r>
            <a:r>
              <a:rPr lang="en-US" sz="2800" dirty="0" smtClean="0">
                <a:solidFill>
                  <a:schemeClr val="tx1"/>
                </a:solidFill>
              </a:rPr>
              <a:t> century French literature and Pierre-Augustin </a:t>
            </a:r>
            <a:r>
              <a:rPr lang="en-US" sz="2800" dirty="0">
                <a:solidFill>
                  <a:schemeClr val="tx1"/>
                </a:solidFill>
              </a:rPr>
              <a:t>Caron de </a:t>
            </a:r>
            <a:r>
              <a:rPr lang="en-US" sz="2800" dirty="0" smtClean="0">
                <a:solidFill>
                  <a:schemeClr val="tx1"/>
                </a:solidFill>
              </a:rPr>
              <a:t>Beaumarchais, in particular.</a:t>
            </a:r>
            <a:br>
              <a:rPr lang="en-US" sz="2800" dirty="0" smtClean="0">
                <a:solidFill>
                  <a:schemeClr val="tx1"/>
                </a:solidFill>
              </a:rPr>
            </a:br>
            <a:r>
              <a:rPr lang="en-US" sz="2800" dirty="0" smtClean="0">
                <a:solidFill>
                  <a:schemeClr val="tx1"/>
                </a:solidFill>
              </a:rPr>
              <a:t/>
            </a:r>
            <a:br>
              <a:rPr lang="en-US" sz="2800" dirty="0" smtClean="0">
                <a:solidFill>
                  <a:schemeClr val="tx1"/>
                </a:solidFill>
              </a:rPr>
            </a:br>
            <a:r>
              <a:rPr lang="en-US" sz="2800" dirty="0" smtClean="0"/>
              <a:t>At various times in his life,</a:t>
            </a:r>
            <a:r>
              <a:rPr lang="en-US" sz="2800" dirty="0"/>
              <a:t> Beaumarchais</a:t>
            </a:r>
            <a:r>
              <a:rPr lang="en-US" sz="2800" dirty="0" smtClean="0"/>
              <a:t> was </a:t>
            </a:r>
            <a:r>
              <a:rPr lang="en-US" sz="2800" dirty="0"/>
              <a:t>a watchmaker, inventor, playwright, </a:t>
            </a:r>
            <a:r>
              <a:rPr lang="en-US" sz="2800" dirty="0" smtClean="0"/>
              <a:t>musician (Marriage of Figaro), </a:t>
            </a:r>
            <a:r>
              <a:rPr lang="en-US" sz="2800" dirty="0"/>
              <a:t>diplomat, spy, publisher, horticulturist, arms dealer, satirist, financier, and revolutionary</a:t>
            </a:r>
            <a:r>
              <a:rPr lang="en-US" sz="2800" dirty="0" smtClean="0"/>
              <a:t>.  He was born</a:t>
            </a:r>
            <a:r>
              <a:rPr lang="en-US" sz="2800" b="1" dirty="0"/>
              <a:t> </a:t>
            </a:r>
            <a:r>
              <a:rPr lang="en-US" sz="2800" dirty="0"/>
              <a:t>January 24, 1732</a:t>
            </a:r>
            <a:r>
              <a:rPr lang="en-US" sz="2800" dirty="0" smtClean="0"/>
              <a:t>, and</a:t>
            </a:r>
            <a:r>
              <a:rPr lang="en-US" sz="2800" dirty="0"/>
              <a:t> </a:t>
            </a:r>
            <a:r>
              <a:rPr lang="en-US" sz="2800" dirty="0" smtClean="0"/>
              <a:t>died</a:t>
            </a:r>
            <a:r>
              <a:rPr lang="en-US" sz="2800" b="1" dirty="0"/>
              <a:t> </a:t>
            </a:r>
            <a:r>
              <a:rPr lang="en-US" sz="2800" dirty="0"/>
              <a:t>May 18, 1799, </a:t>
            </a:r>
            <a:r>
              <a:rPr lang="en-US" sz="2800" dirty="0" smtClean="0"/>
              <a:t>in Paris</a:t>
            </a:r>
            <a:r>
              <a:rPr lang="en-US" sz="2800" dirty="0"/>
              <a:t>, </a:t>
            </a:r>
            <a:r>
              <a:rPr lang="en-US" sz="2800" dirty="0" smtClean="0"/>
              <a:t>France.</a:t>
            </a:r>
            <a:br>
              <a:rPr lang="en-US" sz="2800" dirty="0" smtClean="0"/>
            </a:br>
            <a:r>
              <a:rPr lang="en-US" sz="2800" dirty="0" smtClean="0"/>
              <a:t/>
            </a:r>
            <a:br>
              <a:rPr lang="en-US" sz="2800" dirty="0" smtClean="0"/>
            </a:br>
            <a:r>
              <a:rPr lang="en-US" sz="2800" dirty="0" smtClean="0">
                <a:solidFill>
                  <a:schemeClr val="tx1"/>
                </a:solidFill>
              </a:rPr>
              <a:t>After a few slides Don will discuss some “Dollar Box Friends” who have written foreign language letters.</a:t>
            </a:r>
            <a:endParaRPr lang="en-US" sz="2800" dirty="0">
              <a:solidFill>
                <a:schemeClr val="tx1"/>
              </a:solidFill>
            </a:endParaRPr>
          </a:p>
        </p:txBody>
      </p:sp>
    </p:spTree>
    <p:extLst>
      <p:ext uri="{BB962C8B-B14F-4D97-AF65-F5344CB8AC3E}">
        <p14:creationId xmlns:p14="http://schemas.microsoft.com/office/powerpoint/2010/main" val="3111933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1763" y="261677"/>
            <a:ext cx="4275790" cy="369332"/>
          </a:xfrm>
          <a:prstGeom prst="rect">
            <a:avLst/>
          </a:prstGeom>
          <a:noFill/>
        </p:spPr>
        <p:txBody>
          <a:bodyPr wrap="square" rtlCol="0">
            <a:spAutoFit/>
          </a:bodyPr>
          <a:lstStyle/>
          <a:p>
            <a:pPr algn="ctr"/>
            <a:r>
              <a:rPr lang="en-US" dirty="0" smtClean="0"/>
              <a:t>Louis Gaston </a:t>
            </a:r>
            <a:r>
              <a:rPr lang="en-US" dirty="0"/>
              <a:t>and Louise </a:t>
            </a:r>
            <a:r>
              <a:rPr lang="en-US" dirty="0" smtClean="0"/>
              <a:t>Gottschalk</a:t>
            </a:r>
            <a:endParaRPr lang="en-US" sz="800" dirty="0"/>
          </a:p>
        </p:txBody>
      </p:sp>
      <p:sp>
        <p:nvSpPr>
          <p:cNvPr id="7" name="TextBox 6"/>
          <p:cNvSpPr txBox="1"/>
          <p:nvPr/>
        </p:nvSpPr>
        <p:spPr>
          <a:xfrm>
            <a:off x="6149658" y="784481"/>
            <a:ext cx="5508942" cy="5355312"/>
          </a:xfrm>
          <a:prstGeom prst="rect">
            <a:avLst/>
          </a:prstGeom>
          <a:noFill/>
        </p:spPr>
        <p:txBody>
          <a:bodyPr wrap="square" rtlCol="0">
            <a:spAutoFit/>
          </a:bodyPr>
          <a:lstStyle/>
          <a:p>
            <a:pPr fontAlgn="base"/>
            <a:r>
              <a:rPr lang="en-US" i="1" dirty="0" smtClean="0">
                <a:solidFill>
                  <a:srgbClr val="FF0000"/>
                </a:solidFill>
              </a:rPr>
              <a:t>Letter 1’s letterhead…</a:t>
            </a:r>
          </a:p>
          <a:p>
            <a:pPr fontAlgn="base"/>
            <a:endParaRPr lang="en-US" dirty="0"/>
          </a:p>
          <a:p>
            <a:pPr fontAlgn="base"/>
            <a:r>
              <a:rPr lang="en-US" dirty="0" smtClean="0"/>
              <a:t>C.H</a:t>
            </a:r>
            <a:r>
              <a:rPr lang="en-US" dirty="0"/>
              <a:t>. Gere and H.D. Hathaway, mentioned in the top corners, are </a:t>
            </a:r>
            <a:r>
              <a:rPr lang="en-US" dirty="0" smtClean="0"/>
              <a:t>editors </a:t>
            </a:r>
            <a:r>
              <a:rPr lang="en-US" dirty="0"/>
              <a:t>and </a:t>
            </a:r>
            <a:r>
              <a:rPr lang="en-US" dirty="0" smtClean="0"/>
              <a:t>proprietors </a:t>
            </a:r>
            <a:r>
              <a:rPr lang="en-US" dirty="0"/>
              <a:t>of the Nebraska State Journal. I found that Charles H. </a:t>
            </a:r>
            <a:r>
              <a:rPr lang="en-US" dirty="0" smtClean="0"/>
              <a:t>Gere </a:t>
            </a:r>
            <a:r>
              <a:rPr lang="en-US" dirty="0"/>
              <a:t>was a history buff and very knowledgeable of local Nebraska history. Besides being a journalist, he was a state senator, and must have been quite </a:t>
            </a:r>
            <a:r>
              <a:rPr lang="en-US" dirty="0" smtClean="0"/>
              <a:t>well-liked as </a:t>
            </a:r>
            <a:r>
              <a:rPr lang="en-US" dirty="0"/>
              <a:t>he was re-elected several times to various other political offices. </a:t>
            </a:r>
            <a:r>
              <a:rPr lang="en-US" dirty="0" smtClean="0"/>
              <a:t>H.D. </a:t>
            </a:r>
            <a:r>
              <a:rPr lang="en-US" dirty="0"/>
              <a:t>Hathaway (he was always referred to that way in what information I found), published a paper in Plattsmouth, Neb. (more about that </a:t>
            </a:r>
            <a:r>
              <a:rPr lang="en-US" dirty="0" smtClean="0"/>
              <a:t>shortly). </a:t>
            </a:r>
            <a:r>
              <a:rPr lang="en-US" dirty="0"/>
              <a:t>Along with Gere, according to one source, Hathaway made the State Journal in </a:t>
            </a:r>
            <a:r>
              <a:rPr lang="en-US" dirty="0" smtClean="0"/>
              <a:t>Lincoln </a:t>
            </a:r>
            <a:r>
              <a:rPr lang="en-US" dirty="0"/>
              <a:t>one of the best newspapers west of Chicago. Finally, a tidbit about the building that housed the paper: The paper was published above Rudolph’s Grocery House; the Journal was published from 1867-1951. </a:t>
            </a:r>
          </a:p>
        </p:txBody>
      </p:sp>
      <p:graphicFrame>
        <p:nvGraphicFramePr>
          <p:cNvPr id="5" name="Object 4"/>
          <p:cNvGraphicFramePr>
            <a:graphicFrameLocks noChangeAspect="1"/>
          </p:cNvGraphicFramePr>
          <p:nvPr>
            <p:extLst>
              <p:ext uri="{D42A27DB-BD31-4B8C-83A1-F6EECF244321}">
                <p14:modId xmlns:p14="http://schemas.microsoft.com/office/powerpoint/2010/main" val="467409055"/>
              </p:ext>
            </p:extLst>
          </p:nvPr>
        </p:nvGraphicFramePr>
        <p:xfrm>
          <a:off x="626313" y="1108711"/>
          <a:ext cx="5397297" cy="4532448"/>
        </p:xfrm>
        <a:graphic>
          <a:graphicData uri="http://schemas.openxmlformats.org/presentationml/2006/ole">
            <mc:AlternateContent xmlns:mc="http://schemas.openxmlformats.org/markup-compatibility/2006">
              <mc:Choice xmlns:v="urn:schemas-microsoft-com:vml" Requires="v">
                <p:oleObj spid="_x0000_s23591" r:id="rId3" imgW="10361880" imgH="7644240" progId="">
                  <p:embed/>
                </p:oleObj>
              </mc:Choice>
              <mc:Fallback>
                <p:oleObj r:id="rId3" imgW="10361880" imgH="7644240" progId="">
                  <p:embed/>
                  <p:pic>
                    <p:nvPicPr>
                      <p:cNvPr id="0" name=""/>
                      <p:cNvPicPr/>
                      <p:nvPr/>
                    </p:nvPicPr>
                    <p:blipFill>
                      <a:blip r:embed="rId4"/>
                      <a:stretch>
                        <a:fillRect/>
                      </a:stretch>
                    </p:blipFill>
                    <p:spPr>
                      <a:xfrm>
                        <a:off x="626313" y="1108711"/>
                        <a:ext cx="5397297" cy="4532448"/>
                      </a:xfrm>
                      <a:prstGeom prst="rect">
                        <a:avLst/>
                      </a:prstGeom>
                    </p:spPr>
                  </p:pic>
                </p:oleObj>
              </mc:Fallback>
            </mc:AlternateContent>
          </a:graphicData>
        </a:graphic>
      </p:graphicFrame>
      <p:sp>
        <p:nvSpPr>
          <p:cNvPr id="8" name="TextBox 7"/>
          <p:cNvSpPr txBox="1"/>
          <p:nvPr/>
        </p:nvSpPr>
        <p:spPr>
          <a:xfrm>
            <a:off x="2233555" y="5641159"/>
            <a:ext cx="2182812" cy="369332"/>
          </a:xfrm>
          <a:prstGeom prst="rect">
            <a:avLst/>
          </a:prstGeom>
          <a:noFill/>
        </p:spPr>
        <p:txBody>
          <a:bodyPr wrap="square" rtlCol="0">
            <a:spAutoFit/>
          </a:bodyPr>
          <a:lstStyle/>
          <a:p>
            <a:pPr fontAlgn="base"/>
            <a:r>
              <a:rPr lang="en-US" i="1" dirty="0" smtClean="0"/>
              <a:t>the enclosed letter</a:t>
            </a:r>
            <a:endParaRPr lang="en-US" i="1" dirty="0"/>
          </a:p>
        </p:txBody>
      </p:sp>
    </p:spTree>
    <p:extLst>
      <p:ext uri="{BB962C8B-B14F-4D97-AF65-F5344CB8AC3E}">
        <p14:creationId xmlns:p14="http://schemas.microsoft.com/office/powerpoint/2010/main" val="19391318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1763" y="261677"/>
            <a:ext cx="4275790" cy="369332"/>
          </a:xfrm>
          <a:prstGeom prst="rect">
            <a:avLst/>
          </a:prstGeom>
          <a:noFill/>
        </p:spPr>
        <p:txBody>
          <a:bodyPr wrap="square" rtlCol="0">
            <a:spAutoFit/>
          </a:bodyPr>
          <a:lstStyle/>
          <a:p>
            <a:pPr algn="ctr"/>
            <a:r>
              <a:rPr lang="en-US" dirty="0" smtClean="0"/>
              <a:t>Louis Gaston </a:t>
            </a:r>
            <a:r>
              <a:rPr lang="en-US" dirty="0"/>
              <a:t>and Louise </a:t>
            </a:r>
            <a:r>
              <a:rPr lang="en-US" dirty="0" smtClean="0"/>
              <a:t>Gottschalk</a:t>
            </a:r>
            <a:endParaRPr lang="en-US" sz="800" dirty="0"/>
          </a:p>
        </p:txBody>
      </p:sp>
      <p:sp>
        <p:nvSpPr>
          <p:cNvPr id="7" name="TextBox 6"/>
          <p:cNvSpPr txBox="1"/>
          <p:nvPr/>
        </p:nvSpPr>
        <p:spPr>
          <a:xfrm>
            <a:off x="608964" y="764988"/>
            <a:ext cx="7075171" cy="5632311"/>
          </a:xfrm>
          <a:prstGeom prst="rect">
            <a:avLst/>
          </a:prstGeom>
          <a:noFill/>
        </p:spPr>
        <p:txBody>
          <a:bodyPr wrap="square" rtlCol="0">
            <a:spAutoFit/>
          </a:bodyPr>
          <a:lstStyle/>
          <a:p>
            <a:pPr fontAlgn="base"/>
            <a:r>
              <a:rPr lang="en-US" i="1" dirty="0" smtClean="0">
                <a:solidFill>
                  <a:srgbClr val="FF0000"/>
                </a:solidFill>
              </a:rPr>
              <a:t>Written in French…</a:t>
            </a:r>
          </a:p>
          <a:p>
            <a:pPr fontAlgn="base"/>
            <a:endParaRPr lang="en-US" dirty="0"/>
          </a:p>
          <a:p>
            <a:pPr fontAlgn="base"/>
            <a:r>
              <a:rPr lang="en-US" dirty="0" smtClean="0"/>
              <a:t>As </a:t>
            </a:r>
            <a:r>
              <a:rPr lang="en-US" dirty="0"/>
              <a:t>for the letters themselves, you can see, the original letters were written in French. Why? Well, Louis </a:t>
            </a:r>
            <a:r>
              <a:rPr lang="en-US" u="sng" dirty="0"/>
              <a:t>Gaston</a:t>
            </a:r>
            <a:r>
              <a:rPr lang="en-US" dirty="0"/>
              <a:t> Gottschalk </a:t>
            </a:r>
            <a:r>
              <a:rPr lang="en-US" dirty="0" smtClean="0">
                <a:solidFill>
                  <a:schemeClr val="accent2"/>
                </a:solidFill>
              </a:rPr>
              <a:t>(a.k.a. Gaston)</a:t>
            </a:r>
            <a:r>
              <a:rPr lang="en-US" dirty="0" smtClean="0"/>
              <a:t> was </a:t>
            </a:r>
            <a:r>
              <a:rPr lang="en-US" dirty="0"/>
              <a:t>born in New Orleans. His father was English and emigrated to </a:t>
            </a:r>
            <a:r>
              <a:rPr lang="en-US" dirty="0" smtClean="0"/>
              <a:t>the city </a:t>
            </a:r>
            <a:r>
              <a:rPr lang="en-US" dirty="0"/>
              <a:t>and his mother, </a:t>
            </a:r>
            <a:r>
              <a:rPr lang="en-US" dirty="0" err="1"/>
              <a:t>Aimée</a:t>
            </a:r>
            <a:r>
              <a:rPr lang="en-US" dirty="0"/>
              <a:t> Marie </a:t>
            </a:r>
            <a:r>
              <a:rPr lang="en-US" dirty="0" err="1"/>
              <a:t>Bruslé</a:t>
            </a:r>
            <a:r>
              <a:rPr lang="en-US" dirty="0"/>
              <a:t>, although born </a:t>
            </a:r>
            <a:r>
              <a:rPr lang="en-US" dirty="0" smtClean="0"/>
              <a:t>there, </a:t>
            </a:r>
            <a:r>
              <a:rPr lang="en-US" dirty="0"/>
              <a:t>was the daughter of a refugee from the slave revolt in Saint </a:t>
            </a:r>
            <a:r>
              <a:rPr lang="en-US" dirty="0" err="1"/>
              <a:t>Domingue</a:t>
            </a:r>
            <a:r>
              <a:rPr lang="en-US" dirty="0"/>
              <a:t>, today Haiti. The mother, then, would be considered a French Créole. So, </a:t>
            </a:r>
            <a:r>
              <a:rPr lang="en-US" dirty="0" smtClean="0"/>
              <a:t>Gaston </a:t>
            </a:r>
            <a:r>
              <a:rPr lang="en-US" dirty="0"/>
              <a:t>might have picked up his French within the family or from his nurse, who also escaped from the island.  </a:t>
            </a:r>
            <a:endParaRPr lang="en-US" dirty="0" smtClean="0"/>
          </a:p>
          <a:p>
            <a:pPr fontAlgn="base"/>
            <a:endParaRPr lang="en-US" dirty="0"/>
          </a:p>
          <a:p>
            <a:r>
              <a:rPr lang="en-US" dirty="0" smtClean="0"/>
              <a:t>His older brother</a:t>
            </a:r>
            <a:r>
              <a:rPr lang="en-US" dirty="0"/>
              <a:t>, Louis </a:t>
            </a:r>
            <a:r>
              <a:rPr lang="en-US" u="sng" dirty="0" smtClean="0"/>
              <a:t>Moreau</a:t>
            </a:r>
            <a:r>
              <a:rPr lang="en-US" dirty="0" smtClean="0"/>
              <a:t> Gottschalk, was </a:t>
            </a:r>
            <a:r>
              <a:rPr lang="en-US" dirty="0"/>
              <a:t>a child </a:t>
            </a:r>
            <a:r>
              <a:rPr lang="en-US" dirty="0" smtClean="0"/>
              <a:t>prodigy and sent </a:t>
            </a:r>
            <a:r>
              <a:rPr lang="en-US" dirty="0"/>
              <a:t>to Paris at an early age to study piano. Gaston, his </a:t>
            </a:r>
            <a:r>
              <a:rPr lang="en-US" dirty="0" smtClean="0"/>
              <a:t>mother, </a:t>
            </a:r>
            <a:r>
              <a:rPr lang="en-US" dirty="0"/>
              <a:t>and </a:t>
            </a:r>
            <a:r>
              <a:rPr lang="en-US" dirty="0" smtClean="0"/>
              <a:t>sisters </a:t>
            </a:r>
            <a:r>
              <a:rPr lang="en-US" dirty="0"/>
              <a:t>joined Louis Moreau in France several years later. Gaston lived in France for 14 years. The brother became a famous pianist and composer playing all over the world. He wrote in English to his sisters in Paris that his little brother was </a:t>
            </a:r>
            <a:r>
              <a:rPr lang="en-US" i="1" dirty="0"/>
              <a:t>“French all over, </a:t>
            </a:r>
            <a:r>
              <a:rPr lang="en-US" i="1" dirty="0" err="1"/>
              <a:t>frenchified</a:t>
            </a:r>
            <a:r>
              <a:rPr lang="en-US" i="1" dirty="0"/>
              <a:t> down to his spine and unfortunately ignorant and </a:t>
            </a:r>
            <a:r>
              <a:rPr lang="en-US" i="1" dirty="0" err="1"/>
              <a:t>niais</a:t>
            </a:r>
            <a:r>
              <a:rPr lang="en-US" i="1" dirty="0"/>
              <a:t> [stupid or inexperienced] as only the French can be.” </a:t>
            </a:r>
          </a:p>
        </p:txBody>
      </p:sp>
      <p:graphicFrame>
        <p:nvGraphicFramePr>
          <p:cNvPr id="4" name="Object 3"/>
          <p:cNvGraphicFramePr>
            <a:graphicFrameLocks noChangeAspect="1"/>
          </p:cNvGraphicFramePr>
          <p:nvPr>
            <p:extLst>
              <p:ext uri="{D42A27DB-BD31-4B8C-83A1-F6EECF244321}">
                <p14:modId xmlns:p14="http://schemas.microsoft.com/office/powerpoint/2010/main" val="2542451330"/>
              </p:ext>
            </p:extLst>
          </p:nvPr>
        </p:nvGraphicFramePr>
        <p:xfrm>
          <a:off x="7684135" y="3989256"/>
          <a:ext cx="4056650" cy="2205803"/>
        </p:xfrm>
        <a:graphic>
          <a:graphicData uri="http://schemas.openxmlformats.org/presentationml/2006/ole">
            <mc:AlternateContent xmlns:mc="http://schemas.openxmlformats.org/markup-compatibility/2006">
              <mc:Choice xmlns:v="urn:schemas-microsoft-com:vml" Requires="v">
                <p:oleObj spid="_x0000_s24652" r:id="rId3" imgW="25104600" imgH="13650480" progId="">
                  <p:embed/>
                </p:oleObj>
              </mc:Choice>
              <mc:Fallback>
                <p:oleObj r:id="rId3" imgW="25104600" imgH="13650480" progId="">
                  <p:embed/>
                  <p:pic>
                    <p:nvPicPr>
                      <p:cNvPr id="0" name=""/>
                      <p:cNvPicPr/>
                      <p:nvPr/>
                    </p:nvPicPr>
                    <p:blipFill>
                      <a:blip r:embed="rId4"/>
                      <a:stretch>
                        <a:fillRect/>
                      </a:stretch>
                    </p:blipFill>
                    <p:spPr>
                      <a:xfrm>
                        <a:off x="7684135" y="3989256"/>
                        <a:ext cx="4056650" cy="2205803"/>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063134576"/>
              </p:ext>
            </p:extLst>
          </p:nvPr>
        </p:nvGraphicFramePr>
        <p:xfrm>
          <a:off x="7863266" y="867858"/>
          <a:ext cx="3698388" cy="2884549"/>
        </p:xfrm>
        <a:graphic>
          <a:graphicData uri="http://schemas.openxmlformats.org/presentationml/2006/ole">
            <mc:AlternateContent xmlns:mc="http://schemas.openxmlformats.org/markup-compatibility/2006">
              <mc:Choice xmlns:v="urn:schemas-microsoft-com:vml" Requires="v">
                <p:oleObj spid="_x0000_s24653" r:id="rId5" imgW="3657600" imgH="2852640" progId="">
                  <p:embed/>
                </p:oleObj>
              </mc:Choice>
              <mc:Fallback>
                <p:oleObj r:id="rId5" imgW="3657600" imgH="2852640" progId="">
                  <p:embed/>
                  <p:pic>
                    <p:nvPicPr>
                      <p:cNvPr id="0" name=""/>
                      <p:cNvPicPr/>
                      <p:nvPr/>
                    </p:nvPicPr>
                    <p:blipFill>
                      <a:blip r:embed="rId6"/>
                      <a:stretch>
                        <a:fillRect/>
                      </a:stretch>
                    </p:blipFill>
                    <p:spPr>
                      <a:xfrm>
                        <a:off x="7863266" y="867858"/>
                        <a:ext cx="3698388" cy="2884549"/>
                      </a:xfrm>
                      <a:prstGeom prst="rect">
                        <a:avLst/>
                      </a:prstGeom>
                    </p:spPr>
                  </p:pic>
                </p:oleObj>
              </mc:Fallback>
            </mc:AlternateContent>
          </a:graphicData>
        </a:graphic>
      </p:graphicFrame>
    </p:spTree>
    <p:extLst>
      <p:ext uri="{BB962C8B-B14F-4D97-AF65-F5344CB8AC3E}">
        <p14:creationId xmlns:p14="http://schemas.microsoft.com/office/powerpoint/2010/main" val="35188573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1763" y="261677"/>
            <a:ext cx="4275790" cy="369332"/>
          </a:xfrm>
          <a:prstGeom prst="rect">
            <a:avLst/>
          </a:prstGeom>
          <a:noFill/>
        </p:spPr>
        <p:txBody>
          <a:bodyPr wrap="square" rtlCol="0">
            <a:spAutoFit/>
          </a:bodyPr>
          <a:lstStyle/>
          <a:p>
            <a:pPr algn="ctr"/>
            <a:r>
              <a:rPr lang="en-US" dirty="0" smtClean="0"/>
              <a:t>Louis Gaston </a:t>
            </a:r>
            <a:r>
              <a:rPr lang="en-US" dirty="0"/>
              <a:t>and Louise </a:t>
            </a:r>
            <a:r>
              <a:rPr lang="en-US" dirty="0" smtClean="0"/>
              <a:t>Gottschalk</a:t>
            </a:r>
            <a:endParaRPr lang="en-US" sz="800" dirty="0"/>
          </a:p>
        </p:txBody>
      </p:sp>
      <p:sp>
        <p:nvSpPr>
          <p:cNvPr id="7" name="TextBox 6"/>
          <p:cNvSpPr txBox="1"/>
          <p:nvPr/>
        </p:nvSpPr>
        <p:spPr>
          <a:xfrm>
            <a:off x="617098" y="778837"/>
            <a:ext cx="8079292" cy="5632311"/>
          </a:xfrm>
          <a:prstGeom prst="rect">
            <a:avLst/>
          </a:prstGeom>
          <a:noFill/>
        </p:spPr>
        <p:txBody>
          <a:bodyPr wrap="square" rtlCol="0">
            <a:spAutoFit/>
          </a:bodyPr>
          <a:lstStyle/>
          <a:p>
            <a:pPr fontAlgn="base"/>
            <a:r>
              <a:rPr lang="en-US" i="1" dirty="0" smtClean="0">
                <a:solidFill>
                  <a:srgbClr val="FF0000"/>
                </a:solidFill>
              </a:rPr>
              <a:t>Louise’s French connection…</a:t>
            </a:r>
          </a:p>
          <a:p>
            <a:pPr fontAlgn="base"/>
            <a:endParaRPr lang="en-US" dirty="0"/>
          </a:p>
          <a:p>
            <a:pPr fontAlgn="base"/>
            <a:r>
              <a:rPr lang="en-US" dirty="0" smtClean="0"/>
              <a:t>What </a:t>
            </a:r>
            <a:r>
              <a:rPr lang="en-US" dirty="0"/>
              <a:t>about Louise, Louisette here, Gaston’s wife, to whom the letters are addressed?  Why was she a francophone? When Louis Moreau moved to New York City, Gaston followed. They lived in the house we saw. It was the home of a Frenchman and music professor, Alfred Boucher, who entertained musicians, composers and impresarios in a salon in that  house on West 11</a:t>
            </a:r>
            <a:r>
              <a:rPr lang="en-US" baseline="30000" dirty="0"/>
              <a:t>th</a:t>
            </a:r>
            <a:r>
              <a:rPr lang="en-US" dirty="0"/>
              <a:t> Street. It was in that house that Gaston discovered his taste for music and decided he would like to follow in his brother’s footsteps and start a career in that field. Little by little, under the guidance of Professor Boucher, Gaston took voice and singing lessons and for the first time, in 1870, sang on a public stage. The critics applauded his baritone voice and his career in lyrical interpretations blossomed. </a:t>
            </a:r>
            <a:endParaRPr lang="en-US" dirty="0" smtClean="0"/>
          </a:p>
          <a:p>
            <a:pPr fontAlgn="base"/>
            <a:endParaRPr lang="en-US" dirty="0"/>
          </a:p>
          <a:p>
            <a:pPr fontAlgn="base"/>
            <a:r>
              <a:rPr lang="en-US" dirty="0" smtClean="0"/>
              <a:t>It </a:t>
            </a:r>
            <a:r>
              <a:rPr lang="en-US" dirty="0"/>
              <a:t>was also around that time that he fell under the charm of Boucher’s daughter, Louise, whom he married in April 1872. And there you have it: two speakers of the language of love. To the best of my knowledge, we have no letters in either French or English from Louise, but we know she wrote because Gaston mentions it in the very first sentence of his letter: “I received last night your last letter of the 13</a:t>
            </a:r>
            <a:r>
              <a:rPr lang="en-US" baseline="30000" dirty="0"/>
              <a:t>th</a:t>
            </a:r>
            <a:r>
              <a:rPr lang="en-US" dirty="0"/>
              <a:t>. . . “     </a:t>
            </a:r>
          </a:p>
        </p:txBody>
      </p:sp>
      <p:sp>
        <p:nvSpPr>
          <p:cNvPr id="9" name="TextBox 8"/>
          <p:cNvSpPr txBox="1"/>
          <p:nvPr/>
        </p:nvSpPr>
        <p:spPr>
          <a:xfrm>
            <a:off x="8696512" y="5774461"/>
            <a:ext cx="2934558" cy="553998"/>
          </a:xfrm>
          <a:prstGeom prst="rect">
            <a:avLst/>
          </a:prstGeom>
          <a:noFill/>
        </p:spPr>
        <p:txBody>
          <a:bodyPr wrap="square" rtlCol="0">
            <a:spAutoFit/>
          </a:bodyPr>
          <a:lstStyle/>
          <a:p>
            <a:pPr algn="ctr"/>
            <a:r>
              <a:rPr lang="en-US" dirty="0"/>
              <a:t>Louise Boucher </a:t>
            </a:r>
            <a:r>
              <a:rPr lang="en-US" dirty="0" smtClean="0"/>
              <a:t>Gottschalk</a:t>
            </a:r>
          </a:p>
          <a:p>
            <a:pPr algn="ctr"/>
            <a:r>
              <a:rPr lang="en-US" sz="1200" dirty="0" smtClean="0">
                <a:hlinkClick r:id="rId2"/>
              </a:rPr>
              <a:t>source</a:t>
            </a:r>
            <a:endParaRPr lang="en-US" sz="1200" dirty="0"/>
          </a:p>
        </p:txBody>
      </p:sp>
      <p:pic>
        <p:nvPicPr>
          <p:cNvPr id="4" name="Picture 3"/>
          <p:cNvPicPr>
            <a:picLocks noChangeAspect="1"/>
          </p:cNvPicPr>
          <p:nvPr/>
        </p:nvPicPr>
        <p:blipFill>
          <a:blip r:embed="rId3"/>
          <a:stretch>
            <a:fillRect/>
          </a:stretch>
        </p:blipFill>
        <p:spPr>
          <a:xfrm>
            <a:off x="9411316" y="3888511"/>
            <a:ext cx="1504950" cy="1885950"/>
          </a:xfrm>
          <a:prstGeom prst="rect">
            <a:avLst/>
          </a:prstGeom>
        </p:spPr>
      </p:pic>
      <p:pic>
        <p:nvPicPr>
          <p:cNvPr id="5" name="Picture 4"/>
          <p:cNvPicPr>
            <a:picLocks noChangeAspect="1"/>
          </p:cNvPicPr>
          <p:nvPr/>
        </p:nvPicPr>
        <p:blipFill>
          <a:blip r:embed="rId4"/>
          <a:stretch>
            <a:fillRect/>
          </a:stretch>
        </p:blipFill>
        <p:spPr>
          <a:xfrm>
            <a:off x="9105227" y="631009"/>
            <a:ext cx="2117129" cy="3099983"/>
          </a:xfrm>
          <a:prstGeom prst="rect">
            <a:avLst/>
          </a:prstGeom>
        </p:spPr>
      </p:pic>
    </p:spTree>
    <p:extLst>
      <p:ext uri="{BB962C8B-B14F-4D97-AF65-F5344CB8AC3E}">
        <p14:creationId xmlns:p14="http://schemas.microsoft.com/office/powerpoint/2010/main" val="5104826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1763" y="261677"/>
            <a:ext cx="4275790" cy="369332"/>
          </a:xfrm>
          <a:prstGeom prst="rect">
            <a:avLst/>
          </a:prstGeom>
          <a:noFill/>
        </p:spPr>
        <p:txBody>
          <a:bodyPr wrap="square" rtlCol="0">
            <a:spAutoFit/>
          </a:bodyPr>
          <a:lstStyle/>
          <a:p>
            <a:pPr algn="ctr"/>
            <a:r>
              <a:rPr lang="en-US" dirty="0" smtClean="0"/>
              <a:t>Louis Gaston </a:t>
            </a:r>
            <a:r>
              <a:rPr lang="en-US" dirty="0"/>
              <a:t>and Louise </a:t>
            </a:r>
            <a:r>
              <a:rPr lang="en-US" dirty="0" smtClean="0"/>
              <a:t>Gottschalk</a:t>
            </a:r>
            <a:endParaRPr lang="en-US" sz="800" dirty="0"/>
          </a:p>
        </p:txBody>
      </p:sp>
      <p:sp>
        <p:nvSpPr>
          <p:cNvPr id="7" name="TextBox 6"/>
          <p:cNvSpPr txBox="1"/>
          <p:nvPr/>
        </p:nvSpPr>
        <p:spPr>
          <a:xfrm>
            <a:off x="4229101" y="679088"/>
            <a:ext cx="7349490" cy="5909310"/>
          </a:xfrm>
          <a:prstGeom prst="rect">
            <a:avLst/>
          </a:prstGeom>
          <a:noFill/>
        </p:spPr>
        <p:txBody>
          <a:bodyPr wrap="square" rtlCol="0">
            <a:spAutoFit/>
          </a:bodyPr>
          <a:lstStyle/>
          <a:p>
            <a:pPr fontAlgn="base"/>
            <a:r>
              <a:rPr lang="en-US" i="1" dirty="0" smtClean="0">
                <a:solidFill>
                  <a:srgbClr val="FF0000"/>
                </a:solidFill>
              </a:rPr>
              <a:t>Lincoln, Nebraska…</a:t>
            </a:r>
          </a:p>
          <a:p>
            <a:pPr fontAlgn="base"/>
            <a:endParaRPr lang="en-US" dirty="0"/>
          </a:p>
          <a:p>
            <a:pPr fontAlgn="base"/>
            <a:r>
              <a:rPr lang="en-US" dirty="0" smtClean="0"/>
              <a:t>Why was Gaston </a:t>
            </a:r>
            <a:r>
              <a:rPr lang="en-US" dirty="0"/>
              <a:t>writing from Lincoln, Nebraska? Besides the content of the letters, we have an answer to that, too. It is presumably at one of the social functions held at the professor’s house that Gaston met the opera singer Madame Anna Bishop (</a:t>
            </a:r>
            <a:r>
              <a:rPr lang="en-US" dirty="0" smtClean="0"/>
              <a:t>1810-1884), </a:t>
            </a:r>
            <a:r>
              <a:rPr lang="en-US" dirty="0"/>
              <a:t>who was praised as one of the most widely traveled vocalists of the 19th century. She asked the young Gaston to join her music company for her farewell tour which started in New York in May 1873. </a:t>
            </a:r>
            <a:r>
              <a:rPr lang="en-US" dirty="0" smtClean="0"/>
              <a:t>This </a:t>
            </a:r>
            <a:r>
              <a:rPr lang="en-US" dirty="0"/>
              <a:t>is how, by June, the young baritone found himself in the </a:t>
            </a:r>
            <a:r>
              <a:rPr lang="en-US" dirty="0" smtClean="0"/>
              <a:t>Midwest </a:t>
            </a:r>
            <a:r>
              <a:rPr lang="en-US" dirty="0"/>
              <a:t>for the performance of various concerts.  </a:t>
            </a:r>
            <a:endParaRPr lang="en-US" dirty="0" smtClean="0"/>
          </a:p>
          <a:p>
            <a:pPr fontAlgn="base"/>
            <a:endParaRPr lang="en-US" dirty="0"/>
          </a:p>
          <a:p>
            <a:pPr fontAlgn="base"/>
            <a:r>
              <a:rPr lang="en-US" dirty="0"/>
              <a:t>From what we read in the local papers of the period, these concerts were well-received in each city where they were held. The troupe probably left NYC in late May or early June and </a:t>
            </a:r>
            <a:r>
              <a:rPr lang="en-US" dirty="0" smtClean="0"/>
              <a:t>were </a:t>
            </a:r>
            <a:r>
              <a:rPr lang="en-US" dirty="0"/>
              <a:t>still traveling in October. This is known because we have a program of performance in British Columbia in August and letters from California in October. Los Angeles, San Diego, San Francisco, and other places in </a:t>
            </a:r>
            <a:r>
              <a:rPr lang="en-US" dirty="0" smtClean="0"/>
              <a:t>California </a:t>
            </a:r>
            <a:r>
              <a:rPr lang="en-US" dirty="0"/>
              <a:t>are mentioned in two letters found on the internet. They are now in the Homestead Museum in the City of Industry, a part of Los Angeles. Our two letters discussed </a:t>
            </a:r>
            <a:r>
              <a:rPr lang="en-US" dirty="0" smtClean="0"/>
              <a:t>here </a:t>
            </a:r>
            <a:r>
              <a:rPr lang="en-US" dirty="0"/>
              <a:t>will be sent to that museum shortly. </a:t>
            </a:r>
          </a:p>
        </p:txBody>
      </p:sp>
      <p:sp>
        <p:nvSpPr>
          <p:cNvPr id="8" name="TextBox 7"/>
          <p:cNvSpPr txBox="1"/>
          <p:nvPr/>
        </p:nvSpPr>
        <p:spPr>
          <a:xfrm>
            <a:off x="410148" y="4078724"/>
            <a:ext cx="1614790" cy="369332"/>
          </a:xfrm>
          <a:prstGeom prst="rect">
            <a:avLst/>
          </a:prstGeom>
          <a:noFill/>
        </p:spPr>
        <p:txBody>
          <a:bodyPr wrap="square" rtlCol="0">
            <a:spAutoFit/>
          </a:bodyPr>
          <a:lstStyle/>
          <a:p>
            <a:pPr algn="ctr" fontAlgn="base"/>
            <a:r>
              <a:rPr lang="en-US" i="1" dirty="0" smtClean="0"/>
              <a:t>Anna Bishop</a:t>
            </a:r>
            <a:endParaRPr lang="en-US" i="1" dirty="0"/>
          </a:p>
        </p:txBody>
      </p:sp>
      <p:graphicFrame>
        <p:nvGraphicFramePr>
          <p:cNvPr id="3" name="Object 2"/>
          <p:cNvGraphicFramePr>
            <a:graphicFrameLocks noChangeAspect="1"/>
          </p:cNvGraphicFramePr>
          <p:nvPr>
            <p:extLst>
              <p:ext uri="{D42A27DB-BD31-4B8C-83A1-F6EECF244321}">
                <p14:modId xmlns:p14="http://schemas.microsoft.com/office/powerpoint/2010/main" val="2871848677"/>
              </p:ext>
            </p:extLst>
          </p:nvPr>
        </p:nvGraphicFramePr>
        <p:xfrm>
          <a:off x="605266" y="631009"/>
          <a:ext cx="2694998" cy="3447715"/>
        </p:xfrm>
        <a:graphic>
          <a:graphicData uri="http://schemas.openxmlformats.org/presentationml/2006/ole">
            <mc:AlternateContent xmlns:mc="http://schemas.openxmlformats.org/markup-compatibility/2006">
              <mc:Choice xmlns:v="urn:schemas-microsoft-com:vml" Requires="v">
                <p:oleObj spid="_x0000_s25672" r:id="rId3" imgW="4456800" imgH="5701320" progId="">
                  <p:embed/>
                </p:oleObj>
              </mc:Choice>
              <mc:Fallback>
                <p:oleObj r:id="rId3" imgW="4456800" imgH="5701320" progId="">
                  <p:embed/>
                  <p:pic>
                    <p:nvPicPr>
                      <p:cNvPr id="0" name=""/>
                      <p:cNvPicPr/>
                      <p:nvPr/>
                    </p:nvPicPr>
                    <p:blipFill>
                      <a:blip r:embed="rId4"/>
                      <a:stretch>
                        <a:fillRect/>
                      </a:stretch>
                    </p:blipFill>
                    <p:spPr>
                      <a:xfrm>
                        <a:off x="605266" y="631009"/>
                        <a:ext cx="2694998" cy="344771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824715947"/>
              </p:ext>
            </p:extLst>
          </p:nvPr>
        </p:nvGraphicFramePr>
        <p:xfrm>
          <a:off x="2024938" y="3584314"/>
          <a:ext cx="2115357" cy="2772650"/>
        </p:xfrm>
        <a:graphic>
          <a:graphicData uri="http://schemas.openxmlformats.org/presentationml/2006/ole">
            <mc:AlternateContent xmlns:mc="http://schemas.openxmlformats.org/markup-compatibility/2006">
              <mc:Choice xmlns:v="urn:schemas-microsoft-com:vml" Requires="v">
                <p:oleObj spid="_x0000_s25673" r:id="rId5" imgW="5739480" imgH="6628320" progId="">
                  <p:embed/>
                </p:oleObj>
              </mc:Choice>
              <mc:Fallback>
                <p:oleObj r:id="rId5" imgW="5739480" imgH="6628320" progId="">
                  <p:embed/>
                  <p:pic>
                    <p:nvPicPr>
                      <p:cNvPr id="0" name=""/>
                      <p:cNvPicPr/>
                      <p:nvPr/>
                    </p:nvPicPr>
                    <p:blipFill>
                      <a:blip r:embed="rId6"/>
                      <a:stretch>
                        <a:fillRect/>
                      </a:stretch>
                    </p:blipFill>
                    <p:spPr>
                      <a:xfrm>
                        <a:off x="2024938" y="3584314"/>
                        <a:ext cx="2115357" cy="2772650"/>
                      </a:xfrm>
                      <a:prstGeom prst="rect">
                        <a:avLst/>
                      </a:prstGeom>
                    </p:spPr>
                  </p:pic>
                </p:oleObj>
              </mc:Fallback>
            </mc:AlternateContent>
          </a:graphicData>
        </a:graphic>
      </p:graphicFrame>
    </p:spTree>
    <p:extLst>
      <p:ext uri="{BB962C8B-B14F-4D97-AF65-F5344CB8AC3E}">
        <p14:creationId xmlns:p14="http://schemas.microsoft.com/office/powerpoint/2010/main" val="19460070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1763" y="261677"/>
            <a:ext cx="4275790" cy="369332"/>
          </a:xfrm>
          <a:prstGeom prst="rect">
            <a:avLst/>
          </a:prstGeom>
          <a:noFill/>
        </p:spPr>
        <p:txBody>
          <a:bodyPr wrap="square" rtlCol="0">
            <a:spAutoFit/>
          </a:bodyPr>
          <a:lstStyle/>
          <a:p>
            <a:pPr algn="ctr"/>
            <a:r>
              <a:rPr lang="en-US" dirty="0" smtClean="0"/>
              <a:t>Louis Gaston </a:t>
            </a:r>
            <a:r>
              <a:rPr lang="en-US" dirty="0"/>
              <a:t>and Louise </a:t>
            </a:r>
            <a:r>
              <a:rPr lang="en-US" dirty="0" smtClean="0"/>
              <a:t>Gottschalk</a:t>
            </a:r>
            <a:endParaRPr lang="en-US" sz="800" dirty="0"/>
          </a:p>
        </p:txBody>
      </p:sp>
      <p:sp>
        <p:nvSpPr>
          <p:cNvPr id="7" name="TextBox 6"/>
          <p:cNvSpPr txBox="1"/>
          <p:nvPr/>
        </p:nvSpPr>
        <p:spPr>
          <a:xfrm>
            <a:off x="605790" y="679088"/>
            <a:ext cx="10972801" cy="5909310"/>
          </a:xfrm>
          <a:prstGeom prst="rect">
            <a:avLst/>
          </a:prstGeom>
          <a:noFill/>
        </p:spPr>
        <p:txBody>
          <a:bodyPr wrap="square" rtlCol="0">
            <a:spAutoFit/>
          </a:bodyPr>
          <a:lstStyle/>
          <a:p>
            <a:pPr fontAlgn="base"/>
            <a:r>
              <a:rPr lang="en-US" dirty="0" smtClean="0"/>
              <a:t>Other </a:t>
            </a:r>
            <a:r>
              <a:rPr lang="en-US" dirty="0"/>
              <a:t>members of Ms. </a:t>
            </a:r>
            <a:r>
              <a:rPr lang="en-US" dirty="0" smtClean="0"/>
              <a:t>Anna Bishop’s </a:t>
            </a:r>
            <a:r>
              <a:rPr lang="en-US" dirty="0"/>
              <a:t>group include Frank Gilder, an eminent pianist, who is mentioned by Gaston, and Alfred </a:t>
            </a:r>
            <a:r>
              <a:rPr lang="en-US" dirty="0" err="1"/>
              <a:t>Wilkie</a:t>
            </a:r>
            <a:r>
              <a:rPr lang="en-US" dirty="0"/>
              <a:t>, an English tenor. Just a quick humorous anecdote about the latter: He had the pleasure of reading his own obituary. A few weeks before, he was reported to be on his deathbed. Half a dozen physicians declared he would not see the sunrise the following morning. Some newspaper men wrote that he had passed. He was discharged from the hospital a week later. Barring the loss of about twenty pounds of flesh, he was a long way from dying. </a:t>
            </a:r>
            <a:endParaRPr lang="en-US" dirty="0" smtClean="0"/>
          </a:p>
          <a:p>
            <a:pPr fontAlgn="base"/>
            <a:endParaRPr lang="en-US" dirty="0"/>
          </a:p>
          <a:p>
            <a:pPr fontAlgn="base"/>
            <a:r>
              <a:rPr lang="en-US" dirty="0"/>
              <a:t>Ms. Bishop, despite her eminent colleagues, was the real star of the show. She was famous for having a beautiful voice and having sung, literally, all over the world. Before going on to a rather exciting story about her, I should mention that on the tour we are discussing, on 14 July 1873, during the trip discussed here, at the personal invitation of Brigham Young, she gave the first concert at the Mormon Tabernacle in Salt Lake City.  </a:t>
            </a:r>
            <a:endParaRPr lang="en-US" dirty="0" smtClean="0"/>
          </a:p>
          <a:p>
            <a:pPr fontAlgn="base"/>
            <a:endParaRPr lang="en-US" dirty="0"/>
          </a:p>
          <a:p>
            <a:pPr fontAlgn="base"/>
            <a:r>
              <a:rPr lang="en-US" dirty="0"/>
              <a:t>The interesting story about her involves a shipwreck of the ship she was on in the middle of the Pacific Ocean in 1866. She lost all her jewelry, scores and costumes, and spent three weeks surviving on seabirds and fish on a coral atoll. She and her fellow survivors recovered two small rowboats from the shipwreck and sailed 1400 miles towards the Mariana Islands. They left behind, buried, all of the expensive items they were able to salvage. After her stay in Guam, she continued her tour and sang at Manila, Hong Kong, Singapore and various locales in India, and returned to England via Australia. Rumors of the buried items have attracted treasure hunters to this day. Ms. Bishop died in New York in March 1884 at age 74. </a:t>
            </a:r>
            <a:endParaRPr lang="en-US" dirty="0"/>
          </a:p>
        </p:txBody>
      </p:sp>
    </p:spTree>
    <p:extLst>
      <p:ext uri="{BB962C8B-B14F-4D97-AF65-F5344CB8AC3E}">
        <p14:creationId xmlns:p14="http://schemas.microsoft.com/office/powerpoint/2010/main" val="21818402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1763" y="261677"/>
            <a:ext cx="4275790" cy="369332"/>
          </a:xfrm>
          <a:prstGeom prst="rect">
            <a:avLst/>
          </a:prstGeom>
          <a:noFill/>
        </p:spPr>
        <p:txBody>
          <a:bodyPr wrap="square" rtlCol="0">
            <a:spAutoFit/>
          </a:bodyPr>
          <a:lstStyle/>
          <a:p>
            <a:pPr algn="ctr"/>
            <a:r>
              <a:rPr lang="en-US" dirty="0" smtClean="0"/>
              <a:t>Louis Gaston </a:t>
            </a:r>
            <a:r>
              <a:rPr lang="en-US" dirty="0"/>
              <a:t>and Louise </a:t>
            </a:r>
            <a:r>
              <a:rPr lang="en-US" dirty="0" smtClean="0"/>
              <a:t>Gottschalk</a:t>
            </a:r>
            <a:endParaRPr lang="en-US" sz="800" dirty="0"/>
          </a:p>
        </p:txBody>
      </p:sp>
      <p:sp>
        <p:nvSpPr>
          <p:cNvPr id="7" name="TextBox 6"/>
          <p:cNvSpPr txBox="1"/>
          <p:nvPr/>
        </p:nvSpPr>
        <p:spPr>
          <a:xfrm>
            <a:off x="605790" y="679088"/>
            <a:ext cx="10972801" cy="5909310"/>
          </a:xfrm>
          <a:prstGeom prst="rect">
            <a:avLst/>
          </a:prstGeom>
          <a:noFill/>
        </p:spPr>
        <p:txBody>
          <a:bodyPr wrap="square" rtlCol="0">
            <a:spAutoFit/>
          </a:bodyPr>
          <a:lstStyle/>
          <a:p>
            <a:pPr fontAlgn="base"/>
            <a:r>
              <a:rPr lang="en-US" dirty="0"/>
              <a:t>Let’s return to our letters. What is in these letters to make them somewhat interesting? First, I would say is the love he shows for his wife. Both letters are full of phrases like “my darling angel,” “You’re everything to me,” “my darling </a:t>
            </a:r>
            <a:r>
              <a:rPr lang="en-US" dirty="0" err="1"/>
              <a:t>Louisette</a:t>
            </a:r>
            <a:r>
              <a:rPr lang="en-US" dirty="0"/>
              <a:t>,” “My adored angel,” “I love you,” etc., </a:t>
            </a:r>
            <a:r>
              <a:rPr lang="en-US" dirty="0" smtClean="0"/>
              <a:t>etc. </a:t>
            </a:r>
            <a:r>
              <a:rPr lang="en-US" dirty="0"/>
              <a:t>However, love is not without its problems in paradise, the Garden of Eden, or in Lincoln, Nebraska and New York City. Unfortunately, we don’t know what they are, but we do know they exist. </a:t>
            </a:r>
            <a:endParaRPr lang="en-US" dirty="0" smtClean="0"/>
          </a:p>
          <a:p>
            <a:pPr fontAlgn="base"/>
            <a:endParaRPr lang="en-US" sz="1400" dirty="0"/>
          </a:p>
          <a:p>
            <a:pPr fontAlgn="base"/>
            <a:r>
              <a:rPr lang="en-US" dirty="0" smtClean="0"/>
              <a:t>Notice </a:t>
            </a:r>
            <a:r>
              <a:rPr lang="en-US" dirty="0"/>
              <a:t>in Letter 1 this </a:t>
            </a:r>
            <a:r>
              <a:rPr lang="en-US" dirty="0" smtClean="0"/>
              <a:t>hiccup. Gaston </a:t>
            </a:r>
            <a:r>
              <a:rPr lang="en-US" dirty="0"/>
              <a:t>writes: </a:t>
            </a:r>
          </a:p>
          <a:p>
            <a:pPr fontAlgn="base"/>
            <a:r>
              <a:rPr lang="en-US" i="1" dirty="0" smtClean="0">
                <a:solidFill>
                  <a:schemeClr val="accent2"/>
                </a:solidFill>
              </a:rPr>
              <a:t>“My </a:t>
            </a:r>
            <a:r>
              <a:rPr lang="en-US" i="1" dirty="0">
                <a:solidFill>
                  <a:schemeClr val="accent2"/>
                </a:solidFill>
              </a:rPr>
              <a:t>dear, if I was unjust/unfair with you I have been punished and now would like to have never caused you the least problem, my dearest </a:t>
            </a:r>
            <a:r>
              <a:rPr lang="en-US" i="1" dirty="0" smtClean="0">
                <a:solidFill>
                  <a:schemeClr val="accent2"/>
                </a:solidFill>
              </a:rPr>
              <a:t>baby… Oh</a:t>
            </a:r>
            <a:r>
              <a:rPr lang="en-US" i="1" dirty="0">
                <a:solidFill>
                  <a:schemeClr val="accent2"/>
                </a:solidFill>
              </a:rPr>
              <a:t>, my dearest Louise, I know that you love me like I love you but say it in your next letter, since you are no longer afraid to tell me now, tell me everything you are thinking my angel</a:t>
            </a:r>
            <a:r>
              <a:rPr lang="en-US" i="1" dirty="0" smtClean="0">
                <a:solidFill>
                  <a:schemeClr val="accent2"/>
                </a:solidFill>
              </a:rPr>
              <a:t>.” </a:t>
            </a:r>
          </a:p>
          <a:p>
            <a:pPr fontAlgn="base"/>
            <a:endParaRPr lang="en-US" sz="1400" dirty="0"/>
          </a:p>
          <a:p>
            <a:pPr fontAlgn="base"/>
            <a:r>
              <a:rPr lang="en-US" dirty="0"/>
              <a:t>But that’s not all, he continues in a few lines: </a:t>
            </a:r>
          </a:p>
          <a:p>
            <a:pPr fontAlgn="base"/>
            <a:r>
              <a:rPr lang="en-US" i="1" dirty="0" smtClean="0">
                <a:solidFill>
                  <a:schemeClr val="accent2"/>
                </a:solidFill>
              </a:rPr>
              <a:t>“You </a:t>
            </a:r>
            <a:r>
              <a:rPr lang="en-US" i="1" dirty="0">
                <a:solidFill>
                  <a:schemeClr val="accent2"/>
                </a:solidFill>
              </a:rPr>
              <a:t>see my dear Lou, when I return, it will be a continuation of our honeymoon, unless however you do not want to separate yourself from Mrs. </a:t>
            </a:r>
            <a:r>
              <a:rPr lang="en-US" i="1" dirty="0" err="1">
                <a:solidFill>
                  <a:schemeClr val="accent2"/>
                </a:solidFill>
              </a:rPr>
              <a:t>Caivollé</a:t>
            </a:r>
            <a:r>
              <a:rPr lang="en-US" i="1" dirty="0">
                <a:solidFill>
                  <a:schemeClr val="accent2"/>
                </a:solidFill>
              </a:rPr>
              <a:t>, in that case, I would go sleep upstairs. Please oblige me with a reply to this statement, as if you were with me, your adored lips would reply for </a:t>
            </a:r>
            <a:r>
              <a:rPr lang="en-US" i="1" dirty="0" smtClean="0">
                <a:solidFill>
                  <a:schemeClr val="accent2"/>
                </a:solidFill>
              </a:rPr>
              <a:t>you…”</a:t>
            </a:r>
            <a:endParaRPr lang="en-US" i="1" dirty="0">
              <a:solidFill>
                <a:schemeClr val="accent2"/>
              </a:solidFill>
            </a:endParaRPr>
          </a:p>
          <a:p>
            <a:pPr fontAlgn="base"/>
            <a:endParaRPr lang="en-US" sz="1400" dirty="0" smtClean="0"/>
          </a:p>
          <a:p>
            <a:pPr fontAlgn="base"/>
            <a:r>
              <a:rPr lang="en-US" dirty="0" smtClean="0"/>
              <a:t>Really</a:t>
            </a:r>
            <a:r>
              <a:rPr lang="en-US" dirty="0"/>
              <a:t>? As we know, the poor guy has been away for months and upon his return he would like it to be like their honeymoon—unless, she can’t separate herself from her friend, the soprano, Claudine Cairoli. Maybe she sings her to sleep at night. In that case, he will “go sleep upstairs.” </a:t>
            </a:r>
          </a:p>
        </p:txBody>
      </p:sp>
    </p:spTree>
    <p:extLst>
      <p:ext uri="{BB962C8B-B14F-4D97-AF65-F5344CB8AC3E}">
        <p14:creationId xmlns:p14="http://schemas.microsoft.com/office/powerpoint/2010/main" val="3974641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11763" y="261677"/>
            <a:ext cx="4275790" cy="369332"/>
          </a:xfrm>
          <a:prstGeom prst="rect">
            <a:avLst/>
          </a:prstGeom>
          <a:noFill/>
        </p:spPr>
        <p:txBody>
          <a:bodyPr wrap="square" rtlCol="0">
            <a:spAutoFit/>
          </a:bodyPr>
          <a:lstStyle/>
          <a:p>
            <a:pPr algn="ctr"/>
            <a:r>
              <a:rPr lang="en-US" dirty="0" smtClean="0"/>
              <a:t>Louis Gaston </a:t>
            </a:r>
            <a:r>
              <a:rPr lang="en-US" dirty="0"/>
              <a:t>and Louise </a:t>
            </a:r>
            <a:r>
              <a:rPr lang="en-US" dirty="0" smtClean="0"/>
              <a:t>Gottschalk</a:t>
            </a:r>
            <a:endParaRPr lang="en-US" sz="800" dirty="0"/>
          </a:p>
        </p:txBody>
      </p:sp>
      <p:sp>
        <p:nvSpPr>
          <p:cNvPr id="7" name="TextBox 6"/>
          <p:cNvSpPr txBox="1"/>
          <p:nvPr/>
        </p:nvSpPr>
        <p:spPr>
          <a:xfrm>
            <a:off x="4286250" y="1092212"/>
            <a:ext cx="7440603" cy="4801314"/>
          </a:xfrm>
          <a:prstGeom prst="rect">
            <a:avLst/>
          </a:prstGeom>
          <a:noFill/>
        </p:spPr>
        <p:txBody>
          <a:bodyPr wrap="square" rtlCol="0">
            <a:spAutoFit/>
          </a:bodyPr>
          <a:lstStyle/>
          <a:p>
            <a:pPr fontAlgn="base"/>
            <a:r>
              <a:rPr lang="en-US" dirty="0"/>
              <a:t>I think we can finish up by noting that Gaston’s career sent him to Europe by way of a contract with Covent Garden in England. He also sang in France and Russia, though his marriage to Louise did not survive these repeated absences; they divorced in 1896. </a:t>
            </a:r>
            <a:endParaRPr lang="en-US" dirty="0" smtClean="0"/>
          </a:p>
          <a:p>
            <a:pPr fontAlgn="base"/>
            <a:endParaRPr lang="en-US" dirty="0"/>
          </a:p>
          <a:p>
            <a:pPr fontAlgn="base"/>
            <a:r>
              <a:rPr lang="en-US" dirty="0" smtClean="0"/>
              <a:t>In </a:t>
            </a:r>
            <a:r>
              <a:rPr lang="en-US" dirty="0"/>
              <a:t>1889, he established The Gottschalk Lyric School in Chicago and at the age of fifty married a twenty-two-year-old young woman of German descent, Gertrude Meyer.  In his later years, Gaston lived in Portland, Oregon, but returned to the Windy City where he died at age 66 in 1912. He is buried in Brooklyn, NY</a:t>
            </a:r>
            <a:r>
              <a:rPr lang="en-US" dirty="0" smtClean="0"/>
              <a:t>.</a:t>
            </a:r>
          </a:p>
          <a:p>
            <a:pPr fontAlgn="base"/>
            <a:endParaRPr lang="en-US" dirty="0"/>
          </a:p>
          <a:p>
            <a:pPr fontAlgn="base"/>
            <a:r>
              <a:rPr lang="en-US" dirty="0" smtClean="0"/>
              <a:t>Find an interesting online article dealing with </a:t>
            </a:r>
            <a:r>
              <a:rPr lang="en-US" dirty="0" smtClean="0"/>
              <a:t>the October </a:t>
            </a:r>
            <a:r>
              <a:rPr lang="en-US" dirty="0" smtClean="0"/>
              <a:t>1873 correspondences between the couple from Pico House, Los Angeles, here: </a:t>
            </a:r>
            <a:r>
              <a:rPr lang="en-US" i="1" dirty="0" smtClean="0">
                <a:hlinkClick r:id="rId2"/>
              </a:rPr>
              <a:t>https://homesteadmuseum.blog/2022/03/02/striking-a-chord-while-reading-between-the-lines-a-pair-of-letters-from-vocalist-louis-gaston-gottschalk-written-from-the-pico-house-los-angeles-october-1873/</a:t>
            </a:r>
            <a:endParaRPr lang="en-US" i="1" dirty="0"/>
          </a:p>
        </p:txBody>
      </p:sp>
      <p:pic>
        <p:nvPicPr>
          <p:cNvPr id="5" name="Picture 4"/>
          <p:cNvPicPr>
            <a:picLocks noChangeAspect="1"/>
          </p:cNvPicPr>
          <p:nvPr/>
        </p:nvPicPr>
        <p:blipFill>
          <a:blip r:embed="rId3"/>
          <a:stretch>
            <a:fillRect/>
          </a:stretch>
        </p:blipFill>
        <p:spPr>
          <a:xfrm>
            <a:off x="720090" y="1200150"/>
            <a:ext cx="3416650" cy="4602815"/>
          </a:xfrm>
          <a:prstGeom prst="rect">
            <a:avLst/>
          </a:prstGeom>
        </p:spPr>
      </p:pic>
    </p:spTree>
    <p:extLst>
      <p:ext uri="{BB962C8B-B14F-4D97-AF65-F5344CB8AC3E}">
        <p14:creationId xmlns:p14="http://schemas.microsoft.com/office/powerpoint/2010/main" val="35702976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3207" y="252263"/>
            <a:ext cx="5401674" cy="3030916"/>
          </a:xfrm>
          <a:prstGeom prst="rect">
            <a:avLst/>
          </a:prstGeom>
        </p:spPr>
      </p:pic>
      <p:sp>
        <p:nvSpPr>
          <p:cNvPr id="4" name="TextBox 3"/>
          <p:cNvSpPr txBox="1"/>
          <p:nvPr/>
        </p:nvSpPr>
        <p:spPr>
          <a:xfrm>
            <a:off x="409051" y="717351"/>
            <a:ext cx="5264580" cy="5909310"/>
          </a:xfrm>
          <a:prstGeom prst="rect">
            <a:avLst/>
          </a:prstGeom>
          <a:noFill/>
        </p:spPr>
        <p:txBody>
          <a:bodyPr wrap="square" rtlCol="0">
            <a:spAutoFit/>
          </a:bodyPr>
          <a:lstStyle/>
          <a:p>
            <a:pPr algn="ctr"/>
            <a:r>
              <a:rPr lang="en-US" dirty="0" smtClean="0"/>
              <a:t>1959 Cuban Airmail Letter with Fidel Castro Propaganda Message</a:t>
            </a:r>
          </a:p>
          <a:p>
            <a:pPr algn="ctr"/>
            <a:endParaRPr lang="en-US" dirty="0"/>
          </a:p>
          <a:p>
            <a:r>
              <a:rPr lang="en-US" dirty="0" smtClean="0"/>
              <a:t>Before assuming the presidency of the Island of Cuba, Fidel Castro </a:t>
            </a:r>
            <a:r>
              <a:rPr lang="en-US" dirty="0"/>
              <a:t>s</a:t>
            </a:r>
            <a:r>
              <a:rPr lang="en-US" dirty="0" smtClean="0"/>
              <a:t>tressed that the pillars of the future administration-“the right to peace, justice and freedom”-do not communicate with Communist ideas.  In 1959, the year Castro took power from the fallen Bastista regime, he introduced a stamp which said: </a:t>
            </a:r>
            <a:r>
              <a:rPr lang="en-US" dirty="0" smtClean="0">
                <a:solidFill>
                  <a:schemeClr val="accent1"/>
                </a:solidFill>
              </a:rPr>
              <a:t>“</a:t>
            </a:r>
            <a:r>
              <a:rPr lang="en-US" i="1" dirty="0" smtClean="0">
                <a:solidFill>
                  <a:schemeClr val="accent1"/>
                </a:solidFill>
              </a:rPr>
              <a:t>Our Revolution is not Communist.  Our revolution is Humanistic.   Cubans only want the right to education, the right to work, the right to eat without fear, the right to peace, justice and freedom</a:t>
            </a:r>
            <a:r>
              <a:rPr lang="en-US" dirty="0" smtClean="0">
                <a:solidFill>
                  <a:schemeClr val="accent1"/>
                </a:solidFill>
              </a:rPr>
              <a:t>”.  </a:t>
            </a:r>
            <a:r>
              <a:rPr lang="en-US" dirty="0" smtClean="0"/>
              <a:t>The Royal Bank of Canada, the only bank in Cuba not nationalized by Castro since he needed financial contact with the West, released this cover with </a:t>
            </a:r>
            <a:r>
              <a:rPr lang="en-US" dirty="0"/>
              <a:t>C</a:t>
            </a:r>
            <a:r>
              <a:rPr lang="en-US" dirty="0" smtClean="0"/>
              <a:t>astro’s message imprinted  twice on the  back and once on the front.  It is believed </a:t>
            </a:r>
            <a:r>
              <a:rPr lang="en-US" dirty="0"/>
              <a:t>C</a:t>
            </a:r>
            <a:r>
              <a:rPr lang="en-US" dirty="0" smtClean="0"/>
              <a:t>astro’s message disappeared forever on airmail covers after its 1959 usage.</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631" y="3048268"/>
            <a:ext cx="6191250" cy="3543300"/>
          </a:xfrm>
          <a:prstGeom prst="rect">
            <a:avLst/>
          </a:prstGeom>
        </p:spPr>
      </p:pic>
      <p:sp>
        <p:nvSpPr>
          <p:cNvPr id="6" name="TextBox 5"/>
          <p:cNvSpPr txBox="1"/>
          <p:nvPr/>
        </p:nvSpPr>
        <p:spPr>
          <a:xfrm>
            <a:off x="409051" y="328524"/>
            <a:ext cx="5264580" cy="369332"/>
          </a:xfrm>
          <a:prstGeom prst="rect">
            <a:avLst/>
          </a:prstGeom>
          <a:noFill/>
        </p:spPr>
        <p:txBody>
          <a:bodyPr wrap="square" rtlCol="0">
            <a:spAutoFit/>
          </a:bodyPr>
          <a:lstStyle/>
          <a:p>
            <a:r>
              <a:rPr lang="en-US" dirty="0" smtClean="0">
                <a:solidFill>
                  <a:schemeClr val="accent1"/>
                </a:solidFill>
              </a:rPr>
              <a:t>Back to Richard Spinelli Findings…</a:t>
            </a:r>
            <a:endParaRPr lang="en-US" dirty="0">
              <a:solidFill>
                <a:schemeClr val="accent1"/>
              </a:solidFill>
            </a:endParaRPr>
          </a:p>
        </p:txBody>
      </p:sp>
    </p:spTree>
    <p:extLst>
      <p:ext uri="{BB962C8B-B14F-4D97-AF65-F5344CB8AC3E}">
        <p14:creationId xmlns:p14="http://schemas.microsoft.com/office/powerpoint/2010/main" val="4265980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2448" y="332565"/>
            <a:ext cx="10686447" cy="175381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6166" y="2381159"/>
            <a:ext cx="7059010" cy="4182059"/>
          </a:xfrm>
          <a:prstGeom prst="rect">
            <a:avLst/>
          </a:prstGeom>
        </p:spPr>
      </p:pic>
    </p:spTree>
    <p:extLst>
      <p:ext uri="{BB962C8B-B14F-4D97-AF65-F5344CB8AC3E}">
        <p14:creationId xmlns:p14="http://schemas.microsoft.com/office/powerpoint/2010/main" val="959136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6835" y="377903"/>
            <a:ext cx="9167150" cy="923330"/>
          </a:xfrm>
          <a:prstGeom prst="rect">
            <a:avLst/>
          </a:prstGeom>
          <a:noFill/>
        </p:spPr>
        <p:txBody>
          <a:bodyPr wrap="square" rtlCol="0">
            <a:spAutoFit/>
          </a:bodyPr>
          <a:lstStyle/>
          <a:p>
            <a:pPr algn="ctr"/>
            <a:r>
              <a:rPr lang="en-US" b="1" dirty="0" smtClean="0"/>
              <a:t>1849 </a:t>
            </a:r>
            <a:r>
              <a:rPr lang="en-US" b="1" dirty="0" err="1" smtClean="0"/>
              <a:t>Stampless</a:t>
            </a:r>
            <a:r>
              <a:rPr lang="en-US" b="1" dirty="0" smtClean="0"/>
              <a:t> Cover to William Hickey</a:t>
            </a:r>
          </a:p>
          <a:p>
            <a:pPr algn="ctr"/>
            <a:r>
              <a:rPr lang="en-US" b="1" dirty="0" smtClean="0"/>
              <a:t>Office of the Secretary of the US Senate</a:t>
            </a:r>
          </a:p>
          <a:p>
            <a:pPr algn="ctr"/>
            <a:r>
              <a:rPr lang="en-US" b="1" dirty="0"/>
              <a:t>William Hickey </a:t>
            </a:r>
            <a:r>
              <a:rPr lang="en-US" b="1" dirty="0" smtClean="0"/>
              <a:t> 1798 </a:t>
            </a:r>
            <a:r>
              <a:rPr lang="en-US" b="1" dirty="0"/>
              <a:t>– </a:t>
            </a:r>
            <a:r>
              <a:rPr lang="en-US" b="1" dirty="0" smtClean="0"/>
              <a:t>1866</a:t>
            </a:r>
            <a:endParaRPr lang="en-US" b="1" dirty="0"/>
          </a:p>
        </p:txBody>
      </p:sp>
      <p:sp>
        <p:nvSpPr>
          <p:cNvPr id="3" name="TextBox 2"/>
          <p:cNvSpPr txBox="1"/>
          <p:nvPr/>
        </p:nvSpPr>
        <p:spPr>
          <a:xfrm>
            <a:off x="1001209" y="1539389"/>
            <a:ext cx="10058399" cy="1754326"/>
          </a:xfrm>
          <a:prstGeom prst="rect">
            <a:avLst/>
          </a:prstGeom>
          <a:noFill/>
        </p:spPr>
        <p:txBody>
          <a:bodyPr wrap="square" rtlCol="0">
            <a:spAutoFit/>
          </a:bodyPr>
          <a:lstStyle/>
          <a:p>
            <a:pPr algn="just"/>
            <a:r>
              <a:rPr lang="en-US" dirty="0" smtClean="0"/>
              <a:t>Assistant Secretary of the United States Senate. 42 Years in Service of the Senate.  Author of works on the Senate.  Edited an official printed version of the Constitution </a:t>
            </a:r>
            <a:r>
              <a:rPr lang="en-US" dirty="0"/>
              <a:t>used by the Government </a:t>
            </a:r>
            <a:r>
              <a:rPr lang="en-US" dirty="0" smtClean="0"/>
              <a:t>and certified by then Secretary of State James Buchanan (corrected several words and 65 punctuation errors).  Ordered survey map of land tracts in Washington DC.   Was involved in the creation of the official Vice Presidential Seal of the day.  </a:t>
            </a:r>
            <a:r>
              <a:rPr lang="en-US" dirty="0"/>
              <a:t>O</a:t>
            </a:r>
            <a:r>
              <a:rPr lang="en-US" dirty="0" smtClean="0"/>
              <a:t>nly one impression - on–cover (1850 - Millard Fillmore), is known today</a:t>
            </a:r>
            <a:endParaRPr lang="en-US" dirty="0"/>
          </a:p>
        </p:txBody>
      </p:sp>
      <p:sp>
        <p:nvSpPr>
          <p:cNvPr id="5" name="TextBox 4"/>
          <p:cNvSpPr txBox="1"/>
          <p:nvPr/>
        </p:nvSpPr>
        <p:spPr>
          <a:xfrm>
            <a:off x="1446835" y="4103912"/>
            <a:ext cx="1678329" cy="1754326"/>
          </a:xfrm>
          <a:prstGeom prst="rect">
            <a:avLst/>
          </a:prstGeom>
          <a:noFill/>
        </p:spPr>
        <p:txBody>
          <a:bodyPr wrap="square" rtlCol="0">
            <a:spAutoFit/>
          </a:bodyPr>
          <a:lstStyle/>
          <a:p>
            <a:pPr algn="ctr"/>
            <a:r>
              <a:rPr lang="en-US" dirty="0" smtClean="0"/>
              <a:t>DEC 17,1849 Philadelphia to Washington 5 cents</a:t>
            </a:r>
          </a:p>
          <a:p>
            <a:pPr algn="ctr"/>
            <a:r>
              <a:rPr lang="en-US" dirty="0" smtClean="0"/>
              <a:t>(under 300 miles rate)</a:t>
            </a:r>
            <a:endParaRPr lang="en-US" dirty="0"/>
          </a:p>
        </p:txBody>
      </p:sp>
      <p:pic>
        <p:nvPicPr>
          <p:cNvPr id="6" name="Picture 5"/>
          <p:cNvPicPr>
            <a:picLocks noChangeAspect="1"/>
          </p:cNvPicPr>
          <p:nvPr/>
        </p:nvPicPr>
        <p:blipFill>
          <a:blip r:embed="rId2"/>
          <a:stretch>
            <a:fillRect/>
          </a:stretch>
        </p:blipFill>
        <p:spPr>
          <a:xfrm>
            <a:off x="3286001" y="3457842"/>
            <a:ext cx="5488817" cy="3046466"/>
          </a:xfrm>
          <a:prstGeom prst="rect">
            <a:avLst/>
          </a:prstGeom>
        </p:spPr>
      </p:pic>
    </p:spTree>
    <p:extLst>
      <p:ext uri="{BB962C8B-B14F-4D97-AF65-F5344CB8AC3E}">
        <p14:creationId xmlns:p14="http://schemas.microsoft.com/office/powerpoint/2010/main" val="218094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1781" y="673994"/>
            <a:ext cx="8596668" cy="639651"/>
          </a:xfrm>
        </p:spPr>
        <p:txBody>
          <a:bodyPr>
            <a:normAutofit fontScale="90000"/>
          </a:bodyPr>
          <a:lstStyle/>
          <a:p>
            <a:pPr algn="ctr"/>
            <a:r>
              <a:rPr lang="en-US" dirty="0" smtClean="0">
                <a:latin typeface="+mn-lt"/>
              </a:rPr>
              <a:t>A “Friend” Defined</a:t>
            </a:r>
            <a:endParaRPr lang="en-US" dirty="0">
              <a:latin typeface="+mn-lt"/>
            </a:endParaRPr>
          </a:p>
        </p:txBody>
      </p:sp>
      <p:sp>
        <p:nvSpPr>
          <p:cNvPr id="4" name="Subtitle 2"/>
          <p:cNvSpPr>
            <a:spLocks noGrp="1"/>
          </p:cNvSpPr>
          <p:nvPr>
            <p:ph idx="1"/>
          </p:nvPr>
        </p:nvSpPr>
        <p:spPr>
          <a:xfrm>
            <a:off x="2556456" y="1766174"/>
            <a:ext cx="7007318" cy="3544751"/>
          </a:xfrm>
        </p:spPr>
        <p:txBody>
          <a:bodyPr>
            <a:noAutofit/>
          </a:bodyPr>
          <a:lstStyle/>
          <a:p>
            <a:r>
              <a:rPr lang="en-US" sz="2800" dirty="0" smtClean="0"/>
              <a:t>To be my “Friend from the Philatelic Dollar Box” I will have found and bought the authentic postal item, usually from a dealer’s unsorted lot or box of inexpensive items, which has historical significance and interest after researching it.  This presentation is based on one I gave to the RPA in 2016.</a:t>
            </a:r>
            <a:endParaRPr lang="en-US" sz="2800" dirty="0"/>
          </a:p>
        </p:txBody>
      </p:sp>
      <p:sp>
        <p:nvSpPr>
          <p:cNvPr id="5" name="TextBox 4"/>
          <p:cNvSpPr txBox="1"/>
          <p:nvPr/>
        </p:nvSpPr>
        <p:spPr>
          <a:xfrm>
            <a:off x="2923651" y="5677764"/>
            <a:ext cx="4140089" cy="369332"/>
          </a:xfrm>
          <a:prstGeom prst="rect">
            <a:avLst/>
          </a:prstGeom>
          <a:noFill/>
        </p:spPr>
        <p:txBody>
          <a:bodyPr wrap="square" rtlCol="0">
            <a:spAutoFit/>
          </a:bodyPr>
          <a:lstStyle/>
          <a:p>
            <a:r>
              <a:rPr lang="en-US" dirty="0" smtClean="0">
                <a:solidFill>
                  <a:schemeClr val="accent1"/>
                </a:solidFill>
              </a:rPr>
              <a:t>Up first, Richard Spinelli’s “Friends…”</a:t>
            </a:r>
            <a:endParaRPr lang="en-US" dirty="0">
              <a:solidFill>
                <a:schemeClr val="accent1"/>
              </a:solidFill>
            </a:endParaRPr>
          </a:p>
        </p:txBody>
      </p:sp>
    </p:spTree>
    <p:extLst>
      <p:ext uri="{BB962C8B-B14F-4D97-AF65-F5344CB8AC3E}">
        <p14:creationId xmlns:p14="http://schemas.microsoft.com/office/powerpoint/2010/main" val="323809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 descr="German Dagger"/>
          <p:cNvSpPr>
            <a:spLocks noChangeAspect="1" noChangeArrowheads="1"/>
          </p:cNvSpPr>
          <p:nvPr/>
        </p:nvSpPr>
        <p:spPr bwMode="auto">
          <a:xfrm>
            <a:off x="1040511" y="1992503"/>
            <a:ext cx="1666875" cy="16668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descr="WWII German Dress Dagger/ Bayonet  w/ Frog &amp; Sheath">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5059" y="422844"/>
            <a:ext cx="2848482" cy="596397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4199" y="1992503"/>
            <a:ext cx="6845460" cy="4394318"/>
          </a:xfrm>
          <a:prstGeom prst="rect">
            <a:avLst/>
          </a:prstGeom>
        </p:spPr>
      </p:pic>
      <p:sp>
        <p:nvSpPr>
          <p:cNvPr id="4" name="TextBox 3"/>
          <p:cNvSpPr txBox="1"/>
          <p:nvPr/>
        </p:nvSpPr>
        <p:spPr>
          <a:xfrm>
            <a:off x="465866" y="422843"/>
            <a:ext cx="8242126" cy="1477328"/>
          </a:xfrm>
          <a:prstGeom prst="rect">
            <a:avLst/>
          </a:prstGeom>
          <a:noFill/>
        </p:spPr>
        <p:txBody>
          <a:bodyPr wrap="square" rtlCol="0">
            <a:spAutoFit/>
          </a:bodyPr>
          <a:lstStyle/>
          <a:p>
            <a:r>
              <a:rPr lang="en-US" dirty="0" smtClean="0"/>
              <a:t>World War II Spoils of War:  Soldiers were allowed to return to the US with captured items, as long as they were properly registered.  This 1945 certificate allowed a soldier to return with a German  p27 pistol, a Zeiss camera and a souvenir dagger.  Daggers were not used in combat by German military, but were mainly decorative.</a:t>
            </a:r>
            <a:endParaRPr lang="en-US" dirty="0"/>
          </a:p>
        </p:txBody>
      </p:sp>
    </p:spTree>
    <p:extLst>
      <p:ext uri="{BB962C8B-B14F-4D97-AF65-F5344CB8AC3E}">
        <p14:creationId xmlns:p14="http://schemas.microsoft.com/office/powerpoint/2010/main" val="510452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0194" y="210066"/>
            <a:ext cx="10896397" cy="2000548"/>
          </a:xfrm>
          <a:prstGeom prst="rect">
            <a:avLst/>
          </a:prstGeom>
          <a:noFill/>
        </p:spPr>
        <p:txBody>
          <a:bodyPr wrap="square" rtlCol="0">
            <a:spAutoFit/>
          </a:bodyPr>
          <a:lstStyle/>
          <a:p>
            <a:pPr algn="ctr"/>
            <a:r>
              <a:rPr lang="en-US" dirty="0" smtClean="0"/>
              <a:t>World War II US Soldier Letter From  Japan</a:t>
            </a:r>
          </a:p>
          <a:p>
            <a:pPr algn="r"/>
            <a:r>
              <a:rPr lang="en-US" dirty="0"/>
              <a:t>April 6, 1945</a:t>
            </a:r>
          </a:p>
          <a:p>
            <a:endParaRPr lang="en-US" sz="800" dirty="0" smtClean="0"/>
          </a:p>
          <a:p>
            <a:pPr algn="just"/>
            <a:r>
              <a:rPr lang="en-US" dirty="0" smtClean="0"/>
              <a:t>“… Joe, I found some Jap stamps on one of the Japs we shot.  So, I am saving them and as soon as I can, I will send them to you. </a:t>
            </a:r>
          </a:p>
          <a:p>
            <a:pPr algn="just"/>
            <a:endParaRPr lang="en-US" sz="800" dirty="0"/>
          </a:p>
          <a:p>
            <a:pPr algn="just"/>
            <a:r>
              <a:rPr lang="en-US" dirty="0" smtClean="0"/>
              <a:t>… Oh, I also have a nice Kimono I will send you.  I thought maybe your wife would like it.  I picked up about 15 of them.  All brand new and never been worn. </a:t>
            </a:r>
            <a:r>
              <a:rPr lang="en-US" dirty="0"/>
              <a:t>T</a:t>
            </a:r>
            <a:r>
              <a:rPr lang="en-US" dirty="0" smtClean="0"/>
              <a:t>hey were in a store room.”</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0067" y="2302945"/>
            <a:ext cx="3796524" cy="4172705"/>
          </a:xfrm>
          <a:prstGeom prst="rect">
            <a:avLst/>
          </a:prstGeom>
        </p:spPr>
      </p:pic>
      <p:sp>
        <p:nvSpPr>
          <p:cNvPr id="4" name="TextBox 3"/>
          <p:cNvSpPr txBox="1"/>
          <p:nvPr/>
        </p:nvSpPr>
        <p:spPr>
          <a:xfrm>
            <a:off x="4642129" y="2681137"/>
            <a:ext cx="2760231" cy="3416320"/>
          </a:xfrm>
          <a:prstGeom prst="rect">
            <a:avLst/>
          </a:prstGeom>
          <a:noFill/>
        </p:spPr>
        <p:txBody>
          <a:bodyPr wrap="square" rtlCol="0">
            <a:spAutoFit/>
          </a:bodyPr>
          <a:lstStyle/>
          <a:p>
            <a:pPr algn="just"/>
            <a:r>
              <a:rPr lang="en-US" dirty="0" smtClean="0"/>
              <a:t>This US soldier was probably on the island of Okinawa on April 6, 1945 when he captured the spoils of war and wrote this letter to a friend back home.   Okinawa is 340 miles off the coast of Japan and was being prepared as an air base for the planned US invasion of Japan.</a:t>
            </a:r>
            <a:endParaRPr lang="en-US" dirty="0"/>
          </a:p>
        </p:txBody>
      </p:sp>
      <p:pic>
        <p:nvPicPr>
          <p:cNvPr id="2052" name="Picture 4" descr="http://www.hikyaku.com/summit/okjapan.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519" y="2302945"/>
            <a:ext cx="3576904" cy="4172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05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88078" y="644978"/>
            <a:ext cx="5093026" cy="5632311"/>
          </a:xfrm>
          <a:prstGeom prst="rect">
            <a:avLst/>
          </a:prstGeom>
          <a:noFill/>
        </p:spPr>
        <p:txBody>
          <a:bodyPr wrap="square" rtlCol="0">
            <a:spAutoFit/>
          </a:bodyPr>
          <a:lstStyle/>
          <a:p>
            <a:r>
              <a:rPr lang="en-US" dirty="0"/>
              <a:t>Maria Teresa Spinelli </a:t>
            </a:r>
            <a:r>
              <a:rPr lang="en-US" dirty="0" smtClean="0"/>
              <a:t>(1789-1850) was</a:t>
            </a:r>
            <a:r>
              <a:rPr lang="en-US" dirty="0"/>
              <a:t> an Italian woman who journeyed from a separated woman to a head of school. She became foundress of the Congregation of Augustinian Sisters, Servants of Jesus and Mary</a:t>
            </a:r>
            <a:r>
              <a:rPr lang="en-US" dirty="0" smtClean="0"/>
              <a:t>.</a:t>
            </a:r>
          </a:p>
          <a:p>
            <a:endParaRPr lang="en-US" i="1" dirty="0" smtClean="0"/>
          </a:p>
          <a:p>
            <a:r>
              <a:rPr lang="en-US" dirty="0" smtClean="0"/>
              <a:t>Maria </a:t>
            </a:r>
            <a:r>
              <a:rPr lang="en-US" dirty="0"/>
              <a:t>Teresa </a:t>
            </a:r>
            <a:r>
              <a:rPr lang="en-US" dirty="0" smtClean="0"/>
              <a:t>Spinelli, </a:t>
            </a:r>
            <a:r>
              <a:rPr lang="en-US" dirty="0"/>
              <a:t>who as a young lady, </a:t>
            </a:r>
            <a:r>
              <a:rPr lang="en-US" dirty="0" smtClean="0"/>
              <a:t>realized </a:t>
            </a:r>
            <a:r>
              <a:rPr lang="en-US" dirty="0"/>
              <a:t>that in Frosinone, Italy, there was no education for girls and she was the first to start this venture by gathering two prostitutes from the street. She later felt a great desire to dedicate herself totally to God in this mission and so became a Sister with some of her friends who were teaching with her at that time.</a:t>
            </a:r>
            <a:endParaRPr lang="en-US" i="1" dirty="0" smtClean="0"/>
          </a:p>
          <a:p>
            <a:endParaRPr lang="en-US" i="1" dirty="0"/>
          </a:p>
          <a:p>
            <a:r>
              <a:rPr lang="en-US" dirty="0" smtClean="0"/>
              <a:t>In October, </a:t>
            </a:r>
            <a:r>
              <a:rPr lang="en-US" dirty="0"/>
              <a:t>2016, Pope Francis advanced the cause of sainthood. He remarked that Maria Teresa Spinelli lived a life of heroic virtues and declared her “</a:t>
            </a:r>
            <a:r>
              <a:rPr lang="en-US" dirty="0" smtClean="0"/>
              <a:t>venerable.”</a:t>
            </a:r>
            <a:r>
              <a:rPr lang="en-US" dirty="0"/>
              <a:t> </a:t>
            </a:r>
            <a:r>
              <a:rPr lang="en-US" dirty="0" smtClean="0"/>
              <a:t>               </a:t>
            </a:r>
            <a:r>
              <a:rPr lang="en-US" i="1" dirty="0" smtClean="0"/>
              <a:t>(postcard)</a:t>
            </a:r>
            <a:endParaRPr lang="en-US" i="1" dirty="0"/>
          </a:p>
        </p:txBody>
      </p:sp>
      <p:graphicFrame>
        <p:nvGraphicFramePr>
          <p:cNvPr id="2" name="Object 1"/>
          <p:cNvGraphicFramePr>
            <a:graphicFrameLocks noChangeAspect="1"/>
          </p:cNvGraphicFramePr>
          <p:nvPr>
            <p:extLst>
              <p:ext uri="{D42A27DB-BD31-4B8C-83A1-F6EECF244321}">
                <p14:modId xmlns:p14="http://schemas.microsoft.com/office/powerpoint/2010/main" val="4196936568"/>
              </p:ext>
            </p:extLst>
          </p:nvPr>
        </p:nvGraphicFramePr>
        <p:xfrm>
          <a:off x="6980349" y="644978"/>
          <a:ext cx="3721815" cy="5614380"/>
        </p:xfrm>
        <a:graphic>
          <a:graphicData uri="http://schemas.openxmlformats.org/presentationml/2006/ole">
            <mc:AlternateContent xmlns:mc="http://schemas.openxmlformats.org/markup-compatibility/2006">
              <mc:Choice xmlns:v="urn:schemas-microsoft-com:vml" Requires="v">
                <p:oleObj spid="_x0000_s6220" r:id="rId3" imgW="4291920" imgH="6476040" progId="">
                  <p:embed/>
                </p:oleObj>
              </mc:Choice>
              <mc:Fallback>
                <p:oleObj r:id="rId3" imgW="4291920" imgH="6476040" progId="">
                  <p:embed/>
                  <p:pic>
                    <p:nvPicPr>
                      <p:cNvPr id="0" name=""/>
                      <p:cNvPicPr/>
                      <p:nvPr/>
                    </p:nvPicPr>
                    <p:blipFill>
                      <a:blip r:embed="rId4"/>
                      <a:stretch>
                        <a:fillRect/>
                      </a:stretch>
                    </p:blipFill>
                    <p:spPr>
                      <a:xfrm>
                        <a:off x="6980349" y="644978"/>
                        <a:ext cx="3721815" cy="5614380"/>
                      </a:xfrm>
                      <a:prstGeom prst="rect">
                        <a:avLst/>
                      </a:prstGeom>
                    </p:spPr>
                  </p:pic>
                </p:oleObj>
              </mc:Fallback>
            </mc:AlternateContent>
          </a:graphicData>
        </a:graphic>
      </p:graphicFrame>
    </p:spTree>
    <p:extLst>
      <p:ext uri="{BB962C8B-B14F-4D97-AF65-F5344CB8AC3E}">
        <p14:creationId xmlns:p14="http://schemas.microsoft.com/office/powerpoint/2010/main" val="1282504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693239" y="1955306"/>
            <a:ext cx="2869376" cy="2862322"/>
          </a:xfrm>
          <a:prstGeom prst="rect">
            <a:avLst/>
          </a:prstGeom>
          <a:noFill/>
        </p:spPr>
        <p:txBody>
          <a:bodyPr wrap="square" rtlCol="0">
            <a:spAutoFit/>
          </a:bodyPr>
          <a:lstStyle/>
          <a:p>
            <a:r>
              <a:rPr lang="en-US" dirty="0" smtClean="0"/>
              <a:t>Hand Written</a:t>
            </a:r>
          </a:p>
          <a:p>
            <a:r>
              <a:rPr lang="en-US" dirty="0" smtClean="0"/>
              <a:t>December 7, 1777 Revolutionary War era “Warrant of Appraisement” document (disposition of a deceased’s assets) signed by ten founders of the State of Georgia,</a:t>
            </a:r>
          </a:p>
          <a:p>
            <a:r>
              <a:rPr lang="en-US" dirty="0" smtClean="0"/>
              <a:t>United States of America</a:t>
            </a:r>
            <a:endParaRPr lang="en-US" dirty="0"/>
          </a:p>
        </p:txBody>
      </p:sp>
      <p:sp>
        <p:nvSpPr>
          <p:cNvPr id="5" name="TextBox 4"/>
          <p:cNvSpPr txBox="1"/>
          <p:nvPr/>
        </p:nvSpPr>
        <p:spPr>
          <a:xfrm>
            <a:off x="596310" y="731671"/>
            <a:ext cx="2968525" cy="5632311"/>
          </a:xfrm>
          <a:prstGeom prst="rect">
            <a:avLst/>
          </a:prstGeom>
          <a:noFill/>
        </p:spPr>
        <p:txBody>
          <a:bodyPr wrap="square" rtlCol="0">
            <a:spAutoFit/>
          </a:bodyPr>
          <a:lstStyle/>
          <a:p>
            <a:r>
              <a:rPr lang="en-US" dirty="0"/>
              <a:t>The area of Georgia was inhabited by Native Americans before English settlers arrived in the 1730’s led by James Oglethorpe,</a:t>
            </a:r>
          </a:p>
          <a:p>
            <a:r>
              <a:rPr lang="en-US" dirty="0"/>
              <a:t>a member of British Parliament</a:t>
            </a:r>
            <a:r>
              <a:rPr lang="en-US" dirty="0" smtClean="0"/>
              <a:t>.</a:t>
            </a:r>
          </a:p>
          <a:p>
            <a:endParaRPr lang="en-US" dirty="0"/>
          </a:p>
          <a:p>
            <a:r>
              <a:rPr lang="en-US" dirty="0" smtClean="0"/>
              <a:t>Oglethorpe proposed that the area be colonized with the “worthy poor” of England to provide an alternative to overcrowded Debtor’s Prisons.  He initially did not support slavery but capitulated since there was not a way to get enough labor.</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798579304"/>
              </p:ext>
            </p:extLst>
          </p:nvPr>
        </p:nvGraphicFramePr>
        <p:xfrm>
          <a:off x="3564835" y="208463"/>
          <a:ext cx="5128404" cy="6356009"/>
        </p:xfrm>
        <a:graphic>
          <a:graphicData uri="http://schemas.openxmlformats.org/presentationml/2006/ole">
            <mc:AlternateContent xmlns:mc="http://schemas.openxmlformats.org/markup-compatibility/2006">
              <mc:Choice xmlns:v="urn:schemas-microsoft-com:vml" Requires="v">
                <p:oleObj spid="_x0000_s7243" r:id="rId3" imgW="5676120" imgH="7034760" progId="">
                  <p:embed/>
                </p:oleObj>
              </mc:Choice>
              <mc:Fallback>
                <p:oleObj r:id="rId3" imgW="5676120" imgH="7034760" progId="">
                  <p:embed/>
                  <p:pic>
                    <p:nvPicPr>
                      <p:cNvPr id="0" name=""/>
                      <p:cNvPicPr/>
                      <p:nvPr/>
                    </p:nvPicPr>
                    <p:blipFill>
                      <a:blip r:embed="rId4"/>
                      <a:stretch>
                        <a:fillRect/>
                      </a:stretch>
                    </p:blipFill>
                    <p:spPr>
                      <a:xfrm>
                        <a:off x="3564835" y="208463"/>
                        <a:ext cx="5128404" cy="6356009"/>
                      </a:xfrm>
                      <a:prstGeom prst="rect">
                        <a:avLst/>
                      </a:prstGeom>
                    </p:spPr>
                  </p:pic>
                </p:oleObj>
              </mc:Fallback>
            </mc:AlternateContent>
          </a:graphicData>
        </a:graphic>
      </p:graphicFrame>
    </p:spTree>
    <p:extLst>
      <p:ext uri="{BB962C8B-B14F-4D97-AF65-F5344CB8AC3E}">
        <p14:creationId xmlns:p14="http://schemas.microsoft.com/office/powerpoint/2010/main" val="274624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3795" y="565423"/>
            <a:ext cx="10895676" cy="4862870"/>
          </a:xfrm>
          <a:prstGeom prst="rect">
            <a:avLst/>
          </a:prstGeom>
          <a:noFill/>
        </p:spPr>
        <p:txBody>
          <a:bodyPr wrap="square" rtlCol="0">
            <a:spAutoFit/>
          </a:bodyPr>
          <a:lstStyle/>
          <a:p>
            <a:pPr algn="ctr"/>
            <a:r>
              <a:rPr lang="en-US" sz="2000" b="1" dirty="0">
                <a:solidFill>
                  <a:srgbClr val="FF0000"/>
                </a:solidFill>
              </a:rPr>
              <a:t>Signers of this Document</a:t>
            </a:r>
          </a:p>
          <a:p>
            <a:pPr algn="ctr"/>
            <a:endParaRPr lang="en-US" sz="2000" b="1" u="sng" dirty="0">
              <a:solidFill>
                <a:srgbClr val="FF0000"/>
              </a:solidFill>
            </a:endParaRPr>
          </a:p>
          <a:p>
            <a:pPr marL="342900" indent="-342900">
              <a:lnSpc>
                <a:spcPct val="150000"/>
              </a:lnSpc>
              <a:buAutoNum type="arabicParenR"/>
            </a:pPr>
            <a:r>
              <a:rPr lang="en-US" sz="2000" b="1" dirty="0">
                <a:solidFill>
                  <a:srgbClr val="FF0000"/>
                </a:solidFill>
              </a:rPr>
              <a:t>Jonathan Bryan</a:t>
            </a:r>
            <a:r>
              <a:rPr lang="en-US" sz="2000" dirty="0"/>
              <a:t>:  American born, friend of Oglethorpe, supporter of independence, financier of Continental troops, captured and held prisoner for two years by British</a:t>
            </a:r>
          </a:p>
          <a:p>
            <a:pPr marL="342900" indent="-342900">
              <a:lnSpc>
                <a:spcPct val="150000"/>
              </a:lnSpc>
              <a:buAutoNum type="arabicParenR"/>
            </a:pPr>
            <a:r>
              <a:rPr lang="en-US" sz="2000" b="1" dirty="0">
                <a:solidFill>
                  <a:srgbClr val="FF0000"/>
                </a:solidFill>
              </a:rPr>
              <a:t>James McKay</a:t>
            </a:r>
            <a:r>
              <a:rPr lang="en-US" sz="2000" dirty="0"/>
              <a:t>:  Planter, captained George Militia, pillaged and sunk British boats, killed 10-25 King’s Rangers who refused to support the Patriots</a:t>
            </a:r>
          </a:p>
          <a:p>
            <a:pPr marL="342900" indent="-342900">
              <a:lnSpc>
                <a:spcPct val="150000"/>
              </a:lnSpc>
              <a:buAutoNum type="arabicParenR"/>
            </a:pPr>
            <a:r>
              <a:rPr lang="en-US" sz="2000" b="1" dirty="0">
                <a:solidFill>
                  <a:srgbClr val="FF0000"/>
                </a:solidFill>
              </a:rPr>
              <a:t>George Gray</a:t>
            </a:r>
            <a:r>
              <a:rPr lang="en-US" sz="2000" dirty="0"/>
              <a:t>:  An original receiver of British Plantation Land grants,  whose last will demanded that his “Negroes and chattels be sold to pay debts”</a:t>
            </a:r>
          </a:p>
          <a:p>
            <a:pPr marL="342900" indent="-342900">
              <a:lnSpc>
                <a:spcPct val="150000"/>
              </a:lnSpc>
              <a:buAutoNum type="arabicParenR"/>
            </a:pPr>
            <a:r>
              <a:rPr lang="en-US" sz="2000" b="1" dirty="0">
                <a:solidFill>
                  <a:srgbClr val="FF0000"/>
                </a:solidFill>
              </a:rPr>
              <a:t>Hugh Morrison</a:t>
            </a:r>
            <a:r>
              <a:rPr lang="en-US" sz="2000" dirty="0"/>
              <a:t>:  Scottish immigrant granted Georgia lands between 1757 and 1769</a:t>
            </a:r>
          </a:p>
          <a:p>
            <a:pPr marL="342900" indent="-342900">
              <a:lnSpc>
                <a:spcPct val="150000"/>
              </a:lnSpc>
              <a:buAutoNum type="arabicParenR"/>
            </a:pPr>
            <a:r>
              <a:rPr lang="en-US" sz="2000" b="1" dirty="0">
                <a:solidFill>
                  <a:srgbClr val="FF0000"/>
                </a:solidFill>
              </a:rPr>
              <a:t>Roderick McIntosh</a:t>
            </a:r>
            <a:r>
              <a:rPr lang="en-US" sz="2000" dirty="0"/>
              <a:t>:  British Army Officer who turned sides against the British, part of Continental garrison which attacked Savannah, received wound to face</a:t>
            </a:r>
          </a:p>
        </p:txBody>
      </p:sp>
    </p:spTree>
    <p:extLst>
      <p:ext uri="{BB962C8B-B14F-4D97-AF65-F5344CB8AC3E}">
        <p14:creationId xmlns:p14="http://schemas.microsoft.com/office/powerpoint/2010/main" val="9320560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3795" y="565423"/>
            <a:ext cx="10895676" cy="5729710"/>
          </a:xfrm>
          <a:prstGeom prst="rect">
            <a:avLst/>
          </a:prstGeom>
          <a:noFill/>
        </p:spPr>
        <p:txBody>
          <a:bodyPr wrap="square" rtlCol="0">
            <a:spAutoFit/>
          </a:bodyPr>
          <a:lstStyle/>
          <a:p>
            <a:pPr algn="ctr"/>
            <a:r>
              <a:rPr lang="en-US" sz="2000" b="1" dirty="0" smtClean="0">
                <a:solidFill>
                  <a:srgbClr val="FF0000"/>
                </a:solidFill>
              </a:rPr>
              <a:t>Signers of this Document</a:t>
            </a:r>
          </a:p>
          <a:p>
            <a:pPr algn="ctr"/>
            <a:endParaRPr lang="en-US" sz="2000" b="1" dirty="0" smtClean="0">
              <a:solidFill>
                <a:srgbClr val="FF0000"/>
              </a:solidFill>
            </a:endParaRPr>
          </a:p>
          <a:p>
            <a:pPr marL="342900" indent="-342900">
              <a:lnSpc>
                <a:spcPct val="150000"/>
              </a:lnSpc>
              <a:buAutoNum type="arabicParenR" startAt="6"/>
            </a:pPr>
            <a:r>
              <a:rPr lang="en-US" sz="2000" b="1" dirty="0" smtClean="0">
                <a:solidFill>
                  <a:srgbClr val="FF0000"/>
                </a:solidFill>
              </a:rPr>
              <a:t>Peter Nephew</a:t>
            </a:r>
            <a:r>
              <a:rPr lang="en-US" sz="2000" dirty="0" smtClean="0"/>
              <a:t>:  Immigrated to Georgia by 1756, received an early 100 acre British Land </a:t>
            </a:r>
            <a:r>
              <a:rPr lang="en-US" sz="2000" dirty="0"/>
              <a:t>G</a:t>
            </a:r>
            <a:r>
              <a:rPr lang="en-US" sz="2000" dirty="0" smtClean="0"/>
              <a:t>rant, ultimately received 1250 acres in 27 years in Georgia</a:t>
            </a:r>
          </a:p>
          <a:p>
            <a:pPr marL="342900" indent="-342900">
              <a:lnSpc>
                <a:spcPct val="150000"/>
              </a:lnSpc>
              <a:buAutoNum type="arabicParenR" startAt="6"/>
            </a:pPr>
            <a:r>
              <a:rPr lang="en-US" sz="2000" b="1" dirty="0" smtClean="0">
                <a:solidFill>
                  <a:srgbClr val="FF0000"/>
                </a:solidFill>
              </a:rPr>
              <a:t>Donald </a:t>
            </a:r>
            <a:r>
              <a:rPr lang="en-US" sz="2000" b="1" dirty="0">
                <a:solidFill>
                  <a:srgbClr val="FF0000"/>
                </a:solidFill>
              </a:rPr>
              <a:t>B</a:t>
            </a:r>
            <a:r>
              <a:rPr lang="en-US" sz="2000" b="1" dirty="0" smtClean="0">
                <a:solidFill>
                  <a:srgbClr val="FF0000"/>
                </a:solidFill>
              </a:rPr>
              <a:t>ain McIntosh</a:t>
            </a:r>
            <a:r>
              <a:rPr lang="en-US" sz="2000" dirty="0" smtClean="0"/>
              <a:t>:  Land Grant recipient, rice grower and neighbor and probably relative </a:t>
            </a:r>
            <a:r>
              <a:rPr lang="en-US" sz="2000" dirty="0"/>
              <a:t>of Roderick </a:t>
            </a:r>
            <a:r>
              <a:rPr lang="en-US" sz="2000" dirty="0" smtClean="0"/>
              <a:t>McIntosh</a:t>
            </a:r>
          </a:p>
          <a:p>
            <a:pPr marL="342900" indent="-342900">
              <a:lnSpc>
                <a:spcPct val="150000"/>
              </a:lnSpc>
              <a:buAutoNum type="arabicParenR" startAt="6"/>
            </a:pPr>
            <a:r>
              <a:rPr lang="en-US" sz="2000" b="1" dirty="0" smtClean="0">
                <a:solidFill>
                  <a:srgbClr val="FF0000"/>
                </a:solidFill>
              </a:rPr>
              <a:t>John Hampton</a:t>
            </a:r>
            <a:r>
              <a:rPr lang="en-US" sz="2000" dirty="0" smtClean="0"/>
              <a:t>:  First mentioned in Georgia in  1747 as selling cattle to a neighbor.</a:t>
            </a:r>
          </a:p>
          <a:p>
            <a:pPr marL="342900" indent="-342900">
              <a:lnSpc>
                <a:spcPct val="150000"/>
              </a:lnSpc>
              <a:buAutoNum type="arabicParenR" startAt="6"/>
            </a:pPr>
            <a:r>
              <a:rPr lang="en-US" sz="2000" b="1" dirty="0" smtClean="0">
                <a:solidFill>
                  <a:srgbClr val="FF0000"/>
                </a:solidFill>
              </a:rPr>
              <a:t>Thomas Whitefield</a:t>
            </a:r>
            <a:r>
              <a:rPr lang="en-US" sz="2000" dirty="0" smtClean="0"/>
              <a:t>:  Probable son of George Whitefield, noted British Preacher, co-founder of Methodism and early leader of  evangelical movement in Georgia and America.  Anti-slavery in 1740, but by 1770  convinced Georgia needed slaves.   Co-founder with his father of the first and oldest child-caring institution in the Country</a:t>
            </a:r>
          </a:p>
          <a:p>
            <a:pPr marL="342900" indent="-342900">
              <a:lnSpc>
                <a:spcPct val="150000"/>
              </a:lnSpc>
              <a:buAutoNum type="arabicParenR" startAt="6"/>
            </a:pPr>
            <a:r>
              <a:rPr lang="en-US" sz="2000" b="1" dirty="0" smtClean="0">
                <a:solidFill>
                  <a:srgbClr val="FF0000"/>
                </a:solidFill>
              </a:rPr>
              <a:t> John Sandiford</a:t>
            </a:r>
            <a:r>
              <a:rPr lang="en-US" sz="2000" dirty="0" smtClean="0"/>
              <a:t>:  Georgia conservator of the peace,  his father left him “one half of tract mentioned above, Negro girl named Beck, eleven cows and calves”</a:t>
            </a:r>
            <a:endParaRPr lang="en-US" sz="2000" dirty="0"/>
          </a:p>
        </p:txBody>
      </p:sp>
    </p:spTree>
    <p:extLst>
      <p:ext uri="{BB962C8B-B14F-4D97-AF65-F5344CB8AC3E}">
        <p14:creationId xmlns:p14="http://schemas.microsoft.com/office/powerpoint/2010/main" val="121106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17669" y="487025"/>
            <a:ext cx="11053621" cy="6037487"/>
          </a:xfrm>
          <a:prstGeom prst="rect">
            <a:avLst/>
          </a:prstGeom>
          <a:noFill/>
        </p:spPr>
        <p:txBody>
          <a:bodyPr wrap="square" rtlCol="0">
            <a:spAutoFit/>
          </a:bodyPr>
          <a:lstStyle/>
          <a:p>
            <a:pPr>
              <a:lnSpc>
                <a:spcPct val="150000"/>
              </a:lnSpc>
            </a:pPr>
            <a:r>
              <a:rPr lang="en-US" sz="2000" dirty="0" smtClean="0"/>
              <a:t>By the late 1770’s, two facts are believed:  </a:t>
            </a:r>
          </a:p>
          <a:p>
            <a:pPr>
              <a:lnSpc>
                <a:spcPct val="150000"/>
              </a:lnSpc>
            </a:pPr>
            <a:r>
              <a:rPr lang="en-US" sz="2000" dirty="0" smtClean="0"/>
              <a:t>(1) James McKay and the other “W</a:t>
            </a:r>
            <a:r>
              <a:rPr lang="en-US" sz="2000" dirty="0"/>
              <a:t>orthy</a:t>
            </a:r>
            <a:r>
              <a:rPr lang="en-US" sz="2000" dirty="0" smtClean="0"/>
              <a:t> Poor” were slave holders, but their sentiments were anti slavery.   (2) The political emotions of these men were with the Patriots.</a:t>
            </a:r>
          </a:p>
          <a:p>
            <a:pPr>
              <a:lnSpc>
                <a:spcPct val="150000"/>
              </a:lnSpc>
            </a:pPr>
            <a:endParaRPr lang="en-US" sz="2000" dirty="0"/>
          </a:p>
          <a:p>
            <a:pPr>
              <a:lnSpc>
                <a:spcPct val="150000"/>
              </a:lnSpc>
            </a:pPr>
            <a:r>
              <a:rPr lang="en-US" sz="2000" dirty="0" smtClean="0"/>
              <a:t>In 1775, residents of St. Andrews Parish, including these men,  met in convention and adopted six resolutions:</a:t>
            </a:r>
          </a:p>
          <a:p>
            <a:pPr marL="342900" indent="-342900">
              <a:lnSpc>
                <a:spcPct val="150000"/>
              </a:lnSpc>
              <a:buAutoNum type="arabicParenR"/>
            </a:pPr>
            <a:r>
              <a:rPr lang="en-US" sz="2000" dirty="0" smtClean="0"/>
              <a:t>Approval for” the decent, but firm and manly conduct of the loyal and brave people of Boston and Massachusetts Bay to preserve their liberty”.</a:t>
            </a:r>
          </a:p>
          <a:p>
            <a:pPr marL="342900" indent="-342900">
              <a:lnSpc>
                <a:spcPct val="150000"/>
              </a:lnSpc>
              <a:buAutoNum type="arabicParenR"/>
            </a:pPr>
            <a:r>
              <a:rPr lang="en-US" sz="2000" dirty="0" smtClean="0"/>
              <a:t>Approved three resolutions against specific British colonial practices</a:t>
            </a:r>
          </a:p>
          <a:p>
            <a:pPr marL="342900" indent="-342900">
              <a:lnSpc>
                <a:spcPct val="150000"/>
              </a:lnSpc>
              <a:buAutoNum type="arabicParenR"/>
            </a:pPr>
            <a:r>
              <a:rPr lang="en-US" sz="2000" dirty="0" smtClean="0"/>
              <a:t>…Confirmed “our disapprobation and abhorrence of the unnatural practice of slavery in America…”</a:t>
            </a:r>
          </a:p>
          <a:p>
            <a:pPr marL="342900" indent="-342900">
              <a:lnSpc>
                <a:spcPct val="150000"/>
              </a:lnSpc>
              <a:buAutoNum type="arabicParenR"/>
            </a:pPr>
            <a:r>
              <a:rPr lang="en-US" sz="2000" dirty="0" smtClean="0"/>
              <a:t>Named delegates to an upcoming provincial congress in Georgia and requested that Georgia appoint delegates to the upcoming Continental Congress</a:t>
            </a:r>
            <a:endParaRPr lang="en-US" sz="2000" dirty="0"/>
          </a:p>
        </p:txBody>
      </p:sp>
    </p:spTree>
    <p:extLst>
      <p:ext uri="{BB962C8B-B14F-4D97-AF65-F5344CB8AC3E}">
        <p14:creationId xmlns:p14="http://schemas.microsoft.com/office/powerpoint/2010/main" val="44886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66670" y="424685"/>
            <a:ext cx="6297769" cy="6093976"/>
          </a:xfrm>
          <a:prstGeom prst="rect">
            <a:avLst/>
          </a:prstGeom>
          <a:noFill/>
        </p:spPr>
        <p:txBody>
          <a:bodyPr wrap="square" rtlCol="0">
            <a:spAutoFit/>
          </a:bodyPr>
          <a:lstStyle/>
          <a:p>
            <a:pPr algn="ctr"/>
            <a:r>
              <a:rPr lang="en-US" b="1" dirty="0" smtClean="0"/>
              <a:t>1794 Promissory Note from Robert Turner to </a:t>
            </a:r>
          </a:p>
          <a:p>
            <a:pPr algn="ctr"/>
            <a:r>
              <a:rPr lang="en-US" b="1" dirty="0" smtClean="0"/>
              <a:t>Peter Light with Connection to War of 1812</a:t>
            </a:r>
          </a:p>
          <a:p>
            <a:pPr algn="ctr"/>
            <a:endParaRPr lang="en-US" sz="1600" dirty="0" smtClean="0"/>
          </a:p>
          <a:p>
            <a:pPr algn="ctr"/>
            <a:r>
              <a:rPr lang="en-US" dirty="0" smtClean="0"/>
              <a:t>Obverse Content  </a:t>
            </a:r>
          </a:p>
          <a:p>
            <a:r>
              <a:rPr lang="en-US" b="1" i="1" dirty="0" err="1" smtClean="0">
                <a:solidFill>
                  <a:schemeClr val="accent1"/>
                </a:solidFill>
              </a:rPr>
              <a:t>Woldoboro</a:t>
            </a:r>
            <a:r>
              <a:rPr lang="en-US" b="1" i="1" dirty="0" smtClean="0">
                <a:solidFill>
                  <a:schemeClr val="accent1"/>
                </a:solidFill>
              </a:rPr>
              <a:t>, Maine  </a:t>
            </a:r>
          </a:p>
          <a:p>
            <a:pPr algn="just"/>
            <a:r>
              <a:rPr lang="en-US" b="1" i="1" dirty="0" smtClean="0">
                <a:solidFill>
                  <a:schemeClr val="accent1"/>
                </a:solidFill>
              </a:rPr>
              <a:t>	For value received, I promise to pay Peter Light thirty dollars on demand with interest as witnessed my hand.</a:t>
            </a:r>
          </a:p>
          <a:p>
            <a:pPr algn="r"/>
            <a:r>
              <a:rPr lang="en-US" b="1" i="1" dirty="0">
                <a:solidFill>
                  <a:schemeClr val="accent1"/>
                </a:solidFill>
              </a:rPr>
              <a:t>(</a:t>
            </a:r>
            <a:r>
              <a:rPr lang="en-US" b="1" i="1" dirty="0" smtClean="0">
                <a:solidFill>
                  <a:schemeClr val="accent1"/>
                </a:solidFill>
              </a:rPr>
              <a:t>Signed) Robert Turner</a:t>
            </a:r>
            <a:endParaRPr lang="en-US" i="1" dirty="0" smtClean="0">
              <a:solidFill>
                <a:schemeClr val="accent1"/>
              </a:solidFill>
            </a:endParaRPr>
          </a:p>
          <a:p>
            <a:pPr algn="ctr"/>
            <a:endParaRPr lang="en-US" sz="1600" dirty="0" smtClean="0"/>
          </a:p>
          <a:p>
            <a:pPr algn="ctr"/>
            <a:r>
              <a:rPr lang="en-US" dirty="0" smtClean="0"/>
              <a:t>Reverse Content</a:t>
            </a:r>
          </a:p>
          <a:p>
            <a:r>
              <a:rPr lang="en-US" b="1" i="1" dirty="0" smtClean="0">
                <a:solidFill>
                  <a:schemeClr val="accent1"/>
                </a:solidFill>
              </a:rPr>
              <a:t>February 18, 1795</a:t>
            </a:r>
          </a:p>
          <a:p>
            <a:r>
              <a:rPr lang="en-US" b="1" i="1" dirty="0" smtClean="0">
                <a:solidFill>
                  <a:schemeClr val="accent1"/>
                </a:solidFill>
              </a:rPr>
              <a:t>	Rec’d four dollars in part payment of this note.</a:t>
            </a:r>
            <a:endParaRPr lang="en-US" b="1" i="1" dirty="0">
              <a:solidFill>
                <a:schemeClr val="accent1"/>
              </a:solidFill>
            </a:endParaRPr>
          </a:p>
          <a:p>
            <a:pPr algn="r"/>
            <a:r>
              <a:rPr lang="en-US" b="1" i="1" dirty="0" smtClean="0">
                <a:solidFill>
                  <a:schemeClr val="accent1"/>
                </a:solidFill>
              </a:rPr>
              <a:t>Peter Light</a:t>
            </a:r>
          </a:p>
          <a:p>
            <a:endParaRPr lang="en-US" sz="1600" b="1" dirty="0" smtClean="0">
              <a:latin typeface="Bradley Hand ITC" panose="03070402050302030203" pitchFamily="66" charset="0"/>
            </a:endParaRPr>
          </a:p>
          <a:p>
            <a:pPr algn="just"/>
            <a:r>
              <a:rPr lang="en-US" dirty="0" smtClean="0"/>
              <a:t>During the war of 1812, </a:t>
            </a:r>
            <a:r>
              <a:rPr lang="en-US" b="1" dirty="0" smtClean="0"/>
              <a:t>Peter Ligh</a:t>
            </a:r>
            <a:r>
              <a:rPr lang="en-US" dirty="0" smtClean="0"/>
              <a:t>t, a fisherman, was captured by a British privateer and carried to Halifax, NS.  The crew, having gone ashore for a holiday, left Light and the cook on-board the vessel.  Light and the cook cut the cable, stole the ship and steered for the New England coast.  </a:t>
            </a:r>
            <a:r>
              <a:rPr lang="en-US" b="1" dirty="0" smtClean="0"/>
              <a:t>As they sailed up the Waldoboro River, they fired several guns which alarmed the people in the vicinity.</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8920" y="244380"/>
            <a:ext cx="4810125" cy="47244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345" y="3024992"/>
            <a:ext cx="3695700" cy="3667125"/>
          </a:xfrm>
          <a:prstGeom prst="rect">
            <a:avLst/>
          </a:prstGeom>
        </p:spPr>
      </p:pic>
    </p:spTree>
    <p:extLst>
      <p:ext uri="{BB962C8B-B14F-4D97-AF65-F5344CB8AC3E}">
        <p14:creationId xmlns:p14="http://schemas.microsoft.com/office/powerpoint/2010/main" val="1997749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7933" y="396056"/>
            <a:ext cx="6536659" cy="6186309"/>
          </a:xfrm>
          <a:prstGeom prst="rect">
            <a:avLst/>
          </a:prstGeom>
          <a:noFill/>
        </p:spPr>
        <p:txBody>
          <a:bodyPr wrap="square" rtlCol="0">
            <a:spAutoFit/>
          </a:bodyPr>
          <a:lstStyle/>
          <a:p>
            <a:pPr algn="ctr"/>
            <a:r>
              <a:rPr lang="en-US" dirty="0" smtClean="0"/>
              <a:t>1942 Censored Letter From </a:t>
            </a:r>
            <a:r>
              <a:rPr lang="en-US" dirty="0"/>
              <a:t>O</a:t>
            </a:r>
            <a:r>
              <a:rPr lang="en-US" dirty="0" smtClean="0"/>
              <a:t>ne of First Seven</a:t>
            </a:r>
          </a:p>
          <a:p>
            <a:pPr algn="ctr"/>
            <a:r>
              <a:rPr lang="en-US" dirty="0" smtClean="0"/>
              <a:t>American Women Doctors in WWII, Eleanor K. Peck</a:t>
            </a:r>
          </a:p>
          <a:p>
            <a:pPr algn="just"/>
            <a:endParaRPr lang="en-US" dirty="0"/>
          </a:p>
          <a:p>
            <a:pPr algn="just"/>
            <a:r>
              <a:rPr lang="en-US" dirty="0" smtClean="0"/>
              <a:t>Women doctors in the United states sought to use their medical skills in support of the American war effort during WWII.  Commissions in the Army and Navy, however, did not become available to them until 1943.  In the summer of 1941, the American Red Cross sought women doctors for the British Emergency Medical Services.   Seven medical doctors responded to this call, including Eleanor K. Peck.</a:t>
            </a:r>
          </a:p>
          <a:p>
            <a:pPr algn="just"/>
            <a:endParaRPr lang="en-US" dirty="0"/>
          </a:p>
          <a:p>
            <a:pPr algn="just"/>
            <a:r>
              <a:rPr lang="en-US" dirty="0" smtClean="0"/>
              <a:t>Dr. Peck served as a pediatrician in London in 1941 and 1942.  In 1943, she transferred from the Red Cross to the US Army.  </a:t>
            </a:r>
          </a:p>
          <a:p>
            <a:pPr algn="just"/>
            <a:endParaRPr lang="en-US" dirty="0" smtClean="0"/>
          </a:p>
          <a:p>
            <a:pPr algn="just"/>
            <a:r>
              <a:rPr lang="en-US" dirty="0" smtClean="0"/>
              <a:t>In her letters, Dr</a:t>
            </a:r>
            <a:r>
              <a:rPr lang="en-US" dirty="0"/>
              <a:t>. Peck describes her trip overseas, air raids, the hospital, rationing, commissioning of female doctors and her reaction to the bombing of Pearl Harbor.  </a:t>
            </a:r>
          </a:p>
          <a:p>
            <a:pPr algn="just"/>
            <a:endParaRPr lang="en-US" dirty="0"/>
          </a:p>
          <a:p>
            <a:pPr algn="just"/>
            <a:r>
              <a:rPr lang="en-US" dirty="0" smtClean="0"/>
              <a:t>Fifteen of Dr. Peck’s letters home to her aunt and uncle are contained in the Library of the University of North Carolina.  Three of Dr. Peck’s letters are contained in my personal collection. </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2283" y="306092"/>
            <a:ext cx="4745474" cy="6276273"/>
          </a:xfrm>
          <a:prstGeom prst="rect">
            <a:avLst/>
          </a:prstGeom>
        </p:spPr>
      </p:pic>
    </p:spTree>
    <p:extLst>
      <p:ext uri="{BB962C8B-B14F-4D97-AF65-F5344CB8AC3E}">
        <p14:creationId xmlns:p14="http://schemas.microsoft.com/office/powerpoint/2010/main" val="211067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7247" y="1402173"/>
            <a:ext cx="9040487" cy="5229955"/>
          </a:xfrm>
          <a:prstGeom prst="rect">
            <a:avLst/>
          </a:prstGeom>
        </p:spPr>
      </p:pic>
      <p:sp>
        <p:nvSpPr>
          <p:cNvPr id="3" name="TextBox 2"/>
          <p:cNvSpPr txBox="1"/>
          <p:nvPr/>
        </p:nvSpPr>
        <p:spPr>
          <a:xfrm>
            <a:off x="1488300" y="261052"/>
            <a:ext cx="9240253" cy="646331"/>
          </a:xfrm>
          <a:prstGeom prst="rect">
            <a:avLst/>
          </a:prstGeom>
          <a:noFill/>
        </p:spPr>
        <p:txBody>
          <a:bodyPr wrap="square" rtlCol="0">
            <a:spAutoFit/>
          </a:bodyPr>
          <a:lstStyle/>
          <a:p>
            <a:pPr algn="ctr"/>
            <a:r>
              <a:rPr lang="en-US" b="1" dirty="0" smtClean="0"/>
              <a:t>1853 </a:t>
            </a:r>
            <a:r>
              <a:rPr lang="en-US" b="1" dirty="0" err="1" smtClean="0"/>
              <a:t>Stampless</a:t>
            </a:r>
            <a:r>
              <a:rPr lang="en-US" b="1" dirty="0" smtClean="0"/>
              <a:t> Cover from New York City Addressed to Mrs. Laura Hawke</a:t>
            </a:r>
          </a:p>
          <a:p>
            <a:pPr algn="ctr"/>
            <a:r>
              <a:rPr lang="en-US" b="1" dirty="0" smtClean="0"/>
              <a:t>East Randolph, Vermont </a:t>
            </a:r>
            <a:endParaRPr lang="en-US" b="1" dirty="0"/>
          </a:p>
        </p:txBody>
      </p:sp>
      <p:sp>
        <p:nvSpPr>
          <p:cNvPr id="6" name="TextBox 5"/>
          <p:cNvSpPr txBox="1"/>
          <p:nvPr/>
        </p:nvSpPr>
        <p:spPr>
          <a:xfrm>
            <a:off x="5831115" y="2031991"/>
            <a:ext cx="5408201" cy="3970318"/>
          </a:xfrm>
          <a:prstGeom prst="rect">
            <a:avLst/>
          </a:prstGeom>
          <a:noFill/>
        </p:spPr>
        <p:txBody>
          <a:bodyPr wrap="square" rtlCol="0">
            <a:spAutoFit/>
          </a:bodyPr>
          <a:lstStyle/>
          <a:p>
            <a:pPr algn="just"/>
            <a:r>
              <a:rPr lang="en-US" dirty="0" smtClean="0">
                <a:solidFill>
                  <a:schemeClr val="bg1"/>
                </a:solidFill>
              </a:rPr>
              <a:t>Aaron Swarts was employed by the Post Office Department at Chatham Square (NYC) in 1845 and 1846.  On January 5, 1847 the Chatham Square branch was discontinued leaving area residents and businesses without a convenient nearby post office.   Swarts saw an opportunity and on January 15</a:t>
            </a:r>
            <a:r>
              <a:rPr lang="en-US" baseline="30000" dirty="0" smtClean="0">
                <a:solidFill>
                  <a:schemeClr val="bg1"/>
                </a:solidFill>
              </a:rPr>
              <a:t>th</a:t>
            </a:r>
            <a:r>
              <a:rPr lang="en-US" dirty="0" smtClean="0">
                <a:solidFill>
                  <a:schemeClr val="bg1"/>
                </a:solidFill>
              </a:rPr>
              <a:t> announced the opening of his local branch, advertising it as the Branch Post Office, although there was no official connection to the government Post Office.  The Company lasted until 1863.</a:t>
            </a:r>
          </a:p>
          <a:p>
            <a:pPr algn="just"/>
            <a:endParaRPr lang="en-US" dirty="0">
              <a:solidFill>
                <a:schemeClr val="bg1"/>
              </a:solidFill>
            </a:endParaRPr>
          </a:p>
          <a:p>
            <a:pPr algn="just"/>
            <a:r>
              <a:rPr lang="en-US" dirty="0" smtClean="0">
                <a:solidFill>
                  <a:schemeClr val="bg1"/>
                </a:solidFill>
              </a:rPr>
              <a:t>Robert Siegel recently auctioned three similar Swarts covers at an average price of $400 each.</a:t>
            </a:r>
            <a:endParaRPr lang="en-US" dirty="0">
              <a:solidFill>
                <a:schemeClr val="bg1"/>
              </a:solidFill>
            </a:endParaRPr>
          </a:p>
        </p:txBody>
      </p:sp>
      <p:sp>
        <p:nvSpPr>
          <p:cNvPr id="2" name="TextBox 1"/>
          <p:cNvSpPr txBox="1"/>
          <p:nvPr/>
        </p:nvSpPr>
        <p:spPr>
          <a:xfrm>
            <a:off x="1604210" y="907383"/>
            <a:ext cx="9218549" cy="369332"/>
          </a:xfrm>
          <a:prstGeom prst="rect">
            <a:avLst/>
          </a:prstGeom>
          <a:noFill/>
        </p:spPr>
        <p:txBody>
          <a:bodyPr wrap="square" rtlCol="0">
            <a:spAutoFit/>
          </a:bodyPr>
          <a:lstStyle/>
          <a:p>
            <a:pPr algn="ctr"/>
            <a:r>
              <a:rPr lang="en-US" dirty="0" smtClean="0"/>
              <a:t>Swarts’ City Dispatch Post (New York City) local stamp on the reverse</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672" y="1553714"/>
            <a:ext cx="4772025" cy="2752725"/>
          </a:xfrm>
          <a:prstGeom prst="rect">
            <a:avLst/>
          </a:prstGeom>
        </p:spPr>
      </p:pic>
    </p:spTree>
    <p:extLst>
      <p:ext uri="{BB962C8B-B14F-4D97-AF65-F5344CB8AC3E}">
        <p14:creationId xmlns:p14="http://schemas.microsoft.com/office/powerpoint/2010/main" val="53114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98331" y="853430"/>
            <a:ext cx="5532013" cy="5345053"/>
          </a:xfrm>
          <a:prstGeom prst="rect">
            <a:avLst/>
          </a:prstGeom>
          <a:noFill/>
        </p:spPr>
        <p:txBody>
          <a:bodyPr wrap="square" rtlCol="0">
            <a:spAutoFit/>
          </a:bodyPr>
          <a:lstStyle/>
          <a:p>
            <a:pPr algn="ctr"/>
            <a:r>
              <a:rPr lang="en-US" dirty="0" smtClean="0"/>
              <a:t>Postal Cover from the Collection of</a:t>
            </a:r>
          </a:p>
          <a:p>
            <a:pPr algn="ctr"/>
            <a:r>
              <a:rPr lang="en-US" dirty="0" smtClean="0"/>
              <a:t>President Franklin Roosevelt</a:t>
            </a:r>
          </a:p>
          <a:p>
            <a:pPr algn="ctr"/>
            <a:r>
              <a:rPr lang="en-US" dirty="0" smtClean="0"/>
              <a:t>postmarked Galion, Ohio, April 21, 1875</a:t>
            </a:r>
          </a:p>
          <a:p>
            <a:pPr algn="ctr"/>
            <a:r>
              <a:rPr lang="en-US" dirty="0" smtClean="0"/>
              <a:t>Auctioned by H. H. Harmer, April, 1946</a:t>
            </a:r>
          </a:p>
          <a:p>
            <a:pPr algn="ctr"/>
            <a:endParaRPr lang="en-US" dirty="0"/>
          </a:p>
          <a:p>
            <a:pPr marL="285750" indent="-285750">
              <a:lnSpc>
                <a:spcPts val="2000"/>
              </a:lnSpc>
              <a:buFont typeface="Arial" panose="020B0604020202020204" pitchFamily="34" charset="0"/>
              <a:buChar char="•"/>
            </a:pPr>
            <a:r>
              <a:rPr lang="en-US" dirty="0"/>
              <a:t>FDR started collecting stamps in 1890 at the age of 8</a:t>
            </a:r>
          </a:p>
          <a:p>
            <a:pPr marL="285750" indent="-285750">
              <a:lnSpc>
                <a:spcPts val="2000"/>
              </a:lnSpc>
              <a:buFont typeface="Arial" panose="020B0604020202020204" pitchFamily="34" charset="0"/>
              <a:buChar char="•"/>
            </a:pPr>
            <a:r>
              <a:rPr lang="en-US" dirty="0"/>
              <a:t>Life long philatelist</a:t>
            </a:r>
          </a:p>
          <a:p>
            <a:pPr marL="285750" indent="-285750">
              <a:lnSpc>
                <a:spcPts val="2000"/>
              </a:lnSpc>
              <a:buFont typeface="Arial" panose="020B0604020202020204" pitchFamily="34" charset="0"/>
              <a:buChar char="•"/>
            </a:pPr>
            <a:r>
              <a:rPr lang="en-US" dirty="0"/>
              <a:t>Became world’s most famous stamp collector and elevated stamp collecting</a:t>
            </a:r>
          </a:p>
          <a:p>
            <a:pPr marL="285750" indent="-285750">
              <a:lnSpc>
                <a:spcPts val="2000"/>
              </a:lnSpc>
              <a:buFont typeface="Arial" panose="020B0604020202020204" pitchFamily="34" charset="0"/>
              <a:buChar char="•"/>
            </a:pPr>
            <a:r>
              <a:rPr lang="en-US" dirty="0"/>
              <a:t>Took his stamp collection to prep school, Harvard, the White House, and WWII conferences such as Casablanca and Yalta </a:t>
            </a:r>
          </a:p>
          <a:p>
            <a:pPr marL="285750" indent="-285750">
              <a:lnSpc>
                <a:spcPts val="2000"/>
              </a:lnSpc>
              <a:buFont typeface="Arial" panose="020B0604020202020204" pitchFamily="34" charset="0"/>
              <a:buChar char="•"/>
            </a:pPr>
            <a:r>
              <a:rPr lang="en-US" dirty="0"/>
              <a:t>He credited stamp collecting with helping his recovery from  Polio:  “I owe my life to my hobbies, especially stamp collecting.”</a:t>
            </a:r>
          </a:p>
          <a:p>
            <a:pPr marL="285750" indent="-285750">
              <a:lnSpc>
                <a:spcPts val="2000"/>
              </a:lnSpc>
              <a:buFont typeface="Arial" panose="020B0604020202020204" pitchFamily="34" charset="0"/>
              <a:buChar char="•"/>
            </a:pPr>
            <a:r>
              <a:rPr lang="en-US" dirty="0"/>
              <a:t>As president, he helped design or held influence over every stamp issued by the United States (1933 – 1945)</a:t>
            </a:r>
          </a:p>
          <a:p>
            <a:pPr algn="ct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646706619"/>
              </p:ext>
            </p:extLst>
          </p:nvPr>
        </p:nvGraphicFramePr>
        <p:xfrm>
          <a:off x="6130344" y="370488"/>
          <a:ext cx="5601142" cy="3155469"/>
        </p:xfrm>
        <a:graphic>
          <a:graphicData uri="http://schemas.openxmlformats.org/presentationml/2006/ole">
            <mc:AlternateContent xmlns:mc="http://schemas.openxmlformats.org/markup-compatibility/2006">
              <mc:Choice xmlns:v="urn:schemas-microsoft-com:vml" Requires="v">
                <p:oleObj spid="_x0000_s1103" r:id="rId3" imgW="8406000" imgH="4736160" progId="">
                  <p:embed/>
                </p:oleObj>
              </mc:Choice>
              <mc:Fallback>
                <p:oleObj r:id="rId3" imgW="8406000" imgH="4736160" progId="">
                  <p:embed/>
                  <p:pic>
                    <p:nvPicPr>
                      <p:cNvPr id="0" name=""/>
                      <p:cNvPicPr/>
                      <p:nvPr/>
                    </p:nvPicPr>
                    <p:blipFill>
                      <a:blip r:embed="rId4"/>
                      <a:stretch>
                        <a:fillRect/>
                      </a:stretch>
                    </p:blipFill>
                    <p:spPr>
                      <a:xfrm>
                        <a:off x="6130344" y="370488"/>
                        <a:ext cx="5601142" cy="3155469"/>
                      </a:xfrm>
                      <a:prstGeom prst="rect">
                        <a:avLst/>
                      </a:prstGeom>
                    </p:spPr>
                  </p:pic>
                </p:oleObj>
              </mc:Fallback>
            </mc:AlternateContent>
          </a:graphicData>
        </a:graphic>
      </p:graphicFrame>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4465" y="3762173"/>
            <a:ext cx="4152900" cy="2733675"/>
          </a:xfrm>
          <a:prstGeom prst="rect">
            <a:avLst/>
          </a:prstGeom>
        </p:spPr>
      </p:pic>
    </p:spTree>
    <p:extLst>
      <p:ext uri="{BB962C8B-B14F-4D97-AF65-F5344CB8AC3E}">
        <p14:creationId xmlns:p14="http://schemas.microsoft.com/office/powerpoint/2010/main" val="417060958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486" y="265958"/>
            <a:ext cx="11384925" cy="3416320"/>
          </a:xfrm>
          <a:prstGeom prst="rect">
            <a:avLst/>
          </a:prstGeom>
          <a:noFill/>
        </p:spPr>
        <p:txBody>
          <a:bodyPr wrap="square" rtlCol="0">
            <a:spAutoFit/>
          </a:bodyPr>
          <a:lstStyle/>
          <a:p>
            <a:pPr algn="ctr"/>
            <a:r>
              <a:rPr lang="en-US" b="1" dirty="0" smtClean="0"/>
              <a:t>Lette</a:t>
            </a:r>
            <a:r>
              <a:rPr lang="en-US" b="1" dirty="0"/>
              <a:t>r</a:t>
            </a:r>
            <a:r>
              <a:rPr lang="en-US" b="1" dirty="0" smtClean="0"/>
              <a:t> to Caleb Stark (1759 – 1838), Revolutionary War Veteran and </a:t>
            </a:r>
          </a:p>
          <a:p>
            <a:pPr algn="ctr"/>
            <a:r>
              <a:rPr lang="en-US" b="1" dirty="0" smtClean="0"/>
              <a:t>Eldest </a:t>
            </a:r>
            <a:r>
              <a:rPr lang="en-US" b="1" dirty="0"/>
              <a:t>S</a:t>
            </a:r>
            <a:r>
              <a:rPr lang="en-US" b="1" dirty="0" smtClean="0"/>
              <a:t>on of Revolutionary War Hero General John Stark </a:t>
            </a:r>
          </a:p>
          <a:p>
            <a:endParaRPr lang="en-US" dirty="0"/>
          </a:p>
          <a:p>
            <a:pPr algn="just"/>
            <a:r>
              <a:rPr lang="en-US" dirty="0" smtClean="0"/>
              <a:t>During the Revolutionary War, Caleb served with his father in the 1</a:t>
            </a:r>
            <a:r>
              <a:rPr lang="en-US" baseline="30000" dirty="0" smtClean="0"/>
              <a:t>st</a:t>
            </a:r>
            <a:r>
              <a:rPr lang="en-US" dirty="0" smtClean="0"/>
              <a:t>  New </a:t>
            </a:r>
            <a:r>
              <a:rPr lang="en-US" dirty="0"/>
              <a:t>H</a:t>
            </a:r>
            <a:r>
              <a:rPr lang="en-US" dirty="0" smtClean="0"/>
              <a:t>ampshire Regiment at the Battles of Bunker Hill, Trenton and Princeton. General  John Stark is credited with </a:t>
            </a:r>
            <a:r>
              <a:rPr lang="en-US" b="1" dirty="0" smtClean="0"/>
              <a:t>“Live free or die:  Death is not the worst of evils”, </a:t>
            </a:r>
            <a:r>
              <a:rPr lang="en-US" dirty="0" smtClean="0"/>
              <a:t>the phrase which ultimately became New Hampshire’s state motto.</a:t>
            </a:r>
            <a:r>
              <a:rPr lang="en-US" dirty="0"/>
              <a:t> </a:t>
            </a:r>
            <a:r>
              <a:rPr lang="en-US" dirty="0" smtClean="0"/>
              <a:t> John was personally thanked for his War efforts by George Washington and was the last surviving General of the War.</a:t>
            </a:r>
          </a:p>
          <a:p>
            <a:pPr algn="just"/>
            <a:endParaRPr lang="en-US" dirty="0"/>
          </a:p>
          <a:p>
            <a:pPr algn="just"/>
            <a:r>
              <a:rPr lang="en-US" dirty="0" smtClean="0"/>
              <a:t>After </a:t>
            </a:r>
            <a:r>
              <a:rPr lang="en-US" dirty="0"/>
              <a:t>his father resigned his commission Caleb remained in the Continental Army, serving the rest of the war and rising to the rank of major</a:t>
            </a:r>
            <a:r>
              <a:rPr lang="en-US" dirty="0" smtClean="0"/>
              <a:t>.  He was the youngest survivor of the Battle of Bunker Hill.  In </a:t>
            </a:r>
            <a:r>
              <a:rPr lang="en-US" dirty="0"/>
              <a:t>1811, Caleb Stark started the first </a:t>
            </a:r>
            <a:r>
              <a:rPr lang="en-US" dirty="0" smtClean="0"/>
              <a:t>cotton </a:t>
            </a:r>
            <a:r>
              <a:rPr lang="en-US" dirty="0"/>
              <a:t>mill in Suncook, New Hampshire. </a:t>
            </a:r>
            <a:r>
              <a:rPr lang="en-US" dirty="0" smtClean="0"/>
              <a:t>He also </a:t>
            </a:r>
            <a:r>
              <a:rPr lang="en-US" dirty="0"/>
              <a:t>practiced law and became a historian, and a member of the New Hampshire State Senate. </a:t>
            </a:r>
            <a:endParaRPr lang="en-US" dirty="0" smtClean="0"/>
          </a:p>
        </p:txBody>
      </p:sp>
      <p:sp>
        <p:nvSpPr>
          <p:cNvPr id="7" name="TextBox 6"/>
          <p:cNvSpPr txBox="1"/>
          <p:nvPr/>
        </p:nvSpPr>
        <p:spPr>
          <a:xfrm>
            <a:off x="2485622" y="4117319"/>
            <a:ext cx="1828800" cy="2308324"/>
          </a:xfrm>
          <a:prstGeom prst="rect">
            <a:avLst/>
          </a:prstGeom>
          <a:noFill/>
        </p:spPr>
        <p:txBody>
          <a:bodyPr wrap="square" rtlCol="0">
            <a:spAutoFit/>
          </a:bodyPr>
          <a:lstStyle/>
          <a:p>
            <a:pPr algn="ctr"/>
            <a:r>
              <a:rPr lang="en-US" dirty="0" smtClean="0"/>
              <a:t>1829</a:t>
            </a:r>
          </a:p>
          <a:p>
            <a:pPr algn="ctr"/>
            <a:r>
              <a:rPr lang="en-US" dirty="0" smtClean="0"/>
              <a:t>Richmond, Virginia to Pembroke,</a:t>
            </a:r>
          </a:p>
          <a:p>
            <a:pPr algn="ctr"/>
            <a:r>
              <a:rPr lang="en-US" dirty="0" smtClean="0"/>
              <a:t>New Hampshire</a:t>
            </a:r>
          </a:p>
          <a:p>
            <a:pPr algn="ctr"/>
            <a:r>
              <a:rPr lang="en-US" dirty="0" smtClean="0"/>
              <a:t>25 cents</a:t>
            </a:r>
          </a:p>
          <a:p>
            <a:pPr algn="ctr"/>
            <a:r>
              <a:rPr lang="en-US" dirty="0" smtClean="0"/>
              <a:t>(over 400</a:t>
            </a:r>
          </a:p>
          <a:p>
            <a:pPr algn="ctr"/>
            <a:r>
              <a:rPr lang="en-US" dirty="0" smtClean="0"/>
              <a:t> mile rate)</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958311525"/>
              </p:ext>
            </p:extLst>
          </p:nvPr>
        </p:nvGraphicFramePr>
        <p:xfrm>
          <a:off x="4417454" y="3682278"/>
          <a:ext cx="5148338" cy="2946177"/>
        </p:xfrm>
        <a:graphic>
          <a:graphicData uri="http://schemas.openxmlformats.org/presentationml/2006/ole">
            <mc:AlternateContent xmlns:mc="http://schemas.openxmlformats.org/markup-compatibility/2006">
              <mc:Choice xmlns:v="urn:schemas-microsoft-com:vml" Requires="v">
                <p:oleObj spid="_x0000_s9291" r:id="rId3" imgW="4926960" imgH="3098160" progId="">
                  <p:embed/>
                </p:oleObj>
              </mc:Choice>
              <mc:Fallback>
                <p:oleObj r:id="rId3" imgW="4926960" imgH="3098160" progId="">
                  <p:embed/>
                  <p:pic>
                    <p:nvPicPr>
                      <p:cNvPr id="0" name=""/>
                      <p:cNvPicPr/>
                      <p:nvPr/>
                    </p:nvPicPr>
                    <p:blipFill>
                      <a:blip r:embed="rId4"/>
                      <a:stretch>
                        <a:fillRect/>
                      </a:stretch>
                    </p:blipFill>
                    <p:spPr>
                      <a:xfrm>
                        <a:off x="4417454" y="3682278"/>
                        <a:ext cx="5148338" cy="2946177"/>
                      </a:xfrm>
                      <a:prstGeom prst="rect">
                        <a:avLst/>
                      </a:prstGeom>
                    </p:spPr>
                  </p:pic>
                </p:oleObj>
              </mc:Fallback>
            </mc:AlternateContent>
          </a:graphicData>
        </a:graphic>
      </p:graphicFrame>
    </p:spTree>
    <p:extLst>
      <p:ext uri="{BB962C8B-B14F-4D97-AF65-F5344CB8AC3E}">
        <p14:creationId xmlns:p14="http://schemas.microsoft.com/office/powerpoint/2010/main" val="64285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58921" y="451964"/>
            <a:ext cx="10127848" cy="1200329"/>
          </a:xfrm>
          <a:prstGeom prst="rect">
            <a:avLst/>
          </a:prstGeom>
          <a:noFill/>
        </p:spPr>
        <p:txBody>
          <a:bodyPr wrap="square" rtlCol="0">
            <a:spAutoFit/>
          </a:bodyPr>
          <a:lstStyle/>
          <a:p>
            <a:pPr algn="ctr"/>
            <a:r>
              <a:rPr lang="en-US" dirty="0" smtClean="0"/>
              <a:t>Stampless Cover to Miss </a:t>
            </a:r>
            <a:r>
              <a:rPr lang="en-US" dirty="0"/>
              <a:t>H</a:t>
            </a:r>
            <a:r>
              <a:rPr lang="en-US" dirty="0" smtClean="0"/>
              <a:t>arriet Stark, Dumbarton, New Hampshire </a:t>
            </a:r>
          </a:p>
          <a:p>
            <a:pPr algn="ctr"/>
            <a:endParaRPr lang="en-US" dirty="0"/>
          </a:p>
          <a:p>
            <a:r>
              <a:rPr lang="en-US" dirty="0" smtClean="0"/>
              <a:t>Harriet was the daughter of </a:t>
            </a:r>
            <a:r>
              <a:rPr lang="en-US" dirty="0"/>
              <a:t>C</a:t>
            </a:r>
            <a:r>
              <a:rPr lang="en-US" dirty="0" smtClean="0"/>
              <a:t>aleb Stark and granddaughter of General John Stark.  She lived to be 85 years old and “left a big estate”.</a:t>
            </a:r>
            <a:endParaRPr lang="en-US" dirty="0"/>
          </a:p>
        </p:txBody>
      </p:sp>
      <p:pic>
        <p:nvPicPr>
          <p:cNvPr id="3" name="Picture 2"/>
          <p:cNvPicPr>
            <a:picLocks noChangeAspect="1"/>
          </p:cNvPicPr>
          <p:nvPr/>
        </p:nvPicPr>
        <p:blipFill>
          <a:blip r:embed="rId2"/>
          <a:stretch>
            <a:fillRect/>
          </a:stretch>
        </p:blipFill>
        <p:spPr>
          <a:xfrm>
            <a:off x="2797873" y="1764406"/>
            <a:ext cx="6649944" cy="4726294"/>
          </a:xfrm>
          <a:prstGeom prst="rect">
            <a:avLst/>
          </a:prstGeom>
        </p:spPr>
      </p:pic>
    </p:spTree>
    <p:extLst>
      <p:ext uri="{BB962C8B-B14F-4D97-AF65-F5344CB8AC3E}">
        <p14:creationId xmlns:p14="http://schemas.microsoft.com/office/powerpoint/2010/main" val="24378046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4699" y="225312"/>
            <a:ext cx="11655380" cy="1231106"/>
          </a:xfrm>
          <a:prstGeom prst="rect">
            <a:avLst/>
          </a:prstGeom>
          <a:noFill/>
        </p:spPr>
        <p:txBody>
          <a:bodyPr wrap="square" rtlCol="0">
            <a:spAutoFit/>
          </a:bodyPr>
          <a:lstStyle/>
          <a:p>
            <a:pPr algn="ctr"/>
            <a:r>
              <a:rPr lang="en-US" sz="2000" b="1" dirty="0" smtClean="0"/>
              <a:t>1943 World </a:t>
            </a:r>
            <a:r>
              <a:rPr lang="en-US" sz="2000" b="1" dirty="0"/>
              <a:t>War II </a:t>
            </a:r>
            <a:r>
              <a:rPr lang="en-US" sz="2000" b="1" dirty="0" smtClean="0"/>
              <a:t>“Return to Sender” Cover Without Letter</a:t>
            </a:r>
          </a:p>
          <a:p>
            <a:pPr algn="ctr"/>
            <a:endParaRPr lang="en-US" dirty="0" smtClean="0"/>
          </a:p>
          <a:p>
            <a:pPr algn="ctr"/>
            <a:r>
              <a:rPr lang="en-US" dirty="0" smtClean="0"/>
              <a:t>From the John M. Gill Family , 129W. Sixth Street Oswego, New York</a:t>
            </a:r>
          </a:p>
          <a:p>
            <a:pPr algn="ctr"/>
            <a:r>
              <a:rPr lang="en-US" dirty="0" smtClean="0"/>
              <a:t>To S/Sgt. George K. Gill   341</a:t>
            </a:r>
            <a:r>
              <a:rPr lang="en-US" baseline="30000" dirty="0" smtClean="0"/>
              <a:t>st</a:t>
            </a:r>
            <a:r>
              <a:rPr lang="en-US" dirty="0" smtClean="0"/>
              <a:t> Bomb Squadron, 97</a:t>
            </a:r>
            <a:r>
              <a:rPr lang="en-US" baseline="30000" dirty="0" smtClean="0"/>
              <a:t>th</a:t>
            </a:r>
            <a:r>
              <a:rPr lang="en-US" dirty="0" smtClean="0"/>
              <a:t> Bomb Group  APO 520, no. 32476357, Postmaster, New York </a:t>
            </a:r>
            <a:endParaRPr lang="en-US" dirty="0"/>
          </a:p>
        </p:txBody>
      </p:sp>
      <p:sp>
        <p:nvSpPr>
          <p:cNvPr id="3" name="TextBox 2"/>
          <p:cNvSpPr txBox="1"/>
          <p:nvPr/>
        </p:nvSpPr>
        <p:spPr>
          <a:xfrm>
            <a:off x="334851" y="1595007"/>
            <a:ext cx="5885645" cy="5078313"/>
          </a:xfrm>
          <a:prstGeom prst="rect">
            <a:avLst/>
          </a:prstGeom>
          <a:noFill/>
        </p:spPr>
        <p:txBody>
          <a:bodyPr wrap="square" rtlCol="0">
            <a:spAutoFit/>
          </a:bodyPr>
          <a:lstStyle/>
          <a:p>
            <a:pPr algn="just"/>
            <a:r>
              <a:rPr lang="en-US" dirty="0" smtClean="0"/>
              <a:t>This envelope with letter left Oswego, New York on November 3, 1943 and was returned to sender on  December 21, 1943 with a notation by 1</a:t>
            </a:r>
            <a:r>
              <a:rPr lang="en-US" baseline="30000" dirty="0" smtClean="0"/>
              <a:t>st</a:t>
            </a:r>
            <a:r>
              <a:rPr lang="en-US" dirty="0" smtClean="0"/>
              <a:t> Lieutenant E. H. Rupp that </a:t>
            </a:r>
            <a:r>
              <a:rPr lang="en-US" b="1" dirty="0" smtClean="0"/>
              <a:t>S/Sgt. Gill was </a:t>
            </a:r>
            <a:r>
              <a:rPr lang="en-US" b="1" dirty="0"/>
              <a:t>M</a:t>
            </a:r>
            <a:r>
              <a:rPr lang="en-US" b="1" dirty="0" smtClean="0"/>
              <a:t>issing </a:t>
            </a:r>
            <a:r>
              <a:rPr lang="en-US" b="1" dirty="0"/>
              <a:t>I</a:t>
            </a:r>
            <a:r>
              <a:rPr lang="en-US" b="1" dirty="0" smtClean="0"/>
              <a:t>n Action</a:t>
            </a:r>
            <a:r>
              <a:rPr lang="en-US" dirty="0" smtClean="0"/>
              <a:t>.</a:t>
            </a:r>
          </a:p>
          <a:p>
            <a:pPr algn="just"/>
            <a:endParaRPr lang="en-US" dirty="0"/>
          </a:p>
          <a:p>
            <a:pPr algn="just"/>
            <a:r>
              <a:rPr lang="en-US" dirty="0" smtClean="0"/>
              <a:t>S/Sgt. George K. Gill was born about 1920 and enlisted in the US Army on September 16, 1942.  He was assigned to the 341</a:t>
            </a:r>
            <a:r>
              <a:rPr lang="en-US" baseline="30000" dirty="0" smtClean="0"/>
              <a:t>st</a:t>
            </a:r>
            <a:r>
              <a:rPr lang="en-US" dirty="0" smtClean="0"/>
              <a:t> Bombardment Squadron, 97</a:t>
            </a:r>
            <a:r>
              <a:rPr lang="en-US" baseline="30000" dirty="0" smtClean="0"/>
              <a:t>th</a:t>
            </a:r>
            <a:r>
              <a:rPr lang="en-US" dirty="0" smtClean="0"/>
              <a:t> Bombardment Group, XII Air Force as a tail gunner in a B-17 Heavy Bomber.</a:t>
            </a:r>
          </a:p>
          <a:p>
            <a:pPr algn="just"/>
            <a:endParaRPr lang="en-US" dirty="0" smtClean="0"/>
          </a:p>
          <a:p>
            <a:pPr algn="just"/>
            <a:r>
              <a:rPr lang="en-US" dirty="0" smtClean="0"/>
              <a:t>On November 8, 1943, 81 B-17’s bombed the Turin, Italy ball bearing works, marshalling yard, motor and aircraft engine works</a:t>
            </a:r>
            <a:r>
              <a:rPr lang="en-US" b="1" dirty="0" smtClean="0"/>
              <a:t>.  S/Sgt</a:t>
            </a:r>
            <a:r>
              <a:rPr lang="en-US" b="1" dirty="0"/>
              <a:t>.</a:t>
            </a:r>
            <a:r>
              <a:rPr lang="en-US" b="1" dirty="0" smtClean="0"/>
              <a:t> Gill was shot down in his B-17 and declared lost on November 8, five days after the posting of his family’s letter.  His remains were never found.  The letter was returned to the family.</a:t>
            </a:r>
            <a:endParaRPr lang="en-US"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7479" y="2576825"/>
            <a:ext cx="5562600" cy="3114675"/>
          </a:xfrm>
          <a:prstGeom prst="rect">
            <a:avLst/>
          </a:prstGeom>
        </p:spPr>
      </p:pic>
    </p:spTree>
    <p:extLst>
      <p:ext uri="{BB962C8B-B14F-4D97-AF65-F5344CB8AC3E}">
        <p14:creationId xmlns:p14="http://schemas.microsoft.com/office/powerpoint/2010/main" val="169864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667" y="424661"/>
            <a:ext cx="6128639" cy="5981125"/>
          </a:xfrm>
          <a:prstGeom prst="rect">
            <a:avLst/>
          </a:prstGeom>
        </p:spPr>
        <p:txBody>
          <a:bodyPr wrap="square">
            <a:spAutoFit/>
          </a:bodyPr>
          <a:lstStyle/>
          <a:p>
            <a:pPr algn="ctr"/>
            <a:r>
              <a:rPr lang="en-US" dirty="0" smtClean="0"/>
              <a:t>1901 Cover Addressed to Paul Friedrich </a:t>
            </a:r>
            <a:r>
              <a:rPr lang="en-US" dirty="0" err="1" smtClean="0"/>
              <a:t>Wolfskehl</a:t>
            </a:r>
            <a:r>
              <a:rPr lang="en-US" dirty="0" smtClean="0"/>
              <a:t>, Industrialist and Mathematician</a:t>
            </a:r>
          </a:p>
          <a:p>
            <a:pPr algn="ctr">
              <a:lnSpc>
                <a:spcPts val="1600"/>
              </a:lnSpc>
            </a:pPr>
            <a:endParaRPr lang="en-US" b="1" dirty="0"/>
          </a:p>
          <a:p>
            <a:pPr algn="just">
              <a:lnSpc>
                <a:spcPts val="2000"/>
              </a:lnSpc>
            </a:pPr>
            <a:r>
              <a:rPr lang="en-US" dirty="0" err="1" smtClean="0"/>
              <a:t>Wolfskehl</a:t>
            </a:r>
            <a:r>
              <a:rPr lang="en-US" dirty="0" smtClean="0"/>
              <a:t> bequeathed 100,000 Marks (1,000,000 pounds today) to the first person to prove Fermat’s last theorem.</a:t>
            </a:r>
            <a:endParaRPr lang="en-US" dirty="0"/>
          </a:p>
          <a:p>
            <a:pPr algn="just">
              <a:lnSpc>
                <a:spcPts val="2000"/>
              </a:lnSpc>
            </a:pPr>
            <a:endParaRPr lang="en-US" sz="800" dirty="0" smtClean="0"/>
          </a:p>
          <a:p>
            <a:pPr algn="just">
              <a:lnSpc>
                <a:spcPts val="2000"/>
              </a:lnSpc>
            </a:pPr>
            <a:r>
              <a:rPr lang="en-US" dirty="0" smtClean="0"/>
              <a:t>Fermat's </a:t>
            </a:r>
            <a:r>
              <a:rPr lang="en-US" dirty="0"/>
              <a:t>Last </a:t>
            </a:r>
            <a:r>
              <a:rPr lang="en-US" dirty="0" smtClean="0"/>
              <a:t>Theorem </a:t>
            </a:r>
            <a:r>
              <a:rPr lang="en-US" dirty="0"/>
              <a:t>states that no </a:t>
            </a:r>
            <a:r>
              <a:rPr lang="en-US" dirty="0" smtClean="0"/>
              <a:t>three positive integers </a:t>
            </a:r>
            <a:r>
              <a:rPr lang="en-US" i="1" dirty="0" smtClean="0"/>
              <a:t>a</a:t>
            </a:r>
            <a:r>
              <a:rPr lang="en-US" dirty="0"/>
              <a:t>, </a:t>
            </a:r>
            <a:r>
              <a:rPr lang="en-US" i="1" dirty="0"/>
              <a:t>b</a:t>
            </a:r>
            <a:r>
              <a:rPr lang="en-US" dirty="0"/>
              <a:t>, and </a:t>
            </a:r>
            <a:r>
              <a:rPr lang="en-US" i="1" dirty="0"/>
              <a:t>c</a:t>
            </a:r>
            <a:r>
              <a:rPr lang="en-US" dirty="0"/>
              <a:t> satisfy the equation </a:t>
            </a:r>
            <a:r>
              <a:rPr lang="en-US" i="1" dirty="0"/>
              <a:t>a</a:t>
            </a:r>
            <a:r>
              <a:rPr lang="en-US" i="1" baseline="30000" dirty="0"/>
              <a:t>n</a:t>
            </a:r>
            <a:r>
              <a:rPr lang="en-US" dirty="0"/>
              <a:t> + </a:t>
            </a:r>
            <a:r>
              <a:rPr lang="en-US" i="1" dirty="0" err="1"/>
              <a:t>b</a:t>
            </a:r>
            <a:r>
              <a:rPr lang="en-US" i="1" baseline="30000" dirty="0" err="1"/>
              <a:t>n</a:t>
            </a:r>
            <a:r>
              <a:rPr lang="en-US" dirty="0"/>
              <a:t> = </a:t>
            </a:r>
            <a:r>
              <a:rPr lang="en-US" i="1" dirty="0" err="1"/>
              <a:t>c</a:t>
            </a:r>
            <a:r>
              <a:rPr lang="en-US" i="1" baseline="30000" dirty="0" err="1"/>
              <a:t>n</a:t>
            </a:r>
            <a:r>
              <a:rPr lang="en-US" dirty="0"/>
              <a:t> for any integer value of </a:t>
            </a:r>
            <a:r>
              <a:rPr lang="en-US" i="1" dirty="0"/>
              <a:t>n</a:t>
            </a:r>
            <a:r>
              <a:rPr lang="en-US" dirty="0"/>
              <a:t> greater than two. </a:t>
            </a:r>
            <a:endParaRPr lang="en-US" dirty="0" smtClean="0"/>
          </a:p>
          <a:p>
            <a:pPr>
              <a:lnSpc>
                <a:spcPts val="2000"/>
              </a:lnSpc>
            </a:pPr>
            <a:endParaRPr lang="en-US" sz="800" dirty="0"/>
          </a:p>
          <a:p>
            <a:pPr algn="just">
              <a:lnSpc>
                <a:spcPts val="2000"/>
              </a:lnSpc>
            </a:pPr>
            <a:r>
              <a:rPr lang="en-US" dirty="0" smtClean="0"/>
              <a:t>The </a:t>
            </a:r>
            <a:r>
              <a:rPr lang="en-US" dirty="0"/>
              <a:t>cases </a:t>
            </a:r>
            <a:r>
              <a:rPr lang="en-US" i="1" dirty="0"/>
              <a:t>n</a:t>
            </a:r>
            <a:r>
              <a:rPr lang="en-US" dirty="0"/>
              <a:t> = 1 and </a:t>
            </a:r>
            <a:r>
              <a:rPr lang="en-US" i="1" dirty="0"/>
              <a:t>n</a:t>
            </a:r>
            <a:r>
              <a:rPr lang="en-US" dirty="0"/>
              <a:t> = 2 were known to have infinitely many </a:t>
            </a:r>
            <a:r>
              <a:rPr lang="en-US" dirty="0" smtClean="0"/>
              <a:t>solutions, including: </a:t>
            </a:r>
          </a:p>
          <a:p>
            <a:pPr>
              <a:lnSpc>
                <a:spcPts val="2000"/>
              </a:lnSpc>
            </a:pPr>
            <a:r>
              <a:rPr lang="en-US" dirty="0">
                <a:latin typeface="Arial" panose="020B0604020202020204" pitchFamily="34" charset="0"/>
              </a:rPr>
              <a:t>	</a:t>
            </a:r>
            <a:r>
              <a:rPr lang="en-US" dirty="0" smtClean="0">
                <a:latin typeface="Arial" panose="020B0604020202020204" pitchFamily="34" charset="0"/>
              </a:rPr>
              <a:t>	                     a</a:t>
            </a:r>
            <a:r>
              <a:rPr lang="en-US" baseline="30000" dirty="0" smtClean="0">
                <a:latin typeface="Arial" panose="020B0604020202020204" pitchFamily="34" charset="0"/>
              </a:rPr>
              <a:t>2</a:t>
            </a:r>
            <a:r>
              <a:rPr lang="en-US" dirty="0" smtClean="0">
                <a:latin typeface="Arial" panose="020B0604020202020204" pitchFamily="34" charset="0"/>
              </a:rPr>
              <a:t> + b</a:t>
            </a:r>
            <a:r>
              <a:rPr lang="en-US" baseline="30000" dirty="0" smtClean="0">
                <a:latin typeface="Arial" panose="020B0604020202020204" pitchFamily="34" charset="0"/>
              </a:rPr>
              <a:t>2</a:t>
            </a:r>
            <a:r>
              <a:rPr lang="en-US" dirty="0" smtClean="0">
                <a:latin typeface="Arial" panose="020B0604020202020204" pitchFamily="34" charset="0"/>
              </a:rPr>
              <a:t> = c</a:t>
            </a:r>
            <a:r>
              <a:rPr lang="en-US" baseline="30000" dirty="0" smtClean="0">
                <a:latin typeface="Arial" panose="020B0604020202020204" pitchFamily="34" charset="0"/>
              </a:rPr>
              <a:t>2</a:t>
            </a:r>
          </a:p>
          <a:p>
            <a:pPr>
              <a:lnSpc>
                <a:spcPts val="2000"/>
              </a:lnSpc>
            </a:pPr>
            <a:r>
              <a:rPr lang="en-US" dirty="0">
                <a:latin typeface="Arial" panose="020B0604020202020204" pitchFamily="34" charset="0"/>
              </a:rPr>
              <a:t>	</a:t>
            </a:r>
            <a:r>
              <a:rPr lang="en-US" dirty="0" smtClean="0">
                <a:latin typeface="Arial" panose="020B0604020202020204" pitchFamily="34" charset="0"/>
              </a:rPr>
              <a:t>		  a = 3, b = 4, c = 5	</a:t>
            </a:r>
          </a:p>
          <a:p>
            <a:pPr>
              <a:lnSpc>
                <a:spcPts val="2000"/>
              </a:lnSpc>
            </a:pPr>
            <a:r>
              <a:rPr lang="en-US" dirty="0">
                <a:latin typeface="Arial" panose="020B0604020202020204" pitchFamily="34" charset="0"/>
              </a:rPr>
              <a:t> </a:t>
            </a:r>
            <a:r>
              <a:rPr lang="en-US" dirty="0" smtClean="0">
                <a:latin typeface="Arial" panose="020B0604020202020204" pitchFamily="34" charset="0"/>
              </a:rPr>
              <a:t>        			      3</a:t>
            </a:r>
            <a:r>
              <a:rPr lang="en-US" baseline="30000" dirty="0" smtClean="0">
                <a:latin typeface="Arial" panose="020B0604020202020204" pitchFamily="34" charset="0"/>
              </a:rPr>
              <a:t>2</a:t>
            </a:r>
            <a:r>
              <a:rPr lang="en-US" dirty="0" smtClean="0">
                <a:latin typeface="Arial" panose="020B0604020202020204" pitchFamily="34" charset="0"/>
              </a:rPr>
              <a:t> + 4</a:t>
            </a:r>
            <a:r>
              <a:rPr lang="en-US" baseline="30000" dirty="0" smtClean="0">
                <a:latin typeface="Arial" panose="020B0604020202020204" pitchFamily="34" charset="0"/>
              </a:rPr>
              <a:t>2</a:t>
            </a:r>
            <a:r>
              <a:rPr lang="en-US" dirty="0" smtClean="0">
                <a:latin typeface="Arial" panose="020B0604020202020204" pitchFamily="34" charset="0"/>
              </a:rPr>
              <a:t>  = 5</a:t>
            </a:r>
            <a:r>
              <a:rPr lang="en-US" baseline="30000" dirty="0" smtClean="0">
                <a:latin typeface="Arial" panose="020B0604020202020204" pitchFamily="34" charset="0"/>
              </a:rPr>
              <a:t>2 </a:t>
            </a:r>
            <a:endParaRPr lang="en-US" dirty="0">
              <a:latin typeface="Arial" panose="020B0604020202020204" pitchFamily="34" charset="0"/>
            </a:endParaRPr>
          </a:p>
          <a:p>
            <a:pPr>
              <a:lnSpc>
                <a:spcPts val="2000"/>
              </a:lnSpc>
            </a:pPr>
            <a:r>
              <a:rPr lang="en-US" dirty="0" smtClean="0">
                <a:latin typeface="Arial" panose="020B0604020202020204" pitchFamily="34" charset="0"/>
              </a:rPr>
              <a:t>		                     9  + 16 = 25                  </a:t>
            </a:r>
          </a:p>
          <a:p>
            <a:pPr>
              <a:lnSpc>
                <a:spcPts val="2000"/>
              </a:lnSpc>
            </a:pPr>
            <a:endParaRPr lang="en-US" dirty="0"/>
          </a:p>
          <a:p>
            <a:pPr algn="just">
              <a:lnSpc>
                <a:spcPts val="2000"/>
              </a:lnSpc>
            </a:pPr>
            <a:r>
              <a:rPr lang="en-US" dirty="0"/>
              <a:t>This theorem was </a:t>
            </a:r>
            <a:r>
              <a:rPr lang="en-US" dirty="0" smtClean="0"/>
              <a:t>first conjectured </a:t>
            </a:r>
            <a:r>
              <a:rPr lang="en-US" dirty="0"/>
              <a:t> by </a:t>
            </a:r>
            <a:r>
              <a:rPr lang="en-US" dirty="0" smtClean="0"/>
              <a:t>Pierre de Fermat in </a:t>
            </a:r>
            <a:r>
              <a:rPr lang="en-US" dirty="0"/>
              <a:t>1637 in the margin of a copy </a:t>
            </a:r>
            <a:r>
              <a:rPr lang="en-US" dirty="0" smtClean="0"/>
              <a:t>of </a:t>
            </a:r>
            <a:r>
              <a:rPr lang="en-US" i="1" dirty="0" err="1" smtClean="0"/>
              <a:t>Arithmetica</a:t>
            </a:r>
            <a:r>
              <a:rPr lang="en-US" dirty="0"/>
              <a:t> where he claimed he had a proof that was too large to fit in the margin</a:t>
            </a:r>
            <a:r>
              <a:rPr lang="en-US" dirty="0" smtClean="0"/>
              <a:t>.  The first successful proof</a:t>
            </a:r>
            <a:r>
              <a:rPr lang="en-US" dirty="0"/>
              <a:t> </a:t>
            </a:r>
            <a:r>
              <a:rPr lang="en-US" dirty="0" smtClean="0"/>
              <a:t>was </a:t>
            </a:r>
            <a:r>
              <a:rPr lang="en-US" dirty="0"/>
              <a:t>released in 1994 by </a:t>
            </a:r>
            <a:r>
              <a:rPr lang="en-US" dirty="0" smtClean="0"/>
              <a:t>Andrew Wile, </a:t>
            </a:r>
            <a:r>
              <a:rPr lang="en-US" dirty="0"/>
              <a:t>and formally published in 1995, after 358 years of effort by mathematicians. </a:t>
            </a:r>
            <a:endParaRPr lang="en-US" b="0" i="0" dirty="0">
              <a:effectLst/>
            </a:endParaRPr>
          </a:p>
        </p:txBody>
      </p:sp>
      <p:sp>
        <p:nvSpPr>
          <p:cNvPr id="5" name="TextBox 4"/>
          <p:cNvSpPr txBox="1"/>
          <p:nvPr/>
        </p:nvSpPr>
        <p:spPr>
          <a:xfrm>
            <a:off x="6967215" y="3949637"/>
            <a:ext cx="4636395" cy="2585323"/>
          </a:xfrm>
          <a:prstGeom prst="rect">
            <a:avLst/>
          </a:prstGeom>
          <a:noFill/>
        </p:spPr>
        <p:txBody>
          <a:bodyPr wrap="square" rtlCol="0">
            <a:spAutoFit/>
          </a:bodyPr>
          <a:lstStyle/>
          <a:p>
            <a:pPr algn="just"/>
            <a:r>
              <a:rPr lang="en-US" dirty="0" smtClean="0"/>
              <a:t>Why the prize?  Theory one is that </a:t>
            </a:r>
            <a:r>
              <a:rPr lang="en-US" dirty="0" err="1" smtClean="0"/>
              <a:t>Wolfskehl</a:t>
            </a:r>
            <a:r>
              <a:rPr lang="en-US" dirty="0" smtClean="0"/>
              <a:t> was spurned by a young lady and decided to commit suicide, but was distracted by an error in a paper on Fermat’s famous problem.  This rekindled his will to live, and  in thanks, he established  his prize.  Theory two is that he missed his suicide time because he was in a library studying Fermat’s theorem.</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82899854"/>
              </p:ext>
            </p:extLst>
          </p:nvPr>
        </p:nvGraphicFramePr>
        <p:xfrm>
          <a:off x="6581104" y="424661"/>
          <a:ext cx="5408619" cy="3413939"/>
        </p:xfrm>
        <a:graphic>
          <a:graphicData uri="http://schemas.openxmlformats.org/presentationml/2006/ole">
            <mc:AlternateContent xmlns:mc="http://schemas.openxmlformats.org/markup-compatibility/2006">
              <mc:Choice xmlns:v="urn:schemas-microsoft-com:vml" Requires="v">
                <p:oleObj spid="_x0000_s10313" r:id="rId3" imgW="7644240" imgH="4723560" progId="">
                  <p:embed/>
                </p:oleObj>
              </mc:Choice>
              <mc:Fallback>
                <p:oleObj r:id="rId3" imgW="7644240" imgH="4723560" progId="">
                  <p:embed/>
                  <p:pic>
                    <p:nvPicPr>
                      <p:cNvPr id="0" name=""/>
                      <p:cNvPicPr/>
                      <p:nvPr/>
                    </p:nvPicPr>
                    <p:blipFill>
                      <a:blip r:embed="rId4"/>
                      <a:stretch>
                        <a:fillRect/>
                      </a:stretch>
                    </p:blipFill>
                    <p:spPr>
                      <a:xfrm>
                        <a:off x="6581104" y="424661"/>
                        <a:ext cx="5408619" cy="3413939"/>
                      </a:xfrm>
                      <a:prstGeom prst="rect">
                        <a:avLst/>
                      </a:prstGeom>
                    </p:spPr>
                  </p:pic>
                </p:oleObj>
              </mc:Fallback>
            </mc:AlternateContent>
          </a:graphicData>
        </a:graphic>
      </p:graphicFrame>
    </p:spTree>
    <p:extLst>
      <p:ext uri="{BB962C8B-B14F-4D97-AF65-F5344CB8AC3E}">
        <p14:creationId xmlns:p14="http://schemas.microsoft.com/office/powerpoint/2010/main" val="275612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6986" y="446660"/>
            <a:ext cx="9167150" cy="369332"/>
          </a:xfrm>
          <a:prstGeom prst="rect">
            <a:avLst/>
          </a:prstGeom>
          <a:noFill/>
        </p:spPr>
        <p:txBody>
          <a:bodyPr wrap="square" rtlCol="0">
            <a:spAutoFit/>
          </a:bodyPr>
          <a:lstStyle/>
          <a:p>
            <a:pPr algn="ctr"/>
            <a:r>
              <a:rPr lang="en-US" b="1" dirty="0" smtClean="0"/>
              <a:t>Other Friends I Have Met Through Stampless Covers… </a:t>
            </a:r>
            <a:endParaRPr lang="en-US" b="1" dirty="0"/>
          </a:p>
        </p:txBody>
      </p:sp>
      <p:sp>
        <p:nvSpPr>
          <p:cNvPr id="3" name="TextBox 2"/>
          <p:cNvSpPr txBox="1"/>
          <p:nvPr/>
        </p:nvSpPr>
        <p:spPr>
          <a:xfrm>
            <a:off x="437881" y="987883"/>
            <a:ext cx="11281893" cy="5452775"/>
          </a:xfrm>
          <a:prstGeom prst="rect">
            <a:avLst/>
          </a:prstGeom>
          <a:noFill/>
        </p:spPr>
        <p:txBody>
          <a:bodyPr wrap="square" rtlCol="0">
            <a:spAutoFit/>
          </a:bodyPr>
          <a:lstStyle/>
          <a:p>
            <a:pPr marL="285750" indent="-285750">
              <a:lnSpc>
                <a:spcPts val="2160"/>
              </a:lnSpc>
              <a:buFont typeface="Arial" panose="020B0604020202020204" pitchFamily="34" charset="0"/>
              <a:buChar char="•"/>
            </a:pPr>
            <a:r>
              <a:rPr lang="en-US" b="1" dirty="0" smtClean="0">
                <a:solidFill>
                  <a:srgbClr val="FF0000"/>
                </a:solidFill>
              </a:rPr>
              <a:t>James Smith </a:t>
            </a:r>
            <a:r>
              <a:rPr lang="en-US" b="1" dirty="0" smtClean="0">
                <a:solidFill>
                  <a:srgbClr val="FF0000"/>
                </a:solidFill>
              </a:rPr>
              <a:t>Bush </a:t>
            </a:r>
            <a:r>
              <a:rPr lang="en-US" dirty="0" smtClean="0">
                <a:solidFill>
                  <a:srgbClr val="FF0000"/>
                </a:solidFill>
              </a:rPr>
              <a:t>(1800 – 1867) </a:t>
            </a:r>
            <a:r>
              <a:rPr lang="en-US" dirty="0" smtClean="0"/>
              <a:t>– Great-Great Grandfather of President George W. Bush and a Rochester resident</a:t>
            </a:r>
          </a:p>
          <a:p>
            <a:pPr marL="285750" indent="-285750">
              <a:lnSpc>
                <a:spcPts val="2160"/>
              </a:lnSpc>
              <a:buFont typeface="Arial" panose="020B0604020202020204" pitchFamily="34" charset="0"/>
              <a:buChar char="•"/>
            </a:pPr>
            <a:endParaRPr lang="en-US" dirty="0" smtClean="0"/>
          </a:p>
          <a:p>
            <a:pPr marL="285750" indent="-285750">
              <a:lnSpc>
                <a:spcPts val="2160"/>
              </a:lnSpc>
              <a:buFont typeface="Arial" panose="020B0604020202020204" pitchFamily="34" charset="0"/>
              <a:buChar char="•"/>
            </a:pPr>
            <a:r>
              <a:rPr lang="en-US" b="1" dirty="0" smtClean="0">
                <a:solidFill>
                  <a:srgbClr val="FF0000"/>
                </a:solidFill>
              </a:rPr>
              <a:t>Virgil Douglas Parris </a:t>
            </a:r>
            <a:r>
              <a:rPr lang="en-US" dirty="0" smtClean="0">
                <a:solidFill>
                  <a:srgbClr val="FF0000"/>
                </a:solidFill>
              </a:rPr>
              <a:t>(1807 – 1874) </a:t>
            </a:r>
            <a:r>
              <a:rPr lang="en-US" dirty="0" smtClean="0"/>
              <a:t>- US Congressional Representative from Maine</a:t>
            </a:r>
          </a:p>
          <a:p>
            <a:pPr marL="285750" indent="-285750">
              <a:lnSpc>
                <a:spcPts val="2160"/>
              </a:lnSpc>
              <a:buFont typeface="Arial" panose="020B0604020202020204" pitchFamily="34" charset="0"/>
              <a:buChar char="•"/>
            </a:pPr>
            <a:endParaRPr lang="en-US" dirty="0" smtClean="0"/>
          </a:p>
          <a:p>
            <a:pPr marL="285750" indent="-285750">
              <a:lnSpc>
                <a:spcPts val="2160"/>
              </a:lnSpc>
              <a:buFont typeface="Arial" panose="020B0604020202020204" pitchFamily="34" charset="0"/>
              <a:buChar char="•"/>
            </a:pPr>
            <a:r>
              <a:rPr lang="en-US" b="1" dirty="0" smtClean="0">
                <a:solidFill>
                  <a:srgbClr val="FF0000"/>
                </a:solidFill>
              </a:rPr>
              <a:t>Jonathon Tarbell </a:t>
            </a:r>
            <a:r>
              <a:rPr lang="en-US" dirty="0" smtClean="0">
                <a:solidFill>
                  <a:srgbClr val="FF0000"/>
                </a:solidFill>
              </a:rPr>
              <a:t>(1830 – 1888) </a:t>
            </a:r>
            <a:r>
              <a:rPr lang="en-US" dirty="0" smtClean="0"/>
              <a:t>-  US Civil War Brigadier </a:t>
            </a:r>
            <a:r>
              <a:rPr lang="en-US" dirty="0" smtClean="0"/>
              <a:t>General.</a:t>
            </a:r>
          </a:p>
          <a:p>
            <a:pPr marL="285750" indent="-285750">
              <a:lnSpc>
                <a:spcPts val="2160"/>
              </a:lnSpc>
              <a:buFont typeface="Arial" panose="020B0604020202020204" pitchFamily="34" charset="0"/>
              <a:buChar char="•"/>
            </a:pPr>
            <a:endParaRPr lang="en-US" dirty="0"/>
          </a:p>
          <a:p>
            <a:pPr marL="285750" indent="-285750">
              <a:lnSpc>
                <a:spcPts val="2160"/>
              </a:lnSpc>
              <a:buFont typeface="Arial" panose="020B0604020202020204" pitchFamily="34" charset="0"/>
              <a:buChar char="•"/>
            </a:pPr>
            <a:r>
              <a:rPr lang="en-US" b="1" dirty="0" smtClean="0">
                <a:solidFill>
                  <a:srgbClr val="FF0000"/>
                </a:solidFill>
              </a:rPr>
              <a:t>Amy </a:t>
            </a:r>
            <a:r>
              <a:rPr lang="en-US" b="1" dirty="0" smtClean="0">
                <a:solidFill>
                  <a:srgbClr val="FF0000"/>
                </a:solidFill>
              </a:rPr>
              <a:t>Kirby Post </a:t>
            </a:r>
            <a:r>
              <a:rPr lang="en-US" dirty="0" smtClean="0">
                <a:solidFill>
                  <a:srgbClr val="FF0000"/>
                </a:solidFill>
              </a:rPr>
              <a:t>(1818 – 1914) </a:t>
            </a:r>
            <a:r>
              <a:rPr lang="en-US" b="1" dirty="0" smtClean="0"/>
              <a:t>– 19</a:t>
            </a:r>
            <a:r>
              <a:rPr lang="en-US" b="1" baseline="30000" dirty="0" smtClean="0"/>
              <a:t>th</a:t>
            </a:r>
            <a:r>
              <a:rPr lang="en-US" b="1" dirty="0" smtClean="0"/>
              <a:t> Century US Women’s rights suffragette and her abolitionist friends Frederick Douglas, William L. Chapman, </a:t>
            </a:r>
            <a:r>
              <a:rPr lang="en-US" b="1" dirty="0" err="1" smtClean="0"/>
              <a:t>Issac</a:t>
            </a:r>
            <a:r>
              <a:rPr lang="en-US" b="1" dirty="0" smtClean="0"/>
              <a:t> Post (her husband), J. C. Hathaway, J. C. Jackson plus six run-away underground railway slaves; this is my most prized stampless cover; Amy’s papers reside at </a:t>
            </a:r>
            <a:r>
              <a:rPr lang="en-US" b="1" dirty="0" smtClean="0"/>
              <a:t>University </a:t>
            </a:r>
            <a:r>
              <a:rPr lang="en-US" b="1" dirty="0" smtClean="0"/>
              <a:t>of Rochester</a:t>
            </a:r>
          </a:p>
          <a:p>
            <a:pPr marL="285750" indent="-285750">
              <a:lnSpc>
                <a:spcPts val="2160"/>
              </a:lnSpc>
              <a:buFont typeface="Arial" panose="020B0604020202020204" pitchFamily="34" charset="0"/>
              <a:buChar char="•"/>
            </a:pPr>
            <a:endParaRPr lang="en-US" b="1" dirty="0" smtClean="0"/>
          </a:p>
          <a:p>
            <a:pPr marL="285750" indent="-285750">
              <a:lnSpc>
                <a:spcPts val="2160"/>
              </a:lnSpc>
              <a:buFont typeface="Arial" panose="020B0604020202020204" pitchFamily="34" charset="0"/>
              <a:buChar char="•"/>
            </a:pPr>
            <a:r>
              <a:rPr lang="en-US" b="1" dirty="0" smtClean="0">
                <a:solidFill>
                  <a:srgbClr val="FF0000"/>
                </a:solidFill>
              </a:rPr>
              <a:t>Charles P. </a:t>
            </a:r>
            <a:r>
              <a:rPr lang="en-US" b="1" dirty="0" err="1" smtClean="0">
                <a:solidFill>
                  <a:srgbClr val="FF0000"/>
                </a:solidFill>
              </a:rPr>
              <a:t>Leverich</a:t>
            </a:r>
            <a:r>
              <a:rPr lang="en-US" b="1" dirty="0" smtClean="0">
                <a:solidFill>
                  <a:srgbClr val="FF0000"/>
                </a:solidFill>
              </a:rPr>
              <a:t> </a:t>
            </a:r>
            <a:r>
              <a:rPr lang="en-US" dirty="0" smtClean="0">
                <a:solidFill>
                  <a:srgbClr val="FF0000"/>
                </a:solidFill>
              </a:rPr>
              <a:t>(1803 – 1876) </a:t>
            </a:r>
            <a:r>
              <a:rPr lang="en-US" dirty="0" smtClean="0"/>
              <a:t>– New Orleans cotton broker and business partner of Confederate President Jefferson Davis</a:t>
            </a:r>
          </a:p>
          <a:p>
            <a:pPr marL="285750" indent="-285750">
              <a:lnSpc>
                <a:spcPts val="2160"/>
              </a:lnSpc>
              <a:buFont typeface="Arial" panose="020B0604020202020204" pitchFamily="34" charset="0"/>
              <a:buChar char="•"/>
            </a:pPr>
            <a:endParaRPr lang="en-US" dirty="0" smtClean="0"/>
          </a:p>
          <a:p>
            <a:pPr marL="285750" indent="-285750">
              <a:lnSpc>
                <a:spcPts val="2160"/>
              </a:lnSpc>
              <a:buFont typeface="Arial" panose="020B0604020202020204" pitchFamily="34" charset="0"/>
              <a:buChar char="•"/>
            </a:pPr>
            <a:r>
              <a:rPr lang="en-US" b="1" dirty="0" err="1" smtClean="0">
                <a:solidFill>
                  <a:srgbClr val="FF0000"/>
                </a:solidFill>
              </a:rPr>
              <a:t>Gouverneur</a:t>
            </a:r>
            <a:r>
              <a:rPr lang="en-US" b="1" dirty="0" smtClean="0">
                <a:solidFill>
                  <a:srgbClr val="FF0000"/>
                </a:solidFill>
              </a:rPr>
              <a:t> Morris Jr. </a:t>
            </a:r>
            <a:r>
              <a:rPr lang="en-US" dirty="0" smtClean="0">
                <a:solidFill>
                  <a:srgbClr val="FF0000"/>
                </a:solidFill>
              </a:rPr>
              <a:t>(1813 – 1883) </a:t>
            </a:r>
            <a:r>
              <a:rPr lang="en-US" dirty="0" smtClean="0"/>
              <a:t>- Son of a US founding father and a New York railroad tycoon</a:t>
            </a:r>
          </a:p>
          <a:p>
            <a:pPr marL="285750" indent="-285750">
              <a:lnSpc>
                <a:spcPts val="2160"/>
              </a:lnSpc>
              <a:buFont typeface="Arial" panose="020B0604020202020204" pitchFamily="34" charset="0"/>
              <a:buChar char="•"/>
            </a:pPr>
            <a:endParaRPr lang="en-US" dirty="0" smtClean="0"/>
          </a:p>
          <a:p>
            <a:pPr marL="285750" indent="-285750">
              <a:lnSpc>
                <a:spcPts val="2160"/>
              </a:lnSpc>
              <a:buFont typeface="Arial" panose="020B0604020202020204" pitchFamily="34" charset="0"/>
              <a:buChar char="•"/>
            </a:pPr>
            <a:r>
              <a:rPr lang="en-US" b="1" dirty="0" smtClean="0">
                <a:solidFill>
                  <a:srgbClr val="FF0000"/>
                </a:solidFill>
              </a:rPr>
              <a:t>Judge Augustus Seymour Porter </a:t>
            </a:r>
            <a:r>
              <a:rPr lang="en-US" dirty="0" smtClean="0"/>
              <a:t>– The first white settler of what is now Niagara Falls, New York; promoter of the power of the Niagara River and a pioneer of Great Lakes transportation</a:t>
            </a:r>
          </a:p>
        </p:txBody>
      </p:sp>
    </p:spTree>
    <p:extLst>
      <p:ext uri="{BB962C8B-B14F-4D97-AF65-F5344CB8AC3E}">
        <p14:creationId xmlns:p14="http://schemas.microsoft.com/office/powerpoint/2010/main" val="94869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6986" y="446660"/>
            <a:ext cx="9167150" cy="369332"/>
          </a:xfrm>
          <a:prstGeom prst="rect">
            <a:avLst/>
          </a:prstGeom>
          <a:noFill/>
        </p:spPr>
        <p:txBody>
          <a:bodyPr wrap="square" rtlCol="0">
            <a:spAutoFit/>
          </a:bodyPr>
          <a:lstStyle/>
          <a:p>
            <a:pPr algn="ctr"/>
            <a:r>
              <a:rPr lang="en-US" b="1" dirty="0" smtClean="0"/>
              <a:t>Other Friends I Have Met Through Stampless Covers… </a:t>
            </a:r>
            <a:endParaRPr lang="en-US" b="1" dirty="0"/>
          </a:p>
        </p:txBody>
      </p:sp>
      <p:sp>
        <p:nvSpPr>
          <p:cNvPr id="3" name="TextBox 2"/>
          <p:cNvSpPr txBox="1"/>
          <p:nvPr/>
        </p:nvSpPr>
        <p:spPr>
          <a:xfrm>
            <a:off x="437881" y="987883"/>
            <a:ext cx="11281893" cy="5386090"/>
          </a:xfrm>
          <a:prstGeom prst="rect">
            <a:avLst/>
          </a:prstGeom>
          <a:noFill/>
        </p:spPr>
        <p:txBody>
          <a:bodyPr wrap="square" rtlCol="0">
            <a:spAutoFit/>
          </a:bodyPr>
          <a:lstStyle/>
          <a:p>
            <a:pPr marL="285750" indent="-285750">
              <a:lnSpc>
                <a:spcPts val="2160"/>
              </a:lnSpc>
              <a:buFont typeface="Arial" panose="020B0604020202020204" pitchFamily="34" charset="0"/>
              <a:buChar char="•"/>
            </a:pPr>
            <a:r>
              <a:rPr lang="en-US" b="1" dirty="0">
                <a:solidFill>
                  <a:srgbClr val="FF0000"/>
                </a:solidFill>
              </a:rPr>
              <a:t>Royal Chapin Taft </a:t>
            </a:r>
            <a:r>
              <a:rPr lang="en-US" dirty="0">
                <a:solidFill>
                  <a:srgbClr val="FF0000"/>
                </a:solidFill>
              </a:rPr>
              <a:t>(1823 – 1912) </a:t>
            </a:r>
            <a:r>
              <a:rPr lang="en-US" dirty="0"/>
              <a:t>– Member of the political Taft family (shared a great-great-great-great grandfather with President William Howard Taft), Governor of Rhode Island, banker and railroad executive.  His extensive art collection resides at RI School of Design</a:t>
            </a:r>
          </a:p>
          <a:p>
            <a:pPr marL="285750" indent="-285750">
              <a:lnSpc>
                <a:spcPts val="2160"/>
              </a:lnSpc>
              <a:buFont typeface="Arial" panose="020B0604020202020204" pitchFamily="34" charset="0"/>
              <a:buChar char="•"/>
            </a:pPr>
            <a:endParaRPr lang="en-US" dirty="0"/>
          </a:p>
          <a:p>
            <a:pPr marL="285750" indent="-285750">
              <a:lnSpc>
                <a:spcPts val="2160"/>
              </a:lnSpc>
              <a:buFont typeface="Arial" panose="020B0604020202020204" pitchFamily="34" charset="0"/>
              <a:buChar char="•"/>
            </a:pPr>
            <a:r>
              <a:rPr lang="en-US" b="1" dirty="0">
                <a:solidFill>
                  <a:srgbClr val="FF0000"/>
                </a:solidFill>
              </a:rPr>
              <a:t>Lewis Bradley </a:t>
            </a:r>
            <a:r>
              <a:rPr lang="en-US" dirty="0">
                <a:solidFill>
                  <a:srgbClr val="FF0000"/>
                </a:solidFill>
              </a:rPr>
              <a:t>(1815 – 1900) </a:t>
            </a:r>
            <a:r>
              <a:rPr lang="en-US" dirty="0"/>
              <a:t>– Noted American landscape painter, lithographer and drawing master</a:t>
            </a:r>
          </a:p>
          <a:p>
            <a:pPr marL="285750" indent="-285750">
              <a:lnSpc>
                <a:spcPts val="2160"/>
              </a:lnSpc>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FF0000"/>
                </a:solidFill>
              </a:rPr>
              <a:t>John </a:t>
            </a:r>
            <a:r>
              <a:rPr lang="en-US" b="1" dirty="0" err="1">
                <a:solidFill>
                  <a:srgbClr val="FF0000"/>
                </a:solidFill>
              </a:rPr>
              <a:t>Savin</a:t>
            </a:r>
            <a:r>
              <a:rPr lang="en-US" b="1" dirty="0">
                <a:solidFill>
                  <a:srgbClr val="FF0000"/>
                </a:solidFill>
              </a:rPr>
              <a:t> (1820 - ?) </a:t>
            </a:r>
            <a:r>
              <a:rPr lang="en-US" dirty="0"/>
              <a:t>– White slave holder great grandfather of American writer and poetess Maya Angelou</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FF0000"/>
                </a:solidFill>
              </a:rPr>
              <a:t>Edgar Ketchum </a:t>
            </a:r>
            <a:r>
              <a:rPr lang="en-US" dirty="0">
                <a:solidFill>
                  <a:srgbClr val="FF0000"/>
                </a:solidFill>
              </a:rPr>
              <a:t>(1811 – 1882) </a:t>
            </a:r>
            <a:r>
              <a:rPr lang="en-US" dirty="0"/>
              <a:t>– Appointer by President Abraham Lincoln as Collector of Internal Revenue.  Wife’s grandfather delivered the welcoming speech to George Washington upon his entry to New York for his inauguration address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FF0000"/>
                </a:solidFill>
              </a:rPr>
              <a:t>John H. Swift </a:t>
            </a:r>
            <a:r>
              <a:rPr lang="en-US" dirty="0"/>
              <a:t>– Last member of the New York State Assembly who served in the Civil War (1900 – 1901)</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FF0000"/>
                </a:solidFill>
              </a:rPr>
              <a:t>David Rittenhouse Porter </a:t>
            </a:r>
            <a:r>
              <a:rPr lang="en-US" dirty="0"/>
              <a:t>– Governor of Pennsylvania, 1838 – 1845</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FF0000"/>
                </a:solidFill>
              </a:rPr>
              <a:t>Silas Wright </a:t>
            </a:r>
            <a:r>
              <a:rPr lang="en-US" dirty="0">
                <a:solidFill>
                  <a:srgbClr val="FF0000"/>
                </a:solidFill>
              </a:rPr>
              <a:t>(1795 – 1847) </a:t>
            </a:r>
            <a:r>
              <a:rPr lang="en-US" dirty="0"/>
              <a:t>– New York Senator, Brigadier General New York State Militia,  20</a:t>
            </a:r>
            <a:r>
              <a:rPr lang="en-US" baseline="30000" dirty="0"/>
              <a:t>th</a:t>
            </a:r>
            <a:r>
              <a:rPr lang="en-US" dirty="0"/>
              <a:t> US Congress (1827 – 1829),  New York State Comptroller, US Senator from New York (1833 – 1844)</a:t>
            </a:r>
          </a:p>
        </p:txBody>
      </p:sp>
    </p:spTree>
    <p:extLst>
      <p:ext uri="{BB962C8B-B14F-4D97-AF65-F5344CB8AC3E}">
        <p14:creationId xmlns:p14="http://schemas.microsoft.com/office/powerpoint/2010/main" val="383241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6986" y="446660"/>
            <a:ext cx="9167150" cy="369332"/>
          </a:xfrm>
          <a:prstGeom prst="rect">
            <a:avLst/>
          </a:prstGeom>
          <a:noFill/>
        </p:spPr>
        <p:txBody>
          <a:bodyPr wrap="square" rtlCol="0">
            <a:spAutoFit/>
          </a:bodyPr>
          <a:lstStyle/>
          <a:p>
            <a:pPr algn="ctr"/>
            <a:r>
              <a:rPr lang="en-US" b="1" dirty="0" smtClean="0"/>
              <a:t>Other Friends I Have Met Through Stampless Covers… </a:t>
            </a:r>
            <a:endParaRPr lang="en-US" b="1" dirty="0"/>
          </a:p>
        </p:txBody>
      </p:sp>
      <p:sp>
        <p:nvSpPr>
          <p:cNvPr id="3" name="TextBox 2"/>
          <p:cNvSpPr txBox="1"/>
          <p:nvPr/>
        </p:nvSpPr>
        <p:spPr>
          <a:xfrm>
            <a:off x="437881" y="987883"/>
            <a:ext cx="11281893" cy="5401479"/>
          </a:xfrm>
          <a:prstGeom prst="rect">
            <a:avLst/>
          </a:prstGeom>
          <a:noFill/>
        </p:spPr>
        <p:txBody>
          <a:bodyPr wrap="square" rtlCol="0">
            <a:spAutoFit/>
          </a:bodyPr>
          <a:lstStyle/>
          <a:p>
            <a:pPr marL="285750" indent="-285750">
              <a:lnSpc>
                <a:spcPts val="2160"/>
              </a:lnSpc>
              <a:buFont typeface="Arial" panose="020B0604020202020204" pitchFamily="34" charset="0"/>
              <a:buChar char="•"/>
            </a:pPr>
            <a:r>
              <a:rPr lang="en-US" b="1" dirty="0">
                <a:solidFill>
                  <a:srgbClr val="FF0000"/>
                </a:solidFill>
              </a:rPr>
              <a:t>Azariah Cutting Flagg </a:t>
            </a:r>
            <a:r>
              <a:rPr lang="en-US" dirty="0">
                <a:solidFill>
                  <a:srgbClr val="FF0000"/>
                </a:solidFill>
              </a:rPr>
              <a:t>(1790 – 1873) </a:t>
            </a:r>
            <a:r>
              <a:rPr lang="en-US" dirty="0"/>
              <a:t>– New York Secretary of State, State Comptroller and NYC Comptroller.  Political crony of President Martin Van Buren</a:t>
            </a:r>
          </a:p>
          <a:p>
            <a:pPr marL="285750" indent="-285750">
              <a:lnSpc>
                <a:spcPts val="2160"/>
              </a:lnSpc>
              <a:buFont typeface="Arial" panose="020B0604020202020204" pitchFamily="34" charset="0"/>
              <a:buChar char="•"/>
            </a:pPr>
            <a:endParaRPr lang="en-US" b="1" dirty="0">
              <a:solidFill>
                <a:srgbClr val="FF0000"/>
              </a:solidFill>
            </a:endParaRPr>
          </a:p>
          <a:p>
            <a:pPr marL="285750" indent="-285750">
              <a:lnSpc>
                <a:spcPts val="2160"/>
              </a:lnSpc>
              <a:buFont typeface="Arial" panose="020B0604020202020204" pitchFamily="34" charset="0"/>
              <a:buChar char="•"/>
            </a:pPr>
            <a:r>
              <a:rPr lang="en-US" b="1" dirty="0">
                <a:solidFill>
                  <a:srgbClr val="FF0000"/>
                </a:solidFill>
              </a:rPr>
              <a:t>Royal Chapin Taft </a:t>
            </a:r>
            <a:r>
              <a:rPr lang="en-US" dirty="0">
                <a:solidFill>
                  <a:srgbClr val="FF0000"/>
                </a:solidFill>
              </a:rPr>
              <a:t>(1823 – 1912) </a:t>
            </a:r>
            <a:r>
              <a:rPr lang="en-US" dirty="0"/>
              <a:t>– Member of the political Taft family (shared a great-great-great-great grandfather with President William Howard Taft), Governor of Rhode Island, banker and railroad executive.  His extensive art collection resides at RI School of Design</a:t>
            </a:r>
          </a:p>
          <a:p>
            <a:pPr marL="285750" indent="-285750">
              <a:lnSpc>
                <a:spcPts val="2160"/>
              </a:lnSpc>
              <a:buFont typeface="Arial" panose="020B0604020202020204" pitchFamily="34" charset="0"/>
              <a:buChar char="•"/>
            </a:pPr>
            <a:endParaRPr lang="en-US" dirty="0"/>
          </a:p>
          <a:p>
            <a:pPr marL="285750" indent="-285750">
              <a:lnSpc>
                <a:spcPts val="2160"/>
              </a:lnSpc>
              <a:buFont typeface="Arial" panose="020B0604020202020204" pitchFamily="34" charset="0"/>
              <a:buChar char="•"/>
            </a:pPr>
            <a:r>
              <a:rPr lang="en-US" b="1" dirty="0">
                <a:solidFill>
                  <a:srgbClr val="FF0000"/>
                </a:solidFill>
              </a:rPr>
              <a:t>Lewis Bradley </a:t>
            </a:r>
            <a:r>
              <a:rPr lang="en-US" dirty="0">
                <a:solidFill>
                  <a:srgbClr val="FF0000"/>
                </a:solidFill>
              </a:rPr>
              <a:t>(1815 – 1900) </a:t>
            </a:r>
            <a:r>
              <a:rPr lang="en-US" dirty="0"/>
              <a:t>– Noted American landscape painter, lithographer and drawing master</a:t>
            </a:r>
          </a:p>
          <a:p>
            <a:pPr marL="285750" indent="-285750">
              <a:lnSpc>
                <a:spcPts val="2160"/>
              </a:lnSpc>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FF0000"/>
                </a:solidFill>
              </a:rPr>
              <a:t>John </a:t>
            </a:r>
            <a:r>
              <a:rPr lang="en-US" b="1" dirty="0" err="1">
                <a:solidFill>
                  <a:srgbClr val="FF0000"/>
                </a:solidFill>
              </a:rPr>
              <a:t>Savin</a:t>
            </a:r>
            <a:r>
              <a:rPr lang="en-US" b="1" dirty="0">
                <a:solidFill>
                  <a:srgbClr val="FF0000"/>
                </a:solidFill>
              </a:rPr>
              <a:t> (1820 - ?) </a:t>
            </a:r>
            <a:r>
              <a:rPr lang="en-US" dirty="0"/>
              <a:t>– White slave </a:t>
            </a:r>
            <a:r>
              <a:rPr lang="en-US" dirty="0" smtClean="0"/>
              <a:t>holder, </a:t>
            </a:r>
            <a:r>
              <a:rPr lang="en-US" dirty="0"/>
              <a:t>great grandfather of American writer and poetess Maya Angelou</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FF0000"/>
                </a:solidFill>
              </a:rPr>
              <a:t>Edgar Ketchum </a:t>
            </a:r>
            <a:r>
              <a:rPr lang="en-US" dirty="0">
                <a:solidFill>
                  <a:srgbClr val="FF0000"/>
                </a:solidFill>
              </a:rPr>
              <a:t>(1811 – 1882) </a:t>
            </a:r>
            <a:r>
              <a:rPr lang="en-US" dirty="0"/>
              <a:t>– Appointer by President Abraham Lincoln as Collector of Internal Revenue.  Wife’s grandfather delivered the welcoming speech to George Washington upon his entry to New York for his inauguration address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FF0000"/>
                </a:solidFill>
              </a:rPr>
              <a:t>John H. Swift </a:t>
            </a:r>
            <a:r>
              <a:rPr lang="en-US" dirty="0"/>
              <a:t>– Last member of the New York State Assembly who served in the Civil War (1900 – 1901</a:t>
            </a:r>
            <a:r>
              <a:rPr lang="en-US" dirty="0" smtClean="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FF0000"/>
                </a:solidFill>
              </a:rPr>
              <a:t>David Rittenhouse Porter </a:t>
            </a:r>
            <a:r>
              <a:rPr lang="en-US" dirty="0"/>
              <a:t>– Governor of Pennsylvania, 1838 – 1845</a:t>
            </a:r>
          </a:p>
        </p:txBody>
      </p:sp>
    </p:spTree>
    <p:extLst>
      <p:ext uri="{BB962C8B-B14F-4D97-AF65-F5344CB8AC3E}">
        <p14:creationId xmlns:p14="http://schemas.microsoft.com/office/powerpoint/2010/main" val="393117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6986" y="446660"/>
            <a:ext cx="9167150" cy="369332"/>
          </a:xfrm>
          <a:prstGeom prst="rect">
            <a:avLst/>
          </a:prstGeom>
          <a:noFill/>
        </p:spPr>
        <p:txBody>
          <a:bodyPr wrap="square" rtlCol="0">
            <a:spAutoFit/>
          </a:bodyPr>
          <a:lstStyle/>
          <a:p>
            <a:pPr algn="ctr"/>
            <a:r>
              <a:rPr lang="en-US" b="1" dirty="0" smtClean="0"/>
              <a:t>Other Friends I Have Met Through Stampless Covers… </a:t>
            </a:r>
            <a:endParaRPr lang="en-US" b="1" dirty="0"/>
          </a:p>
        </p:txBody>
      </p:sp>
      <p:sp>
        <p:nvSpPr>
          <p:cNvPr id="3" name="TextBox 2"/>
          <p:cNvSpPr txBox="1"/>
          <p:nvPr/>
        </p:nvSpPr>
        <p:spPr>
          <a:xfrm>
            <a:off x="437881" y="987883"/>
            <a:ext cx="11281893" cy="5098832"/>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rgbClr val="FF0000"/>
                </a:solidFill>
              </a:rPr>
              <a:t>Silas Wright </a:t>
            </a:r>
            <a:r>
              <a:rPr lang="en-US" dirty="0">
                <a:solidFill>
                  <a:srgbClr val="FF0000"/>
                </a:solidFill>
              </a:rPr>
              <a:t>(1795 – 1847) </a:t>
            </a:r>
            <a:r>
              <a:rPr lang="en-US" dirty="0"/>
              <a:t>– New York Senator, Brigadier General New York State Militia,  20</a:t>
            </a:r>
            <a:r>
              <a:rPr lang="en-US" baseline="30000" dirty="0"/>
              <a:t>th</a:t>
            </a:r>
            <a:r>
              <a:rPr lang="en-US" dirty="0"/>
              <a:t> US Congress (1827 – 1829),  New York State Comptroller, US Senator from New York (1833 – 1844)</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FF0000"/>
                </a:solidFill>
              </a:rPr>
              <a:t>Azariah Cutting Flagg </a:t>
            </a:r>
            <a:r>
              <a:rPr lang="en-US" dirty="0">
                <a:solidFill>
                  <a:srgbClr val="FF0000"/>
                </a:solidFill>
              </a:rPr>
              <a:t>(1790 – 1873) </a:t>
            </a:r>
            <a:r>
              <a:rPr lang="en-US" dirty="0"/>
              <a:t>– New York Secretary of State, State Comptroller and NYC Comptroller.  Political crony of President Martin Van Buren</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b="1" dirty="0">
                <a:solidFill>
                  <a:srgbClr val="FF0000"/>
                </a:solidFill>
              </a:rPr>
              <a:t>Job Mann </a:t>
            </a:r>
            <a:r>
              <a:rPr lang="en-US" dirty="0"/>
              <a:t>– Pennsylvania State Treasurer and three term US congressman from PA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FF0000"/>
                </a:solidFill>
              </a:rPr>
              <a:t>Albert Sands Southworth </a:t>
            </a:r>
            <a:r>
              <a:rPr lang="en-US" dirty="0">
                <a:solidFill>
                  <a:srgbClr val="FF0000"/>
                </a:solidFill>
              </a:rPr>
              <a:t>(1811 – 1894) </a:t>
            </a:r>
            <a:r>
              <a:rPr lang="en-US" dirty="0"/>
              <a:t>– Operator of Southworth and Hawes  </a:t>
            </a:r>
            <a:r>
              <a:rPr lang="en-US" dirty="0" err="1"/>
              <a:t>Daguerrotype</a:t>
            </a:r>
            <a:r>
              <a:rPr lang="en-US" dirty="0"/>
              <a:t> studio and student of Samuel F. B. Morse.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solidFill>
                  <a:srgbClr val="FF0000"/>
                </a:solidFill>
              </a:rPr>
              <a:t>Myron H. Clark </a:t>
            </a:r>
            <a:r>
              <a:rPr lang="en-US" dirty="0">
                <a:solidFill>
                  <a:srgbClr val="FF0000"/>
                </a:solidFill>
              </a:rPr>
              <a:t>(1806 – 1892) </a:t>
            </a:r>
            <a:r>
              <a:rPr lang="en-US" dirty="0"/>
              <a:t>– Governor of New York (1855 – 1857), State Senator and Ontario County Sheriff</a:t>
            </a:r>
          </a:p>
          <a:p>
            <a:pPr marL="285750" indent="-285750">
              <a:lnSpc>
                <a:spcPts val="2160"/>
              </a:lnSpc>
              <a:buFont typeface="Arial" panose="020B0604020202020204" pitchFamily="34" charset="0"/>
              <a:buChar char="•"/>
            </a:pPr>
            <a:endParaRPr lang="en-US" b="1" dirty="0">
              <a:solidFill>
                <a:srgbClr val="FF0000"/>
              </a:solidFill>
            </a:endParaRPr>
          </a:p>
          <a:p>
            <a:pPr marL="285750" indent="-285750">
              <a:lnSpc>
                <a:spcPts val="2160"/>
              </a:lnSpc>
              <a:buFont typeface="Arial" panose="020B0604020202020204" pitchFamily="34" charset="0"/>
              <a:buChar char="•"/>
            </a:pPr>
            <a:r>
              <a:rPr lang="en-US" b="1" dirty="0">
                <a:solidFill>
                  <a:srgbClr val="FF0000"/>
                </a:solidFill>
              </a:rPr>
              <a:t>George E. Paine </a:t>
            </a:r>
            <a:r>
              <a:rPr lang="en-US" dirty="0"/>
              <a:t>– New Orleans cotton broker for Southern growers, including Confederate States President Jefferson Davis.  Arranged for transport and sale of black slaves and Chinese coolies as labor for cotton trade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2092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36986" y="446660"/>
            <a:ext cx="9167150" cy="369332"/>
          </a:xfrm>
          <a:prstGeom prst="rect">
            <a:avLst/>
          </a:prstGeom>
          <a:noFill/>
        </p:spPr>
        <p:txBody>
          <a:bodyPr wrap="square" rtlCol="0">
            <a:spAutoFit/>
          </a:bodyPr>
          <a:lstStyle/>
          <a:p>
            <a:pPr algn="ctr"/>
            <a:r>
              <a:rPr lang="en-US" b="1" dirty="0" smtClean="0"/>
              <a:t>Other Friends I Have Met Through Stampless Covers… </a:t>
            </a:r>
            <a:endParaRPr lang="en-US" b="1" dirty="0"/>
          </a:p>
        </p:txBody>
      </p:sp>
      <p:sp>
        <p:nvSpPr>
          <p:cNvPr id="3" name="TextBox 2"/>
          <p:cNvSpPr txBox="1"/>
          <p:nvPr/>
        </p:nvSpPr>
        <p:spPr>
          <a:xfrm>
            <a:off x="437881" y="987883"/>
            <a:ext cx="11281893" cy="1779974"/>
          </a:xfrm>
          <a:prstGeom prst="rect">
            <a:avLst/>
          </a:prstGeom>
          <a:noFill/>
        </p:spPr>
        <p:txBody>
          <a:bodyPr wrap="square" rtlCol="0">
            <a:spAutoFit/>
          </a:bodyPr>
          <a:lstStyle/>
          <a:p>
            <a:pPr marL="285750" indent="-285750">
              <a:lnSpc>
                <a:spcPts val="2160"/>
              </a:lnSpc>
              <a:buFont typeface="Arial" panose="020B0604020202020204" pitchFamily="34" charset="0"/>
              <a:buChar char="•"/>
            </a:pPr>
            <a:r>
              <a:rPr lang="en-US" b="1" dirty="0">
                <a:solidFill>
                  <a:srgbClr val="FF0000"/>
                </a:solidFill>
              </a:rPr>
              <a:t>David Elder </a:t>
            </a:r>
            <a:r>
              <a:rPr lang="en-US" dirty="0"/>
              <a:t>– Builder of  the only Wire Suspension Bride (1866) still  standing in America (</a:t>
            </a:r>
            <a:r>
              <a:rPr lang="en-US" dirty="0" err="1"/>
              <a:t>Carrabassett</a:t>
            </a:r>
            <a:r>
              <a:rPr lang="en-US" dirty="0"/>
              <a:t> River, Maine)</a:t>
            </a:r>
          </a:p>
          <a:p>
            <a:pPr marL="285750" indent="-285750">
              <a:lnSpc>
                <a:spcPts val="2160"/>
              </a:lnSpc>
              <a:buFont typeface="Arial" panose="020B0604020202020204" pitchFamily="34" charset="0"/>
              <a:buChar char="•"/>
            </a:pPr>
            <a:endParaRPr lang="en-US" dirty="0"/>
          </a:p>
          <a:p>
            <a:pPr marL="285750" indent="-285750">
              <a:lnSpc>
                <a:spcPts val="2160"/>
              </a:lnSpc>
              <a:buFont typeface="Arial" panose="020B0604020202020204" pitchFamily="34" charset="0"/>
              <a:buChar char="•"/>
            </a:pPr>
            <a:r>
              <a:rPr lang="en-US" b="1" dirty="0">
                <a:solidFill>
                  <a:srgbClr val="FF0000"/>
                </a:solidFill>
              </a:rPr>
              <a:t>Lorenzo Lorraine </a:t>
            </a:r>
            <a:r>
              <a:rPr lang="en-US" b="1" dirty="0" err="1">
                <a:solidFill>
                  <a:srgbClr val="FF0000"/>
                </a:solidFill>
              </a:rPr>
              <a:t>Langstroth</a:t>
            </a:r>
            <a:r>
              <a:rPr lang="en-US" b="1" dirty="0">
                <a:solidFill>
                  <a:srgbClr val="FF0000"/>
                </a:solidFill>
              </a:rPr>
              <a:t> </a:t>
            </a:r>
            <a:r>
              <a:rPr lang="en-US" dirty="0"/>
              <a:t>– Invented the modern Beehive in 1851 (US Patent 9,300) enabling greater production of </a:t>
            </a:r>
            <a:r>
              <a:rPr lang="en-US" dirty="0" smtClean="0"/>
              <a:t>honey</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77593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30332" y="2771231"/>
            <a:ext cx="3440427" cy="1077218"/>
          </a:xfrm>
          <a:prstGeom prst="rect">
            <a:avLst/>
          </a:prstGeom>
          <a:noFill/>
        </p:spPr>
        <p:txBody>
          <a:bodyPr wrap="square" rtlCol="0">
            <a:spAutoFit/>
          </a:bodyPr>
          <a:lstStyle/>
          <a:p>
            <a:pPr algn="ctr"/>
            <a:r>
              <a:rPr lang="en-US" sz="6400" dirty="0" smtClean="0"/>
              <a:t>The End</a:t>
            </a:r>
            <a:endParaRPr lang="en-US" sz="6400" dirty="0"/>
          </a:p>
        </p:txBody>
      </p:sp>
    </p:spTree>
    <p:extLst>
      <p:ext uri="{BB962C8B-B14F-4D97-AF65-F5344CB8AC3E}">
        <p14:creationId xmlns:p14="http://schemas.microsoft.com/office/powerpoint/2010/main" val="33209721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8650" y="1984868"/>
            <a:ext cx="3930471" cy="2657138"/>
          </a:xfrm>
          <a:prstGeom prst="rect">
            <a:avLst/>
          </a:prstGeom>
        </p:spPr>
        <p:txBody>
          <a:bodyPr wrap="square">
            <a:spAutoFit/>
          </a:bodyPr>
          <a:lstStyle/>
          <a:p>
            <a:pPr>
              <a:lnSpc>
                <a:spcPts val="2000"/>
              </a:lnSpc>
            </a:pPr>
            <a:r>
              <a:rPr lang="en-US" dirty="0"/>
              <a:t>On the morning of April 12, 1945, FDR approved the design for the new “Toward the United Nations” commemorative stamp, then spent an hour with his stamps.  </a:t>
            </a:r>
            <a:endParaRPr lang="en-US" dirty="0" smtClean="0"/>
          </a:p>
          <a:p>
            <a:pPr>
              <a:lnSpc>
                <a:spcPts val="2000"/>
              </a:lnSpc>
            </a:pPr>
            <a:endParaRPr lang="en-US" dirty="0"/>
          </a:p>
          <a:p>
            <a:pPr>
              <a:lnSpc>
                <a:spcPts val="2000"/>
              </a:lnSpc>
            </a:pPr>
            <a:r>
              <a:rPr lang="en-US" dirty="0" smtClean="0"/>
              <a:t>Shortly </a:t>
            </a:r>
            <a:r>
              <a:rPr lang="en-US" dirty="0"/>
              <a:t>thereafter, while posing for a portrait, he collapsed and died from a massive cerebral hemorrhage.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9121" y="966654"/>
            <a:ext cx="7235015" cy="4693567"/>
          </a:xfrm>
          <a:prstGeom prst="rect">
            <a:avLst/>
          </a:prstGeom>
        </p:spPr>
      </p:pic>
    </p:spTree>
    <p:extLst>
      <p:ext uri="{BB962C8B-B14F-4D97-AF65-F5344CB8AC3E}">
        <p14:creationId xmlns:p14="http://schemas.microsoft.com/office/powerpoint/2010/main" val="2427744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186829" y="3192594"/>
            <a:ext cx="5822152" cy="3281577"/>
          </a:xfrm>
          <a:prstGeom prst="rect">
            <a:avLst/>
          </a:prstGeom>
        </p:spPr>
      </p:pic>
      <p:sp>
        <p:nvSpPr>
          <p:cNvPr id="5" name="Rectangle 4"/>
          <p:cNvSpPr/>
          <p:nvPr/>
        </p:nvSpPr>
        <p:spPr>
          <a:xfrm>
            <a:off x="571500" y="399643"/>
            <a:ext cx="11052810" cy="2913618"/>
          </a:xfrm>
          <a:prstGeom prst="rect">
            <a:avLst/>
          </a:prstGeom>
        </p:spPr>
        <p:txBody>
          <a:bodyPr wrap="square">
            <a:spAutoFit/>
          </a:bodyPr>
          <a:lstStyle/>
          <a:p>
            <a:pPr>
              <a:lnSpc>
                <a:spcPts val="2000"/>
              </a:lnSpc>
            </a:pPr>
            <a:r>
              <a:rPr lang="en-US" dirty="0"/>
              <a:t>In 1946, following FDR’s death, his family sold his philatelic estate through Harmer Auction. The four FDR stamp sales brought high prices and controversy.  Most philatelists wanted to own a piece of the nation’s most famous stamp collection, but some argued that the U.S. government actually owned the fabulous holdings of U.S. essays and proofs.</a:t>
            </a:r>
          </a:p>
          <a:p>
            <a:pPr>
              <a:lnSpc>
                <a:spcPts val="2000"/>
              </a:lnSpc>
            </a:pPr>
            <a:endParaRPr lang="en-US" dirty="0"/>
          </a:p>
          <a:p>
            <a:pPr>
              <a:lnSpc>
                <a:spcPts val="2000"/>
              </a:lnSpc>
            </a:pPr>
            <a:r>
              <a:rPr lang="en-US" dirty="0"/>
              <a:t>Winning bidders in Harmer’s FDR auctions could have their purchases marked with a rubber stamp to verify that they came from the president’s collection. </a:t>
            </a:r>
          </a:p>
          <a:p>
            <a:pPr>
              <a:lnSpc>
                <a:spcPts val="2000"/>
              </a:lnSpc>
            </a:pPr>
            <a:endParaRPr lang="en-US" dirty="0"/>
          </a:p>
          <a:p>
            <a:pPr>
              <a:lnSpc>
                <a:spcPts val="2000"/>
              </a:lnSpc>
            </a:pPr>
            <a:r>
              <a:rPr lang="en-US" dirty="0"/>
              <a:t>Stamp dealers bought many large lots of common stamps and mounted them on cards for sale as inexpensive souvenirs. Today, collectors still eagerly seek these ex-FDR philatelic items for their own collections.</a:t>
            </a:r>
          </a:p>
        </p:txBody>
      </p:sp>
    </p:spTree>
    <p:extLst>
      <p:ext uri="{BB962C8B-B14F-4D97-AF65-F5344CB8AC3E}">
        <p14:creationId xmlns:p14="http://schemas.microsoft.com/office/powerpoint/2010/main" val="12335592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0528" y="242893"/>
            <a:ext cx="5318751" cy="6345028"/>
          </a:xfrm>
          <a:prstGeom prst="rect">
            <a:avLst/>
          </a:prstGeom>
        </p:spPr>
      </p:pic>
      <p:sp>
        <p:nvSpPr>
          <p:cNvPr id="3" name="TextBox 2"/>
          <p:cNvSpPr txBox="1"/>
          <p:nvPr/>
        </p:nvSpPr>
        <p:spPr>
          <a:xfrm>
            <a:off x="1577661" y="2122745"/>
            <a:ext cx="3419340" cy="2585323"/>
          </a:xfrm>
          <a:prstGeom prst="rect">
            <a:avLst/>
          </a:prstGeom>
          <a:noFill/>
        </p:spPr>
        <p:txBody>
          <a:bodyPr wrap="square" rtlCol="0">
            <a:spAutoFit/>
          </a:bodyPr>
          <a:lstStyle/>
          <a:p>
            <a:pPr algn="ctr"/>
            <a:r>
              <a:rPr lang="en-US" dirty="0" smtClean="0"/>
              <a:t>September 30, 1780</a:t>
            </a:r>
          </a:p>
          <a:p>
            <a:pPr algn="ctr"/>
            <a:endParaRPr lang="en-US" dirty="0" smtClean="0"/>
          </a:p>
          <a:p>
            <a:pPr algn="ctr"/>
            <a:r>
              <a:rPr lang="en-US" dirty="0" smtClean="0"/>
              <a:t>Document from John Avery, Deputy Secretary of the State of Massachusetts, to Elbridge Gerry, an American Statesman and diplomat.</a:t>
            </a:r>
          </a:p>
          <a:p>
            <a:pPr algn="ctr"/>
            <a:endParaRPr lang="en-US" dirty="0"/>
          </a:p>
          <a:p>
            <a:pPr algn="ctr"/>
            <a:r>
              <a:rPr lang="en-US" dirty="0" smtClean="0"/>
              <a:t>(contents on the next page)</a:t>
            </a:r>
            <a:endParaRPr lang="en-US" dirty="0"/>
          </a:p>
        </p:txBody>
      </p:sp>
    </p:spTree>
    <p:extLst>
      <p:ext uri="{BB962C8B-B14F-4D97-AF65-F5344CB8AC3E}">
        <p14:creationId xmlns:p14="http://schemas.microsoft.com/office/powerpoint/2010/main" val="4158697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9518" y="927279"/>
            <a:ext cx="3753089" cy="4752303"/>
          </a:xfrm>
          <a:prstGeom prst="rect">
            <a:avLst/>
          </a:prstGeom>
        </p:spPr>
      </p:pic>
      <p:pic>
        <p:nvPicPr>
          <p:cNvPr id="5" name="Picture 4"/>
          <p:cNvPicPr>
            <a:picLocks noChangeAspect="1"/>
          </p:cNvPicPr>
          <p:nvPr/>
        </p:nvPicPr>
        <p:blipFill>
          <a:blip r:embed="rId4"/>
          <a:stretch>
            <a:fillRect/>
          </a:stretch>
        </p:blipFill>
        <p:spPr>
          <a:xfrm>
            <a:off x="4368175" y="229428"/>
            <a:ext cx="7531903" cy="3940935"/>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3421364428"/>
              </p:ext>
            </p:extLst>
          </p:nvPr>
        </p:nvGraphicFramePr>
        <p:xfrm>
          <a:off x="4368175" y="4466950"/>
          <a:ext cx="5355376" cy="1904381"/>
        </p:xfrm>
        <a:graphic>
          <a:graphicData uri="http://schemas.openxmlformats.org/presentationml/2006/ole">
            <mc:AlternateContent xmlns:mc="http://schemas.openxmlformats.org/markup-compatibility/2006">
              <mc:Choice xmlns:v="urn:schemas-microsoft-com:vml" Requires="v">
                <p:oleObj spid="_x0000_s20594" r:id="rId5" imgW="6107760" imgH="2171160" progId="">
                  <p:embed/>
                </p:oleObj>
              </mc:Choice>
              <mc:Fallback>
                <p:oleObj r:id="rId5" imgW="6107760" imgH="2171160" progId="">
                  <p:embed/>
                  <p:pic>
                    <p:nvPicPr>
                      <p:cNvPr id="0" name=""/>
                      <p:cNvPicPr/>
                      <p:nvPr/>
                    </p:nvPicPr>
                    <p:blipFill>
                      <a:blip r:embed="rId6"/>
                      <a:stretch>
                        <a:fillRect/>
                      </a:stretch>
                    </p:blipFill>
                    <p:spPr>
                      <a:xfrm>
                        <a:off x="4368175" y="4466950"/>
                        <a:ext cx="5355376" cy="1904381"/>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591058134"/>
              </p:ext>
            </p:extLst>
          </p:nvPr>
        </p:nvGraphicFramePr>
        <p:xfrm>
          <a:off x="9989119" y="4295190"/>
          <a:ext cx="1910959" cy="2247900"/>
        </p:xfrm>
        <a:graphic>
          <a:graphicData uri="http://schemas.openxmlformats.org/presentationml/2006/ole">
            <mc:AlternateContent xmlns:mc="http://schemas.openxmlformats.org/markup-compatibility/2006">
              <mc:Choice xmlns:v="urn:schemas-microsoft-com:vml" Requires="v">
                <p:oleObj spid="_x0000_s20595" r:id="rId7" imgW="1549080" imgH="2247480" progId="">
                  <p:embed/>
                </p:oleObj>
              </mc:Choice>
              <mc:Fallback>
                <p:oleObj r:id="rId7" imgW="1549080" imgH="2247480" progId="">
                  <p:embed/>
                  <p:pic>
                    <p:nvPicPr>
                      <p:cNvPr id="0" name=""/>
                      <p:cNvPicPr/>
                      <p:nvPr/>
                    </p:nvPicPr>
                    <p:blipFill>
                      <a:blip r:embed="rId8"/>
                      <a:stretch>
                        <a:fillRect/>
                      </a:stretch>
                    </p:blipFill>
                    <p:spPr>
                      <a:xfrm>
                        <a:off x="9989119" y="4295190"/>
                        <a:ext cx="1910959" cy="2247900"/>
                      </a:xfrm>
                      <a:prstGeom prst="rect">
                        <a:avLst/>
                      </a:prstGeom>
                    </p:spPr>
                  </p:pic>
                </p:oleObj>
              </mc:Fallback>
            </mc:AlternateContent>
          </a:graphicData>
        </a:graphic>
      </p:graphicFrame>
    </p:spTree>
    <p:extLst>
      <p:ext uri="{BB962C8B-B14F-4D97-AF65-F5344CB8AC3E}">
        <p14:creationId xmlns:p14="http://schemas.microsoft.com/office/powerpoint/2010/main" val="1394796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563917390"/>
              </p:ext>
            </p:extLst>
          </p:nvPr>
        </p:nvGraphicFramePr>
        <p:xfrm>
          <a:off x="347729" y="309093"/>
          <a:ext cx="8167391" cy="3515931"/>
        </p:xfrm>
        <a:graphic>
          <a:graphicData uri="http://schemas.openxmlformats.org/presentationml/2006/ole">
            <mc:AlternateContent xmlns:mc="http://schemas.openxmlformats.org/markup-compatibility/2006">
              <mc:Choice xmlns:v="urn:schemas-microsoft-com:vml" Requires="v">
                <p:oleObj spid="_x0000_s3206" r:id="rId3" imgW="12914280" imgH="5587200" progId="">
                  <p:embed/>
                </p:oleObj>
              </mc:Choice>
              <mc:Fallback>
                <p:oleObj r:id="rId3" imgW="12914280" imgH="5587200" progId="">
                  <p:embed/>
                  <p:pic>
                    <p:nvPicPr>
                      <p:cNvPr id="0" name=""/>
                      <p:cNvPicPr/>
                      <p:nvPr/>
                    </p:nvPicPr>
                    <p:blipFill>
                      <a:blip r:embed="rId4"/>
                      <a:stretch>
                        <a:fillRect/>
                      </a:stretch>
                    </p:blipFill>
                    <p:spPr>
                      <a:xfrm>
                        <a:off x="347729" y="309093"/>
                        <a:ext cx="8167391" cy="3515931"/>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702472771"/>
              </p:ext>
            </p:extLst>
          </p:nvPr>
        </p:nvGraphicFramePr>
        <p:xfrm>
          <a:off x="2871989" y="3931820"/>
          <a:ext cx="9079605" cy="2703390"/>
        </p:xfrm>
        <a:graphic>
          <a:graphicData uri="http://schemas.openxmlformats.org/presentationml/2006/ole">
            <mc:AlternateContent xmlns:mc="http://schemas.openxmlformats.org/markup-compatibility/2006">
              <mc:Choice xmlns:v="urn:schemas-microsoft-com:vml" Requires="v">
                <p:oleObj spid="_x0000_s3207" r:id="rId5" imgW="15377760" imgH="4355280" progId="">
                  <p:embed/>
                </p:oleObj>
              </mc:Choice>
              <mc:Fallback>
                <p:oleObj r:id="rId5" imgW="15377760" imgH="4355280" progId="">
                  <p:embed/>
                  <p:pic>
                    <p:nvPicPr>
                      <p:cNvPr id="0" name=""/>
                      <p:cNvPicPr/>
                      <p:nvPr/>
                    </p:nvPicPr>
                    <p:blipFill>
                      <a:blip r:embed="rId6"/>
                      <a:stretch>
                        <a:fillRect/>
                      </a:stretch>
                    </p:blipFill>
                    <p:spPr>
                      <a:xfrm>
                        <a:off x="2871989" y="3931820"/>
                        <a:ext cx="9079605" cy="2703390"/>
                      </a:xfrm>
                      <a:prstGeom prst="rect">
                        <a:avLst/>
                      </a:prstGeom>
                    </p:spPr>
                  </p:pic>
                </p:oleObj>
              </mc:Fallback>
            </mc:AlternateContent>
          </a:graphicData>
        </a:graphic>
      </p:graphicFrame>
    </p:spTree>
    <p:extLst>
      <p:ext uri="{BB962C8B-B14F-4D97-AF65-F5344CB8AC3E}">
        <p14:creationId xmlns:p14="http://schemas.microsoft.com/office/powerpoint/2010/main" val="3664105207"/>
      </p:ext>
    </p:extLst>
  </p:cSld>
  <p:clrMapOvr>
    <a:masterClrMapping/>
  </p:clrMapOvr>
</p:sld>
</file>

<file path=ppt/theme/theme1.xml><?xml version="1.0" encoding="utf-8"?>
<a:theme xmlns:a="http://schemas.openxmlformats.org/drawingml/2006/main" name="Facet">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4206</TotalTime>
  <Words>6597</Words>
  <Application>Microsoft Office PowerPoint</Application>
  <PresentationFormat>Widescreen</PresentationFormat>
  <Paragraphs>330</Paragraphs>
  <Slides>49</Slides>
  <Notes>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49</vt:i4>
      </vt:variant>
    </vt:vector>
  </HeadingPairs>
  <TitlesOfParts>
    <vt:vector size="56" baseType="lpstr">
      <vt:lpstr>Arial</vt:lpstr>
      <vt:lpstr>Bradley Hand ITC</vt:lpstr>
      <vt:lpstr>Calibri</vt:lpstr>
      <vt:lpstr>Trebuchet MS</vt:lpstr>
      <vt:lpstr>Wingdings 3</vt:lpstr>
      <vt:lpstr>Facet</vt:lpstr>
      <vt:lpstr>Bitmap Image</vt:lpstr>
      <vt:lpstr>Friends I Have Met in the Philatelic Dollar Box  by Richard Spinelli Past President, Rochester Philatelic Association October 27, 2022</vt:lpstr>
      <vt:lpstr>Donald C. Spinelli is a published expert in 18th century French literature and Pierre-Augustin Caron de Beaumarchais, in particular.  At various times in his life, Beaumarchais was a watchmaker, inventor, playwright, musician (Marriage of Figaro), diplomat, spy, publisher, horticulturist, arms dealer, satirist, financier, and revolutionary.  He was born January 24, 1732, and died May 18, 1799, in Paris, France.  After a few slides Don will discuss some “Dollar Box Friends” who have written foreign language letters.</vt:lpstr>
      <vt:lpstr>A “Friend” Defined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Philatelic Treasures From The Dollar Box – Part 3  Richard Spinelli January 2016</dc:title>
  <dc:creator>Richard Spinelli</dc:creator>
  <cp:lastModifiedBy>Tom Fortunato</cp:lastModifiedBy>
  <cp:revision>361</cp:revision>
  <dcterms:created xsi:type="dcterms:W3CDTF">2015-12-15T20:41:44Z</dcterms:created>
  <dcterms:modified xsi:type="dcterms:W3CDTF">2022-10-27T01:32:54Z</dcterms:modified>
</cp:coreProperties>
</file>