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95" r:id="rId4"/>
    <p:sldId id="374" r:id="rId5"/>
    <p:sldId id="339" r:id="rId6"/>
    <p:sldId id="258" r:id="rId7"/>
    <p:sldId id="296" r:id="rId8"/>
    <p:sldId id="375" r:id="rId9"/>
    <p:sldId id="340" r:id="rId10"/>
    <p:sldId id="259" r:id="rId11"/>
    <p:sldId id="297" r:id="rId12"/>
    <p:sldId id="341" r:id="rId13"/>
    <p:sldId id="260" r:id="rId14"/>
    <p:sldId id="298" r:id="rId15"/>
    <p:sldId id="342" r:id="rId16"/>
    <p:sldId id="280" r:id="rId17"/>
    <p:sldId id="281" r:id="rId18"/>
    <p:sldId id="299" r:id="rId19"/>
    <p:sldId id="343" r:id="rId20"/>
    <p:sldId id="262" r:id="rId21"/>
    <p:sldId id="344" r:id="rId22"/>
    <p:sldId id="279" r:id="rId23"/>
    <p:sldId id="263" r:id="rId24"/>
    <p:sldId id="300" r:id="rId25"/>
    <p:sldId id="345" r:id="rId26"/>
    <p:sldId id="264" r:id="rId27"/>
    <p:sldId id="301" r:id="rId28"/>
    <p:sldId id="346" r:id="rId29"/>
    <p:sldId id="265" r:id="rId30"/>
    <p:sldId id="302" r:id="rId31"/>
    <p:sldId id="347" r:id="rId32"/>
    <p:sldId id="348" r:id="rId33"/>
    <p:sldId id="282" r:id="rId34"/>
    <p:sldId id="304" r:id="rId35"/>
    <p:sldId id="349" r:id="rId36"/>
    <p:sldId id="283" r:id="rId37"/>
    <p:sldId id="303" r:id="rId38"/>
    <p:sldId id="350" r:id="rId39"/>
    <p:sldId id="351" r:id="rId40"/>
    <p:sldId id="284" r:id="rId41"/>
    <p:sldId id="320" r:id="rId42"/>
    <p:sldId id="381" r:id="rId43"/>
    <p:sldId id="285" r:id="rId44"/>
    <p:sldId id="305" r:id="rId45"/>
    <p:sldId id="353" r:id="rId46"/>
    <p:sldId id="354" r:id="rId47"/>
    <p:sldId id="286" r:id="rId48"/>
    <p:sldId id="306" r:id="rId49"/>
    <p:sldId id="355" r:id="rId50"/>
    <p:sldId id="356" r:id="rId51"/>
    <p:sldId id="288" r:id="rId52"/>
    <p:sldId id="307" r:id="rId53"/>
    <p:sldId id="358" r:id="rId54"/>
    <p:sldId id="290" r:id="rId55"/>
    <p:sldId id="308" r:id="rId56"/>
    <p:sldId id="357" r:id="rId57"/>
    <p:sldId id="291" r:id="rId58"/>
    <p:sldId id="359" r:id="rId59"/>
    <p:sldId id="293" r:id="rId60"/>
    <p:sldId id="312" r:id="rId61"/>
    <p:sldId id="309" r:id="rId62"/>
    <p:sldId id="360" r:id="rId63"/>
    <p:sldId id="310" r:id="rId64"/>
    <p:sldId id="311" r:id="rId65"/>
    <p:sldId id="361" r:id="rId66"/>
    <p:sldId id="314" r:id="rId67"/>
    <p:sldId id="315" r:id="rId68"/>
    <p:sldId id="363" r:id="rId69"/>
    <p:sldId id="316" r:id="rId70"/>
    <p:sldId id="317" r:id="rId71"/>
    <p:sldId id="364" r:id="rId72"/>
    <p:sldId id="318" r:id="rId73"/>
    <p:sldId id="319" r:id="rId74"/>
    <p:sldId id="365" r:id="rId75"/>
    <p:sldId id="321" r:id="rId76"/>
    <p:sldId id="322" r:id="rId77"/>
    <p:sldId id="382" r:id="rId78"/>
    <p:sldId id="366" r:id="rId79"/>
    <p:sldId id="323" r:id="rId80"/>
    <p:sldId id="324" r:id="rId81"/>
    <p:sldId id="379" r:id="rId82"/>
    <p:sldId id="325" r:id="rId83"/>
    <p:sldId id="326" r:id="rId84"/>
    <p:sldId id="368" r:id="rId85"/>
    <p:sldId id="327" r:id="rId86"/>
    <p:sldId id="328" r:id="rId87"/>
    <p:sldId id="369" r:id="rId88"/>
    <p:sldId id="380" r:id="rId89"/>
    <p:sldId id="329" r:id="rId90"/>
    <p:sldId id="330" r:id="rId91"/>
    <p:sldId id="371" r:id="rId92"/>
    <p:sldId id="331" r:id="rId93"/>
    <p:sldId id="332" r:id="rId94"/>
    <p:sldId id="378" r:id="rId95"/>
    <p:sldId id="333" r:id="rId96"/>
    <p:sldId id="334" r:id="rId97"/>
    <p:sldId id="376" r:id="rId98"/>
    <p:sldId id="377" r:id="rId99"/>
    <p:sldId id="335" r:id="rId100"/>
    <p:sldId id="336" r:id="rId101"/>
    <p:sldId id="372" r:id="rId102"/>
    <p:sldId id="337" r:id="rId103"/>
    <p:sldId id="338" r:id="rId104"/>
    <p:sldId id="373" r:id="rId105"/>
    <p:sldId id="383" r:id="rId10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68" autoAdjust="0"/>
  </p:normalViewPr>
  <p:slideViewPr>
    <p:cSldViewPr>
      <p:cViewPr varScale="1">
        <p:scale>
          <a:sx n="84" d="100"/>
          <a:sy n="84" d="100"/>
        </p:scale>
        <p:origin x="43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9DACD-A539-4C49-B82F-41C02D3015B6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1AE6-D649-441A-998D-8942C8A54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86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9DACD-A539-4C49-B82F-41C02D3015B6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1AE6-D649-441A-998D-8942C8A54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91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9DACD-A539-4C49-B82F-41C02D3015B6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1AE6-D649-441A-998D-8942C8A54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52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9DACD-A539-4C49-B82F-41C02D3015B6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1AE6-D649-441A-998D-8942C8A54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8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9DACD-A539-4C49-B82F-41C02D3015B6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1AE6-D649-441A-998D-8942C8A54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42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9DACD-A539-4C49-B82F-41C02D3015B6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1AE6-D649-441A-998D-8942C8A54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39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9DACD-A539-4C49-B82F-41C02D3015B6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1AE6-D649-441A-998D-8942C8A54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28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9DACD-A539-4C49-B82F-41C02D3015B6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1AE6-D649-441A-998D-8942C8A54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18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9DACD-A539-4C49-B82F-41C02D3015B6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1AE6-D649-441A-998D-8942C8A54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99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9DACD-A539-4C49-B82F-41C02D3015B6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1AE6-D649-441A-998D-8942C8A54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4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9DACD-A539-4C49-B82F-41C02D3015B6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1AE6-D649-441A-998D-8942C8A54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26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9DACD-A539-4C49-B82F-41C02D3015B6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1AE6-D649-441A-998D-8942C8A54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1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158239"/>
            <a:ext cx="4572000" cy="917575"/>
          </a:xfrm>
        </p:spPr>
        <p:txBody>
          <a:bodyPr/>
          <a:lstStyle/>
          <a:p>
            <a:r>
              <a:rPr lang="en-US" dirty="0" smtClean="0"/>
              <a:t>A &amp; B  Countries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00007"/>
            <a:ext cx="7924800" cy="175260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Those Far Aw</a:t>
            </a:r>
            <a:r>
              <a:rPr lang="en-US" sz="4800" b="1" dirty="0" smtClean="0">
                <a:solidFill>
                  <a:srgbClr val="898989"/>
                </a:solidFill>
              </a:rPr>
              <a:t>a</a:t>
            </a:r>
            <a:r>
              <a:rPr lang="en-US" sz="4800" b="1" dirty="0" smtClean="0"/>
              <a:t>y Places</a:t>
            </a:r>
          </a:p>
          <a:p>
            <a:r>
              <a:rPr lang="en-US" sz="4800" b="1" dirty="0" smtClean="0"/>
              <a:t>with </a:t>
            </a:r>
            <a:r>
              <a:rPr lang="en-US" sz="4800" b="1" dirty="0" smtClean="0"/>
              <a:t>Strange Sounding Names</a:t>
            </a:r>
            <a:endParaRPr lang="en-US" sz="48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362200" y="4876800"/>
            <a:ext cx="4572000" cy="917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by Paul Brach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7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4301" y="6019800"/>
            <a:ext cx="3331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Aegean Islands  24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34136" y="6081355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(1932)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3096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399" y="1143000"/>
            <a:ext cx="1245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Boyaca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70319" y="2895600"/>
            <a:ext cx="5629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Originally </a:t>
            </a:r>
            <a:r>
              <a:rPr lang="en-US" sz="2400" dirty="0" smtClean="0"/>
              <a:t>a </a:t>
            </a:r>
            <a:r>
              <a:rPr lang="en-US" sz="2400" dirty="0" smtClean="0"/>
              <a:t>state, now </a:t>
            </a:r>
            <a:r>
              <a:rPr lang="en-US" sz="2400" dirty="0" smtClean="0"/>
              <a:t>a Department </a:t>
            </a:r>
            <a:r>
              <a:rPr lang="en-US" sz="2400" dirty="0" smtClean="0"/>
              <a:t>of the </a:t>
            </a:r>
            <a:r>
              <a:rPr lang="en-US" sz="2400" dirty="0" smtClean="0"/>
              <a:t>Republic of </a:t>
            </a:r>
            <a:r>
              <a:rPr lang="en-US" sz="2400" dirty="0" smtClean="0"/>
              <a:t>Colombia.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018813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57200"/>
            <a:ext cx="6886903" cy="6052127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4662651" y="4724400"/>
            <a:ext cx="533400" cy="12192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40371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0" y="5952446"/>
            <a:ext cx="3853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Buenos Aires  10   (1859)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27745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199" y="1143000"/>
            <a:ext cx="2123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Buenos Aires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18905" y="2514600"/>
            <a:ext cx="689605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At intervals, Buenos Aires maintained an independent</a:t>
            </a:r>
          </a:p>
          <a:p>
            <a:r>
              <a:rPr lang="en-US" sz="2400" dirty="0"/>
              <a:t>g</a:t>
            </a:r>
            <a:r>
              <a:rPr lang="en-US" sz="2400" dirty="0" smtClean="0"/>
              <a:t>overnment as the central point of the Argentine</a:t>
            </a:r>
          </a:p>
          <a:p>
            <a:r>
              <a:rPr lang="en-US" sz="2400" dirty="0"/>
              <a:t>s</a:t>
            </a:r>
            <a:r>
              <a:rPr lang="en-US" sz="2400" dirty="0" smtClean="0"/>
              <a:t>truggle for independence.</a:t>
            </a:r>
          </a:p>
          <a:p>
            <a:endParaRPr lang="en-US" sz="2400" dirty="0"/>
          </a:p>
          <a:p>
            <a:r>
              <a:rPr lang="en-US" sz="2400" dirty="0" smtClean="0"/>
              <a:t>After 1862, Buenos Aires became a province of the</a:t>
            </a:r>
          </a:p>
          <a:p>
            <a:r>
              <a:rPr lang="en-US" sz="2400" dirty="0" smtClean="0"/>
              <a:t>Argentine Republic.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51672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8353670" cy="4876799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5334000" y="3352799"/>
            <a:ext cx="533400" cy="12192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75258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7400" y="2362200"/>
            <a:ext cx="541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898989"/>
                </a:solidFill>
              </a:rPr>
              <a:t>The End</a:t>
            </a:r>
          </a:p>
          <a:p>
            <a:pPr algn="ctr"/>
            <a:r>
              <a:rPr lang="en-US" sz="4800" b="1" dirty="0" smtClean="0">
                <a:solidFill>
                  <a:srgbClr val="898989"/>
                </a:solidFill>
              </a:rPr>
              <a:t>(of A &amp; B countries)</a:t>
            </a:r>
            <a:endParaRPr lang="en-US" sz="4800" b="1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322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1143000"/>
            <a:ext cx="2497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Aegean  Islands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2209800"/>
            <a:ext cx="776616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group of islands in the Aegean Sea off the coast of Turkey.</a:t>
            </a:r>
          </a:p>
          <a:p>
            <a:r>
              <a:rPr lang="en-US" sz="2400" dirty="0" smtClean="0"/>
              <a:t>  </a:t>
            </a:r>
          </a:p>
          <a:p>
            <a:r>
              <a:rPr lang="en-US" sz="2400" dirty="0" smtClean="0"/>
              <a:t>They were occupied by Italy during the Tripoli War and were</a:t>
            </a:r>
          </a:p>
          <a:p>
            <a:r>
              <a:rPr lang="en-US" sz="2400" dirty="0"/>
              <a:t>c</a:t>
            </a:r>
            <a:r>
              <a:rPr lang="en-US" sz="2400" dirty="0" smtClean="0"/>
              <a:t>eded to Italy by Turkey in 1924 by the Treaty of Lausanne.</a:t>
            </a:r>
          </a:p>
          <a:p>
            <a:endParaRPr lang="en-US" sz="2400" dirty="0" smtClean="0"/>
          </a:p>
          <a:p>
            <a:r>
              <a:rPr lang="en-US" sz="2400" dirty="0" smtClean="0"/>
              <a:t>Stamps of Italy overprinted with the name of the island were</a:t>
            </a:r>
          </a:p>
          <a:p>
            <a:r>
              <a:rPr lang="en-US" sz="2400" dirty="0" smtClean="0"/>
              <a:t>In use at the post offices maintained in the various islands.</a:t>
            </a:r>
          </a:p>
          <a:p>
            <a:endParaRPr lang="en-US" sz="2400" dirty="0" smtClean="0"/>
          </a:p>
          <a:p>
            <a:r>
              <a:rPr lang="en-US" sz="2400" dirty="0" smtClean="0"/>
              <a:t>Rhodes, on the island of the same name, was the capital of </a:t>
            </a:r>
          </a:p>
          <a:p>
            <a:r>
              <a:rPr lang="en-US" sz="2400" dirty="0" smtClean="0"/>
              <a:t>the entire group.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86355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09600"/>
            <a:ext cx="5029200" cy="57150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6172200" y="4724400"/>
            <a:ext cx="457200" cy="12192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795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5199" y="6019800"/>
            <a:ext cx="3876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2"/>
                </a:solidFill>
              </a:rPr>
              <a:t>Aitutaki</a:t>
            </a:r>
            <a:r>
              <a:rPr lang="en-US" sz="3200" b="1" dirty="0" smtClean="0">
                <a:solidFill>
                  <a:schemeClr val="accent2"/>
                </a:solidFill>
              </a:rPr>
              <a:t>  1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62600" y="6063564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(1903)</a:t>
            </a:r>
            <a:endParaRPr lang="en-US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65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3564" y="1143000"/>
            <a:ext cx="1368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Aitutaki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54384" y="2469056"/>
            <a:ext cx="802732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</a:t>
            </a:r>
            <a:r>
              <a:rPr lang="en-US" sz="2400" dirty="0" smtClean="0"/>
              <a:t>dependency </a:t>
            </a:r>
            <a:r>
              <a:rPr lang="en-US" sz="2400" dirty="0" smtClean="0"/>
              <a:t>of New Zealand, </a:t>
            </a:r>
            <a:r>
              <a:rPr lang="en-US" sz="2400" dirty="0" err="1" smtClean="0"/>
              <a:t>Aitutaki</a:t>
            </a:r>
            <a:r>
              <a:rPr lang="en-US" sz="2400" dirty="0" smtClean="0"/>
              <a:t> is one of the larger </a:t>
            </a:r>
          </a:p>
          <a:p>
            <a:r>
              <a:rPr lang="en-US" sz="2400" dirty="0" smtClean="0"/>
              <a:t>Cook Islands, in the South Pacific Ocean northeast of New </a:t>
            </a:r>
          </a:p>
          <a:p>
            <a:r>
              <a:rPr lang="en-US" sz="2400" dirty="0" smtClean="0"/>
              <a:t>Zealand.</a:t>
            </a:r>
          </a:p>
          <a:p>
            <a:endParaRPr lang="en-US" sz="2400" dirty="0"/>
          </a:p>
          <a:p>
            <a:r>
              <a:rPr lang="en-US" sz="2400" dirty="0" smtClean="0"/>
              <a:t>Stamps of Cook Islands were used in 1892-1903 and 1932-72.</a:t>
            </a:r>
          </a:p>
          <a:p>
            <a:endParaRPr lang="en-US" sz="2400" dirty="0"/>
          </a:p>
          <a:p>
            <a:r>
              <a:rPr lang="en-US" sz="2400" dirty="0" err="1" smtClean="0"/>
              <a:t>Aitutaki</a:t>
            </a:r>
            <a:r>
              <a:rPr lang="en-US" sz="2400" dirty="0" smtClean="0"/>
              <a:t> acquired its own postal service in August 1972, though</a:t>
            </a:r>
          </a:p>
          <a:p>
            <a:r>
              <a:rPr lang="en-US" sz="2400" dirty="0" smtClean="0"/>
              <a:t>Remaining part of the Cook Islands.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4388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610600" cy="65532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5715000" y="4114800"/>
            <a:ext cx="533400" cy="12192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697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0" y="5858933"/>
            <a:ext cx="327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Alaouites</a:t>
            </a:r>
            <a:r>
              <a:rPr lang="en-US" sz="2800" b="1" dirty="0" smtClean="0">
                <a:solidFill>
                  <a:schemeClr val="bg1"/>
                </a:solidFill>
              </a:rPr>
              <a:t>  28   (1925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654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2400" y="5849723"/>
            <a:ext cx="3315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accent2"/>
                </a:solidFill>
              </a:rPr>
              <a:t>Alaouites</a:t>
            </a:r>
            <a:r>
              <a:rPr lang="en-US" sz="2800" b="1" dirty="0" smtClean="0">
                <a:solidFill>
                  <a:schemeClr val="accent2"/>
                </a:solidFill>
              </a:rPr>
              <a:t>  46   (1928)</a:t>
            </a:r>
            <a:endParaRPr lang="en-US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22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29428" y="1143000"/>
            <a:ext cx="1586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Alaouites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2690958"/>
            <a:ext cx="78472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division of Syria under French Mandate, in Western Asia.</a:t>
            </a:r>
          </a:p>
          <a:p>
            <a:endParaRPr lang="en-US" sz="2400" dirty="0"/>
          </a:p>
          <a:p>
            <a:r>
              <a:rPr lang="en-US" sz="2400" dirty="0" smtClean="0"/>
              <a:t>This territory became an independent state in 1924, although</a:t>
            </a:r>
          </a:p>
          <a:p>
            <a:r>
              <a:rPr lang="en-US" sz="2400" dirty="0"/>
              <a:t>s</a:t>
            </a:r>
            <a:r>
              <a:rPr lang="en-US" sz="2400" dirty="0" smtClean="0"/>
              <a:t>till administered under the French Mandate.  In 1930, it was</a:t>
            </a:r>
          </a:p>
          <a:p>
            <a:r>
              <a:rPr lang="en-US" sz="2400" dirty="0"/>
              <a:t>r</a:t>
            </a:r>
            <a:r>
              <a:rPr lang="en-US" sz="2400" dirty="0" smtClean="0"/>
              <a:t>enamed </a:t>
            </a:r>
            <a:r>
              <a:rPr lang="en-US" sz="2400" dirty="0" err="1" smtClean="0"/>
              <a:t>Latakia</a:t>
            </a:r>
            <a:r>
              <a:rPr lang="en-US" sz="2400" dirty="0" smtClean="0"/>
              <a:t> and Syrian stamps overprinted “</a:t>
            </a:r>
            <a:r>
              <a:rPr lang="en-US" sz="2400" dirty="0" err="1" smtClean="0"/>
              <a:t>Lattaquie</a:t>
            </a:r>
            <a:r>
              <a:rPr lang="en-US" sz="2400" dirty="0" smtClean="0"/>
              <a:t>”</a:t>
            </a:r>
          </a:p>
          <a:p>
            <a:r>
              <a:rPr lang="en-US" sz="2400" dirty="0"/>
              <a:t>s</a:t>
            </a:r>
            <a:r>
              <a:rPr lang="en-US" sz="2400" dirty="0" smtClean="0"/>
              <a:t>uperseded the stamps of </a:t>
            </a:r>
            <a:r>
              <a:rPr lang="en-US" sz="2400" dirty="0" err="1" smtClean="0"/>
              <a:t>Alaouites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31731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80987"/>
            <a:ext cx="7620000" cy="629602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2362200" y="2819400"/>
            <a:ext cx="1219200" cy="4572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7313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6600" y="5879812"/>
            <a:ext cx="3744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Abu Dhabi 43  </a:t>
            </a:r>
            <a:r>
              <a:rPr lang="en-US" sz="3200" dirty="0" smtClean="0">
                <a:solidFill>
                  <a:schemeClr val="bg1"/>
                </a:solidFill>
              </a:rPr>
              <a:t>(1968)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44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71606" y="5562599"/>
            <a:ext cx="2400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Alberta   AP1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85933" y="5624154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(1936)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284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91399" cy="64008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2819400" y="4648200"/>
            <a:ext cx="533400" cy="12192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55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6588" y="762000"/>
            <a:ext cx="4107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Alberta  Prosperity  Stamp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600200"/>
            <a:ext cx="815339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Although not technically money, each prosperity certificate was intended to circulate with a </a:t>
            </a:r>
            <a:r>
              <a:rPr lang="en-US" sz="2400" dirty="0" smtClean="0"/>
              <a:t>value </a:t>
            </a:r>
            <a:r>
              <a:rPr lang="en-US" sz="2400" dirty="0" smtClean="0"/>
              <a:t>of one dollar.  The intent of the program was to keep the certificates circulating </a:t>
            </a:r>
            <a:r>
              <a:rPr lang="en-US" sz="2400" dirty="0" smtClean="0"/>
              <a:t>and discourage </a:t>
            </a:r>
            <a:r>
              <a:rPr lang="en-US" sz="2400" dirty="0" smtClean="0"/>
              <a:t>hoarding.  To achieve this, a holder had to affix to the back of a certificate a </a:t>
            </a:r>
            <a:r>
              <a:rPr lang="en-US" sz="2400" dirty="0" smtClean="0"/>
              <a:t>1-cent </a:t>
            </a:r>
            <a:r>
              <a:rPr lang="en-US" sz="2400" dirty="0" smtClean="0"/>
              <a:t>stamp before the end of every week, for the certificate to maintain its validity.  </a:t>
            </a:r>
          </a:p>
          <a:p>
            <a:endParaRPr lang="en-US" sz="2400" dirty="0"/>
          </a:p>
          <a:p>
            <a:r>
              <a:rPr lang="en-US" sz="2400" dirty="0" smtClean="0"/>
              <a:t>As the Program intended, possessors of the certificates tried to avoid having to purchase and </a:t>
            </a:r>
            <a:r>
              <a:rPr lang="en-US" sz="2400" dirty="0" smtClean="0"/>
              <a:t>affix </a:t>
            </a:r>
            <a:r>
              <a:rPr lang="en-US" sz="2400" dirty="0" smtClean="0"/>
              <a:t>the stamps, by spending the certificates before the week’s validity expired.  The </a:t>
            </a:r>
            <a:r>
              <a:rPr lang="en-US" sz="2400" dirty="0" smtClean="0"/>
              <a:t>certificates </a:t>
            </a:r>
            <a:r>
              <a:rPr lang="en-US" sz="2400" dirty="0"/>
              <a:t>t</a:t>
            </a:r>
            <a:r>
              <a:rPr lang="en-US" sz="2400" dirty="0" smtClean="0"/>
              <a:t>hen fell into the hands of merchants, who would then purchase and affix stamps </a:t>
            </a:r>
            <a:r>
              <a:rPr lang="en-US" sz="2400" dirty="0" smtClean="0"/>
              <a:t>to </a:t>
            </a:r>
            <a:r>
              <a:rPr lang="en-US" sz="2400" dirty="0" smtClean="0"/>
              <a:t>maintain the notes’ validity.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848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0" y="5867400"/>
            <a:ext cx="2984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Alexandretta  14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32842" y="5898177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(1938)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819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8031" y="1143000"/>
            <a:ext cx="2111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Alexandretta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2438400"/>
            <a:ext cx="702166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political territory under French Mandate in northern</a:t>
            </a:r>
          </a:p>
          <a:p>
            <a:r>
              <a:rPr lang="en-US" sz="2400" dirty="0" smtClean="0"/>
              <a:t>Syria, bordering on Turkey.</a:t>
            </a:r>
          </a:p>
          <a:p>
            <a:endParaRPr lang="en-US" sz="2400" dirty="0"/>
          </a:p>
          <a:p>
            <a:r>
              <a:rPr lang="en-US" sz="2400" dirty="0" smtClean="0"/>
              <a:t>Included in the Syrian territory mandated to France </a:t>
            </a:r>
          </a:p>
          <a:p>
            <a:r>
              <a:rPr lang="en-US" sz="2400" dirty="0"/>
              <a:t>u</a:t>
            </a:r>
            <a:r>
              <a:rPr lang="en-US" sz="2400" dirty="0" smtClean="0"/>
              <a:t>nder the Versailles Treaty, the name was changed to </a:t>
            </a:r>
          </a:p>
          <a:p>
            <a:r>
              <a:rPr lang="en-US" sz="2400" dirty="0" err="1" smtClean="0"/>
              <a:t>Hatay</a:t>
            </a:r>
            <a:r>
              <a:rPr lang="en-US" sz="2400" dirty="0" smtClean="0"/>
              <a:t> in 1938.  The following year, France returned the</a:t>
            </a:r>
          </a:p>
          <a:p>
            <a:r>
              <a:rPr lang="en-US" sz="2400" dirty="0" smtClean="0"/>
              <a:t>Territory to Turkey in exchange for certain concessions.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52245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80987"/>
            <a:ext cx="7620000" cy="629602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2438400" y="1905000"/>
            <a:ext cx="990600" cy="6858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744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0" y="685800"/>
            <a:ext cx="2238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Alexandria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594360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4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27312" y="5943599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18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6005154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(1899)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1800" y="6005155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(1902)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750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3800" y="1219200"/>
            <a:ext cx="1782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Alexandria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72398" y="2895600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French post offices were formerly maintained in</a:t>
            </a:r>
          </a:p>
          <a:p>
            <a:r>
              <a:rPr lang="en-US" sz="2400" dirty="0" smtClean="0"/>
              <a:t>Alexandria and Port Said, as  French Offices in </a:t>
            </a:r>
            <a:r>
              <a:rPr lang="en-US" sz="2400" dirty="0" smtClean="0"/>
              <a:t>Egypt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7614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404937"/>
            <a:ext cx="6934200" cy="404812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4419600" y="2362200"/>
            <a:ext cx="533400" cy="12192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157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3800" y="5996795"/>
            <a:ext cx="2488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Allenstein</a:t>
            </a:r>
            <a:r>
              <a:rPr lang="en-US" sz="3200" b="1" dirty="0" smtClean="0">
                <a:solidFill>
                  <a:schemeClr val="bg1"/>
                </a:solidFill>
              </a:rPr>
              <a:t>  21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33064" y="5996795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(1920)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530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400" y="11430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Abu  Dhabi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" y="2895600"/>
            <a:ext cx="74929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Sheikdom on the Persian Gulf under British Protection.  </a:t>
            </a:r>
          </a:p>
          <a:p>
            <a:endParaRPr lang="en-US" sz="2400" dirty="0"/>
          </a:p>
          <a:p>
            <a:r>
              <a:rPr lang="en-US" sz="2400" dirty="0" smtClean="0"/>
              <a:t>Abu Dhabi is one of six Persian Gulf sheikdoms to join the </a:t>
            </a:r>
          </a:p>
          <a:p>
            <a:r>
              <a:rPr lang="en-US" sz="2400" dirty="0" smtClean="0"/>
              <a:t>United Arab Emirates, which proclaimed its independence </a:t>
            </a:r>
          </a:p>
          <a:p>
            <a:r>
              <a:rPr lang="en-US" sz="2400" dirty="0" smtClean="0"/>
              <a:t>Dec. 2, 1971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0129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54563" y="1219200"/>
            <a:ext cx="1673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Allenstein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76599" y="2667000"/>
            <a:ext cx="662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district of East Prussia, </a:t>
            </a:r>
            <a:r>
              <a:rPr lang="en-US" sz="2400" dirty="0" err="1" smtClean="0"/>
              <a:t>Allenstein</a:t>
            </a:r>
            <a:r>
              <a:rPr lang="en-US" sz="2400" dirty="0" smtClean="0"/>
              <a:t> held a </a:t>
            </a:r>
            <a:r>
              <a:rPr lang="en-US" sz="2400" dirty="0" smtClean="0"/>
              <a:t>plebiscite </a:t>
            </a:r>
            <a:r>
              <a:rPr lang="en-US" sz="2400" dirty="0" smtClean="0"/>
              <a:t>in 1920 under the Versailles Treaty</a:t>
            </a:r>
            <a:r>
              <a:rPr lang="en-US" sz="2400" dirty="0" smtClean="0"/>
              <a:t>, voting  </a:t>
            </a:r>
            <a:r>
              <a:rPr lang="en-US" sz="2400" dirty="0" smtClean="0"/>
              <a:t>to join Germany rather than Poland</a:t>
            </a:r>
            <a:r>
              <a:rPr lang="en-US" sz="2400" dirty="0" smtClean="0"/>
              <a:t>.  Later </a:t>
            </a:r>
            <a:r>
              <a:rPr lang="en-US" sz="2400" dirty="0" smtClean="0"/>
              <a:t>that year, </a:t>
            </a:r>
            <a:r>
              <a:rPr lang="en-US" sz="2400" dirty="0" err="1" smtClean="0"/>
              <a:t>Allenstein</a:t>
            </a:r>
            <a:r>
              <a:rPr lang="en-US" sz="2400" dirty="0" smtClean="0"/>
              <a:t> became part of </a:t>
            </a:r>
            <a:r>
              <a:rPr lang="en-US" sz="2400" dirty="0" smtClean="0"/>
              <a:t>the German </a:t>
            </a:r>
            <a:r>
              <a:rPr lang="en-US" sz="2400" dirty="0" smtClean="0"/>
              <a:t>Republic.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59534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990600"/>
            <a:ext cx="5486399" cy="48006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6400800" y="2590800"/>
            <a:ext cx="533400" cy="12192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032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43840"/>
            <a:ext cx="5791200" cy="637032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3962400" y="5334000"/>
            <a:ext cx="533400" cy="12192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375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5823757"/>
            <a:ext cx="3191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</a:rPr>
              <a:t>Alsace   N42   (1940)</a:t>
            </a:r>
            <a:endParaRPr lang="en-US" sz="28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254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8600" y="1143000"/>
            <a:ext cx="114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Alsace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10230" y="2743200"/>
            <a:ext cx="6800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Located on France’s eastern border and on </a:t>
            </a:r>
            <a:r>
              <a:rPr lang="en-US" sz="2400" dirty="0" smtClean="0"/>
              <a:t>the west </a:t>
            </a:r>
            <a:r>
              <a:rPr lang="en-US" sz="2400" dirty="0" smtClean="0"/>
              <a:t>bank of the upper Rhine adjacent </a:t>
            </a:r>
            <a:r>
              <a:rPr lang="en-US" sz="2400" dirty="0" smtClean="0"/>
              <a:t>from Germany </a:t>
            </a:r>
            <a:r>
              <a:rPr lang="en-US" sz="2400" dirty="0" smtClean="0"/>
              <a:t>and Switzerland.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49587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14400"/>
            <a:ext cx="5333999" cy="50292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6172200" y="2971800"/>
            <a:ext cx="533400" cy="12192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5231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8739" y="6025776"/>
            <a:ext cx="2604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Alwar</a:t>
            </a:r>
            <a:r>
              <a:rPr lang="en-US" sz="2800" b="1" dirty="0" smtClean="0">
                <a:solidFill>
                  <a:schemeClr val="bg1"/>
                </a:solidFill>
              </a:rPr>
              <a:t>  2   (1877)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054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784" y="1143000"/>
            <a:ext cx="1060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Alwar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676399" y="3048000"/>
            <a:ext cx="57936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feudatory State of India, lying southwest of</a:t>
            </a:r>
          </a:p>
          <a:p>
            <a:r>
              <a:rPr lang="en-US" sz="2400" dirty="0" smtClean="0"/>
              <a:t>Delhi in the Jaipur Residency.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558070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762000"/>
            <a:ext cx="4952999" cy="54102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2438400" y="3352800"/>
            <a:ext cx="567690" cy="12192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0151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9062"/>
            <a:ext cx="7620000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8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8600"/>
            <a:ext cx="6235534" cy="640181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6096000" y="3886200"/>
            <a:ext cx="533400" cy="12192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930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0" y="6047778"/>
            <a:ext cx="3245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Amoy   LA-1    (1895)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0883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87097" y="381000"/>
            <a:ext cx="1054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Amoy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34551" y="1524000"/>
            <a:ext cx="79596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Southeast coast of China, Fujian Province</a:t>
            </a:r>
            <a:r>
              <a:rPr lang="en-US" sz="2400" dirty="0" smtClean="0"/>
              <a:t>.  Former </a:t>
            </a:r>
            <a:r>
              <a:rPr lang="en-US" sz="2400" dirty="0" smtClean="0"/>
              <a:t>home of egrets.  Known as Xiamen and The Egret Island.</a:t>
            </a:r>
          </a:p>
          <a:p>
            <a:r>
              <a:rPr lang="en-US" sz="2400" dirty="0" smtClean="0"/>
              <a:t>The island is joined to the P.R. China by two causeways.</a:t>
            </a:r>
          </a:p>
          <a:p>
            <a:endParaRPr lang="en-US" sz="2400" dirty="0"/>
          </a:p>
          <a:p>
            <a:r>
              <a:rPr lang="en-US" sz="2400" dirty="0" smtClean="0"/>
              <a:t>A United Kingdom treaty port from 1842-1912.</a:t>
            </a:r>
          </a:p>
          <a:p>
            <a:endParaRPr lang="en-US" sz="2400" dirty="0"/>
          </a:p>
          <a:p>
            <a:r>
              <a:rPr lang="en-US" sz="2400" dirty="0" smtClean="0"/>
              <a:t>The British established the first treaty ports in China at the </a:t>
            </a:r>
          </a:p>
          <a:p>
            <a:r>
              <a:rPr lang="en-US" sz="2400" dirty="0" smtClean="0"/>
              <a:t>Conclusion of the First Opium War by the Treaty of Nanking in</a:t>
            </a:r>
          </a:p>
          <a:p>
            <a:r>
              <a:rPr lang="en-US" sz="2400" dirty="0" smtClean="0"/>
              <a:t>1842.  </a:t>
            </a:r>
          </a:p>
          <a:p>
            <a:endParaRPr lang="en-US" sz="2400" dirty="0"/>
          </a:p>
          <a:p>
            <a:r>
              <a:rPr lang="en-US" sz="2400" dirty="0" smtClean="0"/>
              <a:t>(Treaty Ports = name given to port cities that were opened to </a:t>
            </a:r>
          </a:p>
          <a:p>
            <a:r>
              <a:rPr lang="en-US" sz="2400" dirty="0" smtClean="0"/>
              <a:t>Foreign trade with the Western </a:t>
            </a:r>
            <a:r>
              <a:rPr lang="en-US" sz="2400" dirty="0" smtClean="0"/>
              <a:t>Powers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390741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14400"/>
            <a:ext cx="8172452" cy="51816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6248400" y="5257800"/>
            <a:ext cx="533400" cy="12192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6687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0" y="5784771"/>
            <a:ext cx="2610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Angra</a:t>
            </a:r>
            <a:r>
              <a:rPr lang="en-US" sz="2800" b="1" dirty="0" smtClean="0">
                <a:solidFill>
                  <a:schemeClr val="bg1"/>
                </a:solidFill>
              </a:rPr>
              <a:t>  1   (1892)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32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9440" y="1066800"/>
            <a:ext cx="1063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Angra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828800" y="2743200"/>
            <a:ext cx="55045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district of Portugal and an administrative</a:t>
            </a:r>
          </a:p>
          <a:p>
            <a:r>
              <a:rPr lang="en-US" sz="2400" dirty="0"/>
              <a:t>d</a:t>
            </a:r>
            <a:r>
              <a:rPr lang="en-US" sz="2400" dirty="0" smtClean="0"/>
              <a:t>istrict of the Azores, consisting of the </a:t>
            </a:r>
          </a:p>
          <a:p>
            <a:r>
              <a:rPr lang="en-US" sz="2400" dirty="0"/>
              <a:t>i</a:t>
            </a:r>
            <a:r>
              <a:rPr lang="en-US" sz="2400" dirty="0" smtClean="0"/>
              <a:t>slands of Terceira, Sao Jorge and Graciosa.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342717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000"/>
            <a:ext cx="6115353" cy="60198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1333500" y="4038600"/>
            <a:ext cx="381000" cy="12954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0484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81001"/>
            <a:ext cx="6420465" cy="61722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5410200" y="3581400"/>
            <a:ext cx="304800" cy="12954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4295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9600" y="6114381"/>
            <a:ext cx="2988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Anjouan  1   (1892)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486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6200" y="1143000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Anjouan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520810" y="2438400"/>
            <a:ext cx="617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 </a:t>
            </a:r>
            <a:r>
              <a:rPr lang="en-US" sz="2400" dirty="0" smtClean="0"/>
              <a:t>French colony</a:t>
            </a:r>
          </a:p>
          <a:p>
            <a:endParaRPr lang="en-US" sz="2400" dirty="0"/>
          </a:p>
          <a:p>
            <a:r>
              <a:rPr lang="en-US" sz="2400" dirty="0" smtClean="0"/>
              <a:t>One of the Comoro </a:t>
            </a:r>
            <a:r>
              <a:rPr lang="en-US" sz="2400" dirty="0" smtClean="0"/>
              <a:t>Islands in </a:t>
            </a:r>
            <a:r>
              <a:rPr lang="en-US" sz="2400" dirty="0" smtClean="0"/>
              <a:t>the Mozambique </a:t>
            </a:r>
            <a:r>
              <a:rPr lang="en-US" sz="2400" dirty="0" smtClean="0"/>
              <a:t>Channel between </a:t>
            </a:r>
            <a:r>
              <a:rPr lang="en-US" sz="2400" dirty="0" smtClean="0"/>
              <a:t>Madagascar </a:t>
            </a:r>
            <a:r>
              <a:rPr lang="en-US" sz="2400" dirty="0" smtClean="0"/>
              <a:t>and Mozambique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007011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57200"/>
            <a:ext cx="5562600" cy="584073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5334000" y="4267200"/>
            <a:ext cx="533400" cy="12192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762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81000"/>
            <a:ext cx="6400800" cy="5985164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4724400" y="3404062"/>
            <a:ext cx="304800" cy="12954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03842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19200"/>
            <a:ext cx="6310222" cy="43434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4800600" y="4876800"/>
            <a:ext cx="883489" cy="11430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9145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5200" y="5943600"/>
            <a:ext cx="3605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3"/>
                </a:solidFill>
              </a:rPr>
              <a:t>Antioquia   F3     (1899)</a:t>
            </a:r>
            <a:endParaRPr lang="en-US" sz="28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3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32258" y="762000"/>
            <a:ext cx="1648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Antioquia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752600"/>
            <a:ext cx="839819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Originally a State, now a Department of the Republic of </a:t>
            </a:r>
            <a:r>
              <a:rPr lang="en-US" sz="2400" dirty="0" smtClean="0"/>
              <a:t>Colombia.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Until the revolution of 1885, the separate states making up the</a:t>
            </a:r>
          </a:p>
          <a:p>
            <a:r>
              <a:rPr lang="en-US" sz="2400" dirty="0" smtClean="0"/>
              <a:t>United States of Columbia were sovereign governments in their </a:t>
            </a:r>
          </a:p>
          <a:p>
            <a:r>
              <a:rPr lang="en-US" sz="2400" dirty="0"/>
              <a:t>o</a:t>
            </a:r>
            <a:r>
              <a:rPr lang="en-US" sz="2400" dirty="0" smtClean="0"/>
              <a:t>wn right.  On 4 August 1886, the National Council of Bogota</a:t>
            </a:r>
          </a:p>
          <a:p>
            <a:r>
              <a:rPr lang="en-US" sz="2400" dirty="0"/>
              <a:t>a</a:t>
            </a:r>
            <a:r>
              <a:rPr lang="en-US" sz="2400" dirty="0" smtClean="0"/>
              <a:t>dopted a new constitution which abolished the sovereign rights</a:t>
            </a:r>
          </a:p>
          <a:p>
            <a:r>
              <a:rPr lang="en-US" sz="2400" dirty="0"/>
              <a:t>o</a:t>
            </a:r>
            <a:r>
              <a:rPr lang="en-US" sz="2400" dirty="0" smtClean="0"/>
              <a:t>f states, which then became departments with governors </a:t>
            </a:r>
          </a:p>
          <a:p>
            <a:r>
              <a:rPr lang="en-US" sz="2400" dirty="0"/>
              <a:t>a</a:t>
            </a:r>
            <a:r>
              <a:rPr lang="en-US" sz="2400" dirty="0" smtClean="0"/>
              <a:t>ppointed by the President of the Republic.  The nine original </a:t>
            </a:r>
          </a:p>
          <a:p>
            <a:r>
              <a:rPr lang="en-US" sz="2400" dirty="0"/>
              <a:t>s</a:t>
            </a:r>
            <a:r>
              <a:rPr lang="en-US" sz="2400" dirty="0" smtClean="0"/>
              <a:t>tates </a:t>
            </a:r>
            <a:r>
              <a:rPr lang="en-US" sz="2400" dirty="0"/>
              <a:t>r</a:t>
            </a:r>
            <a:r>
              <a:rPr lang="en-US" sz="2400" dirty="0" smtClean="0"/>
              <a:t>epresented at the Bogota Convention retained some of </a:t>
            </a:r>
          </a:p>
          <a:p>
            <a:r>
              <a:rPr lang="en-US" sz="2400" dirty="0" smtClean="0"/>
              <a:t>their previous rights, as management of their own finances, and </a:t>
            </a:r>
          </a:p>
          <a:p>
            <a:r>
              <a:rPr lang="en-US" sz="2400" dirty="0" smtClean="0"/>
              <a:t>all issued postage stamps until as late as 1904.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280592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066800"/>
            <a:ext cx="5029199" cy="48768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3352800" y="3581400"/>
            <a:ext cx="1066800" cy="100965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0110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0" y="6019800"/>
            <a:ext cx="3960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Arequipa   3N23a   (1884)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134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0" y="1066800"/>
            <a:ext cx="1551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Arequipa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2362200"/>
            <a:ext cx="8153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During the Chilean-Peruvian War which took place in 1879 to </a:t>
            </a:r>
          </a:p>
          <a:p>
            <a:r>
              <a:rPr lang="en-US" sz="2400" dirty="0" smtClean="0"/>
              <a:t>1882, the Chilean forces occupied the two largest cities in Peru, </a:t>
            </a:r>
          </a:p>
          <a:p>
            <a:r>
              <a:rPr lang="en-US" sz="2400" dirty="0" smtClean="0"/>
              <a:t>Lima &amp; Callao.  As these cities were the source of supply of 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ostage stamps, Peruvians in other sections of the country were</a:t>
            </a:r>
          </a:p>
          <a:p>
            <a:r>
              <a:rPr lang="en-US" sz="2400" dirty="0"/>
              <a:t>l</a:t>
            </a:r>
            <a:r>
              <a:rPr lang="en-US" sz="2400" dirty="0" smtClean="0"/>
              <a:t>eft without stamps and were forced to the expedient of making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rovisional issues from whatever material was at hand.  Many of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hese were former canceling devices made over for this purpose.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220197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81000"/>
            <a:ext cx="4495800" cy="6059557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3657600" y="4191000"/>
            <a:ext cx="1066800" cy="8382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4326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899" y="5486400"/>
            <a:ext cx="252460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  Atafu Island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sz="2400" dirty="0">
                <a:solidFill>
                  <a:schemeClr val="bg1"/>
                </a:solidFill>
              </a:rPr>
              <a:t>T</a:t>
            </a:r>
            <a:r>
              <a:rPr lang="en-US" sz="2400" dirty="0" smtClean="0">
                <a:solidFill>
                  <a:schemeClr val="bg1"/>
                </a:solidFill>
              </a:rPr>
              <a:t>okelau  1   (1948)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610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00200"/>
            <a:ext cx="7772400" cy="35814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3581400" y="609600"/>
            <a:ext cx="609600" cy="10668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3726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9000" y="6047041"/>
            <a:ext cx="4063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Bahawalpur  2   (1948-</a:t>
            </a:r>
            <a:r>
              <a:rPr lang="en-US" sz="2000" b="1" dirty="0" smtClean="0">
                <a:solidFill>
                  <a:schemeClr val="bg1"/>
                </a:solidFill>
              </a:rPr>
              <a:t>Apr.</a:t>
            </a:r>
            <a:r>
              <a:rPr lang="en-US" sz="2800" b="1" dirty="0" smtClean="0">
                <a:solidFill>
                  <a:schemeClr val="bg1"/>
                </a:solidFill>
              </a:rPr>
              <a:t>)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367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7200" y="6114364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Aden  </a:t>
            </a:r>
            <a:r>
              <a:rPr lang="en-US" sz="3200" b="1" dirty="0" smtClean="0">
                <a:solidFill>
                  <a:schemeClr val="bg1"/>
                </a:solidFill>
              </a:rPr>
              <a:t>2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786208" y="6145141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(1937)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2569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6600" y="5952446"/>
            <a:ext cx="4252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Bahawalpur  18   (1948-</a:t>
            </a:r>
            <a:r>
              <a:rPr lang="en-US" sz="2000" b="1" dirty="0" smtClean="0">
                <a:solidFill>
                  <a:schemeClr val="bg1"/>
                </a:solidFill>
              </a:rPr>
              <a:t>Oct.</a:t>
            </a:r>
            <a:r>
              <a:rPr lang="en-US" sz="2800" b="1" dirty="0" smtClean="0">
                <a:solidFill>
                  <a:schemeClr val="bg1"/>
                </a:solidFill>
              </a:rPr>
              <a:t>)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4933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1143000"/>
            <a:ext cx="1974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Bahawalpur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635182" y="2438400"/>
            <a:ext cx="601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Frontal </a:t>
            </a:r>
            <a:r>
              <a:rPr lang="en-US" sz="2400" dirty="0" smtClean="0"/>
              <a:t>&amp; Side portraits of </a:t>
            </a:r>
            <a:r>
              <a:rPr lang="en-US" sz="2400" dirty="0" smtClean="0"/>
              <a:t>ruler </a:t>
            </a:r>
            <a:r>
              <a:rPr lang="en-US" sz="2400" dirty="0" err="1" smtClean="0"/>
              <a:t>Nawab</a:t>
            </a:r>
            <a:r>
              <a:rPr lang="en-US" sz="2400" dirty="0" smtClean="0"/>
              <a:t> </a:t>
            </a:r>
            <a:r>
              <a:rPr lang="en-US" sz="2400" dirty="0" smtClean="0"/>
              <a:t>Sadiq Muhammad Khan V </a:t>
            </a:r>
            <a:r>
              <a:rPr lang="en-US" sz="2400" dirty="0" err="1" smtClean="0"/>
              <a:t>Abbasi</a:t>
            </a:r>
            <a:r>
              <a:rPr lang="en-US" sz="2400" dirty="0" smtClean="0"/>
              <a:t>.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Bahawalpur was a State of India until 1947.  </a:t>
            </a:r>
          </a:p>
          <a:p>
            <a:r>
              <a:rPr lang="en-US" sz="2400" dirty="0" smtClean="0"/>
              <a:t>These stamps had franking power solely </a:t>
            </a:r>
            <a:r>
              <a:rPr lang="en-US" sz="2400" dirty="0" smtClean="0"/>
              <a:t>within </a:t>
            </a:r>
            <a:r>
              <a:rPr lang="en-US" sz="2400" dirty="0" smtClean="0"/>
              <a:t>Bahawalpur.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12273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838200"/>
            <a:ext cx="6629400" cy="522316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5562600" y="4267200"/>
            <a:ext cx="533400" cy="12192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8753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9" y="6124545"/>
            <a:ext cx="2191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Bamra</a:t>
            </a:r>
            <a:r>
              <a:rPr lang="en-US" sz="2400" b="1" dirty="0" smtClean="0">
                <a:solidFill>
                  <a:schemeClr val="bg1"/>
                </a:solidFill>
              </a:rPr>
              <a:t> 7  (1890)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399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1775" y="1219200"/>
            <a:ext cx="1154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Bamra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057400" y="2895600"/>
            <a:ext cx="51003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Feudatory State in the Eastern </a:t>
            </a:r>
            <a:r>
              <a:rPr lang="en-US" sz="2400" dirty="0" smtClean="0"/>
              <a:t>States.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Orissa States Agency, Bengal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312129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3840"/>
            <a:ext cx="6553200" cy="644398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6172200" y="3733800"/>
            <a:ext cx="533400" cy="12192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5486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4192" y="6096000"/>
            <a:ext cx="3146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Barwani</a:t>
            </a:r>
            <a:r>
              <a:rPr lang="en-US" sz="2800" b="1" dirty="0" smtClean="0">
                <a:solidFill>
                  <a:schemeClr val="bg1"/>
                </a:solidFill>
              </a:rPr>
              <a:t>  23   (1929)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9890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66690" y="1219200"/>
            <a:ext cx="141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Barwani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743200" y="29718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Feudatory </a:t>
            </a:r>
            <a:r>
              <a:rPr lang="en-US" sz="2400" dirty="0" smtClean="0"/>
              <a:t>State of </a:t>
            </a:r>
            <a:r>
              <a:rPr lang="en-US" sz="2400" dirty="0" smtClean="0"/>
              <a:t>Central India, </a:t>
            </a:r>
            <a:r>
              <a:rPr lang="en-US" sz="2400" dirty="0" smtClean="0"/>
              <a:t>in </a:t>
            </a:r>
            <a:r>
              <a:rPr lang="en-US" sz="2400" dirty="0" smtClean="0"/>
              <a:t>the </a:t>
            </a:r>
            <a:r>
              <a:rPr lang="en-US" sz="2400" dirty="0" err="1" smtClean="0"/>
              <a:t>Malwa</a:t>
            </a:r>
            <a:r>
              <a:rPr lang="en-US" sz="2400" dirty="0" smtClean="0"/>
              <a:t> Agency.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06131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81000"/>
            <a:ext cx="5867400" cy="6160771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2438400" y="3657600"/>
            <a:ext cx="762000" cy="9906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0494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3800" y="6215390"/>
            <a:ext cx="3593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Basutoland  18   (1938)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38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800" y="1143000"/>
            <a:ext cx="968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Aden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2514600"/>
            <a:ext cx="746024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British colony and protectorate in southern Arabia.</a:t>
            </a:r>
          </a:p>
          <a:p>
            <a:endParaRPr lang="en-US" sz="2400" dirty="0"/>
          </a:p>
          <a:p>
            <a:r>
              <a:rPr lang="en-US" sz="2400" dirty="0" smtClean="0"/>
              <a:t>Aden used India stamps before 1937.</a:t>
            </a:r>
          </a:p>
          <a:p>
            <a:r>
              <a:rPr lang="en-US" sz="2400" dirty="0" smtClean="0"/>
              <a:t>In January, 1963, the colony of Aden and the sheikdoms</a:t>
            </a:r>
          </a:p>
          <a:p>
            <a:r>
              <a:rPr lang="en-US" sz="2400" dirty="0"/>
              <a:t>a</a:t>
            </a:r>
            <a:r>
              <a:rPr lang="en-US" sz="2400" dirty="0" smtClean="0"/>
              <a:t>nd emirates of the Western Aden Protectorate formed</a:t>
            </a:r>
          </a:p>
          <a:p>
            <a:r>
              <a:rPr lang="en-US" sz="2400" dirty="0" smtClean="0"/>
              <a:t>The Federation of South Arabia.  Stamps of Aden were </a:t>
            </a:r>
          </a:p>
          <a:p>
            <a:r>
              <a:rPr lang="en-US" sz="2400" dirty="0" smtClean="0"/>
              <a:t>replaced Apr. 1, 1965, by those of the Federation of South </a:t>
            </a:r>
          </a:p>
          <a:p>
            <a:r>
              <a:rPr lang="en-US" sz="2400" dirty="0" smtClean="0"/>
              <a:t>Arabia (People’s Democratic Republic of Yemen).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260950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400" y="838200"/>
            <a:ext cx="1864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Basutoland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27346" y="1905000"/>
            <a:ext cx="7772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British Crown Colony enclave in the state of  South Africa.</a:t>
            </a:r>
          </a:p>
          <a:p>
            <a:endParaRPr lang="en-US" sz="2400" dirty="0"/>
          </a:p>
          <a:p>
            <a:r>
              <a:rPr lang="en-US" sz="2400" dirty="0" smtClean="0"/>
              <a:t>The Colony, a former independent native state, was annexed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o the Cape Colony in 1871.  In 1883 control was transferred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o the British Crown.  Stamps of the Cape of Good Hope were</a:t>
            </a:r>
          </a:p>
          <a:p>
            <a:r>
              <a:rPr lang="en-US" sz="2400" dirty="0"/>
              <a:t>u</a:t>
            </a:r>
            <a:r>
              <a:rPr lang="en-US" sz="2400" dirty="0" smtClean="0"/>
              <a:t>sed from 1871 to 1910 and those of the Union of South</a:t>
            </a:r>
          </a:p>
          <a:p>
            <a:r>
              <a:rPr lang="en-US" sz="2400" dirty="0" smtClean="0"/>
              <a:t>Africa from 1910 to 1933.</a:t>
            </a:r>
          </a:p>
          <a:p>
            <a:endParaRPr lang="en-US" sz="2400" dirty="0"/>
          </a:p>
          <a:p>
            <a:r>
              <a:rPr lang="en-US" sz="2400" dirty="0" smtClean="0"/>
              <a:t>Basutoland became the independent state of Lesotho on</a:t>
            </a:r>
          </a:p>
          <a:p>
            <a:r>
              <a:rPr lang="en-US" sz="2400" dirty="0" smtClean="0"/>
              <a:t>Oct. 4, 1966.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159461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800"/>
            <a:ext cx="7315200" cy="38862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5867400" y="4572000"/>
            <a:ext cx="990600" cy="9906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5149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3800" y="328672"/>
            <a:ext cx="2799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Batum  6   (1919)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896521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23319" y="838200"/>
            <a:ext cx="1170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Batum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819400" y="2055167"/>
            <a:ext cx="3578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seaport on the Black Sea.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2819400"/>
            <a:ext cx="7543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Batum is the capital of </a:t>
            </a:r>
            <a:r>
              <a:rPr lang="en-US" sz="2400" dirty="0" err="1" smtClean="0"/>
              <a:t>Adzhar</a:t>
            </a:r>
            <a:r>
              <a:rPr lang="en-US" sz="2400" dirty="0" smtClean="0"/>
              <a:t>, a territory which</a:t>
            </a:r>
            <a:r>
              <a:rPr lang="en-US" sz="2400" dirty="0" smtClean="0"/>
              <a:t>, in </a:t>
            </a:r>
            <a:r>
              <a:rPr lang="en-US" sz="2400" dirty="0" smtClean="0"/>
              <a:t>1921, became an autonomous republic of the </a:t>
            </a:r>
            <a:r>
              <a:rPr lang="en-US" sz="2400" dirty="0" smtClean="0"/>
              <a:t>Georgian </a:t>
            </a:r>
            <a:r>
              <a:rPr lang="en-US" sz="2400" dirty="0" smtClean="0"/>
              <a:t>Soviet Socialist Republic.</a:t>
            </a:r>
          </a:p>
          <a:p>
            <a:endParaRPr lang="en-US" sz="2400" dirty="0"/>
          </a:p>
          <a:p>
            <a:r>
              <a:rPr lang="en-US" sz="2400" dirty="0" smtClean="0"/>
              <a:t>Stamps of Batum were issued under the </a:t>
            </a:r>
            <a:r>
              <a:rPr lang="en-US" sz="2400" dirty="0" smtClean="0"/>
              <a:t>administration </a:t>
            </a:r>
            <a:r>
              <a:rPr lang="en-US" sz="2400" dirty="0" smtClean="0"/>
              <a:t>of British forces which </a:t>
            </a:r>
            <a:r>
              <a:rPr lang="en-US" sz="2400" dirty="0" smtClean="0"/>
              <a:t>occupied Batum </a:t>
            </a:r>
            <a:r>
              <a:rPr lang="en-US" sz="2400" dirty="0" smtClean="0"/>
              <a:t>and environs between December 1918, </a:t>
            </a:r>
            <a:r>
              <a:rPr lang="en-US" sz="2400" dirty="0" smtClean="0"/>
              <a:t>and </a:t>
            </a:r>
            <a:r>
              <a:rPr lang="en-US" sz="2400" dirty="0" smtClean="0"/>
              <a:t>July 1920, following the Treaty of Versailles.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1731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404937"/>
            <a:ext cx="6934200" cy="404812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1828800" y="2971799"/>
            <a:ext cx="1066800" cy="9144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05641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3400" y="6045471"/>
            <a:ext cx="265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Benadir</a:t>
            </a:r>
            <a:r>
              <a:rPr lang="en-US" sz="2400" b="1" dirty="0" smtClean="0">
                <a:solidFill>
                  <a:schemeClr val="bg1"/>
                </a:solidFill>
              </a:rPr>
              <a:t>  11   (1906)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4830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6200" y="463779"/>
            <a:ext cx="1346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Benadir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636724" y="1219200"/>
            <a:ext cx="38457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 smtClean="0"/>
              <a:t>       (Italian Somaliland)</a:t>
            </a:r>
          </a:p>
          <a:p>
            <a:r>
              <a:rPr lang="en-US" sz="2400" dirty="0" smtClean="0"/>
              <a:t>(Somali Democratic Republic)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43911" y="2282398"/>
            <a:ext cx="823142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Located in Eastern Africa, bordering on the Indian Ocean and 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he Gulf of Aden.  The former Italian colony which included the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erritory west of the Juba River became known as </a:t>
            </a:r>
            <a:r>
              <a:rPr lang="en-US" sz="2400" dirty="0" err="1" smtClean="0"/>
              <a:t>Oltre</a:t>
            </a:r>
            <a:r>
              <a:rPr lang="en-US" sz="2400" dirty="0" smtClean="0"/>
              <a:t> </a:t>
            </a:r>
            <a:r>
              <a:rPr lang="en-US" sz="2400" dirty="0" err="1" smtClean="0"/>
              <a:t>Giuba</a:t>
            </a:r>
            <a:endParaRPr lang="en-US" sz="2400" dirty="0" smtClean="0"/>
          </a:p>
          <a:p>
            <a:r>
              <a:rPr lang="en-US" sz="2400" dirty="0" smtClean="0"/>
              <a:t>(Trans-Juba), was absorbed into Italian East Africa in 1936.</a:t>
            </a:r>
          </a:p>
          <a:p>
            <a:r>
              <a:rPr lang="en-US" sz="2400" dirty="0" smtClean="0"/>
              <a:t>Somalia stamps continued in use in Italian East Africa for several</a:t>
            </a:r>
          </a:p>
          <a:p>
            <a:r>
              <a:rPr lang="en-US" sz="2400" dirty="0"/>
              <a:t>y</a:t>
            </a:r>
            <a:r>
              <a:rPr lang="en-US" sz="2400" dirty="0" smtClean="0"/>
              <a:t>ears.  It was under British military administration from 1941-49.</a:t>
            </a:r>
          </a:p>
          <a:p>
            <a:r>
              <a:rPr lang="en-US" sz="2400" dirty="0" smtClean="0"/>
              <a:t>Italian trusteeship took effect in 1950 with United Nations help.</a:t>
            </a:r>
          </a:p>
          <a:p>
            <a:r>
              <a:rPr lang="en-US" sz="2400" dirty="0" smtClean="0"/>
              <a:t>On 1 July 1960, the former Italian colony merged with British</a:t>
            </a:r>
          </a:p>
          <a:p>
            <a:r>
              <a:rPr lang="en-US" sz="2400" dirty="0" smtClean="0"/>
              <a:t>Somaliland Protectorate to form the independent Republic of</a:t>
            </a:r>
          </a:p>
          <a:p>
            <a:r>
              <a:rPr lang="en-US" sz="2400" dirty="0" smtClean="0"/>
              <a:t>Somalia.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056065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8229599" cy="47244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5715000" y="3429000"/>
            <a:ext cx="838200" cy="9906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7653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04800"/>
            <a:ext cx="5837191" cy="6165532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5029200" y="4876800"/>
            <a:ext cx="533400" cy="9144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8647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23" y="42520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8600" y="5791200"/>
            <a:ext cx="321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Bergedorf</a:t>
            </a:r>
            <a:r>
              <a:rPr lang="en-US" sz="2800" b="1" dirty="0" smtClean="0">
                <a:solidFill>
                  <a:schemeClr val="bg1"/>
                </a:solidFill>
              </a:rPr>
              <a:t>  3   (1861)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943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8600"/>
            <a:ext cx="6235535" cy="6401816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4641767" y="6019800"/>
            <a:ext cx="1759033" cy="1524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6120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4764" y="1143000"/>
            <a:ext cx="1665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Bergedorf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523453" y="2438400"/>
            <a:ext cx="624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</a:t>
            </a:r>
            <a:r>
              <a:rPr lang="en-US" sz="2400" dirty="0" smtClean="0"/>
              <a:t>town in northern Germany.</a:t>
            </a:r>
          </a:p>
          <a:p>
            <a:endParaRPr lang="en-US" sz="2400" dirty="0"/>
          </a:p>
          <a:p>
            <a:r>
              <a:rPr lang="en-US" sz="2400" dirty="0" smtClean="0"/>
              <a:t>Originally, </a:t>
            </a:r>
            <a:r>
              <a:rPr lang="en-US" sz="2400" dirty="0" err="1" smtClean="0"/>
              <a:t>Bergedorf</a:t>
            </a:r>
            <a:r>
              <a:rPr lang="en-US" sz="2400" dirty="0" smtClean="0"/>
              <a:t> belonged jointly </a:t>
            </a:r>
            <a:r>
              <a:rPr lang="en-US" sz="2400" dirty="0" smtClean="0"/>
              <a:t>to </a:t>
            </a:r>
            <a:r>
              <a:rPr lang="en-US" sz="2400" dirty="0" smtClean="0"/>
              <a:t>the Free City of Hamburg and the </a:t>
            </a:r>
            <a:r>
              <a:rPr lang="en-US" sz="2400" dirty="0" smtClean="0"/>
              <a:t>Free </a:t>
            </a:r>
            <a:r>
              <a:rPr lang="en-US" sz="2400" dirty="0" smtClean="0"/>
              <a:t>City of Lubeck.</a:t>
            </a:r>
          </a:p>
          <a:p>
            <a:endParaRPr lang="en-US" sz="2400" dirty="0"/>
          </a:p>
          <a:p>
            <a:r>
              <a:rPr lang="en-US" sz="2400" dirty="0" smtClean="0"/>
              <a:t>In 1867, it was purchased by Hamburg.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587371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609600"/>
            <a:ext cx="6934200" cy="56388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4724400" y="2362200"/>
            <a:ext cx="533400" cy="12192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146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8600" y="6019800"/>
            <a:ext cx="3283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Bhopal   O46   (1944)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8573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3141" y="1143000"/>
            <a:ext cx="1229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Bhopal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514600" y="3124200"/>
            <a:ext cx="4463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Feudatory State of Central </a:t>
            </a:r>
            <a:r>
              <a:rPr lang="en-US" sz="2400" dirty="0" smtClean="0"/>
              <a:t>India.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6205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404937"/>
            <a:ext cx="6934200" cy="404812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4114800" y="3581400"/>
            <a:ext cx="533400" cy="12192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14169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5400" y="6141308"/>
            <a:ext cx="2111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Bhor</a:t>
            </a:r>
            <a:r>
              <a:rPr lang="en-US" sz="2400" b="1" dirty="0" smtClean="0">
                <a:solidFill>
                  <a:schemeClr val="bg1"/>
                </a:solidFill>
              </a:rPr>
              <a:t>  1   (1879)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6986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1000" y="1143000"/>
            <a:ext cx="1002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Bhor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63098" y="2743200"/>
            <a:ext cx="6857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Feudatory State in the Deccan States Agency</a:t>
            </a:r>
            <a:r>
              <a:rPr lang="en-US" sz="2400" dirty="0"/>
              <a:t>. </a:t>
            </a:r>
            <a:r>
              <a:rPr lang="en-US" sz="2400" dirty="0" smtClean="0"/>
              <a:t> Located </a:t>
            </a:r>
            <a:r>
              <a:rPr lang="en-US" sz="2400" dirty="0"/>
              <a:t>in the Southern Division of </a:t>
            </a:r>
            <a:r>
              <a:rPr lang="en-US" sz="2400" dirty="0" smtClean="0"/>
              <a:t>Bombay (</a:t>
            </a:r>
            <a:r>
              <a:rPr lang="en-US" sz="2400" dirty="0"/>
              <a:t>current name = Mumbai) </a:t>
            </a:r>
            <a:r>
              <a:rPr lang="en-US" sz="2400" dirty="0" smtClean="0"/>
              <a:t>on </a:t>
            </a:r>
            <a:r>
              <a:rPr lang="en-US" sz="2400" dirty="0"/>
              <a:t>the northwestern coast of India.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332554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30200"/>
            <a:ext cx="5744307" cy="62230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1832610" y="4495800"/>
            <a:ext cx="990600" cy="8382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63692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541"/>
            <a:ext cx="9144000" cy="5210918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6324600" y="3276600"/>
            <a:ext cx="914400" cy="7620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71730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0" y="6040452"/>
            <a:ext cx="3215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Bogota   LX1   (1889)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523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404937"/>
            <a:ext cx="6934200" cy="404812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3505200" y="4724400"/>
            <a:ext cx="1447800" cy="237172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0224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400" y="1143000"/>
            <a:ext cx="1237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Bogota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609199" y="2971800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image is a </a:t>
            </a:r>
            <a:r>
              <a:rPr lang="en-US" sz="2400" dirty="0" smtClean="0"/>
              <a:t>local stamp for </a:t>
            </a:r>
            <a:r>
              <a:rPr lang="en-US" sz="2400" dirty="0" smtClean="0"/>
              <a:t>interior postage </a:t>
            </a:r>
          </a:p>
          <a:p>
            <a:r>
              <a:rPr lang="en-US" sz="2400" dirty="0"/>
              <a:t>w</a:t>
            </a:r>
            <a:r>
              <a:rPr lang="en-US" sz="2400" dirty="0" smtClean="0"/>
              <a:t>ithin the city of Bogota</a:t>
            </a:r>
            <a:r>
              <a:rPr lang="en-US" sz="2400" dirty="0" smtClean="0"/>
              <a:t>, Colombia.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104727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762000"/>
            <a:ext cx="6019800" cy="52578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4876800" y="3505200"/>
            <a:ext cx="609600" cy="111633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188314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4400" y="1143000"/>
            <a:ext cx="1186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Bolivar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69971" y="5484167"/>
            <a:ext cx="1285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2  (1866)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9400" y="5493825"/>
            <a:ext cx="1285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3  (1863)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88303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399" y="1219200"/>
            <a:ext cx="1226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Bolivar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028891" y="2971800"/>
            <a:ext cx="5093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Originally a State, now a </a:t>
            </a:r>
            <a:r>
              <a:rPr lang="en-US" sz="2400" dirty="0" smtClean="0"/>
              <a:t>Department of </a:t>
            </a:r>
            <a:r>
              <a:rPr lang="en-US" sz="2400" dirty="0" smtClean="0"/>
              <a:t>the Republic of </a:t>
            </a:r>
            <a:r>
              <a:rPr lang="en-US" sz="2400" dirty="0" smtClean="0"/>
              <a:t>Colombia.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002175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81000"/>
            <a:ext cx="5867400" cy="60960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4953000" y="3200400"/>
            <a:ext cx="533400" cy="12192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6927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6172200"/>
            <a:ext cx="4705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Bosnia and Herzegovina  11   (1900)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51269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998" y="685800"/>
            <a:ext cx="202331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     Bosnia</a:t>
            </a:r>
          </a:p>
          <a:p>
            <a:r>
              <a:rPr lang="en-US" sz="2800" b="1" dirty="0"/>
              <a:t> </a:t>
            </a:r>
            <a:r>
              <a:rPr lang="en-US" sz="2800" b="1" dirty="0" smtClean="0"/>
              <a:t>      and</a:t>
            </a:r>
          </a:p>
          <a:p>
            <a:r>
              <a:rPr lang="en-US" sz="2800" b="1" dirty="0" smtClean="0"/>
              <a:t>Herzegovina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66798" y="2743200"/>
            <a:ext cx="722370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Provinces of Turkey under Austro-Hungarian occupation,</a:t>
            </a:r>
          </a:p>
          <a:p>
            <a:r>
              <a:rPr lang="en-US" sz="2400" dirty="0" smtClean="0"/>
              <a:t>1879-1908.  Provinces </a:t>
            </a:r>
            <a:r>
              <a:rPr lang="en-US" sz="2400" dirty="0" smtClean="0"/>
              <a:t>of Austria-Hungary, </a:t>
            </a:r>
            <a:r>
              <a:rPr lang="en-US" sz="2400" dirty="0" smtClean="0"/>
              <a:t>1908-1918.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Following World War I, Bosnia and Herzegovina united</a:t>
            </a:r>
          </a:p>
          <a:p>
            <a:r>
              <a:rPr lang="en-US" sz="2400" dirty="0"/>
              <a:t>w</a:t>
            </a:r>
            <a:r>
              <a:rPr lang="en-US" sz="2400" dirty="0" smtClean="0"/>
              <a:t>ith the kingdoms of Montenegro and Serbia, plus </a:t>
            </a:r>
          </a:p>
          <a:p>
            <a:r>
              <a:rPr lang="en-US" sz="2400" dirty="0" smtClean="0"/>
              <a:t>Croatia, Dalmatia and Slovenia, to form the Kingdom of </a:t>
            </a:r>
          </a:p>
          <a:p>
            <a:r>
              <a:rPr lang="en-US" sz="2400" dirty="0" smtClean="0"/>
              <a:t>Yugoslavia.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228851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990600"/>
            <a:ext cx="5714999" cy="48006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5105400" y="4800600"/>
            <a:ext cx="533400" cy="12192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85708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0"/>
            <a:ext cx="8224724" cy="48006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3352800" y="3432810"/>
            <a:ext cx="914400" cy="1219200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73793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8600" y="6089821"/>
            <a:ext cx="3405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Boyaca</a:t>
            </a:r>
            <a:r>
              <a:rPr lang="en-US" sz="2800" b="1" dirty="0" smtClean="0">
                <a:solidFill>
                  <a:schemeClr val="bg1"/>
                </a:solidFill>
              </a:rPr>
              <a:t>   </a:t>
            </a:r>
            <a:r>
              <a:rPr lang="en-US" sz="2000" b="1" dirty="0" err="1" smtClean="0">
                <a:solidFill>
                  <a:schemeClr val="bg1"/>
                </a:solidFill>
              </a:rPr>
              <a:t>Forbin</a:t>
            </a:r>
            <a:r>
              <a:rPr lang="en-US" sz="2000" b="1" dirty="0" smtClean="0">
                <a:solidFill>
                  <a:schemeClr val="bg1"/>
                </a:solidFill>
              </a:rPr>
              <a:t>  1   </a:t>
            </a:r>
            <a:r>
              <a:rPr lang="en-US" sz="2400" b="1" dirty="0" smtClean="0">
                <a:solidFill>
                  <a:schemeClr val="bg1"/>
                </a:solidFill>
              </a:rPr>
              <a:t>(1902)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3705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1610</Words>
  <Application>Microsoft Office PowerPoint</Application>
  <PresentationFormat>On-screen Show (4:3)</PresentationFormat>
  <Paragraphs>232</Paragraphs>
  <Slides>105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08" baseType="lpstr">
      <vt:lpstr>Arial</vt:lpstr>
      <vt:lpstr>Calibri</vt:lpstr>
      <vt:lpstr>Office Theme</vt:lpstr>
      <vt:lpstr>A &amp; B  Countries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</dc:creator>
  <cp:lastModifiedBy>Tom Fortunato</cp:lastModifiedBy>
  <cp:revision>180</cp:revision>
  <dcterms:created xsi:type="dcterms:W3CDTF">2015-12-29T19:14:00Z</dcterms:created>
  <dcterms:modified xsi:type="dcterms:W3CDTF">2016-10-15T03:22:09Z</dcterms:modified>
</cp:coreProperties>
</file>