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8" r:id="rId11"/>
    <p:sldId id="266" r:id="rId12"/>
    <p:sldId id="265"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7DC2B65-B4E6-4222-96A9-E8D50BC73ECA}" type="datetimeFigureOut">
              <a:rPr lang="en-US" smtClean="0"/>
              <a:t>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EDE2CE-8A5D-4BA6-A987-94B66A29AA4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DC2B65-B4E6-4222-96A9-E8D50BC73ECA}" type="datetimeFigureOut">
              <a:rPr lang="en-US" smtClean="0"/>
              <a:t>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EDE2CE-8A5D-4BA6-A987-94B66A29AA4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7DC2B65-B4E6-4222-96A9-E8D50BC73ECA}" type="datetimeFigureOut">
              <a:rPr lang="en-US" smtClean="0"/>
              <a:t>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EDE2CE-8A5D-4BA6-A987-94B66A29AA4E}"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DC2B65-B4E6-4222-96A9-E8D50BC73ECA}" type="datetimeFigureOut">
              <a:rPr lang="en-US" smtClean="0"/>
              <a:t>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EDE2CE-8A5D-4BA6-A987-94B66A29AA4E}"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DC2B65-B4E6-4222-96A9-E8D50BC73ECA}" type="datetimeFigureOut">
              <a:rPr lang="en-US" smtClean="0"/>
              <a:t>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EDE2CE-8A5D-4BA6-A987-94B66A29AA4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7DC2B65-B4E6-4222-96A9-E8D50BC73ECA}" type="datetimeFigureOut">
              <a:rPr lang="en-US" smtClean="0"/>
              <a:t>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EDE2CE-8A5D-4BA6-A987-94B66A29AA4E}"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7DC2B65-B4E6-4222-96A9-E8D50BC73ECA}" type="datetimeFigureOut">
              <a:rPr lang="en-US" smtClean="0"/>
              <a:t>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EDE2CE-8A5D-4BA6-A987-94B66A29AA4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DC2B65-B4E6-4222-96A9-E8D50BC73ECA}" type="datetimeFigureOut">
              <a:rPr lang="en-US" smtClean="0"/>
              <a:t>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EDE2CE-8A5D-4BA6-A987-94B66A29AA4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7DC2B65-B4E6-4222-96A9-E8D50BC73ECA}" type="datetimeFigureOut">
              <a:rPr lang="en-US" smtClean="0"/>
              <a:t>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EDE2CE-8A5D-4BA6-A987-94B66A29AA4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7DC2B65-B4E6-4222-96A9-E8D50BC73ECA}" type="datetimeFigureOut">
              <a:rPr lang="en-US" smtClean="0"/>
              <a:t>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EDE2CE-8A5D-4BA6-A987-94B66A29AA4E}"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DC2B65-B4E6-4222-96A9-E8D50BC73ECA}" type="datetimeFigureOut">
              <a:rPr lang="en-US" smtClean="0"/>
              <a:t>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EDE2CE-8A5D-4BA6-A987-94B66A29AA4E}"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7DC2B65-B4E6-4222-96A9-E8D50BC73ECA}" type="datetimeFigureOut">
              <a:rPr lang="en-US" smtClean="0"/>
              <a:t>1/9/2014</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43EDE2CE-8A5D-4BA6-A987-94B66A29AA4E}"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14400"/>
            <a:ext cx="7772400" cy="865708"/>
          </a:xfrm>
        </p:spPr>
        <p:txBody>
          <a:bodyPr/>
          <a:lstStyle/>
          <a:p>
            <a:r>
              <a:rPr lang="en-US" b="1" dirty="0" smtClean="0">
                <a:solidFill>
                  <a:srgbClr val="FFC000"/>
                </a:solidFill>
              </a:rPr>
              <a:t>An Exhibit Primer</a:t>
            </a:r>
            <a:endParaRPr lang="en-US" b="1" dirty="0">
              <a:solidFill>
                <a:srgbClr val="FFC000"/>
              </a:solidFill>
            </a:endParaRPr>
          </a:p>
        </p:txBody>
      </p:sp>
      <p:sp>
        <p:nvSpPr>
          <p:cNvPr id="3" name="Subtitle 2"/>
          <p:cNvSpPr>
            <a:spLocks noGrp="1"/>
          </p:cNvSpPr>
          <p:nvPr>
            <p:ph type="subTitle" idx="1"/>
          </p:nvPr>
        </p:nvSpPr>
        <p:spPr>
          <a:xfrm>
            <a:off x="1360538" y="3048000"/>
            <a:ext cx="6400800" cy="2286000"/>
          </a:xfrm>
        </p:spPr>
        <p:txBody>
          <a:bodyPr>
            <a:noAutofit/>
          </a:bodyPr>
          <a:lstStyle/>
          <a:p>
            <a:r>
              <a:rPr lang="en-US" sz="2800" b="1" dirty="0" smtClean="0"/>
              <a:t>A Presentation for the</a:t>
            </a:r>
          </a:p>
          <a:p>
            <a:r>
              <a:rPr lang="en-US" sz="2800" b="1" dirty="0" smtClean="0"/>
              <a:t>Rochester Philatelic Association</a:t>
            </a:r>
          </a:p>
          <a:p>
            <a:r>
              <a:rPr lang="en-US" sz="2800" b="1" dirty="0" smtClean="0"/>
              <a:t>January, 2014</a:t>
            </a:r>
          </a:p>
          <a:p>
            <a:endParaRPr lang="en-US" sz="1800" b="1" dirty="0">
              <a:solidFill>
                <a:schemeClr val="tx1"/>
              </a:solidFill>
            </a:endParaRPr>
          </a:p>
          <a:p>
            <a:r>
              <a:rPr lang="en-US" sz="2400" b="1" dirty="0" smtClean="0">
                <a:solidFill>
                  <a:schemeClr val="tx1"/>
                </a:solidFill>
              </a:rPr>
              <a:t>By Tom Fortunato</a:t>
            </a:r>
            <a:endParaRPr lang="en-US" sz="2400" b="1" dirty="0">
              <a:solidFill>
                <a:schemeClr val="tx1"/>
              </a:solidFill>
            </a:endParaRPr>
          </a:p>
        </p:txBody>
      </p:sp>
      <p:pic>
        <p:nvPicPr>
          <p:cNvPr id="4" name="Picture 3" descr="stamp mounting"/>
          <p:cNvPicPr/>
          <p:nvPr/>
        </p:nvPicPr>
        <p:blipFill>
          <a:blip r:embed="rId2">
            <a:extLst>
              <a:ext uri="{28A0092B-C50C-407E-A947-70E740481C1C}">
                <a14:useLocalDpi xmlns:a14="http://schemas.microsoft.com/office/drawing/2010/main" val="0"/>
              </a:ext>
            </a:extLst>
          </a:blip>
          <a:srcRect/>
          <a:stretch>
            <a:fillRect/>
          </a:stretch>
        </p:blipFill>
        <p:spPr bwMode="auto">
          <a:xfrm>
            <a:off x="3242187" y="1828800"/>
            <a:ext cx="2637503" cy="1021937"/>
          </a:xfrm>
          <a:prstGeom prst="rect">
            <a:avLst/>
          </a:prstGeom>
          <a:noFill/>
          <a:ln>
            <a:noFill/>
          </a:ln>
        </p:spPr>
      </p:pic>
    </p:spTree>
    <p:extLst>
      <p:ext uri="{BB962C8B-B14F-4D97-AF65-F5344CB8AC3E}">
        <p14:creationId xmlns:p14="http://schemas.microsoft.com/office/powerpoint/2010/main" val="1991148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4735" y="1600200"/>
            <a:ext cx="7315200" cy="4524315"/>
          </a:xfrm>
          <a:prstGeom prst="rect">
            <a:avLst/>
          </a:prstGeom>
          <a:noFill/>
        </p:spPr>
        <p:txBody>
          <a:bodyPr wrap="square" rtlCol="0">
            <a:spAutoFit/>
          </a:bodyPr>
          <a:lstStyle/>
          <a:p>
            <a:r>
              <a:rPr lang="en-US" sz="2400" dirty="0" smtClean="0"/>
              <a:t>Although written for judges, this information is valuable for all exhibitors.   There are no formal “rules” that need to be followed, but the recommendations in the manual are considered guidelines and expectations.</a:t>
            </a:r>
          </a:p>
          <a:p>
            <a:endParaRPr lang="en-US" sz="2400" dirty="0"/>
          </a:p>
          <a:p>
            <a:r>
              <a:rPr lang="en-US" sz="2400" dirty="0" smtClean="0"/>
              <a:t>Every exhibit is categorized by Class and Division that help explain the material they present.  These can be confusing at first and continue to change here in the U.S. and internationally as the hobby evolves.</a:t>
            </a:r>
          </a:p>
          <a:p>
            <a:endParaRPr lang="en-US" sz="2400" dirty="0"/>
          </a:p>
          <a:p>
            <a:r>
              <a:rPr lang="en-US" sz="2400" dirty="0" smtClean="0"/>
              <a:t>Let’s take a look at them.</a:t>
            </a:r>
          </a:p>
        </p:txBody>
      </p:sp>
    </p:spTree>
    <p:extLst>
      <p:ext uri="{BB962C8B-B14F-4D97-AF65-F5344CB8AC3E}">
        <p14:creationId xmlns:p14="http://schemas.microsoft.com/office/powerpoint/2010/main" val="4187885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1219200"/>
            <a:ext cx="7772400" cy="5262979"/>
          </a:xfrm>
          <a:prstGeom prst="rect">
            <a:avLst/>
          </a:prstGeom>
        </p:spPr>
        <p:txBody>
          <a:bodyPr wrap="square">
            <a:spAutoFit/>
          </a:bodyPr>
          <a:lstStyle/>
          <a:p>
            <a:r>
              <a:rPr lang="en-US" sz="2400" b="1" i="1" dirty="0" smtClean="0"/>
              <a:t>General </a:t>
            </a:r>
            <a:r>
              <a:rPr lang="en-US" sz="2400" b="1" i="1" dirty="0"/>
              <a:t>Class: Postal Division</a:t>
            </a:r>
          </a:p>
          <a:p>
            <a:pPr marL="176213" indent="-176213">
              <a:buFont typeface="Arial" panose="020B0604020202020204" pitchFamily="34" charset="0"/>
              <a:buChar char="•"/>
            </a:pPr>
            <a:r>
              <a:rPr lang="en-US" sz="2400" u="sng" dirty="0" smtClean="0"/>
              <a:t>Traditional</a:t>
            </a:r>
            <a:r>
              <a:rPr lang="en-US" sz="2400" dirty="0" smtClean="0"/>
              <a:t> – design, production and varieties of a single stamp or set</a:t>
            </a:r>
          </a:p>
          <a:p>
            <a:pPr marL="176213" indent="-176213">
              <a:buFont typeface="Arial" panose="020B0604020202020204" pitchFamily="34" charset="0"/>
              <a:buChar char="•"/>
            </a:pPr>
            <a:r>
              <a:rPr lang="en-US" sz="2400" u="sng" dirty="0" smtClean="0"/>
              <a:t>Postal </a:t>
            </a:r>
            <a:r>
              <a:rPr lang="en-US" sz="2400" u="sng" dirty="0"/>
              <a:t>History</a:t>
            </a:r>
            <a:r>
              <a:rPr lang="en-US" sz="2400" dirty="0"/>
              <a:t> </a:t>
            </a:r>
            <a:r>
              <a:rPr lang="en-US" sz="2400" dirty="0" smtClean="0"/>
              <a:t>– routes, postal rates, postal markings</a:t>
            </a:r>
          </a:p>
          <a:p>
            <a:pPr marL="176213" indent="-176213">
              <a:buFont typeface="Arial" panose="020B0604020202020204" pitchFamily="34" charset="0"/>
              <a:buChar char="•"/>
            </a:pPr>
            <a:r>
              <a:rPr lang="en-US" sz="2400" u="sng" dirty="0" err="1" smtClean="0"/>
              <a:t>Aerophilately</a:t>
            </a:r>
            <a:r>
              <a:rPr lang="en-US" sz="2400" dirty="0" smtClean="0"/>
              <a:t> – air mail routes, rates</a:t>
            </a:r>
          </a:p>
          <a:p>
            <a:pPr marL="176213" indent="-176213">
              <a:buFont typeface="Arial" panose="020B0604020202020204" pitchFamily="34" charset="0"/>
              <a:buChar char="•"/>
            </a:pPr>
            <a:r>
              <a:rPr lang="en-US" sz="2400" u="sng" dirty="0" err="1" smtClean="0"/>
              <a:t>Astrophilately</a:t>
            </a:r>
            <a:r>
              <a:rPr lang="en-US" sz="2400" dirty="0" smtClean="0"/>
              <a:t> – philatelic items dealing with space  </a:t>
            </a:r>
          </a:p>
          <a:p>
            <a:pPr marL="176213" indent="-176213">
              <a:buFont typeface="Arial" panose="020B0604020202020204" pitchFamily="34" charset="0"/>
              <a:buChar char="•"/>
            </a:pPr>
            <a:r>
              <a:rPr lang="en-US" sz="2400" u="sng" dirty="0" smtClean="0"/>
              <a:t>Postal </a:t>
            </a:r>
            <a:r>
              <a:rPr lang="en-US" sz="2400" u="sng" dirty="0"/>
              <a:t>Stationery</a:t>
            </a:r>
            <a:r>
              <a:rPr lang="en-US" sz="2400" dirty="0"/>
              <a:t> </a:t>
            </a:r>
            <a:r>
              <a:rPr lang="en-US" sz="2400" dirty="0" smtClean="0"/>
              <a:t>– envelopes, postal cards, wrappers and related paper products bearing a printed paid indicia</a:t>
            </a:r>
          </a:p>
          <a:p>
            <a:pPr marL="176213" indent="-176213">
              <a:buFont typeface="Arial" panose="020B0604020202020204" pitchFamily="34" charset="0"/>
              <a:buChar char="•"/>
            </a:pPr>
            <a:r>
              <a:rPr lang="en-US" sz="2400" u="sng" dirty="0" smtClean="0"/>
              <a:t>First </a:t>
            </a:r>
            <a:r>
              <a:rPr lang="en-US" sz="2400" u="sng" dirty="0"/>
              <a:t>Day </a:t>
            </a:r>
            <a:r>
              <a:rPr lang="en-US" sz="2400" u="sng" dirty="0" smtClean="0"/>
              <a:t>Covers</a:t>
            </a:r>
            <a:r>
              <a:rPr lang="en-US" sz="2400" dirty="0" smtClean="0"/>
              <a:t> – covers that concentrate on the stamp and/or markings found on FDCs</a:t>
            </a:r>
          </a:p>
          <a:p>
            <a:endParaRPr lang="en-US" sz="2400" b="1" i="1" dirty="0" smtClean="0"/>
          </a:p>
          <a:p>
            <a:r>
              <a:rPr lang="en-US" sz="2400" b="1" i="1" dirty="0" smtClean="0"/>
              <a:t>General </a:t>
            </a:r>
            <a:r>
              <a:rPr lang="en-US" sz="2400" b="1" i="1" dirty="0"/>
              <a:t>Class: Revenue Division</a:t>
            </a:r>
          </a:p>
          <a:p>
            <a:pPr marL="176213" indent="-176213">
              <a:buFont typeface="Arial" panose="020B0604020202020204" pitchFamily="34" charset="0"/>
              <a:buChar char="•"/>
            </a:pPr>
            <a:r>
              <a:rPr lang="en-US" sz="2400" u="sng" dirty="0" smtClean="0"/>
              <a:t>Traditional </a:t>
            </a:r>
            <a:r>
              <a:rPr lang="en-US" sz="2400" u="sng" dirty="0"/>
              <a:t>Revenue</a:t>
            </a:r>
            <a:r>
              <a:rPr lang="en-US" sz="2400" dirty="0"/>
              <a:t> </a:t>
            </a:r>
            <a:r>
              <a:rPr lang="en-US" sz="2400" dirty="0" smtClean="0"/>
              <a:t>– tax stamps like Traditional above</a:t>
            </a:r>
          </a:p>
          <a:p>
            <a:pPr marL="176213" indent="-176213">
              <a:buFont typeface="Arial" panose="020B0604020202020204" pitchFamily="34" charset="0"/>
              <a:buChar char="•"/>
            </a:pPr>
            <a:r>
              <a:rPr lang="en-US" sz="2400" u="sng" dirty="0" smtClean="0"/>
              <a:t>Fiscal</a:t>
            </a:r>
            <a:r>
              <a:rPr lang="en-US" sz="2400" dirty="0" smtClean="0"/>
              <a:t> – uses of tax stamps on documents</a:t>
            </a:r>
            <a:endParaRPr lang="en-US" dirty="0"/>
          </a:p>
        </p:txBody>
      </p:sp>
    </p:spTree>
    <p:extLst>
      <p:ext uri="{BB962C8B-B14F-4D97-AF65-F5344CB8AC3E}">
        <p14:creationId xmlns:p14="http://schemas.microsoft.com/office/powerpoint/2010/main" val="3319629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198" y="1524000"/>
            <a:ext cx="7391401" cy="3785652"/>
          </a:xfrm>
          <a:prstGeom prst="rect">
            <a:avLst/>
          </a:prstGeom>
        </p:spPr>
        <p:txBody>
          <a:bodyPr wrap="square">
            <a:spAutoFit/>
          </a:bodyPr>
          <a:lstStyle/>
          <a:p>
            <a:r>
              <a:rPr lang="en-US" sz="2400" b="1" i="1" dirty="0" smtClean="0"/>
              <a:t>General </a:t>
            </a:r>
            <a:r>
              <a:rPr lang="en-US" sz="2400" b="1" i="1" dirty="0"/>
              <a:t>Class: Illustrated Mail Division</a:t>
            </a:r>
          </a:p>
          <a:p>
            <a:pPr marL="176213" indent="-176213">
              <a:buFont typeface="Arial" panose="020B0604020202020204" pitchFamily="34" charset="0"/>
              <a:buChar char="•"/>
            </a:pPr>
            <a:r>
              <a:rPr lang="en-US" sz="2400" u="sng" dirty="0" smtClean="0"/>
              <a:t>Cacheted </a:t>
            </a:r>
            <a:r>
              <a:rPr lang="en-US" sz="2400" u="sng" dirty="0"/>
              <a:t>First Day </a:t>
            </a:r>
            <a:r>
              <a:rPr lang="en-US" sz="2400" u="sng" dirty="0" smtClean="0"/>
              <a:t>Covers</a:t>
            </a:r>
            <a:r>
              <a:rPr lang="en-US" sz="2400" dirty="0" smtClean="0"/>
              <a:t> – study of the designs on FDC envelopes</a:t>
            </a:r>
            <a:endParaRPr lang="en-US" sz="2400" dirty="0"/>
          </a:p>
          <a:p>
            <a:pPr marL="176213" indent="-176213">
              <a:buFont typeface="Arial" panose="020B0604020202020204" pitchFamily="34" charset="0"/>
              <a:buChar char="•"/>
            </a:pPr>
            <a:r>
              <a:rPr lang="en-US" sz="2400" u="sng" dirty="0" smtClean="0"/>
              <a:t>Advertising</a:t>
            </a:r>
            <a:r>
              <a:rPr lang="en-US" sz="2400" u="sng" dirty="0"/>
              <a:t>, Patriotic and Event </a:t>
            </a:r>
            <a:r>
              <a:rPr lang="en-US" sz="2400" u="sng" dirty="0" smtClean="0"/>
              <a:t>Covers</a:t>
            </a:r>
            <a:r>
              <a:rPr lang="en-US" sz="2400" dirty="0" smtClean="0"/>
              <a:t> – envelopes produced for special purposes</a:t>
            </a:r>
            <a:endParaRPr lang="en-US" sz="2400" dirty="0"/>
          </a:p>
          <a:p>
            <a:pPr marL="176213" indent="-176213">
              <a:buFont typeface="Arial" panose="020B0604020202020204" pitchFamily="34" charset="0"/>
              <a:buChar char="•"/>
            </a:pPr>
            <a:r>
              <a:rPr lang="en-US" sz="2400" u="sng" dirty="0" err="1" smtClean="0"/>
              <a:t>Maximaphily</a:t>
            </a:r>
            <a:r>
              <a:rPr lang="en-US" sz="2400" dirty="0" smtClean="0"/>
              <a:t>- postcards bearing stamps and cancels relating to a subject or theme</a:t>
            </a:r>
          </a:p>
          <a:p>
            <a:pPr marL="176213" indent="-176213">
              <a:buFont typeface="Arial" panose="020B0604020202020204" pitchFamily="34" charset="0"/>
              <a:buChar char="•"/>
            </a:pPr>
            <a:endParaRPr lang="en-US" sz="2400" dirty="0" smtClean="0"/>
          </a:p>
          <a:p>
            <a:pPr marL="176213" indent="-176213">
              <a:buFont typeface="Arial" panose="020B0604020202020204" pitchFamily="34" charset="0"/>
              <a:buChar char="•"/>
            </a:pPr>
            <a:r>
              <a:rPr lang="en-US" sz="2400" b="1" dirty="0" smtClean="0"/>
              <a:t>General </a:t>
            </a:r>
            <a:r>
              <a:rPr lang="en-US" sz="2400" b="1" dirty="0"/>
              <a:t>Class: Display Division</a:t>
            </a:r>
            <a:r>
              <a:rPr lang="en-US" sz="2400" dirty="0"/>
              <a:t> </a:t>
            </a:r>
            <a:r>
              <a:rPr lang="en-US" sz="2400" dirty="0" smtClean="0"/>
              <a:t>– philatelic exhibit that includes a lesser degree of non-philatelic items</a:t>
            </a:r>
          </a:p>
        </p:txBody>
      </p:sp>
    </p:spTree>
    <p:extLst>
      <p:ext uri="{BB962C8B-B14F-4D97-AF65-F5344CB8AC3E}">
        <p14:creationId xmlns:p14="http://schemas.microsoft.com/office/powerpoint/2010/main" val="3199647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198" y="1524000"/>
            <a:ext cx="7391401" cy="4524315"/>
          </a:xfrm>
          <a:prstGeom prst="rect">
            <a:avLst/>
          </a:prstGeom>
        </p:spPr>
        <p:txBody>
          <a:bodyPr wrap="square">
            <a:spAutoFit/>
          </a:bodyPr>
          <a:lstStyle/>
          <a:p>
            <a:pPr marL="176213" indent="-176213">
              <a:buFont typeface="Arial" panose="020B0604020202020204" pitchFamily="34" charset="0"/>
              <a:buChar char="•"/>
            </a:pPr>
            <a:r>
              <a:rPr lang="en-US" sz="2400" b="1" dirty="0" smtClean="0"/>
              <a:t>General </a:t>
            </a:r>
            <a:r>
              <a:rPr lang="en-US" sz="2400" b="1" dirty="0"/>
              <a:t>Class: Cinderella Division</a:t>
            </a:r>
            <a:r>
              <a:rPr lang="en-US" sz="2400" dirty="0"/>
              <a:t> </a:t>
            </a:r>
            <a:r>
              <a:rPr lang="en-US" sz="2400" dirty="0" smtClean="0"/>
              <a:t>– stamp-like labels without any postal franking value</a:t>
            </a:r>
          </a:p>
          <a:p>
            <a:pPr marL="176213" indent="-176213">
              <a:buFont typeface="Arial" panose="020B0604020202020204" pitchFamily="34" charset="0"/>
              <a:buChar char="•"/>
            </a:pPr>
            <a:r>
              <a:rPr lang="en-US" sz="2400" b="1" dirty="0" smtClean="0"/>
              <a:t>General </a:t>
            </a:r>
            <a:r>
              <a:rPr lang="en-US" sz="2400" b="1" dirty="0"/>
              <a:t>Class: Thematic Division</a:t>
            </a:r>
            <a:r>
              <a:rPr lang="en-US" sz="2400" dirty="0"/>
              <a:t> </a:t>
            </a:r>
            <a:r>
              <a:rPr lang="en-US" sz="2400" dirty="0" smtClean="0"/>
              <a:t>– an exhibit telling a story with a variety of philatelic elements displayed</a:t>
            </a:r>
          </a:p>
          <a:p>
            <a:endParaRPr lang="en-US" sz="2400" b="1" dirty="0"/>
          </a:p>
          <a:p>
            <a:r>
              <a:rPr lang="en-US" sz="2400" b="1" i="1" dirty="0" smtClean="0"/>
              <a:t>Picture </a:t>
            </a:r>
            <a:r>
              <a:rPr lang="en-US" sz="2400" b="1" i="1" dirty="0"/>
              <a:t>Postcard </a:t>
            </a:r>
            <a:r>
              <a:rPr lang="en-US" sz="2400" b="1" i="1" dirty="0" smtClean="0"/>
              <a:t>Class</a:t>
            </a:r>
            <a:r>
              <a:rPr lang="en-US" sz="2400" dirty="0" smtClean="0"/>
              <a:t> – presentation exclusively dealing with the image side of a post card</a:t>
            </a:r>
            <a:endParaRPr lang="en-US" sz="2400" b="1" i="1" dirty="0" smtClean="0"/>
          </a:p>
          <a:p>
            <a:endParaRPr lang="en-US" sz="2400" b="1" i="1" dirty="0"/>
          </a:p>
          <a:p>
            <a:r>
              <a:rPr lang="en-US" sz="2400" b="1" i="1" dirty="0" smtClean="0"/>
              <a:t>One </a:t>
            </a:r>
            <a:r>
              <a:rPr lang="en-US" sz="2400" b="1" i="1" dirty="0"/>
              <a:t>Frame </a:t>
            </a:r>
            <a:r>
              <a:rPr lang="en-US" sz="2400" b="1" i="1" dirty="0" smtClean="0"/>
              <a:t>Class</a:t>
            </a:r>
            <a:r>
              <a:rPr lang="en-US" sz="2400" dirty="0" smtClean="0"/>
              <a:t> – an exhibit of any type within 16 pages</a:t>
            </a:r>
          </a:p>
          <a:p>
            <a:r>
              <a:rPr lang="en-US" sz="2400" b="1" i="1" dirty="0" smtClean="0"/>
              <a:t> </a:t>
            </a:r>
            <a:endParaRPr lang="en-US" sz="2400" b="1" i="1" dirty="0"/>
          </a:p>
          <a:p>
            <a:r>
              <a:rPr lang="en-US" sz="2400" b="1" i="1" dirty="0" smtClean="0"/>
              <a:t>Youth Class </a:t>
            </a:r>
            <a:r>
              <a:rPr lang="en-US" sz="2400" dirty="0" smtClean="0"/>
              <a:t>– exhibits of any type presented by young adults under the age of 21 </a:t>
            </a:r>
            <a:endParaRPr lang="en-US" sz="2400" dirty="0"/>
          </a:p>
        </p:txBody>
      </p:sp>
    </p:spTree>
    <p:extLst>
      <p:ext uri="{BB962C8B-B14F-4D97-AF65-F5344CB8AC3E}">
        <p14:creationId xmlns:p14="http://schemas.microsoft.com/office/powerpoint/2010/main" val="841903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600200"/>
            <a:ext cx="7315200" cy="4524315"/>
          </a:xfrm>
          <a:prstGeom prst="rect">
            <a:avLst/>
          </a:prstGeom>
          <a:noFill/>
        </p:spPr>
        <p:txBody>
          <a:bodyPr wrap="square" rtlCol="0">
            <a:spAutoFit/>
          </a:bodyPr>
          <a:lstStyle/>
          <a:p>
            <a:r>
              <a:rPr lang="en-US" sz="2400" dirty="0" smtClean="0"/>
              <a:t>At one time each Division and Class had its own score sheet designed to “level the playing field” among them.  This was a nightmare for exhibitors and judges alike.  The judging team of 5 had sole discretion to move an exhibit from one Division and/or Class to another if they felt it would score higher in another classification.</a:t>
            </a:r>
          </a:p>
          <a:p>
            <a:endParaRPr lang="en-US" sz="2400" dirty="0"/>
          </a:p>
          <a:p>
            <a:r>
              <a:rPr lang="en-US" sz="2400" dirty="0" smtClean="0"/>
              <a:t>The current “Uniform Exhibit Evaluation Form” is the standard score sheet used for judging U.S. national exhibitions.  The percentages given are an approximate value for an ideal exhibit.  It has four sections:</a:t>
            </a:r>
            <a:endParaRPr lang="en-US" sz="2400" dirty="0"/>
          </a:p>
        </p:txBody>
      </p:sp>
    </p:spTree>
    <p:extLst>
      <p:ext uri="{BB962C8B-B14F-4D97-AF65-F5344CB8AC3E}">
        <p14:creationId xmlns:p14="http://schemas.microsoft.com/office/powerpoint/2010/main" val="2093931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600200"/>
            <a:ext cx="7315200" cy="3785652"/>
          </a:xfrm>
          <a:prstGeom prst="rect">
            <a:avLst/>
          </a:prstGeom>
          <a:noFill/>
        </p:spPr>
        <p:txBody>
          <a:bodyPr wrap="square" rtlCol="0">
            <a:spAutoFit/>
          </a:bodyPr>
          <a:lstStyle/>
          <a:p>
            <a:r>
              <a:rPr lang="en-US" sz="2400" b="1" u="sng" dirty="0" smtClean="0"/>
              <a:t>1. Title </a:t>
            </a:r>
            <a:r>
              <a:rPr lang="en-US" sz="2400" b="1" u="sng" dirty="0"/>
              <a:t>and </a:t>
            </a:r>
            <a:r>
              <a:rPr lang="en-US" sz="2400" b="1" u="sng" dirty="0" smtClean="0"/>
              <a:t>Treatment</a:t>
            </a:r>
          </a:p>
          <a:p>
            <a:endParaRPr lang="en-US" sz="2400" b="1" dirty="0"/>
          </a:p>
          <a:p>
            <a:pPr marL="117475" indent="-117475">
              <a:buFont typeface="Arial" panose="020B0604020202020204" pitchFamily="34" charset="0"/>
              <a:buChar char="•"/>
            </a:pPr>
            <a:r>
              <a:rPr lang="en-US" sz="2400" b="1" i="1" dirty="0"/>
              <a:t>Title/Title Page: </a:t>
            </a:r>
            <a:r>
              <a:rPr lang="en-US" sz="2400" dirty="0"/>
              <a:t>Subject title, scope, limitations, fit (</a:t>
            </a:r>
            <a:r>
              <a:rPr lang="en-US" sz="2400" i="1" dirty="0"/>
              <a:t>included in </a:t>
            </a:r>
            <a:r>
              <a:rPr lang="en-US" sz="2400" i="1" dirty="0" smtClean="0"/>
              <a:t>Treatment)</a:t>
            </a:r>
          </a:p>
          <a:p>
            <a:pPr marL="117475" indent="-117475">
              <a:buFont typeface="Arial" panose="020B0604020202020204" pitchFamily="34" charset="0"/>
              <a:buChar char="•"/>
            </a:pPr>
            <a:endParaRPr lang="en-US" sz="2400" i="1" dirty="0"/>
          </a:p>
          <a:p>
            <a:pPr marL="117475" indent="-117475">
              <a:buFont typeface="Arial" panose="020B0604020202020204" pitchFamily="34" charset="0"/>
              <a:buChar char="•"/>
            </a:pPr>
            <a:r>
              <a:rPr lang="en-US" sz="2400" b="1" i="1" dirty="0"/>
              <a:t>Treatment: </a:t>
            </a:r>
            <a:r>
              <a:rPr lang="en-US" sz="2400" dirty="0"/>
              <a:t>Development, clarity, balance, relevance, subject </a:t>
            </a:r>
            <a:r>
              <a:rPr lang="en-US" sz="2400" dirty="0" smtClean="0"/>
              <a:t>completeness (20%)</a:t>
            </a:r>
          </a:p>
          <a:p>
            <a:pPr marL="117475" indent="-117475">
              <a:buFont typeface="Arial" panose="020B0604020202020204" pitchFamily="34" charset="0"/>
              <a:buChar char="•"/>
            </a:pPr>
            <a:endParaRPr lang="en-US" sz="2400" dirty="0"/>
          </a:p>
          <a:p>
            <a:pPr marL="117475" indent="-117475">
              <a:buFont typeface="Arial" panose="020B0604020202020204" pitchFamily="34" charset="0"/>
              <a:buChar char="•"/>
            </a:pPr>
            <a:r>
              <a:rPr lang="en-US" sz="2400" b="1" i="1" dirty="0"/>
              <a:t>Importance: </a:t>
            </a:r>
            <a:r>
              <a:rPr lang="en-US" sz="2400" dirty="0"/>
              <a:t>Subject importance, philatelic importance and </a:t>
            </a:r>
            <a:r>
              <a:rPr lang="en-US" sz="2400" dirty="0" smtClean="0"/>
              <a:t>completeness (10%)</a:t>
            </a:r>
            <a:endParaRPr lang="en-US" sz="2400" dirty="0"/>
          </a:p>
        </p:txBody>
      </p:sp>
    </p:spTree>
    <p:extLst>
      <p:ext uri="{BB962C8B-B14F-4D97-AF65-F5344CB8AC3E}">
        <p14:creationId xmlns:p14="http://schemas.microsoft.com/office/powerpoint/2010/main" val="837835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4232" y="1600200"/>
            <a:ext cx="7315200" cy="2677656"/>
          </a:xfrm>
          <a:prstGeom prst="rect">
            <a:avLst/>
          </a:prstGeom>
          <a:noFill/>
        </p:spPr>
        <p:txBody>
          <a:bodyPr wrap="square" rtlCol="0">
            <a:spAutoFit/>
          </a:bodyPr>
          <a:lstStyle/>
          <a:p>
            <a:r>
              <a:rPr lang="en-US" sz="2400" b="1" u="sng" dirty="0" smtClean="0"/>
              <a:t>2. Knowledge</a:t>
            </a:r>
            <a:r>
              <a:rPr lang="en-US" sz="2400" b="1" u="sng" dirty="0"/>
              <a:t>, Study and </a:t>
            </a:r>
            <a:r>
              <a:rPr lang="en-US" sz="2400" b="1" u="sng" dirty="0" smtClean="0"/>
              <a:t>Research</a:t>
            </a:r>
          </a:p>
          <a:p>
            <a:endParaRPr lang="en-US" sz="2400" b="1" i="1" dirty="0"/>
          </a:p>
          <a:p>
            <a:pPr marL="117475" indent="-117475">
              <a:buFont typeface="Arial" panose="020B0604020202020204" pitchFamily="34" charset="0"/>
              <a:buChar char="•"/>
            </a:pPr>
            <a:r>
              <a:rPr lang="en-US" sz="2400" b="1" i="1" dirty="0" smtClean="0"/>
              <a:t>Philatelic/General </a:t>
            </a:r>
            <a:r>
              <a:rPr lang="en-US" sz="2400" b="1" i="1" dirty="0"/>
              <a:t>Knowledge: </a:t>
            </a:r>
            <a:r>
              <a:rPr lang="en-US" sz="2400" dirty="0"/>
              <a:t>Selection and application, brevity, correctness </a:t>
            </a:r>
            <a:r>
              <a:rPr lang="en-US" sz="2400" dirty="0" smtClean="0"/>
              <a:t>(25%)</a:t>
            </a:r>
          </a:p>
          <a:p>
            <a:pPr marL="117475" indent="-117475">
              <a:buFont typeface="Arial" panose="020B0604020202020204" pitchFamily="34" charset="0"/>
              <a:buChar char="•"/>
            </a:pPr>
            <a:endParaRPr lang="en-US" sz="2400" dirty="0"/>
          </a:p>
          <a:p>
            <a:pPr marL="117475" indent="-117475">
              <a:buFont typeface="Arial" panose="020B0604020202020204" pitchFamily="34" charset="0"/>
              <a:buChar char="•"/>
            </a:pPr>
            <a:r>
              <a:rPr lang="en-US" sz="2400" b="1" i="1" dirty="0"/>
              <a:t>Personal Study and Research: </a:t>
            </a:r>
            <a:r>
              <a:rPr lang="en-US" sz="2400" dirty="0"/>
              <a:t>Analysis and evaluation, original </a:t>
            </a:r>
            <a:r>
              <a:rPr lang="en-US" sz="2400" dirty="0" smtClean="0"/>
              <a:t>and secondary research (10%)</a:t>
            </a:r>
            <a:endParaRPr lang="en-US" sz="2400" dirty="0"/>
          </a:p>
        </p:txBody>
      </p:sp>
    </p:spTree>
    <p:extLst>
      <p:ext uri="{BB962C8B-B14F-4D97-AF65-F5344CB8AC3E}">
        <p14:creationId xmlns:p14="http://schemas.microsoft.com/office/powerpoint/2010/main" val="3379093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9148" y="1524000"/>
            <a:ext cx="7239000" cy="4893647"/>
          </a:xfrm>
          <a:prstGeom prst="rect">
            <a:avLst/>
          </a:prstGeom>
          <a:noFill/>
        </p:spPr>
        <p:txBody>
          <a:bodyPr wrap="square" rtlCol="0">
            <a:spAutoFit/>
          </a:bodyPr>
          <a:lstStyle/>
          <a:p>
            <a:r>
              <a:rPr lang="en-US" sz="2400" b="1" u="sng" dirty="0" smtClean="0"/>
              <a:t>3. Rarity </a:t>
            </a:r>
            <a:r>
              <a:rPr lang="en-US" sz="2400" b="1" u="sng" dirty="0"/>
              <a:t>and </a:t>
            </a:r>
            <a:r>
              <a:rPr lang="en-US" sz="2400" b="1" u="sng" dirty="0" smtClean="0"/>
              <a:t>Condition</a:t>
            </a:r>
          </a:p>
          <a:p>
            <a:endParaRPr lang="en-US" sz="2400" b="1" dirty="0"/>
          </a:p>
          <a:p>
            <a:pPr marL="117475" indent="-117475">
              <a:buFont typeface="Arial" panose="020B0604020202020204" pitchFamily="34" charset="0"/>
              <a:buChar char="•"/>
            </a:pPr>
            <a:r>
              <a:rPr lang="en-US" sz="2400" b="1" i="1" dirty="0"/>
              <a:t>Rarity: </a:t>
            </a:r>
            <a:r>
              <a:rPr lang="en-US" sz="2400" dirty="0"/>
              <a:t>Challenge, difficulty of </a:t>
            </a:r>
            <a:r>
              <a:rPr lang="en-US" sz="2400" dirty="0" smtClean="0"/>
              <a:t>acquisition (20%)</a:t>
            </a:r>
          </a:p>
          <a:p>
            <a:pPr marL="117475" indent="-117475">
              <a:buFont typeface="Arial" panose="020B0604020202020204" pitchFamily="34" charset="0"/>
              <a:buChar char="•"/>
            </a:pPr>
            <a:endParaRPr lang="en-US" sz="2400" dirty="0"/>
          </a:p>
          <a:p>
            <a:pPr marL="117475" indent="-117475">
              <a:buFont typeface="Arial" panose="020B0604020202020204" pitchFamily="34" charset="0"/>
              <a:buChar char="•"/>
            </a:pPr>
            <a:r>
              <a:rPr lang="en-US" sz="2400" b="1" i="1" dirty="0"/>
              <a:t>Condition: </a:t>
            </a:r>
            <a:r>
              <a:rPr lang="en-US" sz="2400" dirty="0"/>
              <a:t>Physical condition and appearance in light of quality </a:t>
            </a:r>
            <a:r>
              <a:rPr lang="en-US" sz="2400" dirty="0" smtClean="0"/>
              <a:t>obtainable (10%)</a:t>
            </a:r>
          </a:p>
          <a:p>
            <a:endParaRPr lang="en-US" sz="2400" dirty="0" smtClean="0"/>
          </a:p>
          <a:p>
            <a:r>
              <a:rPr lang="en-US" sz="2400" dirty="0" smtClean="0"/>
              <a:t>--------------------------------------------------------------------------------------------</a:t>
            </a:r>
          </a:p>
          <a:p>
            <a:endParaRPr lang="en-US" sz="2400" dirty="0"/>
          </a:p>
          <a:p>
            <a:r>
              <a:rPr lang="en-US" sz="2400" b="1" u="sng" dirty="0" smtClean="0"/>
              <a:t>4. Presentation</a:t>
            </a:r>
            <a:endParaRPr lang="en-US" sz="2400" b="1" u="sng" dirty="0"/>
          </a:p>
          <a:p>
            <a:endParaRPr lang="en-US" sz="2400" b="1" dirty="0"/>
          </a:p>
          <a:p>
            <a:pPr marL="117475" indent="-117475">
              <a:buFont typeface="Arial" panose="020B0604020202020204" pitchFamily="34" charset="0"/>
              <a:buChar char="•"/>
            </a:pPr>
            <a:r>
              <a:rPr lang="en-US" sz="2400" b="1" i="1" dirty="0"/>
              <a:t>Presentation: </a:t>
            </a:r>
            <a:r>
              <a:rPr lang="en-US" sz="2400" dirty="0"/>
              <a:t>General layout, attractiveness (5%)</a:t>
            </a:r>
          </a:p>
          <a:p>
            <a:endParaRPr lang="en-US" sz="2400" dirty="0"/>
          </a:p>
        </p:txBody>
      </p:sp>
    </p:spTree>
    <p:extLst>
      <p:ext uri="{BB962C8B-B14F-4D97-AF65-F5344CB8AC3E}">
        <p14:creationId xmlns:p14="http://schemas.microsoft.com/office/powerpoint/2010/main" val="1521064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86383"/>
            <a:ext cx="4714875" cy="6085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2283" y="935023"/>
            <a:ext cx="3200400" cy="5632311"/>
          </a:xfrm>
          <a:prstGeom prst="rect">
            <a:avLst/>
          </a:prstGeom>
          <a:noFill/>
        </p:spPr>
        <p:txBody>
          <a:bodyPr wrap="square" rtlCol="0">
            <a:spAutoFit/>
          </a:bodyPr>
          <a:lstStyle/>
          <a:p>
            <a:r>
              <a:rPr lang="en-US" sz="2400" dirty="0" smtClean="0"/>
              <a:t>In Summary…</a:t>
            </a:r>
          </a:p>
          <a:p>
            <a:endParaRPr lang="en-US" sz="2400" dirty="0" smtClean="0"/>
          </a:p>
          <a:p>
            <a:r>
              <a:rPr lang="en-US" sz="2400" b="1" u="sng" dirty="0"/>
              <a:t>1. Title and Treatment</a:t>
            </a:r>
          </a:p>
          <a:p>
            <a:r>
              <a:rPr lang="en-US" sz="2400" dirty="0" smtClean="0"/>
              <a:t>(30%)</a:t>
            </a:r>
          </a:p>
          <a:p>
            <a:endParaRPr lang="en-US" sz="2400" dirty="0"/>
          </a:p>
          <a:p>
            <a:r>
              <a:rPr lang="en-US" sz="2400" b="1" u="sng" dirty="0"/>
              <a:t>2. Knowledge, Study and </a:t>
            </a:r>
            <a:r>
              <a:rPr lang="en-US" sz="2400" b="1" u="sng" dirty="0" smtClean="0"/>
              <a:t>Research</a:t>
            </a:r>
            <a:r>
              <a:rPr lang="en-US" sz="2400" dirty="0" smtClean="0"/>
              <a:t> (35%)</a:t>
            </a:r>
            <a:endParaRPr lang="en-US" sz="2400" b="1" u="sng" dirty="0"/>
          </a:p>
          <a:p>
            <a:endParaRPr lang="en-US" sz="2400" dirty="0" smtClean="0"/>
          </a:p>
          <a:p>
            <a:r>
              <a:rPr lang="en-US" sz="2400" b="1" u="sng" dirty="0"/>
              <a:t>3. Rarity and Condition</a:t>
            </a:r>
          </a:p>
          <a:p>
            <a:r>
              <a:rPr lang="en-US" sz="2400" dirty="0" smtClean="0"/>
              <a:t>(30%)</a:t>
            </a:r>
          </a:p>
          <a:p>
            <a:endParaRPr lang="en-US" sz="2400" dirty="0"/>
          </a:p>
          <a:p>
            <a:r>
              <a:rPr lang="en-US" sz="2400" b="1" u="sng" dirty="0"/>
              <a:t>4. </a:t>
            </a:r>
            <a:r>
              <a:rPr lang="en-US" sz="2400" b="1" u="sng" dirty="0" smtClean="0"/>
              <a:t>Presentation</a:t>
            </a:r>
            <a:r>
              <a:rPr lang="en-US" sz="2400" dirty="0" smtClean="0"/>
              <a:t> (5%)</a:t>
            </a:r>
          </a:p>
          <a:p>
            <a:endParaRPr lang="en-US" sz="2400" dirty="0"/>
          </a:p>
          <a:p>
            <a:r>
              <a:rPr lang="en-US" sz="2400" dirty="0" smtClean="0"/>
              <a:t>The bottom section is for comments.</a:t>
            </a:r>
            <a:endParaRPr lang="en-US" sz="2400" dirty="0"/>
          </a:p>
        </p:txBody>
      </p:sp>
    </p:spTree>
    <p:extLst>
      <p:ext uri="{BB962C8B-B14F-4D97-AF65-F5344CB8AC3E}">
        <p14:creationId xmlns:p14="http://schemas.microsoft.com/office/powerpoint/2010/main" val="1891604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8666" y="1295400"/>
            <a:ext cx="7315200" cy="2308324"/>
          </a:xfrm>
          <a:prstGeom prst="rect">
            <a:avLst/>
          </a:prstGeom>
          <a:noFill/>
        </p:spPr>
        <p:txBody>
          <a:bodyPr wrap="square" rtlCol="0">
            <a:spAutoFit/>
          </a:bodyPr>
          <a:lstStyle/>
          <a:p>
            <a:r>
              <a:rPr lang="en-US" sz="2400" b="1" dirty="0" smtClean="0"/>
              <a:t>The Structure of an Exhibit</a:t>
            </a:r>
          </a:p>
          <a:p>
            <a:endParaRPr lang="en-US" sz="2400" dirty="0"/>
          </a:p>
          <a:p>
            <a:r>
              <a:rPr lang="en-US" sz="2400" dirty="0" smtClean="0"/>
              <a:t>Single or multi-frame exhibits are prepared and presented in multiples of 16 8.5x11 inch pages, in a 4x4 matrix that fit into either type of exhibit frame, the international style or American A frame.</a:t>
            </a:r>
            <a:endParaRPr lang="en-US" sz="2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3733799"/>
            <a:ext cx="3661363" cy="2450995"/>
          </a:xfrm>
          <a:prstGeom prst="rect">
            <a:avLst/>
          </a:prstGeom>
        </p:spPr>
      </p:pic>
      <p:sp>
        <p:nvSpPr>
          <p:cNvPr id="4" name="AutoShape 2" descr="data:image/jpeg;base64,/9j/4AAQSkZJRgABAQAAAQABAAD/2wCEAAkGBxQTEhUUExQWFRQXFxgYFxgYFxcYFxUYFxYYFxgYHBcYHCggGBwlHBcVITEiJSkrLi4uFx8zODMsNygtLisBCgoKDg0OGhAQGywkHyQsLCwsLCwsLCwsLCwsLCwsLCwsLCwsLCwsLCwsLCwsLCwsLCwsLCwsLCwsLCwsLCwsLP/AABEIAMIBAwMBIgACEQEDEQH/xAAbAAACAwEBAQAAAAAAAAAAAAADBAACBQEGB//EAEEQAAEDAgMECAIIBQQBBQAAAAEAAhEDIQQSMQVBUWETInGBkaGxwTLRBiNCUmJy4fAUFYKy8ZKiwtIzJDRTY/L/xAAYAQEBAQEBAAAAAAAAAAAAAAABAAIDBP/EACERAQEBAQADAQADAQEBAAAAAAABEQISITFBAxNRcYFh/9oADAMBAAIRAxEAPwDw7QjUkwNnuRWbPdz8G/8AZeXXbC7Ai5bIzcE7gunDu4H/AEu+SCXUKs+keB8CPVchCUVXIkLjmngpBEIZCMQqQpAOahuamHBDc1aiLlqplTBaqFqdZwGFAiFq5lSMVISG19GfnHoVpQs/bAsz849Ctc/RQg1dLbIgauubZRK4IWW1hWdRvZ81k4EWW3gx1G9iuhy50a4aaZhQtWWiRpoZpp4tQnNTowpk1XCEdzUFwWpQUrud9kSl314+JpE96fbTl3d8lTE0utT/ADexWtBEVWk6rhYmtrUAKZMCf1XXbNblkSDE2PKVaiXRqJqls95aDn1APwjeFFan1dtGiTFpPaFWrhGipSbEZy4anc0keiHszEueCXtykPA7pF03j7VsMf8A7fItI9wuUyu1mGqezKVgQ8neGubIM8xpEeKLidhsBGUvAImHRIMkbgOCJjqbCRmaDaxPbpoePJer2J9FqWRr6jWuzCQAABB0uFucS/gtx4g7GH3j4Kh2P+Py/Ve72z9HaGWKTWiqbtbJ60XI8F5KtQZlsHNcDBbJkQBflfci8QS6znbFP3h4ILtgn8B7v0ToHAu7M7vmrCfvO/1H3WfA6y3fR933WfvuQn/R933B/qHzW1UeQJD3eXuF1lc/ef4N/wCqPBPOVPo87/4z3EH3S1T6Pu+5U8J9AvW/xLvveLR+ij8S8b2n+g/9leKeIqbFcNzx2sKXfssjf4he+GNd+D/cPmujGE/ZabgGHG0mJjKrE+dO2e7iPP5IZwLuHmF71rQcY+mYP1NN4kA/be02PcmhTpn4sOP9FL1zBKfNjg3cFl7dokCnIiX+xX107MonWg4dgd/xJSG0Poxha2XMyqMpkR0ov3tVL7Fj5gGqOFivo1X6L4T75b2lg9WhK1fobRcOpWHkfRydGPnmAFltYX4G9i16f0CqMFqzHf0ub80/S+jLmsaDlJAAMOOscwnqiR59dW2/6Pu4HxaUq/ZLhN9NbaLLTMhDcFoHZ7uXihPwb+HopEHtQC1Pvw7vunwS76ZClhQktMgA24whV65LmEscMrpMQfskbu1OFi4GrU6Zxn7WxbHUiBM2sQRvWlmaaZgg9U6EHcu5FR+BpnVjfCPRXlD4msPR6jfyj0UQBghudUHZUf8ANRHlDJXvcHTc3NmEXB8CtV7tPzM/vCx8HiXuD84AiYjgtDGvIbI4ieyQjjM9NX60sQ8gjeL5hOo+Sf2HWq5yzpctJzRYZQeBIBvGnDis8PIcCDBAOokXtBHAzHesfH7afhsS00+q8tECRzm32hbXh3R0lT1O3MJVo1WOzOLcw68AcYu0WuePskcbiS45nXcRcjRxsZ7dB3LJ2p9Mq9Ssxjn9QloIAAGYm02vceSaPHn7FG/4Cz3HOmGpZ/x9qaaISkA07Fk4Iia787yM0kRGTKDIb1ri/LRaptE2CDiiAwkAc+BB18is24sAfjWtYx5c7K8gC28zE35JnEscWODfigx2pFtRzmw1rXACQOzvT+Fq5mhx13/vuWee518PjgFNtUUL/wDkh0b5N4ue7VWoOd0QL/iy3017rJHEVmGsyoKoGUQWmbwTy5+S02VmvaS0gi4t2J2VYrWoAYtlWbmk+nG6A4PB7dUn0xZUdDwB0pBF/hqAy3RNY2rD8OeLyPGm5Z+1ajW1HDICTlcSXPEkaaHtWb1OfdGaZobQeBZ7fhI36sOunDVO1MY6NdRmkEg35AxHdvXnjimDWmPtn4n/AGh1vILVdVY1lIub9m3W+6Rbnu8E89Tr4rLPolHHOLjGbURJOW44kxrvTOIxAa0F4abwbBwnkZ90rhXgtLTBzQJsHaga5uJF16HC7Ep4pgc6swdfOQSC4mDfKIj4gVvjn/Weq87X2hhwQCxrSdOoRPhKPUogHQi8CHuF+4rN25smmyq6kxzRAf8AESCXQSwxGkgc09WxrSWyDlhpDotnFomOOZPXMEroog6OeLfeDv7pWcaYdWc06VMO094c4E/7wlMT9JKdCs9nQ1IplrC8OBaA/rAngLlbM3pn87e4f/lZsxrVTSM3cJPFkf2nmqvw/EMPbI9lDQLgQ9xEVC5pDt0WB5a25JLawqtpsFIktGcPOps2QZ3XV+od+AH3B3H/AAgO2a0/ZcOy/pKyvo3j6zqhY5xqWbM3LQdSDyJWzSc613SY3B0SGWkfmPgVYtJVdlM32/M35wln7IZaC0yYtOsE7uxa9d4IaXTYAixES3fluNyDUaJBGksOs65mnyIRksWs6p9H4/RwKA/Yp5+APovSNwTIktZrusYiZMKtPCAgGHAkAxndaRpqrwPk83/KXcfIri9GzDggEOfBuLj3C6s+C8lcJQeA4uEAggXG7lrvT9cyx35T6SoWD7oXD8H9PsnmZMNN0ny4SQ0cSJGmkfNZe0NnsfUa8glzRAg9UCewnenQ6Wt7vRVbXZwPit6CL8E1xEtNi0zN5Yczd37lajqpPxGe258VT+IZz81ZlVp3HxKCWq03E2TNNpy31/yqOxDQYg+K6MQ3h6q0O4qlLSImRYd3ldIHZNRwDWh7tZaJcbaQJ4StTD1GuIGml7r0NPZrGtzHEZSRIDS4uIPIFZvPk15Y8fgtnBrT8TSHGBJmDJmY7R3p7omshrSSIab6yRJHcSQjYioPvF0zx0mEA1BFh6qkk/Brzjtk1J+Hs0+a1dj4Y02EERLp8QmH4trfi6vCTHqqjHU5AlvD4h81jn+Kc3Yb3voHHnqUjwqU/M5fdI7bpvNQEMceqBZpN5PAJzadqJ/C4H/TUBToeN89y11zOpglyvNNa4EHI7XTK4TyWgZbSYS0mM7QDY3JIN9Ny2nYgHUnh4dyrVrMa3M45QNSTA3ce0LPH8fhfRvWsFp0MtmBwkb/AFTuFvIDgOs27TbQnUflATjMfROlRpPJ4RBVpmRM5dRIMdo3Lq54ydsYGtUqNewtjqkkudIImbRBtG/cl8TjXUWinUpseDmJJcQBBER1DeDPLmvTuwDOiFVzMrDoSxsHsKz62HouANoBMRAuY7OSf+p4uvhJD3CWtqDrBzgYgRMhom3ZYr1GbqMM6PE/1NP/AGTVOhSAgRHMtPqlsYAA4A2zMdbh1Ru00Kr1qkxj4T/3T2GYdm36S2ZANgtijS6JjyMz94GptuEBGp4KmTnIObUunu17EemGahxPeCrq7ZWeObJdJjFw5stddzBoLZ2zLrWA0Sm0MR0T4FORaCM2p7DyC1xiGHRw8k9hcC+p8FIPtE9HMcL6BH342xHiCGsDfhBg6hu863S+NBADo3T4Oafmt3FYbI6H5WuFoEc7WO5ZW1WjJAN725EH3hWewpXrXY0NDjBNzl3EcIdaU5SmGktymIiZiNyrhzmaCLchoiVAbXIjhvTKlaEEazdwvY2cRp3KLuFpuawBxzEak7+aidHtynVBNiCeEiy63Ty9lj7DpBtR53uF+7/JWu33PqufN10doO6jeweiz9o4h7KjA1stMTaYuRw7E5hz1R4eBhAxdeoCQwNMCwI1McZTbiG2hULWFzRJEWibFwBt2EomDql1NpOsAm2/fZY7sZi/uM9f+S0dl4l72u6QAOB3cMo95V5S3FhisxoDnETAJPcEszG04pkggVCQDwIMXujHGs6U0oObLm5RHalv5rS6JtTKcpdlGljE8VJpsYBy/QygVNrP6V9JpiQTmj8BcBN96o3HNNV9KDLW5pmx0jnv8kLEbUqNrdGKZLHFrS4NcbOgkyBAhVRF+2ajnEuc4mwECAdJvFlpYSo59HUlxDgDvm8eyzm458maTBwIkpvZmJfUDg9obGmWd4IK483Os3W78+M7HCo1jekLgZdHWBJE04vcfet3JZrzmnrQY+1mvv6sWjlqj0KcqmMoQA4C7eczJV/cP62ztQTSqjk70lYX0sqVYo9E97c0zkcRNgRoe1b9e7Xfib6tSH8v6enROfLlaHTEzLMp3jj5LqzPvtibIque2qHVHPAewtl0kQH2kmP8LcbSqvD5ByFrMl7ZmkEi/wCVKYrZbaVN1anUJDi0GBADpudeO7mh7FqE1PimQRpvgmdVqT1o6+naOCygdI4XsJIF+AM809RoiH1GFpBaRIJNwNOGohCxbjlAgOtaRo4em5cwWJeYYWsa0yDA47wuXP8AJ7ynx/WtROVpaXOfcwTkBA4WbogYpsgAEtkxIsRIOivRMgcwPRToxpukceK62s4EaQIy3iI1M+OvelMeID/yT4Sq/wAyp2kOvU6PX7VvxaX8kbGtEW3tcPRYnOXToFCkAxjXPc531gaeOZpN+7Rd2Mfq2jme25/VEwNQljII1BdO9uW8c5hD2fh20pIJuWi/MiBbmVsFHUTcEG40g8AnnvIJjpOsBOUwLiNI3cFYDMC2TvgzcX3Top0TZDYJfEzJghhiDB/EscZDQujBb8Ni4EmoS2zmwTIi8oZpiDGQ/ldJF2DSTb4r8hxVm4eGOp5YgMuJvc8Tu91WhRIDrH4T6z7JvXvMWeh9lOPRifhDTO8yA2Lb9/gmMU6BMOIBMBomRlm97QZSmyqhDCZhrXHMImRdo84Trn/GQ6wLQQZsW/F5Fa0KFx3ZwOQaoh1cblJE6fhnW6iPKrBMPhWsJIAnjf5ru89v6oxngUvUJBNjr7BEaqtA2PafUoeKIFQ3sWN9Xz7LtMmXWtJvbkYjVOhki7QVdTZijLNQD7Q8Uxs9wLn3kQ3xl6eFHgBH75ItKx6wDuU2WeeZLutWgZBM7+O/sVmtA0srVDeZaOQ0HmuW+96LWsurD2tgKjqzXsEgBu8C4JnfwhbtLKSBmAneTbyBKvVDWmAcw4gGP9wBUZcYjsDUkkAxPumdn4ZzXHMIBHEcQtF1UGLHwhCdWaDFs3CROk6TK5T+KS6b0yDs6qJywJNjPsuYfZNX4XVG3OpMRfWwWs7EtkgZSRzCs3ED8A/qC1/XB5FnMiGkgw0CRpvCDsOr9Xk6t2FhkNdFyLZgYNtUapXDyD6jhBGo5pTZboB5Pf8A3Fb+M/UxWzS3D1GNcXucWkabnD2SGwtkYgPa7onZAes6wAtFzMBejpVy4dUtI01GvdKuazwCJ3aA207FafzCQ2U1ohsgST969hqAOCvTwMEGSYup01T+ILJlkGLfhDtfFOPMXJA7f8rN4lurb8KMY8R1BIEXcEy9hzGIy8TYnj1RMb95QMW1+ankmLh2trWPDXih4SnUzkunL0YF/vTffwWhhoUuGX99yU2gD1bjWPEE+yriMUGva0j4iYIbIEEC89o81MTUmWmOrkOkG9if9w8VIHY4GSDuEaTpI9k8cOzfMSI4SDI15rJwjgCAXOH1hAy7zmMA30TbKQhpGd85YJI0JmdNyrcRvomybP8AGF0ua2BB8fmvPYyiBiHOy9bpWXAvcN37tVrF5cATScLkwSRl6o47iZ7Lrd5kBzpW35a3Fu3gqVca0tLZFx52GsfiHigszmRka3MJNwTJvpPEi/NdLZcIzNBy2ygAaG5/pg/mQiOzMRkzW1c0f6jE3/MtI4nrZSCOqXTugGFl7Mflc+0kCY4wB8lqucbyQWw6SNRewjsJ8EJdrlEOm4QIJ0G5RZzr/EyKu23NcIYXDXXysF6HbFWi8sdRDmgsGZp3GTv3ysVlPcG+SccLNtFvQo46vxvrAKeru4+X6JossHF2UW7JSzB1j2D1K39lUaTsgqPaACHEG+k7u5dIyzXtjV8RvLS0HvNuCpRqMc8MDyXHhmvblYq+NpU3Vqj3PzB5dIAMCZiNYi27cgtdTpvZUa5zS0CCRAkAgGSEWk50E2PH2SmPovgdEBmm8gad6cZWzX4/4WbTYTnY6rJcRl1OUAk+g3cEI5hRDW54D4vpc9iBtdgyjX4t3MEpJmLY97LmaYa0zab2O/n4LYxLiGOIMEAmewforUyq2EqPbSLDAG42LTPxW1tuRqmHd04cGyLS7ugpGltNzgT1zHC27u+aLs7E1DWh2bLexnfoLlZnW02GRsUEuOaA6SYB3meSphdmUswbL5bO8bieXNaNYaAGLHyjj2ob2EAmSTB1y8OxaALsIKYEGZJ3ARMWt2JPAAZ3g6dIeyHNb80zSrOfT61iH+UOSlC1V45sPiI9kf8AFjYADbWaBaNFc12zYieVz5JUV2dY/dmYA3QCrPxrQGkAnMTFzuOunNXihi9pqARDsgMxfhqgbRYC0hxjQybgQeP6pioRmkC4ETG7hPilqYLwelEkOIEjVsiLJt9JcxcmdbXdwG4WWficG41MzYDeqeGk5hYTeycfmIGWNBqJv4hcyu3ujw+RWZpKYnaIDsrWvcQ5odFg0OE5rA8N/FGxNWQ8R8IHWjUBwMSTujTsQcXgHvfLHBrS2HQCS4iYNtYtqdyYxFFwY8/hdu5Hmm/gZeGeQ50ODYdqdI6pO4p7FuLmkGqNHjq30AI0i4170ngWA1SCAQSLHT4f0W22mxpmWC5Pedd6Q8/tl46UknfTcOP2PkVr0qZDHSCLjW50A4I9fB0nODnMDnbiWgmO2FfE1wxuYgwO1a6ssU+lsJh4cS1pJPbrr3XXf4GvYmm1saF2bUZiL6b0Jm2mkhoBkmNIF+9Xfj2j7Y0JsNzdbrHHz0aRwJiu4DW8f7vktcNMjrCI6wj4jx5LFoVB/Egj7RJHYb/8gtZjnBzswAbYMNpM9/YtxldjHQOtuH2VEp/MKd+toSNBqCQfRRSW/mTW6hXq1czWuG+fZZzW7+f7snmn6sfmPoVx46tvt0s9KNHWH5T5EfNExWN6OnmBGawg2nrO39/kgPfdvePIH2VcRhjVblvEmYidxGpHNdNZzV6Vc1qbxDSZsJ3WNz4oLsG4AkkNsAZ+ERaR4+aJs3ZppEnUkQZIA15SnKlMuBBywe0/JY658ruN74+pRMF8MWMcNOPukn5GVR1SXTrOk/03+LinqNMjnPARFgNO5W/hRM5b8TErWss2oWtq5QwGSJMnfG6balazxIcOIj1XRT7FYNHH5KTMZs5w0LW3mwm+/gmGYMggl2nAR7pqW8Z7NFR9Zg1IHa4D3R4z/FqlZ4BafzDxIPsqCqPxH+l3rCLiMQGCSLTCXbtcS0AE5hI0/e5NGJWHVPVLR1dwG88O1ZZP1rubW+RPzWmMYatN5LS2I1m953gLKq/+Qc2HyIUj1PZtQuqEloDw6L8TIkBHobHp5A2o5zspceoQ27o4h3DzSlIuNT45A62WTZo3J3AYZwc9znTmIgX6vH2RSbcWjUobsh1GbzXKtUNaXG8eMLPq4npWAgFtyPCLpkFuHa+IawCzRJgAmJMaAcVlu+kQkZGZgd4gieFtTp4po4dj20w43Y7MI1MGNOFkIUoA0AG/T+6FX0jVXGgavA6uYyYgTE9miW/mdJ/UFVrnOBAAk3h2/uPgs7afW4ZHUnMzmC2eEAkkWaVn7IwlNlZn1pLsws1gDdSYknSXHcuknpm320cC765vMN9SPdMbQwdXORTADIEGQN153pSgYqM7vIhaFDEF4eBAcx0GeF7i0yuduN8tKpqINo/dx3JPaNM5H8IEcZBHimmz1dTAIOnEcexDxNKWuDvhNj1jMG27TxTmiemBhqTswOU2IOnA81o4rFBjwA1sWvaetwtJko3SNaImwsNdBzVRj2gC94Gg91Ticq9aSxrP/URuNvENlHouoh7afWLxAnS7cu7T7LfEpPFVs1VrgDqPIfomHYgglwa1p1Ji/mkNL+JAkGo0GTYxIkyB4QoslvXAcYk3uBKiPOLG8KIG8dw+aHj/AIZ4EdnBYez9oVbnNaYAK2HVS+kXEAdnIrEu3G8IVnXb2+xT+BcIdI3rMxDoA7R6gIwquA6tribTAvPststYVp0au9IeAHevN46tWLWw9wOZwMEAkQC2cum9EpNc6g1pcc06kkEw46m+5Z6sjWXNehDyd47krjMcKZAdmJN7RGvahbLoZM1/icXeM/oqYnGUidA8ixkRF4i4vclPN2aKrtLar2CmWtBD5mdREcO1aldstcBclpA8FmO2uwSGMJLRpYDsCJh8Q6s14IDNwN40O89i0HGbPc9gDjkIcToDYgcNNCpWwNIQH1HWGgi4k30PZ3IFPBMILBVBLi34Ra0nW43lHGGogBrqg6oiMwk3LtBzKLJiN49w6MmA4WMRMz2pDZ+PNUHLaAIMDeJFuwt8StWjlc3qwWwAO4kb+xeXbWf1gXO4cAOwBF539W436NJwY/Ocxym8RuWPX+Nh/MPKfZaWwhNN4JJudeYWZXPwHn6gj3RmejbrbwlBsNIAzECTvt+sJmrUygk2A3pXZlTqiewc4J+ZVNu4ktpnK3NMNi957L7vNX6hauLGTOyHC0bhrHBZWKxrnfFAAk2mfW6KxpOHLQMp3CYPxTqe9Y7tlvdOZwvuLy7yaIK3Ga28PUljS11iBcb4c6dypt1k0xeDNjEkHfuOokeCHhR0bGs1gHdGpniiCq505e+OPdCxYZWftLDVKmHpikw5g4Ws22Ugk33m/elNlbFrse11Qsa0Oa4jNJ6pmLBbOV/GO+PRCdQ4lP8AZJMXjSdUw8RxdHjI9E+MXTaXFjTLtbxPgkqdH6yHEOtItCcyRoFi9wyVP5g82aAP3zS7a73zLjYx77kw82J4BAwLYYDOsnxPyhXnVizcKDqSTzV/4dukArjnfsLor8is7UVbh2sqjKIkHeYtPgr44Q2N7iB4lDxFSXtPal675cBwkrSarXtFr/vvXFmCqVFnxJmmzRo7At6pSimW8GkeSy8O3I4OfAAk6jctL+OaQYv+oV/H6+npj4sS08r+F0U0WvBDjAidJ0/yhm7e72VsM6R2tP8AaV2YR2FpBh+ItaZJsIOkazvV8NWYGsDAMrpy3POdRyTFLCtEwOq4kunju7rJhlFsDqgRpbRcd/8AjpvrC+zMZ0h+Et4SIm4HHmuYumym74AcxmTxJ7CjnENkAEEiRqNIn2CmKa15GZs5dOsR6LrzuM/oLq+SqxsNGaNBxMRqibJxGfMJmMs9pkHcFbqzMCeJEkd7rq3Txx/fJP8A6GXhDFRku+3G/eRaSVKey336p1sS4DeOF/JMinTBkMEzMm5njdFdijxWbOb9M6s+HMAzo2hrokToeJn3SP8ALqeYkuNyTFrXQquJ3oFLEFzQ4Nsd03181ecgzWth6lOnOWb6rGxdgOTm+oTDTmFjfw9bhKOwpY8EucQ4GATMEEGxWf7JVjSo1crYlTpuBKC6nfiu5wVi/wAlPiuZXA2d66wjerl7OKz5U5FQI7kDZR6hMaucfOPZXxNcdG4x9n9FMJ1abBMdUT3iSmfEI5yG56XqPkoJqc0YhKtQdI08vn80V2KjQeSRqVOsETPK1iTGYglp52UDoEcoQKgGZoJ1v4IxYOKQnTQuZyV0dqFUqtGpTArXsW9qECcxtyVK+IBIj92SdWq/UaLQ1o9J+5UWZ0Z4qKyDTzsabiC7gSNLbkNr6n2WnXc08IW21vJcxNXIJIOsK2NOU5yiV3Am7eXtZdxzXMAOXMN5GrefMJrBYcZJvMn1V5zFi0DST4gebYVSwHdPbc+JTLWDgFcMWL/J/hwtBVshR3MVAw9yzf5KfEPIqkcpTgoqwog6rPlThEUTqNFR1DgJG8LQzBmgQ31gbjwhGnGXimQxxGkKuAEU29gVtqvhjrRI85Q2TkbBjqj0T+IZzAbzB80DEOMtm9zfuXHOO9Dqu033HuPdM+inqlcG4iOSA+qUtUeAZFj5HtC6MRxEenju70YhDUJUYb3K4QTyVCyEoTH1vq8vEi6J0kj9EpXqEltpAMlQ4gx8PmPmtAcidVUMCEcRAuDHd80u/aTRxVi0fECC3t9l0vASDcbncBulBcXu1+S1jOnzi2g3N/FDqbS+6PFJ08PcyUwGNG5OQao7EvdrMctFG0RxRCZ0+SoW/vRIce0CI4hRziVWqwjeBcHra+Auh1MU37IntsPAfNGpzPG9RC6Z/PuAHsohPZBiU2036qfxBMsrBLbYqTSPd6rhz9db8ajzNMxvafRD2ZW6h7fUIOHrS0b+qPRV2ZvHZ8l05+UX60s/BEBCDSZOp8kaowN3H98VnEoXgKrqvBUeI7OCC+uhoRtUojjzSNTFFAGI43UtaTnjel6r4QWvlWzcVIntSvmYQusltjf3VNqABo7R5q4rN3kQr8S+SUtXbA7CPUJppvbxQsYOo7snwVPqoRpyoCRqFypUaBJMfvglKu0huEreM6ZNONDHLd+ncqsxTRZ5y+/esypi3nS3YhCkXfF5p8R5NittGmNBKzK+Lefhty4qowMaGR90+x3eaNTcBuynnr470+oCrQ5+s95RWYYDW/YiVKU/PRcyuGplOh0ACItcequXH5KhpuIIDZ/L78FaWjV0ng3rHxHV8yrUtQZqjAWndx3eJSYxcDqjvPWPy8lzK92pn9+StQtXFNHF3Z8z8ks/EuPw27NfHVMswEo7MNCtWM5mFJkwjNwoWi5hi11G0p1RpwoKaicyDgopGGIe0Pgcoouc+tX4c2d8DOweiPs4dZ3af7lFFrn9Fa43Lrj1f3wUUQWfWSzlFFVFioAoogi0lYqKLJVr/AUJzARcA9q4orkfjPqiCIt2WS9aqY1OnEqKLovxzGDrdwS4Cii25mcoyqq6oslFysOqooj9X4Bhj1Qm6A67RuJuNxUUVUptQ9ct+yNBuHYNyUCiiufgXoj9960qAXFE0wdqjgooguUdVeqoopBtKiiiU//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TEhUUExQWFRQXFxgYFxgYFxcYFxUYFxYYFxgYHBcYHCggGBwlHBcVITEiJSkrLi4uFx8zODMsNygtLisBCgoKDg0OGhAQGywkHyQsLCwsLCwsLCwsLCwsLCwsLCwsLCwsLCwsLCwsLCwsLCwsLCwsLCwsLCwsLCwsLCwsLP/AABEIAMIBAwMBIgACEQEDEQH/xAAbAAACAwEBAQAAAAAAAAAAAAADBAACBQEGB//EAEEQAAEDAgMECAIIBQQBBQAAAAEAAhEDIQQSMQVBUWETInGBkaGxwTLRBiNCUmJy4fAUFYKy8ZKiwtIzJDRTY/L/xAAYAQEBAQEBAAAAAAAAAAAAAAABAAIDBP/EACERAQEBAQADAQADAQEBAAAAAAABEQISITFBAxNRcYFh/9oADAMBAAIRAxEAPwDw7QjUkwNnuRWbPdz8G/8AZeXXbC7Ai5bIzcE7gunDu4H/AEu+SCXUKs+keB8CPVchCUVXIkLjmngpBEIZCMQqQpAOahuamHBDc1aiLlqplTBaqFqdZwGFAiFq5lSMVISG19GfnHoVpQs/bAsz849Ctc/RQg1dLbIgauubZRK4IWW1hWdRvZ81k4EWW3gx1G9iuhy50a4aaZhQtWWiRpoZpp4tQnNTowpk1XCEdzUFwWpQUrud9kSl314+JpE96fbTl3d8lTE0utT/ADexWtBEVWk6rhYmtrUAKZMCf1XXbNblkSDE2PKVaiXRqJqls95aDn1APwjeFFan1dtGiTFpPaFWrhGipSbEZy4anc0keiHszEueCXtykPA7pF03j7VsMf8A7fItI9wuUyu1mGqezKVgQ8neGubIM8xpEeKLidhsBGUvAImHRIMkbgOCJjqbCRmaDaxPbpoePJer2J9FqWRr6jWuzCQAABB0uFucS/gtx4g7GH3j4Kh2P+Py/Ve72z9HaGWKTWiqbtbJ60XI8F5KtQZlsHNcDBbJkQBflfci8QS6znbFP3h4ILtgn8B7v0ToHAu7M7vmrCfvO/1H3WfA6y3fR933WfvuQn/R933B/qHzW1UeQJD3eXuF1lc/ef4N/wCqPBPOVPo87/4z3EH3S1T6Pu+5U8J9AvW/xLvveLR+ij8S8b2n+g/9leKeIqbFcNzx2sKXfssjf4he+GNd+D/cPmujGE/ZabgGHG0mJjKrE+dO2e7iPP5IZwLuHmF71rQcY+mYP1NN4kA/be02PcmhTpn4sOP9FL1zBKfNjg3cFl7dokCnIiX+xX107MonWg4dgd/xJSG0Poxha2XMyqMpkR0ov3tVL7Fj5gGqOFivo1X6L4T75b2lg9WhK1fobRcOpWHkfRydGPnmAFltYX4G9i16f0CqMFqzHf0ub80/S+jLmsaDlJAAMOOscwnqiR59dW2/6Pu4HxaUq/ZLhN9NbaLLTMhDcFoHZ7uXihPwb+HopEHtQC1Pvw7vunwS76ZClhQktMgA24whV65LmEscMrpMQfskbu1OFi4GrU6Zxn7WxbHUiBM2sQRvWlmaaZgg9U6EHcu5FR+BpnVjfCPRXlD4msPR6jfyj0UQBghudUHZUf8ANRHlDJXvcHTc3NmEXB8CtV7tPzM/vCx8HiXuD84AiYjgtDGvIbI4ieyQjjM9NX60sQ8gjeL5hOo+Sf2HWq5yzpctJzRYZQeBIBvGnDis8PIcCDBAOokXtBHAzHesfH7afhsS00+q8tECRzm32hbXh3R0lT1O3MJVo1WOzOLcw68AcYu0WuePskcbiS45nXcRcjRxsZ7dB3LJ2p9Mq9Ssxjn9QloIAAGYm02vceSaPHn7FG/4Cz3HOmGpZ/x9qaaISkA07Fk4Iia787yM0kRGTKDIb1ri/LRaptE2CDiiAwkAc+BB18is24sAfjWtYx5c7K8gC28zE35JnEscWODfigx2pFtRzmw1rXACQOzvT+Fq5mhx13/vuWee518PjgFNtUUL/wDkh0b5N4ue7VWoOd0QL/iy3017rJHEVmGsyoKoGUQWmbwTy5+S02VmvaS0gi4t2J2VYrWoAYtlWbmk+nG6A4PB7dUn0xZUdDwB0pBF/hqAy3RNY2rD8OeLyPGm5Z+1ajW1HDICTlcSXPEkaaHtWb1OfdGaZobQeBZ7fhI36sOunDVO1MY6NdRmkEg35AxHdvXnjimDWmPtn4n/AGh1vILVdVY1lIub9m3W+6Rbnu8E89Tr4rLPolHHOLjGbURJOW44kxrvTOIxAa0F4abwbBwnkZ90rhXgtLTBzQJsHaga5uJF16HC7Ep4pgc6swdfOQSC4mDfKIj4gVvjn/Weq87X2hhwQCxrSdOoRPhKPUogHQi8CHuF+4rN25smmyq6kxzRAf8AESCXQSwxGkgc09WxrSWyDlhpDotnFomOOZPXMEroog6OeLfeDv7pWcaYdWc06VMO094c4E/7wlMT9JKdCs9nQ1IplrC8OBaA/rAngLlbM3pn87e4f/lZsxrVTSM3cJPFkf2nmqvw/EMPbI9lDQLgQ9xEVC5pDt0WB5a25JLawqtpsFIktGcPOps2QZ3XV+od+AH3B3H/AAgO2a0/ZcOy/pKyvo3j6zqhY5xqWbM3LQdSDyJWzSc613SY3B0SGWkfmPgVYtJVdlM32/M35wln7IZaC0yYtOsE7uxa9d4IaXTYAixES3fluNyDUaJBGksOs65mnyIRksWs6p9H4/RwKA/Yp5+APovSNwTIktZrusYiZMKtPCAgGHAkAxndaRpqrwPk83/KXcfIri9GzDggEOfBuLj3C6s+C8lcJQeA4uEAggXG7lrvT9cyx35T6SoWD7oXD8H9PsnmZMNN0ny4SQ0cSJGmkfNZe0NnsfUa8glzRAg9UCewnenQ6Wt7vRVbXZwPit6CL8E1xEtNi0zN5Yczd37lajqpPxGe258VT+IZz81ZlVp3HxKCWq03E2TNNpy31/yqOxDQYg+K6MQ3h6q0O4qlLSImRYd3ldIHZNRwDWh7tZaJcbaQJ4StTD1GuIGml7r0NPZrGtzHEZSRIDS4uIPIFZvPk15Y8fgtnBrT8TSHGBJmDJmY7R3p7omshrSSIab6yRJHcSQjYioPvF0zx0mEA1BFh6qkk/Brzjtk1J+Hs0+a1dj4Y02EERLp8QmH4trfi6vCTHqqjHU5AlvD4h81jn+Kc3Yb3voHHnqUjwqU/M5fdI7bpvNQEMceqBZpN5PAJzadqJ/C4H/TUBToeN89y11zOpglyvNNa4EHI7XTK4TyWgZbSYS0mM7QDY3JIN9Ny2nYgHUnh4dyrVrMa3M45QNSTA3ce0LPH8fhfRvWsFp0MtmBwkb/AFTuFvIDgOs27TbQnUflATjMfROlRpPJ4RBVpmRM5dRIMdo3Lq54ydsYGtUqNewtjqkkudIImbRBtG/cl8TjXUWinUpseDmJJcQBBER1DeDPLmvTuwDOiFVzMrDoSxsHsKz62HouANoBMRAuY7OSf+p4uvhJD3CWtqDrBzgYgRMhom3ZYr1GbqMM6PE/1NP/AGTVOhSAgRHMtPqlsYAA4A2zMdbh1Ru00Kr1qkxj4T/3T2GYdm36S2ZANgtijS6JjyMz94GptuEBGp4KmTnIObUunu17EemGahxPeCrq7ZWeObJdJjFw5stddzBoLZ2zLrWA0Sm0MR0T4FORaCM2p7DyC1xiGHRw8k9hcC+p8FIPtE9HMcL6BH342xHiCGsDfhBg6hu863S+NBADo3T4Oafmt3FYbI6H5WuFoEc7WO5ZW1WjJAN725EH3hWewpXrXY0NDjBNzl3EcIdaU5SmGktymIiZiNyrhzmaCLchoiVAbXIjhvTKlaEEazdwvY2cRp3KLuFpuawBxzEak7+aidHtynVBNiCeEiy63Ty9lj7DpBtR53uF+7/JWu33PqufN10doO6jeweiz9o4h7KjA1stMTaYuRw7E5hz1R4eBhAxdeoCQwNMCwI1McZTbiG2hULWFzRJEWibFwBt2EomDql1NpOsAm2/fZY7sZi/uM9f+S0dl4l72u6QAOB3cMo95V5S3FhisxoDnETAJPcEszG04pkggVCQDwIMXujHGs6U0oObLm5RHalv5rS6JtTKcpdlGljE8VJpsYBy/QygVNrP6V9JpiQTmj8BcBN96o3HNNV9KDLW5pmx0jnv8kLEbUqNrdGKZLHFrS4NcbOgkyBAhVRF+2ajnEuc4mwECAdJvFlpYSo59HUlxDgDvm8eyzm458maTBwIkpvZmJfUDg9obGmWd4IK483Os3W78+M7HCo1jekLgZdHWBJE04vcfet3JZrzmnrQY+1mvv6sWjlqj0KcqmMoQA4C7eczJV/cP62ztQTSqjk70lYX0sqVYo9E97c0zkcRNgRoe1b9e7Xfib6tSH8v6enROfLlaHTEzLMp3jj5LqzPvtibIque2qHVHPAewtl0kQH2kmP8LcbSqvD5ByFrMl7ZmkEi/wCVKYrZbaVN1anUJDi0GBADpudeO7mh7FqE1PimQRpvgmdVqT1o6+naOCygdI4XsJIF+AM809RoiH1GFpBaRIJNwNOGohCxbjlAgOtaRo4em5cwWJeYYWsa0yDA47wuXP8AJ7ynx/WtROVpaXOfcwTkBA4WbogYpsgAEtkxIsRIOivRMgcwPRToxpukceK62s4EaQIy3iI1M+OvelMeID/yT4Sq/wAyp2kOvU6PX7VvxaX8kbGtEW3tcPRYnOXToFCkAxjXPc531gaeOZpN+7Rd2Mfq2jme25/VEwNQljII1BdO9uW8c5hD2fh20pIJuWi/MiBbmVsFHUTcEG40g8AnnvIJjpOsBOUwLiNI3cFYDMC2TvgzcX3Top0TZDYJfEzJghhiDB/EscZDQujBb8Ni4EmoS2zmwTIi8oZpiDGQ/ldJF2DSTb4r8hxVm4eGOp5YgMuJvc8Tu91WhRIDrH4T6z7JvXvMWeh9lOPRifhDTO8yA2Lb9/gmMU6BMOIBMBomRlm97QZSmyqhDCZhrXHMImRdo84Trn/GQ6wLQQZsW/F5Fa0KFx3ZwOQaoh1cblJE6fhnW6iPKrBMPhWsJIAnjf5ru89v6oxngUvUJBNjr7BEaqtA2PafUoeKIFQ3sWN9Xz7LtMmXWtJvbkYjVOhki7QVdTZijLNQD7Q8Uxs9wLn3kQ3xl6eFHgBH75ItKx6wDuU2WeeZLutWgZBM7+O/sVmtA0srVDeZaOQ0HmuW+96LWsurD2tgKjqzXsEgBu8C4JnfwhbtLKSBmAneTbyBKvVDWmAcw4gGP9wBUZcYjsDUkkAxPumdn4ZzXHMIBHEcQtF1UGLHwhCdWaDFs3CROk6TK5T+KS6b0yDs6qJywJNjPsuYfZNX4XVG3OpMRfWwWs7EtkgZSRzCs3ED8A/qC1/XB5FnMiGkgw0CRpvCDsOr9Xk6t2FhkNdFyLZgYNtUapXDyD6jhBGo5pTZboB5Pf8A3Fb+M/UxWzS3D1GNcXucWkabnD2SGwtkYgPa7onZAes6wAtFzMBejpVy4dUtI01GvdKuazwCJ3aA207FafzCQ2U1ohsgST969hqAOCvTwMEGSYup01T+ILJlkGLfhDtfFOPMXJA7f8rN4lurb8KMY8R1BIEXcEy9hzGIy8TYnj1RMb95QMW1+ankmLh2trWPDXih4SnUzkunL0YF/vTffwWhhoUuGX99yU2gD1bjWPEE+yriMUGva0j4iYIbIEEC89o81MTUmWmOrkOkG9if9w8VIHY4GSDuEaTpI9k8cOzfMSI4SDI15rJwjgCAXOH1hAy7zmMA30TbKQhpGd85YJI0JmdNyrcRvomybP8AGF0ua2BB8fmvPYyiBiHOy9bpWXAvcN37tVrF5cATScLkwSRl6o47iZ7Lrd5kBzpW35a3Fu3gqVca0tLZFx52GsfiHigszmRka3MJNwTJvpPEi/NdLZcIzNBy2ygAaG5/pg/mQiOzMRkzW1c0f6jE3/MtI4nrZSCOqXTugGFl7Mflc+0kCY4wB8lqucbyQWw6SNRewjsJ8EJdrlEOm4QIJ0G5RZzr/EyKu23NcIYXDXXysF6HbFWi8sdRDmgsGZp3GTv3ysVlPcG+SccLNtFvQo46vxvrAKeru4+X6JossHF2UW7JSzB1j2D1K39lUaTsgqPaACHEG+k7u5dIyzXtjV8RvLS0HvNuCpRqMc8MDyXHhmvblYq+NpU3Vqj3PzB5dIAMCZiNYi27cgtdTpvZUa5zS0CCRAkAgGSEWk50E2PH2SmPovgdEBmm8gad6cZWzX4/4WbTYTnY6rJcRl1OUAk+g3cEI5hRDW54D4vpc9iBtdgyjX4t3MEpJmLY97LmaYa0zab2O/n4LYxLiGOIMEAmewforUyq2EqPbSLDAG42LTPxW1tuRqmHd04cGyLS7ugpGltNzgT1zHC27u+aLs7E1DWh2bLexnfoLlZnW02GRsUEuOaA6SYB3meSphdmUswbL5bO8bieXNaNYaAGLHyjj2ob2EAmSTB1y8OxaALsIKYEGZJ3ARMWt2JPAAZ3g6dIeyHNb80zSrOfT61iH+UOSlC1V45sPiI9kf8AFjYADbWaBaNFc12zYieVz5JUV2dY/dmYA3QCrPxrQGkAnMTFzuOunNXihi9pqARDsgMxfhqgbRYC0hxjQybgQeP6pioRmkC4ETG7hPilqYLwelEkOIEjVsiLJt9JcxcmdbXdwG4WWficG41MzYDeqeGk5hYTeycfmIGWNBqJv4hcyu3ujw+RWZpKYnaIDsrWvcQ5odFg0OE5rA8N/FGxNWQ8R8IHWjUBwMSTujTsQcXgHvfLHBrS2HQCS4iYNtYtqdyYxFFwY8/hdu5Hmm/gZeGeQ50ODYdqdI6pO4p7FuLmkGqNHjq30AI0i4170ngWA1SCAQSLHT4f0W22mxpmWC5Pedd6Q8/tl46UknfTcOP2PkVr0qZDHSCLjW50A4I9fB0nODnMDnbiWgmO2FfE1wxuYgwO1a6ssU+lsJh4cS1pJPbrr3XXf4GvYmm1saF2bUZiL6b0Jm2mkhoBkmNIF+9Xfj2j7Y0JsNzdbrHHz0aRwJiu4DW8f7vktcNMjrCI6wj4jx5LFoVB/Egj7RJHYb/8gtZjnBzswAbYMNpM9/YtxldjHQOtuH2VEp/MKd+toSNBqCQfRRSW/mTW6hXq1czWuG+fZZzW7+f7snmn6sfmPoVx46tvt0s9KNHWH5T5EfNExWN6OnmBGawg2nrO39/kgPfdvePIH2VcRhjVblvEmYidxGpHNdNZzV6Vc1qbxDSZsJ3WNz4oLsG4AkkNsAZ+ERaR4+aJs3ZppEnUkQZIA15SnKlMuBBywe0/JY658ruN74+pRMF8MWMcNOPukn5GVR1SXTrOk/03+LinqNMjnPARFgNO5W/hRM5b8TErWss2oWtq5QwGSJMnfG6balazxIcOIj1XRT7FYNHH5KTMZs5w0LW3mwm+/gmGYMggl2nAR7pqW8Z7NFR9Zg1IHa4D3R4z/FqlZ4BafzDxIPsqCqPxH+l3rCLiMQGCSLTCXbtcS0AE5hI0/e5NGJWHVPVLR1dwG88O1ZZP1rubW+RPzWmMYatN5LS2I1m953gLKq/+Qc2HyIUj1PZtQuqEloDw6L8TIkBHobHp5A2o5zspceoQ27o4h3DzSlIuNT45A62WTZo3J3AYZwc9znTmIgX6vH2RSbcWjUobsh1GbzXKtUNaXG8eMLPq4npWAgFtyPCLpkFuHa+IawCzRJgAmJMaAcVlu+kQkZGZgd4gieFtTp4po4dj20w43Y7MI1MGNOFkIUoA0AG/T+6FX0jVXGgavA6uYyYgTE9miW/mdJ/UFVrnOBAAk3h2/uPgs7afW4ZHUnMzmC2eEAkkWaVn7IwlNlZn1pLsws1gDdSYknSXHcuknpm320cC765vMN9SPdMbQwdXORTADIEGQN153pSgYqM7vIhaFDEF4eBAcx0GeF7i0yuduN8tKpqINo/dx3JPaNM5H8IEcZBHimmz1dTAIOnEcexDxNKWuDvhNj1jMG27TxTmiemBhqTswOU2IOnA81o4rFBjwA1sWvaetwtJko3SNaImwsNdBzVRj2gC94Gg91Ticq9aSxrP/URuNvENlHouoh7afWLxAnS7cu7T7LfEpPFVs1VrgDqPIfomHYgglwa1p1Ji/mkNL+JAkGo0GTYxIkyB4QoslvXAcYk3uBKiPOLG8KIG8dw+aHj/AIZ4EdnBYez9oVbnNaYAK2HVS+kXEAdnIrEu3G8IVnXb2+xT+BcIdI3rMxDoA7R6gIwquA6tribTAvPststYVp0au9IeAHevN46tWLWw9wOZwMEAkQC2cum9EpNc6g1pcc06kkEw46m+5Z6sjWXNehDyd47krjMcKZAdmJN7RGvahbLoZM1/icXeM/oqYnGUidA8ixkRF4i4vclPN2aKrtLar2CmWtBD5mdREcO1aldstcBclpA8FmO2uwSGMJLRpYDsCJh8Q6s14IDNwN40O89i0HGbPc9gDjkIcToDYgcNNCpWwNIQH1HWGgi4k30PZ3IFPBMILBVBLi34Ra0nW43lHGGogBrqg6oiMwk3LtBzKLJiN49w6MmA4WMRMz2pDZ+PNUHLaAIMDeJFuwt8StWjlc3qwWwAO4kb+xeXbWf1gXO4cAOwBF539W436NJwY/Ocxym8RuWPX+Nh/MPKfZaWwhNN4JJudeYWZXPwHn6gj3RmejbrbwlBsNIAzECTvt+sJmrUygk2A3pXZlTqiewc4J+ZVNu4ktpnK3NMNi957L7vNX6hauLGTOyHC0bhrHBZWKxrnfFAAk2mfW6KxpOHLQMp3CYPxTqe9Y7tlvdOZwvuLy7yaIK3Ga28PUljS11iBcb4c6dypt1k0xeDNjEkHfuOokeCHhR0bGs1gHdGpniiCq505e+OPdCxYZWftLDVKmHpikw5g4Ws22Ugk33m/elNlbFrse11Qsa0Oa4jNJ6pmLBbOV/GO+PRCdQ4lP8AZJMXjSdUw8RxdHjI9E+MXTaXFjTLtbxPgkqdH6yHEOtItCcyRoFi9wyVP5g82aAP3zS7a73zLjYx77kw82J4BAwLYYDOsnxPyhXnVizcKDqSTzV/4dukArjnfsLor8is7UVbh2sqjKIkHeYtPgr44Q2N7iB4lDxFSXtPal675cBwkrSarXtFr/vvXFmCqVFnxJmmzRo7At6pSimW8GkeSy8O3I4OfAAk6jctL+OaQYv+oV/H6+npj4sS08r+F0U0WvBDjAidJ0/yhm7e72VsM6R2tP8AaV2YR2FpBh+ItaZJsIOkazvV8NWYGsDAMrpy3POdRyTFLCtEwOq4kunju7rJhlFsDqgRpbRcd/8AjpvrC+zMZ0h+Et4SIm4HHmuYumym74AcxmTxJ7CjnENkAEEiRqNIn2CmKa15GZs5dOsR6LrzuM/oLq+SqxsNGaNBxMRqibJxGfMJmMs9pkHcFbqzMCeJEkd7rq3Txx/fJP8A6GXhDFRku+3G/eRaSVKey336p1sS4DeOF/JMinTBkMEzMm5njdFdijxWbOb9M6s+HMAzo2hrokToeJn3SP8ALqeYkuNyTFrXQquJ3oFLEFzQ4Nsd03181ecgzWth6lOnOWb6rGxdgOTm+oTDTmFjfw9bhKOwpY8EucQ4GATMEEGxWf7JVjSo1crYlTpuBKC6nfiu5wVi/wAlPiuZXA2d66wjerl7OKz5U5FQI7kDZR6hMaucfOPZXxNcdG4x9n9FMJ1abBMdUT3iSmfEI5yG56XqPkoJqc0YhKtQdI08vn80V2KjQeSRqVOsETPK1iTGYglp52UDoEcoQKgGZoJ1v4IxYOKQnTQuZyV0dqFUqtGpTArXsW9qECcxtyVK+IBIj92SdWq/UaLQ1o9J+5UWZ0Z4qKyDTzsabiC7gSNLbkNr6n2WnXc08IW21vJcxNXIJIOsK2NOU5yiV3Am7eXtZdxzXMAOXMN5GrefMJrBYcZJvMn1V5zFi0DST4gebYVSwHdPbc+JTLWDgFcMWL/J/hwtBVshR3MVAw9yzf5KfEPIqkcpTgoqwog6rPlThEUTqNFR1DgJG8LQzBmgQ31gbjwhGnGXimQxxGkKuAEU29gVtqvhjrRI85Q2TkbBjqj0T+IZzAbzB80DEOMtm9zfuXHOO9Dqu033HuPdM+inqlcG4iOSA+qUtUeAZFj5HtC6MRxEenju70YhDUJUYb3K4QTyVCyEoTH1vq8vEi6J0kj9EpXqEltpAMlQ4gx8PmPmtAcidVUMCEcRAuDHd80u/aTRxVi0fECC3t9l0vASDcbncBulBcXu1+S1jOnzi2g3N/FDqbS+6PFJ08PcyUwGNG5OQao7EvdrMctFG0RxRCZ0+SoW/vRIce0CI4hRziVWqwjeBcHra+Auh1MU37IntsPAfNGpzPG9RC6Z/PuAHsohPZBiU2036qfxBMsrBLbYqTSPd6rhz9db8ajzNMxvafRD2ZW6h7fUIOHrS0b+qPRV2ZvHZ8l05+UX60s/BEBCDSZOp8kaowN3H98VnEoXgKrqvBUeI7OCC+uhoRtUojjzSNTFFAGI43UtaTnjel6r4QWvlWzcVIntSvmYQusltjf3VNqABo7R5q4rN3kQr8S+SUtXbA7CPUJppvbxQsYOo7snwVPqoRpyoCRqFypUaBJMfvglKu0huEreM6ZNONDHLd+ncqsxTRZ5y+/esypi3nS3YhCkXfF5p8R5NittGmNBKzK+Lefhty4qowMaGR90+x3eaNTcBuynnr470+oCrQ5+s95RWYYDW/YiVKU/PRcyuGplOh0ACItcequXH5KhpuIIDZ/L78FaWjV0ng3rHxHV8yrUtQZqjAWndx3eJSYxcDqjvPWPy8lzK92pn9+StQtXFNHF3Z8z8ks/EuPw27NfHVMswEo7MNCtWM5mFJkwjNwoWi5hi11G0p1RpwoKaicyDgopGGIe0Pgcoouc+tX4c2d8DOweiPs4dZ3af7lFFrn9Fa43Lrj1f3wUUQWfWSzlFFVFioAoogi0lYqKLJVr/AUJzARcA9q4orkfjPqiCIt2WS9aqY1OnEqKLovxzGDrdwS4Cii25mcoyqq6oslFysOqooj9X4Bhj1Qm6A67RuJuNxUUVUptQ9ct+yNBuHYNyUCiiufgXoj9960qAXFE0wdqjgooguUdVeqoopBtKiiiU//Z"/>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s://encrypted-tbn2.gstatic.com/images?q=tbn:ANd9GcSk2wROqwt8xd61RHP7oa3sGR9S3TAnycDHWSHXf9yjIyf7Z8g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730505"/>
            <a:ext cx="3276600" cy="2454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447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6690" y="1600200"/>
            <a:ext cx="3276600" cy="2677656"/>
          </a:xfrm>
          <a:prstGeom prst="rect">
            <a:avLst/>
          </a:prstGeom>
          <a:noFill/>
        </p:spPr>
        <p:txBody>
          <a:bodyPr wrap="square" rtlCol="0">
            <a:spAutoFit/>
          </a:bodyPr>
          <a:lstStyle/>
          <a:p>
            <a:r>
              <a:rPr lang="en-US" sz="2400" dirty="0" smtClean="0"/>
              <a:t>To first timers, exhibiting may seem like a nearly impossible task.  But if you break it down into simple steps it’s a fairly easy  process.</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1110" y="881628"/>
            <a:ext cx="4186426" cy="5334000"/>
          </a:xfrm>
          <a:prstGeom prst="rect">
            <a:avLst/>
          </a:prstGeom>
          <a:ln w="12700">
            <a:solidFill>
              <a:schemeClr val="tx1"/>
            </a:solidFill>
          </a:ln>
        </p:spPr>
      </p:pic>
    </p:spTree>
    <p:extLst>
      <p:ext uri="{BB962C8B-B14F-4D97-AF65-F5344CB8AC3E}">
        <p14:creationId xmlns:p14="http://schemas.microsoft.com/office/powerpoint/2010/main" val="4259047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990598"/>
            <a:ext cx="4038600" cy="5262979"/>
          </a:xfrm>
          <a:prstGeom prst="rect">
            <a:avLst/>
          </a:prstGeom>
          <a:noFill/>
        </p:spPr>
        <p:txBody>
          <a:bodyPr wrap="square" rtlCol="0">
            <a:spAutoFit/>
          </a:bodyPr>
          <a:lstStyle/>
          <a:p>
            <a:r>
              <a:rPr lang="en-US" sz="2400" u="sng" dirty="0" smtClean="0"/>
              <a:t>The Title Page</a:t>
            </a:r>
          </a:p>
          <a:p>
            <a:endParaRPr lang="en-US" sz="2400" dirty="0"/>
          </a:p>
          <a:p>
            <a:r>
              <a:rPr lang="en-US" sz="2400" dirty="0" smtClean="0"/>
              <a:t>All exhibits have a title page.  This defines the scope of the presentation and acts as an introduction to what will be shown.  With the exception of the Display Class, it is the only place were non-philatelic material is allowed.  You will want to put an eye-catching item on the title page to draw everyone’s attention you your presentation.</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535641"/>
            <a:ext cx="4564353" cy="5886390"/>
          </a:xfrm>
          <a:prstGeom prst="rect">
            <a:avLst/>
          </a:prstGeom>
          <a:ln>
            <a:solidFill>
              <a:schemeClr val="tx1"/>
            </a:solidFill>
          </a:ln>
        </p:spPr>
      </p:pic>
    </p:spTree>
    <p:extLst>
      <p:ext uri="{BB962C8B-B14F-4D97-AF65-F5344CB8AC3E}">
        <p14:creationId xmlns:p14="http://schemas.microsoft.com/office/powerpoint/2010/main" val="4256265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066799"/>
            <a:ext cx="3193396" cy="5262979"/>
          </a:xfrm>
          <a:prstGeom prst="rect">
            <a:avLst/>
          </a:prstGeom>
          <a:noFill/>
        </p:spPr>
        <p:txBody>
          <a:bodyPr wrap="square" rtlCol="0">
            <a:spAutoFit/>
          </a:bodyPr>
          <a:lstStyle/>
          <a:p>
            <a:r>
              <a:rPr lang="en-US" sz="2400" dirty="0" smtClean="0"/>
              <a:t>Plan Page</a:t>
            </a:r>
          </a:p>
          <a:p>
            <a:endParaRPr lang="en-US" sz="2400" dirty="0"/>
          </a:p>
          <a:p>
            <a:r>
              <a:rPr lang="en-US" sz="2400" dirty="0" smtClean="0"/>
              <a:t>Thematic and Display Division exhibits require that a Plan Page follow the introduction.  This is an outline that looks like chapters in a book.   A typical numbering scheme is shown here.  Other exhibit types may also have an outline of some sort.</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533400"/>
            <a:ext cx="4667800" cy="6019800"/>
          </a:xfrm>
          <a:prstGeom prst="rect">
            <a:avLst/>
          </a:prstGeom>
          <a:ln>
            <a:solidFill>
              <a:schemeClr val="tx1"/>
            </a:solidFill>
          </a:ln>
        </p:spPr>
      </p:pic>
    </p:spTree>
    <p:extLst>
      <p:ext uri="{BB962C8B-B14F-4D97-AF65-F5344CB8AC3E}">
        <p14:creationId xmlns:p14="http://schemas.microsoft.com/office/powerpoint/2010/main" val="2356730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035" y="1600200"/>
            <a:ext cx="7339013" cy="448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7362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600200"/>
            <a:ext cx="7315200" cy="4524315"/>
          </a:xfrm>
          <a:prstGeom prst="rect">
            <a:avLst/>
          </a:prstGeom>
          <a:noFill/>
        </p:spPr>
        <p:txBody>
          <a:bodyPr wrap="square" rtlCol="0">
            <a:spAutoFit/>
          </a:bodyPr>
          <a:lstStyle/>
          <a:p>
            <a:r>
              <a:rPr lang="en-US" sz="2400" dirty="0" smtClean="0"/>
              <a:t>In preparing for their assignments, judges are sent a copy of each exhibit’s title page and either Plan Page or  Synopsis </a:t>
            </a:r>
            <a:r>
              <a:rPr lang="en-US" sz="2400" dirty="0"/>
              <a:t>a few months before the </a:t>
            </a:r>
            <a:r>
              <a:rPr lang="en-US" sz="2400" dirty="0" smtClean="0"/>
              <a:t>show explaining the goals of the exhibit.  A Synopsis can be several pages long extolling the virtues of the exhibit, including material highlights, original research, awards won, etc.</a:t>
            </a:r>
          </a:p>
          <a:p>
            <a:endParaRPr lang="en-US" sz="2400" dirty="0"/>
          </a:p>
          <a:p>
            <a:r>
              <a:rPr lang="en-US" sz="2400" dirty="0" smtClean="0"/>
              <a:t>The Plan or Synopsis is scrutinized to determine if the scope of what the exhibitor is showing can indeed be done in the number of frames presented.  The balance of number of pages of each section is reviewed to make sure no one section dominates another.</a:t>
            </a:r>
            <a:endParaRPr lang="en-US" sz="2400" dirty="0"/>
          </a:p>
        </p:txBody>
      </p:sp>
    </p:spTree>
    <p:extLst>
      <p:ext uri="{BB962C8B-B14F-4D97-AF65-F5344CB8AC3E}">
        <p14:creationId xmlns:p14="http://schemas.microsoft.com/office/powerpoint/2010/main" val="2408379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1774" y="1641987"/>
            <a:ext cx="7315200" cy="4524315"/>
          </a:xfrm>
          <a:prstGeom prst="rect">
            <a:avLst/>
          </a:prstGeom>
          <a:noFill/>
        </p:spPr>
        <p:txBody>
          <a:bodyPr wrap="square" rtlCol="0">
            <a:spAutoFit/>
          </a:bodyPr>
          <a:lstStyle/>
          <a:p>
            <a:r>
              <a:rPr lang="en-US" sz="2400" dirty="0" smtClean="0"/>
              <a:t>A well-balanced jury is a must for any exhibition.  No one judge can be a specialist or expert in all areas of philately.  So the person in charge of </a:t>
            </a:r>
            <a:r>
              <a:rPr lang="en-US" sz="2400" dirty="0" smtClean="0"/>
              <a:t>selecting the team of judges </a:t>
            </a:r>
            <a:r>
              <a:rPr lang="en-US" sz="2400" dirty="0" smtClean="0"/>
              <a:t>should look for </a:t>
            </a:r>
            <a:r>
              <a:rPr lang="en-US" sz="2400" dirty="0" smtClean="0"/>
              <a:t>those </a:t>
            </a:r>
            <a:r>
              <a:rPr lang="en-US" sz="2400" dirty="0" smtClean="0"/>
              <a:t>with backgrounds in a wide range of Divisions and Classes.</a:t>
            </a:r>
          </a:p>
          <a:p>
            <a:endParaRPr lang="en-US" sz="2400" dirty="0"/>
          </a:p>
          <a:p>
            <a:r>
              <a:rPr lang="en-US" sz="2400" dirty="0" smtClean="0"/>
              <a:t>Bottom line…</a:t>
            </a:r>
          </a:p>
          <a:p>
            <a:endParaRPr lang="en-US" sz="2400" dirty="0" smtClean="0"/>
          </a:p>
          <a:p>
            <a:r>
              <a:rPr lang="en-US" sz="2400" dirty="0" smtClean="0"/>
              <a:t>Exhibiting is nothing more than show and tell.  The exhibitor is the expert in his or her area and must convey that knowledge through their </a:t>
            </a:r>
            <a:r>
              <a:rPr lang="en-US" sz="2400" dirty="0" smtClean="0"/>
              <a:t>presentation, </a:t>
            </a:r>
            <a:r>
              <a:rPr lang="en-US" sz="2400" dirty="0" smtClean="0"/>
              <a:t>which should have a beginning, middle and end.</a:t>
            </a:r>
            <a:endParaRPr lang="en-US" sz="2400" dirty="0"/>
          </a:p>
        </p:txBody>
      </p:sp>
    </p:spTree>
    <p:extLst>
      <p:ext uri="{BB962C8B-B14F-4D97-AF65-F5344CB8AC3E}">
        <p14:creationId xmlns:p14="http://schemas.microsoft.com/office/powerpoint/2010/main" val="3001712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5238" y="838200"/>
            <a:ext cx="7315200" cy="5632311"/>
          </a:xfrm>
          <a:prstGeom prst="rect">
            <a:avLst/>
          </a:prstGeom>
          <a:noFill/>
        </p:spPr>
        <p:txBody>
          <a:bodyPr wrap="square" rtlCol="0">
            <a:spAutoFit/>
          </a:bodyPr>
          <a:lstStyle/>
          <a:p>
            <a:r>
              <a:rPr lang="en-US" sz="2400" b="1" dirty="0" smtClean="0"/>
              <a:t>Exhibit Tips and Tricks</a:t>
            </a:r>
          </a:p>
          <a:p>
            <a:endParaRPr lang="en-US" sz="2400" dirty="0"/>
          </a:p>
          <a:p>
            <a:pPr marL="117475" indent="-117475">
              <a:buFont typeface="Arial" panose="020B0604020202020204" pitchFamily="34" charset="0"/>
              <a:buChar char="•"/>
            </a:pPr>
            <a:r>
              <a:rPr lang="en-US" sz="2400" dirty="0" smtClean="0"/>
              <a:t>An exhibit does not need to be typed or made on a computer!   Handwritten pages are perfectly acceptable as long as they are neat and readable.</a:t>
            </a:r>
          </a:p>
          <a:p>
            <a:pPr marL="117475" indent="-117475">
              <a:buFont typeface="Arial" panose="020B0604020202020204" pitchFamily="34" charset="0"/>
              <a:buChar char="•"/>
            </a:pPr>
            <a:endParaRPr lang="en-US" sz="2400" dirty="0"/>
          </a:p>
          <a:p>
            <a:pPr marL="117475" indent="-117475">
              <a:buFont typeface="Arial" panose="020B0604020202020204" pitchFamily="34" charset="0"/>
              <a:buChar char="•"/>
            </a:pPr>
            <a:r>
              <a:rPr lang="en-US" sz="2400" dirty="0" smtClean="0"/>
              <a:t>If you print pages, use a standard 10 or 12 point font.  Use italics to separate story and philatelic text.</a:t>
            </a:r>
          </a:p>
          <a:p>
            <a:pPr marL="117475" indent="-117475">
              <a:buFont typeface="Arial" panose="020B0604020202020204" pitchFamily="34" charset="0"/>
              <a:buChar char="•"/>
            </a:pPr>
            <a:endParaRPr lang="en-US" sz="2400" dirty="0"/>
          </a:p>
          <a:p>
            <a:pPr marL="117475" indent="-117475">
              <a:buFont typeface="Arial" panose="020B0604020202020204" pitchFamily="34" charset="0"/>
              <a:buChar char="•"/>
            </a:pPr>
            <a:r>
              <a:rPr lang="en-US" sz="2400" dirty="0"/>
              <a:t>Keep text as brief but complete as possible.</a:t>
            </a:r>
          </a:p>
          <a:p>
            <a:pPr marL="117475" indent="-117475">
              <a:buFont typeface="Arial" panose="020B0604020202020204" pitchFamily="34" charset="0"/>
              <a:buChar char="•"/>
            </a:pPr>
            <a:endParaRPr lang="en-US" sz="2400" dirty="0" smtClean="0"/>
          </a:p>
          <a:p>
            <a:pPr marL="117475" indent="-117475">
              <a:buFont typeface="Arial" panose="020B0604020202020204" pitchFamily="34" charset="0"/>
              <a:buChar char="•"/>
            </a:pPr>
            <a:r>
              <a:rPr lang="en-US" sz="2400" dirty="0" smtClean="0"/>
              <a:t>Use white or light colored paper, preferably 85 pound </a:t>
            </a:r>
            <a:r>
              <a:rPr lang="en-US" sz="2400" dirty="0" smtClean="0"/>
              <a:t>weight </a:t>
            </a:r>
            <a:r>
              <a:rPr lang="en-US" sz="2400" dirty="0" smtClean="0"/>
              <a:t>or greater.  110 pound card </a:t>
            </a:r>
            <a:r>
              <a:rPr lang="en-US" sz="2400" dirty="0" smtClean="0"/>
              <a:t>stock </a:t>
            </a:r>
            <a:r>
              <a:rPr lang="en-US" sz="2400" dirty="0" smtClean="0"/>
              <a:t>is especially good to support covers that don’t flop down when mounting in </a:t>
            </a:r>
            <a:r>
              <a:rPr lang="en-US" sz="2400" dirty="0" smtClean="0"/>
              <a:t>exhibit frames</a:t>
            </a:r>
            <a:r>
              <a:rPr lang="en-US" sz="2400" dirty="0" smtClean="0"/>
              <a:t>.</a:t>
            </a:r>
            <a:endParaRPr lang="en-US" sz="2400" dirty="0"/>
          </a:p>
        </p:txBody>
      </p:sp>
    </p:spTree>
    <p:extLst>
      <p:ext uri="{BB962C8B-B14F-4D97-AF65-F5344CB8AC3E}">
        <p14:creationId xmlns:p14="http://schemas.microsoft.com/office/powerpoint/2010/main" val="4202547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9987" y="2054942"/>
            <a:ext cx="3048000" cy="1938992"/>
          </a:xfrm>
          <a:prstGeom prst="rect">
            <a:avLst/>
          </a:prstGeom>
          <a:noFill/>
        </p:spPr>
        <p:txBody>
          <a:bodyPr wrap="square" rtlCol="0">
            <a:spAutoFit/>
          </a:bodyPr>
          <a:lstStyle/>
          <a:p>
            <a:pPr marL="117475" indent="-117475">
              <a:buFont typeface="Arial" panose="020B0604020202020204" pitchFamily="34" charset="0"/>
              <a:buChar char="•"/>
            </a:pPr>
            <a:r>
              <a:rPr lang="en-US" sz="2400" dirty="0" smtClean="0"/>
              <a:t>Use windowing techniques to hide non-important aspects of a philatelic item.</a:t>
            </a:r>
            <a:endParaRPr lang="en-US" sz="2400" dirty="0"/>
          </a:p>
        </p:txBody>
      </p:sp>
      <p:pic>
        <p:nvPicPr>
          <p:cNvPr id="3" name="Picture 2" descr="stamp mounting"/>
          <p:cNvPicPr/>
          <p:nvPr/>
        </p:nvPicPr>
        <p:blipFill>
          <a:blip r:embed="rId2">
            <a:extLst>
              <a:ext uri="{28A0092B-C50C-407E-A947-70E740481C1C}">
                <a14:useLocalDpi xmlns:a14="http://schemas.microsoft.com/office/drawing/2010/main" val="0"/>
              </a:ext>
            </a:extLst>
          </a:blip>
          <a:srcRect/>
          <a:stretch>
            <a:fillRect/>
          </a:stretch>
        </p:blipFill>
        <p:spPr bwMode="auto">
          <a:xfrm>
            <a:off x="3689555" y="2059858"/>
            <a:ext cx="4724400" cy="1963573"/>
          </a:xfrm>
          <a:prstGeom prst="rect">
            <a:avLst/>
          </a:prstGeom>
          <a:noFill/>
          <a:ln>
            <a:noFill/>
          </a:ln>
        </p:spPr>
      </p:pic>
      <p:pic>
        <p:nvPicPr>
          <p:cNvPr id="4" name="Picture 3" descr="stamp mounting"/>
          <p:cNvPicPr/>
          <p:nvPr/>
        </p:nvPicPr>
        <p:blipFill>
          <a:blip r:embed="rId3">
            <a:extLst>
              <a:ext uri="{28A0092B-C50C-407E-A947-70E740481C1C}">
                <a14:useLocalDpi xmlns:a14="http://schemas.microsoft.com/office/drawing/2010/main" val="0"/>
              </a:ext>
            </a:extLst>
          </a:blip>
          <a:srcRect/>
          <a:stretch>
            <a:fillRect/>
          </a:stretch>
        </p:blipFill>
        <p:spPr bwMode="auto">
          <a:xfrm>
            <a:off x="5108780" y="4607988"/>
            <a:ext cx="3305175" cy="1647825"/>
          </a:xfrm>
          <a:prstGeom prst="rect">
            <a:avLst/>
          </a:prstGeom>
          <a:noFill/>
          <a:ln>
            <a:noFill/>
          </a:ln>
        </p:spPr>
      </p:pic>
      <p:sp>
        <p:nvSpPr>
          <p:cNvPr id="5" name="TextBox 4"/>
          <p:cNvSpPr txBox="1"/>
          <p:nvPr/>
        </p:nvSpPr>
        <p:spPr>
          <a:xfrm>
            <a:off x="879987" y="4343400"/>
            <a:ext cx="4159967" cy="1938992"/>
          </a:xfrm>
          <a:prstGeom prst="rect">
            <a:avLst/>
          </a:prstGeom>
          <a:noFill/>
        </p:spPr>
        <p:txBody>
          <a:bodyPr wrap="square" rtlCol="0">
            <a:spAutoFit/>
          </a:bodyPr>
          <a:lstStyle/>
          <a:p>
            <a:pPr marL="117475" indent="-117475">
              <a:buFont typeface="Arial" panose="020B0604020202020204" pitchFamily="34" charset="0"/>
              <a:buChar char="•"/>
            </a:pPr>
            <a:r>
              <a:rPr lang="en-US" sz="2400" dirty="0" smtClean="0"/>
              <a:t>Highlight your better items in some way to make them stand out.  Mounting with a background subtle color is a standard way of doing this.</a:t>
            </a:r>
            <a:endParaRPr lang="en-US" sz="2400" dirty="0"/>
          </a:p>
        </p:txBody>
      </p:sp>
      <p:sp>
        <p:nvSpPr>
          <p:cNvPr id="6" name="TextBox 5"/>
          <p:cNvSpPr txBox="1"/>
          <p:nvPr/>
        </p:nvSpPr>
        <p:spPr>
          <a:xfrm>
            <a:off x="879987" y="1143000"/>
            <a:ext cx="7533968" cy="461665"/>
          </a:xfrm>
          <a:prstGeom prst="rect">
            <a:avLst/>
          </a:prstGeom>
          <a:noFill/>
        </p:spPr>
        <p:txBody>
          <a:bodyPr wrap="square" rtlCol="0">
            <a:spAutoFit/>
          </a:bodyPr>
          <a:lstStyle/>
          <a:p>
            <a:pPr marL="117475" indent="-117475">
              <a:buFont typeface="Arial" panose="020B0604020202020204" pitchFamily="34" charset="0"/>
              <a:buChar char="•"/>
            </a:pPr>
            <a:r>
              <a:rPr lang="en-US" sz="2400" dirty="0" smtClean="0"/>
              <a:t>Use clear mounts and not black ones.</a:t>
            </a:r>
            <a:endParaRPr lang="en-US" sz="2400" dirty="0"/>
          </a:p>
        </p:txBody>
      </p:sp>
    </p:spTree>
    <p:extLst>
      <p:ext uri="{BB962C8B-B14F-4D97-AF65-F5344CB8AC3E}">
        <p14:creationId xmlns:p14="http://schemas.microsoft.com/office/powerpoint/2010/main" val="3692920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406" y="2667000"/>
            <a:ext cx="7467600" cy="1938992"/>
          </a:xfrm>
          <a:prstGeom prst="rect">
            <a:avLst/>
          </a:prstGeom>
          <a:noFill/>
        </p:spPr>
        <p:txBody>
          <a:bodyPr wrap="square" rtlCol="0">
            <a:spAutoFit/>
          </a:bodyPr>
          <a:lstStyle/>
          <a:p>
            <a:pPr algn="ctr"/>
            <a:r>
              <a:rPr lang="en-US" sz="6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Now start your exhibiting adventure!</a:t>
            </a:r>
            <a:endParaRPr lang="en-US" sz="6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444577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6355" y="1600200"/>
            <a:ext cx="7315200" cy="3046988"/>
          </a:xfrm>
          <a:prstGeom prst="rect">
            <a:avLst/>
          </a:prstGeom>
          <a:noFill/>
        </p:spPr>
        <p:txBody>
          <a:bodyPr wrap="square" rtlCol="0">
            <a:spAutoFit/>
          </a:bodyPr>
          <a:lstStyle/>
          <a:p>
            <a:r>
              <a:rPr lang="en-US" sz="2400" dirty="0" smtClean="0"/>
              <a:t>Once you’ve decided to take the plunge, you have a few decisions to make.</a:t>
            </a:r>
          </a:p>
          <a:p>
            <a:endParaRPr lang="en-US" sz="2400" dirty="0"/>
          </a:p>
          <a:p>
            <a:pPr marL="457200" indent="-457200">
              <a:buAutoNum type="arabicPeriod"/>
            </a:pPr>
            <a:r>
              <a:rPr lang="en-US" sz="2400" dirty="0" smtClean="0"/>
              <a:t>What will kind of material will you be displaying?</a:t>
            </a:r>
          </a:p>
          <a:p>
            <a:pPr marL="457200" indent="-457200">
              <a:buAutoNum type="arabicPeriod"/>
            </a:pPr>
            <a:endParaRPr lang="en-US" sz="2400" dirty="0"/>
          </a:p>
          <a:p>
            <a:pPr marL="457200" indent="-457200">
              <a:buAutoNum type="arabicPeriod"/>
            </a:pPr>
            <a:r>
              <a:rPr lang="en-US" sz="2400" dirty="0" smtClean="0"/>
              <a:t>How much material do you have?</a:t>
            </a:r>
          </a:p>
          <a:p>
            <a:pPr marL="457200" indent="-457200">
              <a:buAutoNum type="arabicPeriod"/>
            </a:pPr>
            <a:endParaRPr lang="en-US" sz="2400" dirty="0"/>
          </a:p>
          <a:p>
            <a:pPr marL="457200" indent="-457200">
              <a:buAutoNum type="arabicPeriod"/>
            </a:pPr>
            <a:r>
              <a:rPr lang="en-US" sz="2400" dirty="0" smtClean="0"/>
              <a:t>How many pages do you plan to put together?</a:t>
            </a:r>
            <a:endParaRPr lang="en-US" sz="2400" dirty="0"/>
          </a:p>
        </p:txBody>
      </p:sp>
    </p:spTree>
    <p:extLst>
      <p:ext uri="{BB962C8B-B14F-4D97-AF65-F5344CB8AC3E}">
        <p14:creationId xmlns:p14="http://schemas.microsoft.com/office/powerpoint/2010/main" val="1616829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2445" y="1219200"/>
            <a:ext cx="7315200" cy="5262979"/>
          </a:xfrm>
          <a:prstGeom prst="rect">
            <a:avLst/>
          </a:prstGeom>
          <a:noFill/>
        </p:spPr>
        <p:txBody>
          <a:bodyPr wrap="square" rtlCol="0">
            <a:spAutoFit/>
          </a:bodyPr>
          <a:lstStyle/>
          <a:p>
            <a:r>
              <a:rPr lang="en-US" sz="2400" dirty="0" smtClean="0"/>
              <a:t>Start simple with a One Page exhibit…</a:t>
            </a:r>
          </a:p>
          <a:p>
            <a:endParaRPr lang="en-US" sz="2400" dirty="0"/>
          </a:p>
          <a:p>
            <a:pPr marL="342900" indent="-342900">
              <a:buFont typeface="Arial" panose="020B0604020202020204" pitchFamily="34" charset="0"/>
              <a:buChar char="•"/>
            </a:pPr>
            <a:r>
              <a:rPr lang="en-US" sz="2400" dirty="0" smtClean="0"/>
              <a:t>Get an 8 ½ by 11 inch piece of paper, preferably white, placing it vertically (rather than horizontally).</a:t>
            </a:r>
          </a:p>
          <a:p>
            <a:endParaRPr lang="en-US" sz="2400" dirty="0"/>
          </a:p>
          <a:p>
            <a:pPr marL="342900" indent="-342900">
              <a:buFont typeface="Arial" panose="020B0604020202020204" pitchFamily="34" charset="0"/>
              <a:buChar char="•"/>
            </a:pPr>
            <a:r>
              <a:rPr lang="en-US" sz="2400" dirty="0" smtClean="0"/>
              <a:t>Select your philatelic material, whether it be stamps, a cover, or combination of both.</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Arrange the items in a pleasing, symmetrical way.  Try to place larger items towards the bottom whenever possible.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Leave room for your brief and concise text that can be hand printed or computer generated.</a:t>
            </a:r>
            <a:endParaRPr lang="en-US" sz="2400" dirty="0"/>
          </a:p>
        </p:txBody>
      </p:sp>
    </p:spTree>
    <p:extLst>
      <p:ext uri="{BB962C8B-B14F-4D97-AF65-F5344CB8AC3E}">
        <p14:creationId xmlns:p14="http://schemas.microsoft.com/office/powerpoint/2010/main" val="552671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031480"/>
            <a:ext cx="1752600" cy="1200329"/>
          </a:xfrm>
          <a:prstGeom prst="rect">
            <a:avLst/>
          </a:prstGeom>
          <a:noFill/>
        </p:spPr>
        <p:txBody>
          <a:bodyPr wrap="square" rtlCol="0">
            <a:spAutoFit/>
          </a:bodyPr>
          <a:lstStyle/>
          <a:p>
            <a:r>
              <a:rPr lang="en-US" sz="2400" dirty="0" smtClean="0"/>
              <a:t>Here are a few examples…</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81000"/>
            <a:ext cx="4833275" cy="6217118"/>
          </a:xfrm>
          <a:prstGeom prst="rect">
            <a:avLst/>
          </a:prstGeom>
          <a:ln>
            <a:solidFill>
              <a:schemeClr val="tx1"/>
            </a:solidFill>
          </a:ln>
        </p:spPr>
      </p:pic>
    </p:spTree>
    <p:extLst>
      <p:ext uri="{BB962C8B-B14F-4D97-AF65-F5344CB8AC3E}">
        <p14:creationId xmlns:p14="http://schemas.microsoft.com/office/powerpoint/2010/main" val="1784766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368709"/>
            <a:ext cx="4857594" cy="6248400"/>
          </a:xfrm>
          <a:prstGeom prst="rect">
            <a:avLst/>
          </a:prstGeom>
          <a:ln>
            <a:solidFill>
              <a:schemeClr val="tx1"/>
            </a:solidFill>
          </a:ln>
        </p:spPr>
      </p:pic>
    </p:spTree>
    <p:extLst>
      <p:ext uri="{BB962C8B-B14F-4D97-AF65-F5344CB8AC3E}">
        <p14:creationId xmlns:p14="http://schemas.microsoft.com/office/powerpoint/2010/main" val="140139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14000" contrast="16000"/>
                    </a14:imgEffect>
                  </a14:imgLayer>
                </a14:imgProps>
              </a:ext>
              <a:ext uri="{28A0092B-C50C-407E-A947-70E740481C1C}">
                <a14:useLocalDpi xmlns:a14="http://schemas.microsoft.com/office/drawing/2010/main" val="0"/>
              </a:ext>
            </a:extLst>
          </a:blip>
          <a:stretch>
            <a:fillRect/>
          </a:stretch>
        </p:blipFill>
        <p:spPr>
          <a:xfrm>
            <a:off x="2133600" y="356295"/>
            <a:ext cx="4876800" cy="6273105"/>
          </a:xfrm>
          <a:prstGeom prst="rect">
            <a:avLst/>
          </a:prstGeom>
          <a:ln>
            <a:solidFill>
              <a:schemeClr val="tx1"/>
            </a:solidFill>
          </a:ln>
        </p:spPr>
      </p:pic>
    </p:spTree>
    <p:extLst>
      <p:ext uri="{BB962C8B-B14F-4D97-AF65-F5344CB8AC3E}">
        <p14:creationId xmlns:p14="http://schemas.microsoft.com/office/powerpoint/2010/main" val="1804698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9148" y="1600200"/>
            <a:ext cx="7315200" cy="3416320"/>
          </a:xfrm>
          <a:prstGeom prst="rect">
            <a:avLst/>
          </a:prstGeom>
          <a:noFill/>
        </p:spPr>
        <p:txBody>
          <a:bodyPr wrap="square" rtlCol="0">
            <a:spAutoFit/>
          </a:bodyPr>
          <a:lstStyle/>
          <a:p>
            <a:r>
              <a:rPr lang="en-US" sz="2400" dirty="0" smtClean="0"/>
              <a:t>Once you’ve graduated with your first one page exhibit, it’s time to think about putting together one frame or multi-frame exhibits.</a:t>
            </a:r>
          </a:p>
          <a:p>
            <a:endParaRPr lang="en-US" sz="2400" dirty="0"/>
          </a:p>
          <a:p>
            <a:r>
              <a:rPr lang="en-US" sz="2400" dirty="0" smtClean="0"/>
              <a:t>These are the types of exhibits displayed competitively at regional, national and international exhibitions.</a:t>
            </a:r>
          </a:p>
          <a:p>
            <a:endParaRPr lang="en-US" sz="2400" dirty="0"/>
          </a:p>
          <a:p>
            <a:r>
              <a:rPr lang="en-US" sz="2400" dirty="0" smtClean="0"/>
              <a:t>That’s what sets an </a:t>
            </a:r>
            <a:r>
              <a:rPr lang="en-US" sz="2400" i="1" u="sng" dirty="0" smtClean="0"/>
              <a:t>exhibition</a:t>
            </a:r>
            <a:r>
              <a:rPr lang="en-US" sz="2400" dirty="0" smtClean="0"/>
              <a:t> apart from a </a:t>
            </a:r>
            <a:r>
              <a:rPr lang="en-US" sz="2400" i="1" u="sng" dirty="0" smtClean="0"/>
              <a:t>stamp show</a:t>
            </a:r>
            <a:r>
              <a:rPr lang="en-US" sz="2400" dirty="0" smtClean="0"/>
              <a:t>.  </a:t>
            </a:r>
            <a:r>
              <a:rPr lang="en-US" sz="2400" b="1" dirty="0" smtClean="0"/>
              <a:t>Exhibitions have exhibits!</a:t>
            </a:r>
            <a:endParaRPr lang="en-US" sz="2400" b="1" dirty="0"/>
          </a:p>
        </p:txBody>
      </p:sp>
    </p:spTree>
    <p:extLst>
      <p:ext uri="{BB962C8B-B14F-4D97-AF65-F5344CB8AC3E}">
        <p14:creationId xmlns:p14="http://schemas.microsoft.com/office/powerpoint/2010/main" val="2719572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4708" y="2590800"/>
            <a:ext cx="5745087" cy="3833873"/>
          </a:xfrm>
          <a:prstGeom prst="rect">
            <a:avLst/>
          </a:prstGeom>
        </p:spPr>
      </p:pic>
      <p:sp>
        <p:nvSpPr>
          <p:cNvPr id="3" name="TextBox 2"/>
          <p:cNvSpPr txBox="1"/>
          <p:nvPr/>
        </p:nvSpPr>
        <p:spPr>
          <a:xfrm>
            <a:off x="936523" y="1058011"/>
            <a:ext cx="7315200" cy="1569660"/>
          </a:xfrm>
          <a:prstGeom prst="rect">
            <a:avLst/>
          </a:prstGeom>
          <a:noFill/>
        </p:spPr>
        <p:txBody>
          <a:bodyPr wrap="square" rtlCol="0">
            <a:spAutoFit/>
          </a:bodyPr>
          <a:lstStyle/>
          <a:p>
            <a:r>
              <a:rPr lang="en-US" sz="2400" dirty="0" smtClean="0"/>
              <a:t>The guidelines for exhibiting at the national level are governed by the American Philatelic Society and explained in the 6</a:t>
            </a:r>
            <a:r>
              <a:rPr lang="en-US" sz="2400" baseline="30000" dirty="0" smtClean="0"/>
              <a:t>th</a:t>
            </a:r>
            <a:r>
              <a:rPr lang="en-US" sz="2400" dirty="0" smtClean="0"/>
              <a:t> edition of the “Manual of Philatelic Judging,” last updated on September 26, 2012.</a:t>
            </a:r>
          </a:p>
        </p:txBody>
      </p:sp>
    </p:spTree>
    <p:extLst>
      <p:ext uri="{BB962C8B-B14F-4D97-AF65-F5344CB8AC3E}">
        <p14:creationId xmlns:p14="http://schemas.microsoft.com/office/powerpoint/2010/main" val="590632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588</TotalTime>
  <Words>1360</Words>
  <Application>Microsoft Office PowerPoint</Application>
  <PresentationFormat>On-screen Show (4:3)</PresentationFormat>
  <Paragraphs>129</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Candara</vt:lpstr>
      <vt:lpstr>Symbol</vt:lpstr>
      <vt:lpstr>Waveform</vt:lpstr>
      <vt:lpstr>An Exhibit Primer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Exhibit Primer</dc:title>
  <dc:creator>RPA</dc:creator>
  <cp:lastModifiedBy>Tom Fortunato</cp:lastModifiedBy>
  <cp:revision>46</cp:revision>
  <dcterms:created xsi:type="dcterms:W3CDTF">2013-12-25T18:29:53Z</dcterms:created>
  <dcterms:modified xsi:type="dcterms:W3CDTF">2014-01-10T04:32:04Z</dcterms:modified>
</cp:coreProperties>
</file>