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84" r:id="rId9"/>
    <p:sldId id="288" r:id="rId10"/>
    <p:sldId id="287" r:id="rId11"/>
    <p:sldId id="290" r:id="rId12"/>
    <p:sldId id="278" r:id="rId13"/>
    <p:sldId id="289" r:id="rId14"/>
    <p:sldId id="291" r:id="rId15"/>
    <p:sldId id="285" r:id="rId16"/>
    <p:sldId id="286" r:id="rId17"/>
    <p:sldId id="270" r:id="rId18"/>
    <p:sldId id="264" r:id="rId19"/>
    <p:sldId id="275" r:id="rId20"/>
    <p:sldId id="266" r:id="rId21"/>
    <p:sldId id="267" r:id="rId22"/>
    <p:sldId id="295" r:id="rId23"/>
    <p:sldId id="296" r:id="rId24"/>
    <p:sldId id="297" r:id="rId25"/>
    <p:sldId id="262" r:id="rId26"/>
    <p:sldId id="271" r:id="rId27"/>
    <p:sldId id="276" r:id="rId28"/>
    <p:sldId id="293" r:id="rId29"/>
    <p:sldId id="272" r:id="rId30"/>
    <p:sldId id="273" r:id="rId31"/>
    <p:sldId id="292" r:id="rId32"/>
    <p:sldId id="268" r:id="rId33"/>
    <p:sldId id="269" r:id="rId34"/>
    <p:sldId id="277" r:id="rId35"/>
    <p:sldId id="281" r:id="rId36"/>
    <p:sldId id="282" r:id="rId37"/>
    <p:sldId id="283" r:id="rId38"/>
    <p:sldId id="294" r:id="rId39"/>
    <p:sldId id="274" r:id="rId40"/>
    <p:sldId id="280" r:id="rId41"/>
    <p:sldId id="279" r:id="rId42"/>
    <p:sldId id="298" r:id="rId43"/>
    <p:sldId id="299" r:id="rId44"/>
    <p:sldId id="300" r:id="rId45"/>
    <p:sldId id="301" r:id="rId46"/>
    <p:sldId id="302" r:id="rId47"/>
    <p:sldId id="303" r:id="rId48"/>
    <p:sldId id="304" r:id="rId49"/>
    <p:sldId id="30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662" autoAdjust="0"/>
  </p:normalViewPr>
  <p:slideViewPr>
    <p:cSldViewPr>
      <p:cViewPr varScale="1">
        <p:scale>
          <a:sx n="88" d="100"/>
          <a:sy n="88" d="100"/>
        </p:scale>
        <p:origin x="33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750E2B8-CEC9-4CFC-A8CE-CC45F4ACA2F3}" type="datetimeFigureOut">
              <a:rPr lang="en-US" smtClean="0"/>
              <a:t>12/5/2013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6AA8044-9373-4F8D-B554-48CEA7ACF62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50E2B8-CEC9-4CFC-A8CE-CC45F4ACA2F3}"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50E2B8-CEC9-4CFC-A8CE-CC45F4ACA2F3}"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50E2B8-CEC9-4CFC-A8CE-CC45F4ACA2F3}"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50E2B8-CEC9-4CFC-A8CE-CC45F4ACA2F3}" type="datetimeFigureOut">
              <a:rPr lang="en-US" smtClean="0"/>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A8044-9373-4F8D-B554-48CEA7ACF62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50E2B8-CEC9-4CFC-A8CE-CC45F4ACA2F3}" type="datetimeFigureOut">
              <a:rPr lang="en-US" smtClean="0"/>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50E2B8-CEC9-4CFC-A8CE-CC45F4ACA2F3}" type="datetimeFigureOut">
              <a:rPr lang="en-US" smtClean="0"/>
              <a:t>12/5/2013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750E2B8-CEC9-4CFC-A8CE-CC45F4ACA2F3}" type="datetimeFigureOut">
              <a:rPr lang="en-US" smtClean="0"/>
              <a:t>12/5/2013</a:t>
            </a:fld>
            <a:endParaRPr lang="en-US"/>
          </a:p>
        </p:txBody>
      </p:sp>
      <p:sp>
        <p:nvSpPr>
          <p:cNvPr id="8" name="Slide Number Placeholder 7"/>
          <p:cNvSpPr>
            <a:spLocks noGrp="1"/>
          </p:cNvSpPr>
          <p:nvPr>
            <p:ph type="sldNum" sz="quarter" idx="11"/>
          </p:nvPr>
        </p:nvSpPr>
        <p:spPr/>
        <p:txBody>
          <a:bodyPr/>
          <a:lstStyle/>
          <a:p>
            <a:fld id="{E6AA8044-9373-4F8D-B554-48CEA7ACF62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0E2B8-CEC9-4CFC-A8CE-CC45F4ACA2F3}" type="datetimeFigureOut">
              <a:rPr lang="en-US" smtClean="0"/>
              <a:t>12/5/2013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50E2B8-CEC9-4CFC-A8CE-CC45F4ACA2F3}" type="datetimeFigureOut">
              <a:rPr lang="en-US" smtClean="0"/>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E6AA8044-9373-4F8D-B554-48CEA7ACF62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D750E2B8-CEC9-4CFC-A8CE-CC45F4ACA2F3}" type="datetimeFigureOut">
              <a:rPr lang="en-US" smtClean="0"/>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A8044-9373-4F8D-B554-48CEA7ACF6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750E2B8-CEC9-4CFC-A8CE-CC45F4ACA2F3}" type="datetimeFigureOut">
              <a:rPr lang="en-US" smtClean="0"/>
              <a:t>12/5/2013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6AA8044-9373-4F8D-B554-48CEA7ACF62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9.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jpeg"/><Relationship Id="rId5" Type="http://schemas.microsoft.com/office/2007/relationships/hdphoto" Target="../media/hdphoto10.wdp"/><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6.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1.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3.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749710"/>
            <a:ext cx="5152571" cy="5410200"/>
          </a:xfrm>
          <a:prstGeom prst="rect">
            <a:avLst/>
          </a:prstGeom>
        </p:spPr>
      </p:pic>
      <p:sp>
        <p:nvSpPr>
          <p:cNvPr id="2" name="Title 1"/>
          <p:cNvSpPr>
            <a:spLocks noGrp="1"/>
          </p:cNvSpPr>
          <p:nvPr>
            <p:ph type="ctrTitle"/>
          </p:nvPr>
        </p:nvSpPr>
        <p:spPr>
          <a:xfrm>
            <a:off x="304800" y="609600"/>
            <a:ext cx="3581400" cy="3200400"/>
          </a:xfrm>
        </p:spPr>
        <p:txBody>
          <a:bodyPr>
            <a:normAutofit fontScale="90000"/>
          </a:bodyPr>
          <a:lstStyle/>
          <a:p>
            <a:r>
              <a:rPr lang="en-US" dirty="0" smtClean="0"/>
              <a:t>Colonel Ephraim  Ellsworth Patriotic envelopes </a:t>
            </a:r>
            <a:endParaRPr lang="en-US" dirty="0"/>
          </a:p>
        </p:txBody>
      </p:sp>
      <p:sp>
        <p:nvSpPr>
          <p:cNvPr id="3" name="Subtitle 2"/>
          <p:cNvSpPr>
            <a:spLocks noGrp="1"/>
          </p:cNvSpPr>
          <p:nvPr>
            <p:ph type="subTitle" idx="1"/>
          </p:nvPr>
        </p:nvSpPr>
        <p:spPr>
          <a:xfrm>
            <a:off x="304800" y="4183626"/>
            <a:ext cx="3581400" cy="1981200"/>
          </a:xfrm>
        </p:spPr>
        <p:txBody>
          <a:bodyPr>
            <a:noAutofit/>
          </a:bodyPr>
          <a:lstStyle/>
          <a:p>
            <a:r>
              <a:rPr lang="en-US" sz="3000" dirty="0" smtClean="0"/>
              <a:t>A presentation by</a:t>
            </a:r>
          </a:p>
          <a:p>
            <a:r>
              <a:rPr lang="en-US" sz="3000" dirty="0" smtClean="0"/>
              <a:t> John Stoltz for the Rochester Philatelic Association, 2014</a:t>
            </a:r>
            <a:endParaRPr lang="en-US" sz="3000" dirty="0"/>
          </a:p>
        </p:txBody>
      </p:sp>
    </p:spTree>
    <p:extLst>
      <p:ext uri="{BB962C8B-B14F-4D97-AF65-F5344CB8AC3E}">
        <p14:creationId xmlns:p14="http://schemas.microsoft.com/office/powerpoint/2010/main" val="256655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038344" cy="27218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675968"/>
            <a:ext cx="5098026" cy="5826316"/>
          </a:xfrm>
          <a:prstGeom prst="rect">
            <a:avLst/>
          </a:prstGeom>
        </p:spPr>
      </p:pic>
    </p:spTree>
    <p:extLst>
      <p:ext uri="{BB962C8B-B14F-4D97-AF65-F5344CB8AC3E}">
        <p14:creationId xmlns:p14="http://schemas.microsoft.com/office/powerpoint/2010/main" val="174545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5053584" cy="27675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7180" y="762000"/>
            <a:ext cx="3933419" cy="5699273"/>
          </a:xfrm>
          <a:prstGeom prst="rect">
            <a:avLst/>
          </a:prstGeom>
        </p:spPr>
      </p:pic>
    </p:spTree>
    <p:extLst>
      <p:ext uri="{BB962C8B-B14F-4D97-AF65-F5344CB8AC3E}">
        <p14:creationId xmlns:p14="http://schemas.microsoft.com/office/powerpoint/2010/main" val="410440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5120640" cy="27858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378" y="685799"/>
            <a:ext cx="4775902" cy="5825101"/>
          </a:xfrm>
          <a:prstGeom prst="rect">
            <a:avLst/>
          </a:prstGeom>
        </p:spPr>
      </p:pic>
    </p:spTree>
    <p:extLst>
      <p:ext uri="{BB962C8B-B14F-4D97-AF65-F5344CB8AC3E}">
        <p14:creationId xmlns:p14="http://schemas.microsoft.com/office/powerpoint/2010/main" val="1472114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81000"/>
            <a:ext cx="4934712" cy="279501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089" y="1371600"/>
            <a:ext cx="6195034" cy="5080819"/>
          </a:xfrm>
          <a:prstGeom prst="rect">
            <a:avLst/>
          </a:prstGeom>
        </p:spPr>
      </p:pic>
    </p:spTree>
    <p:extLst>
      <p:ext uri="{BB962C8B-B14F-4D97-AF65-F5344CB8AC3E}">
        <p14:creationId xmlns:p14="http://schemas.microsoft.com/office/powerpoint/2010/main" val="2609424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81000"/>
            <a:ext cx="4953000" cy="27828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656" y="762000"/>
            <a:ext cx="3926143" cy="5647801"/>
          </a:xfrm>
          <a:prstGeom prst="rect">
            <a:avLst/>
          </a:prstGeom>
        </p:spPr>
      </p:pic>
    </p:spTree>
    <p:extLst>
      <p:ext uri="{BB962C8B-B14F-4D97-AF65-F5344CB8AC3E}">
        <p14:creationId xmlns:p14="http://schemas.microsoft.com/office/powerpoint/2010/main" val="972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81000"/>
            <a:ext cx="5050536" cy="27858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053" y="381000"/>
            <a:ext cx="2910840" cy="42859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55" y="3968947"/>
            <a:ext cx="8350854" cy="2461762"/>
          </a:xfrm>
          <a:prstGeom prst="rect">
            <a:avLst/>
          </a:prstGeom>
        </p:spPr>
      </p:pic>
    </p:spTree>
    <p:extLst>
      <p:ext uri="{BB962C8B-B14F-4D97-AF65-F5344CB8AC3E}">
        <p14:creationId xmlns:p14="http://schemas.microsoft.com/office/powerpoint/2010/main" val="321778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4980432" cy="28011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219199"/>
            <a:ext cx="6019800" cy="5307041"/>
          </a:xfrm>
          <a:prstGeom prst="rect">
            <a:avLst/>
          </a:prstGeom>
        </p:spPr>
      </p:pic>
    </p:spTree>
    <p:extLst>
      <p:ext uri="{BB962C8B-B14F-4D97-AF65-F5344CB8AC3E}">
        <p14:creationId xmlns:p14="http://schemas.microsoft.com/office/powerpoint/2010/main" val="71826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06" y="331444"/>
            <a:ext cx="3782709" cy="4876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99" y="3788228"/>
            <a:ext cx="3028335" cy="273960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134" y="227890"/>
            <a:ext cx="2839066" cy="6299945"/>
          </a:xfrm>
          <a:prstGeom prst="rect">
            <a:avLst/>
          </a:prstGeom>
        </p:spPr>
      </p:pic>
    </p:spTree>
    <p:extLst>
      <p:ext uri="{BB962C8B-B14F-4D97-AF65-F5344CB8AC3E}">
        <p14:creationId xmlns:p14="http://schemas.microsoft.com/office/powerpoint/2010/main" val="382260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32" y="475458"/>
            <a:ext cx="8686800" cy="4858542"/>
          </a:xfrm>
          <a:prstGeom prst="rect">
            <a:avLst/>
          </a:prstGeom>
        </p:spPr>
      </p:pic>
      <p:sp>
        <p:nvSpPr>
          <p:cNvPr id="3" name="TextBox 2"/>
          <p:cNvSpPr txBox="1"/>
          <p:nvPr/>
        </p:nvSpPr>
        <p:spPr>
          <a:xfrm>
            <a:off x="238432" y="5486400"/>
            <a:ext cx="8686800" cy="1015663"/>
          </a:xfrm>
          <a:prstGeom prst="rect">
            <a:avLst/>
          </a:prstGeom>
          <a:noFill/>
        </p:spPr>
        <p:txBody>
          <a:bodyPr wrap="square" rtlCol="0">
            <a:spAutoFit/>
          </a:bodyPr>
          <a:lstStyle/>
          <a:p>
            <a:r>
              <a:rPr lang="en-US" i="1" dirty="0" smtClean="0"/>
              <a:t>MARSHALL HOUSE, Alexandria, Va.          ASSASSINATON OF COL. ELSWORTH</a:t>
            </a:r>
          </a:p>
          <a:p>
            <a:pPr algn="ctr"/>
            <a:r>
              <a:rPr lang="en-US" i="1" dirty="0" smtClean="0"/>
              <a:t>Published by Chas. Magnus, 12 Frankfort St. N.Y.</a:t>
            </a:r>
          </a:p>
          <a:p>
            <a:pPr algn="ctr"/>
            <a:endParaRPr lang="en-US" sz="600" i="1" dirty="0" smtClean="0"/>
          </a:p>
          <a:p>
            <a:pPr algn="ctr"/>
            <a:r>
              <a:rPr lang="en-US" dirty="0" smtClean="0"/>
              <a:t>(full image reverse, note misspelling of Ellsworth)</a:t>
            </a:r>
            <a:endParaRPr lang="en-US" dirty="0"/>
          </a:p>
        </p:txBody>
      </p:sp>
    </p:spTree>
    <p:extLst>
      <p:ext uri="{BB962C8B-B14F-4D97-AF65-F5344CB8AC3E}">
        <p14:creationId xmlns:p14="http://schemas.microsoft.com/office/powerpoint/2010/main" val="263612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42" y="381000"/>
            <a:ext cx="4719683" cy="6096000"/>
          </a:xfrm>
          <a:prstGeom prst="rect">
            <a:avLst/>
          </a:prstGeom>
        </p:spPr>
      </p:pic>
      <p:sp>
        <p:nvSpPr>
          <p:cNvPr id="3" name="TextBox 2"/>
          <p:cNvSpPr txBox="1"/>
          <p:nvPr/>
        </p:nvSpPr>
        <p:spPr>
          <a:xfrm>
            <a:off x="5486400" y="533400"/>
            <a:ext cx="3200400" cy="2308324"/>
          </a:xfrm>
          <a:prstGeom prst="rect">
            <a:avLst/>
          </a:prstGeom>
          <a:noFill/>
        </p:spPr>
        <p:txBody>
          <a:bodyPr wrap="square" rtlCol="0">
            <a:spAutoFit/>
          </a:bodyPr>
          <a:lstStyle/>
          <a:p>
            <a:r>
              <a:rPr lang="en-US" i="1" dirty="0" smtClean="0"/>
              <a:t>DEATH OF ELLSWORTH.</a:t>
            </a:r>
          </a:p>
          <a:p>
            <a:endParaRPr lang="en-US" i="1" dirty="0"/>
          </a:p>
          <a:p>
            <a:r>
              <a:rPr lang="en-US" i="1" dirty="0" smtClean="0"/>
              <a:t>From the original painting by </a:t>
            </a:r>
            <a:r>
              <a:rPr lang="en-US" i="1" dirty="0" err="1" smtClean="0"/>
              <a:t>Chappel</a:t>
            </a:r>
            <a:r>
              <a:rPr lang="en-US" i="1" dirty="0" smtClean="0"/>
              <a:t> in the possession of the publishers.</a:t>
            </a:r>
          </a:p>
          <a:p>
            <a:endParaRPr lang="en-US" i="1" dirty="0"/>
          </a:p>
          <a:p>
            <a:r>
              <a:rPr lang="en-US" i="1" dirty="0" smtClean="0"/>
              <a:t>Johnson, Fry &amp; Co. Publishers, New York</a:t>
            </a:r>
            <a:endParaRPr lang="en-US"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81" y="3259393"/>
            <a:ext cx="3352638" cy="3195484"/>
          </a:xfrm>
          <a:prstGeom prst="rect">
            <a:avLst/>
          </a:prstGeom>
        </p:spPr>
      </p:pic>
    </p:spTree>
    <p:extLst>
      <p:ext uri="{BB962C8B-B14F-4D97-AF65-F5344CB8AC3E}">
        <p14:creationId xmlns:p14="http://schemas.microsoft.com/office/powerpoint/2010/main" val="57044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64616"/>
            <a:ext cx="6096000" cy="6372769"/>
          </a:xfrm>
        </p:spPr>
      </p:pic>
    </p:spTree>
    <p:extLst>
      <p:ext uri="{BB962C8B-B14F-4D97-AF65-F5344CB8AC3E}">
        <p14:creationId xmlns:p14="http://schemas.microsoft.com/office/powerpoint/2010/main" val="3978064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464" y="381000"/>
            <a:ext cx="7772400" cy="6063198"/>
          </a:xfrm>
          <a:prstGeom prst="rect">
            <a:avLst/>
          </a:prstGeom>
          <a:noFill/>
        </p:spPr>
        <p:txBody>
          <a:bodyPr wrap="square" rtlCol="0">
            <a:spAutoFit/>
          </a:bodyPr>
          <a:lstStyle/>
          <a:p>
            <a:r>
              <a:rPr lang="en-US" dirty="0" smtClean="0"/>
              <a:t>As seen on this and following page, items from the scene became prized possessions.</a:t>
            </a:r>
          </a:p>
          <a:p>
            <a:pPr algn="ctr"/>
            <a:endParaRPr lang="en-US" dirty="0"/>
          </a:p>
          <a:p>
            <a:pPr algn="ctr"/>
            <a:endParaRPr lang="en-US" dirty="0" smtClean="0"/>
          </a:p>
          <a:p>
            <a:endParaRPr lang="en-US" dirty="0" smtClean="0"/>
          </a:p>
          <a:p>
            <a:endParaRPr lang="en-US" dirty="0"/>
          </a:p>
          <a:p>
            <a:r>
              <a:rPr lang="en-US" i="1" dirty="0" smtClean="0"/>
              <a:t>“A piece of Col. </a:t>
            </a:r>
            <a:r>
              <a:rPr lang="en-US" i="1" dirty="0" smtClean="0"/>
              <a:t>Ellsworth’s</a:t>
            </a:r>
          </a:p>
          <a:p>
            <a:r>
              <a:rPr lang="en-US" i="1" dirty="0" smtClean="0"/>
              <a:t>shirt</a:t>
            </a:r>
            <a:r>
              <a:rPr lang="en-US" i="1" dirty="0" smtClean="0"/>
              <a:t>, </a:t>
            </a:r>
            <a:r>
              <a:rPr lang="en-US" i="1" dirty="0" smtClean="0"/>
              <a:t>which he </a:t>
            </a:r>
            <a:r>
              <a:rPr lang="en-US" i="1" dirty="0" smtClean="0"/>
              <a:t>had on </a:t>
            </a:r>
            <a:r>
              <a:rPr lang="en-US" i="1" dirty="0" smtClean="0"/>
              <a:t>when</a:t>
            </a:r>
          </a:p>
          <a:p>
            <a:r>
              <a:rPr lang="en-US" i="1" dirty="0" smtClean="0"/>
              <a:t>he </a:t>
            </a:r>
            <a:r>
              <a:rPr lang="en-US" i="1" dirty="0" smtClean="0"/>
              <a:t>was shot </a:t>
            </a:r>
            <a:r>
              <a:rPr lang="en-US" i="1" dirty="0" smtClean="0"/>
              <a:t>in Alexandria</a:t>
            </a:r>
            <a:r>
              <a:rPr lang="en-US" i="1" dirty="0" smtClean="0"/>
              <a:t>.” </a:t>
            </a:r>
          </a:p>
          <a:p>
            <a:endParaRPr lang="en-US" dirty="0" smtClean="0"/>
          </a:p>
          <a:p>
            <a:endParaRPr lang="en-US" dirty="0" smtClean="0"/>
          </a:p>
          <a:p>
            <a:endParaRPr lang="en-US" dirty="0" smtClean="0"/>
          </a:p>
          <a:p>
            <a:endParaRPr lang="en-US" dirty="0"/>
          </a:p>
          <a:p>
            <a:r>
              <a:rPr lang="en-US" dirty="0" smtClean="0"/>
              <a:t>Text from the following page…</a:t>
            </a:r>
          </a:p>
          <a:p>
            <a:endParaRPr lang="en-US" sz="1000" dirty="0"/>
          </a:p>
          <a:p>
            <a:r>
              <a:rPr lang="en-US" i="1" dirty="0" smtClean="0"/>
              <a:t>“A piece of the succession flag which was torn down from the Marshall House at Fairfax (Alexandria) Va. By Col. Elma Ellsworth on the 24th May 1861.  Johnson the proprietor, shot the Colonel dead, but he was nobly avenged by Frances E. Brownell a private of his regiment, who shot Johnson through the head and then pinned him to the stairs with his bayonet.  Brownell was afterward was rewarded with the Commission of a Second Lieutenant.”</a:t>
            </a:r>
            <a:endParaRPr lang="en-US"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859801"/>
            <a:ext cx="3483864" cy="3261095"/>
          </a:xfrm>
          <a:prstGeom prst="rect">
            <a:avLst/>
          </a:prstGeom>
        </p:spPr>
      </p:pic>
    </p:spTree>
    <p:extLst>
      <p:ext uri="{BB962C8B-B14F-4D97-AF65-F5344CB8AC3E}">
        <p14:creationId xmlns:p14="http://schemas.microsoft.com/office/powerpoint/2010/main" val="3992651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52371"/>
            <a:ext cx="8534400" cy="6353258"/>
          </a:xfrm>
          <a:prstGeom prst="rect">
            <a:avLst/>
          </a:prstGeom>
        </p:spPr>
      </p:pic>
    </p:spTree>
    <p:extLst>
      <p:ext uri="{BB962C8B-B14F-4D97-AF65-F5344CB8AC3E}">
        <p14:creationId xmlns:p14="http://schemas.microsoft.com/office/powerpoint/2010/main" val="85549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457200"/>
            <a:ext cx="4269495" cy="60198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contrast="30000"/>
                    </a14:imgEffect>
                  </a14:imgLayer>
                </a14:imgProps>
              </a:ext>
              <a:ext uri="{28A0092B-C50C-407E-A947-70E740481C1C}">
                <a14:useLocalDpi xmlns:a14="http://schemas.microsoft.com/office/drawing/2010/main" val="0"/>
              </a:ext>
            </a:extLst>
          </a:blip>
          <a:stretch>
            <a:fillRect/>
          </a:stretch>
        </p:blipFill>
        <p:spPr>
          <a:xfrm>
            <a:off x="5334000" y="437422"/>
            <a:ext cx="3200400" cy="6059356"/>
          </a:xfrm>
          <a:prstGeom prst="rect">
            <a:avLst/>
          </a:prstGeom>
        </p:spPr>
      </p:pic>
    </p:spTree>
    <p:extLst>
      <p:ext uri="{BB962C8B-B14F-4D97-AF65-F5344CB8AC3E}">
        <p14:creationId xmlns:p14="http://schemas.microsoft.com/office/powerpoint/2010/main" val="206081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4977384" cy="28803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693" y="1295400"/>
            <a:ext cx="5938929" cy="5107781"/>
          </a:xfrm>
          <a:prstGeom prst="rect">
            <a:avLst/>
          </a:prstGeom>
        </p:spPr>
      </p:pic>
    </p:spTree>
    <p:extLst>
      <p:ext uri="{BB962C8B-B14F-4D97-AF65-F5344CB8AC3E}">
        <p14:creationId xmlns:p14="http://schemas.microsoft.com/office/powerpoint/2010/main" val="114658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5123688" cy="27889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244" y="1371599"/>
            <a:ext cx="5702173" cy="5029201"/>
          </a:xfrm>
          <a:prstGeom prst="rect">
            <a:avLst/>
          </a:prstGeom>
        </p:spPr>
      </p:pic>
    </p:spTree>
    <p:extLst>
      <p:ext uri="{BB962C8B-B14F-4D97-AF65-F5344CB8AC3E}">
        <p14:creationId xmlns:p14="http://schemas.microsoft.com/office/powerpoint/2010/main" val="1704789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0904" y="4614335"/>
            <a:ext cx="4629782" cy="1372698"/>
          </a:xfrm>
          <a:prstGeom prst="rect">
            <a:avLst/>
          </a:prstGeom>
        </p:spPr>
      </p:pic>
      <p:sp>
        <p:nvSpPr>
          <p:cNvPr id="4" name="TextBox 3"/>
          <p:cNvSpPr txBox="1"/>
          <p:nvPr/>
        </p:nvSpPr>
        <p:spPr>
          <a:xfrm>
            <a:off x="6858000" y="588957"/>
            <a:ext cx="1819591" cy="3693319"/>
          </a:xfrm>
          <a:prstGeom prst="rect">
            <a:avLst/>
          </a:prstGeom>
          <a:noFill/>
        </p:spPr>
        <p:txBody>
          <a:bodyPr wrap="square" rtlCol="0">
            <a:spAutoFit/>
          </a:bodyPr>
          <a:lstStyle/>
          <a:p>
            <a:r>
              <a:rPr lang="en-US" dirty="0" smtClean="0"/>
              <a:t>Newspaper clipping (unknown source) noting the events of May 24 over various years.  Ellsworth’s death was obviously historically  noteworthy at the time.</a:t>
            </a:r>
            <a:endParaRPr lang="en-US" dirty="0"/>
          </a:p>
        </p:txBody>
      </p:sp>
      <p:sp>
        <p:nvSpPr>
          <p:cNvPr id="5" name="TextBox 4"/>
          <p:cNvSpPr txBox="1"/>
          <p:nvPr/>
        </p:nvSpPr>
        <p:spPr>
          <a:xfrm>
            <a:off x="596704" y="4977519"/>
            <a:ext cx="3124200" cy="646331"/>
          </a:xfrm>
          <a:prstGeom prst="rect">
            <a:avLst/>
          </a:prstGeom>
          <a:noFill/>
        </p:spPr>
        <p:txBody>
          <a:bodyPr wrap="square" rtlCol="0">
            <a:spAutoFit/>
          </a:bodyPr>
          <a:lstStyle/>
          <a:p>
            <a:r>
              <a:rPr lang="en-US" dirty="0" smtClean="0"/>
              <a:t>Pass used by the New York firemen “Zouaves” regiment.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704" y="588956"/>
            <a:ext cx="5612892" cy="3602043"/>
          </a:xfrm>
          <a:prstGeom prst="rect">
            <a:avLst/>
          </a:prstGeom>
        </p:spPr>
      </p:pic>
    </p:spTree>
    <p:extLst>
      <p:ext uri="{BB962C8B-B14F-4D97-AF65-F5344CB8AC3E}">
        <p14:creationId xmlns:p14="http://schemas.microsoft.com/office/powerpoint/2010/main" val="278099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512" y="5700384"/>
            <a:ext cx="3886200" cy="369332"/>
          </a:xfrm>
          <a:prstGeom prst="rect">
            <a:avLst/>
          </a:prstGeom>
          <a:noFill/>
        </p:spPr>
        <p:txBody>
          <a:bodyPr wrap="square" rtlCol="0">
            <a:spAutoFit/>
          </a:bodyPr>
          <a:lstStyle/>
          <a:p>
            <a:r>
              <a:rPr lang="en-US" dirty="0" smtClean="0"/>
              <a:t>Assorted cards depicting Ellsworth.</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81000"/>
            <a:ext cx="2066544" cy="300837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562" y="2895600"/>
            <a:ext cx="2194560" cy="362102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702" y="1524000"/>
            <a:ext cx="2127457" cy="34136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12" y="380999"/>
            <a:ext cx="2459907" cy="3968245"/>
          </a:xfrm>
          <a:prstGeom prst="rect">
            <a:avLst/>
          </a:prstGeom>
        </p:spPr>
      </p:pic>
    </p:spTree>
    <p:extLst>
      <p:ext uri="{BB962C8B-B14F-4D97-AF65-F5344CB8AC3E}">
        <p14:creationId xmlns:p14="http://schemas.microsoft.com/office/powerpoint/2010/main" val="212213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9600" y="448735"/>
            <a:ext cx="3704680" cy="5562600"/>
          </a:xfrm>
          <a:prstGeom prst="rect">
            <a:avLst/>
          </a:prstGeom>
        </p:spPr>
      </p:pic>
      <p:sp>
        <p:nvSpPr>
          <p:cNvPr id="6" name="TextBox 5"/>
          <p:cNvSpPr txBox="1"/>
          <p:nvPr/>
        </p:nvSpPr>
        <p:spPr>
          <a:xfrm>
            <a:off x="3546739" y="6011335"/>
            <a:ext cx="1905000" cy="369332"/>
          </a:xfrm>
          <a:prstGeom prst="rect">
            <a:avLst/>
          </a:prstGeom>
          <a:noFill/>
        </p:spPr>
        <p:txBody>
          <a:bodyPr wrap="square" rtlCol="0">
            <a:spAutoFit/>
          </a:bodyPr>
          <a:lstStyle/>
          <a:p>
            <a:pPr algn="ctr"/>
            <a:r>
              <a:rPr lang="en-US" dirty="0" smtClean="0"/>
              <a:t>Additional cards.</a:t>
            </a:r>
            <a:endParaRPr lang="en-US" dirty="0"/>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4648200" y="448735"/>
            <a:ext cx="3886200" cy="5592867"/>
          </a:xfrm>
          <a:prstGeom prst="rect">
            <a:avLst/>
          </a:prstGeom>
        </p:spPr>
      </p:pic>
    </p:spTree>
    <p:extLst>
      <p:ext uri="{BB962C8B-B14F-4D97-AF65-F5344CB8AC3E}">
        <p14:creationId xmlns:p14="http://schemas.microsoft.com/office/powerpoint/2010/main" val="139048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5044440" cy="281635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685800"/>
            <a:ext cx="4267200" cy="5796688"/>
          </a:xfrm>
          <a:prstGeom prst="rect">
            <a:avLst/>
          </a:prstGeom>
        </p:spPr>
      </p:pic>
    </p:spTree>
    <p:extLst>
      <p:ext uri="{BB962C8B-B14F-4D97-AF65-F5344CB8AC3E}">
        <p14:creationId xmlns:p14="http://schemas.microsoft.com/office/powerpoint/2010/main" val="3173380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408" y="347864"/>
            <a:ext cx="6591071" cy="5138535"/>
          </a:xfrm>
          <a:prstGeom prst="rect">
            <a:avLst/>
          </a:prstGeom>
        </p:spPr>
      </p:pic>
      <p:sp>
        <p:nvSpPr>
          <p:cNvPr id="4" name="TextBox 3"/>
          <p:cNvSpPr txBox="1"/>
          <p:nvPr/>
        </p:nvSpPr>
        <p:spPr>
          <a:xfrm>
            <a:off x="309717" y="379914"/>
            <a:ext cx="1785359" cy="1477328"/>
          </a:xfrm>
          <a:prstGeom prst="rect">
            <a:avLst/>
          </a:prstGeom>
          <a:noFill/>
        </p:spPr>
        <p:txBody>
          <a:bodyPr wrap="square" rtlCol="0">
            <a:spAutoFit/>
          </a:bodyPr>
          <a:lstStyle/>
          <a:p>
            <a:r>
              <a:rPr lang="en-US" dirty="0" smtClean="0"/>
              <a:t>Letter sheet printer:  </a:t>
            </a:r>
            <a:r>
              <a:rPr lang="en-US" i="1" dirty="0" smtClean="0"/>
              <a:t>Chas. Magnus, 12 Frankfort St., N.Y</a:t>
            </a:r>
            <a:r>
              <a:rPr lang="en-US" dirty="0" smtClean="0"/>
              <a:t>.</a:t>
            </a:r>
            <a:endParaRPr lang="en-US" dirty="0"/>
          </a:p>
        </p:txBody>
      </p:sp>
      <p:sp>
        <p:nvSpPr>
          <p:cNvPr id="5" name="TextBox 4"/>
          <p:cNvSpPr txBox="1"/>
          <p:nvPr/>
        </p:nvSpPr>
        <p:spPr>
          <a:xfrm>
            <a:off x="412491" y="5638800"/>
            <a:ext cx="8457904" cy="877163"/>
          </a:xfrm>
          <a:prstGeom prst="rect">
            <a:avLst/>
          </a:prstGeom>
          <a:noFill/>
        </p:spPr>
        <p:txBody>
          <a:bodyPr wrap="square" rtlCol="0">
            <a:spAutoFit/>
          </a:bodyPr>
          <a:lstStyle/>
          <a:p>
            <a:r>
              <a:rPr lang="en-US" sz="1700" i="1" dirty="0" smtClean="0"/>
              <a:t>Col. Edward D. Baker- Killed near Leesburg, Va., October 21</a:t>
            </a:r>
            <a:r>
              <a:rPr lang="en-US" sz="1700" i="1" baseline="30000" dirty="0" smtClean="0"/>
              <a:t>st</a:t>
            </a:r>
            <a:r>
              <a:rPr lang="en-US" sz="1700" i="1" dirty="0" smtClean="0"/>
              <a:t>, 1861.</a:t>
            </a:r>
          </a:p>
          <a:p>
            <a:r>
              <a:rPr lang="en-US" sz="1700" i="1" dirty="0" smtClean="0"/>
              <a:t>Col. Elmer E. Ellsworth- Assassinated in Alexandria, Va., May 24</a:t>
            </a:r>
            <a:r>
              <a:rPr lang="en-US" sz="1700" i="1" baseline="30000" dirty="0" smtClean="0"/>
              <a:t>th</a:t>
            </a:r>
            <a:r>
              <a:rPr lang="en-US" sz="1700" i="1" dirty="0" smtClean="0"/>
              <a:t>, 1861.</a:t>
            </a:r>
          </a:p>
          <a:p>
            <a:r>
              <a:rPr lang="en-US" sz="1700" i="1" dirty="0" smtClean="0"/>
              <a:t>Genl. </a:t>
            </a:r>
            <a:r>
              <a:rPr lang="en-US" sz="1700" i="1" dirty="0" err="1" smtClean="0"/>
              <a:t>Nathl</a:t>
            </a:r>
            <a:r>
              <a:rPr lang="en-US" sz="1700" i="1" dirty="0" smtClean="0"/>
              <a:t>. Lyon, U.S.A.- Killed at the Battle of Wilson’s Creek, Mo., Aug. 10</a:t>
            </a:r>
            <a:r>
              <a:rPr lang="en-US" sz="1700" i="1" baseline="30000" dirty="0" smtClean="0"/>
              <a:t>th</a:t>
            </a:r>
            <a:r>
              <a:rPr lang="en-US" sz="1700" i="1" dirty="0" smtClean="0"/>
              <a:t>, 1861</a:t>
            </a:r>
            <a:r>
              <a:rPr lang="en-US" sz="1700" i="1" dirty="0" smtClean="0">
                <a:solidFill>
                  <a:srgbClr val="FFFF00"/>
                </a:solidFill>
              </a:rPr>
              <a:t>.</a:t>
            </a:r>
            <a:endParaRPr lang="en-US" sz="1700" i="1" dirty="0">
              <a:solidFill>
                <a:srgbClr val="FFFF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87" y="2209800"/>
            <a:ext cx="1729417" cy="2748117"/>
          </a:xfrm>
          <a:prstGeom prst="rect">
            <a:avLst/>
          </a:prstGeom>
        </p:spPr>
      </p:pic>
    </p:spTree>
    <p:extLst>
      <p:ext uri="{BB962C8B-B14F-4D97-AF65-F5344CB8AC3E}">
        <p14:creationId xmlns:p14="http://schemas.microsoft.com/office/powerpoint/2010/main" val="385518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2400" y="457200"/>
            <a:ext cx="4761325" cy="6019800"/>
          </a:xfrm>
        </p:spPr>
      </p:pic>
      <p:sp>
        <p:nvSpPr>
          <p:cNvPr id="5" name="TextBox 4"/>
          <p:cNvSpPr txBox="1"/>
          <p:nvPr/>
        </p:nvSpPr>
        <p:spPr>
          <a:xfrm>
            <a:off x="381000" y="457200"/>
            <a:ext cx="3276600" cy="2031325"/>
          </a:xfrm>
          <a:prstGeom prst="rect">
            <a:avLst/>
          </a:prstGeom>
          <a:noFill/>
        </p:spPr>
        <p:txBody>
          <a:bodyPr wrap="square" rtlCol="0">
            <a:spAutoFit/>
          </a:bodyPr>
          <a:lstStyle/>
          <a:p>
            <a:r>
              <a:rPr lang="en-US" dirty="0" smtClean="0"/>
              <a:t>Colonel Ephraim Ellsworth (April 11, 1837 - May 24,1861) was a law clerk and soldier, best known as the first conspicuous casualty of the American Civil War.</a:t>
            </a:r>
          </a:p>
          <a:p>
            <a:endParaRPr lang="en-US" sz="600" dirty="0"/>
          </a:p>
          <a:p>
            <a:pPr algn="r"/>
            <a:r>
              <a:rPr lang="en-US" sz="1200" dirty="0" smtClean="0"/>
              <a:t>Wikipedia</a:t>
            </a:r>
            <a:endParaRPr lang="en-US" sz="1200" dirty="0"/>
          </a:p>
        </p:txBody>
      </p:sp>
      <p:sp>
        <p:nvSpPr>
          <p:cNvPr id="6" name="TextBox 5"/>
          <p:cNvSpPr txBox="1"/>
          <p:nvPr/>
        </p:nvSpPr>
        <p:spPr>
          <a:xfrm>
            <a:off x="408039" y="4724400"/>
            <a:ext cx="3249561" cy="1754326"/>
          </a:xfrm>
          <a:prstGeom prst="rect">
            <a:avLst/>
          </a:prstGeom>
          <a:noFill/>
        </p:spPr>
        <p:txBody>
          <a:bodyPr wrap="square" rtlCol="0">
            <a:spAutoFit/>
          </a:bodyPr>
          <a:lstStyle/>
          <a:p>
            <a:r>
              <a:rPr lang="en-US" i="1" dirty="0" smtClean="0"/>
              <a:t>E. E. Ellsworth, Col. of the New York Fire Zouaves</a:t>
            </a:r>
          </a:p>
          <a:p>
            <a:endParaRPr lang="en-US" i="1" dirty="0"/>
          </a:p>
          <a:p>
            <a:r>
              <a:rPr lang="en-US" i="1" dirty="0" smtClean="0"/>
              <a:t>Lith. &amp; Published by J. H. Bufford, 313 Wash. St, Boston.</a:t>
            </a:r>
            <a:endParaRPr lang="en-US" i="1" dirty="0"/>
          </a:p>
        </p:txBody>
      </p:sp>
      <p:sp>
        <p:nvSpPr>
          <p:cNvPr id="2" name="TextBox 1"/>
          <p:cNvSpPr txBox="1"/>
          <p:nvPr/>
        </p:nvSpPr>
        <p:spPr>
          <a:xfrm>
            <a:off x="408039" y="2971800"/>
            <a:ext cx="2944761" cy="923330"/>
          </a:xfrm>
          <a:prstGeom prst="rect">
            <a:avLst/>
          </a:prstGeom>
          <a:noFill/>
        </p:spPr>
        <p:txBody>
          <a:bodyPr wrap="square" rtlCol="0">
            <a:spAutoFit/>
          </a:bodyPr>
          <a:lstStyle/>
          <a:p>
            <a:r>
              <a:rPr lang="en-US" dirty="0" smtClean="0"/>
              <a:t>A rather more “mature” image of Ellsworth than commonly seen. </a:t>
            </a:r>
            <a:endParaRPr lang="en-US" dirty="0"/>
          </a:p>
        </p:txBody>
      </p:sp>
    </p:spTree>
    <p:extLst>
      <p:ext uri="{BB962C8B-B14F-4D97-AF65-F5344CB8AC3E}">
        <p14:creationId xmlns:p14="http://schemas.microsoft.com/office/powerpoint/2010/main" val="2907103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04800"/>
            <a:ext cx="4971288" cy="6269102"/>
          </a:xfrm>
          <a:prstGeom prst="rect">
            <a:avLst/>
          </a:prstGeom>
        </p:spPr>
      </p:pic>
      <p:sp>
        <p:nvSpPr>
          <p:cNvPr id="3" name="TextBox 2"/>
          <p:cNvSpPr txBox="1"/>
          <p:nvPr/>
        </p:nvSpPr>
        <p:spPr>
          <a:xfrm>
            <a:off x="381000" y="533400"/>
            <a:ext cx="3124200" cy="5909310"/>
          </a:xfrm>
          <a:prstGeom prst="rect">
            <a:avLst/>
          </a:prstGeom>
          <a:noFill/>
        </p:spPr>
        <p:txBody>
          <a:bodyPr wrap="square" rtlCol="0">
            <a:spAutoFit/>
          </a:bodyPr>
          <a:lstStyle/>
          <a:p>
            <a:pPr algn="ctr"/>
            <a:r>
              <a:rPr lang="en-US" i="1" dirty="0" smtClean="0"/>
              <a:t>In</a:t>
            </a:r>
          </a:p>
          <a:p>
            <a:pPr algn="ctr"/>
            <a:r>
              <a:rPr lang="en-US" i="1" dirty="0" smtClean="0"/>
              <a:t>memory of</a:t>
            </a:r>
          </a:p>
          <a:p>
            <a:pPr algn="ctr"/>
            <a:r>
              <a:rPr lang="en-US" i="1" dirty="0" smtClean="0"/>
              <a:t>Col. E. E.</a:t>
            </a:r>
          </a:p>
          <a:p>
            <a:pPr algn="ctr"/>
            <a:r>
              <a:rPr lang="en-US" i="1" dirty="0" smtClean="0"/>
              <a:t>Ellsworth,</a:t>
            </a:r>
          </a:p>
          <a:p>
            <a:pPr algn="ctr"/>
            <a:r>
              <a:rPr lang="en-US" i="1" dirty="0" smtClean="0"/>
              <a:t>of the</a:t>
            </a:r>
          </a:p>
          <a:p>
            <a:pPr algn="ctr"/>
            <a:r>
              <a:rPr lang="en-US" i="1" dirty="0" smtClean="0"/>
              <a:t>New York</a:t>
            </a:r>
          </a:p>
          <a:p>
            <a:pPr algn="ctr"/>
            <a:r>
              <a:rPr lang="en-US" i="1" dirty="0" smtClean="0"/>
              <a:t>Fire</a:t>
            </a:r>
          </a:p>
          <a:p>
            <a:pPr algn="ctr"/>
            <a:r>
              <a:rPr lang="en-US" i="1" dirty="0" smtClean="0"/>
              <a:t>Zouaves.</a:t>
            </a:r>
          </a:p>
          <a:p>
            <a:pPr algn="ctr"/>
            <a:endParaRPr lang="en-US" sz="1200" i="1" dirty="0"/>
          </a:p>
          <a:p>
            <a:pPr algn="ctr"/>
            <a:r>
              <a:rPr lang="en-US" i="1" dirty="0" smtClean="0"/>
              <a:t>Our country mourns the loss of one so noble &amp; so brave.</a:t>
            </a:r>
          </a:p>
          <a:p>
            <a:pPr algn="ctr"/>
            <a:endParaRPr lang="en-US" sz="1200" i="1" dirty="0"/>
          </a:p>
          <a:p>
            <a:pPr algn="ctr"/>
            <a:r>
              <a:rPr lang="en-US" i="1" dirty="0" smtClean="0"/>
              <a:t>Who fell by the hand</a:t>
            </a:r>
          </a:p>
          <a:p>
            <a:pPr algn="ctr"/>
            <a:r>
              <a:rPr lang="en-US" i="1" dirty="0" smtClean="0"/>
              <a:t>of an assassin at Alex-</a:t>
            </a:r>
          </a:p>
          <a:p>
            <a:pPr algn="ctr"/>
            <a:r>
              <a:rPr lang="en-US" i="1" dirty="0" smtClean="0"/>
              <a:t>andria, Va., May 14, 1861.</a:t>
            </a:r>
          </a:p>
          <a:p>
            <a:pPr algn="ctr"/>
            <a:endParaRPr lang="en-US" sz="1200" i="1" dirty="0"/>
          </a:p>
          <a:p>
            <a:pPr algn="ctr"/>
            <a:r>
              <a:rPr lang="en-US" i="1" dirty="0" smtClean="0"/>
              <a:t>No war alarm, nor martial air</a:t>
            </a:r>
          </a:p>
          <a:p>
            <a:pPr algn="ctr"/>
            <a:r>
              <a:rPr lang="en-US" i="1" dirty="0" smtClean="0"/>
              <a:t>shall reach the noble sleep-</a:t>
            </a:r>
          </a:p>
          <a:p>
            <a:pPr algn="ctr"/>
            <a:r>
              <a:rPr lang="en-US" i="1" dirty="0" smtClean="0"/>
              <a:t>er here.</a:t>
            </a:r>
          </a:p>
          <a:p>
            <a:pPr algn="ctr"/>
            <a:endParaRPr lang="en-US" sz="1200" i="1" dirty="0"/>
          </a:p>
          <a:p>
            <a:pPr algn="ctr"/>
            <a:r>
              <a:rPr lang="en-US" i="1" dirty="0" smtClean="0"/>
              <a:t>C. Y. Haynes,</a:t>
            </a:r>
          </a:p>
          <a:p>
            <a:pPr algn="ctr"/>
            <a:r>
              <a:rPr lang="en-US" i="1" dirty="0" smtClean="0"/>
              <a:t>30 S. 4</a:t>
            </a:r>
            <a:r>
              <a:rPr lang="en-US" i="1" baseline="30000" dirty="0" smtClean="0"/>
              <a:t>th</a:t>
            </a:r>
            <a:r>
              <a:rPr lang="en-US" i="1" dirty="0" smtClean="0"/>
              <a:t> St., Phila.</a:t>
            </a:r>
            <a:endParaRPr lang="en-US" i="1" dirty="0"/>
          </a:p>
        </p:txBody>
      </p:sp>
    </p:spTree>
    <p:extLst>
      <p:ext uri="{BB962C8B-B14F-4D97-AF65-F5344CB8AC3E}">
        <p14:creationId xmlns:p14="http://schemas.microsoft.com/office/powerpoint/2010/main" val="4155948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3880104" cy="229819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635" y="457200"/>
            <a:ext cx="3936691" cy="5941200"/>
          </a:xfrm>
          <a:prstGeom prst="rect">
            <a:avLst/>
          </a:prstGeom>
        </p:spPr>
      </p:pic>
    </p:spTree>
    <p:extLst>
      <p:ext uri="{BB962C8B-B14F-4D97-AF65-F5344CB8AC3E}">
        <p14:creationId xmlns:p14="http://schemas.microsoft.com/office/powerpoint/2010/main" val="106365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047488" cy="27675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9098" y="533400"/>
            <a:ext cx="3677308" cy="5994606"/>
          </a:xfrm>
          <a:prstGeom prst="rect">
            <a:avLst/>
          </a:prstGeom>
        </p:spPr>
      </p:pic>
    </p:spTree>
    <p:extLst>
      <p:ext uri="{BB962C8B-B14F-4D97-AF65-F5344CB8AC3E}">
        <p14:creationId xmlns:p14="http://schemas.microsoft.com/office/powerpoint/2010/main" val="981928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023104" cy="28498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529200"/>
            <a:ext cx="4051955" cy="5966265"/>
          </a:xfrm>
          <a:prstGeom prst="rect">
            <a:avLst/>
          </a:prstGeom>
        </p:spPr>
      </p:pic>
    </p:spTree>
    <p:extLst>
      <p:ext uri="{BB962C8B-B14F-4D97-AF65-F5344CB8AC3E}">
        <p14:creationId xmlns:p14="http://schemas.microsoft.com/office/powerpoint/2010/main" val="3850433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381000"/>
            <a:ext cx="8401559" cy="4648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974" y="4038600"/>
            <a:ext cx="4360500" cy="2404512"/>
          </a:xfrm>
          <a:prstGeom prst="rect">
            <a:avLst/>
          </a:prstGeom>
        </p:spPr>
      </p:pic>
    </p:spTree>
    <p:extLst>
      <p:ext uri="{BB962C8B-B14F-4D97-AF65-F5344CB8AC3E}">
        <p14:creationId xmlns:p14="http://schemas.microsoft.com/office/powerpoint/2010/main" val="381521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4800"/>
            <a:ext cx="5029200" cy="2819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105" y="1981200"/>
            <a:ext cx="7849809" cy="4495800"/>
          </a:xfrm>
          <a:prstGeom prst="rect">
            <a:avLst/>
          </a:prstGeom>
        </p:spPr>
      </p:pic>
    </p:spTree>
    <p:extLst>
      <p:ext uri="{BB962C8B-B14F-4D97-AF65-F5344CB8AC3E}">
        <p14:creationId xmlns:p14="http://schemas.microsoft.com/office/powerpoint/2010/main" val="2642589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41960"/>
            <a:ext cx="5017008" cy="29870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823719"/>
            <a:ext cx="3581400" cy="5679415"/>
          </a:xfrm>
          <a:prstGeom prst="rect">
            <a:avLst/>
          </a:prstGeom>
        </p:spPr>
      </p:pic>
    </p:spTree>
    <p:extLst>
      <p:ext uri="{BB962C8B-B14F-4D97-AF65-F5344CB8AC3E}">
        <p14:creationId xmlns:p14="http://schemas.microsoft.com/office/powerpoint/2010/main" val="321128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619" y="381000"/>
            <a:ext cx="4992624" cy="28072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03" y="3576484"/>
            <a:ext cx="5062728" cy="29108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223" y="937437"/>
            <a:ext cx="3030954" cy="48537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4300" y="937437"/>
            <a:ext cx="3232114" cy="4853764"/>
          </a:xfrm>
          <a:prstGeom prst="rect">
            <a:avLst/>
          </a:prstGeom>
        </p:spPr>
      </p:pic>
    </p:spTree>
    <p:extLst>
      <p:ext uri="{BB962C8B-B14F-4D97-AF65-F5344CB8AC3E}">
        <p14:creationId xmlns:p14="http://schemas.microsoft.com/office/powerpoint/2010/main" val="1338424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4800"/>
            <a:ext cx="4922520" cy="29199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710381"/>
            <a:ext cx="4716288" cy="5741303"/>
          </a:xfrm>
          <a:prstGeom prst="rect">
            <a:avLst/>
          </a:prstGeom>
        </p:spPr>
      </p:pic>
    </p:spTree>
    <p:extLst>
      <p:ext uri="{BB962C8B-B14F-4D97-AF65-F5344CB8AC3E}">
        <p14:creationId xmlns:p14="http://schemas.microsoft.com/office/powerpoint/2010/main" val="832718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429000"/>
            <a:ext cx="8018112" cy="314070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contrast="14000"/>
                    </a14:imgEffect>
                  </a14:imgLayer>
                </a14:imgProps>
              </a:ext>
              <a:ext uri="{28A0092B-C50C-407E-A947-70E740481C1C}">
                <a14:useLocalDpi xmlns:a14="http://schemas.microsoft.com/office/drawing/2010/main" val="0"/>
              </a:ext>
            </a:extLst>
          </a:blip>
          <a:stretch>
            <a:fillRect/>
          </a:stretch>
        </p:blipFill>
        <p:spPr>
          <a:xfrm>
            <a:off x="304800" y="381000"/>
            <a:ext cx="5239512" cy="2795016"/>
          </a:xfrm>
          <a:prstGeom prst="rect">
            <a:avLst/>
          </a:prstGeom>
        </p:spPr>
      </p:pic>
    </p:spTree>
    <p:extLst>
      <p:ext uri="{BB962C8B-B14F-4D97-AF65-F5344CB8AC3E}">
        <p14:creationId xmlns:p14="http://schemas.microsoft.com/office/powerpoint/2010/main" val="156863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5151" y="293914"/>
            <a:ext cx="4627222" cy="6306903"/>
          </a:xfrm>
        </p:spPr>
      </p:pic>
      <p:sp>
        <p:nvSpPr>
          <p:cNvPr id="5" name="TextBox 4"/>
          <p:cNvSpPr txBox="1"/>
          <p:nvPr/>
        </p:nvSpPr>
        <p:spPr>
          <a:xfrm>
            <a:off x="5715000" y="5954486"/>
            <a:ext cx="2971800" cy="646331"/>
          </a:xfrm>
          <a:prstGeom prst="rect">
            <a:avLst/>
          </a:prstGeom>
          <a:noFill/>
        </p:spPr>
        <p:txBody>
          <a:bodyPr wrap="square" rtlCol="0">
            <a:spAutoFit/>
          </a:bodyPr>
          <a:lstStyle/>
          <a:p>
            <a:r>
              <a:rPr lang="en-US" dirty="0" smtClean="0"/>
              <a:t>Union Army officers and soldiers, circa 1863</a:t>
            </a:r>
            <a:endParaRPr lang="en-US" dirty="0"/>
          </a:p>
        </p:txBody>
      </p:sp>
      <p:sp>
        <p:nvSpPr>
          <p:cNvPr id="6" name="TextBox 5"/>
          <p:cNvSpPr txBox="1"/>
          <p:nvPr/>
        </p:nvSpPr>
        <p:spPr>
          <a:xfrm>
            <a:off x="5715000" y="293914"/>
            <a:ext cx="2819400" cy="4247317"/>
          </a:xfrm>
          <a:prstGeom prst="rect">
            <a:avLst/>
          </a:prstGeom>
          <a:noFill/>
        </p:spPr>
        <p:txBody>
          <a:bodyPr wrap="square" rtlCol="0">
            <a:spAutoFit/>
          </a:bodyPr>
          <a:lstStyle/>
          <a:p>
            <a:r>
              <a:rPr lang="en-US" dirty="0" smtClean="0"/>
              <a:t>This collection was first written up in the December 1933 edition of “The American Philatelist,” publication of the American Philatelic Society.</a:t>
            </a:r>
          </a:p>
          <a:p>
            <a:endParaRPr lang="en-US" dirty="0"/>
          </a:p>
          <a:p>
            <a:r>
              <a:rPr lang="en-US" dirty="0" smtClean="0"/>
              <a:t>It is unclear if the writer, Oliver H. Wolcott, RD #2, Copley, Ohio was the possible originator of this exhibit.  However this story is as interesting today as it was then.</a:t>
            </a:r>
            <a:endParaRPr lang="en-US" dirty="0"/>
          </a:p>
        </p:txBody>
      </p:sp>
    </p:spTree>
    <p:extLst>
      <p:ext uri="{BB962C8B-B14F-4D97-AF65-F5344CB8AC3E}">
        <p14:creationId xmlns:p14="http://schemas.microsoft.com/office/powerpoint/2010/main" val="216135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4943856" cy="27675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742956"/>
            <a:ext cx="5324856" cy="5743434"/>
          </a:xfrm>
          <a:prstGeom prst="rect">
            <a:avLst/>
          </a:prstGeom>
        </p:spPr>
      </p:pic>
    </p:spTree>
    <p:extLst>
      <p:ext uri="{BB962C8B-B14F-4D97-AF65-F5344CB8AC3E}">
        <p14:creationId xmlns:p14="http://schemas.microsoft.com/office/powerpoint/2010/main" val="3197783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381000" y="304800"/>
            <a:ext cx="5324856" cy="30297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657600" y="841469"/>
            <a:ext cx="5105400" cy="5666782"/>
          </a:xfrm>
          <a:prstGeom prst="rect">
            <a:avLst/>
          </a:prstGeom>
        </p:spPr>
      </p:pic>
    </p:spTree>
    <p:extLst>
      <p:ext uri="{BB962C8B-B14F-4D97-AF65-F5344CB8AC3E}">
        <p14:creationId xmlns:p14="http://schemas.microsoft.com/office/powerpoint/2010/main" val="1705108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81000" y="304800"/>
            <a:ext cx="5411422" cy="304800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469290" y="3429000"/>
            <a:ext cx="5341929" cy="298094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9" y="3733800"/>
            <a:ext cx="2890718" cy="1524000"/>
          </a:xfrm>
          <a:prstGeom prst="rect">
            <a:avLst/>
          </a:prstGeom>
        </p:spPr>
      </p:pic>
      <p:sp>
        <p:nvSpPr>
          <p:cNvPr id="5" name="TextBox 4"/>
          <p:cNvSpPr txBox="1"/>
          <p:nvPr/>
        </p:nvSpPr>
        <p:spPr>
          <a:xfrm>
            <a:off x="380999" y="5410200"/>
            <a:ext cx="3088291" cy="923330"/>
          </a:xfrm>
          <a:prstGeom prst="rect">
            <a:avLst/>
          </a:prstGeom>
          <a:noFill/>
        </p:spPr>
        <p:txBody>
          <a:bodyPr wrap="square" rtlCol="0">
            <a:spAutoFit/>
          </a:bodyPr>
          <a:lstStyle/>
          <a:p>
            <a:r>
              <a:rPr lang="en-US" i="1" dirty="0" smtClean="0"/>
              <a:t>As found by me.  Guaranteed genuine.</a:t>
            </a:r>
          </a:p>
          <a:p>
            <a:r>
              <a:rPr lang="en-US" i="1" dirty="0" smtClean="0"/>
              <a:t>J. M. Bartels, Oct. 10, 1928</a:t>
            </a:r>
            <a:endParaRPr lang="en-US" i="1" dirty="0"/>
          </a:p>
        </p:txBody>
      </p:sp>
      <p:sp>
        <p:nvSpPr>
          <p:cNvPr id="6" name="TextBox 5"/>
          <p:cNvSpPr txBox="1"/>
          <p:nvPr/>
        </p:nvSpPr>
        <p:spPr>
          <a:xfrm>
            <a:off x="6130423" y="1644134"/>
            <a:ext cx="2546545" cy="369332"/>
          </a:xfrm>
          <a:prstGeom prst="rect">
            <a:avLst/>
          </a:prstGeom>
          <a:noFill/>
        </p:spPr>
        <p:txBody>
          <a:bodyPr wrap="square" rtlCol="0">
            <a:spAutoFit/>
          </a:bodyPr>
          <a:lstStyle/>
          <a:p>
            <a:r>
              <a:rPr lang="en-US" dirty="0" smtClean="0"/>
              <a:t>Postally used example</a:t>
            </a:r>
            <a:endParaRPr lang="en-US" dirty="0"/>
          </a:p>
        </p:txBody>
      </p:sp>
    </p:spTree>
    <p:extLst>
      <p:ext uri="{BB962C8B-B14F-4D97-AF65-F5344CB8AC3E}">
        <p14:creationId xmlns:p14="http://schemas.microsoft.com/office/powerpoint/2010/main" val="2819900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57200"/>
            <a:ext cx="5105400" cy="282820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3890772" y="1524000"/>
            <a:ext cx="4898136" cy="4903217"/>
          </a:xfrm>
          <a:prstGeom prst="rect">
            <a:avLst/>
          </a:prstGeom>
        </p:spPr>
      </p:pic>
      <p:sp>
        <p:nvSpPr>
          <p:cNvPr id="4" name="TextBox 3"/>
          <p:cNvSpPr txBox="1"/>
          <p:nvPr/>
        </p:nvSpPr>
        <p:spPr>
          <a:xfrm>
            <a:off x="446926" y="4267200"/>
            <a:ext cx="3048000" cy="1477328"/>
          </a:xfrm>
          <a:prstGeom prst="rect">
            <a:avLst/>
          </a:prstGeom>
          <a:noFill/>
        </p:spPr>
        <p:txBody>
          <a:bodyPr wrap="square" rtlCol="0">
            <a:spAutoFit/>
          </a:bodyPr>
          <a:lstStyle/>
          <a:p>
            <a:r>
              <a:rPr lang="en-US" dirty="0" smtClean="0"/>
              <a:t>The Chicago Philatelic Society issued a set of 3 cacheted covers in 1957 honoring Ellsworth and the “Fire Zouaves.” </a:t>
            </a:r>
            <a:endParaRPr lang="en-US" dirty="0"/>
          </a:p>
        </p:txBody>
      </p:sp>
    </p:spTree>
    <p:extLst>
      <p:ext uri="{BB962C8B-B14F-4D97-AF65-F5344CB8AC3E}">
        <p14:creationId xmlns:p14="http://schemas.microsoft.com/office/powerpoint/2010/main" val="132290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457200" y="381000"/>
            <a:ext cx="5943600" cy="332232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3754558" y="1447800"/>
            <a:ext cx="4932242" cy="5027769"/>
          </a:xfrm>
          <a:prstGeom prst="rect">
            <a:avLst/>
          </a:prstGeom>
        </p:spPr>
      </p:pic>
    </p:spTree>
    <p:extLst>
      <p:ext uri="{BB962C8B-B14F-4D97-AF65-F5344CB8AC3E}">
        <p14:creationId xmlns:p14="http://schemas.microsoft.com/office/powerpoint/2010/main" val="2103758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5955792" cy="32308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380240"/>
            <a:ext cx="5715000" cy="5067008"/>
          </a:xfrm>
          <a:prstGeom prst="rect">
            <a:avLst/>
          </a:prstGeom>
        </p:spPr>
      </p:pic>
    </p:spTree>
    <p:extLst>
      <p:ext uri="{BB962C8B-B14F-4D97-AF65-F5344CB8AC3E}">
        <p14:creationId xmlns:p14="http://schemas.microsoft.com/office/powerpoint/2010/main" val="2375872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1143000" y="529768"/>
            <a:ext cx="3826243" cy="5893949"/>
          </a:xfrm>
          <a:prstGeom prst="rect">
            <a:avLst/>
          </a:prstGeom>
        </p:spPr>
      </p:pic>
      <p:sp>
        <p:nvSpPr>
          <p:cNvPr id="3" name="TextBox 2"/>
          <p:cNvSpPr txBox="1"/>
          <p:nvPr/>
        </p:nvSpPr>
        <p:spPr>
          <a:xfrm>
            <a:off x="5638800" y="2599579"/>
            <a:ext cx="2362200" cy="1754326"/>
          </a:xfrm>
          <a:prstGeom prst="rect">
            <a:avLst/>
          </a:prstGeom>
          <a:noFill/>
        </p:spPr>
        <p:txBody>
          <a:bodyPr wrap="square" rtlCol="0">
            <a:spAutoFit/>
          </a:bodyPr>
          <a:lstStyle/>
          <a:p>
            <a:r>
              <a:rPr lang="en-US" dirty="0" smtClean="0"/>
              <a:t>This 1955 publication featured an article that follows about the New York Zouaves and depicted two Ellsworth covers.</a:t>
            </a:r>
            <a:endParaRPr lang="en-US" dirty="0"/>
          </a:p>
        </p:txBody>
      </p:sp>
    </p:spTree>
    <p:extLst>
      <p:ext uri="{BB962C8B-B14F-4D97-AF65-F5344CB8AC3E}">
        <p14:creationId xmlns:p14="http://schemas.microsoft.com/office/powerpoint/2010/main" val="1380881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381000" y="304800"/>
            <a:ext cx="4071610" cy="632460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4800600" y="268514"/>
            <a:ext cx="3917156" cy="6360886"/>
          </a:xfrm>
          <a:prstGeom prst="rect">
            <a:avLst/>
          </a:prstGeom>
        </p:spPr>
      </p:pic>
    </p:spTree>
    <p:extLst>
      <p:ext uri="{BB962C8B-B14F-4D97-AF65-F5344CB8AC3E}">
        <p14:creationId xmlns:p14="http://schemas.microsoft.com/office/powerpoint/2010/main" val="4252955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304800" y="257790"/>
            <a:ext cx="4114800" cy="6384616"/>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4869884" y="257790"/>
            <a:ext cx="3900377" cy="6384616"/>
          </a:xfrm>
          <a:prstGeom prst="rect">
            <a:avLst/>
          </a:prstGeom>
        </p:spPr>
      </p:pic>
    </p:spTree>
    <p:extLst>
      <p:ext uri="{BB962C8B-B14F-4D97-AF65-F5344CB8AC3E}">
        <p14:creationId xmlns:p14="http://schemas.microsoft.com/office/powerpoint/2010/main" val="1974279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819400"/>
            <a:ext cx="3491600" cy="914400"/>
          </a:xfrm>
        </p:spPr>
        <p:txBody>
          <a:bodyPr>
            <a:noAutofit/>
          </a:bodyPr>
          <a:lstStyle/>
          <a:p>
            <a:r>
              <a:rPr lang="en-US" sz="6000" dirty="0" smtClean="0"/>
              <a:t>The End</a:t>
            </a:r>
            <a:endParaRPr lang="en-US" sz="6000" dirty="0"/>
          </a:p>
        </p:txBody>
      </p:sp>
      <p:sp>
        <p:nvSpPr>
          <p:cNvPr id="3" name="Subtitle 2"/>
          <p:cNvSpPr>
            <a:spLocks noGrp="1"/>
          </p:cNvSpPr>
          <p:nvPr>
            <p:ph type="subTitle" idx="1"/>
          </p:nvPr>
        </p:nvSpPr>
        <p:spPr>
          <a:xfrm>
            <a:off x="2438400" y="6172200"/>
            <a:ext cx="6147112" cy="325612"/>
          </a:xfrm>
        </p:spPr>
        <p:txBody>
          <a:bodyPr/>
          <a:lstStyle/>
          <a:p>
            <a:r>
              <a:rPr lang="en-US" dirty="0" smtClean="0"/>
              <a:t>Scanning, design and page layout by Tom Fortunato</a:t>
            </a:r>
            <a:endParaRPr lang="en-US" dirty="0"/>
          </a:p>
        </p:txBody>
      </p:sp>
    </p:spTree>
    <p:extLst>
      <p:ext uri="{BB962C8B-B14F-4D97-AF65-F5344CB8AC3E}">
        <p14:creationId xmlns:p14="http://schemas.microsoft.com/office/powerpoint/2010/main" val="355150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28600"/>
            <a:ext cx="4192147" cy="6429674"/>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083" y="228600"/>
            <a:ext cx="4146318" cy="6400800"/>
          </a:xfrm>
          <a:prstGeom prst="rect">
            <a:avLst/>
          </a:prstGeom>
        </p:spPr>
      </p:pic>
    </p:spTree>
    <p:extLst>
      <p:ext uri="{BB962C8B-B14F-4D97-AF65-F5344CB8AC3E}">
        <p14:creationId xmlns:p14="http://schemas.microsoft.com/office/powerpoint/2010/main" val="352324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4160520" cy="6400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511" y="228600"/>
            <a:ext cx="4194658" cy="6400800"/>
          </a:xfrm>
          <a:prstGeom prst="rect">
            <a:avLst/>
          </a:prstGeom>
        </p:spPr>
      </p:pic>
    </p:spTree>
    <p:extLst>
      <p:ext uri="{BB962C8B-B14F-4D97-AF65-F5344CB8AC3E}">
        <p14:creationId xmlns:p14="http://schemas.microsoft.com/office/powerpoint/2010/main" val="3625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val="0"/>
              </a:ext>
            </a:extLst>
          </a:blip>
          <a:stretch>
            <a:fillRect/>
          </a:stretch>
        </p:blipFill>
        <p:spPr>
          <a:xfrm>
            <a:off x="449826" y="443779"/>
            <a:ext cx="4954807" cy="3081528"/>
          </a:xfrm>
          <a:prstGeom prst="rect">
            <a:avLst/>
          </a:prstGeom>
        </p:spPr>
      </p:pic>
      <p:sp>
        <p:nvSpPr>
          <p:cNvPr id="4" name="TextBox 3"/>
          <p:cNvSpPr txBox="1"/>
          <p:nvPr/>
        </p:nvSpPr>
        <p:spPr>
          <a:xfrm>
            <a:off x="609600" y="4464241"/>
            <a:ext cx="2477403" cy="1200329"/>
          </a:xfrm>
          <a:prstGeom prst="rect">
            <a:avLst/>
          </a:prstGeom>
          <a:noFill/>
        </p:spPr>
        <p:txBody>
          <a:bodyPr wrap="square" rtlCol="0">
            <a:spAutoFit/>
          </a:bodyPr>
          <a:lstStyle/>
          <a:p>
            <a:r>
              <a:rPr lang="en-US" dirty="0" smtClean="0"/>
              <a:t>The Colonel accepts a Bible from his wife before he leaves for duty.</a:t>
            </a:r>
            <a:endParaRPr lang="en-US" dirty="0"/>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 contrast="25000"/>
                    </a14:imgEffect>
                  </a14:imgLayer>
                </a14:imgProps>
              </a:ext>
              <a:ext uri="{28A0092B-C50C-407E-A947-70E740481C1C}">
                <a14:useLocalDpi xmlns:a14="http://schemas.microsoft.com/office/drawing/2010/main" val="0"/>
              </a:ext>
            </a:extLst>
          </a:blip>
          <a:stretch>
            <a:fillRect/>
          </a:stretch>
        </p:blipFill>
        <p:spPr>
          <a:xfrm>
            <a:off x="3276600" y="1600200"/>
            <a:ext cx="5495764" cy="4894340"/>
          </a:xfrm>
          <a:prstGeom prst="rect">
            <a:avLst/>
          </a:prstGeom>
        </p:spPr>
      </p:pic>
    </p:spTree>
    <p:extLst>
      <p:ext uri="{BB962C8B-B14F-4D97-AF65-F5344CB8AC3E}">
        <p14:creationId xmlns:p14="http://schemas.microsoft.com/office/powerpoint/2010/main" val="168562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482212"/>
            <a:ext cx="2767990" cy="38517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457200"/>
            <a:ext cx="4225819" cy="6019800"/>
          </a:xfrm>
          <a:prstGeom prst="rect">
            <a:avLst/>
          </a:prstGeom>
        </p:spPr>
      </p:pic>
    </p:spTree>
    <p:extLst>
      <p:ext uri="{BB962C8B-B14F-4D97-AF65-F5344CB8AC3E}">
        <p14:creationId xmlns:p14="http://schemas.microsoft.com/office/powerpoint/2010/main" val="409063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445795"/>
            <a:ext cx="3038856" cy="606540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45794"/>
            <a:ext cx="5638801" cy="3104331"/>
          </a:xfrm>
          <a:prstGeom prst="rect">
            <a:avLst/>
          </a:prstGeom>
        </p:spPr>
      </p:pic>
    </p:spTree>
    <p:extLst>
      <p:ext uri="{BB962C8B-B14F-4D97-AF65-F5344CB8AC3E}">
        <p14:creationId xmlns:p14="http://schemas.microsoft.com/office/powerpoint/2010/main" val="3874290399"/>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647</TotalTime>
  <Words>642</Words>
  <Application>Microsoft Office PowerPoint</Application>
  <PresentationFormat>On-screen Show (4:3)</PresentationFormat>
  <Paragraphs>75</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Franklin Gothic Book</vt:lpstr>
      <vt:lpstr>Wingdings 2</vt:lpstr>
      <vt:lpstr>Technic</vt:lpstr>
      <vt:lpstr>Colonel Ephraim  Ellsworth Patriotic envelopes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Colonel Ephraim  Ellsworth Patriotic Covers</dc:title>
  <dc:creator>RPA</dc:creator>
  <cp:lastModifiedBy>Tom Fortunato</cp:lastModifiedBy>
  <cp:revision>57</cp:revision>
  <dcterms:created xsi:type="dcterms:W3CDTF">2013-12-04T18:17:03Z</dcterms:created>
  <dcterms:modified xsi:type="dcterms:W3CDTF">2013-12-06T01:23:15Z</dcterms:modified>
</cp:coreProperties>
</file>