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79" r:id="rId5"/>
    <p:sldId id="259" r:id="rId6"/>
    <p:sldId id="262" r:id="rId7"/>
    <p:sldId id="264" r:id="rId8"/>
    <p:sldId id="263" r:id="rId9"/>
    <p:sldId id="265" r:id="rId10"/>
    <p:sldId id="266" r:id="rId11"/>
    <p:sldId id="267" r:id="rId12"/>
    <p:sldId id="269" r:id="rId13"/>
    <p:sldId id="270" r:id="rId14"/>
    <p:sldId id="271" r:id="rId15"/>
    <p:sldId id="281" r:id="rId16"/>
    <p:sldId id="282" r:id="rId17"/>
    <p:sldId id="272" r:id="rId18"/>
    <p:sldId id="273" r:id="rId19"/>
    <p:sldId id="276" r:id="rId20"/>
    <p:sldId id="280" r:id="rId21"/>
    <p:sldId id="261" r:id="rId22"/>
    <p:sldId id="288" r:id="rId23"/>
    <p:sldId id="278" r:id="rId24"/>
    <p:sldId id="277" r:id="rId25"/>
    <p:sldId id="283" r:id="rId26"/>
    <p:sldId id="284" r:id="rId27"/>
    <p:sldId id="285" r:id="rId28"/>
    <p:sldId id="286" r:id="rId29"/>
    <p:sldId id="287" r:id="rId30"/>
    <p:sldId id="289" r:id="rId31"/>
    <p:sldId id="290" r:id="rId32"/>
    <p:sldId id="274" r:id="rId33"/>
    <p:sldId id="291" r:id="rId34"/>
    <p:sldId id="292" r:id="rId35"/>
    <p:sldId id="293" r:id="rId36"/>
    <p:sldId id="27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BB4"/>
    <a:srgbClr val="2576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26" autoAdjust="0"/>
    <p:restoredTop sz="94660"/>
  </p:normalViewPr>
  <p:slideViewPr>
    <p:cSldViewPr snapToGrid="0">
      <p:cViewPr varScale="1">
        <p:scale>
          <a:sx n="88" d="100"/>
          <a:sy n="88" d="100"/>
        </p:scale>
        <p:origin x="2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781" y="1214438"/>
            <a:ext cx="9144000" cy="2387600"/>
          </a:xfrm>
        </p:spPr>
        <p:txBody>
          <a:bodyPr anchor="b">
            <a:normAutofit/>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8953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6D79ED-3FA7-4EF8-964B-EB8BCFAB02F8}" type="datetimeFigureOut">
              <a:rPr lang="en-US" smtClean="0"/>
              <a:t>6/7/2020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72437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6D79ED-3FA7-4EF8-964B-EB8BCFAB02F8}" type="datetimeFigureOut">
              <a:rPr lang="en-US" smtClean="0"/>
              <a:t>6/7/2020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97525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D79ED-3FA7-4EF8-964B-EB8BCFAB02F8}" type="datetimeFigureOut">
              <a:rPr lang="en-US" smtClean="0"/>
              <a:t>6/7/2020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83134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6D79ED-3FA7-4EF8-964B-EB8BCFAB02F8}" type="datetimeFigureOut">
              <a:rPr lang="en-US" smtClean="0"/>
              <a:t>6/7/2020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813249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6D79ED-3FA7-4EF8-964B-EB8BCFAB02F8}" type="datetimeFigureOut">
              <a:rPr lang="en-US" smtClean="0"/>
              <a:t>6/7/2020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3140711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6D79ED-3FA7-4EF8-964B-EB8BCFAB02F8}" type="datetimeFigureOut">
              <a:rPr lang="en-US" smtClean="0"/>
              <a:t>6/7/2020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276173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D79ED-3FA7-4EF8-964B-EB8BCFAB02F8}" type="datetimeFigureOut">
              <a:rPr lang="en-US" smtClean="0"/>
              <a:t>6/7/2020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2938554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6D79ED-3FA7-4EF8-964B-EB8BCFAB02F8}" type="datetimeFigureOut">
              <a:rPr lang="en-US" smtClean="0"/>
              <a:t>6/7/2020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2884626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6D79ED-3FA7-4EF8-964B-EB8BCFAB02F8}" type="datetimeFigureOut">
              <a:rPr lang="en-US" smtClean="0"/>
              <a:t>6/7/2020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4110054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789611"/>
            <a:ext cx="10515600" cy="43873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276D79ED-3FA7-4EF8-964B-EB8BCFAB02F8}" type="datetimeFigureOut">
              <a:rPr lang="en-US" smtClean="0"/>
              <a:pPr/>
              <a:t>6/7/2020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C6F12CB2-7F2C-47B9-AE70-22A94B49F233}" type="slidenum">
              <a:rPr lang="en-US" smtClean="0"/>
              <a:pPr/>
              <a:t>‹#›</a:t>
            </a:fld>
            <a:endParaRPr lang="en-US"/>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6200000">
            <a:off x="-610475" y="4914981"/>
            <a:ext cx="896556" cy="324395"/>
          </a:xfrm>
          <a:prstGeom prst="rect">
            <a:avLst/>
          </a:prstGeom>
        </p:spPr>
      </p:pic>
      <p:sp>
        <p:nvSpPr>
          <p:cNvPr id="8" name="TextBox 7"/>
          <p:cNvSpPr txBox="1"/>
          <p:nvPr userDrawn="1"/>
        </p:nvSpPr>
        <p:spPr>
          <a:xfrm rot="16200000">
            <a:off x="-2113768" y="2546065"/>
            <a:ext cx="3888671" cy="276999"/>
          </a:xfrm>
          <a:prstGeom prst="rect">
            <a:avLst/>
          </a:prstGeom>
          <a:noFill/>
        </p:spPr>
        <p:txBody>
          <a:bodyPr wrap="square" rtlCol="0" anchor="ctr">
            <a:spAutoFit/>
          </a:bodyPr>
          <a:lstStyle/>
          <a:p>
            <a:r>
              <a:rPr lang="bs-Latn-BA" sz="1200" dirty="0">
                <a:solidFill>
                  <a:schemeClr val="bg1">
                    <a:lumMod val="65000"/>
                  </a:schemeClr>
                </a:solidFill>
              </a:rPr>
              <a:t>Find</a:t>
            </a:r>
            <a:r>
              <a:rPr lang="bs-Latn-BA" sz="1200" baseline="0" dirty="0">
                <a:solidFill>
                  <a:schemeClr val="bg1">
                    <a:lumMod val="65000"/>
                  </a:schemeClr>
                </a:solidFill>
              </a:rPr>
              <a:t> m</a:t>
            </a:r>
            <a:r>
              <a:rPr lang="bs-Latn-BA" sz="1200" dirty="0">
                <a:solidFill>
                  <a:schemeClr val="bg1">
                    <a:lumMod val="65000"/>
                  </a:schemeClr>
                </a:solidFill>
              </a:rPr>
              <a:t>ore PowerPoint templates</a:t>
            </a:r>
            <a:r>
              <a:rPr lang="bs-Latn-BA" sz="1200" baseline="0" dirty="0">
                <a:solidFill>
                  <a:schemeClr val="bg1">
                    <a:lumMod val="65000"/>
                  </a:schemeClr>
                </a:solidFill>
              </a:rPr>
              <a:t> on </a:t>
            </a:r>
            <a:r>
              <a:rPr lang="bs-Latn-BA" sz="1200" b="1" baseline="0" dirty="0">
                <a:solidFill>
                  <a:schemeClr val="bg1">
                    <a:lumMod val="65000"/>
                  </a:schemeClr>
                </a:solidFill>
              </a:rPr>
              <a:t>prezentr.com</a:t>
            </a:r>
            <a:r>
              <a:rPr lang="bs-Latn-BA" sz="1200" baseline="0" dirty="0">
                <a:solidFill>
                  <a:schemeClr val="bg1">
                    <a:lumMod val="65000"/>
                  </a:schemeClr>
                </a:solidFill>
              </a:rPr>
              <a:t>!</a:t>
            </a:r>
            <a:endParaRPr lang="en-US" sz="1200" dirty="0">
              <a:solidFill>
                <a:schemeClr val="bg1">
                  <a:lumMod val="65000"/>
                </a:schemeClr>
              </a:solidFill>
            </a:endParaRPr>
          </a:p>
        </p:txBody>
      </p:sp>
    </p:spTree>
    <p:extLst>
      <p:ext uri="{BB962C8B-B14F-4D97-AF65-F5344CB8AC3E}">
        <p14:creationId xmlns:p14="http://schemas.microsoft.com/office/powerpoint/2010/main" val="129734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lnSpc>
          <a:spcPct val="90000"/>
        </a:lnSpc>
        <a:spcBef>
          <a:spcPct val="0"/>
        </a:spcBef>
        <a:buNone/>
        <a:defRPr sz="4400" b="1" kern="1200">
          <a:solidFill>
            <a:srgbClr val="226BB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deardoctorpostcards.com/" TargetMode="Externa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1.jp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image" Target="../media/image82.jpeg"/><Relationship Id="rId16"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5" Type="http://schemas.openxmlformats.org/officeDocument/2006/relationships/image" Target="../media/image9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5588" y="441552"/>
            <a:ext cx="7845753" cy="1746476"/>
          </a:xfrm>
        </p:spPr>
        <p:txBody>
          <a:bodyPr>
            <a:normAutofit fontScale="90000"/>
          </a:bodyPr>
          <a:lstStyle/>
          <a:p>
            <a:r>
              <a:rPr lang="en-US" dirty="0" smtClean="0">
                <a:solidFill>
                  <a:schemeClr val="accent1">
                    <a:lumMod val="50000"/>
                  </a:schemeClr>
                </a:solidFill>
              </a:rPr>
              <a:t>Fun with Abbott Labs Dear Doctor Postcards</a:t>
            </a:r>
            <a:endParaRPr lang="en-US" dirty="0">
              <a:solidFill>
                <a:schemeClr val="accent1">
                  <a:lumMod val="50000"/>
                </a:schemeClr>
              </a:solidFill>
            </a:endParaRPr>
          </a:p>
        </p:txBody>
      </p:sp>
      <p:sp>
        <p:nvSpPr>
          <p:cNvPr id="3" name="Subtitle 2"/>
          <p:cNvSpPr>
            <a:spLocks noGrp="1"/>
          </p:cNvSpPr>
          <p:nvPr>
            <p:ph type="subTitle" idx="1"/>
          </p:nvPr>
        </p:nvSpPr>
        <p:spPr>
          <a:xfrm>
            <a:off x="903515" y="4921460"/>
            <a:ext cx="8583804" cy="1403140"/>
          </a:xfrm>
        </p:spPr>
        <p:txBody>
          <a:bodyPr>
            <a:normAutofit fontScale="92500"/>
          </a:bodyPr>
          <a:lstStyle/>
          <a:p>
            <a:pPr algn="l"/>
            <a:r>
              <a:rPr lang="en-US" dirty="0" smtClean="0">
                <a:solidFill>
                  <a:schemeClr val="accent1">
                    <a:lumMod val="50000"/>
                  </a:schemeClr>
                </a:solidFill>
              </a:rPr>
              <a:t>By Tom Fortunato</a:t>
            </a:r>
          </a:p>
          <a:p>
            <a:pPr algn="l"/>
            <a:r>
              <a:rPr lang="en-US" dirty="0" smtClean="0">
                <a:solidFill>
                  <a:schemeClr val="accent1">
                    <a:lumMod val="50000"/>
                  </a:schemeClr>
                </a:solidFill>
              </a:rPr>
              <a:t>A 2020 presentation for the Rochester Philatelic Association</a:t>
            </a:r>
          </a:p>
          <a:p>
            <a:pPr algn="l"/>
            <a:r>
              <a:rPr lang="en-US" dirty="0" smtClean="0">
                <a:solidFill>
                  <a:schemeClr val="accent1">
                    <a:lumMod val="50000"/>
                  </a:schemeClr>
                </a:solidFill>
              </a:rPr>
              <a:t>See more about them at </a:t>
            </a:r>
            <a:r>
              <a:rPr lang="en-US" dirty="0" smtClean="0">
                <a:solidFill>
                  <a:schemeClr val="accent1">
                    <a:lumMod val="50000"/>
                  </a:schemeClr>
                </a:solidFill>
                <a:hlinkClick r:id="rId2"/>
              </a:rPr>
              <a:t>http://www.deardoctorpostcards.com</a:t>
            </a:r>
            <a:r>
              <a:rPr lang="en-US" dirty="0" smtClean="0">
                <a:solidFill>
                  <a:schemeClr val="accent1">
                    <a:lumMod val="50000"/>
                  </a:schemeClr>
                </a:solidFill>
              </a:rPr>
              <a:t> </a:t>
            </a:r>
            <a:endParaRPr lang="en-US" dirty="0">
              <a:solidFill>
                <a:schemeClr val="accent1">
                  <a:lumMod val="5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1143" y="2318434"/>
            <a:ext cx="3350066" cy="214527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372" y="2318434"/>
            <a:ext cx="2999717" cy="214526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101" y="2318434"/>
            <a:ext cx="3331030" cy="2145269"/>
          </a:xfrm>
          <a:prstGeom prst="rect">
            <a:avLst/>
          </a:prstGeom>
        </p:spPr>
      </p:pic>
    </p:spTree>
    <p:extLst>
      <p:ext uri="{BB962C8B-B14F-4D97-AF65-F5344CB8AC3E}">
        <p14:creationId xmlns:p14="http://schemas.microsoft.com/office/powerpoint/2010/main" val="7209288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4731221"/>
            <a:ext cx="7913914" cy="1698172"/>
          </a:xfrm>
        </p:spPr>
        <p:txBody>
          <a:bodyPr>
            <a:normAutofit/>
          </a:bodyPr>
          <a:lstStyle/>
          <a:p>
            <a:pPr marL="0" indent="0">
              <a:buNone/>
            </a:pPr>
            <a:r>
              <a:rPr lang="en-US" dirty="0" smtClean="0">
                <a:solidFill>
                  <a:schemeClr val="accent5">
                    <a:lumMod val="50000"/>
                  </a:schemeClr>
                </a:solidFill>
              </a:rPr>
              <a:t>The right card was sent to Canada, and yes, Canada is spelled wrong!  None the less it arrived at its destination.  There’s one more difference </a:t>
            </a:r>
            <a:r>
              <a:rPr lang="en-US" dirty="0" smtClean="0">
                <a:solidFill>
                  <a:schemeClr val="accent5">
                    <a:lumMod val="50000"/>
                  </a:schemeClr>
                </a:solidFill>
              </a:rPr>
              <a:t>between </a:t>
            </a:r>
            <a:r>
              <a:rPr lang="en-US" dirty="0" smtClean="0">
                <a:solidFill>
                  <a:schemeClr val="accent5">
                    <a:lumMod val="50000"/>
                  </a:schemeClr>
                </a:solidFill>
              </a:rPr>
              <a:t>these.  Did you catch it?</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545418"/>
            <a:ext cx="5192486" cy="37217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543" y="545418"/>
            <a:ext cx="5177665" cy="3721782"/>
          </a:xfrm>
          <a:prstGeom prst="rect">
            <a:avLst/>
          </a:prstGeom>
        </p:spPr>
      </p:pic>
    </p:spTree>
    <p:extLst>
      <p:ext uri="{BB962C8B-B14F-4D97-AF65-F5344CB8AC3E}">
        <p14:creationId xmlns:p14="http://schemas.microsoft.com/office/powerpoint/2010/main" val="2185589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5050971"/>
            <a:ext cx="7913914" cy="1378422"/>
          </a:xfrm>
        </p:spPr>
        <p:txBody>
          <a:bodyPr>
            <a:normAutofit/>
          </a:bodyPr>
          <a:lstStyle/>
          <a:p>
            <a:pPr marL="0" indent="0">
              <a:buNone/>
            </a:pPr>
            <a:r>
              <a:rPr lang="en-US" dirty="0" smtClean="0">
                <a:solidFill>
                  <a:schemeClr val="accent5">
                    <a:lumMod val="50000"/>
                  </a:schemeClr>
                </a:solidFill>
              </a:rPr>
              <a:t>“Trade Mark” was added under the drug name on the card sent to Canada.   </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545418"/>
            <a:ext cx="5192486" cy="37217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543" y="545418"/>
            <a:ext cx="5177665" cy="372178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7736" y="4342746"/>
            <a:ext cx="3146671" cy="708225"/>
          </a:xfrm>
          <a:prstGeom prst="rect">
            <a:avLst/>
          </a:prstGeom>
        </p:spPr>
      </p:pic>
    </p:spTree>
    <p:extLst>
      <p:ext uri="{BB962C8B-B14F-4D97-AF65-F5344CB8AC3E}">
        <p14:creationId xmlns:p14="http://schemas.microsoft.com/office/powerpoint/2010/main" val="1359442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96079"/>
            <a:ext cx="7913914" cy="1108779"/>
          </a:xfrm>
        </p:spPr>
        <p:txBody>
          <a:bodyPr>
            <a:normAutofit/>
          </a:bodyPr>
          <a:lstStyle/>
          <a:p>
            <a:pPr marL="0" indent="0">
              <a:buNone/>
            </a:pPr>
            <a:r>
              <a:rPr lang="en-US" dirty="0" smtClean="0">
                <a:solidFill>
                  <a:schemeClr val="accent5">
                    <a:lumMod val="50000"/>
                  </a:schemeClr>
                </a:solidFill>
              </a:rPr>
              <a:t>Here’s an easy one, both mailed to Canada.  What’s the difference?</a:t>
            </a:r>
            <a:endParaRPr lang="en-US" dirty="0">
              <a:solidFill>
                <a:schemeClr val="accent5">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45418"/>
            <a:ext cx="5130186" cy="37217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594" y="545418"/>
            <a:ext cx="5192486" cy="3721782"/>
          </a:xfrm>
          <a:prstGeom prst="rect">
            <a:avLst/>
          </a:prstGeom>
        </p:spPr>
      </p:pic>
    </p:spTree>
    <p:extLst>
      <p:ext uri="{BB962C8B-B14F-4D97-AF65-F5344CB8AC3E}">
        <p14:creationId xmlns:p14="http://schemas.microsoft.com/office/powerpoint/2010/main" val="1879844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74771"/>
            <a:ext cx="7913914" cy="1230087"/>
          </a:xfrm>
        </p:spPr>
        <p:txBody>
          <a:bodyPr>
            <a:noAutofit/>
          </a:bodyPr>
          <a:lstStyle/>
          <a:p>
            <a:pPr marL="0" indent="0">
              <a:buNone/>
            </a:pPr>
            <a:r>
              <a:rPr lang="en-US" dirty="0" smtClean="0">
                <a:solidFill>
                  <a:schemeClr val="accent5">
                    <a:lumMod val="50000"/>
                  </a:schemeClr>
                </a:solidFill>
              </a:rPr>
              <a:t>Parles </a:t>
            </a:r>
            <a:r>
              <a:rPr lang="en-US" dirty="0">
                <a:solidFill>
                  <a:schemeClr val="accent5">
                    <a:lumMod val="50000"/>
                  </a:schemeClr>
                </a:solidFill>
              </a:rPr>
              <a:t>vous français</a:t>
            </a:r>
            <a:r>
              <a:rPr lang="en-US" dirty="0" smtClean="0">
                <a:solidFill>
                  <a:schemeClr val="accent5">
                    <a:lumMod val="50000"/>
                  </a:schemeClr>
                </a:solidFill>
              </a:rPr>
              <a:t>?  Even if you don’t </a:t>
            </a:r>
            <a:r>
              <a:rPr lang="en-US" dirty="0" smtClean="0">
                <a:solidFill>
                  <a:schemeClr val="accent5">
                    <a:lumMod val="50000"/>
                  </a:schemeClr>
                </a:solidFill>
              </a:rPr>
              <a:t>read </a:t>
            </a:r>
            <a:r>
              <a:rPr lang="en-US" dirty="0" smtClean="0">
                <a:solidFill>
                  <a:schemeClr val="accent5">
                    <a:lumMod val="50000"/>
                  </a:schemeClr>
                </a:solidFill>
              </a:rPr>
              <a:t>French, the recipient of the right postcard was expected to.  The doctor had also moved!</a:t>
            </a:r>
            <a:endParaRPr lang="en-US" dirty="0">
              <a:solidFill>
                <a:schemeClr val="accent5">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45418"/>
            <a:ext cx="5130186" cy="37217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594" y="545418"/>
            <a:ext cx="5192486" cy="3721782"/>
          </a:xfrm>
          <a:prstGeom prst="rect">
            <a:avLst/>
          </a:prstGeom>
        </p:spPr>
      </p:pic>
    </p:spTree>
    <p:extLst>
      <p:ext uri="{BB962C8B-B14F-4D97-AF65-F5344CB8AC3E}">
        <p14:creationId xmlns:p14="http://schemas.microsoft.com/office/powerpoint/2010/main" val="2860579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4720335"/>
            <a:ext cx="7913914" cy="1698172"/>
          </a:xfrm>
        </p:spPr>
        <p:txBody>
          <a:bodyPr>
            <a:normAutofit/>
          </a:bodyPr>
          <a:lstStyle/>
          <a:p>
            <a:pPr marL="0" indent="0">
              <a:buNone/>
            </a:pPr>
            <a:r>
              <a:rPr lang="en-US" dirty="0" smtClean="0">
                <a:solidFill>
                  <a:schemeClr val="accent5">
                    <a:lumMod val="50000"/>
                  </a:schemeClr>
                </a:solidFill>
              </a:rPr>
              <a:t>Perhaps you prefer Spanish, as in this example to Peru?  Other postcards from this mailing are known to have </a:t>
            </a:r>
            <a:r>
              <a:rPr lang="en-US" dirty="0" smtClean="0">
                <a:solidFill>
                  <a:schemeClr val="accent5">
                    <a:lumMod val="50000"/>
                  </a:schemeClr>
                </a:solidFill>
              </a:rPr>
              <a:t>been sent </a:t>
            </a:r>
            <a:r>
              <a:rPr lang="en-US" dirty="0" smtClean="0">
                <a:solidFill>
                  <a:schemeClr val="accent5">
                    <a:lumMod val="50000"/>
                  </a:schemeClr>
                </a:solidFill>
              </a:rPr>
              <a:t>to Argentina, Belgium, the Belgian Congo, Germany, Italy, and Sweden.</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545418"/>
            <a:ext cx="5192486" cy="37217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328" y="545418"/>
            <a:ext cx="5093795" cy="3721782"/>
          </a:xfrm>
          <a:prstGeom prst="rect">
            <a:avLst/>
          </a:prstGeom>
        </p:spPr>
      </p:pic>
    </p:spTree>
    <p:extLst>
      <p:ext uri="{BB962C8B-B14F-4D97-AF65-F5344CB8AC3E}">
        <p14:creationId xmlns:p14="http://schemas.microsoft.com/office/powerpoint/2010/main" val="1724408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83629"/>
            <a:ext cx="8588829" cy="1240970"/>
          </a:xfrm>
        </p:spPr>
        <p:txBody>
          <a:bodyPr>
            <a:noAutofit/>
          </a:bodyPr>
          <a:lstStyle/>
          <a:p>
            <a:pPr marL="0" indent="0">
              <a:buNone/>
            </a:pPr>
            <a:r>
              <a:rPr lang="en-US" dirty="0" smtClean="0">
                <a:solidFill>
                  <a:schemeClr val="accent5">
                    <a:lumMod val="50000"/>
                  </a:schemeClr>
                </a:solidFill>
              </a:rPr>
              <a:t>Can you spot what’s different between these two cards, one to the US and one to Canada, other than the text of one </a:t>
            </a:r>
            <a:r>
              <a:rPr lang="en-US" dirty="0" smtClean="0">
                <a:solidFill>
                  <a:schemeClr val="accent5">
                    <a:lumMod val="50000"/>
                  </a:schemeClr>
                </a:solidFill>
              </a:rPr>
              <a:t>appearing </a:t>
            </a:r>
            <a:r>
              <a:rPr lang="en-US" dirty="0" smtClean="0">
                <a:solidFill>
                  <a:schemeClr val="accent5">
                    <a:lumMod val="50000"/>
                  </a:schemeClr>
                </a:solidFill>
              </a:rPr>
              <a:t>darker than the other?</a:t>
            </a:r>
            <a:endParaRPr lang="en-US" dirty="0">
              <a:solidFill>
                <a:schemeClr val="accent5">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533400"/>
            <a:ext cx="5218176" cy="3733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3897" y="533400"/>
            <a:ext cx="5303520" cy="3733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1524" y="5083629"/>
            <a:ext cx="2235749" cy="1574019"/>
          </a:xfrm>
          <a:prstGeom prst="rect">
            <a:avLst/>
          </a:prstGeom>
        </p:spPr>
      </p:pic>
    </p:spTree>
    <p:extLst>
      <p:ext uri="{BB962C8B-B14F-4D97-AF65-F5344CB8AC3E}">
        <p14:creationId xmlns:p14="http://schemas.microsoft.com/office/powerpoint/2010/main" val="591280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83629"/>
            <a:ext cx="8675914" cy="1240970"/>
          </a:xfrm>
        </p:spPr>
        <p:txBody>
          <a:bodyPr>
            <a:noAutofit/>
          </a:bodyPr>
          <a:lstStyle/>
          <a:p>
            <a:pPr marL="0" indent="0">
              <a:buNone/>
            </a:pPr>
            <a:r>
              <a:rPr lang="en-US" dirty="0" smtClean="0">
                <a:solidFill>
                  <a:schemeClr val="accent5">
                    <a:lumMod val="50000"/>
                  </a:schemeClr>
                </a:solidFill>
              </a:rPr>
              <a:t>Again, there is a difference </a:t>
            </a:r>
            <a:r>
              <a:rPr lang="en-US" dirty="0" smtClean="0">
                <a:solidFill>
                  <a:schemeClr val="accent5">
                    <a:lumMod val="50000"/>
                  </a:schemeClr>
                </a:solidFill>
              </a:rPr>
              <a:t>showing </a:t>
            </a:r>
            <a:r>
              <a:rPr lang="en-US" dirty="0" smtClean="0">
                <a:solidFill>
                  <a:schemeClr val="accent5">
                    <a:lumMod val="50000"/>
                  </a:schemeClr>
                </a:solidFill>
              </a:rPr>
              <a:t>a registered mark on the US card and “Trade Mark” text on the Canadian </a:t>
            </a:r>
            <a:r>
              <a:rPr lang="en-US" dirty="0" smtClean="0">
                <a:solidFill>
                  <a:schemeClr val="accent5">
                    <a:lumMod val="50000"/>
                  </a:schemeClr>
                </a:solidFill>
              </a:rPr>
              <a:t>card, but now on the vertical dividing line.</a:t>
            </a:r>
            <a:endParaRPr lang="en-US" dirty="0">
              <a:solidFill>
                <a:schemeClr val="accent5">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1524" y="5083629"/>
            <a:ext cx="2235749" cy="157401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262" y="4377133"/>
            <a:ext cx="2256228" cy="7064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36448"/>
            <a:ext cx="5218176" cy="37307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897" y="536448"/>
            <a:ext cx="5303520" cy="3730752"/>
          </a:xfrm>
          <a:prstGeom prst="rect">
            <a:avLst/>
          </a:prstGeom>
        </p:spPr>
      </p:pic>
    </p:spTree>
    <p:extLst>
      <p:ext uri="{BB962C8B-B14F-4D97-AF65-F5344CB8AC3E}">
        <p14:creationId xmlns:p14="http://schemas.microsoft.com/office/powerpoint/2010/main" val="167619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31229"/>
            <a:ext cx="8077200" cy="1273629"/>
          </a:xfrm>
        </p:spPr>
        <p:txBody>
          <a:bodyPr>
            <a:noAutofit/>
          </a:bodyPr>
          <a:lstStyle/>
          <a:p>
            <a:pPr marL="0" indent="0">
              <a:buNone/>
            </a:pPr>
            <a:r>
              <a:rPr lang="en-US" dirty="0" smtClean="0">
                <a:solidFill>
                  <a:schemeClr val="accent5">
                    <a:lumMod val="50000"/>
                  </a:schemeClr>
                </a:solidFill>
              </a:rPr>
              <a:t>This </a:t>
            </a:r>
            <a:r>
              <a:rPr lang="en-US" dirty="0" smtClean="0">
                <a:solidFill>
                  <a:schemeClr val="accent5">
                    <a:lumMod val="50000"/>
                  </a:schemeClr>
                </a:solidFill>
              </a:rPr>
              <a:t>mailing was sent </a:t>
            </a:r>
            <a:r>
              <a:rPr lang="en-US" dirty="0" smtClean="0">
                <a:solidFill>
                  <a:schemeClr val="accent5">
                    <a:lumMod val="50000"/>
                  </a:schemeClr>
                </a:solidFill>
              </a:rPr>
              <a:t>from the warmer climate of French Polynesia and the island of Tahiti.  What’s the difference?</a:t>
            </a:r>
            <a:endParaRPr lang="en-US" dirty="0">
              <a:solidFill>
                <a:schemeClr val="accent5">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76" y="545418"/>
            <a:ext cx="5329065" cy="372178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0594" y="4354286"/>
            <a:ext cx="1469187" cy="211182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501" y="545418"/>
            <a:ext cx="5311226" cy="3721782"/>
          </a:xfrm>
          <a:prstGeom prst="rect">
            <a:avLst/>
          </a:prstGeom>
        </p:spPr>
      </p:pic>
    </p:spTree>
    <p:extLst>
      <p:ext uri="{BB962C8B-B14F-4D97-AF65-F5344CB8AC3E}">
        <p14:creationId xmlns:p14="http://schemas.microsoft.com/office/powerpoint/2010/main" val="3288067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4898571"/>
            <a:ext cx="8795657" cy="1567543"/>
          </a:xfrm>
        </p:spPr>
        <p:txBody>
          <a:bodyPr>
            <a:noAutofit/>
          </a:bodyPr>
          <a:lstStyle/>
          <a:p>
            <a:pPr marL="0" indent="0">
              <a:buNone/>
            </a:pPr>
            <a:r>
              <a:rPr lang="en-US" dirty="0" smtClean="0">
                <a:solidFill>
                  <a:schemeClr val="accent5">
                    <a:lumMod val="50000"/>
                  </a:schemeClr>
                </a:solidFill>
              </a:rPr>
              <a:t>You’re right if you noticed a difference in message </a:t>
            </a:r>
            <a:r>
              <a:rPr lang="en-US" dirty="0" smtClean="0">
                <a:solidFill>
                  <a:schemeClr val="accent5">
                    <a:lumMod val="50000"/>
                  </a:schemeClr>
                </a:solidFill>
              </a:rPr>
              <a:t>“handwriting.”  </a:t>
            </a:r>
            <a:r>
              <a:rPr lang="en-US" dirty="0" smtClean="0">
                <a:solidFill>
                  <a:schemeClr val="accent5">
                    <a:lumMod val="50000"/>
                  </a:schemeClr>
                </a:solidFill>
              </a:rPr>
              <a:t>In fact, four are known.  This part of each card was printed, not handwritten!  Addresses appear mimeographed on, also in different “fonts.” </a:t>
            </a:r>
            <a:endParaRPr lang="en-US" dirty="0">
              <a:solidFill>
                <a:schemeClr val="accent5">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545418"/>
            <a:ext cx="3661278" cy="255701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071" y="2151060"/>
            <a:ext cx="3634547" cy="255701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0594" y="4354286"/>
            <a:ext cx="1469187" cy="211182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8429" y="545418"/>
            <a:ext cx="3617709" cy="253506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5760" y="1655760"/>
            <a:ext cx="3594021" cy="2557011"/>
          </a:xfrm>
          <a:prstGeom prst="rect">
            <a:avLst/>
          </a:prstGeom>
        </p:spPr>
      </p:pic>
    </p:spTree>
    <p:extLst>
      <p:ext uri="{BB962C8B-B14F-4D97-AF65-F5344CB8AC3E}">
        <p14:creationId xmlns:p14="http://schemas.microsoft.com/office/powerpoint/2010/main" val="2042462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463" y="4740220"/>
            <a:ext cx="8403771" cy="1749842"/>
          </a:xfrm>
        </p:spPr>
        <p:txBody>
          <a:bodyPr>
            <a:noAutofit/>
          </a:bodyPr>
          <a:lstStyle/>
          <a:p>
            <a:pPr marL="0" indent="0">
              <a:buNone/>
            </a:pPr>
            <a:r>
              <a:rPr lang="en-US" dirty="0" smtClean="0">
                <a:solidFill>
                  <a:schemeClr val="accent5">
                    <a:lumMod val="50000"/>
                  </a:schemeClr>
                </a:solidFill>
              </a:rPr>
              <a:t>Both of these cards from Florence, Italy were sent to Canada, one in English, one in French.  But why is one message in </a:t>
            </a:r>
            <a:r>
              <a:rPr lang="en-US" dirty="0" smtClean="0">
                <a:solidFill>
                  <a:schemeClr val="accent5">
                    <a:lumMod val="50000"/>
                  </a:schemeClr>
                </a:solidFill>
              </a:rPr>
              <a:t>script and </a:t>
            </a:r>
            <a:r>
              <a:rPr lang="en-US" dirty="0" smtClean="0">
                <a:solidFill>
                  <a:schemeClr val="accent5">
                    <a:lumMod val="50000"/>
                  </a:schemeClr>
                </a:solidFill>
              </a:rPr>
              <a:t>the other typed?  Not sure.  The French text goes into a bit more detail.</a:t>
            </a:r>
            <a:endParaRPr lang="en-US" dirty="0">
              <a:solidFill>
                <a:schemeClr val="accent5">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463" y="545418"/>
            <a:ext cx="5479542" cy="36530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717" y="545418"/>
            <a:ext cx="5449824" cy="36530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573" y="4903506"/>
            <a:ext cx="2624763" cy="1749842"/>
          </a:xfrm>
          <a:prstGeom prst="rect">
            <a:avLst/>
          </a:prstGeom>
        </p:spPr>
      </p:pic>
    </p:spTree>
    <p:extLst>
      <p:ext uri="{BB962C8B-B14F-4D97-AF65-F5344CB8AC3E}">
        <p14:creationId xmlns:p14="http://schemas.microsoft.com/office/powerpoint/2010/main" val="3035372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9730"/>
            <a:ext cx="10515600" cy="4758070"/>
          </a:xfrm>
        </p:spPr>
        <p:txBody>
          <a:bodyPr>
            <a:normAutofit/>
          </a:bodyPr>
          <a:lstStyle/>
          <a:p>
            <a:pPr marL="0" indent="0">
              <a:buNone/>
            </a:pPr>
            <a:r>
              <a:rPr lang="en-US" dirty="0" smtClean="0">
                <a:solidFill>
                  <a:schemeClr val="accent5">
                    <a:lumMod val="50000"/>
                  </a:schemeClr>
                </a:solidFill>
              </a:rPr>
              <a:t>You may have seen </a:t>
            </a:r>
            <a:r>
              <a:rPr lang="en-US" dirty="0" smtClean="0">
                <a:solidFill>
                  <a:schemeClr val="accent5">
                    <a:lumMod val="50000"/>
                  </a:schemeClr>
                </a:solidFill>
              </a:rPr>
              <a:t>these postcards before </a:t>
            </a:r>
            <a:r>
              <a:rPr lang="en-US" dirty="0" smtClean="0">
                <a:solidFill>
                  <a:schemeClr val="accent5">
                    <a:lumMod val="50000"/>
                  </a:schemeClr>
                </a:solidFill>
              </a:rPr>
              <a:t>in dealers boxes and wondered what they were.  Commonly called “Dear Doctor” postcards they were sent out by drug manufacturers to doctors and medical personnel </a:t>
            </a:r>
            <a:r>
              <a:rPr lang="en-US" dirty="0" smtClean="0">
                <a:solidFill>
                  <a:schemeClr val="accent5">
                    <a:lumMod val="50000"/>
                  </a:schemeClr>
                </a:solidFill>
              </a:rPr>
              <a:t>advertising </a:t>
            </a:r>
            <a:r>
              <a:rPr lang="en-US" dirty="0" smtClean="0">
                <a:solidFill>
                  <a:schemeClr val="accent5">
                    <a:lumMod val="50000"/>
                  </a:schemeClr>
                </a:solidFill>
              </a:rPr>
              <a:t>specific drugs.  Each was mailed from an exotic locale with an interesting native scene on the front and the sales pitch on the reverse, typically starting with the salutation “Dear Doctor,” hence their nickname. Abbott Labs headquartered in Chicago, Illinois sent </a:t>
            </a:r>
            <a:r>
              <a:rPr lang="en-US" dirty="0" smtClean="0">
                <a:solidFill>
                  <a:schemeClr val="accent5">
                    <a:lumMod val="50000"/>
                  </a:schemeClr>
                </a:solidFill>
              </a:rPr>
              <a:t>theirs </a:t>
            </a:r>
            <a:r>
              <a:rPr lang="en-US" dirty="0" smtClean="0">
                <a:solidFill>
                  <a:schemeClr val="accent5">
                    <a:lumMod val="50000"/>
                  </a:schemeClr>
                </a:solidFill>
              </a:rPr>
              <a:t>out between 1956 and 1968.  Over 180 face-different postcards </a:t>
            </a:r>
            <a:r>
              <a:rPr lang="en-US" dirty="0">
                <a:solidFill>
                  <a:schemeClr val="accent5">
                    <a:lumMod val="50000"/>
                  </a:schemeClr>
                </a:solidFill>
              </a:rPr>
              <a:t>in 10 languages and sent to 36 countries and territories have </a:t>
            </a:r>
            <a:r>
              <a:rPr lang="en-US" dirty="0" smtClean="0">
                <a:solidFill>
                  <a:schemeClr val="accent5">
                    <a:lumMod val="50000"/>
                  </a:schemeClr>
                </a:solidFill>
              </a:rPr>
              <a:t>been documented to date with subtle and not-so-subtle differences found on the message side</a:t>
            </a:r>
            <a:r>
              <a:rPr lang="en-US" dirty="0" smtClean="0">
                <a:solidFill>
                  <a:schemeClr val="accent5">
                    <a:lumMod val="50000"/>
                  </a:schemeClr>
                </a:solidFill>
              </a:rPr>
              <a:t>.  They’re now over 50 years old!</a:t>
            </a:r>
            <a:endParaRPr lang="en-US" dirty="0" smtClean="0">
              <a:solidFill>
                <a:schemeClr val="accent5">
                  <a:lumMod val="50000"/>
                </a:schemeClr>
              </a:solidFill>
            </a:endParaRPr>
          </a:p>
          <a:p>
            <a:pPr marL="0" indent="0">
              <a:buNone/>
            </a:pPr>
            <a:endParaRPr lang="en-US" dirty="0">
              <a:solidFill>
                <a:schemeClr val="accent5">
                  <a:lumMod val="50000"/>
                </a:schemeClr>
              </a:solidFill>
            </a:endParaRPr>
          </a:p>
        </p:txBody>
      </p:sp>
      <p:sp>
        <p:nvSpPr>
          <p:cNvPr id="2" name="TextBox 1"/>
          <p:cNvSpPr txBox="1"/>
          <p:nvPr/>
        </p:nvSpPr>
        <p:spPr>
          <a:xfrm>
            <a:off x="838200" y="5486400"/>
            <a:ext cx="8436429" cy="954107"/>
          </a:xfrm>
          <a:prstGeom prst="rect">
            <a:avLst/>
          </a:prstGeom>
          <a:noFill/>
        </p:spPr>
        <p:txBody>
          <a:bodyPr wrap="square" rtlCol="0">
            <a:spAutoFit/>
          </a:bodyPr>
          <a:lstStyle/>
          <a:p>
            <a:r>
              <a:rPr lang="en-US" sz="2800" dirty="0">
                <a:solidFill>
                  <a:schemeClr val="accent5">
                    <a:lumMod val="50000"/>
                  </a:schemeClr>
                </a:solidFill>
              </a:rPr>
              <a:t>This presentation will </a:t>
            </a:r>
            <a:r>
              <a:rPr lang="en-US" sz="2800" dirty="0" smtClean="0">
                <a:solidFill>
                  <a:schemeClr val="accent5">
                    <a:lumMod val="50000"/>
                  </a:schemeClr>
                </a:solidFill>
              </a:rPr>
              <a:t>introduce you to the wealth of variety among them.  </a:t>
            </a:r>
            <a:r>
              <a:rPr lang="en-US" sz="2800" dirty="0" smtClean="0">
                <a:solidFill>
                  <a:schemeClr val="accent5">
                    <a:lumMod val="50000"/>
                  </a:schemeClr>
                </a:solidFill>
              </a:rPr>
              <a:t>Plan to have fun!</a:t>
            </a:r>
            <a:endParaRPr lang="en-US" sz="2800" dirty="0">
              <a:solidFill>
                <a:schemeClr val="accent5">
                  <a:lumMod val="50000"/>
                </a:schemeClr>
              </a:solidFill>
            </a:endParaRPr>
          </a:p>
        </p:txBody>
      </p:sp>
    </p:spTree>
    <p:extLst>
      <p:ext uri="{BB962C8B-B14F-4D97-AF65-F5344CB8AC3E}">
        <p14:creationId xmlns:p14="http://schemas.microsoft.com/office/powerpoint/2010/main" val="2059971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462" y="2128156"/>
            <a:ext cx="5778138" cy="4267200"/>
          </a:xfrm>
        </p:spPr>
        <p:txBody>
          <a:bodyPr>
            <a:noAutofit/>
          </a:bodyPr>
          <a:lstStyle/>
          <a:p>
            <a:pPr marL="0" indent="0">
              <a:buNone/>
            </a:pPr>
            <a:r>
              <a:rPr lang="en-US" sz="1500" dirty="0">
                <a:solidFill>
                  <a:schemeClr val="accent5">
                    <a:lumMod val="50000"/>
                  </a:schemeClr>
                </a:solidFill>
              </a:rPr>
              <a:t>A = English text to doctors or hospitals in USA</a:t>
            </a:r>
          </a:p>
          <a:p>
            <a:pPr marL="0" indent="0">
              <a:buNone/>
            </a:pPr>
            <a:r>
              <a:rPr lang="en-US" sz="1500" dirty="0">
                <a:solidFill>
                  <a:schemeClr val="accent5">
                    <a:lumMod val="50000"/>
                  </a:schemeClr>
                </a:solidFill>
              </a:rPr>
              <a:t>B = English text to doctors in Canada</a:t>
            </a:r>
          </a:p>
          <a:p>
            <a:pPr marL="0" indent="0">
              <a:buNone/>
            </a:pPr>
            <a:r>
              <a:rPr lang="en-US" sz="1500" dirty="0">
                <a:solidFill>
                  <a:schemeClr val="accent5">
                    <a:lumMod val="50000"/>
                  </a:schemeClr>
                </a:solidFill>
              </a:rPr>
              <a:t>C = English text (no salutation) to nurse-anesthetists in USA</a:t>
            </a:r>
          </a:p>
          <a:p>
            <a:pPr marL="0" indent="0">
              <a:buNone/>
            </a:pPr>
            <a:r>
              <a:rPr lang="en-US" sz="1500" dirty="0">
                <a:solidFill>
                  <a:schemeClr val="accent5">
                    <a:lumMod val="50000"/>
                  </a:schemeClr>
                </a:solidFill>
              </a:rPr>
              <a:t>D = French </a:t>
            </a:r>
            <a:r>
              <a:rPr lang="en-US" sz="1500" dirty="0" smtClean="0">
                <a:solidFill>
                  <a:schemeClr val="accent5">
                    <a:lumMod val="50000"/>
                  </a:schemeClr>
                </a:solidFill>
              </a:rPr>
              <a:t>text</a:t>
            </a:r>
          </a:p>
          <a:p>
            <a:pPr marL="0" indent="0">
              <a:buNone/>
            </a:pPr>
            <a:r>
              <a:rPr lang="en-US" sz="1500" dirty="0" smtClean="0">
                <a:solidFill>
                  <a:schemeClr val="accent5">
                    <a:lumMod val="50000"/>
                  </a:schemeClr>
                </a:solidFill>
              </a:rPr>
              <a:t>E </a:t>
            </a:r>
            <a:r>
              <a:rPr lang="en-US" sz="1500" dirty="0">
                <a:solidFill>
                  <a:schemeClr val="accent5">
                    <a:lumMod val="50000"/>
                  </a:schemeClr>
                </a:solidFill>
              </a:rPr>
              <a:t>= Dutch text</a:t>
            </a:r>
          </a:p>
          <a:p>
            <a:pPr marL="0" indent="0">
              <a:buNone/>
            </a:pPr>
            <a:r>
              <a:rPr lang="en-US" sz="1500" dirty="0">
                <a:solidFill>
                  <a:schemeClr val="accent5">
                    <a:lumMod val="50000"/>
                  </a:schemeClr>
                </a:solidFill>
              </a:rPr>
              <a:t>F = Greek text or German text</a:t>
            </a:r>
          </a:p>
          <a:p>
            <a:pPr marL="0" indent="0">
              <a:buNone/>
            </a:pPr>
            <a:r>
              <a:rPr lang="en-US" sz="1500" dirty="0">
                <a:solidFill>
                  <a:schemeClr val="accent5">
                    <a:lumMod val="50000"/>
                  </a:schemeClr>
                </a:solidFill>
              </a:rPr>
              <a:t>G = Italian text, Spanish text, or Portuguese text</a:t>
            </a:r>
          </a:p>
          <a:p>
            <a:pPr marL="0" indent="0">
              <a:buNone/>
            </a:pPr>
            <a:r>
              <a:rPr lang="en-US" sz="1500" dirty="0">
                <a:solidFill>
                  <a:schemeClr val="accent5">
                    <a:lumMod val="50000"/>
                  </a:schemeClr>
                </a:solidFill>
              </a:rPr>
              <a:t>H = Spanish </a:t>
            </a:r>
            <a:r>
              <a:rPr lang="en-US" sz="1500" dirty="0" smtClean="0">
                <a:solidFill>
                  <a:schemeClr val="accent5">
                    <a:lumMod val="50000"/>
                  </a:schemeClr>
                </a:solidFill>
              </a:rPr>
              <a:t>text</a:t>
            </a:r>
          </a:p>
          <a:p>
            <a:pPr marL="0" indent="0">
              <a:buNone/>
            </a:pPr>
            <a:r>
              <a:rPr lang="en-US" sz="1500" dirty="0" smtClean="0">
                <a:solidFill>
                  <a:schemeClr val="accent5">
                    <a:lumMod val="50000"/>
                  </a:schemeClr>
                </a:solidFill>
              </a:rPr>
              <a:t>I = </a:t>
            </a:r>
            <a:r>
              <a:rPr lang="en-US" sz="1500" dirty="0">
                <a:solidFill>
                  <a:schemeClr val="accent5">
                    <a:lumMod val="50000"/>
                  </a:schemeClr>
                </a:solidFill>
              </a:rPr>
              <a:t>not recorded/reported</a:t>
            </a:r>
          </a:p>
          <a:p>
            <a:pPr marL="0" indent="0">
              <a:buNone/>
            </a:pPr>
            <a:r>
              <a:rPr lang="en-US" sz="1500" dirty="0" smtClean="0">
                <a:solidFill>
                  <a:schemeClr val="accent5">
                    <a:lumMod val="50000"/>
                  </a:schemeClr>
                </a:solidFill>
              </a:rPr>
              <a:t>J = </a:t>
            </a:r>
            <a:r>
              <a:rPr lang="en-US" sz="1500" dirty="0">
                <a:solidFill>
                  <a:schemeClr val="accent5">
                    <a:lumMod val="50000"/>
                  </a:schemeClr>
                </a:solidFill>
              </a:rPr>
              <a:t>Swedish text</a:t>
            </a:r>
          </a:p>
          <a:p>
            <a:pPr marL="0" indent="0">
              <a:buNone/>
            </a:pPr>
            <a:r>
              <a:rPr lang="en-US" sz="1500" dirty="0">
                <a:solidFill>
                  <a:schemeClr val="accent5">
                    <a:lumMod val="50000"/>
                  </a:schemeClr>
                </a:solidFill>
              </a:rPr>
              <a:t>K = Swedish </a:t>
            </a:r>
            <a:r>
              <a:rPr lang="en-US" sz="1500" dirty="0" smtClean="0">
                <a:solidFill>
                  <a:schemeClr val="accent5">
                    <a:lumMod val="50000"/>
                  </a:schemeClr>
                </a:solidFill>
              </a:rPr>
              <a:t>text</a:t>
            </a:r>
          </a:p>
          <a:p>
            <a:pPr marL="0" indent="0">
              <a:buNone/>
            </a:pPr>
            <a:r>
              <a:rPr lang="en-US" sz="1500" dirty="0" smtClean="0">
                <a:solidFill>
                  <a:schemeClr val="accent5">
                    <a:lumMod val="50000"/>
                  </a:schemeClr>
                </a:solidFill>
              </a:rPr>
              <a:t>S </a:t>
            </a:r>
            <a:r>
              <a:rPr lang="en-US" sz="1500" dirty="0">
                <a:solidFill>
                  <a:schemeClr val="accent5">
                    <a:lumMod val="50000"/>
                  </a:schemeClr>
                </a:solidFill>
              </a:rPr>
              <a:t>= Swedish </a:t>
            </a:r>
            <a:r>
              <a:rPr lang="en-US" sz="1500" dirty="0" smtClean="0">
                <a:solidFill>
                  <a:schemeClr val="accent5">
                    <a:lumMod val="50000"/>
                  </a:schemeClr>
                </a:solidFill>
              </a:rPr>
              <a:t>text</a:t>
            </a:r>
          </a:p>
          <a:p>
            <a:pPr marL="0" indent="0">
              <a:buNone/>
            </a:pPr>
            <a:r>
              <a:rPr lang="en-US" sz="1500" i="1" dirty="0" smtClean="0">
                <a:solidFill>
                  <a:schemeClr val="accent5">
                    <a:lumMod val="50000"/>
                  </a:schemeClr>
                </a:solidFill>
              </a:rPr>
              <a:t>as </a:t>
            </a:r>
            <a:r>
              <a:rPr lang="en-US" sz="1500" i="1" dirty="0">
                <a:solidFill>
                  <a:schemeClr val="accent5">
                    <a:lumMod val="50000"/>
                  </a:schemeClr>
                </a:solidFill>
              </a:rPr>
              <a:t>compiled by Roger Cichorz of Boulder, Colorado</a:t>
            </a:r>
          </a:p>
          <a:p>
            <a:pPr marL="0" indent="0">
              <a:buNone/>
            </a:pPr>
            <a:endParaRPr lang="en-US" sz="1600" dirty="0" smtClean="0">
              <a:solidFill>
                <a:schemeClr val="accent5">
                  <a:lumMod val="50000"/>
                </a:schemeClr>
              </a:solidFill>
            </a:endParaRPr>
          </a:p>
        </p:txBody>
      </p:sp>
      <p:sp>
        <p:nvSpPr>
          <p:cNvPr id="7" name="Content Placeholder 2"/>
          <p:cNvSpPr txBox="1">
            <a:spLocks/>
          </p:cNvSpPr>
          <p:nvPr/>
        </p:nvSpPr>
        <p:spPr>
          <a:xfrm>
            <a:off x="546462" y="407705"/>
            <a:ext cx="11133909" cy="1606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accent5">
                    <a:lumMod val="50000"/>
                  </a:schemeClr>
                </a:solidFill>
              </a:rPr>
              <a:t>Pay attention to the center dividing line on the message side.  In some cases you will find a small letter at the bottom of it that relates to the language of the card.  With a very few exceptions here they are… </a:t>
            </a:r>
            <a:endParaRPr lang="en-US" dirty="0">
              <a:solidFill>
                <a:schemeClr val="accent5">
                  <a:lumMod val="50000"/>
                </a:scheme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514" y="1759342"/>
            <a:ext cx="4228269" cy="4636014"/>
          </a:xfrm>
          <a:prstGeom prst="rect">
            <a:avLst/>
          </a:prstGeom>
        </p:spPr>
      </p:pic>
    </p:spTree>
    <p:extLst>
      <p:ext uri="{BB962C8B-B14F-4D97-AF65-F5344CB8AC3E}">
        <p14:creationId xmlns:p14="http://schemas.microsoft.com/office/powerpoint/2010/main" val="297541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9731"/>
            <a:ext cx="10515600" cy="4507698"/>
          </a:xfrm>
        </p:spPr>
        <p:txBody>
          <a:bodyPr>
            <a:normAutofit lnSpcReduction="10000"/>
          </a:bodyPr>
          <a:lstStyle/>
          <a:p>
            <a:pPr marL="0" indent="0">
              <a:buNone/>
            </a:pPr>
            <a:r>
              <a:rPr lang="en-US" dirty="0" smtClean="0">
                <a:solidFill>
                  <a:schemeClr val="accent5">
                    <a:lumMod val="50000"/>
                  </a:schemeClr>
                </a:solidFill>
              </a:rPr>
              <a:t>If you’ve been paying attention so far, you’ll remember to look for the following that may differentiate one card </a:t>
            </a:r>
            <a:r>
              <a:rPr lang="en-US" dirty="0" smtClean="0">
                <a:solidFill>
                  <a:schemeClr val="accent5">
                    <a:lumMod val="50000"/>
                  </a:schemeClr>
                </a:solidFill>
              </a:rPr>
              <a:t>from another </a:t>
            </a:r>
            <a:r>
              <a:rPr lang="en-US" dirty="0" smtClean="0">
                <a:solidFill>
                  <a:schemeClr val="accent5">
                    <a:lumMod val="50000"/>
                  </a:schemeClr>
                </a:solidFill>
              </a:rPr>
              <a:t>based on </a:t>
            </a:r>
            <a:r>
              <a:rPr lang="en-US" u="sng" dirty="0" smtClean="0">
                <a:solidFill>
                  <a:schemeClr val="accent5">
                    <a:lumMod val="50000"/>
                  </a:schemeClr>
                </a:solidFill>
              </a:rPr>
              <a:t>deltiological</a:t>
            </a:r>
            <a:r>
              <a:rPr lang="en-US" dirty="0" smtClean="0">
                <a:solidFill>
                  <a:schemeClr val="accent5">
                    <a:lumMod val="50000"/>
                  </a:schemeClr>
                </a:solidFill>
              </a:rPr>
              <a:t> </a:t>
            </a:r>
            <a:r>
              <a:rPr lang="en-US" dirty="0" smtClean="0">
                <a:solidFill>
                  <a:schemeClr val="accent5">
                    <a:lumMod val="50000"/>
                  </a:schemeClr>
                </a:solidFill>
              </a:rPr>
              <a:t>aspects…</a:t>
            </a:r>
          </a:p>
          <a:p>
            <a:pPr marL="457200" lvl="1" indent="0">
              <a:buNone/>
            </a:pPr>
            <a:endParaRPr lang="en-US" dirty="0" smtClean="0">
              <a:solidFill>
                <a:schemeClr val="accent5">
                  <a:lumMod val="50000"/>
                </a:schemeClr>
              </a:solidFill>
            </a:endParaRPr>
          </a:p>
          <a:p>
            <a:pPr marL="2286000" lvl="1" indent="0">
              <a:buNone/>
            </a:pPr>
            <a:r>
              <a:rPr lang="en-US" dirty="0" smtClean="0">
                <a:solidFill>
                  <a:schemeClr val="accent5">
                    <a:lumMod val="50000"/>
                  </a:schemeClr>
                </a:solidFill>
                <a:sym typeface="Wingdings" panose="05000000000000000000" pitchFamily="2" charset="2"/>
              </a:rPr>
              <a:t>Salutation present or missing</a:t>
            </a:r>
          </a:p>
          <a:p>
            <a:pPr marL="2286000" lvl="1" indent="0">
              <a:buNone/>
            </a:pPr>
            <a:endParaRPr lang="en-US" sz="1600" dirty="0">
              <a:solidFill>
                <a:schemeClr val="accent5">
                  <a:lumMod val="50000"/>
                </a:schemeClr>
              </a:solidFill>
              <a:sym typeface="Wingdings" panose="05000000000000000000" pitchFamily="2" charset="2"/>
            </a:endParaRPr>
          </a:p>
          <a:p>
            <a:pPr marL="2286000" lvl="1" indent="0">
              <a:buNone/>
            </a:pPr>
            <a:r>
              <a:rPr lang="en-US" dirty="0">
                <a:solidFill>
                  <a:schemeClr val="accent5">
                    <a:lumMod val="50000"/>
                  </a:schemeClr>
                </a:solidFill>
                <a:sym typeface="Wingdings" panose="05000000000000000000" pitchFamily="2" charset="2"/>
              </a:rPr>
              <a:t>Language of the message</a:t>
            </a:r>
          </a:p>
          <a:p>
            <a:pPr marL="2286000" lvl="1" indent="0">
              <a:buNone/>
            </a:pPr>
            <a:endParaRPr lang="en-US" sz="1600" dirty="0">
              <a:solidFill>
                <a:schemeClr val="accent5">
                  <a:lumMod val="50000"/>
                </a:schemeClr>
              </a:solidFill>
              <a:sym typeface="Wingdings" panose="05000000000000000000" pitchFamily="2" charset="2"/>
            </a:endParaRPr>
          </a:p>
          <a:p>
            <a:pPr marL="2286000" lvl="1" indent="0">
              <a:buNone/>
            </a:pPr>
            <a:r>
              <a:rPr lang="en-US" dirty="0" smtClean="0">
                <a:solidFill>
                  <a:schemeClr val="accent5">
                    <a:lumMod val="50000"/>
                  </a:schemeClr>
                </a:solidFill>
                <a:sym typeface="Wingdings" panose="05000000000000000000" pitchFamily="2" charset="2"/>
              </a:rPr>
              <a:t>Message “handwritten” or typed </a:t>
            </a:r>
            <a:endParaRPr lang="en-US" dirty="0">
              <a:solidFill>
                <a:schemeClr val="accent5">
                  <a:lumMod val="50000"/>
                </a:schemeClr>
              </a:solidFill>
              <a:sym typeface="Wingdings" panose="05000000000000000000" pitchFamily="2" charset="2"/>
            </a:endParaRPr>
          </a:p>
          <a:p>
            <a:pPr marL="2286000" lvl="1" indent="0">
              <a:buNone/>
            </a:pPr>
            <a:endParaRPr lang="en-US" sz="1600" dirty="0">
              <a:solidFill>
                <a:schemeClr val="accent5">
                  <a:lumMod val="50000"/>
                </a:schemeClr>
              </a:solidFill>
              <a:sym typeface="Wingdings" panose="05000000000000000000" pitchFamily="2" charset="2"/>
            </a:endParaRPr>
          </a:p>
          <a:p>
            <a:pPr marL="2286000" lvl="1" indent="0">
              <a:buNone/>
            </a:pPr>
            <a:r>
              <a:rPr lang="en-US" dirty="0" smtClean="0">
                <a:solidFill>
                  <a:schemeClr val="accent5">
                    <a:lumMod val="50000"/>
                  </a:schemeClr>
                </a:solidFill>
                <a:sym typeface="Wingdings" panose="05000000000000000000" pitchFamily="2" charset="2"/>
              </a:rPr>
              <a:t>Address label used or printed directly on the card</a:t>
            </a:r>
          </a:p>
          <a:p>
            <a:pPr marL="2286000" lvl="1" indent="0">
              <a:buNone/>
            </a:pPr>
            <a:r>
              <a:rPr lang="en-US" sz="1600" dirty="0" smtClean="0">
                <a:solidFill>
                  <a:schemeClr val="accent5">
                    <a:lumMod val="50000"/>
                  </a:schemeClr>
                </a:solidFill>
                <a:sym typeface="Wingdings" panose="05000000000000000000" pitchFamily="2" charset="2"/>
              </a:rPr>
              <a:t> </a:t>
            </a:r>
            <a:endParaRPr lang="en-US" sz="1600" dirty="0" smtClean="0">
              <a:solidFill>
                <a:schemeClr val="accent5">
                  <a:lumMod val="50000"/>
                </a:schemeClr>
              </a:solidFill>
              <a:sym typeface="Wingdings" panose="05000000000000000000" pitchFamily="2" charset="2"/>
            </a:endParaRPr>
          </a:p>
          <a:p>
            <a:pPr marL="2286000" lvl="1" indent="0">
              <a:buNone/>
            </a:pPr>
            <a:r>
              <a:rPr lang="en-US" dirty="0" smtClean="0">
                <a:solidFill>
                  <a:schemeClr val="accent5">
                    <a:lumMod val="50000"/>
                  </a:schemeClr>
                </a:solidFill>
                <a:sym typeface="Wingdings" panose="05000000000000000000" pitchFamily="2" charset="2"/>
              </a:rPr>
              <a:t>Image found on the picture side of the card</a:t>
            </a:r>
            <a:endParaRPr lang="en-US" dirty="0">
              <a:solidFill>
                <a:schemeClr val="accent5">
                  <a:lumMod val="50000"/>
                </a:schemeClr>
              </a:solidFill>
            </a:endParaRPr>
          </a:p>
          <a:p>
            <a:pPr marL="0" indent="0">
              <a:buNone/>
            </a:pPr>
            <a:endParaRPr lang="en-US" dirty="0" smtClean="0">
              <a:solidFill>
                <a:schemeClr val="accent5">
                  <a:lumMod val="50000"/>
                </a:schemeClr>
              </a:solidFill>
            </a:endParaRPr>
          </a:p>
          <a:p>
            <a:pPr marL="0" indent="0">
              <a:buNone/>
            </a:pPr>
            <a:endParaRPr lang="en-US" dirty="0">
              <a:solidFill>
                <a:schemeClr val="accent5">
                  <a:lumMod val="50000"/>
                </a:schemeClr>
              </a:solidFill>
            </a:endParaRPr>
          </a:p>
          <a:p>
            <a:pPr marL="0" indent="0">
              <a:buNone/>
            </a:pPr>
            <a:endParaRPr lang="en-US" dirty="0" smtClean="0">
              <a:solidFill>
                <a:schemeClr val="accent5">
                  <a:lumMod val="50000"/>
                </a:schemeClr>
              </a:solidFill>
            </a:endParaRPr>
          </a:p>
          <a:p>
            <a:endParaRPr lang="en-US" dirty="0">
              <a:solidFill>
                <a:schemeClr val="accent5">
                  <a:lumMod val="50000"/>
                </a:schemeClr>
              </a:solidFill>
            </a:endParaRPr>
          </a:p>
        </p:txBody>
      </p:sp>
      <p:sp>
        <p:nvSpPr>
          <p:cNvPr id="2" name="Right Arrow 1"/>
          <p:cNvSpPr/>
          <p:nvPr/>
        </p:nvSpPr>
        <p:spPr>
          <a:xfrm>
            <a:off x="2024089" y="189142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024089" y="249709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024089" y="310276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024089" y="370843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024089" y="43141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8200" y="4997839"/>
            <a:ext cx="8871857" cy="1384995"/>
          </a:xfrm>
          <a:prstGeom prst="rect">
            <a:avLst/>
          </a:prstGeom>
          <a:noFill/>
        </p:spPr>
        <p:txBody>
          <a:bodyPr wrap="square" rtlCol="0">
            <a:spAutoFit/>
          </a:bodyPr>
          <a:lstStyle/>
          <a:p>
            <a:pPr marL="0" lvl="1" indent="0">
              <a:buNone/>
            </a:pPr>
            <a:r>
              <a:rPr lang="en-US" sz="2800" dirty="0" smtClean="0">
                <a:solidFill>
                  <a:schemeClr val="accent5">
                    <a:lumMod val="50000"/>
                  </a:schemeClr>
                </a:solidFill>
                <a:sym typeface="Wingdings" panose="05000000000000000000" pitchFamily="2" charset="2"/>
              </a:rPr>
              <a:t>But </a:t>
            </a:r>
            <a:r>
              <a:rPr lang="en-US" sz="2800" dirty="0">
                <a:solidFill>
                  <a:schemeClr val="accent5">
                    <a:lumMod val="50000"/>
                  </a:schemeClr>
                </a:solidFill>
                <a:sym typeface="Wingdings" panose="05000000000000000000" pitchFamily="2" charset="2"/>
              </a:rPr>
              <a:t>there are plenty more </a:t>
            </a:r>
            <a:r>
              <a:rPr lang="en-US" sz="2800" u="sng" dirty="0">
                <a:solidFill>
                  <a:schemeClr val="accent5">
                    <a:lumMod val="50000"/>
                  </a:schemeClr>
                </a:solidFill>
                <a:sym typeface="Wingdings" panose="05000000000000000000" pitchFamily="2" charset="2"/>
              </a:rPr>
              <a:t>philatelic</a:t>
            </a:r>
            <a:r>
              <a:rPr lang="en-US" sz="2800" dirty="0">
                <a:solidFill>
                  <a:schemeClr val="accent5">
                    <a:lumMod val="50000"/>
                  </a:schemeClr>
                </a:solidFill>
                <a:sym typeface="Wingdings" panose="05000000000000000000" pitchFamily="2" charset="2"/>
              </a:rPr>
              <a:t> varieties to look for among Dear Doctor postcards!  Philatelists, there is real postal history here!</a:t>
            </a:r>
            <a:endParaRPr lang="en-US" sz="2800" dirty="0">
              <a:solidFill>
                <a:schemeClr val="accent5">
                  <a:lumMod val="50000"/>
                </a:schemeClr>
              </a:solidFill>
              <a:sym typeface="Wingdings" panose="05000000000000000000" pitchFamily="2" charset="2"/>
            </a:endParaRPr>
          </a:p>
        </p:txBody>
      </p:sp>
    </p:spTree>
    <p:extLst>
      <p:ext uri="{BB962C8B-B14F-4D97-AF65-F5344CB8AC3E}">
        <p14:creationId xmlns:p14="http://schemas.microsoft.com/office/powerpoint/2010/main" val="2915172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626" y="500743"/>
            <a:ext cx="5519852" cy="3428999"/>
          </a:xfrm>
          <a:prstGeom prst="rect">
            <a:avLst/>
          </a:prstGeom>
        </p:spPr>
      </p:pic>
      <p:sp>
        <p:nvSpPr>
          <p:cNvPr id="3" name="Content Placeholder 2"/>
          <p:cNvSpPr>
            <a:spLocks noGrp="1"/>
          </p:cNvSpPr>
          <p:nvPr>
            <p:ph idx="1"/>
          </p:nvPr>
        </p:nvSpPr>
        <p:spPr>
          <a:xfrm>
            <a:off x="511626" y="4474030"/>
            <a:ext cx="9154887" cy="1632856"/>
          </a:xfrm>
        </p:spPr>
        <p:txBody>
          <a:bodyPr>
            <a:noAutofit/>
          </a:bodyPr>
          <a:lstStyle/>
          <a:p>
            <a:pPr marL="0" indent="0">
              <a:buNone/>
            </a:pPr>
            <a:r>
              <a:rPr lang="en-US" dirty="0" smtClean="0">
                <a:solidFill>
                  <a:schemeClr val="accent5">
                    <a:lumMod val="50000"/>
                  </a:schemeClr>
                </a:solidFill>
              </a:rPr>
              <a:t>Although only postcards sent from India were endorsed “BY SEA MAIL,” all Dear Doctor postcard mailings were sent at the surface rate, the least expensive method of posting to reduce costs.</a:t>
            </a:r>
            <a:endParaRPr lang="en-US" dirty="0">
              <a:solidFill>
                <a:schemeClr val="accent5">
                  <a:lumMod val="5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3968" y="501235"/>
            <a:ext cx="5519060" cy="3428507"/>
          </a:xfrm>
          <a:prstGeom prst="rect">
            <a:avLst/>
          </a:prstGeom>
        </p:spPr>
      </p:pic>
    </p:spTree>
    <p:extLst>
      <p:ext uri="{BB962C8B-B14F-4D97-AF65-F5344CB8AC3E}">
        <p14:creationId xmlns:p14="http://schemas.microsoft.com/office/powerpoint/2010/main" val="1927305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328" y="4238982"/>
            <a:ext cx="8436429" cy="2394856"/>
          </a:xfrm>
        </p:spPr>
        <p:txBody>
          <a:bodyPr>
            <a:noAutofit/>
          </a:bodyPr>
          <a:lstStyle/>
          <a:p>
            <a:pPr marL="0" indent="0">
              <a:buNone/>
            </a:pPr>
            <a:r>
              <a:rPr lang="en-US" dirty="0" smtClean="0">
                <a:solidFill>
                  <a:schemeClr val="accent5">
                    <a:lumMod val="50000"/>
                  </a:schemeClr>
                </a:solidFill>
              </a:rPr>
              <a:t>Sometimes different stamps were used bearing the same </a:t>
            </a:r>
            <a:r>
              <a:rPr lang="en-US" dirty="0" smtClean="0">
                <a:solidFill>
                  <a:schemeClr val="accent5">
                    <a:lumMod val="50000"/>
                  </a:schemeClr>
                </a:solidFill>
              </a:rPr>
              <a:t>postage total going </a:t>
            </a:r>
            <a:r>
              <a:rPr lang="en-US" dirty="0" smtClean="0">
                <a:solidFill>
                  <a:schemeClr val="accent5">
                    <a:lumMod val="50000"/>
                  </a:schemeClr>
                </a:solidFill>
              </a:rPr>
              <a:t>to the same country, as shown here.  Also note the use of the “Dear Nurse Anesthetist” salutation on this 1966 mailing instead of being absent on pre-1964 mailings.  There was a different message to doctors versus </a:t>
            </a:r>
            <a:r>
              <a:rPr lang="en-US" dirty="0" smtClean="0">
                <a:solidFill>
                  <a:schemeClr val="accent5">
                    <a:lumMod val="50000"/>
                  </a:schemeClr>
                </a:solidFill>
              </a:rPr>
              <a:t>nurses.</a:t>
            </a:r>
            <a:endParaRPr lang="en-US" dirty="0">
              <a:solidFill>
                <a:schemeClr val="accent5">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628" y="349476"/>
            <a:ext cx="5505481" cy="35464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9136" y="348341"/>
            <a:ext cx="5507242" cy="35476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1050" y="5074308"/>
            <a:ext cx="2420984" cy="1559530"/>
          </a:xfrm>
          <a:prstGeom prst="rect">
            <a:avLst/>
          </a:prstGeom>
        </p:spPr>
      </p:pic>
    </p:spTree>
    <p:extLst>
      <p:ext uri="{BB962C8B-B14F-4D97-AF65-F5344CB8AC3E}">
        <p14:creationId xmlns:p14="http://schemas.microsoft.com/office/powerpoint/2010/main" val="2270292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27" y="5021109"/>
            <a:ext cx="8784772" cy="1259947"/>
          </a:xfrm>
        </p:spPr>
        <p:txBody>
          <a:bodyPr>
            <a:noAutofit/>
          </a:bodyPr>
          <a:lstStyle/>
          <a:p>
            <a:pPr marL="0" indent="0">
              <a:buNone/>
            </a:pPr>
            <a:r>
              <a:rPr lang="en-US" dirty="0" smtClean="0">
                <a:solidFill>
                  <a:schemeClr val="accent5">
                    <a:lumMod val="50000"/>
                  </a:schemeClr>
                </a:solidFill>
              </a:rPr>
              <a:t>Look closely.  Why might the left postcard have 4½d postage from Australia while the one on the left have only 3d?</a:t>
            </a:r>
            <a:endParaRPr lang="en-US" dirty="0">
              <a:solidFill>
                <a:schemeClr val="accent5">
                  <a:lumMod val="5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627" y="664026"/>
            <a:ext cx="5569919" cy="354761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9413" y="664026"/>
            <a:ext cx="5569919" cy="354761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7" y="5021110"/>
            <a:ext cx="2523385" cy="1607202"/>
          </a:xfrm>
          <a:prstGeom prst="rect">
            <a:avLst/>
          </a:prstGeom>
        </p:spPr>
      </p:pic>
    </p:spTree>
    <p:extLst>
      <p:ext uri="{BB962C8B-B14F-4D97-AF65-F5344CB8AC3E}">
        <p14:creationId xmlns:p14="http://schemas.microsoft.com/office/powerpoint/2010/main" val="3923159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27" y="4527370"/>
            <a:ext cx="8784772" cy="2100942"/>
          </a:xfrm>
        </p:spPr>
        <p:txBody>
          <a:bodyPr>
            <a:noAutofit/>
          </a:bodyPr>
          <a:lstStyle/>
          <a:p>
            <a:pPr marL="0" indent="0">
              <a:buNone/>
            </a:pPr>
            <a:r>
              <a:rPr lang="en-US" dirty="0" smtClean="0">
                <a:solidFill>
                  <a:schemeClr val="accent5">
                    <a:lumMod val="50000"/>
                  </a:schemeClr>
                </a:solidFill>
              </a:rPr>
              <a:t>As part of the British Commonwealth, mail from Australia to Canada was able to travel at a reduced rate, in this case at a 33% discount from the US rate.  Most Abbott mailings took place over several days rather than just a single day like this one.</a:t>
            </a:r>
            <a:endParaRPr lang="en-US" dirty="0">
              <a:solidFill>
                <a:schemeClr val="accent5">
                  <a:lumMod val="5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627" y="664051"/>
            <a:ext cx="5569919" cy="354761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9413" y="664051"/>
            <a:ext cx="5569919" cy="354761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7" y="5021110"/>
            <a:ext cx="2523385" cy="1607202"/>
          </a:xfrm>
          <a:prstGeom prst="rect">
            <a:avLst/>
          </a:prstGeom>
        </p:spPr>
      </p:pic>
    </p:spTree>
    <p:extLst>
      <p:ext uri="{BB962C8B-B14F-4D97-AF65-F5344CB8AC3E}">
        <p14:creationId xmlns:p14="http://schemas.microsoft.com/office/powerpoint/2010/main" val="488222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919" y="4747260"/>
            <a:ext cx="8784772" cy="1688373"/>
          </a:xfrm>
        </p:spPr>
        <p:txBody>
          <a:bodyPr>
            <a:noAutofit/>
          </a:bodyPr>
          <a:lstStyle/>
          <a:p>
            <a:pPr marL="0" indent="0">
              <a:buNone/>
            </a:pPr>
            <a:r>
              <a:rPr lang="en-US" dirty="0" smtClean="0">
                <a:solidFill>
                  <a:schemeClr val="accent5">
                    <a:lumMod val="50000"/>
                  </a:schemeClr>
                </a:solidFill>
              </a:rPr>
              <a:t>Are you up for a challenge?  Specialize in one of the Abbott mailings that took place over an extended time.  Mailings </a:t>
            </a:r>
            <a:r>
              <a:rPr lang="en-US" dirty="0">
                <a:solidFill>
                  <a:schemeClr val="accent5">
                    <a:lumMod val="50000"/>
                  </a:schemeClr>
                </a:solidFill>
              </a:rPr>
              <a:t>from </a:t>
            </a:r>
            <a:r>
              <a:rPr lang="en-US" dirty="0" smtClean="0">
                <a:solidFill>
                  <a:schemeClr val="accent5">
                    <a:lumMod val="50000"/>
                  </a:schemeClr>
                </a:solidFill>
              </a:rPr>
              <a:t>Ruanda-Urundi are recorded as </a:t>
            </a:r>
            <a:r>
              <a:rPr lang="en-US" dirty="0" smtClean="0">
                <a:solidFill>
                  <a:schemeClr val="accent5">
                    <a:lumMod val="50000"/>
                  </a:schemeClr>
                </a:solidFill>
              </a:rPr>
              <a:t>posted between </a:t>
            </a:r>
            <a:r>
              <a:rPr lang="en-US" dirty="0" smtClean="0">
                <a:solidFill>
                  <a:schemeClr val="accent5">
                    <a:lumMod val="50000"/>
                  </a:schemeClr>
                </a:solidFill>
              </a:rPr>
              <a:t>July 17, 1959 to October 9, 1960.</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342" y="578576"/>
            <a:ext cx="5334000" cy="37185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3970" y="578576"/>
            <a:ext cx="5334000" cy="37185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691" y="4943203"/>
            <a:ext cx="2417165" cy="1685109"/>
          </a:xfrm>
          <a:prstGeom prst="rect">
            <a:avLst/>
          </a:prstGeom>
        </p:spPr>
      </p:pic>
    </p:spTree>
    <p:extLst>
      <p:ext uri="{BB962C8B-B14F-4D97-AF65-F5344CB8AC3E}">
        <p14:creationId xmlns:p14="http://schemas.microsoft.com/office/powerpoint/2010/main" val="23122155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27" y="5921828"/>
            <a:ext cx="8784772" cy="446315"/>
          </a:xfrm>
        </p:spPr>
        <p:txBody>
          <a:bodyPr>
            <a:noAutofit/>
          </a:bodyPr>
          <a:lstStyle/>
          <a:p>
            <a:pPr marL="0" indent="0">
              <a:buNone/>
            </a:pPr>
            <a:r>
              <a:rPr lang="en-US" dirty="0" smtClean="0">
                <a:solidFill>
                  <a:schemeClr val="accent5">
                    <a:lumMod val="50000"/>
                  </a:schemeClr>
                </a:solidFill>
              </a:rPr>
              <a:t>Postmark collectors will find a wealth of </a:t>
            </a:r>
            <a:r>
              <a:rPr lang="en-US" dirty="0" smtClean="0">
                <a:solidFill>
                  <a:schemeClr val="accent5">
                    <a:lumMod val="50000"/>
                  </a:schemeClr>
                </a:solidFill>
              </a:rPr>
              <a:t>varieties. </a:t>
            </a:r>
            <a:endParaRPr lang="en-US" dirty="0">
              <a:solidFill>
                <a:schemeClr val="accent5">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342" y="373380"/>
            <a:ext cx="4781609" cy="331034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3913" y="2634507"/>
            <a:ext cx="4514064" cy="31251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9478" y="373380"/>
            <a:ext cx="4781609" cy="331034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5719" y="2634507"/>
            <a:ext cx="4781609" cy="312800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1167" y="4332514"/>
            <a:ext cx="1489920" cy="2152106"/>
          </a:xfrm>
          <a:prstGeom prst="rect">
            <a:avLst/>
          </a:prstGeom>
        </p:spPr>
      </p:pic>
    </p:spTree>
    <p:extLst>
      <p:ext uri="{BB962C8B-B14F-4D97-AF65-F5344CB8AC3E}">
        <p14:creationId xmlns:p14="http://schemas.microsoft.com/office/powerpoint/2010/main" val="236374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27" y="5921828"/>
            <a:ext cx="8784772" cy="446315"/>
          </a:xfrm>
        </p:spPr>
        <p:txBody>
          <a:bodyPr>
            <a:noAutofit/>
          </a:bodyPr>
          <a:lstStyle/>
          <a:p>
            <a:pPr marL="0" indent="0">
              <a:buNone/>
            </a:pPr>
            <a:r>
              <a:rPr lang="en-US" dirty="0" smtClean="0">
                <a:solidFill>
                  <a:schemeClr val="accent5">
                    <a:lumMod val="50000"/>
                  </a:schemeClr>
                </a:solidFill>
              </a:rPr>
              <a:t>First day cover collectors will find material, too! </a:t>
            </a:r>
            <a:endParaRPr lang="en-US" dirty="0">
              <a:solidFill>
                <a:schemeClr val="accent5">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27" y="416923"/>
            <a:ext cx="4938714" cy="327333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27" y="3110467"/>
            <a:ext cx="3200400" cy="21214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685" y="416923"/>
            <a:ext cx="5154856" cy="327333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5630" y="2087401"/>
            <a:ext cx="2035627" cy="320571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0442" y="3786339"/>
            <a:ext cx="3313747" cy="214222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5253" y="3786339"/>
            <a:ext cx="3313748" cy="2142221"/>
          </a:xfrm>
          <a:prstGeom prst="rect">
            <a:avLst/>
          </a:prstGeom>
        </p:spPr>
      </p:pic>
    </p:spTree>
    <p:extLst>
      <p:ext uri="{BB962C8B-B14F-4D97-AF65-F5344CB8AC3E}">
        <p14:creationId xmlns:p14="http://schemas.microsoft.com/office/powerpoint/2010/main" val="1500096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27" y="5921828"/>
            <a:ext cx="8784772" cy="446315"/>
          </a:xfrm>
        </p:spPr>
        <p:txBody>
          <a:bodyPr>
            <a:noAutofit/>
          </a:bodyPr>
          <a:lstStyle/>
          <a:p>
            <a:pPr marL="0" indent="0">
              <a:buNone/>
            </a:pPr>
            <a:r>
              <a:rPr lang="en-US" dirty="0" smtClean="0">
                <a:solidFill>
                  <a:schemeClr val="accent5">
                    <a:lumMod val="50000"/>
                  </a:schemeClr>
                </a:solidFill>
              </a:rPr>
              <a:t>As will precancel and meter collectors.</a:t>
            </a:r>
            <a:endParaRPr lang="en-US" dirty="0">
              <a:solidFill>
                <a:schemeClr val="accent5">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627" y="359228"/>
            <a:ext cx="3705412" cy="23622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9183" y="343525"/>
            <a:ext cx="3705412" cy="2362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9653" y="1946290"/>
            <a:ext cx="3543300" cy="23622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5097" y="1959428"/>
            <a:ext cx="3559160" cy="237277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311" y="3543925"/>
            <a:ext cx="3615883" cy="237790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338" y="2733252"/>
            <a:ext cx="3613336" cy="2388476"/>
          </a:xfrm>
          <a:prstGeom prst="rect">
            <a:avLst/>
          </a:prstGeom>
        </p:spPr>
      </p:pic>
    </p:spTree>
    <p:extLst>
      <p:ext uri="{BB962C8B-B14F-4D97-AF65-F5344CB8AC3E}">
        <p14:creationId xmlns:p14="http://schemas.microsoft.com/office/powerpoint/2010/main" val="96484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9730"/>
            <a:ext cx="10515600" cy="4540356"/>
          </a:xfrm>
        </p:spPr>
        <p:txBody>
          <a:bodyPr/>
          <a:lstStyle/>
          <a:p>
            <a:pPr marL="0" indent="0">
              <a:buNone/>
            </a:pPr>
            <a:r>
              <a:rPr lang="en-US" dirty="0" smtClean="0">
                <a:solidFill>
                  <a:schemeClr val="accent5">
                    <a:lumMod val="50000"/>
                  </a:schemeClr>
                </a:solidFill>
              </a:rPr>
              <a:t>All Abbott </a:t>
            </a:r>
            <a:r>
              <a:rPr lang="en-US" dirty="0" smtClean="0">
                <a:solidFill>
                  <a:schemeClr val="accent5">
                    <a:lumMod val="50000"/>
                  </a:schemeClr>
                </a:solidFill>
              </a:rPr>
              <a:t>postcard mailings </a:t>
            </a:r>
            <a:r>
              <a:rPr lang="en-US" dirty="0" smtClean="0">
                <a:solidFill>
                  <a:schemeClr val="accent5">
                    <a:lumMod val="50000"/>
                  </a:schemeClr>
                </a:solidFill>
              </a:rPr>
              <a:t>advertised one barbiturate drug, trademarked “Pentothal,” their brand name for thiopental sodium.  It was widely used as an anesthetic injection used to put pre-op patients to sleep.  It </a:t>
            </a:r>
            <a:r>
              <a:rPr lang="en-US" dirty="0" smtClean="0">
                <a:solidFill>
                  <a:schemeClr val="accent5">
                    <a:lumMod val="50000"/>
                  </a:schemeClr>
                </a:solidFill>
              </a:rPr>
              <a:t>may be more familiar as “truth </a:t>
            </a:r>
            <a:r>
              <a:rPr lang="en-US" dirty="0" smtClean="0">
                <a:solidFill>
                  <a:schemeClr val="accent5">
                    <a:lumMod val="50000"/>
                  </a:schemeClr>
                </a:solidFill>
              </a:rPr>
              <a:t>serum” to the spy-era </a:t>
            </a:r>
            <a:r>
              <a:rPr lang="en-US" dirty="0" smtClean="0">
                <a:solidFill>
                  <a:schemeClr val="accent5">
                    <a:lumMod val="50000"/>
                  </a:schemeClr>
                </a:solidFill>
              </a:rPr>
              <a:t>generation </a:t>
            </a:r>
            <a:r>
              <a:rPr lang="en-US" dirty="0" smtClean="0">
                <a:solidFill>
                  <a:schemeClr val="accent5">
                    <a:lumMod val="50000"/>
                  </a:schemeClr>
                </a:solidFill>
              </a:rPr>
              <a:t>of the 1950s and 1960s.</a:t>
            </a:r>
          </a:p>
          <a:p>
            <a:pPr marL="0" indent="0">
              <a:buNone/>
            </a:pPr>
            <a:endParaRPr lang="en-US" dirty="0">
              <a:solidFill>
                <a:schemeClr val="accent5">
                  <a:lumMod val="50000"/>
                </a:schemeClr>
              </a:solidFill>
            </a:endParaRPr>
          </a:p>
        </p:txBody>
      </p:sp>
      <p:sp>
        <p:nvSpPr>
          <p:cNvPr id="2" name="TextBox 1"/>
          <p:cNvSpPr txBox="1"/>
          <p:nvPr/>
        </p:nvSpPr>
        <p:spPr>
          <a:xfrm>
            <a:off x="838200" y="5040086"/>
            <a:ext cx="8784771" cy="1384995"/>
          </a:xfrm>
          <a:prstGeom prst="rect">
            <a:avLst/>
          </a:prstGeom>
          <a:noFill/>
        </p:spPr>
        <p:txBody>
          <a:bodyPr wrap="square" rtlCol="0">
            <a:spAutoFit/>
          </a:bodyPr>
          <a:lstStyle/>
          <a:p>
            <a:r>
              <a:rPr lang="en-US" sz="2800" dirty="0" smtClean="0">
                <a:solidFill>
                  <a:schemeClr val="accent5">
                    <a:lumMod val="50000"/>
                  </a:schemeClr>
                </a:solidFill>
              </a:rPr>
              <a:t>Each Abbott postcard mailing was sent to as many as 250,000 recipients.  Most were trashed as junk mail, while others kept them as curiosities--thankfully!</a:t>
            </a:r>
            <a:endParaRPr lang="en-US" sz="2800" dirty="0">
              <a:solidFill>
                <a:schemeClr val="accent5">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75164"/>
            <a:ext cx="5715000" cy="22723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7923" y="2564122"/>
            <a:ext cx="4331153" cy="2475964"/>
          </a:xfrm>
          <a:prstGeom prst="rect">
            <a:avLst/>
          </a:prstGeom>
        </p:spPr>
      </p:pic>
    </p:spTree>
    <p:extLst>
      <p:ext uri="{BB962C8B-B14F-4D97-AF65-F5344CB8AC3E}">
        <p14:creationId xmlns:p14="http://schemas.microsoft.com/office/powerpoint/2010/main" val="242760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2" y="5224056"/>
            <a:ext cx="9263744" cy="1274716"/>
          </a:xfrm>
        </p:spPr>
        <p:txBody>
          <a:bodyPr>
            <a:noAutofit/>
          </a:bodyPr>
          <a:lstStyle/>
          <a:p>
            <a:pPr marL="0" indent="0">
              <a:buNone/>
            </a:pPr>
            <a:r>
              <a:rPr lang="en-US" dirty="0" smtClean="0">
                <a:solidFill>
                  <a:schemeClr val="accent5">
                    <a:lumMod val="50000"/>
                  </a:schemeClr>
                </a:solidFill>
              </a:rPr>
              <a:t>Finding postcards with auxiliary markings of any kind are a plus, especially those that can help determine how long it took a card to reach its addressee.</a:t>
            </a:r>
            <a:endParaRPr lang="en-US" dirty="0">
              <a:solidFill>
                <a:schemeClr val="accent5">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922" y="326570"/>
            <a:ext cx="3600736" cy="237961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663" y="2960914"/>
            <a:ext cx="3467779" cy="226314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027" y="2837126"/>
            <a:ext cx="3473631" cy="24074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373" y="326571"/>
            <a:ext cx="3569427" cy="237961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373" y="2857664"/>
            <a:ext cx="3556759" cy="236639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6663" y="326570"/>
            <a:ext cx="3467779" cy="2510556"/>
          </a:xfrm>
          <a:prstGeom prst="rect">
            <a:avLst/>
          </a:prstGeom>
        </p:spPr>
      </p:pic>
    </p:spTree>
    <p:extLst>
      <p:ext uri="{BB962C8B-B14F-4D97-AF65-F5344CB8AC3E}">
        <p14:creationId xmlns:p14="http://schemas.microsoft.com/office/powerpoint/2010/main" val="23301279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9731"/>
            <a:ext cx="10515600" cy="5911956"/>
          </a:xfrm>
        </p:spPr>
        <p:txBody>
          <a:bodyPr>
            <a:normAutofit/>
          </a:bodyPr>
          <a:lstStyle/>
          <a:p>
            <a:pPr marL="0" indent="0">
              <a:buNone/>
            </a:pPr>
            <a:r>
              <a:rPr lang="en-US" dirty="0" smtClean="0">
                <a:solidFill>
                  <a:schemeClr val="accent5">
                    <a:lumMod val="50000"/>
                  </a:schemeClr>
                </a:solidFill>
              </a:rPr>
              <a:t>Let’s summarize some of philatelic aspects to look out for…</a:t>
            </a:r>
            <a:endParaRPr lang="en-US" dirty="0" smtClean="0">
              <a:solidFill>
                <a:schemeClr val="accent5">
                  <a:lumMod val="50000"/>
                </a:schemeClr>
              </a:solidFill>
            </a:endParaRPr>
          </a:p>
          <a:p>
            <a:pPr marL="457200" lvl="1" indent="0">
              <a:buNone/>
            </a:pPr>
            <a:endParaRPr lang="en-US" dirty="0" smtClean="0">
              <a:solidFill>
                <a:schemeClr val="accent5">
                  <a:lumMod val="50000"/>
                </a:schemeClr>
              </a:solidFill>
            </a:endParaRPr>
          </a:p>
          <a:p>
            <a:pPr marL="2286000" lvl="1" indent="0">
              <a:buNone/>
            </a:pPr>
            <a:r>
              <a:rPr lang="en-US" sz="2800" dirty="0" smtClean="0">
                <a:solidFill>
                  <a:schemeClr val="accent5">
                    <a:lumMod val="50000"/>
                  </a:schemeClr>
                </a:solidFill>
                <a:sym typeface="Wingdings" panose="05000000000000000000" pitchFamily="2" charset="2"/>
              </a:rPr>
              <a:t>Stamps used</a:t>
            </a:r>
            <a:endParaRPr lang="en-US" sz="2800" dirty="0" smtClean="0">
              <a:solidFill>
                <a:schemeClr val="accent5">
                  <a:lumMod val="50000"/>
                </a:schemeClr>
              </a:solidFill>
              <a:sym typeface="Wingdings" panose="05000000000000000000" pitchFamily="2" charset="2"/>
            </a:endParaRPr>
          </a:p>
          <a:p>
            <a:pPr marL="2286000" lvl="1" indent="0">
              <a:buNone/>
            </a:pPr>
            <a:endParaRPr lang="en-US" dirty="0">
              <a:solidFill>
                <a:schemeClr val="accent5">
                  <a:lumMod val="50000"/>
                </a:schemeClr>
              </a:solidFill>
              <a:sym typeface="Wingdings" panose="05000000000000000000" pitchFamily="2" charset="2"/>
            </a:endParaRPr>
          </a:p>
          <a:p>
            <a:pPr marL="2286000" lvl="1" indent="0">
              <a:buNone/>
            </a:pPr>
            <a:r>
              <a:rPr lang="en-US" sz="2800" dirty="0" smtClean="0">
                <a:solidFill>
                  <a:schemeClr val="accent5">
                    <a:lumMod val="50000"/>
                  </a:schemeClr>
                </a:solidFill>
                <a:sym typeface="Wingdings" panose="05000000000000000000" pitchFamily="2" charset="2"/>
              </a:rPr>
              <a:t>Destination country</a:t>
            </a:r>
            <a:endParaRPr lang="en-US" sz="2800" dirty="0">
              <a:solidFill>
                <a:schemeClr val="accent5">
                  <a:lumMod val="50000"/>
                </a:schemeClr>
              </a:solidFill>
              <a:sym typeface="Wingdings" panose="05000000000000000000" pitchFamily="2" charset="2"/>
            </a:endParaRPr>
          </a:p>
          <a:p>
            <a:pPr marL="2286000" lvl="1" indent="0">
              <a:buNone/>
            </a:pPr>
            <a:endParaRPr lang="en-US" dirty="0">
              <a:solidFill>
                <a:schemeClr val="accent5">
                  <a:lumMod val="50000"/>
                </a:schemeClr>
              </a:solidFill>
              <a:sym typeface="Wingdings" panose="05000000000000000000" pitchFamily="2" charset="2"/>
            </a:endParaRPr>
          </a:p>
          <a:p>
            <a:pPr marL="2286000" lvl="1" indent="0">
              <a:buNone/>
            </a:pPr>
            <a:r>
              <a:rPr lang="en-US" sz="2800" dirty="0">
                <a:solidFill>
                  <a:schemeClr val="accent5">
                    <a:lumMod val="50000"/>
                  </a:schemeClr>
                </a:solidFill>
                <a:sym typeface="Wingdings" panose="05000000000000000000" pitchFamily="2" charset="2"/>
              </a:rPr>
              <a:t>Rate of the postcard mailing</a:t>
            </a:r>
          </a:p>
          <a:p>
            <a:pPr marL="2286000" lvl="1" indent="0">
              <a:buNone/>
            </a:pPr>
            <a:endParaRPr lang="en-US" sz="2200" dirty="0">
              <a:solidFill>
                <a:schemeClr val="accent5">
                  <a:lumMod val="50000"/>
                </a:schemeClr>
              </a:solidFill>
              <a:sym typeface="Wingdings" panose="05000000000000000000" pitchFamily="2" charset="2"/>
            </a:endParaRPr>
          </a:p>
          <a:p>
            <a:pPr marL="2286000" lvl="1" indent="0">
              <a:buNone/>
            </a:pPr>
            <a:r>
              <a:rPr lang="en-US" sz="2800" dirty="0">
                <a:solidFill>
                  <a:schemeClr val="accent5">
                    <a:lumMod val="50000"/>
                  </a:schemeClr>
                </a:solidFill>
                <a:sym typeface="Wingdings" panose="05000000000000000000" pitchFamily="2" charset="2"/>
              </a:rPr>
              <a:t>Cancellation used</a:t>
            </a:r>
          </a:p>
          <a:p>
            <a:pPr marL="2286000" lvl="1" indent="0">
              <a:buNone/>
            </a:pPr>
            <a:endParaRPr lang="en-US" sz="2200" dirty="0" smtClean="0">
              <a:solidFill>
                <a:schemeClr val="accent5">
                  <a:lumMod val="50000"/>
                </a:schemeClr>
              </a:solidFill>
              <a:sym typeface="Wingdings" panose="05000000000000000000" pitchFamily="2" charset="2"/>
            </a:endParaRPr>
          </a:p>
          <a:p>
            <a:pPr marL="2286000" lvl="1" indent="0">
              <a:buNone/>
            </a:pPr>
            <a:r>
              <a:rPr lang="en-US" sz="2800" dirty="0">
                <a:solidFill>
                  <a:schemeClr val="accent5">
                    <a:lumMod val="50000"/>
                  </a:schemeClr>
                </a:solidFill>
                <a:sym typeface="Wingdings" panose="05000000000000000000" pitchFamily="2" charset="2"/>
              </a:rPr>
              <a:t>Date of the cancellation</a:t>
            </a:r>
          </a:p>
          <a:p>
            <a:pPr marL="2286000" lvl="1" indent="0">
              <a:buNone/>
            </a:pPr>
            <a:endParaRPr lang="en-US" dirty="0" smtClean="0">
              <a:solidFill>
                <a:schemeClr val="accent5">
                  <a:lumMod val="50000"/>
                </a:schemeClr>
              </a:solidFill>
              <a:sym typeface="Wingdings" panose="05000000000000000000" pitchFamily="2" charset="2"/>
            </a:endParaRPr>
          </a:p>
          <a:p>
            <a:pPr marL="2286000" lvl="1" indent="0">
              <a:buNone/>
            </a:pPr>
            <a:r>
              <a:rPr lang="en-US" sz="2800" dirty="0" smtClean="0">
                <a:solidFill>
                  <a:schemeClr val="accent5">
                    <a:lumMod val="50000"/>
                  </a:schemeClr>
                </a:solidFill>
                <a:sym typeface="Wingdings" panose="05000000000000000000" pitchFamily="2" charset="2"/>
              </a:rPr>
              <a:t>Auxiliary markings of any kind</a:t>
            </a:r>
            <a:endParaRPr lang="en-US" sz="2800" dirty="0" smtClean="0">
              <a:solidFill>
                <a:schemeClr val="accent5">
                  <a:lumMod val="50000"/>
                </a:schemeClr>
              </a:solidFill>
              <a:sym typeface="Wingdings" panose="05000000000000000000" pitchFamily="2" charset="2"/>
            </a:endParaRPr>
          </a:p>
          <a:p>
            <a:pPr marL="0" indent="0">
              <a:buNone/>
            </a:pPr>
            <a:endParaRPr lang="en-US" dirty="0" smtClean="0">
              <a:solidFill>
                <a:schemeClr val="accent5">
                  <a:lumMod val="50000"/>
                </a:schemeClr>
              </a:solidFill>
            </a:endParaRPr>
          </a:p>
          <a:p>
            <a:pPr marL="0" indent="0">
              <a:buNone/>
            </a:pPr>
            <a:endParaRPr lang="en-US" dirty="0">
              <a:solidFill>
                <a:schemeClr val="accent5">
                  <a:lumMod val="50000"/>
                </a:schemeClr>
              </a:solidFill>
            </a:endParaRPr>
          </a:p>
          <a:p>
            <a:pPr marL="0" indent="0">
              <a:buNone/>
            </a:pPr>
            <a:endParaRPr lang="en-US" dirty="0" smtClean="0">
              <a:solidFill>
                <a:schemeClr val="accent5">
                  <a:lumMod val="50000"/>
                </a:schemeClr>
              </a:solidFill>
            </a:endParaRPr>
          </a:p>
          <a:p>
            <a:pPr marL="0" indent="0">
              <a:buNone/>
            </a:pPr>
            <a:endParaRPr lang="en-US" dirty="0">
              <a:solidFill>
                <a:schemeClr val="accent5">
                  <a:lumMod val="50000"/>
                </a:schemeClr>
              </a:solidFill>
            </a:endParaRPr>
          </a:p>
          <a:p>
            <a:pPr marL="0" indent="0">
              <a:buNone/>
            </a:pPr>
            <a:endParaRPr lang="en-US" dirty="0" smtClean="0">
              <a:solidFill>
                <a:schemeClr val="accent5">
                  <a:lumMod val="50000"/>
                </a:schemeClr>
              </a:solidFill>
            </a:endParaRPr>
          </a:p>
          <a:p>
            <a:endParaRPr lang="en-US" dirty="0">
              <a:solidFill>
                <a:schemeClr val="accent5">
                  <a:lumMod val="50000"/>
                </a:schemeClr>
              </a:solidFill>
            </a:endParaRPr>
          </a:p>
        </p:txBody>
      </p:sp>
      <p:sp>
        <p:nvSpPr>
          <p:cNvPr id="2" name="Right Arrow 1"/>
          <p:cNvSpPr/>
          <p:nvPr/>
        </p:nvSpPr>
        <p:spPr>
          <a:xfrm>
            <a:off x="2066325" y="133388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066325" y="213656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066325" y="296169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066325" y="378682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066325" y="46025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066325" y="542366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714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9731"/>
            <a:ext cx="10515600" cy="5911956"/>
          </a:xfrm>
        </p:spPr>
        <p:txBody>
          <a:bodyPr/>
          <a:lstStyle/>
          <a:p>
            <a:pPr marL="0" indent="0">
              <a:buNone/>
            </a:pPr>
            <a:r>
              <a:rPr lang="en-US" dirty="0" smtClean="0">
                <a:solidFill>
                  <a:schemeClr val="accent5">
                    <a:lumMod val="50000"/>
                  </a:schemeClr>
                </a:solidFill>
              </a:rPr>
              <a:t>Now for bloopers!  Yes, even postcard printers make goofs.</a:t>
            </a:r>
            <a:endParaRPr lang="en-US" dirty="0">
              <a:solidFill>
                <a:schemeClr val="accent5">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80456"/>
            <a:ext cx="2743199" cy="428483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4687" y="1480455"/>
            <a:ext cx="2760167" cy="42848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8142" y="1946524"/>
            <a:ext cx="4685658" cy="3018369"/>
          </a:xfrm>
          <a:prstGeom prst="rect">
            <a:avLst/>
          </a:prstGeom>
        </p:spPr>
      </p:pic>
    </p:spTree>
    <p:extLst>
      <p:ext uri="{BB962C8B-B14F-4D97-AF65-F5344CB8AC3E}">
        <p14:creationId xmlns:p14="http://schemas.microsoft.com/office/powerpoint/2010/main" val="1484380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9731"/>
            <a:ext cx="10515600" cy="5911956"/>
          </a:xfrm>
        </p:spPr>
        <p:txBody>
          <a:bodyPr/>
          <a:lstStyle/>
          <a:p>
            <a:pPr marL="0" indent="0">
              <a:buNone/>
            </a:pPr>
            <a:r>
              <a:rPr lang="en-US" dirty="0" smtClean="0">
                <a:solidFill>
                  <a:schemeClr val="accent5">
                    <a:lumMod val="50000"/>
                  </a:schemeClr>
                </a:solidFill>
              </a:rPr>
              <a:t>Someone mixed up western Canada with South America!</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743200"/>
            <a:ext cx="5712279" cy="36684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521" y="1001485"/>
            <a:ext cx="5712279" cy="3668487"/>
          </a:xfrm>
          <a:prstGeom prst="rect">
            <a:avLst/>
          </a:prstGeom>
        </p:spPr>
      </p:pic>
    </p:spTree>
    <p:extLst>
      <p:ext uri="{BB962C8B-B14F-4D97-AF65-F5344CB8AC3E}">
        <p14:creationId xmlns:p14="http://schemas.microsoft.com/office/powerpoint/2010/main" val="1252271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7608" y="995902"/>
            <a:ext cx="4906192" cy="3270795"/>
          </a:xfrm>
          <a:prstGeom prst="rect">
            <a:avLst/>
          </a:prstGeom>
        </p:spPr>
      </p:pic>
      <p:sp>
        <p:nvSpPr>
          <p:cNvPr id="3" name="Content Placeholder 2"/>
          <p:cNvSpPr>
            <a:spLocks noGrp="1"/>
          </p:cNvSpPr>
          <p:nvPr>
            <p:ph idx="1"/>
          </p:nvPr>
        </p:nvSpPr>
        <p:spPr>
          <a:xfrm>
            <a:off x="838200" y="499731"/>
            <a:ext cx="10515600" cy="5911956"/>
          </a:xfrm>
        </p:spPr>
        <p:txBody>
          <a:bodyPr/>
          <a:lstStyle/>
          <a:p>
            <a:pPr marL="0" indent="0">
              <a:buNone/>
            </a:pPr>
            <a:r>
              <a:rPr lang="en-US" dirty="0" smtClean="0">
                <a:solidFill>
                  <a:schemeClr val="accent5">
                    <a:lumMod val="50000"/>
                  </a:schemeClr>
                </a:solidFill>
              </a:rPr>
              <a:t>Ooops, did anyone de-dupe the mailing list?  Some recipients</a:t>
            </a:r>
          </a:p>
          <a:p>
            <a:pPr marL="0" indent="0">
              <a:buNone/>
            </a:pPr>
            <a:r>
              <a:rPr lang="en-US" dirty="0" smtClean="0">
                <a:solidFill>
                  <a:schemeClr val="accent5">
                    <a:lumMod val="50000"/>
                  </a:schemeClr>
                </a:solidFill>
              </a:rPr>
              <a:t>saved everything!  Note that one</a:t>
            </a:r>
          </a:p>
          <a:p>
            <a:pPr marL="0" indent="0">
              <a:buNone/>
            </a:pPr>
            <a:r>
              <a:rPr lang="en-US" dirty="0" smtClean="0">
                <a:solidFill>
                  <a:schemeClr val="accent5">
                    <a:lumMod val="50000"/>
                  </a:schemeClr>
                </a:solidFill>
              </a:rPr>
              <a:t>of these was postmarked </a:t>
            </a:r>
            <a:r>
              <a:rPr lang="en-US" dirty="0" smtClean="0">
                <a:solidFill>
                  <a:schemeClr val="accent5">
                    <a:lumMod val="50000"/>
                  </a:schemeClr>
                </a:solidFill>
              </a:rPr>
              <a:t>at 9 AM</a:t>
            </a:r>
          </a:p>
          <a:p>
            <a:pPr marL="0" indent="0">
              <a:buNone/>
            </a:pPr>
            <a:r>
              <a:rPr lang="en-US" dirty="0" smtClean="0">
                <a:solidFill>
                  <a:schemeClr val="accent5">
                    <a:lumMod val="50000"/>
                  </a:schemeClr>
                </a:solidFill>
              </a:rPr>
              <a:t>and two in the</a:t>
            </a:r>
          </a:p>
          <a:p>
            <a:pPr marL="0" indent="0">
              <a:buNone/>
            </a:pPr>
            <a:r>
              <a:rPr lang="en-US" dirty="0" smtClean="0">
                <a:solidFill>
                  <a:schemeClr val="accent5">
                    <a:lumMod val="50000"/>
                  </a:schemeClr>
                </a:solidFill>
              </a:rPr>
              <a:t>same hour, 6 PM.</a:t>
            </a:r>
            <a:endParaRPr lang="en-US" dirty="0">
              <a:solidFill>
                <a:schemeClr val="accent5">
                  <a:lumMod val="5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343" y="4762868"/>
            <a:ext cx="2838994" cy="18926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8891" y="2076381"/>
            <a:ext cx="4894217" cy="326281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958" y="3179356"/>
            <a:ext cx="4848497" cy="3232331"/>
          </a:xfrm>
          <a:prstGeom prst="rect">
            <a:avLst/>
          </a:prstGeom>
        </p:spPr>
      </p:pic>
    </p:spTree>
    <p:extLst>
      <p:ext uri="{BB962C8B-B14F-4D97-AF65-F5344CB8AC3E}">
        <p14:creationId xmlns:p14="http://schemas.microsoft.com/office/powerpoint/2010/main" val="4162416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9731"/>
            <a:ext cx="10515600" cy="5911956"/>
          </a:xfrm>
        </p:spPr>
        <p:txBody>
          <a:bodyPr/>
          <a:lstStyle/>
          <a:p>
            <a:pPr marL="0" indent="0">
              <a:buNone/>
            </a:pPr>
            <a:r>
              <a:rPr lang="en-US" dirty="0" smtClean="0">
                <a:solidFill>
                  <a:schemeClr val="accent5">
                    <a:lumMod val="50000"/>
                  </a:schemeClr>
                </a:solidFill>
              </a:rPr>
              <a:t>A favor mailing, including a handwritten tag line and address?</a:t>
            </a:r>
            <a:endParaRPr lang="en-US" dirty="0">
              <a:solidFill>
                <a:schemeClr val="accent5">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845527"/>
            <a:ext cx="5394960" cy="356616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832" y="1128851"/>
            <a:ext cx="5458968" cy="3566160"/>
          </a:xfrm>
          <a:prstGeom prst="rect">
            <a:avLst/>
          </a:prstGeom>
        </p:spPr>
      </p:pic>
    </p:spTree>
    <p:extLst>
      <p:ext uri="{BB962C8B-B14F-4D97-AF65-F5344CB8AC3E}">
        <p14:creationId xmlns:p14="http://schemas.microsoft.com/office/powerpoint/2010/main" val="40650772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218399"/>
            <a:ext cx="9111343" cy="1306286"/>
          </a:xfrm>
        </p:spPr>
        <p:txBody>
          <a:bodyPr/>
          <a:lstStyle/>
          <a:p>
            <a:pPr marL="0" indent="0">
              <a:buNone/>
            </a:pPr>
            <a:r>
              <a:rPr lang="en-US" dirty="0" smtClean="0">
                <a:solidFill>
                  <a:schemeClr val="accent5">
                    <a:lumMod val="50000"/>
                  </a:schemeClr>
                </a:solidFill>
              </a:rPr>
              <a:t>I hope you found this presentation interesting.  </a:t>
            </a:r>
            <a:r>
              <a:rPr lang="en-US" dirty="0" smtClean="0">
                <a:solidFill>
                  <a:schemeClr val="accent5">
                    <a:lumMod val="50000"/>
                  </a:schemeClr>
                </a:solidFill>
              </a:rPr>
              <a:t>Perhaps you may be the </a:t>
            </a:r>
            <a:r>
              <a:rPr lang="en-US" u="sng" dirty="0" smtClean="0">
                <a:solidFill>
                  <a:schemeClr val="accent5">
                    <a:lumMod val="50000"/>
                  </a:schemeClr>
                </a:solidFill>
              </a:rPr>
              <a:t>next</a:t>
            </a:r>
            <a:r>
              <a:rPr lang="en-US" dirty="0" smtClean="0">
                <a:solidFill>
                  <a:schemeClr val="accent5">
                    <a:lumMod val="50000"/>
                  </a:schemeClr>
                </a:solidFill>
              </a:rPr>
              <a:t> person to get hooked on collecting “Dear Doctor” postcards!  Check out the web site!</a:t>
            </a:r>
            <a:endParaRPr lang="en-US" dirty="0">
              <a:solidFill>
                <a:schemeClr val="accent5">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571" y="427310"/>
            <a:ext cx="2045283" cy="13541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274" y="437853"/>
            <a:ext cx="2061233" cy="13541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4927" y="425528"/>
            <a:ext cx="1960596" cy="13531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809" y="427310"/>
            <a:ext cx="2013561" cy="135141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9656" y="437853"/>
            <a:ext cx="1984013" cy="134364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4224" y="1948272"/>
            <a:ext cx="2061232" cy="140969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571" y="1948272"/>
            <a:ext cx="2061233" cy="140969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801" y="1948272"/>
            <a:ext cx="1947724" cy="140969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0810" y="1959806"/>
            <a:ext cx="2013561" cy="139816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69656" y="1959806"/>
            <a:ext cx="1984013" cy="139816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7571" y="3536279"/>
            <a:ext cx="2045283" cy="1427607"/>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4225" y="3536279"/>
            <a:ext cx="2061232" cy="14276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44927" y="3537857"/>
            <a:ext cx="1960596" cy="1426029"/>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80809" y="3537857"/>
            <a:ext cx="2013561" cy="1426029"/>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79429" y="3536279"/>
            <a:ext cx="1974240" cy="1427607"/>
          </a:xfrm>
          <a:prstGeom prst="rect">
            <a:avLst/>
          </a:prstGeom>
        </p:spPr>
      </p:pic>
    </p:spTree>
    <p:extLst>
      <p:ext uri="{BB962C8B-B14F-4D97-AF65-F5344CB8AC3E}">
        <p14:creationId xmlns:p14="http://schemas.microsoft.com/office/powerpoint/2010/main" val="209604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9729"/>
            <a:ext cx="10515600" cy="5081941"/>
          </a:xfrm>
        </p:spPr>
        <p:txBody>
          <a:bodyPr/>
          <a:lstStyle/>
          <a:p>
            <a:pPr marL="0" indent="0">
              <a:buNone/>
            </a:pPr>
            <a:r>
              <a:rPr lang="en-US" dirty="0" smtClean="0">
                <a:solidFill>
                  <a:schemeClr val="accent5">
                    <a:lumMod val="50000"/>
                  </a:schemeClr>
                </a:solidFill>
              </a:rPr>
              <a:t>Let’s first look at a postcard’s deltiological differences.  All mailings used native cards originally printed in their country of use.  Here’s an example of a card used from Chile showing Rio Mapocho in the capital of Santiago.  Abbott printed their own message and other details over these.  That </a:t>
            </a:r>
            <a:r>
              <a:rPr lang="en-US" dirty="0" smtClean="0">
                <a:solidFill>
                  <a:schemeClr val="accent5">
                    <a:lumMod val="50000"/>
                  </a:schemeClr>
                </a:solidFill>
              </a:rPr>
              <a:t>included </a:t>
            </a:r>
            <a:r>
              <a:rPr lang="en-US" dirty="0" smtClean="0">
                <a:solidFill>
                  <a:schemeClr val="accent5">
                    <a:lumMod val="50000"/>
                  </a:schemeClr>
                </a:solidFill>
              </a:rPr>
              <a:t>the </a:t>
            </a:r>
            <a:r>
              <a:rPr lang="en-US" dirty="0" smtClean="0">
                <a:solidFill>
                  <a:schemeClr val="accent5">
                    <a:lumMod val="50000"/>
                  </a:schemeClr>
                </a:solidFill>
              </a:rPr>
              <a:t>postcard’s left half and </a:t>
            </a:r>
            <a:r>
              <a:rPr lang="en-US" dirty="0" smtClean="0">
                <a:solidFill>
                  <a:schemeClr val="accent5">
                    <a:lumMod val="50000"/>
                  </a:schemeClr>
                </a:solidFill>
              </a:rPr>
              <a:t>sometimes the text in the center vertical section, as you can see on the card on the right.</a:t>
            </a:r>
          </a:p>
          <a:p>
            <a:pPr marL="0" indent="0">
              <a:buNone/>
            </a:pPr>
            <a:endParaRPr lang="en-US" dirty="0">
              <a:solidFill>
                <a:schemeClr val="accent5">
                  <a:lumMod val="50000"/>
                </a:schemeClr>
              </a:solidFill>
            </a:endParaRPr>
          </a:p>
        </p:txBody>
      </p:sp>
      <p:sp>
        <p:nvSpPr>
          <p:cNvPr id="2" name="TextBox 1"/>
          <p:cNvSpPr txBox="1"/>
          <p:nvPr/>
        </p:nvSpPr>
        <p:spPr>
          <a:xfrm>
            <a:off x="838200" y="5554952"/>
            <a:ext cx="8784771" cy="954107"/>
          </a:xfrm>
          <a:prstGeom prst="rect">
            <a:avLst/>
          </a:prstGeom>
          <a:noFill/>
        </p:spPr>
        <p:txBody>
          <a:bodyPr wrap="square" rtlCol="0">
            <a:spAutoFit/>
          </a:bodyPr>
          <a:lstStyle/>
          <a:p>
            <a:r>
              <a:rPr lang="en-US" sz="2800" dirty="0" smtClean="0">
                <a:solidFill>
                  <a:schemeClr val="accent5">
                    <a:lumMod val="50000"/>
                  </a:schemeClr>
                </a:solidFill>
              </a:rPr>
              <a:t>Abbott’s overprinting is the source of Dear Doctor card non-philatelic differences and varieties.</a:t>
            </a:r>
            <a:endParaRPr lang="en-US" sz="2800" dirty="0">
              <a:solidFill>
                <a:schemeClr val="accent5">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983" y="3346679"/>
            <a:ext cx="2771775" cy="192790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171" y="3327193"/>
            <a:ext cx="2877658" cy="192790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242" y="3344763"/>
            <a:ext cx="2882264" cy="1910338"/>
          </a:xfrm>
          <a:prstGeom prst="rect">
            <a:avLst/>
          </a:prstGeom>
        </p:spPr>
      </p:pic>
      <p:sp>
        <p:nvSpPr>
          <p:cNvPr id="9" name="TextBox 8"/>
          <p:cNvSpPr txBox="1"/>
          <p:nvPr/>
        </p:nvSpPr>
        <p:spPr>
          <a:xfrm>
            <a:off x="2305968" y="5304671"/>
            <a:ext cx="1478030" cy="276999"/>
          </a:xfrm>
          <a:prstGeom prst="rect">
            <a:avLst/>
          </a:prstGeom>
          <a:noFill/>
        </p:spPr>
        <p:txBody>
          <a:bodyPr wrap="square" rtlCol="0">
            <a:spAutoFit/>
          </a:bodyPr>
          <a:lstStyle/>
          <a:p>
            <a:r>
              <a:rPr lang="en-US" sz="1200" dirty="0" smtClean="0"/>
              <a:t>original </a:t>
            </a:r>
            <a:r>
              <a:rPr lang="en-US" sz="1200" dirty="0" smtClean="0"/>
              <a:t>back, used</a:t>
            </a:r>
            <a:endParaRPr lang="en-US" sz="1200" dirty="0"/>
          </a:p>
        </p:txBody>
      </p:sp>
      <p:sp>
        <p:nvSpPr>
          <p:cNvPr id="10" name="TextBox 9"/>
          <p:cNvSpPr txBox="1"/>
          <p:nvPr/>
        </p:nvSpPr>
        <p:spPr>
          <a:xfrm>
            <a:off x="8652531" y="5277953"/>
            <a:ext cx="1077686" cy="276999"/>
          </a:xfrm>
          <a:prstGeom prst="rect">
            <a:avLst/>
          </a:prstGeom>
          <a:noFill/>
        </p:spPr>
        <p:txBody>
          <a:bodyPr wrap="square" rtlCol="0">
            <a:spAutoFit/>
          </a:bodyPr>
          <a:lstStyle/>
          <a:p>
            <a:r>
              <a:rPr lang="en-US" sz="1200" dirty="0" smtClean="0"/>
              <a:t>Abbott back</a:t>
            </a:r>
            <a:endParaRPr lang="en-US" sz="1200" dirty="0"/>
          </a:p>
        </p:txBody>
      </p:sp>
      <p:sp>
        <p:nvSpPr>
          <p:cNvPr id="11" name="TextBox 10"/>
          <p:cNvSpPr txBox="1"/>
          <p:nvPr/>
        </p:nvSpPr>
        <p:spPr>
          <a:xfrm>
            <a:off x="5514827" y="5279887"/>
            <a:ext cx="1191986" cy="276999"/>
          </a:xfrm>
          <a:prstGeom prst="rect">
            <a:avLst/>
          </a:prstGeom>
          <a:noFill/>
        </p:spPr>
        <p:txBody>
          <a:bodyPr wrap="square" rtlCol="0">
            <a:spAutoFit/>
          </a:bodyPr>
          <a:lstStyle/>
          <a:p>
            <a:r>
              <a:rPr lang="en-US" sz="1200" dirty="0" smtClean="0"/>
              <a:t>common front</a:t>
            </a:r>
            <a:endParaRPr lang="en-US" sz="1200" dirty="0"/>
          </a:p>
        </p:txBody>
      </p:sp>
    </p:spTree>
    <p:extLst>
      <p:ext uri="{BB962C8B-B14F-4D97-AF65-F5344CB8AC3E}">
        <p14:creationId xmlns:p14="http://schemas.microsoft.com/office/powerpoint/2010/main" val="949455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5096079"/>
            <a:ext cx="8124007" cy="1108779"/>
          </a:xfrm>
        </p:spPr>
        <p:txBody>
          <a:bodyPr>
            <a:normAutofit fontScale="92500" lnSpcReduction="10000"/>
          </a:bodyPr>
          <a:lstStyle/>
          <a:p>
            <a:pPr marL="0" indent="0">
              <a:buNone/>
            </a:pPr>
            <a:r>
              <a:rPr lang="en-US" dirty="0" smtClean="0">
                <a:solidFill>
                  <a:schemeClr val="accent5">
                    <a:lumMod val="50000"/>
                  </a:schemeClr>
                </a:solidFill>
              </a:rPr>
              <a:t>We’re going to </a:t>
            </a:r>
            <a:r>
              <a:rPr lang="en-US" dirty="0" smtClean="0">
                <a:solidFill>
                  <a:schemeClr val="accent5">
                    <a:lumMod val="50000"/>
                  </a:schemeClr>
                </a:solidFill>
              </a:rPr>
              <a:t>start out with an easy one.  Look closely at these two cards.  Other than </a:t>
            </a:r>
            <a:r>
              <a:rPr lang="en-US" dirty="0" smtClean="0">
                <a:solidFill>
                  <a:schemeClr val="accent5">
                    <a:lumMod val="50000"/>
                  </a:schemeClr>
                </a:solidFill>
              </a:rPr>
              <a:t>the person each is addressed to, </a:t>
            </a:r>
            <a:r>
              <a:rPr lang="en-US" dirty="0" smtClean="0">
                <a:solidFill>
                  <a:schemeClr val="accent5">
                    <a:lumMod val="50000"/>
                  </a:schemeClr>
                </a:solidFill>
              </a:rPr>
              <a:t>what’s different about them?</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545418"/>
            <a:ext cx="5192486" cy="37217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429" y="553947"/>
            <a:ext cx="5203372" cy="3713253"/>
          </a:xfrm>
          <a:prstGeom prst="rect">
            <a:avLst/>
          </a:prstGeom>
        </p:spPr>
      </p:pic>
    </p:spTree>
    <p:extLst>
      <p:ext uri="{BB962C8B-B14F-4D97-AF65-F5344CB8AC3E}">
        <p14:creationId xmlns:p14="http://schemas.microsoft.com/office/powerpoint/2010/main" val="3940229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96079"/>
            <a:ext cx="7913914" cy="1108779"/>
          </a:xfrm>
        </p:spPr>
        <p:txBody>
          <a:bodyPr>
            <a:normAutofit fontScale="92500" lnSpcReduction="10000"/>
          </a:bodyPr>
          <a:lstStyle/>
          <a:p>
            <a:pPr marL="0" indent="0">
              <a:buNone/>
            </a:pPr>
            <a:r>
              <a:rPr lang="en-US" dirty="0" smtClean="0">
                <a:solidFill>
                  <a:schemeClr val="accent5">
                    <a:lumMod val="50000"/>
                  </a:schemeClr>
                </a:solidFill>
              </a:rPr>
              <a:t>Absolutely nothing!  The </a:t>
            </a:r>
            <a:r>
              <a:rPr lang="en-US" dirty="0" smtClean="0">
                <a:solidFill>
                  <a:schemeClr val="accent5">
                    <a:lumMod val="50000"/>
                  </a:schemeClr>
                </a:solidFill>
              </a:rPr>
              <a:t>complete mailing </a:t>
            </a:r>
            <a:r>
              <a:rPr lang="en-US" dirty="0" smtClean="0">
                <a:solidFill>
                  <a:schemeClr val="accent5">
                    <a:lumMod val="50000"/>
                  </a:schemeClr>
                </a:solidFill>
              </a:rPr>
              <a:t>of these cards from Greenland was </a:t>
            </a:r>
            <a:r>
              <a:rPr lang="en-US" dirty="0" smtClean="0">
                <a:solidFill>
                  <a:schemeClr val="accent5">
                    <a:lumMod val="50000"/>
                  </a:schemeClr>
                </a:solidFill>
              </a:rPr>
              <a:t>accomplished on only one </a:t>
            </a:r>
            <a:r>
              <a:rPr lang="en-US" dirty="0" smtClean="0">
                <a:solidFill>
                  <a:schemeClr val="accent5">
                    <a:lumMod val="50000"/>
                  </a:schemeClr>
                </a:solidFill>
              </a:rPr>
              <a:t>day using the same stamp and postmark.</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545418"/>
            <a:ext cx="5192486" cy="37217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430" y="553947"/>
            <a:ext cx="5203372" cy="3713253"/>
          </a:xfrm>
          <a:prstGeom prst="rect">
            <a:avLst/>
          </a:prstGeom>
        </p:spPr>
      </p:pic>
    </p:spTree>
    <p:extLst>
      <p:ext uri="{BB962C8B-B14F-4D97-AF65-F5344CB8AC3E}">
        <p14:creationId xmlns:p14="http://schemas.microsoft.com/office/powerpoint/2010/main" val="3097745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96079"/>
            <a:ext cx="7913914" cy="1108779"/>
          </a:xfrm>
        </p:spPr>
        <p:txBody>
          <a:bodyPr>
            <a:normAutofit/>
          </a:bodyPr>
          <a:lstStyle/>
          <a:p>
            <a:pPr marL="0" indent="0">
              <a:buNone/>
            </a:pPr>
            <a:r>
              <a:rPr lang="en-US" dirty="0" smtClean="0">
                <a:solidFill>
                  <a:schemeClr val="accent5">
                    <a:lumMod val="50000"/>
                  </a:schemeClr>
                </a:solidFill>
              </a:rPr>
              <a:t>Same card on the left, different card on the right.  Any difference between these two?</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545418"/>
            <a:ext cx="5192486" cy="37217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871" y="545418"/>
            <a:ext cx="5192486" cy="3721782"/>
          </a:xfrm>
          <a:prstGeom prst="rect">
            <a:avLst/>
          </a:prstGeom>
        </p:spPr>
      </p:pic>
    </p:spTree>
    <p:extLst>
      <p:ext uri="{BB962C8B-B14F-4D97-AF65-F5344CB8AC3E}">
        <p14:creationId xmlns:p14="http://schemas.microsoft.com/office/powerpoint/2010/main" val="3071650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4731221"/>
            <a:ext cx="7913914" cy="1698172"/>
          </a:xfrm>
        </p:spPr>
        <p:txBody>
          <a:bodyPr>
            <a:normAutofit/>
          </a:bodyPr>
          <a:lstStyle/>
          <a:p>
            <a:pPr marL="0" indent="0">
              <a:buNone/>
            </a:pPr>
            <a:r>
              <a:rPr lang="en-US" dirty="0" smtClean="0">
                <a:solidFill>
                  <a:schemeClr val="accent5">
                    <a:lumMod val="50000"/>
                  </a:schemeClr>
                </a:solidFill>
              </a:rPr>
              <a:t>The written message is the same and in the same handwriting, but spaced differently.  The </a:t>
            </a:r>
            <a:r>
              <a:rPr lang="en-US" dirty="0">
                <a:solidFill>
                  <a:schemeClr val="accent5">
                    <a:lumMod val="50000"/>
                  </a:schemeClr>
                </a:solidFill>
              </a:rPr>
              <a:t>right card is missing “Dear Doctor” and was sent to a nurse</a:t>
            </a:r>
            <a:r>
              <a:rPr lang="en-US" dirty="0" smtClean="0">
                <a:solidFill>
                  <a:schemeClr val="accent5">
                    <a:lumMod val="50000"/>
                  </a:schemeClr>
                </a:solidFill>
              </a:rPr>
              <a:t>.  “Nurse” was used on later mailings.</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545418"/>
            <a:ext cx="5192486" cy="37217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2922" y="545418"/>
            <a:ext cx="5198385" cy="3726010"/>
          </a:xfrm>
          <a:prstGeom prst="rect">
            <a:avLst/>
          </a:prstGeom>
        </p:spPr>
      </p:pic>
    </p:spTree>
    <p:extLst>
      <p:ext uri="{BB962C8B-B14F-4D97-AF65-F5344CB8AC3E}">
        <p14:creationId xmlns:p14="http://schemas.microsoft.com/office/powerpoint/2010/main" val="2093322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96079"/>
            <a:ext cx="7913914" cy="1108779"/>
          </a:xfrm>
        </p:spPr>
        <p:txBody>
          <a:bodyPr>
            <a:normAutofit/>
          </a:bodyPr>
          <a:lstStyle/>
          <a:p>
            <a:pPr marL="0" indent="0">
              <a:buNone/>
            </a:pPr>
            <a:r>
              <a:rPr lang="en-US" dirty="0" smtClean="0">
                <a:solidFill>
                  <a:schemeClr val="accent5">
                    <a:lumMod val="50000"/>
                  </a:schemeClr>
                </a:solidFill>
              </a:rPr>
              <a:t>Same card on the left, different card on the right.  What’s the difference?</a:t>
            </a:r>
            <a:endParaRPr lang="en-US" dirty="0">
              <a:solidFill>
                <a:schemeClr val="accent5">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545418"/>
            <a:ext cx="5192486" cy="37217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2207" y="4506686"/>
            <a:ext cx="2995750" cy="214724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543" y="545418"/>
            <a:ext cx="5177665" cy="3721782"/>
          </a:xfrm>
          <a:prstGeom prst="rect">
            <a:avLst/>
          </a:prstGeom>
        </p:spPr>
      </p:pic>
    </p:spTree>
    <p:extLst>
      <p:ext uri="{BB962C8B-B14F-4D97-AF65-F5344CB8AC3E}">
        <p14:creationId xmlns:p14="http://schemas.microsoft.com/office/powerpoint/2010/main" val="1540437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60779AB-24C2-435A-B9CE-53AECD4C28B9}" vid="{CD79BA8F-D242-4B55-9046-BE82CEE823CC}"/>
    </a:ext>
  </a:extLst>
</a:theme>
</file>

<file path=docProps/app.xml><?xml version="1.0" encoding="utf-8"?>
<Properties xmlns="http://schemas.openxmlformats.org/officeDocument/2006/extended-properties" xmlns:vt="http://schemas.openxmlformats.org/officeDocument/2006/docPropsVTypes">
  <Template>Blue Pills-PowerPoint-Template</Template>
  <TotalTime>989</TotalTime>
  <Words>1394</Words>
  <Application>Microsoft Office PowerPoint</Application>
  <PresentationFormat>Widescreen</PresentationFormat>
  <Paragraphs>91</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Trebuchet MS</vt:lpstr>
      <vt:lpstr>Wingdings</vt:lpstr>
      <vt:lpstr>Office Theme</vt:lpstr>
      <vt:lpstr>Fun with Abbott Labs Dear Doctor Postcards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with Dear Doctor Postcards</dc:title>
  <dc:creator>Tom Fortunato</dc:creator>
  <cp:lastModifiedBy>Tom Fortunato</cp:lastModifiedBy>
  <cp:revision>92</cp:revision>
  <dcterms:created xsi:type="dcterms:W3CDTF">2020-06-06T17:33:48Z</dcterms:created>
  <dcterms:modified xsi:type="dcterms:W3CDTF">2020-06-08T01:22:19Z</dcterms:modified>
</cp:coreProperties>
</file>