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1"/>
  </p:sldMasterIdLst>
  <p:sldIdLst>
    <p:sldId id="256" r:id="rId2"/>
    <p:sldId id="270" r:id="rId3"/>
    <p:sldId id="257" r:id="rId4"/>
    <p:sldId id="258" r:id="rId5"/>
    <p:sldId id="259" r:id="rId6"/>
    <p:sldId id="261" r:id="rId7"/>
    <p:sldId id="272" r:id="rId8"/>
    <p:sldId id="277" r:id="rId9"/>
    <p:sldId id="262" r:id="rId10"/>
    <p:sldId id="268" r:id="rId11"/>
    <p:sldId id="266" r:id="rId12"/>
    <p:sldId id="267" r:id="rId13"/>
    <p:sldId id="271" r:id="rId14"/>
    <p:sldId id="269" r:id="rId15"/>
    <p:sldId id="276" r:id="rId16"/>
    <p:sldId id="273" r:id="rId17"/>
    <p:sldId id="274" r:id="rId18"/>
    <p:sldId id="278" r:id="rId19"/>
    <p:sldId id="275" r:id="rId20"/>
    <p:sldId id="279" r:id="rId21"/>
    <p:sldId id="280" r:id="rId22"/>
    <p:sldId id="283" r:id="rId23"/>
    <p:sldId id="263" r:id="rId24"/>
    <p:sldId id="281" r:id="rId25"/>
    <p:sldId id="282" r:id="rId26"/>
    <p:sldId id="284" r:id="rId27"/>
    <p:sldId id="286" r:id="rId28"/>
    <p:sldId id="287" r:id="rId29"/>
    <p:sldId id="288" r:id="rId30"/>
    <p:sldId id="289" r:id="rId31"/>
    <p:sldId id="290" r:id="rId32"/>
    <p:sldId id="291" r:id="rId33"/>
    <p:sldId id="292" r:id="rId34"/>
    <p:sldId id="293" r:id="rId35"/>
    <p:sldId id="294"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22" autoAdjust="0"/>
    <p:restoredTop sz="94660"/>
  </p:normalViewPr>
  <p:slideViewPr>
    <p:cSldViewPr snapToGrid="0">
      <p:cViewPr varScale="1">
        <p:scale>
          <a:sx n="86" d="100"/>
          <a:sy n="86" d="100"/>
        </p:scale>
        <p:origin x="12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20800" y="5105400"/>
            <a:ext cx="10363200" cy="704850"/>
          </a:xfrm>
          <a:effectLst>
            <a:outerShdw dist="17961" dir="2700000" algn="ctr" rotWithShape="0">
              <a:schemeClr val="bg2"/>
            </a:outerShdw>
          </a:effectLst>
        </p:spPr>
        <p:txBody>
          <a:bodyPr/>
          <a:lstStyle>
            <a:lvl1pPr algn="r">
              <a:defRPr sz="4000"/>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1320800" y="5715000"/>
            <a:ext cx="10363200" cy="685800"/>
          </a:xfrm>
          <a:effectLst>
            <a:outerShdw dist="17961" dir="2700000" algn="ctr" rotWithShape="0">
              <a:schemeClr val="bg2"/>
            </a:outerShdw>
          </a:effectLst>
        </p:spPr>
        <p:txBody>
          <a:bodyPr/>
          <a:lstStyle>
            <a:lvl1pPr marL="0" indent="0" algn="r">
              <a:buFontTx/>
              <a:buNone/>
              <a:defRPr sz="2800"/>
            </a:lvl1pPr>
          </a:lstStyle>
          <a:p>
            <a:pPr lvl="0"/>
            <a:r>
              <a:rPr lang="en-US" altLang="en-US" noProof="0" smtClean="0"/>
              <a:t>Click to edit Master subtitle style</a:t>
            </a:r>
          </a:p>
        </p:txBody>
      </p:sp>
    </p:spTree>
    <p:extLst>
      <p:ext uri="{BB962C8B-B14F-4D97-AF65-F5344CB8AC3E}">
        <p14:creationId xmlns:p14="http://schemas.microsoft.com/office/powerpoint/2010/main" val="143881714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48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381000"/>
            <a:ext cx="2717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79502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88839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846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616616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27200" y="1447800"/>
            <a:ext cx="4470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447800"/>
            <a:ext cx="44704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21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70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913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70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87422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010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81001"/>
            <a:ext cx="10871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727200" y="1447800"/>
            <a:ext cx="9144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42199874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1" fontAlgn="base" hangingPunct="1">
        <a:spcBef>
          <a:spcPct val="0"/>
        </a:spcBef>
        <a:spcAft>
          <a:spcPct val="0"/>
        </a:spcAft>
        <a:defRPr sz="44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Microsoft Sans Serif" panose="020B0604020202020204" pitchFamily="34" charset="0"/>
        </a:defRPr>
      </a:lvl2pPr>
      <a:lvl3pPr algn="ctr" rtl="0" eaLnBrk="1" fontAlgn="base" hangingPunct="1">
        <a:spcBef>
          <a:spcPct val="0"/>
        </a:spcBef>
        <a:spcAft>
          <a:spcPct val="0"/>
        </a:spcAft>
        <a:defRPr sz="4400">
          <a:solidFill>
            <a:schemeClr val="bg1"/>
          </a:solidFill>
          <a:latin typeface="Microsoft Sans Serif" panose="020B0604020202020204" pitchFamily="34" charset="0"/>
        </a:defRPr>
      </a:lvl3pPr>
      <a:lvl4pPr algn="ctr" rtl="0" eaLnBrk="1" fontAlgn="base" hangingPunct="1">
        <a:spcBef>
          <a:spcPct val="0"/>
        </a:spcBef>
        <a:spcAft>
          <a:spcPct val="0"/>
        </a:spcAft>
        <a:defRPr sz="4400">
          <a:solidFill>
            <a:schemeClr val="bg1"/>
          </a:solidFill>
          <a:latin typeface="Microsoft Sans Serif" panose="020B0604020202020204" pitchFamily="34" charset="0"/>
        </a:defRPr>
      </a:lvl4pPr>
      <a:lvl5pPr algn="ctr" rtl="0" eaLnBrk="1" fontAlgn="base" hangingPunct="1">
        <a:spcBef>
          <a:spcPct val="0"/>
        </a:spcBef>
        <a:spcAft>
          <a:spcPct val="0"/>
        </a:spcAft>
        <a:defRPr sz="4400">
          <a:solidFill>
            <a:schemeClr val="bg1"/>
          </a:solidFill>
          <a:latin typeface="Microsoft Sans Serif" panose="020B0604020202020204" pitchFamily="34" charset="0"/>
        </a:defRPr>
      </a:lvl5pPr>
      <a:lvl6pPr marL="457200" algn="ctr" rtl="0" eaLnBrk="1" fontAlgn="base" hangingPunct="1">
        <a:spcBef>
          <a:spcPct val="0"/>
        </a:spcBef>
        <a:spcAft>
          <a:spcPct val="0"/>
        </a:spcAft>
        <a:defRPr sz="4400">
          <a:solidFill>
            <a:schemeClr val="bg1"/>
          </a:solidFill>
          <a:latin typeface="Microsoft Sans Serif" panose="020B0604020202020204" pitchFamily="34" charset="0"/>
        </a:defRPr>
      </a:lvl6pPr>
      <a:lvl7pPr marL="914400" algn="ctr" rtl="0" eaLnBrk="1" fontAlgn="base" hangingPunct="1">
        <a:spcBef>
          <a:spcPct val="0"/>
        </a:spcBef>
        <a:spcAft>
          <a:spcPct val="0"/>
        </a:spcAft>
        <a:defRPr sz="4400">
          <a:solidFill>
            <a:schemeClr val="bg1"/>
          </a:solidFill>
          <a:latin typeface="Microsoft Sans Serif" panose="020B0604020202020204" pitchFamily="34" charset="0"/>
        </a:defRPr>
      </a:lvl7pPr>
      <a:lvl8pPr marL="1371600" algn="ctr" rtl="0" eaLnBrk="1" fontAlgn="base" hangingPunct="1">
        <a:spcBef>
          <a:spcPct val="0"/>
        </a:spcBef>
        <a:spcAft>
          <a:spcPct val="0"/>
        </a:spcAft>
        <a:defRPr sz="4400">
          <a:solidFill>
            <a:schemeClr val="bg1"/>
          </a:solidFill>
          <a:latin typeface="Microsoft Sans Serif" panose="020B0604020202020204" pitchFamily="34" charset="0"/>
        </a:defRPr>
      </a:lvl8pPr>
      <a:lvl9pPr marL="1828800" algn="ctr" rtl="0" eaLnBrk="1" fontAlgn="base" hangingPunct="1">
        <a:spcBef>
          <a:spcPct val="0"/>
        </a:spcBef>
        <a:spcAft>
          <a:spcPct val="0"/>
        </a:spcAft>
        <a:defRPr sz="4400">
          <a:solidFill>
            <a:schemeClr val="bg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2.bin"/><Relationship Id="rId4" Type="http://schemas.openxmlformats.org/officeDocument/2006/relationships/image" Target="../media/image13.w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9.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4.bin"/><Relationship Id="rId7" Type="http://schemas.openxmlformats.org/officeDocument/2006/relationships/hyperlink" Target="http://www.deardoctorpostcards.com/art-2008fournier.html" TargetMode="External"/><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8.wmf"/><Relationship Id="rId5" Type="http://schemas.openxmlformats.org/officeDocument/2006/relationships/oleObject" Target="../embeddings/oleObject5.bin"/><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9.xml"/><Relationship Id="rId4" Type="http://schemas.openxmlformats.org/officeDocument/2006/relationships/hyperlink" Target="http://www.deardoctorpostcards.com/art-2005bayer.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9.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9.xml"/><Relationship Id="rId1" Type="http://schemas.openxmlformats.org/officeDocument/2006/relationships/vmlDrawing" Target="../drawings/vmlDrawing4.vml"/><Relationship Id="rId5" Type="http://schemas.openxmlformats.org/officeDocument/2006/relationships/image" Target="../media/image35.wmf"/><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9.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9.xml"/><Relationship Id="rId5" Type="http://schemas.openxmlformats.org/officeDocument/2006/relationships/image" Target="../media/image60.jp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9.xml"/><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9.xml"/><Relationship Id="rId5" Type="http://schemas.openxmlformats.org/officeDocument/2006/relationships/image" Target="../media/image71.jp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deardoctorpostcards.com/art-1980japanesephilately.html" TargetMode="External"/><Relationship Id="rId2" Type="http://schemas.openxmlformats.org/officeDocument/2006/relationships/image" Target="../media/image4.jpg"/><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 Id="rId4" Type="http://schemas.openxmlformats.org/officeDocument/2006/relationships/hyperlink" Target="http://www.deardoctorpostcards.com/art-2008fournier.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0800" y="3800474"/>
            <a:ext cx="10363200" cy="704850"/>
          </a:xfrm>
        </p:spPr>
        <p:txBody>
          <a:bodyPr/>
          <a:lstStyle/>
          <a:p>
            <a:r>
              <a:rPr lang="en-US" dirty="0" smtClean="0"/>
              <a:t>Introduction to “Dear Doctor” Postcards:</a:t>
            </a:r>
            <a:endParaRPr lang="en-US" dirty="0"/>
          </a:p>
        </p:txBody>
      </p:sp>
      <p:sp>
        <p:nvSpPr>
          <p:cNvPr id="3" name="Subtitle 2"/>
          <p:cNvSpPr>
            <a:spLocks noGrp="1"/>
          </p:cNvSpPr>
          <p:nvPr>
            <p:ph type="subTitle" idx="1"/>
          </p:nvPr>
        </p:nvSpPr>
        <p:spPr>
          <a:xfrm>
            <a:off x="1320800" y="5408468"/>
            <a:ext cx="10363200" cy="685800"/>
          </a:xfrm>
        </p:spPr>
        <p:txBody>
          <a:bodyPr/>
          <a:lstStyle/>
          <a:p>
            <a:r>
              <a:rPr lang="en-US" i="1" dirty="0" smtClean="0"/>
              <a:t>By Tom Fortunato, January, 2016</a:t>
            </a:r>
            <a:endParaRPr lang="en-US" i="1" dirty="0"/>
          </a:p>
        </p:txBody>
      </p:sp>
      <p:sp>
        <p:nvSpPr>
          <p:cNvPr id="4" name="Title 1"/>
          <p:cNvSpPr txBox="1">
            <a:spLocks/>
          </p:cNvSpPr>
          <p:nvPr/>
        </p:nvSpPr>
        <p:spPr bwMode="auto">
          <a:xfrm>
            <a:off x="1320800" y="4481945"/>
            <a:ext cx="10363200" cy="7048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4000" kern="12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Microsoft Sans Serif" panose="020B0604020202020204" pitchFamily="34" charset="0"/>
              </a:defRPr>
            </a:lvl2pPr>
            <a:lvl3pPr algn="ctr" rtl="0" eaLnBrk="1" fontAlgn="base" hangingPunct="1">
              <a:spcBef>
                <a:spcPct val="0"/>
              </a:spcBef>
              <a:spcAft>
                <a:spcPct val="0"/>
              </a:spcAft>
              <a:defRPr sz="4400">
                <a:solidFill>
                  <a:schemeClr val="bg1"/>
                </a:solidFill>
                <a:latin typeface="Microsoft Sans Serif" panose="020B0604020202020204" pitchFamily="34" charset="0"/>
              </a:defRPr>
            </a:lvl3pPr>
            <a:lvl4pPr algn="ctr" rtl="0" eaLnBrk="1" fontAlgn="base" hangingPunct="1">
              <a:spcBef>
                <a:spcPct val="0"/>
              </a:spcBef>
              <a:spcAft>
                <a:spcPct val="0"/>
              </a:spcAft>
              <a:defRPr sz="4400">
                <a:solidFill>
                  <a:schemeClr val="bg1"/>
                </a:solidFill>
                <a:latin typeface="Microsoft Sans Serif" panose="020B0604020202020204" pitchFamily="34" charset="0"/>
              </a:defRPr>
            </a:lvl4pPr>
            <a:lvl5pPr algn="ctr" rtl="0" eaLnBrk="1" fontAlgn="base" hangingPunct="1">
              <a:spcBef>
                <a:spcPct val="0"/>
              </a:spcBef>
              <a:spcAft>
                <a:spcPct val="0"/>
              </a:spcAft>
              <a:defRPr sz="4400">
                <a:solidFill>
                  <a:schemeClr val="bg1"/>
                </a:solidFill>
                <a:latin typeface="Microsoft Sans Serif" panose="020B0604020202020204" pitchFamily="34" charset="0"/>
              </a:defRPr>
            </a:lvl5pPr>
            <a:lvl6pPr marL="457200" algn="ctr" rtl="0" eaLnBrk="1" fontAlgn="base" hangingPunct="1">
              <a:spcBef>
                <a:spcPct val="0"/>
              </a:spcBef>
              <a:spcAft>
                <a:spcPct val="0"/>
              </a:spcAft>
              <a:defRPr sz="4400">
                <a:solidFill>
                  <a:schemeClr val="bg1"/>
                </a:solidFill>
                <a:latin typeface="Microsoft Sans Serif" panose="020B0604020202020204" pitchFamily="34" charset="0"/>
              </a:defRPr>
            </a:lvl6pPr>
            <a:lvl7pPr marL="914400" algn="ctr" rtl="0" eaLnBrk="1" fontAlgn="base" hangingPunct="1">
              <a:spcBef>
                <a:spcPct val="0"/>
              </a:spcBef>
              <a:spcAft>
                <a:spcPct val="0"/>
              </a:spcAft>
              <a:defRPr sz="4400">
                <a:solidFill>
                  <a:schemeClr val="bg1"/>
                </a:solidFill>
                <a:latin typeface="Microsoft Sans Serif" panose="020B0604020202020204" pitchFamily="34" charset="0"/>
              </a:defRPr>
            </a:lvl7pPr>
            <a:lvl8pPr marL="1371600" algn="ctr" rtl="0" eaLnBrk="1" fontAlgn="base" hangingPunct="1">
              <a:spcBef>
                <a:spcPct val="0"/>
              </a:spcBef>
              <a:spcAft>
                <a:spcPct val="0"/>
              </a:spcAft>
              <a:defRPr sz="4400">
                <a:solidFill>
                  <a:schemeClr val="bg1"/>
                </a:solidFill>
                <a:latin typeface="Microsoft Sans Serif" panose="020B0604020202020204" pitchFamily="34" charset="0"/>
              </a:defRPr>
            </a:lvl8pPr>
            <a:lvl9pPr marL="1828800" algn="ctr" rtl="0" eaLnBrk="1" fontAlgn="base" hangingPunct="1">
              <a:spcBef>
                <a:spcPct val="0"/>
              </a:spcBef>
              <a:spcAft>
                <a:spcPct val="0"/>
              </a:spcAft>
              <a:defRPr sz="4400">
                <a:solidFill>
                  <a:schemeClr val="bg1"/>
                </a:solidFill>
                <a:latin typeface="Microsoft Sans Serif" panose="020B0604020202020204" pitchFamily="34" charset="0"/>
              </a:defRPr>
            </a:lvl9pPr>
          </a:lstStyle>
          <a:p>
            <a:r>
              <a:rPr lang="en-US" dirty="0" smtClean="0"/>
              <a:t>Junk Mail from Exotic Lands</a:t>
            </a:r>
            <a:endParaRPr lang="en-US" dirty="0"/>
          </a:p>
        </p:txBody>
      </p:sp>
      <p:sp>
        <p:nvSpPr>
          <p:cNvPr id="5" name="Subtitle 2"/>
          <p:cNvSpPr txBox="1">
            <a:spLocks/>
          </p:cNvSpPr>
          <p:nvPr/>
        </p:nvSpPr>
        <p:spPr bwMode="auto">
          <a:xfrm>
            <a:off x="1320800" y="5859606"/>
            <a:ext cx="10363200" cy="6858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r" rtl="0" eaLnBrk="1" fontAlgn="base" hangingPunct="1">
              <a:spcBef>
                <a:spcPct val="20000"/>
              </a:spcBef>
              <a:spcAft>
                <a:spcPct val="0"/>
              </a:spcAft>
              <a:buFontTx/>
              <a:buNone/>
              <a:defRPr sz="28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t>for the Rochester Philatelic Association </a:t>
            </a:r>
            <a:endParaRPr lang="en-US" i="1" dirty="0"/>
          </a:p>
        </p:txBody>
      </p:sp>
    </p:spTree>
    <p:extLst>
      <p:ext uri="{BB962C8B-B14F-4D97-AF65-F5344CB8AC3E}">
        <p14:creationId xmlns:p14="http://schemas.microsoft.com/office/powerpoint/2010/main" val="93445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90" y="2043544"/>
            <a:ext cx="3932767" cy="3811588"/>
          </a:xfrm>
        </p:spPr>
        <p:txBody>
          <a:bodyPr/>
          <a:lstStyle/>
          <a:p>
            <a:r>
              <a:rPr lang="en-US" sz="2200" dirty="0" smtClean="0"/>
              <a:t>Mailed April 4, 1917 by Laboratories </a:t>
            </a:r>
            <a:r>
              <a:rPr lang="en-US" sz="2200" dirty="0"/>
              <a:t>Ch. </a:t>
            </a:r>
            <a:r>
              <a:rPr lang="en-US" sz="2200" dirty="0" err="1" smtClean="0"/>
              <a:t>Couturieux</a:t>
            </a:r>
            <a:r>
              <a:rPr lang="en-US" sz="2200" dirty="0" smtClean="0"/>
              <a:t> in France to Rosario, Argentina, , this card advertises “</a:t>
            </a:r>
            <a:r>
              <a:rPr lang="en-US" sz="2200" dirty="0" err="1" smtClean="0"/>
              <a:t>Levurina</a:t>
            </a:r>
            <a:r>
              <a:rPr lang="en-US" sz="2200" dirty="0" smtClean="0"/>
              <a:t> extract” as a medication for skin infirmities of all kinds, including acne, eczema and herpes.  Note the military themed image, as WWI was nearing an end.  </a:t>
            </a:r>
          </a:p>
        </p:txBody>
      </p:sp>
      <p:graphicFrame>
        <p:nvGraphicFramePr>
          <p:cNvPr id="4" name="Object 3"/>
          <p:cNvGraphicFramePr>
            <a:graphicFrameLocks noChangeAspect="1"/>
          </p:cNvGraphicFramePr>
          <p:nvPr>
            <p:extLst>
              <p:ext uri="{D42A27DB-BD31-4B8C-83A1-F6EECF244321}">
                <p14:modId xmlns:p14="http://schemas.microsoft.com/office/powerpoint/2010/main" val="549153498"/>
              </p:ext>
            </p:extLst>
          </p:nvPr>
        </p:nvGraphicFramePr>
        <p:xfrm>
          <a:off x="4232757" y="192235"/>
          <a:ext cx="5084782" cy="3242393"/>
        </p:xfrm>
        <a:graphic>
          <a:graphicData uri="http://schemas.openxmlformats.org/presentationml/2006/ole">
            <mc:AlternateContent xmlns:mc="http://schemas.openxmlformats.org/markup-compatibility/2006">
              <mc:Choice xmlns:v="urn:schemas-microsoft-com:vml" Requires="v">
                <p:oleObj spid="_x0000_s1120" r:id="rId3" imgW="6095160" imgH="3885480" progId="">
                  <p:embed/>
                </p:oleObj>
              </mc:Choice>
              <mc:Fallback>
                <p:oleObj r:id="rId3" imgW="6095160" imgH="3885480" progId="">
                  <p:embed/>
                  <p:pic>
                    <p:nvPicPr>
                      <p:cNvPr id="0" name=""/>
                      <p:cNvPicPr/>
                      <p:nvPr/>
                    </p:nvPicPr>
                    <p:blipFill>
                      <a:blip r:embed="rId4"/>
                      <a:stretch>
                        <a:fillRect/>
                      </a:stretch>
                    </p:blipFill>
                    <p:spPr>
                      <a:xfrm>
                        <a:off x="4232757" y="192235"/>
                        <a:ext cx="5084782" cy="3242393"/>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946383137"/>
              </p:ext>
            </p:extLst>
          </p:nvPr>
        </p:nvGraphicFramePr>
        <p:xfrm>
          <a:off x="6917167" y="3399962"/>
          <a:ext cx="5063323" cy="3263412"/>
        </p:xfrm>
        <a:graphic>
          <a:graphicData uri="http://schemas.openxmlformats.org/presentationml/2006/ole">
            <mc:AlternateContent xmlns:mc="http://schemas.openxmlformats.org/markup-compatibility/2006">
              <mc:Choice xmlns:v="urn:schemas-microsoft-com:vml" Requires="v">
                <p:oleObj spid="_x0000_s1121" r:id="rId5" imgW="6069600" imgH="3911040" progId="">
                  <p:embed/>
                </p:oleObj>
              </mc:Choice>
              <mc:Fallback>
                <p:oleObj r:id="rId5" imgW="6069600" imgH="3911040" progId="">
                  <p:embed/>
                  <p:pic>
                    <p:nvPicPr>
                      <p:cNvPr id="0" name=""/>
                      <p:cNvPicPr/>
                      <p:nvPr/>
                    </p:nvPicPr>
                    <p:blipFill>
                      <a:blip r:embed="rId6"/>
                      <a:stretch>
                        <a:fillRect/>
                      </a:stretch>
                    </p:blipFill>
                    <p:spPr>
                      <a:xfrm>
                        <a:off x="6917167" y="3399962"/>
                        <a:ext cx="5063323" cy="3263412"/>
                      </a:xfrm>
                      <a:prstGeom prst="rect">
                        <a:avLst/>
                      </a:prstGeom>
                    </p:spPr>
                  </p:pic>
                </p:oleObj>
              </mc:Fallback>
            </mc:AlternateContent>
          </a:graphicData>
        </a:graphic>
      </p:graphicFrame>
    </p:spTree>
    <p:extLst>
      <p:ext uri="{BB962C8B-B14F-4D97-AF65-F5344CB8AC3E}">
        <p14:creationId xmlns:p14="http://schemas.microsoft.com/office/powerpoint/2010/main" val="543066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90" y="2043544"/>
            <a:ext cx="3983959" cy="3811588"/>
          </a:xfrm>
        </p:spPr>
        <p:txBody>
          <a:bodyPr/>
          <a:lstStyle/>
          <a:p>
            <a:r>
              <a:rPr lang="en-US" sz="2200" dirty="0" smtClean="0"/>
              <a:t>A different drug mailing,</a:t>
            </a:r>
            <a:endParaRPr lang="en-US" sz="2200" dirty="0"/>
          </a:p>
          <a:p>
            <a:r>
              <a:rPr lang="en-US" sz="2200" dirty="0" smtClean="0"/>
              <a:t>again to Argentina,</a:t>
            </a:r>
          </a:p>
          <a:p>
            <a:r>
              <a:rPr lang="en-US" sz="2200" dirty="0" smtClean="0"/>
              <a:t>also with a military</a:t>
            </a:r>
          </a:p>
          <a:p>
            <a:r>
              <a:rPr lang="en-US" sz="2200" dirty="0" smtClean="0"/>
              <a:t>theme-“The War 1914-</a:t>
            </a:r>
          </a:p>
          <a:p>
            <a:r>
              <a:rPr lang="en-US" sz="2200" dirty="0" smtClean="0"/>
              <a:t>1915” of men preparing</a:t>
            </a:r>
          </a:p>
          <a:p>
            <a:r>
              <a:rPr lang="en-US" sz="2200" dirty="0" smtClean="0"/>
              <a:t>trenches.  An anti-tuberculosis drug, “</a:t>
            </a:r>
            <a:r>
              <a:rPr lang="en-US" sz="2200" dirty="0" err="1" smtClean="0"/>
              <a:t>Acherol</a:t>
            </a:r>
            <a:r>
              <a:rPr lang="en-US" sz="2200" dirty="0" smtClean="0"/>
              <a:t>, despite the war, is still being manufactured and sold.”  By an unknown drug company.</a:t>
            </a:r>
          </a:p>
        </p:txBody>
      </p:sp>
      <p:pic>
        <p:nvPicPr>
          <p:cNvPr id="4" name="Picture 3"/>
          <p:cNvPicPr>
            <a:picLocks noChangeAspect="1"/>
          </p:cNvPicPr>
          <p:nvPr/>
        </p:nvPicPr>
        <p:blipFill>
          <a:blip r:embed="rId3"/>
          <a:stretch>
            <a:fillRect/>
          </a:stretch>
        </p:blipFill>
        <p:spPr>
          <a:xfrm>
            <a:off x="6917167" y="3510229"/>
            <a:ext cx="5058452" cy="3165776"/>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246216964"/>
              </p:ext>
            </p:extLst>
          </p:nvPr>
        </p:nvGraphicFramePr>
        <p:xfrm>
          <a:off x="3551326" y="199224"/>
          <a:ext cx="5629709" cy="3512166"/>
        </p:xfrm>
        <a:graphic>
          <a:graphicData uri="http://schemas.openxmlformats.org/presentationml/2006/ole">
            <mc:AlternateContent xmlns:mc="http://schemas.openxmlformats.org/markup-compatibility/2006">
              <mc:Choice xmlns:v="urn:schemas-microsoft-com:vml" Requires="v">
                <p:oleObj spid="_x0000_s3123" r:id="rId4" imgW="6107760" imgH="3809520" progId="">
                  <p:embed/>
                </p:oleObj>
              </mc:Choice>
              <mc:Fallback>
                <p:oleObj r:id="rId4" imgW="6107760" imgH="3809520" progId="">
                  <p:embed/>
                  <p:pic>
                    <p:nvPicPr>
                      <p:cNvPr id="0" name=""/>
                      <p:cNvPicPr/>
                      <p:nvPr/>
                    </p:nvPicPr>
                    <p:blipFill>
                      <a:blip r:embed="rId5"/>
                      <a:stretch>
                        <a:fillRect/>
                      </a:stretch>
                    </p:blipFill>
                    <p:spPr>
                      <a:xfrm>
                        <a:off x="3551326" y="199224"/>
                        <a:ext cx="5629709" cy="3512166"/>
                      </a:xfrm>
                      <a:prstGeom prst="rect">
                        <a:avLst/>
                      </a:prstGeom>
                    </p:spPr>
                  </p:pic>
                </p:oleObj>
              </mc:Fallback>
            </mc:AlternateContent>
          </a:graphicData>
        </a:graphic>
      </p:graphicFrame>
    </p:spTree>
    <p:extLst>
      <p:ext uri="{BB962C8B-B14F-4D97-AF65-F5344CB8AC3E}">
        <p14:creationId xmlns:p14="http://schemas.microsoft.com/office/powerpoint/2010/main" val="2622853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90" y="2043544"/>
            <a:ext cx="3932767" cy="3811588"/>
          </a:xfrm>
        </p:spPr>
        <p:txBody>
          <a:bodyPr/>
          <a:lstStyle/>
          <a:p>
            <a:r>
              <a:rPr lang="en-US" sz="2200" dirty="0" smtClean="0"/>
              <a:t>Fournier is known to have sent a military series of</a:t>
            </a:r>
          </a:p>
          <a:p>
            <a:r>
              <a:rPr lang="en-US" sz="2200" dirty="0" smtClean="0"/>
              <a:t>cards.  Here the Battle of</a:t>
            </a:r>
          </a:p>
          <a:p>
            <a:r>
              <a:rPr lang="en-US" sz="2200" dirty="0" smtClean="0"/>
              <a:t>The Somme is seen, a joint British and French offensive in 1916 against the Germans, marked by the first battle using tanks.  Sent September 20, 1918.  The company’s Paris return address is in the upper left.</a:t>
            </a:r>
          </a:p>
        </p:txBody>
      </p:sp>
      <p:graphicFrame>
        <p:nvGraphicFramePr>
          <p:cNvPr id="2" name="Object 1"/>
          <p:cNvGraphicFramePr>
            <a:graphicFrameLocks noChangeAspect="1"/>
          </p:cNvGraphicFramePr>
          <p:nvPr>
            <p:extLst>
              <p:ext uri="{D42A27DB-BD31-4B8C-83A1-F6EECF244321}">
                <p14:modId xmlns:p14="http://schemas.microsoft.com/office/powerpoint/2010/main" val="2119032762"/>
              </p:ext>
            </p:extLst>
          </p:nvPr>
        </p:nvGraphicFramePr>
        <p:xfrm>
          <a:off x="7175351" y="3554176"/>
          <a:ext cx="4740593" cy="3055407"/>
        </p:xfrm>
        <a:graphic>
          <a:graphicData uri="http://schemas.openxmlformats.org/presentationml/2006/ole">
            <mc:AlternateContent xmlns:mc="http://schemas.openxmlformats.org/markup-compatibility/2006">
              <mc:Choice xmlns:v="urn:schemas-microsoft-com:vml" Requires="v">
                <p:oleObj spid="_x0000_s2154" r:id="rId3" imgW="6069600" imgH="3911040" progId="">
                  <p:embed/>
                </p:oleObj>
              </mc:Choice>
              <mc:Fallback>
                <p:oleObj r:id="rId3" imgW="6069600" imgH="3911040" progId="">
                  <p:embed/>
                  <p:pic>
                    <p:nvPicPr>
                      <p:cNvPr id="0" name=""/>
                      <p:cNvPicPr/>
                      <p:nvPr/>
                    </p:nvPicPr>
                    <p:blipFill>
                      <a:blip r:embed="rId4"/>
                      <a:stretch>
                        <a:fillRect/>
                      </a:stretch>
                    </p:blipFill>
                    <p:spPr>
                      <a:xfrm>
                        <a:off x="7175351" y="3554176"/>
                        <a:ext cx="4740593" cy="3055407"/>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46210289"/>
              </p:ext>
            </p:extLst>
          </p:nvPr>
        </p:nvGraphicFramePr>
        <p:xfrm>
          <a:off x="3925200" y="195450"/>
          <a:ext cx="5186529" cy="3358726"/>
        </p:xfrm>
        <a:graphic>
          <a:graphicData uri="http://schemas.openxmlformats.org/presentationml/2006/ole">
            <mc:AlternateContent xmlns:mc="http://schemas.openxmlformats.org/markup-compatibility/2006">
              <mc:Choice xmlns:v="urn:schemas-microsoft-com:vml" Requires="v">
                <p:oleObj spid="_x0000_s2155" r:id="rId5" imgW="6018840" imgH="3898080" progId="">
                  <p:embed/>
                </p:oleObj>
              </mc:Choice>
              <mc:Fallback>
                <p:oleObj r:id="rId5" imgW="6018840" imgH="3898080" progId="">
                  <p:embed/>
                  <p:pic>
                    <p:nvPicPr>
                      <p:cNvPr id="0" name=""/>
                      <p:cNvPicPr/>
                      <p:nvPr/>
                    </p:nvPicPr>
                    <p:blipFill>
                      <a:blip r:embed="rId6"/>
                      <a:stretch>
                        <a:fillRect/>
                      </a:stretch>
                    </p:blipFill>
                    <p:spPr>
                      <a:xfrm>
                        <a:off x="3925200" y="195450"/>
                        <a:ext cx="5186529" cy="3358726"/>
                      </a:xfrm>
                      <a:prstGeom prst="rect">
                        <a:avLst/>
                      </a:prstGeom>
                    </p:spPr>
                  </p:pic>
                </p:oleObj>
              </mc:Fallback>
            </mc:AlternateContent>
          </a:graphicData>
        </a:graphic>
      </p:graphicFrame>
      <p:sp>
        <p:nvSpPr>
          <p:cNvPr id="5" name="TextBox 4"/>
          <p:cNvSpPr txBox="1"/>
          <p:nvPr/>
        </p:nvSpPr>
        <p:spPr>
          <a:xfrm>
            <a:off x="2972977" y="6478778"/>
            <a:ext cx="3894268" cy="261610"/>
          </a:xfrm>
          <a:prstGeom prst="rect">
            <a:avLst/>
          </a:prstGeom>
          <a:noFill/>
        </p:spPr>
        <p:txBody>
          <a:bodyPr wrap="square" rtlCol="0">
            <a:spAutoFit/>
          </a:bodyPr>
          <a:lstStyle/>
          <a:p>
            <a:r>
              <a:rPr lang="en-US" sz="1100" dirty="0">
                <a:solidFill>
                  <a:srgbClr val="FFFF00"/>
                </a:solidFill>
                <a:hlinkClick r:id="rId7"/>
              </a:rPr>
              <a:t>http://www.deardoctorpostcards.com/art-2008fournier.html</a:t>
            </a:r>
            <a:endParaRPr lang="en-US" sz="1100" dirty="0">
              <a:solidFill>
                <a:srgbClr val="FFFF00"/>
              </a:solidFill>
            </a:endParaRPr>
          </a:p>
        </p:txBody>
      </p:sp>
      <mc:AlternateContent xmlns:mc="http://schemas.openxmlformats.org/markup-compatibility/2006" xmlns:a14="http://schemas.microsoft.com/office/drawing/2010/main">
        <mc:Choice Requires="a14">
          <p:sp>
            <p:nvSpPr>
              <p:cNvPr id="6" name="TextBox 5"/>
              <p:cNvSpPr txBox="1"/>
              <p:nvPr/>
            </p:nvSpPr>
            <p:spPr>
              <a:xfrm>
                <a:off x="5637007" y="2974489"/>
                <a:ext cx="20470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B7560B09-9ADD-4836-A38F-C15C5A493194}" type="mathplaceholder">
                        <a:rPr lang="en-US" i="1" smtClean="0">
                          <a:latin typeface="Cambria Math" panose="02040503050406030204" pitchFamily="18" charset="0"/>
                        </a:rPr>
                        <a:t>Type equation here.</a:t>
                      </a:fl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637007" y="2974489"/>
                <a:ext cx="2047035" cy="276999"/>
              </a:xfrm>
              <a:prstGeom prst="rect">
                <a:avLst/>
              </a:prstGeom>
              <a:blipFill rotWithShape="0">
                <a:blip r:embed="rId8"/>
                <a:stretch>
                  <a:fillRect l="-2976" r="-1786" b="-37778"/>
                </a:stretch>
              </a:blipFill>
            </p:spPr>
            <p:txBody>
              <a:bodyPr/>
              <a:lstStyle/>
              <a:p>
                <a:r>
                  <a:rPr lang="en-US">
                    <a:noFill/>
                  </a:rPr>
                  <a:t> </a:t>
                </a:r>
              </a:p>
            </p:txBody>
          </p:sp>
        </mc:Fallback>
      </mc:AlternateContent>
      <p:sp>
        <p:nvSpPr>
          <p:cNvPr id="16" name="Right Arrow 15"/>
          <p:cNvSpPr/>
          <p:nvPr/>
        </p:nvSpPr>
        <p:spPr bwMode="auto">
          <a:xfrm>
            <a:off x="5455735" y="3732433"/>
            <a:ext cx="1565563" cy="142701"/>
          </a:xfrm>
          <a:prstGeom prst="right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9913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30" y="2043543"/>
            <a:ext cx="3738804" cy="3905435"/>
          </a:xfrm>
        </p:spPr>
        <p:txBody>
          <a:bodyPr/>
          <a:lstStyle/>
          <a:p>
            <a:r>
              <a:rPr lang="en-US" sz="2200" dirty="0" smtClean="0"/>
              <a:t>Postmarked September 13, 1935, this card mailed from the Vatican in Spanish to a doctor in Buenos Aires, it advertises the drug </a:t>
            </a:r>
            <a:r>
              <a:rPr lang="en-US" sz="2200" dirty="0" err="1" smtClean="0"/>
              <a:t>Novalgina</a:t>
            </a:r>
            <a:r>
              <a:rPr lang="en-US" sz="2200" dirty="0" smtClean="0"/>
              <a:t> (</a:t>
            </a:r>
            <a:r>
              <a:rPr lang="en-US" sz="2200" dirty="0" err="1" smtClean="0"/>
              <a:t>diperona</a:t>
            </a:r>
            <a:r>
              <a:rPr lang="en-US" sz="2200" dirty="0" smtClean="0"/>
              <a:t>) as a pain and fever reducer originally developed in 1922 as “</a:t>
            </a:r>
            <a:r>
              <a:rPr lang="en-US" sz="2200" dirty="0" err="1" smtClean="0"/>
              <a:t>Novalgin</a:t>
            </a:r>
            <a:r>
              <a:rPr lang="en-US" sz="2200" dirty="0"/>
              <a:t>” by </a:t>
            </a:r>
            <a:r>
              <a:rPr lang="en-US" sz="2200" dirty="0" smtClean="0"/>
              <a:t>the German company Hoechst.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133" y="756639"/>
            <a:ext cx="7333078" cy="51715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144" y="3523538"/>
            <a:ext cx="4290175" cy="3029660"/>
          </a:xfrm>
          <a:prstGeom prst="rect">
            <a:avLst/>
          </a:prstGeom>
        </p:spPr>
      </p:pic>
    </p:spTree>
    <p:extLst>
      <p:ext uri="{BB962C8B-B14F-4D97-AF65-F5344CB8AC3E}">
        <p14:creationId xmlns:p14="http://schemas.microsoft.com/office/powerpoint/2010/main" val="110808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30" y="2043543"/>
            <a:ext cx="3242926" cy="3905435"/>
          </a:xfrm>
        </p:spPr>
        <p:txBody>
          <a:bodyPr/>
          <a:lstStyle/>
          <a:p>
            <a:r>
              <a:rPr lang="en-US" sz="2200" dirty="0" smtClean="0"/>
              <a:t>Everyone has heard of Germany’s Bayer.  1937 marked the company’s 50</a:t>
            </a:r>
            <a:r>
              <a:rPr lang="en-US" sz="2200" baseline="30000" dirty="0" smtClean="0"/>
              <a:t>th</a:t>
            </a:r>
            <a:r>
              <a:rPr lang="en-US" sz="2200" dirty="0" smtClean="0"/>
              <a:t> anniversary.  Here’s a card in Spanish mailed from the company’s headquarters </a:t>
            </a:r>
            <a:r>
              <a:rPr lang="en-US" sz="2200" dirty="0"/>
              <a:t>in </a:t>
            </a:r>
            <a:r>
              <a:rPr lang="en-US" sz="2200" dirty="0" smtClean="0"/>
              <a:t>Leverkusen to a doctor in Paraguay.  It’s main plant is depicted along the Rhine river.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255" y="451217"/>
            <a:ext cx="4880241" cy="34538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622" y="2999395"/>
            <a:ext cx="5026882" cy="3553803"/>
          </a:xfrm>
          <a:prstGeom prst="rect">
            <a:avLst/>
          </a:prstGeom>
        </p:spPr>
      </p:pic>
    </p:spTree>
    <p:extLst>
      <p:ext uri="{BB962C8B-B14F-4D97-AF65-F5344CB8AC3E}">
        <p14:creationId xmlns:p14="http://schemas.microsoft.com/office/powerpoint/2010/main" val="2585990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9" y="2043543"/>
            <a:ext cx="3932767" cy="3905435"/>
          </a:xfrm>
        </p:spPr>
        <p:txBody>
          <a:bodyPr/>
          <a:lstStyle/>
          <a:p>
            <a:r>
              <a:rPr lang="en-US" sz="2200" dirty="0" smtClean="0"/>
              <a:t>Here are 2 of 4 known cards mailed in 1937 from headquarters in Leverkusen to doctors in Argentina.  All depict historic sites of Germany, mailed on:</a:t>
            </a:r>
          </a:p>
          <a:p>
            <a:r>
              <a:rPr lang="en-US" sz="2200" dirty="0" smtClean="0"/>
              <a:t>Nuremberg- March 3    Frankfurt- May 28    </a:t>
            </a:r>
            <a:r>
              <a:rPr lang="en-US" sz="2200" dirty="0" err="1" smtClean="0"/>
              <a:t>Wurtzburg</a:t>
            </a:r>
            <a:r>
              <a:rPr lang="en-US" sz="2200" dirty="0" smtClean="0"/>
              <a:t>- June 25    Breslau- September 13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953" y="561109"/>
            <a:ext cx="5762416" cy="403167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741" y="2872291"/>
            <a:ext cx="5186316" cy="3680907"/>
          </a:xfrm>
          <a:prstGeom prst="rect">
            <a:avLst/>
          </a:prstGeom>
        </p:spPr>
      </p:pic>
      <p:sp>
        <p:nvSpPr>
          <p:cNvPr id="5" name="TextBox 4"/>
          <p:cNvSpPr txBox="1"/>
          <p:nvPr/>
        </p:nvSpPr>
        <p:spPr>
          <a:xfrm>
            <a:off x="2876158" y="6422393"/>
            <a:ext cx="3707521" cy="261610"/>
          </a:xfrm>
          <a:prstGeom prst="rect">
            <a:avLst/>
          </a:prstGeom>
          <a:noFill/>
        </p:spPr>
        <p:txBody>
          <a:bodyPr wrap="square" rtlCol="0">
            <a:spAutoFit/>
          </a:bodyPr>
          <a:lstStyle/>
          <a:p>
            <a:r>
              <a:rPr lang="en-US" sz="1100" dirty="0" smtClean="0">
                <a:solidFill>
                  <a:srgbClr val="FFFF00"/>
                </a:solidFill>
                <a:hlinkClick r:id="rId4"/>
              </a:rPr>
              <a:t>http://www.deardoctorpostcards.com/art-2005bayer.html</a:t>
            </a:r>
            <a:endParaRPr lang="en-US" sz="1100" dirty="0">
              <a:solidFill>
                <a:srgbClr val="FFFF00"/>
              </a:solidFill>
            </a:endParaRPr>
          </a:p>
        </p:txBody>
      </p:sp>
    </p:spTree>
    <p:extLst>
      <p:ext uri="{BB962C8B-B14F-4D97-AF65-F5344CB8AC3E}">
        <p14:creationId xmlns:p14="http://schemas.microsoft.com/office/powerpoint/2010/main" val="1609014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3"/>
            <a:ext cx="8214075" cy="3905435"/>
          </a:xfrm>
        </p:spPr>
        <p:txBody>
          <a:bodyPr/>
          <a:lstStyle/>
          <a:p>
            <a:r>
              <a:rPr lang="en-US" sz="2200" dirty="0" smtClean="0"/>
              <a:t>Headquartered in Dieppe, France, famous for its healing </a:t>
            </a:r>
            <a:r>
              <a:rPr lang="en-US" sz="2200" dirty="0"/>
              <a:t>mineral waters, </a:t>
            </a:r>
            <a:r>
              <a:rPr lang="en-US" sz="2200" dirty="0" err="1" smtClean="0"/>
              <a:t>Laboratoires</a:t>
            </a:r>
            <a:r>
              <a:rPr lang="en-US" sz="2200" dirty="0" smtClean="0"/>
              <a:t> La </a:t>
            </a:r>
            <a:r>
              <a:rPr lang="en-US" sz="2200" dirty="0" err="1" smtClean="0"/>
              <a:t>Biomarine</a:t>
            </a:r>
            <a:r>
              <a:rPr lang="en-US" sz="2200" dirty="0" smtClean="0"/>
              <a:t> produced Dear Doctor cards for many decades from 1947 to 1966 advertising three major drugs they produced, all with a sea-water base:</a:t>
            </a:r>
          </a:p>
          <a:p>
            <a:r>
              <a:rPr lang="en-US" sz="2200" dirty="0" smtClean="0"/>
              <a:t>&gt; </a:t>
            </a:r>
            <a:r>
              <a:rPr lang="en-US" sz="2200" dirty="0" err="1" smtClean="0"/>
              <a:t>Marinol</a:t>
            </a:r>
            <a:r>
              <a:rPr lang="en-US" sz="2200" dirty="0" smtClean="0"/>
              <a:t> –calcium and phosphorus</a:t>
            </a:r>
          </a:p>
          <a:p>
            <a:r>
              <a:rPr lang="en-US" sz="2200" dirty="0" smtClean="0"/>
              <a:t>&gt; </a:t>
            </a:r>
            <a:r>
              <a:rPr lang="en-US" sz="2200" dirty="0" err="1" smtClean="0"/>
              <a:t>Ionyl</a:t>
            </a:r>
            <a:r>
              <a:rPr lang="en-US" sz="2200" dirty="0" smtClean="0"/>
              <a:t> - phosphorus</a:t>
            </a:r>
            <a:r>
              <a:rPr lang="en-US" sz="2200" dirty="0"/>
              <a:t>, manganese and magnesium</a:t>
            </a:r>
            <a:endParaRPr lang="en-US" sz="2200" dirty="0" smtClean="0"/>
          </a:p>
          <a:p>
            <a:r>
              <a:rPr lang="en-US" sz="2200" dirty="0" smtClean="0"/>
              <a:t>&gt; Plasmarine – calcium, phosphorus and manganese</a:t>
            </a:r>
            <a:endParaRPr lang="en-US" sz="2200" dirty="0"/>
          </a:p>
          <a:p>
            <a:r>
              <a:rPr lang="en-US" sz="2200" dirty="0" smtClean="0"/>
              <a:t>This company took to postcard promotional campaigns like no other, relying on mail from exotic lands to capture the attention of French-speaking doctors in France and abroad.</a:t>
            </a:r>
          </a:p>
          <a:p>
            <a:endParaRPr lang="en-US" sz="2200" dirty="0"/>
          </a:p>
          <a:p>
            <a:endParaRPr lang="en-US" sz="2200" dirty="0" smtClean="0"/>
          </a:p>
          <a:p>
            <a:endParaRPr lang="en-US" sz="22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404" y="1467805"/>
            <a:ext cx="3271243" cy="4585855"/>
          </a:xfrm>
          <a:prstGeom prst="rect">
            <a:avLst/>
          </a:prstGeom>
        </p:spPr>
      </p:pic>
      <p:sp>
        <p:nvSpPr>
          <p:cNvPr id="10" name="TextBox 9"/>
          <p:cNvSpPr txBox="1"/>
          <p:nvPr/>
        </p:nvSpPr>
        <p:spPr>
          <a:xfrm>
            <a:off x="8671579" y="6176085"/>
            <a:ext cx="3014892" cy="261610"/>
          </a:xfrm>
          <a:prstGeom prst="rect">
            <a:avLst/>
          </a:prstGeom>
          <a:noFill/>
        </p:spPr>
        <p:txBody>
          <a:bodyPr wrap="square" rtlCol="0">
            <a:spAutoFit/>
          </a:bodyPr>
          <a:lstStyle/>
          <a:p>
            <a:r>
              <a:rPr lang="en-US" sz="1100" dirty="0" smtClean="0">
                <a:solidFill>
                  <a:srgbClr val="FFFF00"/>
                </a:solidFill>
              </a:rPr>
              <a:t>Catalog of La </a:t>
            </a:r>
            <a:r>
              <a:rPr lang="en-US" sz="1100" dirty="0" err="1" smtClean="0">
                <a:solidFill>
                  <a:srgbClr val="FFFF00"/>
                </a:solidFill>
              </a:rPr>
              <a:t>Biomarine</a:t>
            </a:r>
            <a:r>
              <a:rPr lang="en-US" sz="1100" dirty="0" smtClean="0">
                <a:solidFill>
                  <a:srgbClr val="FFFF00"/>
                </a:solidFill>
              </a:rPr>
              <a:t> postcard campaigns</a:t>
            </a:r>
            <a:endParaRPr lang="en-US" sz="1100" dirty="0">
              <a:solidFill>
                <a:srgbClr val="FFFF00"/>
              </a:solidFill>
            </a:endParaRPr>
          </a:p>
        </p:txBody>
      </p:sp>
    </p:spTree>
    <p:extLst>
      <p:ext uri="{BB962C8B-B14F-4D97-AF65-F5344CB8AC3E}">
        <p14:creationId xmlns:p14="http://schemas.microsoft.com/office/powerpoint/2010/main" val="1842227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9" y="2043543"/>
            <a:ext cx="3182037" cy="3905435"/>
          </a:xfrm>
        </p:spPr>
        <p:txBody>
          <a:bodyPr/>
          <a:lstStyle/>
          <a:p>
            <a:r>
              <a:rPr lang="en-US" sz="2200" dirty="0" smtClean="0"/>
              <a:t>Their advertising division, “</a:t>
            </a:r>
            <a:r>
              <a:rPr lang="en-US" sz="2200" dirty="0" err="1" smtClean="0"/>
              <a:t>Publimer</a:t>
            </a:r>
            <a:r>
              <a:rPr lang="en-US" sz="2200" dirty="0" smtClean="0"/>
              <a:t>,” created mailings sent to doctors from 6 to 16 countries in various mini-tours, with starting and ending points, along with story lines that flowed from one stop to another.</a:t>
            </a:r>
          </a:p>
          <a:p>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1475" y="332288"/>
            <a:ext cx="5367528" cy="37124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945" y="2699131"/>
            <a:ext cx="5519374" cy="3814584"/>
          </a:xfrm>
          <a:prstGeom prst="rect">
            <a:avLst/>
          </a:prstGeom>
        </p:spPr>
      </p:pic>
      <p:sp>
        <p:nvSpPr>
          <p:cNvPr id="5" name="TextBox 4"/>
          <p:cNvSpPr txBox="1"/>
          <p:nvPr/>
        </p:nvSpPr>
        <p:spPr>
          <a:xfrm>
            <a:off x="3691475" y="4402070"/>
            <a:ext cx="2515361" cy="1754326"/>
          </a:xfrm>
          <a:prstGeom prst="rect">
            <a:avLst/>
          </a:prstGeom>
          <a:noFill/>
        </p:spPr>
        <p:txBody>
          <a:bodyPr wrap="square" rtlCol="0">
            <a:spAutoFit/>
          </a:bodyPr>
          <a:lstStyle/>
          <a:p>
            <a:r>
              <a:rPr lang="en-US" dirty="0" smtClean="0">
                <a:solidFill>
                  <a:schemeClr val="bg1"/>
                </a:solidFill>
              </a:rPr>
              <a:t>Tour 12 - North Pole to South Pole Tour: 1958-1959 from Greenland to French Southern and Antarctic Territories</a:t>
            </a:r>
            <a:endParaRPr lang="en-US" dirty="0">
              <a:solidFill>
                <a:schemeClr val="bg1"/>
              </a:solidFill>
            </a:endParaRPr>
          </a:p>
        </p:txBody>
      </p:sp>
    </p:spTree>
    <p:extLst>
      <p:ext uri="{BB962C8B-B14F-4D97-AF65-F5344CB8AC3E}">
        <p14:creationId xmlns:p14="http://schemas.microsoft.com/office/powerpoint/2010/main" val="2114078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9" y="2043544"/>
            <a:ext cx="3182037" cy="1799114"/>
          </a:xfrm>
        </p:spPr>
        <p:txBody>
          <a:bodyPr/>
          <a:lstStyle/>
          <a:p>
            <a:r>
              <a:rPr lang="en-US" sz="2200" dirty="0" smtClean="0"/>
              <a:t>All of these “tours” started with Card #1 that was always a map showing the countries planned to be visited.</a:t>
            </a:r>
          </a:p>
          <a:p>
            <a:endParaRPr lang="en-US" sz="2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591" y="784265"/>
            <a:ext cx="3759041" cy="251855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286" y="1199821"/>
            <a:ext cx="3722305" cy="26428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57" y="3842658"/>
            <a:ext cx="3611300" cy="211122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400" y="3564769"/>
            <a:ext cx="3781425" cy="26670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6668" y="4024486"/>
            <a:ext cx="3700923" cy="2539599"/>
          </a:xfrm>
          <a:prstGeom prst="rect">
            <a:avLst/>
          </a:prstGeom>
        </p:spPr>
      </p:pic>
    </p:spTree>
    <p:extLst>
      <p:ext uri="{BB962C8B-B14F-4D97-AF65-F5344CB8AC3E}">
        <p14:creationId xmlns:p14="http://schemas.microsoft.com/office/powerpoint/2010/main" val="87973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3"/>
            <a:ext cx="3389855" cy="3905435"/>
          </a:xfrm>
        </p:spPr>
        <p:txBody>
          <a:bodyPr/>
          <a:lstStyle/>
          <a:p>
            <a:r>
              <a:rPr lang="en-US" sz="2200" dirty="0" smtClean="0"/>
              <a:t>La </a:t>
            </a:r>
            <a:r>
              <a:rPr lang="en-US" sz="2200" dirty="0" err="1" smtClean="0"/>
              <a:t>Biomarine</a:t>
            </a:r>
            <a:r>
              <a:rPr lang="en-US" sz="2200" dirty="0" smtClean="0"/>
              <a:t> tours took pride in highlighting locales around the various French colonies and foreign possessions.</a:t>
            </a:r>
          </a:p>
          <a:p>
            <a:endParaRPr lang="en-US" sz="2200" dirty="0"/>
          </a:p>
          <a:p>
            <a:r>
              <a:rPr lang="en-US" sz="2200" dirty="0" smtClean="0"/>
              <a:t>Philatelic or not, mail sent from the French military post of Fezzan in southwestern Libya is very rare.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728" y="3010238"/>
            <a:ext cx="5136572" cy="35689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184" y="349112"/>
            <a:ext cx="5494872" cy="3779542"/>
          </a:xfrm>
          <a:prstGeom prst="rect">
            <a:avLst/>
          </a:prstGeom>
        </p:spPr>
      </p:pic>
    </p:spTree>
    <p:extLst>
      <p:ext uri="{BB962C8B-B14F-4D97-AF65-F5344CB8AC3E}">
        <p14:creationId xmlns:p14="http://schemas.microsoft.com/office/powerpoint/2010/main" val="3533157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9649" y="1768002"/>
            <a:ext cx="5739787" cy="3982803"/>
          </a:xfrm>
        </p:spPr>
        <p:txBody>
          <a:bodyPr/>
          <a:lstStyle/>
          <a:p>
            <a:pPr marL="0" indent="0">
              <a:buNone/>
            </a:pPr>
            <a:r>
              <a:rPr lang="en-US" dirty="0" smtClean="0"/>
              <a:t>I’ll bet you’ve seen postcards like this before and wondered about them.  This presentation is meant as an introduction to this fascinating area of postal history.  They’re commonly known as “</a:t>
            </a:r>
            <a:r>
              <a:rPr lang="en-US" i="1" dirty="0" smtClean="0">
                <a:solidFill>
                  <a:srgbClr val="FFFF00"/>
                </a:solidFill>
              </a:rPr>
              <a:t>Dear Doctor Cards</a:t>
            </a:r>
            <a:r>
              <a:rPr lang="en-US" dirty="0" smtClean="0"/>
              <a:t>” based on their salutation.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436" y="1489538"/>
            <a:ext cx="3261098" cy="4539730"/>
          </a:xfrm>
          <a:prstGeom prst="rect">
            <a:avLst/>
          </a:prstGeom>
        </p:spPr>
      </p:pic>
    </p:spTree>
    <p:extLst>
      <p:ext uri="{BB962C8B-B14F-4D97-AF65-F5344CB8AC3E}">
        <p14:creationId xmlns:p14="http://schemas.microsoft.com/office/powerpoint/2010/main" val="1050348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3"/>
            <a:ext cx="3458901" cy="3905435"/>
          </a:xfrm>
        </p:spPr>
        <p:txBody>
          <a:bodyPr/>
          <a:lstStyle/>
          <a:p>
            <a:r>
              <a:rPr lang="en-US" sz="2200" dirty="0" smtClean="0"/>
              <a:t>Here in the U.S. collectors may be most familiar with “Dear Doctor” cards from Abbott Labs.  Their numerous postcard mailing campaigns ran from 1956 to 1968.  Over 193 face-different cards have been recorded to date, with a wealth of varieties in each type.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877" y="2076463"/>
            <a:ext cx="6041572" cy="451607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053966199"/>
              </p:ext>
            </p:extLst>
          </p:nvPr>
        </p:nvGraphicFramePr>
        <p:xfrm>
          <a:off x="3918857" y="589869"/>
          <a:ext cx="3319378" cy="2844120"/>
        </p:xfrm>
        <a:graphic>
          <a:graphicData uri="http://schemas.openxmlformats.org/presentationml/2006/ole">
            <mc:AlternateContent xmlns:mc="http://schemas.openxmlformats.org/markup-compatibility/2006">
              <mc:Choice xmlns:v="urn:schemas-microsoft-com:vml" Requires="v">
                <p:oleObj spid="_x0000_s4121" r:id="rId4" imgW="6387120" imgH="5472720" progId="">
                  <p:embed/>
                </p:oleObj>
              </mc:Choice>
              <mc:Fallback>
                <p:oleObj r:id="rId4" imgW="6387120" imgH="5472720" progId="">
                  <p:embed/>
                  <p:pic>
                    <p:nvPicPr>
                      <p:cNvPr id="0" name=""/>
                      <p:cNvPicPr/>
                      <p:nvPr/>
                    </p:nvPicPr>
                    <p:blipFill>
                      <a:blip r:embed="rId5"/>
                      <a:stretch>
                        <a:fillRect/>
                      </a:stretch>
                    </p:blipFill>
                    <p:spPr>
                      <a:xfrm>
                        <a:off x="3918857" y="589869"/>
                        <a:ext cx="3319378" cy="2844120"/>
                      </a:xfrm>
                      <a:prstGeom prst="rect">
                        <a:avLst/>
                      </a:prstGeom>
                    </p:spPr>
                  </p:pic>
                </p:oleObj>
              </mc:Fallback>
            </mc:AlternateContent>
          </a:graphicData>
        </a:graphic>
      </p:graphicFrame>
    </p:spTree>
    <p:extLst>
      <p:ext uri="{BB962C8B-B14F-4D97-AF65-F5344CB8AC3E}">
        <p14:creationId xmlns:p14="http://schemas.microsoft.com/office/powerpoint/2010/main" val="10900368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3"/>
            <a:ext cx="3458901" cy="3905435"/>
          </a:xfrm>
        </p:spPr>
        <p:txBody>
          <a:bodyPr/>
          <a:lstStyle/>
          <a:p>
            <a:r>
              <a:rPr lang="en-US" sz="2200" dirty="0" smtClean="0"/>
              <a:t>All card advertise only one of their many </a:t>
            </a:r>
            <a:r>
              <a:rPr lang="en-US" sz="2200" dirty="0"/>
              <a:t>drugs—pentothal </a:t>
            </a:r>
            <a:r>
              <a:rPr lang="en-US" sz="2200" dirty="0" smtClean="0"/>
              <a:t>sodium—a </a:t>
            </a:r>
            <a:r>
              <a:rPr lang="en-US" sz="2200" dirty="0"/>
              <a:t>fast acting intravenous </a:t>
            </a:r>
            <a:r>
              <a:rPr lang="en-US" sz="2200" dirty="0" smtClean="0"/>
              <a:t>anesthetic </a:t>
            </a:r>
            <a:r>
              <a:rPr lang="en-US" sz="2200" dirty="0"/>
              <a:t>used primarily in operating rooms</a:t>
            </a:r>
            <a:r>
              <a:rPr lang="en-US" sz="2200" dirty="0" smtClean="0"/>
              <a:t>.  It </a:t>
            </a:r>
            <a:r>
              <a:rPr lang="en-US" sz="2200" dirty="0"/>
              <a:t>was invented in 1936 by an Abbott scientist, Ernest </a:t>
            </a:r>
            <a:r>
              <a:rPr lang="en-US" sz="2200" dirty="0" err="1"/>
              <a:t>Volwiler</a:t>
            </a:r>
            <a:r>
              <a:rPr lang="en-US" sz="2200" dirty="0"/>
              <a:t>, who later became president of the multi-national company</a:t>
            </a:r>
            <a:r>
              <a:rPr lang="en-US" sz="2200" dirty="0" smtClean="0"/>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58" y="1366090"/>
            <a:ext cx="7616328" cy="201608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358" y="3698568"/>
            <a:ext cx="3327096" cy="2682471"/>
          </a:xfrm>
          <a:prstGeom prst="rect">
            <a:avLst/>
          </a:prstGeom>
        </p:spPr>
      </p:pic>
      <p:sp>
        <p:nvSpPr>
          <p:cNvPr id="10" name="Content Placeholder 2"/>
          <p:cNvSpPr txBox="1">
            <a:spLocks/>
          </p:cNvSpPr>
          <p:nvPr/>
        </p:nvSpPr>
        <p:spPr bwMode="auto">
          <a:xfrm>
            <a:off x="7845582" y="3698569"/>
            <a:ext cx="3924103" cy="225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600" kern="1200">
                <a:solidFill>
                  <a:schemeClr val="bg1"/>
                </a:solidFill>
                <a:latin typeface="+mn-lt"/>
                <a:ea typeface="+mn-ea"/>
                <a:cs typeface="+mn-cs"/>
              </a:defRPr>
            </a:lvl1pPr>
            <a:lvl2pPr marL="457200" indent="0" algn="l" rtl="0" eaLnBrk="1" fontAlgn="base" hangingPunct="1">
              <a:spcBef>
                <a:spcPct val="20000"/>
              </a:spcBef>
              <a:spcAft>
                <a:spcPct val="0"/>
              </a:spcAft>
              <a:buNone/>
              <a:defRPr sz="1400" kern="1200">
                <a:solidFill>
                  <a:schemeClr val="bg1"/>
                </a:solidFill>
                <a:latin typeface="+mn-lt"/>
                <a:ea typeface="+mn-ea"/>
                <a:cs typeface="+mn-cs"/>
              </a:defRPr>
            </a:lvl2pPr>
            <a:lvl3pPr marL="914400" indent="0" algn="l" rtl="0" eaLnBrk="1" fontAlgn="base" hangingPunct="1">
              <a:spcBef>
                <a:spcPct val="20000"/>
              </a:spcBef>
              <a:spcAft>
                <a:spcPct val="0"/>
              </a:spcAft>
              <a:buNone/>
              <a:defRPr sz="1200" kern="1200">
                <a:solidFill>
                  <a:schemeClr val="bg1"/>
                </a:solidFill>
                <a:latin typeface="+mn-lt"/>
                <a:ea typeface="+mn-ea"/>
                <a:cs typeface="+mn-cs"/>
              </a:defRPr>
            </a:lvl3pPr>
            <a:lvl4pPr marL="1371600" indent="0" algn="l" rtl="0" eaLnBrk="1" fontAlgn="base" hangingPunct="1">
              <a:spcBef>
                <a:spcPct val="20000"/>
              </a:spcBef>
              <a:spcAft>
                <a:spcPct val="0"/>
              </a:spcAft>
              <a:buNone/>
              <a:defRPr sz="1000" kern="1200">
                <a:solidFill>
                  <a:schemeClr val="bg1"/>
                </a:solidFill>
                <a:latin typeface="+mn-lt"/>
                <a:ea typeface="+mn-ea"/>
                <a:cs typeface="+mn-cs"/>
              </a:defRPr>
            </a:lvl4pPr>
            <a:lvl5pPr marL="1828800" indent="0" algn="l" rtl="0" eaLnBrk="1" fontAlgn="base" hangingPunct="1">
              <a:spcBef>
                <a:spcPct val="20000"/>
              </a:spcBef>
              <a:spcAft>
                <a:spcPct val="0"/>
              </a:spcAft>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dirty="0" smtClean="0"/>
              <a:t>The trademarked drug was also know as “truth serum,” especially during the Cold War era and is typically </a:t>
            </a:r>
            <a:r>
              <a:rPr lang="en-US" sz="2200" dirty="0" err="1" smtClean="0"/>
              <a:t>mis</a:t>
            </a:r>
            <a:r>
              <a:rPr lang="en-US" sz="2200" dirty="0" smtClean="0"/>
              <a:t>-spelled, as in this </a:t>
            </a:r>
            <a:r>
              <a:rPr lang="en-US" sz="2200" dirty="0" smtClean="0"/>
              <a:t>Superman </a:t>
            </a:r>
            <a:r>
              <a:rPr lang="en-US" sz="2200" dirty="0" smtClean="0"/>
              <a:t>cartoon.</a:t>
            </a:r>
          </a:p>
        </p:txBody>
      </p:sp>
    </p:spTree>
    <p:extLst>
      <p:ext uri="{BB962C8B-B14F-4D97-AF65-F5344CB8AC3E}">
        <p14:creationId xmlns:p14="http://schemas.microsoft.com/office/powerpoint/2010/main" val="3398414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90" y="2043544"/>
            <a:ext cx="3932767" cy="2016828"/>
          </a:xfrm>
        </p:spPr>
        <p:txBody>
          <a:bodyPr/>
          <a:lstStyle/>
          <a:p>
            <a:r>
              <a:rPr lang="en-US" sz="2200" dirty="0" smtClean="0"/>
              <a:t>Cards have been found in 10 languages</a:t>
            </a:r>
            <a:r>
              <a:rPr lang="en-US" sz="2200" dirty="0"/>
              <a:t>: Arabic, Dutch, English, French, German, Greek, Italian, Portuguese, Spanish, </a:t>
            </a:r>
            <a:r>
              <a:rPr lang="en-US" sz="2200" dirty="0" smtClean="0"/>
              <a:t>and Swedish…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2101" y="320911"/>
            <a:ext cx="5169762" cy="373946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972" y="3030763"/>
            <a:ext cx="5079999" cy="3545839"/>
          </a:xfrm>
          <a:prstGeom prst="rect">
            <a:avLst/>
          </a:prstGeom>
        </p:spPr>
      </p:pic>
    </p:spTree>
    <p:extLst>
      <p:ext uri="{BB962C8B-B14F-4D97-AF65-F5344CB8AC3E}">
        <p14:creationId xmlns:p14="http://schemas.microsoft.com/office/powerpoint/2010/main" val="4275635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01756" y="2013859"/>
            <a:ext cx="4542388" cy="392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600" kern="1200">
                <a:solidFill>
                  <a:schemeClr val="bg1"/>
                </a:solidFill>
                <a:latin typeface="+mn-lt"/>
                <a:ea typeface="+mn-ea"/>
                <a:cs typeface="+mn-cs"/>
              </a:defRPr>
            </a:lvl1pPr>
            <a:lvl2pPr marL="457200" indent="0" algn="l" rtl="0" eaLnBrk="1" fontAlgn="base" hangingPunct="1">
              <a:spcBef>
                <a:spcPct val="20000"/>
              </a:spcBef>
              <a:spcAft>
                <a:spcPct val="0"/>
              </a:spcAft>
              <a:buNone/>
              <a:defRPr sz="1400" kern="1200">
                <a:solidFill>
                  <a:schemeClr val="bg1"/>
                </a:solidFill>
                <a:latin typeface="+mn-lt"/>
                <a:ea typeface="+mn-ea"/>
                <a:cs typeface="+mn-cs"/>
              </a:defRPr>
            </a:lvl2pPr>
            <a:lvl3pPr marL="914400" indent="0" algn="l" rtl="0" eaLnBrk="1" fontAlgn="base" hangingPunct="1">
              <a:spcBef>
                <a:spcPct val="20000"/>
              </a:spcBef>
              <a:spcAft>
                <a:spcPct val="0"/>
              </a:spcAft>
              <a:buNone/>
              <a:defRPr sz="1200" kern="1200">
                <a:solidFill>
                  <a:schemeClr val="bg1"/>
                </a:solidFill>
                <a:latin typeface="+mn-lt"/>
                <a:ea typeface="+mn-ea"/>
                <a:cs typeface="+mn-cs"/>
              </a:defRPr>
            </a:lvl3pPr>
            <a:lvl4pPr marL="1371600" indent="0" algn="l" rtl="0" eaLnBrk="1" fontAlgn="base" hangingPunct="1">
              <a:spcBef>
                <a:spcPct val="20000"/>
              </a:spcBef>
              <a:spcAft>
                <a:spcPct val="0"/>
              </a:spcAft>
              <a:buNone/>
              <a:defRPr sz="1000" kern="1200">
                <a:solidFill>
                  <a:schemeClr val="bg1"/>
                </a:solidFill>
                <a:latin typeface="+mn-lt"/>
                <a:ea typeface="+mn-ea"/>
                <a:cs typeface="+mn-cs"/>
              </a:defRPr>
            </a:lvl4pPr>
            <a:lvl5pPr marL="1828800" indent="0" algn="l" rtl="0" eaLnBrk="1" fontAlgn="base" hangingPunct="1">
              <a:spcBef>
                <a:spcPct val="20000"/>
              </a:spcBef>
              <a:spcAft>
                <a:spcPct val="0"/>
              </a:spcAft>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dirty="0"/>
              <a:t>And sent to these 30 countries and territories</a:t>
            </a:r>
            <a:r>
              <a:rPr lang="en-US" sz="2200" dirty="0" smtClean="0"/>
              <a:t>: Algeria</a:t>
            </a:r>
            <a:r>
              <a:rPr lang="en-US" sz="2200" dirty="0"/>
              <a:t>, Argentina, Australia, Belgian Congo, Belgium, Brazil, Canada, Canal Zone, Chile, Cuba, France</a:t>
            </a:r>
            <a:r>
              <a:rPr lang="en-US" sz="2200" dirty="0" smtClean="0"/>
              <a:t>, Germany</a:t>
            </a:r>
            <a:r>
              <a:rPr lang="en-US" sz="2200" dirty="0"/>
              <a:t>, Greece, Hawaii (pre-statehood), Hong Kong, Italy, Lebanon, Luxembourg, Mexico, Netherlands</a:t>
            </a:r>
            <a:r>
              <a:rPr lang="en-US" sz="2200" dirty="0" smtClean="0"/>
              <a:t>, Nicaragua</a:t>
            </a:r>
            <a:r>
              <a:rPr lang="en-US" sz="2200" dirty="0"/>
              <a:t>, Peru, Philippines, Portugal, Puerto Rico, South Africa, Sweden, Switzerland, Uruguay, USA </a:t>
            </a:r>
            <a:endParaRPr lang="en-US" sz="2200"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7842" y="568819"/>
            <a:ext cx="4679681" cy="31108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971" y="3260628"/>
            <a:ext cx="4683551" cy="3341777"/>
          </a:xfrm>
          <a:prstGeom prst="rect">
            <a:avLst/>
          </a:prstGeom>
        </p:spPr>
      </p:pic>
    </p:spTree>
    <p:extLst>
      <p:ext uri="{BB962C8B-B14F-4D97-AF65-F5344CB8AC3E}">
        <p14:creationId xmlns:p14="http://schemas.microsoft.com/office/powerpoint/2010/main" val="232988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3"/>
            <a:ext cx="3458901" cy="3562599"/>
          </a:xfrm>
        </p:spPr>
        <p:txBody>
          <a:bodyPr/>
          <a:lstStyle/>
          <a:p>
            <a:r>
              <a:rPr lang="en-US" sz="2200" dirty="0" smtClean="0"/>
              <a:t>An interesting variety on some Abbott cards deals with the handwritten message itself.  While the text is identical, the printed handwriting among cards can be different, as seen here in this 1966 mailing from the New Hebrides.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046" y="1226499"/>
            <a:ext cx="7315200" cy="5321808"/>
          </a:xfrm>
          <a:prstGeom prst="rect">
            <a:avLst/>
          </a:prstGeom>
        </p:spPr>
      </p:pic>
    </p:spTree>
    <p:extLst>
      <p:ext uri="{BB962C8B-B14F-4D97-AF65-F5344CB8AC3E}">
        <p14:creationId xmlns:p14="http://schemas.microsoft.com/office/powerpoint/2010/main" val="5781156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1150712" y="1749630"/>
            <a:ext cx="10106753" cy="481942"/>
          </a:xfrm>
        </p:spPr>
        <p:txBody>
          <a:bodyPr/>
          <a:lstStyle/>
          <a:p>
            <a:r>
              <a:rPr lang="en-US" sz="2200" dirty="0" smtClean="0"/>
              <a:t>Some cards, especially those of the later series, are scarce and in high demand.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54" y="2351316"/>
            <a:ext cx="10311954" cy="3570514"/>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9000" contrast="25000"/>
                    </a14:imgEffect>
                  </a14:imgLayer>
                </a14:imgProps>
              </a:ext>
              <a:ext uri="{28A0092B-C50C-407E-A947-70E740481C1C}">
                <a14:useLocalDpi xmlns:a14="http://schemas.microsoft.com/office/drawing/2010/main" val="0"/>
              </a:ext>
            </a:extLst>
          </a:blip>
          <a:stretch>
            <a:fillRect/>
          </a:stretch>
        </p:blipFill>
        <p:spPr>
          <a:xfrm>
            <a:off x="9000304" y="4480092"/>
            <a:ext cx="2908668" cy="2056986"/>
          </a:xfrm>
          <a:prstGeom prst="rect">
            <a:avLst/>
          </a:prstGeom>
        </p:spPr>
      </p:pic>
    </p:spTree>
    <p:extLst>
      <p:ext uri="{BB962C8B-B14F-4D97-AF65-F5344CB8AC3E}">
        <p14:creationId xmlns:p14="http://schemas.microsoft.com/office/powerpoint/2010/main" val="29156641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4"/>
            <a:ext cx="4518092" cy="3630143"/>
          </a:xfrm>
        </p:spPr>
        <p:txBody>
          <a:bodyPr/>
          <a:lstStyle/>
          <a:p>
            <a:r>
              <a:rPr lang="en-US" sz="2200" dirty="0" smtClean="0"/>
              <a:t>There are several resources for Abbott postcard collectors.  An illustrated book provides images of the front and backs of many cards.</a:t>
            </a:r>
          </a:p>
          <a:p>
            <a:endParaRPr lang="en-US" sz="2200" dirty="0"/>
          </a:p>
          <a:p>
            <a:r>
              <a:rPr lang="en-US" sz="2200" dirty="0" smtClean="0"/>
              <a:t>The Dear Doctor web site provides articles and an extensive checklist of all types of advertising cards, nearing 1,000 in all, including counts of each seen and reported.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0641" y="3591497"/>
            <a:ext cx="6834588" cy="276638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794" y="877790"/>
            <a:ext cx="3490281" cy="2331508"/>
          </a:xfrm>
          <a:prstGeom prst="rect">
            <a:avLst/>
          </a:prstGeom>
        </p:spPr>
      </p:pic>
    </p:spTree>
    <p:extLst>
      <p:ext uri="{BB962C8B-B14F-4D97-AF65-F5344CB8AC3E}">
        <p14:creationId xmlns:p14="http://schemas.microsoft.com/office/powerpoint/2010/main" val="2510184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5"/>
            <a:ext cx="4518092" cy="3138056"/>
          </a:xfrm>
        </p:spPr>
        <p:txBody>
          <a:bodyPr/>
          <a:lstStyle/>
          <a:p>
            <a:r>
              <a:rPr lang="en-US" sz="2200" dirty="0" smtClean="0"/>
              <a:t>Remind yourself again that these advertising postcards were sent in a time before the Internet, email, and text messaging.  Mail was the primary way to get information into the hands of a targeted audience, and several other drug companies used postcards through the decades in their advertising plans.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506" y="2043544"/>
            <a:ext cx="6787243" cy="3341190"/>
          </a:xfrm>
          <a:prstGeom prst="rect">
            <a:avLst/>
          </a:prstGeom>
        </p:spPr>
      </p:pic>
    </p:spTree>
    <p:extLst>
      <p:ext uri="{BB962C8B-B14F-4D97-AF65-F5344CB8AC3E}">
        <p14:creationId xmlns:p14="http://schemas.microsoft.com/office/powerpoint/2010/main" val="34217809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4"/>
            <a:ext cx="2627556" cy="3630143"/>
          </a:xfrm>
        </p:spPr>
        <p:txBody>
          <a:bodyPr/>
          <a:lstStyle/>
          <a:p>
            <a:r>
              <a:rPr lang="en-US" sz="2200" dirty="0" smtClean="0"/>
              <a:t>An antacid, </a:t>
            </a:r>
            <a:r>
              <a:rPr lang="en-US" sz="2200" dirty="0" err="1" smtClean="0"/>
              <a:t>rabro</a:t>
            </a:r>
            <a:r>
              <a:rPr lang="en-US" sz="2200" dirty="0" smtClean="0"/>
              <a:t> tablets were made by the company of the same name in the Netherlands.  It’s interesting to note that the Hong Kong agent for the firm was based in a garment factory!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881" y="315684"/>
            <a:ext cx="3137459" cy="45937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337" y="2852057"/>
            <a:ext cx="5454374" cy="3755570"/>
          </a:xfrm>
          <a:prstGeom prst="rect">
            <a:avLst/>
          </a:prstGeom>
        </p:spPr>
      </p:pic>
    </p:spTree>
    <p:extLst>
      <p:ext uri="{BB962C8B-B14F-4D97-AF65-F5344CB8AC3E}">
        <p14:creationId xmlns:p14="http://schemas.microsoft.com/office/powerpoint/2010/main" val="24597907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4"/>
            <a:ext cx="2627556" cy="3630143"/>
          </a:xfrm>
        </p:spPr>
        <p:txBody>
          <a:bodyPr/>
          <a:lstStyle/>
          <a:p>
            <a:r>
              <a:rPr lang="en-US" sz="2200" dirty="0" smtClean="0"/>
              <a:t>Laboratories Rolland-</a:t>
            </a:r>
            <a:r>
              <a:rPr lang="en-US" sz="2200" dirty="0" err="1" smtClean="0"/>
              <a:t>Hepatrol</a:t>
            </a:r>
            <a:r>
              <a:rPr lang="en-US" sz="2200" dirty="0" smtClean="0"/>
              <a:t> of Paris sent this card in 1969 about Activarol, an anti-fatigue liquid medicine </a:t>
            </a:r>
            <a:r>
              <a:rPr lang="en-US" sz="2200" dirty="0"/>
              <a:t>of </a:t>
            </a:r>
            <a:r>
              <a:rPr lang="en-US" sz="2200" dirty="0" smtClean="0"/>
              <a:t>glycine</a:t>
            </a:r>
            <a:r>
              <a:rPr lang="en-US" sz="2200" dirty="0"/>
              <a:t>, </a:t>
            </a:r>
            <a:r>
              <a:rPr lang="en-US" sz="2200" dirty="0" smtClean="0"/>
              <a:t>vitamin </a:t>
            </a:r>
            <a:r>
              <a:rPr lang="en-US" sz="2200" dirty="0"/>
              <a:t>C </a:t>
            </a:r>
            <a:r>
              <a:rPr lang="en-US" sz="2200" dirty="0" smtClean="0"/>
              <a:t>and dried yeast.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964" y="238179"/>
            <a:ext cx="3767328" cy="53583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605" y="2857129"/>
            <a:ext cx="5404104" cy="3721608"/>
          </a:xfrm>
          <a:prstGeom prst="rect">
            <a:avLst/>
          </a:prstGeom>
        </p:spPr>
      </p:pic>
    </p:spTree>
    <p:extLst>
      <p:ext uri="{BB962C8B-B14F-4D97-AF65-F5344CB8AC3E}">
        <p14:creationId xmlns:p14="http://schemas.microsoft.com/office/powerpoint/2010/main" val="4018893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38086" y="1796143"/>
            <a:ext cx="9027885" cy="3722914"/>
          </a:xfrm>
        </p:spPr>
        <p:txBody>
          <a:bodyPr/>
          <a:lstStyle/>
          <a:p>
            <a:pPr marL="0" indent="0">
              <a:buNone/>
            </a:pPr>
            <a:r>
              <a:rPr lang="en-US" dirty="0" smtClean="0"/>
              <a:t>In </a:t>
            </a:r>
            <a:r>
              <a:rPr lang="en-US" dirty="0"/>
              <a:t>days before the Internet, email and spamming, </a:t>
            </a:r>
            <a:r>
              <a:rPr lang="en-US" dirty="0" smtClean="0"/>
              <a:t>mail </a:t>
            </a:r>
            <a:r>
              <a:rPr lang="en-US" dirty="0"/>
              <a:t>was used as the primary form of cheap advertising by companies looking to sell their products and services</a:t>
            </a:r>
            <a:r>
              <a:rPr lang="en-US" dirty="0" smtClean="0"/>
              <a:t>.</a:t>
            </a:r>
          </a:p>
          <a:p>
            <a:pPr marL="0" indent="0">
              <a:buNone/>
            </a:pPr>
            <a:endParaRPr lang="en-US" dirty="0"/>
          </a:p>
          <a:p>
            <a:pPr marL="0" indent="0">
              <a:buNone/>
            </a:pPr>
            <a:r>
              <a:rPr lang="en-US" dirty="0" smtClean="0"/>
              <a:t>Perhaps </a:t>
            </a:r>
            <a:r>
              <a:rPr lang="en-US" dirty="0"/>
              <a:t>no other business exploited this </a:t>
            </a:r>
            <a:r>
              <a:rPr lang="en-US" dirty="0" smtClean="0"/>
              <a:t>marketing strategy more </a:t>
            </a:r>
            <a:r>
              <a:rPr lang="en-US" dirty="0"/>
              <a:t>than the drug industry.</a:t>
            </a:r>
          </a:p>
          <a:p>
            <a:endParaRPr lang="en-US" dirty="0"/>
          </a:p>
        </p:txBody>
      </p:sp>
    </p:spTree>
    <p:extLst>
      <p:ext uri="{BB962C8B-B14F-4D97-AF65-F5344CB8AC3E}">
        <p14:creationId xmlns:p14="http://schemas.microsoft.com/office/powerpoint/2010/main" val="3837865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4"/>
            <a:ext cx="2627556" cy="3630143"/>
          </a:xfrm>
        </p:spPr>
        <p:txBody>
          <a:bodyPr/>
          <a:lstStyle/>
          <a:p>
            <a:r>
              <a:rPr lang="en-US" sz="2200" dirty="0" err="1" smtClean="0"/>
              <a:t>Tranxilium</a:t>
            </a:r>
            <a:r>
              <a:rPr lang="en-US" sz="2200" dirty="0" smtClean="0"/>
              <a:t> is an anxiety drug, here in a postcard from its manufacturer, </a:t>
            </a:r>
            <a:r>
              <a:rPr lang="en-US" sz="2200" dirty="0" err="1" smtClean="0"/>
              <a:t>Clin-Byla</a:t>
            </a:r>
            <a:r>
              <a:rPr lang="en-US" sz="2200" dirty="0" smtClean="0"/>
              <a:t> in France, sent to a doctor in Argentina mentioning that country’s local representative.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654" y="299358"/>
            <a:ext cx="4466545" cy="3082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486" y="2439777"/>
            <a:ext cx="5972175" cy="4113230"/>
          </a:xfrm>
          <a:prstGeom prst="rect">
            <a:avLst/>
          </a:prstGeom>
        </p:spPr>
      </p:pic>
    </p:spTree>
    <p:extLst>
      <p:ext uri="{BB962C8B-B14F-4D97-AF65-F5344CB8AC3E}">
        <p14:creationId xmlns:p14="http://schemas.microsoft.com/office/powerpoint/2010/main" val="2035037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4"/>
            <a:ext cx="2627556" cy="3630143"/>
          </a:xfrm>
        </p:spPr>
        <p:txBody>
          <a:bodyPr/>
          <a:lstStyle/>
          <a:p>
            <a:r>
              <a:rPr lang="en-US" sz="2200" dirty="0" smtClean="0"/>
              <a:t>Between 1971 and 1972 </a:t>
            </a:r>
            <a:r>
              <a:rPr lang="en-US" sz="2200" dirty="0" err="1" smtClean="0"/>
              <a:t>Dumex</a:t>
            </a:r>
            <a:r>
              <a:rPr lang="en-US" sz="2200" dirty="0" smtClean="0"/>
              <a:t> created a series of postcards from exotic places.  They tout </a:t>
            </a:r>
            <a:r>
              <a:rPr lang="en-US" sz="2200" dirty="0" err="1" smtClean="0"/>
              <a:t>Dumocycline</a:t>
            </a:r>
            <a:r>
              <a:rPr lang="en-US" sz="2200" dirty="0" smtClean="0"/>
              <a:t>, an antibiotic used to treat bacterial infections.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5264" y="266917"/>
            <a:ext cx="4667470" cy="32273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544" y="2896192"/>
            <a:ext cx="5403450" cy="3687923"/>
          </a:xfrm>
          <a:prstGeom prst="rect">
            <a:avLst/>
          </a:prstGeom>
        </p:spPr>
      </p:pic>
      <p:sp>
        <p:nvSpPr>
          <p:cNvPr id="7" name="Content Placeholder 2"/>
          <p:cNvSpPr txBox="1">
            <a:spLocks/>
          </p:cNvSpPr>
          <p:nvPr/>
        </p:nvSpPr>
        <p:spPr bwMode="auto">
          <a:xfrm>
            <a:off x="3102430" y="4082143"/>
            <a:ext cx="3418114" cy="237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600" kern="1200">
                <a:solidFill>
                  <a:schemeClr val="bg1"/>
                </a:solidFill>
                <a:latin typeface="+mn-lt"/>
                <a:ea typeface="+mn-ea"/>
                <a:cs typeface="+mn-cs"/>
              </a:defRPr>
            </a:lvl1pPr>
            <a:lvl2pPr marL="457200" indent="0" algn="l" rtl="0" eaLnBrk="1" fontAlgn="base" hangingPunct="1">
              <a:spcBef>
                <a:spcPct val="20000"/>
              </a:spcBef>
              <a:spcAft>
                <a:spcPct val="0"/>
              </a:spcAft>
              <a:buNone/>
              <a:defRPr sz="1400" kern="1200">
                <a:solidFill>
                  <a:schemeClr val="bg1"/>
                </a:solidFill>
                <a:latin typeface="+mn-lt"/>
                <a:ea typeface="+mn-ea"/>
                <a:cs typeface="+mn-cs"/>
              </a:defRPr>
            </a:lvl2pPr>
            <a:lvl3pPr marL="914400" indent="0" algn="l" rtl="0" eaLnBrk="1" fontAlgn="base" hangingPunct="1">
              <a:spcBef>
                <a:spcPct val="20000"/>
              </a:spcBef>
              <a:spcAft>
                <a:spcPct val="0"/>
              </a:spcAft>
              <a:buNone/>
              <a:defRPr sz="1200" kern="1200">
                <a:solidFill>
                  <a:schemeClr val="bg1"/>
                </a:solidFill>
                <a:latin typeface="+mn-lt"/>
                <a:ea typeface="+mn-ea"/>
                <a:cs typeface="+mn-cs"/>
              </a:defRPr>
            </a:lvl3pPr>
            <a:lvl4pPr marL="1371600" indent="0" algn="l" rtl="0" eaLnBrk="1" fontAlgn="base" hangingPunct="1">
              <a:spcBef>
                <a:spcPct val="20000"/>
              </a:spcBef>
              <a:spcAft>
                <a:spcPct val="0"/>
              </a:spcAft>
              <a:buNone/>
              <a:defRPr sz="1000" kern="1200">
                <a:solidFill>
                  <a:schemeClr val="bg1"/>
                </a:solidFill>
                <a:latin typeface="+mn-lt"/>
                <a:ea typeface="+mn-ea"/>
                <a:cs typeface="+mn-cs"/>
              </a:defRPr>
            </a:lvl4pPr>
            <a:lvl5pPr marL="1828800" indent="0" algn="l" rtl="0" eaLnBrk="1" fontAlgn="base" hangingPunct="1">
              <a:spcBef>
                <a:spcPct val="20000"/>
              </a:spcBef>
              <a:spcAft>
                <a:spcPct val="0"/>
              </a:spcAft>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dirty="0" smtClean="0"/>
              <a:t>Most postcards found are known sent to doctors in Sweden.  The native language of the country depicted was used in the upper text, with a Swedish note below.</a:t>
            </a:r>
          </a:p>
        </p:txBody>
      </p:sp>
    </p:spTree>
    <p:extLst>
      <p:ext uri="{BB962C8B-B14F-4D97-AF65-F5344CB8AC3E}">
        <p14:creationId xmlns:p14="http://schemas.microsoft.com/office/powerpoint/2010/main" val="14009552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29" y="1703861"/>
            <a:ext cx="4391924" cy="300735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825" y="360643"/>
            <a:ext cx="4551318" cy="315861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558" y="2992153"/>
            <a:ext cx="4088456" cy="287341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564" y="3677426"/>
            <a:ext cx="4150636" cy="2854003"/>
          </a:xfrm>
          <a:prstGeom prst="rect">
            <a:avLst/>
          </a:prstGeom>
        </p:spPr>
      </p:pic>
      <p:sp>
        <p:nvSpPr>
          <p:cNvPr id="11" name="TextBox 10"/>
          <p:cNvSpPr txBox="1"/>
          <p:nvPr/>
        </p:nvSpPr>
        <p:spPr>
          <a:xfrm>
            <a:off x="860649" y="4711212"/>
            <a:ext cx="2477128" cy="430887"/>
          </a:xfrm>
          <a:prstGeom prst="rect">
            <a:avLst/>
          </a:prstGeom>
          <a:noFill/>
        </p:spPr>
        <p:txBody>
          <a:bodyPr wrap="square" rtlCol="0">
            <a:spAutoFit/>
          </a:bodyPr>
          <a:lstStyle/>
          <a:p>
            <a:r>
              <a:rPr lang="en-US" sz="2200" dirty="0" smtClean="0">
                <a:solidFill>
                  <a:schemeClr val="bg1"/>
                </a:solidFill>
              </a:rPr>
              <a:t>Ghana to Sweden</a:t>
            </a:r>
            <a:endParaRPr lang="en-US" sz="2200" dirty="0">
              <a:solidFill>
                <a:schemeClr val="bg1"/>
              </a:solidFill>
            </a:endParaRPr>
          </a:p>
        </p:txBody>
      </p:sp>
      <p:sp>
        <p:nvSpPr>
          <p:cNvPr id="12" name="TextBox 11"/>
          <p:cNvSpPr txBox="1"/>
          <p:nvPr/>
        </p:nvSpPr>
        <p:spPr>
          <a:xfrm>
            <a:off x="8406566" y="5865566"/>
            <a:ext cx="2882440" cy="430887"/>
          </a:xfrm>
          <a:prstGeom prst="rect">
            <a:avLst/>
          </a:prstGeom>
          <a:noFill/>
        </p:spPr>
        <p:txBody>
          <a:bodyPr wrap="square" rtlCol="0">
            <a:spAutoFit/>
          </a:bodyPr>
          <a:lstStyle/>
          <a:p>
            <a:r>
              <a:rPr lang="en-US" sz="2200" dirty="0" smtClean="0">
                <a:solidFill>
                  <a:schemeClr val="bg1"/>
                </a:solidFill>
              </a:rPr>
              <a:t>Indonesia to Sweden</a:t>
            </a:r>
            <a:endParaRPr lang="en-US" sz="2200" dirty="0">
              <a:solidFill>
                <a:schemeClr val="bg1"/>
              </a:solidFill>
            </a:endParaRPr>
          </a:p>
        </p:txBody>
      </p:sp>
    </p:spTree>
    <p:extLst>
      <p:ext uri="{BB962C8B-B14F-4D97-AF65-F5344CB8AC3E}">
        <p14:creationId xmlns:p14="http://schemas.microsoft.com/office/powerpoint/2010/main" val="4060582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961" y="318734"/>
            <a:ext cx="2977975" cy="4316698"/>
          </a:xfrm>
          <a:prstGeom prst="rect">
            <a:avLst/>
          </a:prstGeom>
        </p:spPr>
      </p:pic>
      <p:sp>
        <p:nvSpPr>
          <p:cNvPr id="11" name="TextBox 10"/>
          <p:cNvSpPr txBox="1"/>
          <p:nvPr/>
        </p:nvSpPr>
        <p:spPr>
          <a:xfrm>
            <a:off x="1284846" y="5269651"/>
            <a:ext cx="2612571" cy="430887"/>
          </a:xfrm>
          <a:prstGeom prst="rect">
            <a:avLst/>
          </a:prstGeom>
          <a:noFill/>
        </p:spPr>
        <p:txBody>
          <a:bodyPr wrap="square" rtlCol="0">
            <a:spAutoFit/>
          </a:bodyPr>
          <a:lstStyle/>
          <a:p>
            <a:r>
              <a:rPr lang="en-US" sz="2200" dirty="0" smtClean="0">
                <a:solidFill>
                  <a:schemeClr val="bg1"/>
                </a:solidFill>
              </a:rPr>
              <a:t>Ethiopia to Sweden</a:t>
            </a:r>
            <a:endParaRPr lang="en-US" sz="2200" dirty="0">
              <a:solidFill>
                <a:schemeClr val="bg1"/>
              </a:solidFill>
            </a:endParaRPr>
          </a:p>
        </p:txBody>
      </p:sp>
      <p:sp>
        <p:nvSpPr>
          <p:cNvPr id="12" name="TextBox 11"/>
          <p:cNvSpPr txBox="1"/>
          <p:nvPr/>
        </p:nvSpPr>
        <p:spPr>
          <a:xfrm>
            <a:off x="8239361" y="1184332"/>
            <a:ext cx="3691381" cy="1938992"/>
          </a:xfrm>
          <a:prstGeom prst="rect">
            <a:avLst/>
          </a:prstGeom>
          <a:noFill/>
        </p:spPr>
        <p:txBody>
          <a:bodyPr wrap="square" rtlCol="0">
            <a:spAutoFit/>
          </a:bodyPr>
          <a:lstStyle/>
          <a:p>
            <a:r>
              <a:rPr lang="en-US" sz="2200" dirty="0" smtClean="0">
                <a:solidFill>
                  <a:schemeClr val="bg1"/>
                </a:solidFill>
              </a:rPr>
              <a:t>Jersey to Iceland</a:t>
            </a:r>
          </a:p>
          <a:p>
            <a:endParaRPr lang="en-US" sz="1000" dirty="0" smtClean="0">
              <a:solidFill>
                <a:schemeClr val="bg1"/>
              </a:solidFill>
            </a:endParaRPr>
          </a:p>
          <a:p>
            <a:r>
              <a:rPr lang="en-US" sz="2200" dirty="0" smtClean="0">
                <a:solidFill>
                  <a:schemeClr val="bg1"/>
                </a:solidFill>
              </a:rPr>
              <a:t>It’s not known why this card depicting a Kuwaiti native was mailed from Jersey, Channel Islands instead.</a:t>
            </a:r>
            <a:endParaRPr lang="en-US" sz="22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54" y="2018306"/>
            <a:ext cx="4563957" cy="31632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029" y="3248203"/>
            <a:ext cx="4789713" cy="3355849"/>
          </a:xfrm>
          <a:prstGeom prst="rect">
            <a:avLst/>
          </a:prstGeom>
        </p:spPr>
      </p:pic>
      <p:sp>
        <p:nvSpPr>
          <p:cNvPr id="13" name="TextBox 12"/>
          <p:cNvSpPr txBox="1"/>
          <p:nvPr/>
        </p:nvSpPr>
        <p:spPr>
          <a:xfrm>
            <a:off x="5051999" y="4977263"/>
            <a:ext cx="2089030" cy="1446550"/>
          </a:xfrm>
          <a:prstGeom prst="rect">
            <a:avLst/>
          </a:prstGeom>
          <a:noFill/>
        </p:spPr>
        <p:txBody>
          <a:bodyPr wrap="square" rtlCol="0">
            <a:spAutoFit/>
          </a:bodyPr>
          <a:lstStyle/>
          <a:p>
            <a:r>
              <a:rPr lang="en-US" sz="2200" dirty="0" smtClean="0">
                <a:solidFill>
                  <a:schemeClr val="bg1"/>
                </a:solidFill>
              </a:rPr>
              <a:t>Also note the lower text is in Swedish, not Icelandic.</a:t>
            </a:r>
            <a:endParaRPr lang="en-US" sz="2200" dirty="0">
              <a:solidFill>
                <a:schemeClr val="bg1"/>
              </a:solidFill>
            </a:endParaRPr>
          </a:p>
        </p:txBody>
      </p:sp>
    </p:spTree>
    <p:extLst>
      <p:ext uri="{BB962C8B-B14F-4D97-AF65-F5344CB8AC3E}">
        <p14:creationId xmlns:p14="http://schemas.microsoft.com/office/powerpoint/2010/main" val="2935001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8" y="2043544"/>
            <a:ext cx="2801728" cy="3889170"/>
          </a:xfrm>
        </p:spPr>
        <p:txBody>
          <a:bodyPr/>
          <a:lstStyle/>
          <a:p>
            <a:r>
              <a:rPr lang="en-US" sz="2200" dirty="0" smtClean="0"/>
              <a:t>The Netherlands pharmaceutical firm </a:t>
            </a:r>
            <a:r>
              <a:rPr lang="en-US" sz="2200" dirty="0" err="1" smtClean="0"/>
              <a:t>Organon</a:t>
            </a:r>
            <a:r>
              <a:rPr lang="en-US" sz="2200" dirty="0" smtClean="0"/>
              <a:t> mailed a series of postcards from its Argentine division to doctors in that country in 1973.  They advertised </a:t>
            </a:r>
            <a:r>
              <a:rPr lang="en-US" sz="2200" dirty="0" err="1" smtClean="0"/>
              <a:t>docabolin</a:t>
            </a:r>
            <a:r>
              <a:rPr lang="en-US" sz="2200" dirty="0" smtClean="0"/>
              <a:t>, a hypotension medication.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8486" y="649740"/>
            <a:ext cx="6677025" cy="353377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99" y="3673865"/>
            <a:ext cx="5480957" cy="2960977"/>
          </a:xfrm>
          <a:prstGeom prst="rect">
            <a:avLst/>
          </a:prstGeom>
        </p:spPr>
      </p:pic>
      <p:sp>
        <p:nvSpPr>
          <p:cNvPr id="8" name="TextBox 7"/>
          <p:cNvSpPr txBox="1"/>
          <p:nvPr/>
        </p:nvSpPr>
        <p:spPr>
          <a:xfrm>
            <a:off x="3508627" y="4390931"/>
            <a:ext cx="2590800" cy="369332"/>
          </a:xfrm>
          <a:prstGeom prst="rect">
            <a:avLst/>
          </a:prstGeom>
          <a:noFill/>
        </p:spPr>
        <p:txBody>
          <a:bodyPr wrap="square" rtlCol="0">
            <a:spAutoFit/>
          </a:bodyPr>
          <a:lstStyle/>
          <a:p>
            <a:r>
              <a:rPr lang="en-US" dirty="0" smtClean="0">
                <a:solidFill>
                  <a:schemeClr val="bg1"/>
                </a:solidFill>
              </a:rPr>
              <a:t>Iguazu Falls, Argentina</a:t>
            </a:r>
            <a:endParaRPr lang="en-US" dirty="0">
              <a:solidFill>
                <a:schemeClr val="bg1"/>
              </a:solidFill>
            </a:endParaRPr>
          </a:p>
        </p:txBody>
      </p:sp>
    </p:spTree>
    <p:extLst>
      <p:ext uri="{BB962C8B-B14F-4D97-AF65-F5344CB8AC3E}">
        <p14:creationId xmlns:p14="http://schemas.microsoft.com/office/powerpoint/2010/main" val="1959928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329327" y="2043545"/>
            <a:ext cx="2762215" cy="2539342"/>
          </a:xfrm>
        </p:spPr>
        <p:txBody>
          <a:bodyPr/>
          <a:lstStyle/>
          <a:p>
            <a:r>
              <a:rPr lang="en-US" sz="2200" dirty="0" smtClean="0"/>
              <a:t>Interesting that this postcard depicts a neighbor’s famous attraction but was mailed domestically instead of from Brazil.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542" y="644982"/>
            <a:ext cx="6763430" cy="36412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70" y="3691462"/>
            <a:ext cx="5544911" cy="2962182"/>
          </a:xfrm>
          <a:prstGeom prst="rect">
            <a:avLst/>
          </a:prstGeom>
        </p:spPr>
      </p:pic>
      <p:sp>
        <p:nvSpPr>
          <p:cNvPr id="7" name="TextBox 6"/>
          <p:cNvSpPr txBox="1"/>
          <p:nvPr/>
        </p:nvSpPr>
        <p:spPr>
          <a:xfrm>
            <a:off x="3599140" y="4390931"/>
            <a:ext cx="2590800" cy="646331"/>
          </a:xfrm>
          <a:prstGeom prst="rect">
            <a:avLst/>
          </a:prstGeom>
          <a:noFill/>
        </p:spPr>
        <p:txBody>
          <a:bodyPr wrap="square" rtlCol="0">
            <a:spAutoFit/>
          </a:bodyPr>
          <a:lstStyle/>
          <a:p>
            <a:r>
              <a:rPr lang="en-US" dirty="0" smtClean="0">
                <a:solidFill>
                  <a:schemeClr val="bg1"/>
                </a:solidFill>
              </a:rPr>
              <a:t>Copacabana Beach in Rio de Janeiro, Brazil</a:t>
            </a:r>
            <a:endParaRPr lang="en-US" dirty="0">
              <a:solidFill>
                <a:schemeClr val="bg1"/>
              </a:solidFill>
            </a:endParaRPr>
          </a:p>
        </p:txBody>
      </p:sp>
    </p:spTree>
    <p:extLst>
      <p:ext uri="{BB962C8B-B14F-4D97-AF65-F5344CB8AC3E}">
        <p14:creationId xmlns:p14="http://schemas.microsoft.com/office/powerpoint/2010/main" val="11495292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6291943" y="1285504"/>
            <a:ext cx="5540829" cy="4683826"/>
          </a:xfrm>
        </p:spPr>
        <p:txBody>
          <a:bodyPr/>
          <a:lstStyle/>
          <a:p>
            <a:r>
              <a:rPr lang="en-US" sz="2200" dirty="0" smtClean="0"/>
              <a:t>I hope you’ve enjoyed this brief introduction to Dear Doctor postcards.  </a:t>
            </a:r>
          </a:p>
          <a:p>
            <a:endParaRPr lang="en-US" sz="2200" dirty="0"/>
          </a:p>
          <a:p>
            <a:r>
              <a:rPr lang="en-US" sz="2200" dirty="0" smtClean="0"/>
              <a:t>This just touches the surface of the subject.  Additional presentations will be made dealing with Abbott Lab postcard varieties and errors, domestic postcard drug advertising campaigns, and non-drug postcard mailing series.</a:t>
            </a:r>
          </a:p>
          <a:p>
            <a:endParaRPr lang="en-US" sz="2200" dirty="0"/>
          </a:p>
          <a:p>
            <a:r>
              <a:rPr lang="en-US" sz="2200" dirty="0" smtClean="0"/>
              <a:t>Check out my site for more information:</a:t>
            </a:r>
          </a:p>
          <a:p>
            <a:r>
              <a:rPr lang="en-US" sz="2200" dirty="0" smtClean="0">
                <a:solidFill>
                  <a:srgbClr val="FFFF00"/>
                </a:solidFill>
              </a:rPr>
              <a:t>  http://www.deardoctorpostcards.com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12" y="1669309"/>
            <a:ext cx="2868857" cy="20575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748" y="3633354"/>
            <a:ext cx="2146557" cy="30264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69" y="3875276"/>
            <a:ext cx="3260741" cy="209405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748" y="152399"/>
            <a:ext cx="2146557" cy="3314537"/>
          </a:xfrm>
          <a:prstGeom prst="rect">
            <a:avLst/>
          </a:prstGeom>
        </p:spPr>
      </p:pic>
    </p:spTree>
    <p:extLst>
      <p:ext uri="{BB962C8B-B14F-4D97-AF65-F5344CB8AC3E}">
        <p14:creationId xmlns:p14="http://schemas.microsoft.com/office/powerpoint/2010/main" val="3731862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sz="1600" dirty="0" smtClean="0"/>
          </a:p>
          <a:p>
            <a:pPr marL="0" indent="0">
              <a:buNone/>
            </a:pPr>
            <a:r>
              <a:rPr lang="en-US" dirty="0" smtClean="0"/>
              <a:t>Postcards were the rage at the turn of the 20th century and drug manufacturers started sending out mailings to doctors touting the latest and greatest pharmaceutical medicines they made.</a:t>
            </a:r>
          </a:p>
          <a:p>
            <a:pPr marL="0" indent="0">
              <a:buNone/>
            </a:pPr>
            <a:r>
              <a:rPr lang="en-US" dirty="0" smtClean="0"/>
              <a:t>Mailings sent from exotic lands proved to be especially eye-catching to the recipient for both the pictures found on one side and the stamp and message on the other.</a:t>
            </a:r>
            <a:endParaRPr lang="en-US" dirty="0"/>
          </a:p>
        </p:txBody>
      </p:sp>
    </p:spTree>
    <p:extLst>
      <p:ext uri="{BB962C8B-B14F-4D97-AF65-F5344CB8AC3E}">
        <p14:creationId xmlns:p14="http://schemas.microsoft.com/office/powerpoint/2010/main" val="2907286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90" y="2043544"/>
            <a:ext cx="3932767" cy="3811588"/>
          </a:xfrm>
        </p:spPr>
        <p:txBody>
          <a:bodyPr/>
          <a:lstStyle/>
          <a:p>
            <a:r>
              <a:rPr lang="en-US" sz="2200" dirty="0" smtClean="0"/>
              <a:t>One of the earliest of these mailings was sent in November and December 1898 by the New York City based drug firm E. </a:t>
            </a:r>
            <a:r>
              <a:rPr lang="en-US" sz="2200" dirty="0" err="1" smtClean="0"/>
              <a:t>Fougera</a:t>
            </a:r>
            <a:r>
              <a:rPr lang="en-US" sz="2200" dirty="0" smtClean="0"/>
              <a:t> &amp; Company.  Their postcards introduced </a:t>
            </a:r>
            <a:r>
              <a:rPr lang="en-US" sz="2200" dirty="0" err="1" smtClean="0"/>
              <a:t>Colchi</a:t>
            </a:r>
            <a:r>
              <a:rPr lang="en-US" sz="2200" dirty="0" smtClean="0"/>
              <a:t>-Sal capsules to doctors as a remedy for gout, rheumatism, and rheumatic arthritis.  Its major ingredient- cannabis.</a:t>
            </a:r>
            <a:endParaRPr lang="en-US" sz="22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2757" y="1591539"/>
            <a:ext cx="7508911" cy="4715597"/>
          </a:xfrm>
          <a:prstGeom prst="rect">
            <a:avLst/>
          </a:prstGeom>
        </p:spPr>
      </p:pic>
      <p:sp>
        <p:nvSpPr>
          <p:cNvPr id="2" name="Rectangle 1"/>
          <p:cNvSpPr/>
          <p:nvPr/>
        </p:nvSpPr>
        <p:spPr>
          <a:xfrm>
            <a:off x="3026891" y="3244334"/>
            <a:ext cx="184731" cy="261610"/>
          </a:xfrm>
          <a:prstGeom prst="rect">
            <a:avLst/>
          </a:prstGeom>
        </p:spPr>
        <p:txBody>
          <a:bodyPr wrap="none">
            <a:spAutoFit/>
          </a:bodyPr>
          <a:lstStyle/>
          <a:p>
            <a:endParaRPr lang="en-US" sz="1100" dirty="0">
              <a:solidFill>
                <a:srgbClr val="FFFF00"/>
              </a:solidFill>
            </a:endParaRPr>
          </a:p>
        </p:txBody>
      </p:sp>
      <p:sp>
        <p:nvSpPr>
          <p:cNvPr id="4" name="Rectangle 3"/>
          <p:cNvSpPr/>
          <p:nvPr/>
        </p:nvSpPr>
        <p:spPr>
          <a:xfrm>
            <a:off x="3119256" y="6452130"/>
            <a:ext cx="4429418" cy="261610"/>
          </a:xfrm>
          <a:prstGeom prst="rect">
            <a:avLst/>
          </a:prstGeom>
        </p:spPr>
        <p:txBody>
          <a:bodyPr wrap="none">
            <a:spAutoFit/>
          </a:bodyPr>
          <a:lstStyle/>
          <a:p>
            <a:r>
              <a:rPr lang="en-US" sz="1100" dirty="0">
                <a:solidFill>
                  <a:srgbClr val="FFFF00"/>
                </a:solidFill>
                <a:hlinkClick r:id="rId3"/>
              </a:rPr>
              <a:t>http://www.deardoctorpostcards.com/art-1980japanesephilately.html</a:t>
            </a:r>
            <a:endParaRPr lang="en-US" sz="1100" dirty="0">
              <a:solidFill>
                <a:srgbClr val="FFFF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757" y="302977"/>
            <a:ext cx="3315917" cy="1062559"/>
          </a:xfrm>
          <a:prstGeom prst="rect">
            <a:avLst/>
          </a:prstGeom>
        </p:spPr>
      </p:pic>
    </p:spTree>
    <p:extLst>
      <p:ext uri="{BB962C8B-B14F-4D97-AF65-F5344CB8AC3E}">
        <p14:creationId xmlns:p14="http://schemas.microsoft.com/office/powerpoint/2010/main" val="772401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89" y="2043544"/>
            <a:ext cx="4475675" cy="3811588"/>
          </a:xfrm>
        </p:spPr>
        <p:txBody>
          <a:bodyPr/>
          <a:lstStyle/>
          <a:p>
            <a:r>
              <a:rPr lang="en-US" sz="2200" dirty="0" smtClean="0"/>
              <a:t>* Int’l post card rate from Japan to the U.S.- 2 </a:t>
            </a:r>
            <a:r>
              <a:rPr lang="en-US" sz="2200" dirty="0" err="1" smtClean="0"/>
              <a:t>sen</a:t>
            </a:r>
            <a:r>
              <a:rPr lang="en-US" sz="2200" dirty="0" smtClean="0"/>
              <a:t> (1.0316 cents)</a:t>
            </a:r>
          </a:p>
          <a:p>
            <a:r>
              <a:rPr lang="en-US" sz="2200" dirty="0" smtClean="0"/>
              <a:t>* U.S. domestic postcard rate- 1¢</a:t>
            </a:r>
          </a:p>
          <a:p>
            <a:endParaRPr lang="en-US" sz="2200" dirty="0" smtClean="0"/>
          </a:p>
          <a:p>
            <a:r>
              <a:rPr lang="en-US" sz="2200" dirty="0" smtClean="0"/>
              <a:t>If the cost to print the messages on these cards was less expensive in Japan than the U.S., </a:t>
            </a:r>
          </a:p>
          <a:p>
            <a:r>
              <a:rPr lang="en-US" sz="2200" dirty="0" smtClean="0"/>
              <a:t>it would have been cheaper </a:t>
            </a:r>
            <a:r>
              <a:rPr lang="en-US" sz="2200" dirty="0"/>
              <a:t>to mail </a:t>
            </a:r>
            <a:r>
              <a:rPr lang="en-US" sz="2200" dirty="0" smtClean="0"/>
              <a:t>these from </a:t>
            </a:r>
            <a:r>
              <a:rPr lang="en-US" sz="2200" dirty="0"/>
              <a:t>Japan than within the U.S</a:t>
            </a:r>
            <a:r>
              <a:rPr lang="en-US" sz="2200" dirty="0" smtClean="0"/>
              <a:t>. itself!</a:t>
            </a: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5664" y="661012"/>
            <a:ext cx="5211735" cy="32729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3677" y="3347549"/>
            <a:ext cx="4805655" cy="3075619"/>
          </a:xfrm>
          <a:prstGeom prst="rect">
            <a:avLst/>
          </a:prstGeom>
        </p:spPr>
      </p:pic>
    </p:spTree>
    <p:extLst>
      <p:ext uri="{BB962C8B-B14F-4D97-AF65-F5344CB8AC3E}">
        <p14:creationId xmlns:p14="http://schemas.microsoft.com/office/powerpoint/2010/main" val="3494153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90" y="2043544"/>
            <a:ext cx="3932767" cy="2847111"/>
          </a:xfrm>
        </p:spPr>
        <p:txBody>
          <a:bodyPr/>
          <a:lstStyle/>
          <a:p>
            <a:r>
              <a:rPr lang="en-US" sz="2200" dirty="0" err="1" smtClean="0"/>
              <a:t>Pautauberg’s</a:t>
            </a:r>
            <a:r>
              <a:rPr lang="en-US" sz="2200" dirty="0" smtClean="0"/>
              <a:t> Solution was a well-prescribed treatment for tuberculosis for at least 20 years before this postcard was mailed in August 1904 from company headquarters in Paris to a doctor in Springfield, Massachusetts.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356" y="3422072"/>
            <a:ext cx="4658129" cy="302603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757" y="374072"/>
            <a:ext cx="3927570" cy="6074034"/>
          </a:xfrm>
          <a:prstGeom prst="rect">
            <a:avLst/>
          </a:prstGeom>
        </p:spPr>
      </p:pic>
      <p:sp>
        <p:nvSpPr>
          <p:cNvPr id="7" name="TextBox 6"/>
          <p:cNvSpPr txBox="1"/>
          <p:nvPr/>
        </p:nvSpPr>
        <p:spPr>
          <a:xfrm>
            <a:off x="8995853" y="1745673"/>
            <a:ext cx="2396837" cy="923330"/>
          </a:xfrm>
          <a:prstGeom prst="rect">
            <a:avLst/>
          </a:prstGeom>
          <a:noFill/>
        </p:spPr>
        <p:txBody>
          <a:bodyPr wrap="square" rtlCol="0">
            <a:spAutoFit/>
          </a:bodyPr>
          <a:lstStyle/>
          <a:p>
            <a:pPr algn="ctr"/>
            <a:r>
              <a:rPr lang="en-US" i="1" dirty="0" smtClean="0">
                <a:solidFill>
                  <a:srgbClr val="FFFF00"/>
                </a:solidFill>
              </a:rPr>
              <a:t>First known use of the salutation     “Dear Doctor.”</a:t>
            </a:r>
            <a:endParaRPr lang="en-US" i="1" dirty="0">
              <a:solidFill>
                <a:srgbClr val="FFFF00"/>
              </a:solidFill>
            </a:endParaRPr>
          </a:p>
        </p:txBody>
      </p:sp>
    </p:spTree>
    <p:extLst>
      <p:ext uri="{BB962C8B-B14F-4D97-AF65-F5344CB8AC3E}">
        <p14:creationId xmlns:p14="http://schemas.microsoft.com/office/powerpoint/2010/main" val="4294535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90" y="2043543"/>
            <a:ext cx="3932767" cy="3894677"/>
          </a:xfrm>
        </p:spPr>
        <p:txBody>
          <a:bodyPr/>
          <a:lstStyle/>
          <a:p>
            <a:r>
              <a:rPr lang="en-US" sz="2200" dirty="0" smtClean="0"/>
              <a:t>Not all cards were sent from overseas.  Here is Card #1 mailed April 27, 1909 of a series of 10 cards sent by the Burlingame Chemical Company of Los Angeles advertising Pepso-Laxatone, a digestive laxative that contained 14% alcohol.  The series depicted “attractive California scenes.”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332" y="424294"/>
            <a:ext cx="4991100" cy="3238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563" y="3266642"/>
            <a:ext cx="4991100" cy="3248025"/>
          </a:xfrm>
          <a:prstGeom prst="rect">
            <a:avLst/>
          </a:prstGeom>
        </p:spPr>
      </p:pic>
    </p:spTree>
    <p:extLst>
      <p:ext uri="{BB962C8B-B14F-4D97-AF65-F5344CB8AC3E}">
        <p14:creationId xmlns:p14="http://schemas.microsoft.com/office/powerpoint/2010/main" val="231925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299989" y="2043544"/>
            <a:ext cx="4147319" cy="3811588"/>
          </a:xfrm>
        </p:spPr>
        <p:txBody>
          <a:bodyPr/>
          <a:lstStyle/>
          <a:p>
            <a:r>
              <a:rPr lang="en-US" sz="2200" dirty="0" smtClean="0"/>
              <a:t>Postmarked May 2, 1913 in Paris, this card was written in Spanish and sent to a doctor in Bolivia.  It touts a drug called </a:t>
            </a:r>
            <a:r>
              <a:rPr lang="en-US" sz="2200" dirty="0" err="1" smtClean="0"/>
              <a:t>Ceribrine</a:t>
            </a:r>
            <a:r>
              <a:rPr lang="en-US" sz="2200" dirty="0" smtClean="0"/>
              <a:t>, for neurological pain by the French company Fournier.  It is one of at least seven sent 1911-1916 depicting different French tourist sites sent to doctors in Argentina, Bolivia and Uruguay.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576" y="266535"/>
            <a:ext cx="4828158" cy="31543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125" y="3420932"/>
            <a:ext cx="4833566" cy="3157930"/>
          </a:xfrm>
          <a:prstGeom prst="rect">
            <a:avLst/>
          </a:prstGeom>
        </p:spPr>
      </p:pic>
      <p:sp>
        <p:nvSpPr>
          <p:cNvPr id="4" name="TextBox 3"/>
          <p:cNvSpPr txBox="1"/>
          <p:nvPr/>
        </p:nvSpPr>
        <p:spPr>
          <a:xfrm>
            <a:off x="3155857" y="6444524"/>
            <a:ext cx="3894268" cy="261610"/>
          </a:xfrm>
          <a:prstGeom prst="rect">
            <a:avLst/>
          </a:prstGeom>
          <a:noFill/>
        </p:spPr>
        <p:txBody>
          <a:bodyPr wrap="square" rtlCol="0">
            <a:spAutoFit/>
          </a:bodyPr>
          <a:lstStyle/>
          <a:p>
            <a:r>
              <a:rPr lang="en-US" sz="1100" dirty="0">
                <a:solidFill>
                  <a:srgbClr val="FFFF00"/>
                </a:solidFill>
                <a:hlinkClick r:id="rId4"/>
              </a:rPr>
              <a:t>http://www.deardoctorpostcards.com/art-2008fournier.html</a:t>
            </a:r>
            <a:endParaRPr lang="en-US" sz="1100" dirty="0">
              <a:solidFill>
                <a:srgbClr val="FFFF00"/>
              </a:solidFill>
            </a:endParaRPr>
          </a:p>
        </p:txBody>
      </p:sp>
    </p:spTree>
    <p:extLst>
      <p:ext uri="{BB962C8B-B14F-4D97-AF65-F5344CB8AC3E}">
        <p14:creationId xmlns:p14="http://schemas.microsoft.com/office/powerpoint/2010/main" val="3741909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24">
  <a:themeElements>
    <a:clrScheme name="powerpoint-template-24 12">
      <a:dk1>
        <a:srgbClr val="4D4D4D"/>
      </a:dk1>
      <a:lt1>
        <a:srgbClr val="FFFFFF"/>
      </a:lt1>
      <a:dk2>
        <a:srgbClr val="4D4D4D"/>
      </a:dk2>
      <a:lt2>
        <a:srgbClr val="620000"/>
      </a:lt2>
      <a:accent1>
        <a:srgbClr val="9F0000"/>
      </a:accent1>
      <a:accent2>
        <a:srgbClr val="CE0000"/>
      </a:accent2>
      <a:accent3>
        <a:srgbClr val="FFFFFF"/>
      </a:accent3>
      <a:accent4>
        <a:srgbClr val="404040"/>
      </a:accent4>
      <a:accent5>
        <a:srgbClr val="CDAAAA"/>
      </a:accent5>
      <a:accent6>
        <a:srgbClr val="BA0000"/>
      </a:accent6>
      <a:hlink>
        <a:srgbClr val="FFD000"/>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C75F06"/>
        </a:lt2>
        <a:accent1>
          <a:srgbClr val="E07D06"/>
        </a:accent1>
        <a:accent2>
          <a:srgbClr val="F2A016"/>
        </a:accent2>
        <a:accent3>
          <a:srgbClr val="FFFFFF"/>
        </a:accent3>
        <a:accent4>
          <a:srgbClr val="404040"/>
        </a:accent4>
        <a:accent5>
          <a:srgbClr val="EDBFAA"/>
        </a:accent5>
        <a:accent6>
          <a:srgbClr val="DB9113"/>
        </a:accent6>
        <a:hlink>
          <a:srgbClr val="F7C91C"/>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CE5C16"/>
        </a:lt2>
        <a:accent1>
          <a:srgbClr val="E3852B"/>
        </a:accent1>
        <a:accent2>
          <a:srgbClr val="E79235"/>
        </a:accent2>
        <a:accent3>
          <a:srgbClr val="FFFFFF"/>
        </a:accent3>
        <a:accent4>
          <a:srgbClr val="404040"/>
        </a:accent4>
        <a:accent5>
          <a:srgbClr val="EFC2AC"/>
        </a:accent5>
        <a:accent6>
          <a:srgbClr val="D1842F"/>
        </a:accent6>
        <a:hlink>
          <a:srgbClr val="F09E3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D5D16"/>
        </a:lt2>
        <a:accent1>
          <a:srgbClr val="ED5B10"/>
        </a:accent1>
        <a:accent2>
          <a:srgbClr val="F5A526"/>
        </a:accent2>
        <a:accent3>
          <a:srgbClr val="FFFFFF"/>
        </a:accent3>
        <a:accent4>
          <a:srgbClr val="404040"/>
        </a:accent4>
        <a:accent5>
          <a:srgbClr val="F4B5AA"/>
        </a:accent5>
        <a:accent6>
          <a:srgbClr val="DE9521"/>
        </a:accent6>
        <a:hlink>
          <a:srgbClr val="FABD4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B33617"/>
        </a:lt2>
        <a:accent1>
          <a:srgbClr val="DC6900"/>
        </a:accent1>
        <a:accent2>
          <a:srgbClr val="ED9500"/>
        </a:accent2>
        <a:accent3>
          <a:srgbClr val="FFFFFF"/>
        </a:accent3>
        <a:accent4>
          <a:srgbClr val="404040"/>
        </a:accent4>
        <a:accent5>
          <a:srgbClr val="EBB9AA"/>
        </a:accent5>
        <a:accent6>
          <a:srgbClr val="D78700"/>
        </a:accent6>
        <a:hlink>
          <a:srgbClr val="F8BE1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FE3902"/>
        </a:lt2>
        <a:accent1>
          <a:srgbClr val="FF6B03"/>
        </a:accent1>
        <a:accent2>
          <a:srgbClr val="FF8308"/>
        </a:accent2>
        <a:accent3>
          <a:srgbClr val="FFFFFF"/>
        </a:accent3>
        <a:accent4>
          <a:srgbClr val="404040"/>
        </a:accent4>
        <a:accent5>
          <a:srgbClr val="FFBAAA"/>
        </a:accent5>
        <a:accent6>
          <a:srgbClr val="E77606"/>
        </a:accent6>
        <a:hlink>
          <a:srgbClr val="FFA90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BF1D18"/>
        </a:lt2>
        <a:accent1>
          <a:srgbClr val="CF0E09"/>
        </a:accent1>
        <a:accent2>
          <a:srgbClr val="E92147"/>
        </a:accent2>
        <a:accent3>
          <a:srgbClr val="FFFFFF"/>
        </a:accent3>
        <a:accent4>
          <a:srgbClr val="404040"/>
        </a:accent4>
        <a:accent5>
          <a:srgbClr val="E4AAAA"/>
        </a:accent5>
        <a:accent6>
          <a:srgbClr val="D31D3F"/>
        </a:accent6>
        <a:hlink>
          <a:srgbClr val="F4842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C7271E"/>
        </a:lt2>
        <a:accent1>
          <a:srgbClr val="CF0E09"/>
        </a:accent1>
        <a:accent2>
          <a:srgbClr val="E92147"/>
        </a:accent2>
        <a:accent3>
          <a:srgbClr val="FFFFFF"/>
        </a:accent3>
        <a:accent4>
          <a:srgbClr val="404040"/>
        </a:accent4>
        <a:accent5>
          <a:srgbClr val="E4AAAA"/>
        </a:accent5>
        <a:accent6>
          <a:srgbClr val="D31D3F"/>
        </a:accent6>
        <a:hlink>
          <a:srgbClr val="F4842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8C1006"/>
        </a:lt2>
        <a:accent1>
          <a:srgbClr val="FF5000"/>
        </a:accent1>
        <a:accent2>
          <a:srgbClr val="FF725E"/>
        </a:accent2>
        <a:accent3>
          <a:srgbClr val="FFFFFF"/>
        </a:accent3>
        <a:accent4>
          <a:srgbClr val="404040"/>
        </a:accent4>
        <a:accent5>
          <a:srgbClr val="FFB3AA"/>
        </a:accent5>
        <a:accent6>
          <a:srgbClr val="E76754"/>
        </a:accent6>
        <a:hlink>
          <a:srgbClr val="FF4D4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620000"/>
        </a:lt2>
        <a:accent1>
          <a:srgbClr val="9F0000"/>
        </a:accent1>
        <a:accent2>
          <a:srgbClr val="CE0000"/>
        </a:accent2>
        <a:accent3>
          <a:srgbClr val="FFFFFF"/>
        </a:accent3>
        <a:accent4>
          <a:srgbClr val="404040"/>
        </a:accent4>
        <a:accent5>
          <a:srgbClr val="CDAAAA"/>
        </a:accent5>
        <a:accent6>
          <a:srgbClr val="BA0000"/>
        </a:accent6>
        <a:hlink>
          <a:srgbClr val="FFD000"/>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1716</TotalTime>
  <Words>1669</Words>
  <Application>Microsoft Office PowerPoint</Application>
  <PresentationFormat>Widescreen</PresentationFormat>
  <Paragraphs>86</Paragraphs>
  <Slides>36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36</vt:i4>
      </vt:variant>
    </vt:vector>
  </HeadingPairs>
  <TitlesOfParts>
    <vt:vector size="40" baseType="lpstr">
      <vt:lpstr>Arial</vt:lpstr>
      <vt:lpstr>Cambria Math</vt:lpstr>
      <vt:lpstr>Microsoft Sans Serif</vt:lpstr>
      <vt:lpstr>powerpoint-template-24</vt:lpstr>
      <vt:lpstr>Introduction to “Dear Doctor” Postcards: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115</cp:revision>
  <dcterms:created xsi:type="dcterms:W3CDTF">2015-06-19T01:30:45Z</dcterms:created>
  <dcterms:modified xsi:type="dcterms:W3CDTF">2016-01-15T04:47:12Z</dcterms:modified>
</cp:coreProperties>
</file>