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86" r:id="rId4"/>
    <p:sldId id="27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1" r:id="rId18"/>
    <p:sldId id="287" r:id="rId19"/>
    <p:sldId id="283" r:id="rId20"/>
    <p:sldId id="284" r:id="rId21"/>
    <p:sldId id="285" r:id="rId22"/>
    <p:sldId id="280" r:id="rId23"/>
    <p:sldId id="281" r:id="rId24"/>
    <p:sldId id="282" r:id="rId25"/>
    <p:sldId id="289" r:id="rId26"/>
    <p:sldId id="290" r:id="rId27"/>
    <p:sldId id="291" r:id="rId28"/>
    <p:sldId id="293" r:id="rId29"/>
    <p:sldId id="294" r:id="rId30"/>
    <p:sldId id="296" r:id="rId31"/>
    <p:sldId id="297" r:id="rId32"/>
    <p:sldId id="298" r:id="rId33"/>
    <p:sldId id="299" r:id="rId3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5" d="100"/>
          <a:sy n="85" d="100"/>
        </p:scale>
        <p:origin x="1068" y="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9C4B1D-0288-4A9F-B0AD-3B832303952F}" type="datetimeFigureOut">
              <a:rPr lang="en-US" smtClean="0"/>
              <a:t>3/24/2017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85D25-7D8B-4AFA-AEE8-01105B6A21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73583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9C4B1D-0288-4A9F-B0AD-3B832303952F}" type="datetimeFigureOut">
              <a:rPr lang="en-US" smtClean="0"/>
              <a:t>3/24/2017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85D25-7D8B-4AFA-AEE8-01105B6A21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04622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9C4B1D-0288-4A9F-B0AD-3B832303952F}" type="datetimeFigureOut">
              <a:rPr lang="en-US" smtClean="0"/>
              <a:t>3/24/2017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85D25-7D8B-4AFA-AEE8-01105B6A21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4783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9C4B1D-0288-4A9F-B0AD-3B832303952F}" type="datetimeFigureOut">
              <a:rPr lang="en-US" smtClean="0"/>
              <a:t>3/24/2017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85D25-7D8B-4AFA-AEE8-01105B6A21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2449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9C4B1D-0288-4A9F-B0AD-3B832303952F}" type="datetimeFigureOut">
              <a:rPr lang="en-US" smtClean="0"/>
              <a:t>3/24/2017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85D25-7D8B-4AFA-AEE8-01105B6A21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93963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9C4B1D-0288-4A9F-B0AD-3B832303952F}" type="datetimeFigureOut">
              <a:rPr lang="en-US" smtClean="0"/>
              <a:t>3/24/2017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85D25-7D8B-4AFA-AEE8-01105B6A21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4108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9C4B1D-0288-4A9F-B0AD-3B832303952F}" type="datetimeFigureOut">
              <a:rPr lang="en-US" smtClean="0"/>
              <a:t>3/24/2017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85D25-7D8B-4AFA-AEE8-01105B6A21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83210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9C4B1D-0288-4A9F-B0AD-3B832303952F}" type="datetimeFigureOut">
              <a:rPr lang="en-US" smtClean="0"/>
              <a:t>3/24/2017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85D25-7D8B-4AFA-AEE8-01105B6A21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57668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9C4B1D-0288-4A9F-B0AD-3B832303952F}" type="datetimeFigureOut">
              <a:rPr lang="en-US" smtClean="0"/>
              <a:t>3/24/2017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85D25-7D8B-4AFA-AEE8-01105B6A21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63013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9C4B1D-0288-4A9F-B0AD-3B832303952F}" type="datetimeFigureOut">
              <a:rPr lang="en-US" smtClean="0"/>
              <a:t>3/24/2017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85D25-7D8B-4AFA-AEE8-01105B6A21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41062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9C4B1D-0288-4A9F-B0AD-3B832303952F}" type="datetimeFigureOut">
              <a:rPr lang="en-US" smtClean="0"/>
              <a:t>3/24/2017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85D25-7D8B-4AFA-AEE8-01105B6A21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41184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5000"/>
                <a:lumOff val="95000"/>
              </a:schemeClr>
            </a:gs>
            <a:gs pos="100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100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9C4B1D-0288-4A9F-B0AD-3B832303952F}" type="datetimeFigureOut">
              <a:rPr lang="en-US" smtClean="0"/>
              <a:t>3/24/2017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185D25-7D8B-4AFA-AEE8-01105B6A21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64863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1524000"/>
            <a:ext cx="7772400" cy="1470025"/>
          </a:xfrm>
        </p:spPr>
        <p:txBody>
          <a:bodyPr/>
          <a:lstStyle/>
          <a:p>
            <a:r>
              <a:rPr lang="en-US" i="1" dirty="0" smtClean="0"/>
              <a:t>Cypripediums</a:t>
            </a:r>
            <a:endParaRPr lang="en-US" i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95400" y="3581400"/>
            <a:ext cx="6400800" cy="1219200"/>
          </a:xfrm>
        </p:spPr>
        <p:txBody>
          <a:bodyPr>
            <a:normAutofit/>
          </a:bodyPr>
          <a:lstStyle/>
          <a:p>
            <a:r>
              <a:rPr lang="en-US" sz="4800" b="1" dirty="0" smtClean="0"/>
              <a:t>Lady Slipper Orchids</a:t>
            </a:r>
            <a:endParaRPr lang="en-US" sz="4800" b="1" dirty="0"/>
          </a:p>
        </p:txBody>
      </p:sp>
    </p:spTree>
    <p:extLst>
      <p:ext uri="{BB962C8B-B14F-4D97-AF65-F5344CB8AC3E}">
        <p14:creationId xmlns:p14="http://schemas.microsoft.com/office/powerpoint/2010/main" val="18108205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i="1" dirty="0"/>
              <a:t/>
            </a:r>
            <a:br>
              <a:rPr lang="en-US" i="1" dirty="0"/>
            </a:br>
            <a:r>
              <a:rPr lang="en-US" i="1" dirty="0" smtClean="0"/>
              <a:t>Cypripedium </a:t>
            </a:r>
            <a:r>
              <a:rPr lang="en-US" i="1" dirty="0" err="1" smtClean="0"/>
              <a:t>calceolus</a:t>
            </a:r>
            <a:endParaRPr lang="en-US" i="1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535113"/>
            <a:ext cx="3659188" cy="639762"/>
          </a:xfrm>
        </p:spPr>
        <p:txBody>
          <a:bodyPr/>
          <a:lstStyle/>
          <a:p>
            <a:r>
              <a:rPr lang="en-US" dirty="0" smtClean="0"/>
              <a:t>                Latvia 550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/>
              <a:t>               Lithuania 425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442018"/>
            <a:ext cx="3396600" cy="3417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0200" y="2283918"/>
            <a:ext cx="2376600" cy="373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52378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smtClean="0"/>
              <a:t>Cypripedium </a:t>
            </a:r>
            <a:r>
              <a:rPr lang="en-US" i="1" dirty="0" err="1" smtClean="0"/>
              <a:t>calceolus</a:t>
            </a:r>
            <a:endParaRPr lang="en-US" i="1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30471" y="1568804"/>
            <a:ext cx="3289130" cy="639762"/>
          </a:xfrm>
        </p:spPr>
        <p:txBody>
          <a:bodyPr/>
          <a:lstStyle/>
          <a:p>
            <a:r>
              <a:rPr lang="en-US" dirty="0" smtClean="0"/>
              <a:t>              Slovakia 551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29200" y="1535113"/>
            <a:ext cx="3200400" cy="639762"/>
          </a:xfrm>
        </p:spPr>
        <p:txBody>
          <a:bodyPr/>
          <a:lstStyle/>
          <a:p>
            <a:r>
              <a:rPr lang="en-US" dirty="0" smtClean="0"/>
              <a:t>              Slovenia 672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2231" y="2477275"/>
            <a:ext cx="4126950" cy="25878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000" y="2174875"/>
            <a:ext cx="2295000" cy="319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25095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smtClean="0"/>
              <a:t>Cypripedium </a:t>
            </a:r>
            <a:r>
              <a:rPr lang="en-US" i="1" dirty="0" err="1" smtClean="0"/>
              <a:t>calceolus</a:t>
            </a:r>
            <a:endParaRPr lang="en-US" i="1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4837" y="1535113"/>
            <a:ext cx="4040188" cy="639762"/>
          </a:xfrm>
        </p:spPr>
        <p:txBody>
          <a:bodyPr/>
          <a:lstStyle/>
          <a:p>
            <a:r>
              <a:rPr lang="en-US" b="0" dirty="0" smtClean="0"/>
              <a:t>              </a:t>
            </a:r>
            <a:r>
              <a:rPr lang="en-US" dirty="0" smtClean="0"/>
              <a:t>Norway 972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/>
              <a:t>             Sweden 1419b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1794" y="2278239"/>
            <a:ext cx="3111000" cy="37842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5400" y="2268039"/>
            <a:ext cx="2805000" cy="379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2828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smtClean="0"/>
              <a:t>Cypripedium </a:t>
            </a:r>
            <a:r>
              <a:rPr lang="en-US" i="1" dirty="0" err="1" smtClean="0"/>
              <a:t>calceolus</a:t>
            </a:r>
            <a:endParaRPr lang="en-US" i="1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4836" y="1535113"/>
            <a:ext cx="4040188" cy="639762"/>
          </a:xfrm>
        </p:spPr>
        <p:txBody>
          <a:bodyPr/>
          <a:lstStyle/>
          <a:p>
            <a:r>
              <a:rPr lang="en-US" dirty="0" smtClean="0"/>
              <a:t>            Mongolia 2277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/>
              <a:t>                Russia 5994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7194" y="2268619"/>
            <a:ext cx="2560200" cy="37638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7800" y="2292350"/>
            <a:ext cx="2630334" cy="376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1944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                       U.N.-Vienna 196</a:t>
            </a:r>
            <a:endParaRPr lang="en-US" sz="2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5187" y="457200"/>
            <a:ext cx="6660601" cy="4743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9366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smtClean="0"/>
              <a:t>Cypripedium </a:t>
            </a:r>
            <a:r>
              <a:rPr lang="en-US" i="1" dirty="0" err="1" smtClean="0"/>
              <a:t>calceolus</a:t>
            </a:r>
            <a:endParaRPr lang="en-US" i="1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          </a:t>
            </a:r>
            <a:r>
              <a:rPr lang="en-US" dirty="0" smtClean="0"/>
              <a:t>     </a:t>
            </a:r>
            <a:r>
              <a:rPr lang="en-US" dirty="0" smtClean="0"/>
              <a:t>Malagasy 1273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/>
              <a:t>             Uganda 954a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2627" y="2292350"/>
            <a:ext cx="2489334" cy="355405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7762" y="2317750"/>
            <a:ext cx="2996638" cy="3528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73104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smtClean="0"/>
              <a:t>Cypripedium</a:t>
            </a:r>
            <a:endParaRPr lang="en-US" i="1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i="1" dirty="0" smtClean="0"/>
              <a:t>                </a:t>
            </a:r>
            <a:r>
              <a:rPr lang="en-US" i="1" dirty="0" smtClean="0"/>
              <a:t>        </a:t>
            </a:r>
            <a:r>
              <a:rPr lang="en-US" i="1" dirty="0" err="1" smtClean="0"/>
              <a:t>parviflorum</a:t>
            </a:r>
            <a:endParaRPr lang="en-US" i="1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244" y="2394038"/>
            <a:ext cx="4653844" cy="3490383"/>
          </a:xfrm>
        </p:spPr>
      </p:pic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53000" y="1535113"/>
            <a:ext cx="3733800" cy="639762"/>
          </a:xfrm>
        </p:spPr>
        <p:txBody>
          <a:bodyPr/>
          <a:lstStyle/>
          <a:p>
            <a:r>
              <a:rPr lang="en-US" dirty="0" smtClean="0"/>
              <a:t>                </a:t>
            </a:r>
            <a:r>
              <a:rPr lang="en-US" dirty="0" smtClean="0"/>
              <a:t>   </a:t>
            </a:r>
            <a:r>
              <a:rPr lang="en-US" i="1" dirty="0" err="1" smtClean="0"/>
              <a:t>pubescens</a:t>
            </a:r>
            <a:endParaRPr lang="en-US" i="1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2174875"/>
            <a:ext cx="2963466" cy="3951288"/>
          </a:xfrm>
        </p:spPr>
      </p:pic>
    </p:spTree>
    <p:extLst>
      <p:ext uri="{BB962C8B-B14F-4D97-AF65-F5344CB8AC3E}">
        <p14:creationId xmlns:p14="http://schemas.microsoft.com/office/powerpoint/2010/main" val="146762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89604" y="685800"/>
            <a:ext cx="6091767" cy="4568825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US" sz="2400" b="1" i="1" dirty="0" smtClean="0"/>
              <a:t>             Cypripedium </a:t>
            </a:r>
            <a:r>
              <a:rPr lang="en-US" sz="2400" b="1" i="1" dirty="0" err="1" smtClean="0"/>
              <a:t>planipetalum</a:t>
            </a:r>
            <a:endParaRPr lang="en-US" sz="2400" b="1" i="1" dirty="0"/>
          </a:p>
        </p:txBody>
      </p:sp>
    </p:spTree>
    <p:extLst>
      <p:ext uri="{BB962C8B-B14F-4D97-AF65-F5344CB8AC3E}">
        <p14:creationId xmlns:p14="http://schemas.microsoft.com/office/powerpoint/2010/main" val="2889704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i="1" dirty="0" smtClean="0"/>
              <a:t>Cypripedium </a:t>
            </a:r>
            <a:r>
              <a:rPr lang="en-US" sz="3600" i="1" dirty="0" err="1" smtClean="0"/>
              <a:t>parviflorum</a:t>
            </a:r>
            <a:r>
              <a:rPr lang="en-US" sz="3600" i="1" dirty="0"/>
              <a:t> </a:t>
            </a:r>
            <a:r>
              <a:rPr lang="en-US" sz="3600" i="1" dirty="0" smtClean="0"/>
              <a:t>&amp; </a:t>
            </a:r>
            <a:r>
              <a:rPr lang="en-US" sz="3600" i="1" dirty="0" err="1" smtClean="0"/>
              <a:t>pubescens</a:t>
            </a:r>
            <a:r>
              <a:rPr lang="en-US" sz="3600" i="1" dirty="0" smtClean="0"/>
              <a:t> (?)</a:t>
            </a:r>
            <a:endParaRPr lang="en-US" sz="3600" i="1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             </a:t>
            </a:r>
            <a:r>
              <a:rPr lang="en-US" dirty="0" smtClean="0"/>
              <a:t>      Canada </a:t>
            </a:r>
            <a:r>
              <a:rPr lang="en-US" dirty="0" smtClean="0"/>
              <a:t>1790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/>
              <a:t>              </a:t>
            </a:r>
            <a:r>
              <a:rPr lang="en-US" dirty="0" smtClean="0"/>
              <a:t>  </a:t>
            </a:r>
            <a:r>
              <a:rPr lang="en-US" dirty="0" smtClean="0"/>
              <a:t>U.S. 2077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2759642"/>
            <a:ext cx="3264000" cy="27438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2183342"/>
            <a:ext cx="3906600" cy="389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84084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smtClean="0"/>
              <a:t>Cypripedium </a:t>
            </a:r>
            <a:r>
              <a:rPr lang="en-US" i="1" dirty="0" err="1" smtClean="0"/>
              <a:t>acaule</a:t>
            </a:r>
            <a:endParaRPr lang="en-US" i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4764" y="1600200"/>
            <a:ext cx="3394472" cy="4525963"/>
          </a:xfrm>
        </p:spPr>
      </p:pic>
    </p:spTree>
    <p:extLst>
      <p:ext uri="{BB962C8B-B14F-4D97-AF65-F5344CB8AC3E}">
        <p14:creationId xmlns:p14="http://schemas.microsoft.com/office/powerpoint/2010/main" val="20928919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4800" y="685800"/>
            <a:ext cx="845820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smtClean="0"/>
              <a:t>Cypripedium </a:t>
            </a:r>
            <a:r>
              <a:rPr lang="en-US" sz="2800" i="1" dirty="0" err="1" smtClean="0"/>
              <a:t>calceolus</a:t>
            </a:r>
            <a:r>
              <a:rPr lang="en-US" sz="2800" i="1" dirty="0" smtClean="0"/>
              <a:t> </a:t>
            </a:r>
            <a:r>
              <a:rPr lang="en-US" sz="2800" dirty="0" smtClean="0"/>
              <a:t>is the yellow lady’s-slipper orchid, and the type species of the genus </a:t>
            </a:r>
            <a:r>
              <a:rPr lang="en-US" sz="2800" i="1" dirty="0" smtClean="0"/>
              <a:t>Cypripedium</a:t>
            </a:r>
            <a:r>
              <a:rPr lang="en-US" sz="2800" dirty="0" smtClean="0"/>
              <a:t>.   It has a widespread distribution from Europe east through Asia from Spain to the Pacific, including almost every country in Europe plus Russia and northeastern China and Japan’s </a:t>
            </a:r>
            <a:r>
              <a:rPr lang="en-US" sz="2800" dirty="0" err="1" smtClean="0"/>
              <a:t>Rebun</a:t>
            </a:r>
            <a:r>
              <a:rPr lang="en-US" sz="2800" dirty="0" smtClean="0"/>
              <a:t> Island.</a:t>
            </a:r>
          </a:p>
          <a:p>
            <a:endParaRPr lang="en-US" sz="2800" i="1" dirty="0"/>
          </a:p>
          <a:p>
            <a:r>
              <a:rPr lang="en-US" sz="2800" i="1" dirty="0" smtClean="0"/>
              <a:t>Cypripedium </a:t>
            </a:r>
            <a:r>
              <a:rPr lang="en-US" sz="2800" i="1" dirty="0" err="1" smtClean="0"/>
              <a:t>calceolus</a:t>
            </a:r>
            <a:r>
              <a:rPr lang="en-US" sz="2800" i="1" dirty="0" smtClean="0"/>
              <a:t> </a:t>
            </a:r>
            <a:r>
              <a:rPr lang="en-US" sz="2800" dirty="0" err="1" smtClean="0"/>
              <a:t>sensu</a:t>
            </a:r>
            <a:r>
              <a:rPr lang="en-US" sz="2800" dirty="0" smtClean="0"/>
              <a:t> </a:t>
            </a:r>
            <a:r>
              <a:rPr lang="en-US" sz="2800" dirty="0" err="1" smtClean="0"/>
              <a:t>stricta</a:t>
            </a:r>
            <a:r>
              <a:rPr lang="en-US" sz="2800" dirty="0" smtClean="0"/>
              <a:t> (“in the strict sense”) does not occur in North America.  The closely related  </a:t>
            </a:r>
            <a:r>
              <a:rPr lang="en-US" sz="2800" i="1" dirty="0" smtClean="0"/>
              <a:t>Cypripedium </a:t>
            </a:r>
            <a:r>
              <a:rPr lang="en-US" sz="2800" i="1" dirty="0" err="1" smtClean="0"/>
              <a:t>parviflorum</a:t>
            </a:r>
            <a:r>
              <a:rPr lang="en-US" sz="2800" i="1" dirty="0" smtClean="0"/>
              <a:t> </a:t>
            </a:r>
            <a:r>
              <a:rPr lang="en-US" sz="2800" dirty="0" smtClean="0"/>
              <a:t>and </a:t>
            </a:r>
            <a:r>
              <a:rPr lang="en-US" sz="2800" i="1" dirty="0" smtClean="0"/>
              <a:t>C. </a:t>
            </a:r>
            <a:r>
              <a:rPr lang="en-US" sz="2800" i="1" dirty="0" err="1" smtClean="0"/>
              <a:t>pubescens</a:t>
            </a:r>
            <a:r>
              <a:rPr lang="en-US" sz="2800" dirty="0" smtClean="0"/>
              <a:t> are often still referred to as </a:t>
            </a:r>
            <a:r>
              <a:rPr lang="en-US" sz="2800" dirty="0"/>
              <a:t>s</a:t>
            </a:r>
            <a:r>
              <a:rPr lang="en-US" sz="2800" dirty="0" smtClean="0"/>
              <a:t>ubspecies or varieties of </a:t>
            </a:r>
            <a:r>
              <a:rPr lang="en-US" sz="2800" i="1" dirty="0" smtClean="0"/>
              <a:t>C. </a:t>
            </a:r>
            <a:r>
              <a:rPr lang="en-US" sz="2800" i="1" dirty="0" err="1" smtClean="0"/>
              <a:t>calceolus</a:t>
            </a:r>
            <a:r>
              <a:rPr lang="en-US" sz="2800" i="1" dirty="0" smtClean="0"/>
              <a:t>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09814553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smtClean="0"/>
              <a:t>Cypripedium </a:t>
            </a:r>
            <a:r>
              <a:rPr lang="en-US" i="1" dirty="0" err="1" smtClean="0"/>
              <a:t>acaule</a:t>
            </a:r>
            <a:endParaRPr lang="en-US" i="1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               </a:t>
            </a:r>
            <a:r>
              <a:rPr lang="en-US" dirty="0" smtClean="0"/>
              <a:t>     Canada </a:t>
            </a:r>
            <a:r>
              <a:rPr lang="en-US" dirty="0" smtClean="0"/>
              <a:t>424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/>
              <a:t>  </a:t>
            </a:r>
            <a:r>
              <a:rPr lang="en-US" dirty="0" smtClean="0"/>
              <a:t>    </a:t>
            </a:r>
            <a:r>
              <a:rPr lang="en-US" dirty="0" smtClean="0"/>
              <a:t>St. Pierre &amp; Miquelon 360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2743200"/>
            <a:ext cx="4242870" cy="294562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6400" y="2297564"/>
            <a:ext cx="2590800" cy="3836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836942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smtClean="0"/>
              <a:t>Cypripedium </a:t>
            </a:r>
            <a:r>
              <a:rPr lang="en-US" i="1" dirty="0" err="1" smtClean="0"/>
              <a:t>reginae</a:t>
            </a:r>
            <a:endParaRPr lang="en-US" i="1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348706"/>
            <a:ext cx="4038600" cy="3028950"/>
          </a:xfrm>
        </p:spPr>
      </p:pic>
      <p:sp>
        <p:nvSpPr>
          <p:cNvPr id="7" name="TextBox 6"/>
          <p:cNvSpPr txBox="1"/>
          <p:nvPr/>
        </p:nvSpPr>
        <p:spPr>
          <a:xfrm>
            <a:off x="5628327" y="5257800"/>
            <a:ext cx="2362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         U.S. 1376 </a:t>
            </a:r>
            <a:endParaRPr lang="en-US" sz="24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2055" y="2670981"/>
            <a:ext cx="3754745" cy="238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78284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smtClean="0"/>
              <a:t>Cypripedium </a:t>
            </a:r>
            <a:r>
              <a:rPr lang="en-US" i="1" dirty="0" err="1" smtClean="0"/>
              <a:t>passerinum</a:t>
            </a:r>
            <a:endParaRPr lang="en-US" i="1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039" y="1491603"/>
            <a:ext cx="3394472" cy="4525963"/>
          </a:xfrm>
        </p:spPr>
      </p:pic>
      <p:sp>
        <p:nvSpPr>
          <p:cNvPr id="8" name="TextBox 7"/>
          <p:cNvSpPr txBox="1"/>
          <p:nvPr/>
        </p:nvSpPr>
        <p:spPr>
          <a:xfrm>
            <a:off x="1354075" y="6140677"/>
            <a:ext cx="2438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Carl </a:t>
            </a:r>
            <a:r>
              <a:rPr lang="en-US" sz="1600" b="1" dirty="0" err="1" smtClean="0"/>
              <a:t>Linhart</a:t>
            </a:r>
            <a:r>
              <a:rPr lang="en-US" sz="1600" b="1" dirty="0" smtClean="0"/>
              <a:t>, </a:t>
            </a:r>
            <a:r>
              <a:rPr lang="en-US" sz="1600" b="1" dirty="0" err="1" smtClean="0"/>
              <a:t>Pukaskwa</a:t>
            </a:r>
            <a:r>
              <a:rPr lang="en-US" sz="1600" b="1" dirty="0" smtClean="0"/>
              <a:t> NP</a:t>
            </a:r>
            <a:endParaRPr lang="en-US" sz="16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5867400" y="6017566"/>
            <a:ext cx="16706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Canada 710</a:t>
            </a:r>
            <a:endParaRPr lang="en-US" sz="24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4400" y="1592976"/>
            <a:ext cx="3665545" cy="4323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0291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smtClean="0"/>
              <a:t>Cypripedium </a:t>
            </a:r>
            <a:r>
              <a:rPr lang="en-US" i="1" dirty="0" err="1" smtClean="0"/>
              <a:t>candidum</a:t>
            </a:r>
            <a:endParaRPr lang="en-US" i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8482" y="1295400"/>
            <a:ext cx="3907036" cy="5209382"/>
          </a:xfrm>
        </p:spPr>
      </p:pic>
    </p:spTree>
    <p:extLst>
      <p:ext uri="{BB962C8B-B14F-4D97-AF65-F5344CB8AC3E}">
        <p14:creationId xmlns:p14="http://schemas.microsoft.com/office/powerpoint/2010/main" val="351211716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smtClean="0"/>
              <a:t>Cypripedium </a:t>
            </a:r>
            <a:r>
              <a:rPr lang="en-US" i="1" dirty="0" err="1" smtClean="0"/>
              <a:t>formosanum</a:t>
            </a:r>
            <a:endParaRPr lang="en-US" i="1" dirty="0"/>
          </a:p>
        </p:txBody>
      </p:sp>
      <p:sp>
        <p:nvSpPr>
          <p:cNvPr id="7" name="TextBox 6"/>
          <p:cNvSpPr txBox="1"/>
          <p:nvPr/>
        </p:nvSpPr>
        <p:spPr>
          <a:xfrm>
            <a:off x="5715000" y="5029200"/>
            <a:ext cx="22368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China Rep. 3992</a:t>
            </a:r>
            <a:endParaRPr lang="en-US" sz="2400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064" y="1600200"/>
            <a:ext cx="3844871" cy="4525963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2078" y="2407047"/>
            <a:ext cx="3951900" cy="2470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443708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i="1" dirty="0" smtClean="0"/>
              <a:t>           Cypripedium </a:t>
            </a:r>
            <a:r>
              <a:rPr lang="en-US" sz="2800" i="1" dirty="0" err="1" smtClean="0"/>
              <a:t>japonicum</a:t>
            </a:r>
            <a:endParaRPr lang="en-US" sz="2800" i="1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12132" y="5562600"/>
            <a:ext cx="5446712" cy="457200"/>
          </a:xfrm>
        </p:spPr>
        <p:txBody>
          <a:bodyPr>
            <a:normAutofit/>
          </a:bodyPr>
          <a:lstStyle/>
          <a:p>
            <a:r>
              <a:rPr lang="en-US" sz="2400" b="1" dirty="0" smtClean="0"/>
              <a:t>                             Japan Z165</a:t>
            </a:r>
            <a:endParaRPr lang="en-US" sz="2400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3288" y="435000"/>
            <a:ext cx="3284400" cy="436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97614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smtClean="0"/>
              <a:t>Cypripedium </a:t>
            </a:r>
            <a:r>
              <a:rPr lang="en-US" i="1" dirty="0" err="1" smtClean="0"/>
              <a:t>guttatum</a:t>
            </a:r>
            <a:endParaRPr lang="en-US" i="1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         </a:t>
            </a:r>
            <a:r>
              <a:rPr lang="en-US" dirty="0" smtClean="0"/>
              <a:t>    </a:t>
            </a:r>
            <a:r>
              <a:rPr lang="en-US" dirty="0" smtClean="0"/>
              <a:t>Mongolia 2279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075" y="2174875"/>
            <a:ext cx="2964437" cy="3951288"/>
          </a:xfrm>
        </p:spPr>
      </p:pic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/>
              <a:t>             </a:t>
            </a:r>
            <a:r>
              <a:rPr lang="en-US" dirty="0" err="1" smtClean="0"/>
              <a:t>Malgasy</a:t>
            </a:r>
            <a:r>
              <a:rPr lang="en-US" dirty="0" smtClean="0"/>
              <a:t> 1276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5263" y="2174875"/>
            <a:ext cx="2813337" cy="4034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128887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smtClean="0"/>
              <a:t>Cypripedium </a:t>
            </a:r>
            <a:r>
              <a:rPr lang="en-US" i="1" dirty="0" err="1" smtClean="0"/>
              <a:t>guttatum</a:t>
            </a:r>
            <a:endParaRPr lang="en-US" i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1417638"/>
            <a:ext cx="6438919" cy="4830763"/>
          </a:xfrm>
        </p:spPr>
      </p:pic>
      <p:sp>
        <p:nvSpPr>
          <p:cNvPr id="5" name="TextBox 4"/>
          <p:cNvSpPr txBox="1"/>
          <p:nvPr/>
        </p:nvSpPr>
        <p:spPr>
          <a:xfrm>
            <a:off x="3962400" y="6324600"/>
            <a:ext cx="16106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Mongolia 2279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70692354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smtClean="0"/>
              <a:t>Cypripedium </a:t>
            </a:r>
            <a:r>
              <a:rPr lang="en-US" i="1" dirty="0" err="1" smtClean="0"/>
              <a:t>macranthum</a:t>
            </a:r>
            <a:endParaRPr lang="en-US" i="1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          </a:t>
            </a:r>
            <a:r>
              <a:rPr lang="en-US" dirty="0" smtClean="0"/>
              <a:t>    </a:t>
            </a:r>
            <a:r>
              <a:rPr lang="en-US" dirty="0" smtClean="0"/>
              <a:t>Mongolia 2278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723" y="2174875"/>
            <a:ext cx="2963142" cy="3951288"/>
          </a:xfrm>
        </p:spPr>
      </p:pic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/>
              <a:t>            Malagasy 1278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1600" y="2174875"/>
            <a:ext cx="2737962" cy="3951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294038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smtClean="0"/>
              <a:t>Cypripedium </a:t>
            </a:r>
            <a:r>
              <a:rPr lang="en-US" i="1" dirty="0" err="1" smtClean="0"/>
              <a:t>macranthum</a:t>
            </a:r>
            <a:endParaRPr lang="en-US" i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349" y="1417638"/>
            <a:ext cx="6035302" cy="4525963"/>
          </a:xfrm>
        </p:spPr>
      </p:pic>
      <p:sp>
        <p:nvSpPr>
          <p:cNvPr id="5" name="TextBox 4"/>
          <p:cNvSpPr txBox="1"/>
          <p:nvPr/>
        </p:nvSpPr>
        <p:spPr>
          <a:xfrm>
            <a:off x="3886200" y="6096000"/>
            <a:ext cx="17707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Mongolia 2278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10015827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Diagram of Orchid Flower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2125" y="1600200"/>
            <a:ext cx="6619749" cy="4525963"/>
          </a:xfrm>
        </p:spPr>
      </p:pic>
    </p:spTree>
    <p:extLst>
      <p:ext uri="{BB962C8B-B14F-4D97-AF65-F5344CB8AC3E}">
        <p14:creationId xmlns:p14="http://schemas.microsoft.com/office/powerpoint/2010/main" val="230632577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smtClean="0"/>
              <a:t>Arethusa </a:t>
            </a:r>
            <a:r>
              <a:rPr lang="en-US" i="1" dirty="0" err="1" smtClean="0"/>
              <a:t>bulbosa</a:t>
            </a:r>
            <a:endParaRPr lang="en-US" i="1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111" y="1924119"/>
            <a:ext cx="4379200" cy="3284400"/>
          </a:xfrm>
        </p:spPr>
      </p:pic>
      <p:sp>
        <p:nvSpPr>
          <p:cNvPr id="7" name="TextBox 6"/>
          <p:cNvSpPr txBox="1"/>
          <p:nvPr/>
        </p:nvSpPr>
        <p:spPr>
          <a:xfrm>
            <a:off x="6472562" y="5314890"/>
            <a:ext cx="11848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U.S. 2076</a:t>
            </a:r>
            <a:endParaRPr lang="en-US" sz="20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3200" y="1924119"/>
            <a:ext cx="3243600" cy="328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408638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err="1" smtClean="0"/>
              <a:t>Calopogon</a:t>
            </a:r>
            <a:r>
              <a:rPr lang="en-US" i="1" dirty="0" smtClean="0"/>
              <a:t> </a:t>
            </a:r>
            <a:r>
              <a:rPr lang="en-US" i="1" dirty="0" err="1" smtClean="0"/>
              <a:t>pulchellus</a:t>
            </a:r>
            <a:endParaRPr lang="en-US" i="1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600" y="2209800"/>
            <a:ext cx="4038600" cy="3028950"/>
          </a:xfrm>
        </p:spPr>
      </p:pic>
      <p:sp>
        <p:nvSpPr>
          <p:cNvPr id="7" name="TextBox 6"/>
          <p:cNvSpPr txBox="1"/>
          <p:nvPr/>
        </p:nvSpPr>
        <p:spPr>
          <a:xfrm>
            <a:off x="6019799" y="5410200"/>
            <a:ext cx="14814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    U.S. 3611j</a:t>
            </a:r>
            <a:endParaRPr lang="en-US" sz="20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9315" y="2172252"/>
            <a:ext cx="3962400" cy="3104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628105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smtClean="0"/>
              <a:t>Calypso </a:t>
            </a:r>
            <a:r>
              <a:rPr lang="en-US" i="1" dirty="0" err="1" smtClean="0"/>
              <a:t>bulbosa</a:t>
            </a:r>
            <a:endParaRPr lang="en-US" i="1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524000"/>
            <a:ext cx="3394472" cy="4525963"/>
          </a:xfrm>
        </p:spPr>
      </p:pic>
      <p:sp>
        <p:nvSpPr>
          <p:cNvPr id="7" name="TextBox 6"/>
          <p:cNvSpPr txBox="1"/>
          <p:nvPr/>
        </p:nvSpPr>
        <p:spPr>
          <a:xfrm>
            <a:off x="5638800" y="5486400"/>
            <a:ext cx="16465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        U.S. 2079</a:t>
            </a:r>
            <a:endParaRPr lang="en-US" sz="20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6800" y="1911219"/>
            <a:ext cx="3447600" cy="33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798106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err="1" smtClean="0"/>
              <a:t>Corallorhiza</a:t>
            </a:r>
            <a:r>
              <a:rPr lang="en-US" i="1" dirty="0" smtClean="0"/>
              <a:t> </a:t>
            </a:r>
            <a:r>
              <a:rPr lang="en-US" i="1" dirty="0" err="1" smtClean="0"/>
              <a:t>striata</a:t>
            </a:r>
            <a:endParaRPr lang="en-US" i="1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600200"/>
            <a:ext cx="3394472" cy="4525963"/>
          </a:xfrm>
        </p:spPr>
      </p:pic>
      <p:sp>
        <p:nvSpPr>
          <p:cNvPr id="7" name="TextBox 6"/>
          <p:cNvSpPr txBox="1"/>
          <p:nvPr/>
        </p:nvSpPr>
        <p:spPr>
          <a:xfrm>
            <a:off x="5694514" y="5181600"/>
            <a:ext cx="18421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     Canada 2187</a:t>
            </a:r>
            <a:endParaRPr lang="en-US" sz="20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3000" y="2171319"/>
            <a:ext cx="3325200" cy="286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32703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i="1" dirty="0" smtClean="0"/>
              <a:t>Cypripedium </a:t>
            </a:r>
            <a:r>
              <a:rPr lang="en-US" b="1" i="1" dirty="0" err="1" smtClean="0"/>
              <a:t>calceolus</a:t>
            </a:r>
            <a:endParaRPr lang="en-US" b="1" i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1300" y="1395060"/>
            <a:ext cx="3581400" cy="4769774"/>
          </a:xfrm>
        </p:spPr>
      </p:pic>
    </p:spTree>
    <p:extLst>
      <p:ext uri="{BB962C8B-B14F-4D97-AF65-F5344CB8AC3E}">
        <p14:creationId xmlns:p14="http://schemas.microsoft.com/office/powerpoint/2010/main" val="3312505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Great Britain 1786, 2662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400" y="1650900"/>
            <a:ext cx="2978400" cy="39372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8200" y="2002800"/>
            <a:ext cx="3396600" cy="323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803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Romania 3465i, 4015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199600"/>
            <a:ext cx="4019815" cy="2743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0200" y="1524000"/>
            <a:ext cx="2924571" cy="409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415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                                </a:t>
            </a:r>
            <a:endParaRPr lang="en-US" sz="24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                              Denmark 923</a:t>
            </a:r>
            <a:endParaRPr lang="en-US" sz="2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5600" y="519289"/>
            <a:ext cx="3753410" cy="4833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58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            Grenadines of St. Vincent 476a</a:t>
            </a:r>
            <a:endParaRPr lang="en-US" sz="2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lum bright="16000" contrast="-8000"/>
          </a:blip>
          <a:stretch>
            <a:fillRect/>
          </a:stretch>
        </p:blipFill>
        <p:spPr>
          <a:xfrm>
            <a:off x="2852488" y="762000"/>
            <a:ext cx="3366000" cy="436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9927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                           Hungary 3087</a:t>
            </a:r>
            <a:endParaRPr lang="en-US" sz="2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4888" y="838200"/>
            <a:ext cx="3121200" cy="431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1704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340</TotalTime>
  <Words>274</Words>
  <Application>Microsoft Office PowerPoint</Application>
  <PresentationFormat>On-screen Show (4:3)</PresentationFormat>
  <Paragraphs>68</Paragraphs>
  <Slides>33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6" baseType="lpstr">
      <vt:lpstr>Arial</vt:lpstr>
      <vt:lpstr>Calibri</vt:lpstr>
      <vt:lpstr>Office Theme</vt:lpstr>
      <vt:lpstr>Cypripediums</vt:lpstr>
      <vt:lpstr>PowerPoint Presentation</vt:lpstr>
      <vt:lpstr>Diagram of Orchid Flower</vt:lpstr>
      <vt:lpstr>Cypripedium calceolus</vt:lpstr>
      <vt:lpstr>Great Britain 1786, 2662</vt:lpstr>
      <vt:lpstr>Romania 3465i, 4015</vt:lpstr>
      <vt:lpstr>                                 </vt:lpstr>
      <vt:lpstr>PowerPoint Presentation</vt:lpstr>
      <vt:lpstr>PowerPoint Presentation</vt:lpstr>
      <vt:lpstr> Cypripedium calceolus</vt:lpstr>
      <vt:lpstr>Cypripedium calceolus</vt:lpstr>
      <vt:lpstr>Cypripedium calceolus</vt:lpstr>
      <vt:lpstr>Cypripedium calceolus</vt:lpstr>
      <vt:lpstr>PowerPoint Presentation</vt:lpstr>
      <vt:lpstr>Cypripedium calceolus</vt:lpstr>
      <vt:lpstr>Cypripedium</vt:lpstr>
      <vt:lpstr>PowerPoint Presentation</vt:lpstr>
      <vt:lpstr>Cypripedium parviflorum &amp; pubescens (?)</vt:lpstr>
      <vt:lpstr>Cypripedium acaule</vt:lpstr>
      <vt:lpstr>Cypripedium acaule</vt:lpstr>
      <vt:lpstr>Cypripedium reginae</vt:lpstr>
      <vt:lpstr>Cypripedium passerinum</vt:lpstr>
      <vt:lpstr>Cypripedium candidum</vt:lpstr>
      <vt:lpstr>Cypripedium formosanum</vt:lpstr>
      <vt:lpstr>           Cypripedium japonicum</vt:lpstr>
      <vt:lpstr>Cypripedium guttatum</vt:lpstr>
      <vt:lpstr>Cypripedium guttatum</vt:lpstr>
      <vt:lpstr>Cypripedium macranthum</vt:lpstr>
      <vt:lpstr>Cypripedium macranthum</vt:lpstr>
      <vt:lpstr>Arethusa bulbosa</vt:lpstr>
      <vt:lpstr>Calopogon pulchellus</vt:lpstr>
      <vt:lpstr>Calypso bulbosa</vt:lpstr>
      <vt:lpstr>Corallorhiza striata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Cypripediums</dc:title>
  <dc:creator>Paul</dc:creator>
  <cp:lastModifiedBy>Tom Fortunato</cp:lastModifiedBy>
  <cp:revision>65</cp:revision>
  <dcterms:created xsi:type="dcterms:W3CDTF">2016-12-23T21:03:51Z</dcterms:created>
  <dcterms:modified xsi:type="dcterms:W3CDTF">2017-03-25T04:38:26Z</dcterms:modified>
</cp:coreProperties>
</file>